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8"/>
  </p:notesMasterIdLst>
  <p:handoutMasterIdLst>
    <p:handoutMasterId r:id="rId9"/>
  </p:handoutMasterIdLst>
  <p:sldIdLst>
    <p:sldId id="263" r:id="rId2"/>
    <p:sldId id="264" r:id="rId3"/>
    <p:sldId id="268" r:id="rId4"/>
    <p:sldId id="265" r:id="rId5"/>
    <p:sldId id="266" r:id="rId6"/>
    <p:sldId id="269" r:id="rId7"/>
  </p:sldIdLst>
  <p:sldSz cx="9144000" cy="6858000" type="screen4x3"/>
  <p:notesSz cx="7315200" cy="9601200"/>
  <p:custDataLst>
    <p:tags r:id="rId1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33"/>
    <a:srgbClr val="A50021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0965" autoAdjust="0"/>
  </p:normalViewPr>
  <p:slideViewPr>
    <p:cSldViewPr>
      <p:cViewPr varScale="1">
        <p:scale>
          <a:sx n="71" d="100"/>
          <a:sy n="71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7CD74-9514-4DEE-9498-CCC31A70A9EF}" type="doc">
      <dgm:prSet loTypeId="urn:microsoft.com/office/officeart/2005/8/layout/vProcess5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0BB9D3E9-8552-417B-81B4-DC42F5BB8712}">
      <dgm:prSet phldrT="[Text]" custT="1"/>
      <dgm:spPr/>
      <dgm:t>
        <a:bodyPr/>
        <a:lstStyle/>
        <a:p>
          <a:pPr algn="l"/>
          <a:r>
            <a:rPr lang="en-GB" sz="1500" i="1" dirty="0" smtClean="0"/>
            <a:t>Bachelor’s degree (</a:t>
          </a:r>
          <a:r>
            <a:rPr lang="en-GB" sz="1500" i="1" dirty="0" err="1" smtClean="0"/>
            <a:t>Laurea</a:t>
          </a:r>
          <a:r>
            <a:rPr lang="en-GB" sz="1500" i="1" dirty="0" smtClean="0"/>
            <a:t> </a:t>
          </a:r>
          <a:r>
            <a:rPr lang="en-GB" sz="1500" i="1" dirty="0" err="1" smtClean="0"/>
            <a:t>triennale</a:t>
          </a:r>
          <a:r>
            <a:rPr lang="en-GB" sz="1500" i="1" dirty="0" smtClean="0"/>
            <a:t>), 2007</a:t>
          </a:r>
        </a:p>
        <a:p>
          <a:pPr algn="l"/>
          <a:r>
            <a:rPr lang="en-GB" sz="1500" dirty="0" smtClean="0"/>
            <a:t>Aerospace Engineering, University of Pisa</a:t>
          </a:r>
        </a:p>
        <a:p>
          <a:pPr algn="l"/>
          <a:r>
            <a:rPr lang="en-GB" sz="1200" dirty="0" smtClean="0"/>
            <a:t>Thesis: </a:t>
          </a:r>
          <a:r>
            <a:rPr lang="en-GB" sz="1200" i="1" dirty="0" smtClean="0"/>
            <a:t>“Orbit models of electric sail space vehicles”</a:t>
          </a:r>
          <a:endParaRPr lang="en-GB" sz="1200" dirty="0"/>
        </a:p>
      </dgm:t>
    </dgm:pt>
    <dgm:pt modelId="{87D6CAA8-422F-4535-AD84-4BE744537F1D}" type="parTrans" cxnId="{414B95C1-37C0-4A1E-B39B-80679FDB354F}">
      <dgm:prSet/>
      <dgm:spPr/>
      <dgm:t>
        <a:bodyPr/>
        <a:lstStyle/>
        <a:p>
          <a:endParaRPr lang="en-GB"/>
        </a:p>
      </dgm:t>
    </dgm:pt>
    <dgm:pt modelId="{5AD968F0-D92B-4CAC-A5F2-C8A5FCADB34F}" type="sibTrans" cxnId="{414B95C1-37C0-4A1E-B39B-80679FDB354F}">
      <dgm:prSet/>
      <dgm:spPr/>
      <dgm:t>
        <a:bodyPr/>
        <a:lstStyle/>
        <a:p>
          <a:endParaRPr lang="en-GB"/>
        </a:p>
      </dgm:t>
    </dgm:pt>
    <dgm:pt modelId="{AAEDD85D-1AD0-483C-92AD-472B529A6423}">
      <dgm:prSet phldrT="[Text]" custT="1"/>
      <dgm:spPr/>
      <dgm:t>
        <a:bodyPr anchor="t"/>
        <a:lstStyle/>
        <a:p>
          <a:endParaRPr lang="en-GB" sz="1500" i="1" dirty="0" smtClean="0"/>
        </a:p>
        <a:p>
          <a:r>
            <a:rPr lang="en-GB" sz="1400" i="1" dirty="0" smtClean="0"/>
            <a:t>Master's degree (</a:t>
          </a:r>
          <a:r>
            <a:rPr lang="en-GB" sz="1400" i="1" dirty="0" err="1" smtClean="0"/>
            <a:t>Laurea</a:t>
          </a:r>
          <a:r>
            <a:rPr lang="en-GB" sz="1400" i="1" dirty="0" smtClean="0"/>
            <a:t> </a:t>
          </a:r>
          <a:r>
            <a:rPr lang="en-GB" sz="1400" i="1" dirty="0" err="1" smtClean="0"/>
            <a:t>specialistica</a:t>
          </a:r>
          <a:r>
            <a:rPr lang="en-GB" sz="1400" i="1" dirty="0" smtClean="0"/>
            <a:t>), 2011</a:t>
          </a:r>
        </a:p>
        <a:p>
          <a:r>
            <a:rPr lang="en-GB" sz="1500" dirty="0" smtClean="0"/>
            <a:t>Aerospace Engineering, University of Pisa</a:t>
          </a:r>
          <a:endParaRPr lang="en-GB" sz="1500" dirty="0"/>
        </a:p>
      </dgm:t>
    </dgm:pt>
    <dgm:pt modelId="{9ACEA80C-AD18-42BB-A56F-535998908CD8}" type="parTrans" cxnId="{93B74ABD-2911-4A81-8E4A-AF082DFF93EE}">
      <dgm:prSet/>
      <dgm:spPr/>
      <dgm:t>
        <a:bodyPr/>
        <a:lstStyle/>
        <a:p>
          <a:endParaRPr lang="en-GB"/>
        </a:p>
      </dgm:t>
    </dgm:pt>
    <dgm:pt modelId="{FB863AB6-0A53-4258-A150-6A18362F6EAE}" type="sibTrans" cxnId="{93B74ABD-2911-4A81-8E4A-AF082DFF93EE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8DEB649C-1241-4468-ABDA-E59A63E2DFAB}">
      <dgm:prSet phldrT="[Text]" custT="1"/>
      <dgm:spPr>
        <a:gradFill rotWithShape="0">
          <a:gsLst>
            <a:gs pos="0">
              <a:schemeClr val="accent2">
                <a:shade val="50000"/>
                <a:hueOff val="0"/>
                <a:satOff val="-10943"/>
                <a:lumOff val="32405"/>
                <a:alphaOff val="0"/>
                <a:shade val="51000"/>
                <a:satMod val="130000"/>
              </a:schemeClr>
            </a:gs>
            <a:gs pos="86000">
              <a:schemeClr val="accent2">
                <a:shade val="50000"/>
                <a:hueOff val="0"/>
                <a:satOff val="-10943"/>
                <a:shade val="93000"/>
                <a:satMod val="130000"/>
                <a:alpha val="89000"/>
                <a:lumMod val="85000"/>
                <a:lumOff val="15000"/>
              </a:schemeClr>
            </a:gs>
            <a:gs pos="100000">
              <a:schemeClr val="accent2">
                <a:shade val="50000"/>
                <a:hueOff val="0"/>
                <a:satOff val="-10943"/>
                <a:lumOff val="3240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>
            <a:spcAft>
              <a:spcPct val="35000"/>
            </a:spcAft>
          </a:pPr>
          <a:r>
            <a:rPr lang="en-GB" sz="1500" dirty="0" smtClean="0"/>
            <a:t>MSc Thesis Project </a:t>
          </a:r>
        </a:p>
        <a:p>
          <a:pPr algn="l">
            <a:spcAft>
              <a:spcPct val="35000"/>
            </a:spcAft>
          </a:pPr>
          <a:r>
            <a:rPr lang="en-GB" sz="1500" i="1" dirty="0" smtClean="0"/>
            <a:t>Astrodynamics &amp; Satellite missions dept.</a:t>
          </a:r>
        </a:p>
        <a:p>
          <a:pPr algn="l">
            <a:spcAft>
              <a:spcPct val="35000"/>
            </a:spcAft>
          </a:pPr>
          <a:r>
            <a:rPr lang="en-GB" sz="1500" dirty="0" smtClean="0"/>
            <a:t>Delft University of Technology</a:t>
          </a:r>
        </a:p>
        <a:p>
          <a:pPr algn="l">
            <a:spcAft>
              <a:spcPts val="0"/>
            </a:spcAft>
          </a:pPr>
          <a:r>
            <a:rPr lang="en-GB" sz="1200" dirty="0" smtClean="0"/>
            <a:t>“</a:t>
          </a:r>
          <a:r>
            <a:rPr lang="en-GB" sz="1200" i="1" dirty="0" smtClean="0"/>
            <a:t>Preliminary Design of Interplanetary Trajectories with Deep Space Manoeuvres</a:t>
          </a:r>
          <a:r>
            <a:rPr lang="en-GB" sz="1200" dirty="0" smtClean="0"/>
            <a:t>”</a:t>
          </a:r>
          <a:endParaRPr lang="en-GB" sz="1200" dirty="0"/>
        </a:p>
      </dgm:t>
    </dgm:pt>
    <dgm:pt modelId="{E43C5C6A-305B-434B-B18E-9EAB3538C022}" type="parTrans" cxnId="{6E24DDDD-34B1-4D8F-B85C-8C360E969F23}">
      <dgm:prSet/>
      <dgm:spPr/>
      <dgm:t>
        <a:bodyPr/>
        <a:lstStyle/>
        <a:p>
          <a:endParaRPr lang="en-GB"/>
        </a:p>
      </dgm:t>
    </dgm:pt>
    <dgm:pt modelId="{C41B704C-65E5-4296-972E-5CFA03604B98}" type="sibTrans" cxnId="{6E24DDDD-34B1-4D8F-B85C-8C360E969F23}">
      <dgm:prSet/>
      <dgm:spPr/>
      <dgm:t>
        <a:bodyPr/>
        <a:lstStyle/>
        <a:p>
          <a:endParaRPr lang="en-GB"/>
        </a:p>
      </dgm:t>
    </dgm:pt>
    <dgm:pt modelId="{F08160F0-CF32-4BD5-815B-550E59D03764}" type="pres">
      <dgm:prSet presAssocID="{B777CD74-9514-4DEE-9498-CCC31A70A9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6E1FA7-F535-4FC2-81C7-7961B8D11F23}" type="pres">
      <dgm:prSet presAssocID="{B777CD74-9514-4DEE-9498-CCC31A70A9EF}" presName="dummyMaxCanvas" presStyleCnt="0">
        <dgm:presLayoutVars/>
      </dgm:prSet>
      <dgm:spPr/>
    </dgm:pt>
    <dgm:pt modelId="{FD4B8BB1-4B19-438F-9CEE-CE906F4E21B3}" type="pres">
      <dgm:prSet presAssocID="{B777CD74-9514-4DEE-9498-CCC31A70A9EF}" presName="ThreeNodes_1" presStyleLbl="node1" presStyleIdx="0" presStyleCnt="3" custScaleX="96164" custScaleY="106977" custLinFactNeighborX="5303" custLinFactNeighborY="-82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E990BA-5713-462A-A64C-1B8AE43240DF}" type="pres">
      <dgm:prSet presAssocID="{B777CD74-9514-4DEE-9498-CCC31A70A9EF}" presName="ThreeNodes_2" presStyleLbl="node1" presStyleIdx="1" presStyleCnt="3" custScaleX="95971" custScaleY="221111" custLinFactNeighborX="-2950" custLinFactNeighborY="646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C2AFDC-82BF-4002-909E-C2396ED198FA}" type="pres">
      <dgm:prSet presAssocID="{B777CD74-9514-4DEE-9498-CCC31A70A9EF}" presName="ThreeNodes_3" presStyleLbl="node1" presStyleIdx="2" presStyleCnt="3" custScaleX="91336" custScaleY="128539" custLinFactNeighborX="-11462" custLinFactNeighborY="-341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42F672-F0B5-4822-8973-8C6AF632A7D6}" type="pres">
      <dgm:prSet presAssocID="{B777CD74-9514-4DEE-9498-CCC31A70A9E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CDA552-8979-4775-A596-129823DF822C}" type="pres">
      <dgm:prSet presAssocID="{B777CD74-9514-4DEE-9498-CCC31A70A9EF}" presName="ThreeConn_2-3" presStyleLbl="fgAccFollowNode1" presStyleIdx="1" presStyleCnt="2" custFlipVert="1" custFlipHor="1" custScaleX="123201" custScaleY="46929" custLinFactX="100000" custLinFactNeighborX="118376" custLinFactNeighborY="75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1524B-0858-4732-8E92-9639267438D4}" type="pres">
      <dgm:prSet presAssocID="{B777CD74-9514-4DEE-9498-CCC31A70A9E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77ECF1-6C23-46DB-B09D-474923095D0B}" type="pres">
      <dgm:prSet presAssocID="{B777CD74-9514-4DEE-9498-CCC31A70A9E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3440DD-D653-433E-8756-1C4C70DB55D0}" type="pres">
      <dgm:prSet presAssocID="{B777CD74-9514-4DEE-9498-CCC31A70A9E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64959EC-3E2A-4D75-873D-B6C921C48C91}" type="presOf" srcId="{8DEB649C-1241-4468-ABDA-E59A63E2DFAB}" destId="{CF3440DD-D653-433E-8756-1C4C70DB55D0}" srcOrd="1" destOrd="0" presId="urn:microsoft.com/office/officeart/2005/8/layout/vProcess5"/>
    <dgm:cxn modelId="{6B6A83E5-F265-4972-8FC1-BA2250BDBBB1}" type="presOf" srcId="{8DEB649C-1241-4468-ABDA-E59A63E2DFAB}" destId="{67C2AFDC-82BF-4002-909E-C2396ED198FA}" srcOrd="0" destOrd="0" presId="urn:microsoft.com/office/officeart/2005/8/layout/vProcess5"/>
    <dgm:cxn modelId="{0D2EDDC2-AD38-4C19-9013-BF090586390C}" type="presOf" srcId="{0BB9D3E9-8552-417B-81B4-DC42F5BB8712}" destId="{AA91524B-0858-4732-8E92-9639267438D4}" srcOrd="1" destOrd="0" presId="urn:microsoft.com/office/officeart/2005/8/layout/vProcess5"/>
    <dgm:cxn modelId="{6E24DDDD-34B1-4D8F-B85C-8C360E969F23}" srcId="{B777CD74-9514-4DEE-9498-CCC31A70A9EF}" destId="{8DEB649C-1241-4468-ABDA-E59A63E2DFAB}" srcOrd="2" destOrd="0" parTransId="{E43C5C6A-305B-434B-B18E-9EAB3538C022}" sibTransId="{C41B704C-65E5-4296-972E-5CFA03604B98}"/>
    <dgm:cxn modelId="{93B74ABD-2911-4A81-8E4A-AF082DFF93EE}" srcId="{B777CD74-9514-4DEE-9498-CCC31A70A9EF}" destId="{AAEDD85D-1AD0-483C-92AD-472B529A6423}" srcOrd="1" destOrd="0" parTransId="{9ACEA80C-AD18-42BB-A56F-535998908CD8}" sibTransId="{FB863AB6-0A53-4258-A150-6A18362F6EAE}"/>
    <dgm:cxn modelId="{9EA1EF87-BF1F-4FEE-8E2D-A624322A4686}" type="presOf" srcId="{AAEDD85D-1AD0-483C-92AD-472B529A6423}" destId="{5177ECF1-6C23-46DB-B09D-474923095D0B}" srcOrd="1" destOrd="0" presId="urn:microsoft.com/office/officeart/2005/8/layout/vProcess5"/>
    <dgm:cxn modelId="{6B69CED7-5804-4B20-A285-77F76DFCD495}" type="presOf" srcId="{B777CD74-9514-4DEE-9498-CCC31A70A9EF}" destId="{F08160F0-CF32-4BD5-815B-550E59D03764}" srcOrd="0" destOrd="0" presId="urn:microsoft.com/office/officeart/2005/8/layout/vProcess5"/>
    <dgm:cxn modelId="{A93AA0D2-8711-438B-A310-5D4EEFF8F98F}" type="presOf" srcId="{5AD968F0-D92B-4CAC-A5F2-C8A5FCADB34F}" destId="{3442F672-F0B5-4822-8973-8C6AF632A7D6}" srcOrd="0" destOrd="0" presId="urn:microsoft.com/office/officeart/2005/8/layout/vProcess5"/>
    <dgm:cxn modelId="{414B95C1-37C0-4A1E-B39B-80679FDB354F}" srcId="{B777CD74-9514-4DEE-9498-CCC31A70A9EF}" destId="{0BB9D3E9-8552-417B-81B4-DC42F5BB8712}" srcOrd="0" destOrd="0" parTransId="{87D6CAA8-422F-4535-AD84-4BE744537F1D}" sibTransId="{5AD968F0-D92B-4CAC-A5F2-C8A5FCADB34F}"/>
    <dgm:cxn modelId="{8A47655C-6D9C-4E54-ABCB-E7C278C455E9}" type="presOf" srcId="{FB863AB6-0A53-4258-A150-6A18362F6EAE}" destId="{B9CDA552-8979-4775-A596-129823DF822C}" srcOrd="0" destOrd="0" presId="urn:microsoft.com/office/officeart/2005/8/layout/vProcess5"/>
    <dgm:cxn modelId="{BBF5E414-9229-4231-9F87-868E0DAE434E}" type="presOf" srcId="{AAEDD85D-1AD0-483C-92AD-472B529A6423}" destId="{DEE990BA-5713-462A-A64C-1B8AE43240DF}" srcOrd="0" destOrd="0" presId="urn:microsoft.com/office/officeart/2005/8/layout/vProcess5"/>
    <dgm:cxn modelId="{06C99733-C703-4EE0-B652-F3909DCB51EA}" type="presOf" srcId="{0BB9D3E9-8552-417B-81B4-DC42F5BB8712}" destId="{FD4B8BB1-4B19-438F-9CEE-CE906F4E21B3}" srcOrd="0" destOrd="0" presId="urn:microsoft.com/office/officeart/2005/8/layout/vProcess5"/>
    <dgm:cxn modelId="{A838D18B-CA99-4350-9C67-116C8F311A24}" type="presParOf" srcId="{F08160F0-CF32-4BD5-815B-550E59D03764}" destId="{216E1FA7-F535-4FC2-81C7-7961B8D11F23}" srcOrd="0" destOrd="0" presId="urn:microsoft.com/office/officeart/2005/8/layout/vProcess5"/>
    <dgm:cxn modelId="{9C39F903-6999-4EF7-B408-0B938C9015EA}" type="presParOf" srcId="{F08160F0-CF32-4BD5-815B-550E59D03764}" destId="{FD4B8BB1-4B19-438F-9CEE-CE906F4E21B3}" srcOrd="1" destOrd="0" presId="urn:microsoft.com/office/officeart/2005/8/layout/vProcess5"/>
    <dgm:cxn modelId="{3B8E9DAD-DBCC-4114-8984-57B3DCBD1787}" type="presParOf" srcId="{F08160F0-CF32-4BD5-815B-550E59D03764}" destId="{DEE990BA-5713-462A-A64C-1B8AE43240DF}" srcOrd="2" destOrd="0" presId="urn:microsoft.com/office/officeart/2005/8/layout/vProcess5"/>
    <dgm:cxn modelId="{293A2777-5E30-439D-869F-520C3D341C78}" type="presParOf" srcId="{F08160F0-CF32-4BD5-815B-550E59D03764}" destId="{67C2AFDC-82BF-4002-909E-C2396ED198FA}" srcOrd="3" destOrd="0" presId="urn:microsoft.com/office/officeart/2005/8/layout/vProcess5"/>
    <dgm:cxn modelId="{C9079A6B-273C-4C6C-9758-EEE5D926671D}" type="presParOf" srcId="{F08160F0-CF32-4BD5-815B-550E59D03764}" destId="{3442F672-F0B5-4822-8973-8C6AF632A7D6}" srcOrd="4" destOrd="0" presId="urn:microsoft.com/office/officeart/2005/8/layout/vProcess5"/>
    <dgm:cxn modelId="{95DC6A69-FC8D-4F49-9C0E-F763C0B8E02A}" type="presParOf" srcId="{F08160F0-CF32-4BD5-815B-550E59D03764}" destId="{B9CDA552-8979-4775-A596-129823DF822C}" srcOrd="5" destOrd="0" presId="urn:microsoft.com/office/officeart/2005/8/layout/vProcess5"/>
    <dgm:cxn modelId="{840B7F5D-0A63-4C1C-BD4B-F4300B84F09D}" type="presParOf" srcId="{F08160F0-CF32-4BD5-815B-550E59D03764}" destId="{AA91524B-0858-4732-8E92-9639267438D4}" srcOrd="6" destOrd="0" presId="urn:microsoft.com/office/officeart/2005/8/layout/vProcess5"/>
    <dgm:cxn modelId="{B5709004-A59D-46D0-80BA-9BF1AF266BFF}" type="presParOf" srcId="{F08160F0-CF32-4BD5-815B-550E59D03764}" destId="{5177ECF1-6C23-46DB-B09D-474923095D0B}" srcOrd="7" destOrd="0" presId="urn:microsoft.com/office/officeart/2005/8/layout/vProcess5"/>
    <dgm:cxn modelId="{FB200F11-DDBB-4106-875A-77022E207F56}" type="presParOf" srcId="{F08160F0-CF32-4BD5-815B-550E59D03764}" destId="{CF3440DD-D653-433E-8756-1C4C70DB55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B8BB1-4B19-438F-9CEE-CE906F4E21B3}">
      <dsp:nvSpPr>
        <dsp:cNvPr id="0" name=""/>
        <dsp:cNvSpPr/>
      </dsp:nvSpPr>
      <dsp:spPr>
        <a:xfrm>
          <a:off x="395535" y="-126593"/>
          <a:ext cx="5267456" cy="15252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i="1" kern="1200" dirty="0" smtClean="0"/>
            <a:t>Bachelor’s degree (</a:t>
          </a:r>
          <a:r>
            <a:rPr lang="en-GB" sz="1500" i="1" kern="1200" dirty="0" err="1" smtClean="0"/>
            <a:t>Laurea</a:t>
          </a:r>
          <a:r>
            <a:rPr lang="en-GB" sz="1500" i="1" kern="1200" dirty="0" smtClean="0"/>
            <a:t> </a:t>
          </a:r>
          <a:r>
            <a:rPr lang="en-GB" sz="1500" i="1" kern="1200" dirty="0" err="1" smtClean="0"/>
            <a:t>triennale</a:t>
          </a:r>
          <a:r>
            <a:rPr lang="en-GB" sz="1500" i="1" kern="1200" dirty="0" smtClean="0"/>
            <a:t>), 2007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Aerospace Engineering, University of Pisa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Thesis: </a:t>
          </a:r>
          <a:r>
            <a:rPr lang="en-GB" sz="1200" i="1" kern="1200" dirty="0" smtClean="0"/>
            <a:t>“Orbit models of electric sail space vehicles”</a:t>
          </a:r>
          <a:endParaRPr lang="en-GB" sz="1200" kern="1200" dirty="0"/>
        </a:p>
      </dsp:txBody>
      <dsp:txXfrm>
        <a:off x="440208" y="-81920"/>
        <a:ext cx="3778937" cy="1435887"/>
      </dsp:txXfrm>
    </dsp:sp>
    <dsp:sp modelId="{DEE990BA-5713-462A-A64C-1B8AE43240DF}">
      <dsp:nvSpPr>
        <dsp:cNvPr id="0" name=""/>
        <dsp:cNvSpPr/>
      </dsp:nvSpPr>
      <dsp:spPr>
        <a:xfrm>
          <a:off x="432072" y="1600019"/>
          <a:ext cx="5256885" cy="31525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0943"/>
                <a:lumOff val="3240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0943"/>
                <a:lumOff val="3240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0943"/>
                <a:lumOff val="32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i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i="1" kern="1200" dirty="0" smtClean="0"/>
            <a:t>Master's degree (</a:t>
          </a:r>
          <a:r>
            <a:rPr lang="en-GB" sz="1400" i="1" kern="1200" dirty="0" err="1" smtClean="0"/>
            <a:t>Laurea</a:t>
          </a:r>
          <a:r>
            <a:rPr lang="en-GB" sz="1400" i="1" kern="1200" dirty="0" smtClean="0"/>
            <a:t> </a:t>
          </a:r>
          <a:r>
            <a:rPr lang="en-GB" sz="1400" i="1" kern="1200" dirty="0" err="1" smtClean="0"/>
            <a:t>specialistica</a:t>
          </a:r>
          <a:r>
            <a:rPr lang="en-GB" sz="1400" i="1" kern="1200" dirty="0" smtClean="0"/>
            <a:t>), 2011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Aerospace Engineering, University of Pisa</a:t>
          </a:r>
          <a:endParaRPr lang="en-GB" sz="1500" kern="1200" dirty="0"/>
        </a:p>
      </dsp:txBody>
      <dsp:txXfrm>
        <a:off x="524406" y="1692353"/>
        <a:ext cx="3718969" cy="2967840"/>
      </dsp:txXfrm>
    </dsp:sp>
    <dsp:sp modelId="{67C2AFDC-82BF-4002-909E-C2396ED198FA}">
      <dsp:nvSpPr>
        <dsp:cNvPr id="0" name=""/>
        <dsp:cNvSpPr/>
      </dsp:nvSpPr>
      <dsp:spPr>
        <a:xfrm>
          <a:off x="576079" y="2559839"/>
          <a:ext cx="5002999" cy="18326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0943"/>
                <a:lumOff val="32405"/>
                <a:alphaOff val="0"/>
                <a:shade val="51000"/>
                <a:satMod val="130000"/>
              </a:schemeClr>
            </a:gs>
            <a:gs pos="86000">
              <a:schemeClr val="accent2">
                <a:shade val="50000"/>
                <a:hueOff val="0"/>
                <a:satOff val="-10943"/>
                <a:shade val="93000"/>
                <a:satMod val="130000"/>
                <a:alpha val="89000"/>
                <a:lumMod val="85000"/>
                <a:lumOff val="15000"/>
              </a:schemeClr>
            </a:gs>
            <a:gs pos="100000">
              <a:schemeClr val="accent2">
                <a:shade val="50000"/>
                <a:hueOff val="0"/>
                <a:satOff val="-10943"/>
                <a:lumOff val="32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MSc Thesis Project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i="1" kern="1200" dirty="0" smtClean="0"/>
            <a:t>Astrodynamics &amp; Satellite missions dept.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Delft University of Technology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200" kern="1200" dirty="0" smtClean="0"/>
            <a:t>“</a:t>
          </a:r>
          <a:r>
            <a:rPr lang="en-GB" sz="1200" i="1" kern="1200" dirty="0" smtClean="0"/>
            <a:t>Preliminary Design of Interplanetary Trajectories with Deep Space Manoeuvres</a:t>
          </a:r>
          <a:r>
            <a:rPr lang="en-GB" sz="1200" kern="1200" dirty="0" smtClean="0"/>
            <a:t>”</a:t>
          </a:r>
          <a:endParaRPr lang="en-GB" sz="1200" kern="1200" dirty="0"/>
        </a:p>
      </dsp:txBody>
      <dsp:txXfrm>
        <a:off x="629756" y="2613516"/>
        <a:ext cx="3607754" cy="1725301"/>
      </dsp:txXfrm>
    </dsp:sp>
    <dsp:sp modelId="{3442F672-F0B5-4822-8973-8C6AF632A7D6}">
      <dsp:nvSpPr>
        <dsp:cNvPr id="0" name=""/>
        <dsp:cNvSpPr/>
      </dsp:nvSpPr>
      <dsp:spPr>
        <a:xfrm>
          <a:off x="4550833" y="1004344"/>
          <a:ext cx="926742" cy="9267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4759350" y="1004344"/>
        <a:ext cx="509708" cy="697373"/>
      </dsp:txXfrm>
    </dsp:sp>
    <dsp:sp modelId="{B9CDA552-8979-4775-A596-129823DF822C}">
      <dsp:nvSpPr>
        <dsp:cNvPr id="0" name=""/>
        <dsp:cNvSpPr/>
      </dsp:nvSpPr>
      <dsp:spPr>
        <a:xfrm flipH="1" flipV="1">
          <a:off x="5302451" y="2974016"/>
          <a:ext cx="1141756" cy="434911"/>
        </a:xfrm>
        <a:prstGeom prst="downArrow">
          <a:avLst>
            <a:gd name="adj1" fmla="val 55000"/>
            <a:gd name="adj2" fmla="val 45000"/>
          </a:avLst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5559346" y="3081656"/>
        <a:ext cx="627966" cy="327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6C973D5-B045-406A-9CD5-C083EDD7E4D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3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35D49AC-3CF4-4BB1-8D0E-8C4C3A74070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0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5D49AC-3CF4-4BB1-8D0E-8C4C3A74070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0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0"/>
            <a:ext cx="89804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http://zenit.sstl.co.uk/images/atm_top_sstl_space_missio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26150"/>
            <a:ext cx="5486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38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 flipV="1">
            <a:off x="152400" y="1066800"/>
            <a:ext cx="89916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-3175"/>
            <a:ext cx="13668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848600" cy="2590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6096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6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F5A85-D0B9-4D64-B11A-99E45BEAC8C9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9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193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055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247C-4427-432E-A6B1-E3B189FA6454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2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7427-0451-4CC1-8AB7-3F148EF1A7E0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 smtClean="0">
                <a:cs typeface="+mn-cs"/>
              </a:rPr>
              <a:t>Modelling Multi-Objective Trajectories Optimization</a:t>
            </a:r>
          </a:p>
          <a:p>
            <a:pPr>
              <a:defRPr/>
            </a:pPr>
            <a:r>
              <a:rPr lang="en-GB" b="0" smtClean="0">
                <a:cs typeface="+mn-cs"/>
              </a:rPr>
              <a:t>E. Iorfida</a:t>
            </a:r>
            <a:endParaRPr lang="en-GB" b="0" dirty="0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 b="1" smtClean="0"/>
              <a:t>Astrodynamics of Natural and Artificial Satellites: </a:t>
            </a:r>
          </a:p>
          <a:p>
            <a:r>
              <a:rPr lang="en-GB" b="1" smtClean="0"/>
              <a:t>from Regular to Chaotic Motions </a:t>
            </a:r>
          </a:p>
          <a:p>
            <a:r>
              <a:rPr lang="en-GB" i="1" smtClean="0"/>
              <a:t>Rome "Tor Vergata" University – 14</a:t>
            </a:r>
            <a:r>
              <a:rPr lang="en-GB" i="1" baseline="30000" smtClean="0"/>
              <a:t>th</a:t>
            </a:r>
            <a:r>
              <a:rPr lang="en-GB" i="1" smtClean="0"/>
              <a:t>-17</a:t>
            </a:r>
            <a:r>
              <a:rPr lang="en-GB" i="1" baseline="30000" smtClean="0"/>
              <a:t>th</a:t>
            </a:r>
            <a:r>
              <a:rPr lang="en-GB" i="1" smtClean="0"/>
              <a:t> January 2013</a:t>
            </a: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231887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9848-4553-4B74-B867-0A52F0A83716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2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771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7552-5BB5-4447-9571-A082329AF5F7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3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8431-2762-4CFB-8B72-021E44CCFE9C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10B8-19E0-4E17-9E40-AC051A1EE702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03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B050-6A96-4F47-9C63-DFE207891405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6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94AB-11D9-4792-9537-86BD2ADD9AC5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0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5113-E463-4BBB-8E8A-3B5785B871BD}" type="slidenum">
              <a:rPr lang="en-GB" smtClean="0"/>
              <a:pPr>
                <a:defRPr/>
              </a:pPr>
              <a:t>‹N›</a:t>
            </a:fld>
            <a:endParaRPr lang="en-GB">
              <a:cs typeface="+mn-c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0"/>
            <a:ext cx="898048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69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Modelling Multi-Objective Trajectories Optimization</a:t>
            </a:r>
          </a:p>
          <a:p>
            <a:pPr>
              <a:defRPr/>
            </a:pPr>
            <a:r>
              <a:rPr lang="en-GB" b="0" smtClean="0"/>
              <a:t>ESR: E. Iorfida</a:t>
            </a:r>
            <a:endParaRPr lang="en-GB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88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 b="1" smtClean="0"/>
              <a:t>Astrodynamics of Natural and Artificial Satellites: </a:t>
            </a:r>
          </a:p>
          <a:p>
            <a:r>
              <a:rPr lang="en-GB" b="1" smtClean="0"/>
              <a:t>from Regular to Chaotic Motions </a:t>
            </a:r>
          </a:p>
          <a:p>
            <a:r>
              <a:rPr lang="en-GB" i="1" smtClean="0"/>
              <a:t>Rome "Tor Vergata" University – 14</a:t>
            </a:r>
            <a:r>
              <a:rPr lang="en-GB" i="1" baseline="30000" smtClean="0"/>
              <a:t>th</a:t>
            </a:r>
            <a:r>
              <a:rPr lang="en-GB" i="1" smtClean="0"/>
              <a:t>-17</a:t>
            </a:r>
            <a:r>
              <a:rPr lang="en-GB" i="1" baseline="30000" smtClean="0"/>
              <a:t>th</a:t>
            </a:r>
            <a:r>
              <a:rPr lang="en-GB" i="1" smtClean="0"/>
              <a:t> January 2013</a:t>
            </a:r>
            <a:endParaRPr lang="en-GB" i="1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553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D480178-776A-4032-94A1-1B4FBA8F8BE5}" type="slidenum">
              <a:rPr lang="en-GB" smtClean="0"/>
              <a:pPr>
                <a:defRPr/>
              </a:pPr>
              <a:t>‹N›</a:t>
            </a:fld>
            <a:endParaRPr lang="en-GB"/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38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"/>
          <p:cNvSpPr>
            <a:spLocks noChangeArrowheads="1"/>
          </p:cNvSpPr>
          <p:nvPr/>
        </p:nvSpPr>
        <p:spPr bwMode="auto">
          <a:xfrm flipV="1">
            <a:off x="152400" y="1066800"/>
            <a:ext cx="89916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34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-3175"/>
            <a:ext cx="136683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996952"/>
            <a:ext cx="8712968" cy="2590800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ESR: Elisabetta Iorfida</a:t>
            </a:r>
            <a:endParaRPr lang="en-GB" dirty="0"/>
          </a:p>
          <a:p>
            <a:pPr eaLnBrk="1" hangingPunct="1"/>
            <a:r>
              <a:rPr lang="en-GB" dirty="0" smtClean="0"/>
              <a:t>Supervisors: Prof Phil Palmer, Prof Mark Roberts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i="1" dirty="0" smtClean="0"/>
              <a:t>Surrey Space Centre, University of Surrey, UK</a:t>
            </a:r>
          </a:p>
          <a:p>
            <a:pPr eaLnBrk="1" hangingPunct="1"/>
            <a:endParaRPr lang="en-GB" sz="1600" i="1" dirty="0" smtClean="0"/>
          </a:p>
          <a:p>
            <a:r>
              <a:rPr lang="en-GB" sz="1600" b="1" dirty="0"/>
              <a:t>First </a:t>
            </a:r>
            <a:r>
              <a:rPr lang="en-GB" sz="1600" b="1" dirty="0" err="1" smtClean="0"/>
              <a:t>Astronet</a:t>
            </a:r>
            <a:r>
              <a:rPr lang="en-GB" sz="1600" b="1" dirty="0" smtClean="0"/>
              <a:t>-II Training School</a:t>
            </a:r>
          </a:p>
          <a:p>
            <a:r>
              <a:rPr lang="en-GB" sz="1600" i="1" dirty="0" smtClean="0"/>
              <a:t>Rome </a:t>
            </a:r>
            <a:r>
              <a:rPr lang="en-GB" sz="1600" i="1" dirty="0"/>
              <a:t>"Tor </a:t>
            </a:r>
            <a:r>
              <a:rPr lang="en-GB" sz="1600" i="1" dirty="0" err="1"/>
              <a:t>Vergata</a:t>
            </a:r>
            <a:r>
              <a:rPr lang="en-GB" sz="1600" i="1" dirty="0"/>
              <a:t>" </a:t>
            </a:r>
            <a:r>
              <a:rPr lang="en-GB" sz="1600" i="1" dirty="0" smtClean="0"/>
              <a:t>University – 14</a:t>
            </a:r>
            <a:r>
              <a:rPr lang="en-GB" sz="1600" i="1" baseline="30000" dirty="0" smtClean="0"/>
              <a:t>th</a:t>
            </a:r>
            <a:r>
              <a:rPr lang="en-GB" sz="1600" i="1" dirty="0"/>
              <a:t>-</a:t>
            </a:r>
            <a:r>
              <a:rPr lang="en-GB" sz="1600" i="1" dirty="0" smtClean="0"/>
              <a:t>17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January 2013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32" y="1694161"/>
            <a:ext cx="7772400" cy="609600"/>
          </a:xfrm>
        </p:spPr>
        <p:txBody>
          <a:bodyPr/>
          <a:lstStyle/>
          <a:p>
            <a:r>
              <a:rPr lang="en-GB" dirty="0"/>
              <a:t>Modelling Multi-Objective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Trajectory </a:t>
            </a:r>
            <a:r>
              <a:rPr lang="en-GB" dirty="0"/>
              <a:t>Optimisation</a:t>
            </a:r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9"/>
    </mc:Choice>
    <mc:Fallback xmlns="">
      <p:transition spd="slow" advTm="173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Personal Background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F19F02-B9C8-4601-9A06-3DDDCED88C0E}" type="slidenum">
              <a:rPr lang="en-GB"/>
              <a:pPr>
                <a:defRPr/>
              </a:pPr>
              <a:t>2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453336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lang="en-GB" sz="800" b="1" smtClean="0"/>
            </a:lvl1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  <a:latin typeface="+mn-lt"/>
              </a:rPr>
              <a:t>Modelling Multi-Objective Trajectories Optimisation</a:t>
            </a:r>
          </a:p>
          <a:p>
            <a:pPr>
              <a:defRPr/>
            </a:pPr>
            <a:r>
              <a:rPr lang="en-GB" b="0" dirty="0" smtClean="0">
                <a:solidFill>
                  <a:schemeClr val="accent6"/>
                </a:solidFill>
                <a:latin typeface="+mn-lt"/>
              </a:rPr>
              <a:t>ESR: E. Iorfida</a:t>
            </a:r>
            <a:endParaRPr lang="en-GB" b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638800" y="6408712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200000"/>
              </a:lnSpc>
            </a:pPr>
            <a:r>
              <a:rPr lang="en-GB" b="1" dirty="0" smtClean="0"/>
              <a:t>First </a:t>
            </a:r>
            <a:r>
              <a:rPr lang="en-GB" b="1" dirty="0" err="1"/>
              <a:t>Astronet</a:t>
            </a:r>
            <a:r>
              <a:rPr lang="en-GB" b="1" dirty="0"/>
              <a:t>-II Training </a:t>
            </a:r>
            <a:r>
              <a:rPr lang="en-GB" b="1" dirty="0" smtClean="0"/>
              <a:t>School </a:t>
            </a:r>
          </a:p>
          <a:p>
            <a:r>
              <a:rPr lang="en-GB" i="1" dirty="0" smtClean="0"/>
              <a:t>Rome "Tor </a:t>
            </a:r>
            <a:r>
              <a:rPr lang="en-GB" i="1" dirty="0" err="1" smtClean="0"/>
              <a:t>Vergata</a:t>
            </a:r>
            <a:r>
              <a:rPr lang="en-GB" i="1" dirty="0" smtClean="0"/>
              <a:t>" University – 14</a:t>
            </a:r>
            <a:r>
              <a:rPr lang="en-GB" i="1" baseline="30000" dirty="0" smtClean="0"/>
              <a:t>th</a:t>
            </a:r>
            <a:r>
              <a:rPr lang="en-GB" i="1" dirty="0" smtClean="0"/>
              <a:t>-17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 2013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3473137"/>
              </p:ext>
            </p:extLst>
          </p:nvPr>
        </p:nvGraphicFramePr>
        <p:xfrm>
          <a:off x="-180528" y="1484784"/>
          <a:ext cx="64442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3000"/>
                    </a14:imgEffect>
                    <a14:imgEffect>
                      <a14:saturation sat="25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88326"/>
            <a:ext cx="1937158" cy="1927472"/>
          </a:xfrm>
          <a:prstGeom prst="rect">
            <a:avLst/>
          </a:prstGeom>
          <a:effectLst>
            <a:glow rad="101600">
              <a:schemeClr val="accent2">
                <a:satMod val="175000"/>
                <a:alpha val="24000"/>
              </a:schemeClr>
            </a:glow>
            <a:softEdge rad="25400"/>
          </a:effectLst>
        </p:spPr>
      </p:pic>
      <p:pic>
        <p:nvPicPr>
          <p:cNvPr id="11" name="Picture 3" descr="C:\Users\ioris\Desktop\Tesi LaTeX\DSM\Immagine1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8804" y="3429000"/>
            <a:ext cx="3456384" cy="27758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17"/>
    </mc:Choice>
    <mc:Fallback xmlns="">
      <p:transition spd="slow" advTm="9271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" y="3895357"/>
            <a:ext cx="3632180" cy="265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4588675" cy="27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31" y="1228116"/>
            <a:ext cx="4791878" cy="248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41" y="3733686"/>
            <a:ext cx="4917255" cy="293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Personal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E7427-0451-4CC1-8AB7-3F148EF1A7E0}" type="slidenum">
              <a:rPr lang="en-GB" smtClean="0"/>
              <a:pPr>
                <a:defRPr/>
              </a:pPr>
              <a:t>3</a:t>
            </a:fld>
            <a:endParaRPr lang="en-GB">
              <a:cs typeface="+mn-cs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453336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lang="en-GB" sz="800" b="1" smtClean="0"/>
            </a:lvl1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  <a:latin typeface="+mn-lt"/>
              </a:rPr>
              <a:t>Modelling Multi-Objective Trajectories Optimisation</a:t>
            </a:r>
          </a:p>
          <a:p>
            <a:pPr>
              <a:defRPr/>
            </a:pPr>
            <a:r>
              <a:rPr lang="en-GB" b="0" dirty="0" smtClean="0">
                <a:solidFill>
                  <a:schemeClr val="accent6"/>
                </a:solidFill>
                <a:latin typeface="+mn-lt"/>
              </a:rPr>
              <a:t>ESR: E. Iorfida</a:t>
            </a:r>
            <a:endParaRPr lang="en-GB" b="0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5639" y="1700808"/>
            <a:ext cx="5290900" cy="1567136"/>
            <a:chOff x="433587" y="3245604"/>
            <a:chExt cx="5290900" cy="1567136"/>
          </a:xfrm>
        </p:grpSpPr>
        <p:sp>
          <p:nvSpPr>
            <p:cNvPr id="10" name="Rounded Rectangle 9"/>
            <p:cNvSpPr/>
            <p:nvPr/>
          </p:nvSpPr>
          <p:spPr>
            <a:xfrm>
              <a:off x="433587" y="3245604"/>
              <a:ext cx="5290900" cy="15671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79124" y="3291504"/>
              <a:ext cx="5088014" cy="1475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just"/>
              <a:r>
                <a:rPr lang="en-GB" sz="1600" dirty="0" smtClean="0">
                  <a:solidFill>
                    <a:schemeClr val="accent6"/>
                  </a:solidFill>
                </a:rPr>
                <a:t>                      project </a:t>
              </a:r>
              <a:r>
                <a:rPr lang="en-GB" sz="1600" dirty="0">
                  <a:solidFill>
                    <a:schemeClr val="accent6"/>
                  </a:solidFill>
                </a:rPr>
                <a:t>(TU Delft Astrodynamics toolbox</a:t>
              </a:r>
              <a:r>
                <a:rPr lang="en-GB" sz="1600" dirty="0" smtClean="0">
                  <a:solidFill>
                    <a:schemeClr val="accent6"/>
                  </a:solidFill>
                </a:rPr>
                <a:t>)</a:t>
              </a:r>
            </a:p>
            <a:p>
              <a:pPr algn="just"/>
              <a:endParaRPr lang="en-GB" sz="1600" dirty="0">
                <a:solidFill>
                  <a:schemeClr val="accent6"/>
                </a:solidFill>
              </a:endParaRP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kern="1200" dirty="0" smtClean="0">
                  <a:solidFill>
                    <a:schemeClr val="accent6"/>
                  </a:solidFill>
                </a:rPr>
                <a:t>Delft University of Technology</a:t>
              </a:r>
            </a:p>
          </p:txBody>
        </p:sp>
      </p:grpSp>
      <p:pic>
        <p:nvPicPr>
          <p:cNvPr id="8" name="Segnaposto contenuto 3" descr="TUDAT_logo_by_Frank_Engelen_50px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888" y="1844824"/>
            <a:ext cx="1296144" cy="54921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441340" y="3895358"/>
            <a:ext cx="5290900" cy="1567136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22" name="Rounded Rectangle 4"/>
          <p:cNvSpPr/>
          <p:nvPr/>
        </p:nvSpPr>
        <p:spPr>
          <a:xfrm>
            <a:off x="1397512" y="3932623"/>
            <a:ext cx="5088014" cy="14753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just"/>
            <a:r>
              <a:rPr lang="en-GB" sz="1600" dirty="0" smtClean="0">
                <a:solidFill>
                  <a:schemeClr val="accent6"/>
                </a:solidFill>
              </a:rPr>
              <a:t>                      </a:t>
            </a:r>
            <a:endParaRPr lang="en-GB" sz="1500" kern="1200" dirty="0" smtClean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6259" y="4193237"/>
            <a:ext cx="5061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  <a:latin typeface="+mn-lt"/>
              </a:rPr>
              <a:t>“</a:t>
            </a:r>
            <a:r>
              <a:rPr lang="en-GB" sz="1400" i="1" dirty="0" err="1">
                <a:solidFill>
                  <a:schemeClr val="accent6"/>
                </a:solidFill>
                <a:latin typeface="+mn-lt"/>
              </a:rPr>
              <a:t>Tudat</a:t>
            </a:r>
            <a:r>
              <a:rPr lang="en-GB" sz="1400" i="1" dirty="0">
                <a:solidFill>
                  <a:schemeClr val="accent6"/>
                </a:solidFill>
                <a:latin typeface="+mn-lt"/>
              </a:rPr>
              <a:t>: a modular and robust </a:t>
            </a:r>
            <a:r>
              <a:rPr lang="en-GB" sz="1400" i="1" dirty="0" err="1">
                <a:solidFill>
                  <a:schemeClr val="accent6"/>
                </a:solidFill>
                <a:latin typeface="+mn-lt"/>
              </a:rPr>
              <a:t>astrodynamics</a:t>
            </a:r>
            <a:r>
              <a:rPr lang="en-GB" sz="1400" i="1" dirty="0">
                <a:solidFill>
                  <a:schemeClr val="accent6"/>
                </a:solidFill>
                <a:latin typeface="+mn-lt"/>
              </a:rPr>
              <a:t> Toolbox</a:t>
            </a:r>
            <a:r>
              <a:rPr lang="en-GB" sz="1400" dirty="0" smtClean="0">
                <a:solidFill>
                  <a:schemeClr val="accent6"/>
                </a:solidFill>
                <a:latin typeface="+mn-lt"/>
              </a:rPr>
              <a:t>”</a:t>
            </a:r>
          </a:p>
          <a:p>
            <a:r>
              <a:rPr lang="en-GB" sz="1400" dirty="0" smtClean="0">
                <a:solidFill>
                  <a:schemeClr val="accent6"/>
                </a:solidFill>
                <a:latin typeface="+mn-lt"/>
              </a:rPr>
              <a:t>5</a:t>
            </a:r>
            <a:r>
              <a:rPr lang="en-GB" sz="1400" baseline="30000" dirty="0" smtClean="0">
                <a:solidFill>
                  <a:schemeClr val="accent6"/>
                </a:solidFill>
                <a:latin typeface="+mn-lt"/>
              </a:rPr>
              <a:t>th</a:t>
            </a:r>
            <a:r>
              <a:rPr lang="en-GB" sz="1400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n-GB" sz="1400" dirty="0">
                <a:solidFill>
                  <a:schemeClr val="accent6"/>
                </a:solidFill>
                <a:latin typeface="+mn-lt"/>
              </a:rPr>
              <a:t>ICATT 2012, International Conference on Astrodynamics Tools and Techniques, 29 May – 1 June 2012, ESA/ESTEC, </a:t>
            </a:r>
            <a:r>
              <a:rPr lang="en-GB" sz="1400" dirty="0" err="1">
                <a:solidFill>
                  <a:schemeClr val="accent6"/>
                </a:solidFill>
                <a:latin typeface="+mn-lt"/>
              </a:rPr>
              <a:t>Noordwijk</a:t>
            </a:r>
            <a:r>
              <a:rPr lang="en-GB" sz="1400" dirty="0">
                <a:solidFill>
                  <a:schemeClr val="accent6"/>
                </a:solidFill>
                <a:latin typeface="+mn-lt"/>
              </a:rPr>
              <a:t>, The Netherlands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31416" y="3100344"/>
            <a:ext cx="926742" cy="926742"/>
            <a:chOff x="4572001" y="2847564"/>
            <a:chExt cx="926742" cy="926742"/>
          </a:xfrm>
        </p:grpSpPr>
        <p:sp>
          <p:nvSpPr>
            <p:cNvPr id="16" name="Down Arrow 15"/>
            <p:cNvSpPr/>
            <p:nvPr/>
          </p:nvSpPr>
          <p:spPr>
            <a:xfrm>
              <a:off x="4572001" y="2847564"/>
              <a:ext cx="926742" cy="92674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tint val="55000"/>
                <a:hueOff val="0"/>
                <a:satOff val="0"/>
                <a:lumOff val="0"/>
              </a:schemeClr>
            </a:solidFill>
          </p:spPr>
          <p:style>
            <a:ln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4"/>
            <p:cNvSpPr/>
            <p:nvPr/>
          </p:nvSpPr>
          <p:spPr>
            <a:xfrm>
              <a:off x="4780518" y="2847564"/>
              <a:ext cx="509708" cy="697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</p:grpSp>
      <p:sp>
        <p:nvSpPr>
          <p:cNvPr id="28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638800" y="6408712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200000"/>
              </a:lnSpc>
            </a:pPr>
            <a:r>
              <a:rPr lang="en-GB" b="1" dirty="0" smtClean="0"/>
              <a:t>First </a:t>
            </a:r>
            <a:r>
              <a:rPr lang="en-GB" b="1" dirty="0" err="1"/>
              <a:t>Astronet</a:t>
            </a:r>
            <a:r>
              <a:rPr lang="en-GB" b="1" dirty="0"/>
              <a:t>-II Training </a:t>
            </a:r>
            <a:r>
              <a:rPr lang="en-GB" b="1" dirty="0" smtClean="0"/>
              <a:t>School </a:t>
            </a:r>
          </a:p>
          <a:p>
            <a:r>
              <a:rPr lang="en-GB" i="1" dirty="0" smtClean="0"/>
              <a:t>Rome "Tor </a:t>
            </a:r>
            <a:r>
              <a:rPr lang="en-GB" i="1" dirty="0" err="1" smtClean="0"/>
              <a:t>Vergata</a:t>
            </a:r>
            <a:r>
              <a:rPr lang="en-GB" i="1" dirty="0" smtClean="0"/>
              <a:t>" University – 14</a:t>
            </a:r>
            <a:r>
              <a:rPr lang="en-GB" i="1" baseline="30000" dirty="0" smtClean="0"/>
              <a:t>th</a:t>
            </a:r>
            <a:r>
              <a:rPr lang="en-GB" i="1" dirty="0" smtClean="0"/>
              <a:t>-17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 2013</a:t>
            </a:r>
          </a:p>
        </p:txBody>
      </p:sp>
    </p:spTree>
    <p:extLst>
      <p:ext uri="{BB962C8B-B14F-4D97-AF65-F5344CB8AC3E}">
        <p14:creationId xmlns:p14="http://schemas.microsoft.com/office/powerpoint/2010/main" val="10934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ESR Project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12776"/>
            <a:ext cx="7770440" cy="46832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2000" dirty="0"/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E7427-0451-4CC1-8AB7-3F148EF1A7E0}" type="slidenum">
              <a:rPr lang="en-GB" smtClean="0"/>
              <a:pPr>
                <a:defRPr/>
              </a:pPr>
              <a:t>4</a:t>
            </a:fld>
            <a:endParaRPr lang="en-GB"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453336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lang="en-GB" sz="800" b="1" smtClean="0"/>
            </a:lvl1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  <a:latin typeface="+mn-lt"/>
              </a:rPr>
              <a:t>Modelling Multi-Objective Trajectories Optimisation</a:t>
            </a:r>
          </a:p>
          <a:p>
            <a:pPr>
              <a:defRPr/>
            </a:pPr>
            <a:r>
              <a:rPr lang="en-GB" b="0" dirty="0" smtClean="0">
                <a:solidFill>
                  <a:schemeClr val="accent6"/>
                </a:solidFill>
                <a:latin typeface="+mn-lt"/>
              </a:rPr>
              <a:t>ESR: E. Iorfida</a:t>
            </a:r>
            <a:endParaRPr lang="en-GB" b="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33" y="2060848"/>
            <a:ext cx="5485755" cy="428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5"/>
          <p:cNvSpPr txBox="1"/>
          <p:nvPr/>
        </p:nvSpPr>
        <p:spPr>
          <a:xfrm>
            <a:off x="2771800" y="210323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+mn-lt"/>
              </a:rPr>
              <a:t>Messenger mission</a:t>
            </a:r>
            <a:endParaRPr lang="en-GB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3528" y="2348880"/>
            <a:ext cx="1964257" cy="381642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Complex scenario, commonly used to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optimise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the mission.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600" b="1" dirty="0" smtClean="0">
              <a:latin typeface="+mn-lt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600" b="1" dirty="0" smtClean="0">
                <a:latin typeface="+mn-lt"/>
              </a:rPr>
              <a:t>CONs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Difficult to be modeled;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Solution search space complexity increases.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9512" y="1349289"/>
            <a:ext cx="5996823" cy="639552"/>
            <a:chOff x="305732" y="3422050"/>
            <a:chExt cx="5308746" cy="1567136"/>
          </a:xfrm>
        </p:grpSpPr>
        <p:sp>
          <p:nvSpPr>
            <p:cNvPr id="16" name="Rounded Rectangle 15"/>
            <p:cNvSpPr/>
            <p:nvPr/>
          </p:nvSpPr>
          <p:spPr>
            <a:xfrm>
              <a:off x="305732" y="3422050"/>
              <a:ext cx="5290900" cy="156713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-10943"/>
                <a:lumOff val="32405"/>
                <a:alphaOff val="0"/>
              </a:schemeClr>
            </a:fillRef>
            <a:effectRef idx="3">
              <a:schemeClr val="accent2">
                <a:shade val="50000"/>
                <a:hueOff val="0"/>
                <a:satOff val="-10943"/>
                <a:lumOff val="32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69478" y="3513850"/>
              <a:ext cx="5245000" cy="1475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i="1" kern="1200" dirty="0" smtClean="0"/>
                <a:t>PhD Researcher</a:t>
              </a:r>
            </a:p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500" dirty="0" smtClean="0"/>
                <a:t>Surrey Space Centre, University of Surrey (April 2012 – Present)</a:t>
              </a:r>
              <a:endParaRPr lang="en-GB" sz="1200" kern="1200" dirty="0"/>
            </a:p>
          </p:txBody>
        </p:sp>
      </p:grpSp>
      <p:sp>
        <p:nvSpPr>
          <p:cNvPr id="18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638800" y="6408712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200000"/>
              </a:lnSpc>
            </a:pPr>
            <a:r>
              <a:rPr lang="en-GB" b="1" dirty="0" smtClean="0"/>
              <a:t>First </a:t>
            </a:r>
            <a:r>
              <a:rPr lang="en-GB" b="1" dirty="0" err="1"/>
              <a:t>Astronet</a:t>
            </a:r>
            <a:r>
              <a:rPr lang="en-GB" b="1" dirty="0"/>
              <a:t>-II Training </a:t>
            </a:r>
            <a:r>
              <a:rPr lang="en-GB" b="1" dirty="0" smtClean="0"/>
              <a:t>School </a:t>
            </a:r>
          </a:p>
          <a:p>
            <a:r>
              <a:rPr lang="en-GB" i="1" dirty="0" smtClean="0"/>
              <a:t>Rome "Tor </a:t>
            </a:r>
            <a:r>
              <a:rPr lang="en-GB" i="1" dirty="0" err="1" smtClean="0"/>
              <a:t>Vergata</a:t>
            </a:r>
            <a:r>
              <a:rPr lang="en-GB" i="1" dirty="0" smtClean="0"/>
              <a:t>" University – 14</a:t>
            </a:r>
            <a:r>
              <a:rPr lang="en-GB" i="1" baseline="30000" dirty="0" smtClean="0"/>
              <a:t>th</a:t>
            </a:r>
            <a:r>
              <a:rPr lang="en-GB" i="1" dirty="0" smtClean="0"/>
              <a:t>-17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 2013</a:t>
            </a:r>
          </a:p>
        </p:txBody>
      </p:sp>
    </p:spTree>
    <p:extLst>
      <p:ext uri="{BB962C8B-B14F-4D97-AF65-F5344CB8AC3E}">
        <p14:creationId xmlns:p14="http://schemas.microsoft.com/office/powerpoint/2010/main" val="10631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ESR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E7427-0451-4CC1-8AB7-3F148EF1A7E0}" type="slidenum">
              <a:rPr lang="en-GB" smtClean="0"/>
              <a:pPr>
                <a:defRPr/>
              </a:pPr>
              <a:t>5</a:t>
            </a:fld>
            <a:endParaRPr lang="en-GB"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453336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lang="en-GB" sz="800" b="1" smtClean="0"/>
            </a:lvl1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  <a:latin typeface="+mn-lt"/>
              </a:rPr>
              <a:t>Modelling Multi-Objective Trajectories Optimisation</a:t>
            </a:r>
          </a:p>
          <a:p>
            <a:pPr>
              <a:defRPr/>
            </a:pPr>
            <a:r>
              <a:rPr lang="en-GB" b="0" dirty="0" smtClean="0">
                <a:solidFill>
                  <a:schemeClr val="accent6"/>
                </a:solidFill>
                <a:latin typeface="+mn-lt"/>
              </a:rPr>
              <a:t>ESR: E. Iorfida</a:t>
            </a:r>
            <a:endParaRPr lang="en-GB" b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638800" y="6408712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200000"/>
              </a:lnSpc>
            </a:pPr>
            <a:r>
              <a:rPr lang="en-GB" b="1" dirty="0" smtClean="0"/>
              <a:t>First </a:t>
            </a:r>
            <a:r>
              <a:rPr lang="en-GB" b="1" dirty="0" err="1"/>
              <a:t>Astronet</a:t>
            </a:r>
            <a:r>
              <a:rPr lang="en-GB" b="1" dirty="0"/>
              <a:t>-II Training </a:t>
            </a:r>
            <a:r>
              <a:rPr lang="en-GB" b="1" dirty="0" smtClean="0"/>
              <a:t>School </a:t>
            </a:r>
          </a:p>
          <a:p>
            <a:r>
              <a:rPr lang="en-GB" i="1" dirty="0" smtClean="0"/>
              <a:t>Rome "Tor </a:t>
            </a:r>
            <a:r>
              <a:rPr lang="en-GB" i="1" dirty="0" err="1" smtClean="0"/>
              <a:t>Vergata</a:t>
            </a:r>
            <a:r>
              <a:rPr lang="en-GB" i="1" dirty="0" smtClean="0"/>
              <a:t>" University – 14</a:t>
            </a:r>
            <a:r>
              <a:rPr lang="en-GB" i="1" baseline="30000" dirty="0" smtClean="0"/>
              <a:t>th</a:t>
            </a:r>
            <a:r>
              <a:rPr lang="en-GB" i="1" dirty="0" smtClean="0"/>
              <a:t>-17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 2013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1733" y="1557245"/>
            <a:ext cx="5456411" cy="1328425"/>
            <a:chOff x="307858" y="3080235"/>
            <a:chExt cx="5290900" cy="1567136"/>
          </a:xfrm>
        </p:grpSpPr>
        <p:sp>
          <p:nvSpPr>
            <p:cNvPr id="11" name="Rounded Rectangle 10"/>
            <p:cNvSpPr/>
            <p:nvPr/>
          </p:nvSpPr>
          <p:spPr>
            <a:xfrm>
              <a:off x="307858" y="3080235"/>
              <a:ext cx="5290900" cy="156713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71097" y="3126135"/>
              <a:ext cx="5088014" cy="980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Multi-objective interplanetary trajectory optimisation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Modelling of science return and cost functions (2 and 3 body problems)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Robustness of mission designs  </a:t>
              </a:r>
              <a:endParaRPr lang="en-GB" sz="1500" kern="12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24133" y="5013176"/>
            <a:ext cx="5264091" cy="1328425"/>
            <a:chOff x="276238" y="3080235"/>
            <a:chExt cx="5313885" cy="1567136"/>
          </a:xfrm>
        </p:grpSpPr>
        <p:sp>
          <p:nvSpPr>
            <p:cNvPr id="17" name="Rounded Rectangle 16"/>
            <p:cNvSpPr/>
            <p:nvPr/>
          </p:nvSpPr>
          <p:spPr>
            <a:xfrm>
              <a:off x="276238" y="3080235"/>
              <a:ext cx="5290900" cy="156713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502109" y="3361793"/>
              <a:ext cx="5088014" cy="980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>
                  <a:solidFill>
                    <a:schemeClr val="accent6">
                      <a:lumMod val="75000"/>
                    </a:schemeClr>
                  </a:solidFill>
                </a:rPr>
                <a:t>Non-linearized solutions  </a:t>
              </a:r>
              <a:endParaRPr lang="en-GB" sz="1500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Complex scenarios, e.g. addition of fly-bys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Pareto front solutions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40152" y="1690030"/>
            <a:ext cx="2304256" cy="10174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724128" y="18448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General outline 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of the project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72200" y="3481412"/>
            <a:ext cx="2304256" cy="10174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156176" y="36450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Current state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of the art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21715" y="3284984"/>
            <a:ext cx="5264091" cy="1328425"/>
            <a:chOff x="276238" y="3080235"/>
            <a:chExt cx="5313885" cy="1567136"/>
          </a:xfrm>
        </p:grpSpPr>
        <p:sp>
          <p:nvSpPr>
            <p:cNvPr id="25" name="Rounded Rectangle 24"/>
            <p:cNvSpPr/>
            <p:nvPr/>
          </p:nvSpPr>
          <p:spPr>
            <a:xfrm>
              <a:off x="276238" y="3080235"/>
              <a:ext cx="5290900" cy="1567136"/>
            </a:xfrm>
            <a:prstGeom prst="roundRect">
              <a:avLst>
                <a:gd name="adj" fmla="val 10000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02109" y="3504972"/>
              <a:ext cx="5088014" cy="980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Mid-course impulse optimisation methods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GB" sz="1600" dirty="0" err="1" smtClean="0">
                  <a:solidFill>
                    <a:schemeClr val="accent6">
                      <a:lumMod val="75000"/>
                    </a:schemeClr>
                  </a:solidFill>
                </a:rPr>
                <a:t>Variational</a:t>
              </a:r>
              <a:r>
                <a:rPr lang="en-GB" sz="1600" dirty="0" smtClean="0">
                  <a:solidFill>
                    <a:schemeClr val="accent6">
                      <a:lumMod val="75000"/>
                    </a:schemeClr>
                  </a:solidFill>
                </a:rPr>
                <a:t> analysis approach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6946" y="2636912"/>
            <a:ext cx="926742" cy="926742"/>
            <a:chOff x="4572001" y="2847564"/>
            <a:chExt cx="926742" cy="926742"/>
          </a:xfrm>
        </p:grpSpPr>
        <p:sp>
          <p:nvSpPr>
            <p:cNvPr id="20" name="Down Arrow 19"/>
            <p:cNvSpPr/>
            <p:nvPr/>
          </p:nvSpPr>
          <p:spPr>
            <a:xfrm>
              <a:off x="4572001" y="2847564"/>
              <a:ext cx="926742" cy="92674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tint val="55000"/>
                <a:hueOff val="0"/>
                <a:satOff val="0"/>
                <a:lumOff val="0"/>
              </a:schemeClr>
            </a:solidFill>
          </p:spPr>
          <p:style>
            <a:ln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n Arrow 4"/>
            <p:cNvSpPr/>
            <p:nvPr/>
          </p:nvSpPr>
          <p:spPr>
            <a:xfrm>
              <a:off x="4780518" y="2847564"/>
              <a:ext cx="509708" cy="697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87624" y="4365104"/>
            <a:ext cx="926742" cy="926742"/>
            <a:chOff x="4572001" y="2847564"/>
            <a:chExt cx="926742" cy="926742"/>
          </a:xfrm>
        </p:grpSpPr>
        <p:sp>
          <p:nvSpPr>
            <p:cNvPr id="14" name="Down Arrow 13"/>
            <p:cNvSpPr/>
            <p:nvPr/>
          </p:nvSpPr>
          <p:spPr>
            <a:xfrm>
              <a:off x="4572001" y="2847564"/>
              <a:ext cx="926742" cy="92674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2">
                <a:tint val="55000"/>
                <a:hueOff val="0"/>
                <a:satOff val="0"/>
                <a:lumOff val="0"/>
              </a:schemeClr>
            </a:solidFill>
          </p:spPr>
          <p:style>
            <a:ln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4780518" y="2847564"/>
              <a:ext cx="509708" cy="697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660232" y="5158327"/>
            <a:ext cx="2304256" cy="10174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444208" y="532183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Future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work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1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7659"/>
            <a:ext cx="777686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E7427-0451-4CC1-8AB7-3F148EF1A7E0}" type="slidenum">
              <a:rPr lang="en-GB" smtClean="0"/>
              <a:pPr>
                <a:defRPr/>
              </a:pPr>
              <a:t>6</a:t>
            </a:fld>
            <a:endParaRPr lang="en-GB"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708920"/>
            <a:ext cx="7696200" cy="3816424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Thank you for your attention!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0" y="6453336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lang="en-GB" sz="800" b="1" smtClean="0"/>
            </a:lvl1pPr>
          </a:lstStyle>
          <a:p>
            <a:pPr>
              <a:defRPr/>
            </a:pPr>
            <a:r>
              <a:rPr lang="en-GB" dirty="0" smtClean="0">
                <a:solidFill>
                  <a:schemeClr val="accent6"/>
                </a:solidFill>
                <a:latin typeface="+mn-lt"/>
              </a:rPr>
              <a:t>Modelling Multi-Objective </a:t>
            </a:r>
            <a:r>
              <a:rPr lang="en-GB" smtClean="0">
                <a:solidFill>
                  <a:schemeClr val="accent6"/>
                </a:solidFill>
                <a:latin typeface="+mn-lt"/>
              </a:rPr>
              <a:t>Trajectories Optimisation</a:t>
            </a:r>
            <a:endParaRPr lang="en-GB" dirty="0" smtClean="0">
              <a:solidFill>
                <a:schemeClr val="accent6"/>
              </a:solidFill>
              <a:latin typeface="+mn-lt"/>
            </a:endParaRPr>
          </a:p>
          <a:p>
            <a:pPr>
              <a:defRPr/>
            </a:pPr>
            <a:r>
              <a:rPr lang="en-GB" b="0" dirty="0" smtClean="0">
                <a:solidFill>
                  <a:schemeClr val="accent6"/>
                </a:solidFill>
                <a:latin typeface="+mn-lt"/>
              </a:rPr>
              <a:t>ESR: E. Iorfida</a:t>
            </a:r>
            <a:endParaRPr lang="en-GB" b="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5638800" y="6408712"/>
            <a:ext cx="35052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200000"/>
              </a:lnSpc>
            </a:pPr>
            <a:r>
              <a:rPr lang="en-GB" b="1" dirty="0" smtClean="0"/>
              <a:t>First </a:t>
            </a:r>
            <a:r>
              <a:rPr lang="en-GB" b="1" dirty="0" err="1"/>
              <a:t>Astronet</a:t>
            </a:r>
            <a:r>
              <a:rPr lang="en-GB" b="1" dirty="0"/>
              <a:t>-II Training </a:t>
            </a:r>
            <a:r>
              <a:rPr lang="en-GB" b="1" dirty="0" smtClean="0"/>
              <a:t>School </a:t>
            </a:r>
          </a:p>
          <a:p>
            <a:r>
              <a:rPr lang="en-GB" i="1" dirty="0" smtClean="0"/>
              <a:t>Rome "Tor </a:t>
            </a:r>
            <a:r>
              <a:rPr lang="en-GB" i="1" dirty="0" err="1" smtClean="0"/>
              <a:t>Vergata</a:t>
            </a:r>
            <a:r>
              <a:rPr lang="en-GB" i="1" dirty="0" smtClean="0"/>
              <a:t>" University – 14</a:t>
            </a:r>
            <a:r>
              <a:rPr lang="en-GB" i="1" baseline="30000" dirty="0" smtClean="0"/>
              <a:t>th</a:t>
            </a:r>
            <a:r>
              <a:rPr lang="en-GB" i="1" dirty="0" smtClean="0"/>
              <a:t>-17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 2013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211960" y="6093296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 err="1" smtClean="0">
                <a:solidFill>
                  <a:schemeClr val="bg1"/>
                </a:solidFill>
                <a:latin typeface="+mn-lt"/>
              </a:rPr>
              <a:t>Astrodynamics</a:t>
            </a:r>
            <a:r>
              <a:rPr lang="it-IT" sz="1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  <a:latin typeface="+mn-lt"/>
              </a:rPr>
              <a:t>Research</a:t>
            </a:r>
            <a:r>
              <a:rPr lang="it-IT" sz="1200" dirty="0" smtClean="0">
                <a:solidFill>
                  <a:schemeClr val="bg1"/>
                </a:solidFill>
                <a:latin typeface="+mn-lt"/>
              </a:rPr>
              <a:t> Group, </a:t>
            </a:r>
            <a:r>
              <a:rPr lang="it-IT" sz="1200" dirty="0" err="1" smtClean="0">
                <a:solidFill>
                  <a:schemeClr val="bg1"/>
                </a:solidFill>
                <a:latin typeface="+mn-lt"/>
              </a:rPr>
              <a:t>Surrey</a:t>
            </a:r>
            <a:r>
              <a:rPr lang="it-IT" sz="1200" dirty="0" smtClean="0">
                <a:solidFill>
                  <a:schemeClr val="bg1"/>
                </a:solidFill>
                <a:latin typeface="+mn-lt"/>
              </a:rPr>
              <a:t> Space Centre</a:t>
            </a:r>
            <a:endParaRPr lang="it-IT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2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243617ededbd0417e7398ce6eea6f44d65de89"/>
</p:tagLst>
</file>

<file path=ppt/theme/theme1.xml><?xml version="1.0" encoding="utf-8"?>
<a:theme xmlns:a="http://schemas.openxmlformats.org/drawingml/2006/main" name="SSC_Astronet-II_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SSC_Astronet-II_template</Template>
  <TotalTime>499</TotalTime>
  <Words>383</Words>
  <Application>Microsoft Office PowerPoint</Application>
  <PresentationFormat>Presentazione su schermo (4:3)</PresentationFormat>
  <Paragraphs>81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SSC_Astronet-II_template</vt:lpstr>
      <vt:lpstr>Modelling Multi-Objective  Trajectory Optimisation</vt:lpstr>
      <vt:lpstr>Personal Background</vt:lpstr>
      <vt:lpstr>Personal Background</vt:lpstr>
      <vt:lpstr>ESR Project</vt:lpstr>
      <vt:lpstr>ESR Project</vt:lpstr>
      <vt:lpstr>Presentazione standard di PowerPoint</vt:lpstr>
    </vt:vector>
  </TitlesOfParts>
  <Company>University of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Multi-Objective Trajectory Optimisation</dc:title>
  <dc:creator>Elisabetta Iorfida</dc:creator>
  <cp:lastModifiedBy>Elisabetta</cp:lastModifiedBy>
  <cp:revision>47</cp:revision>
  <cp:lastPrinted>2013-01-11T18:43:28Z</cp:lastPrinted>
  <dcterms:created xsi:type="dcterms:W3CDTF">2013-01-10T16:46:29Z</dcterms:created>
  <dcterms:modified xsi:type="dcterms:W3CDTF">2013-01-16T08:33:47Z</dcterms:modified>
</cp:coreProperties>
</file>