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bookmarkIdSeed="2">
  <p:sldMasterIdLst>
    <p:sldMasterId id="2147483648" r:id="rId1"/>
    <p:sldMasterId id="2147483661" r:id="rId2"/>
  </p:sldMasterIdLst>
  <p:notesMasterIdLst>
    <p:notesMasterId r:id="rId12"/>
  </p:notesMasterIdLst>
  <p:handoutMasterIdLst>
    <p:handoutMasterId r:id="rId13"/>
  </p:handoutMasterIdLst>
  <p:sldIdLst>
    <p:sldId id="275" r:id="rId3"/>
    <p:sldId id="297" r:id="rId4"/>
    <p:sldId id="273" r:id="rId5"/>
    <p:sldId id="285" r:id="rId6"/>
    <p:sldId id="296" r:id="rId7"/>
    <p:sldId id="298" r:id="rId8"/>
    <p:sldId id="304" r:id="rId9"/>
    <p:sldId id="303" r:id="rId10"/>
    <p:sldId id="283" r:id="rId11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57A8FE"/>
    <a:srgbClr val="2173EB"/>
    <a:srgbClr val="FFFFFF"/>
    <a:srgbClr val="5192CA"/>
    <a:srgbClr val="7BADD7"/>
    <a:srgbClr val="55A1F5"/>
    <a:srgbClr val="4297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55" autoAdjust="0"/>
    <p:restoredTop sz="86443" autoAdjust="0"/>
  </p:normalViewPr>
  <p:slideViewPr>
    <p:cSldViewPr snapToGrid="0">
      <p:cViewPr varScale="1">
        <p:scale>
          <a:sx n="105" d="100"/>
          <a:sy n="105" d="100"/>
        </p:scale>
        <p:origin x="-185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3396" y="-72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2.gif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76249" y="459564"/>
            <a:ext cx="4848225" cy="512763"/>
          </a:xfrm>
          <a:prstGeom prst="rect">
            <a:avLst/>
          </a:prstGeom>
        </p:spPr>
        <p:txBody>
          <a:bodyPr vert="horz" lIns="97192" tIns="48596" rIns="97192" bIns="48596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85776" y="9721850"/>
            <a:ext cx="2590800" cy="512763"/>
          </a:xfrm>
          <a:prstGeom prst="rect">
            <a:avLst/>
          </a:prstGeom>
        </p:spPr>
        <p:txBody>
          <a:bodyPr vert="horz" lIns="97192" tIns="48596" rIns="97192" bIns="48596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 algn="l">
              <a:defRPr/>
            </a:pPr>
            <a:fld id="{5912C839-73F9-4028-A674-454F48E5C02E}" type="datetimeFigureOut">
              <a:rPr lang="en-GB" smtClean="0"/>
              <a:pPr algn="l">
                <a:defRPr/>
              </a:pPr>
              <a:t>16/01/13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838826" y="9720263"/>
            <a:ext cx="762000" cy="512762"/>
          </a:xfrm>
          <a:prstGeom prst="rect">
            <a:avLst/>
          </a:prstGeom>
        </p:spPr>
        <p:txBody>
          <a:bodyPr vert="horz" lIns="97192" tIns="48596" rIns="97192" bIns="48596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277FC0DF-5DC1-4FF9-AB72-C4632DA15EC1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  <p:pic>
        <p:nvPicPr>
          <p:cNvPr id="12" name="Picture 3" descr="C:\Users\fdb08114\Pictures\logo's\UofS_ASCL_Logo3.gif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849642" y="230775"/>
            <a:ext cx="939936" cy="771759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Footer Placeholder 13"/>
          <p:cNvSpPr>
            <a:spLocks noGrp="1"/>
          </p:cNvSpPr>
          <p:nvPr>
            <p:ph type="ftr" sz="quarter" idx="2"/>
          </p:nvPr>
        </p:nvSpPr>
        <p:spPr>
          <a:xfrm>
            <a:off x="1266826" y="9340850"/>
            <a:ext cx="457200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 algn="ctr"/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2571701" y="9839325"/>
            <a:ext cx="202836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www.strath.ac.uk/space</a:t>
            </a:r>
          </a:p>
        </p:txBody>
      </p:sp>
    </p:spTree>
    <p:extLst>
      <p:ext uri="{BB962C8B-B14F-4D97-AF65-F5344CB8AC3E}">
        <p14:creationId xmlns:p14="http://schemas.microsoft.com/office/powerpoint/2010/main" val="2762482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2.gif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04825" y="247650"/>
            <a:ext cx="4905375" cy="512763"/>
          </a:xfrm>
          <a:prstGeom prst="rect">
            <a:avLst/>
          </a:prstGeom>
        </p:spPr>
        <p:txBody>
          <a:bodyPr vert="horz" lIns="99038" tIns="49519" rIns="99038" bIns="49519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1062038"/>
            <a:ext cx="4724400" cy="354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8" tIns="49519" rIns="99038" bIns="49519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862514"/>
            <a:ext cx="5676900" cy="4329112"/>
          </a:xfrm>
          <a:prstGeom prst="rect">
            <a:avLst/>
          </a:prstGeom>
        </p:spPr>
        <p:txBody>
          <a:bodyPr vert="horz" lIns="99038" tIns="49519" rIns="99038" bIns="49519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04850" y="9282113"/>
            <a:ext cx="5695949" cy="512762"/>
          </a:xfrm>
          <a:prstGeom prst="rect">
            <a:avLst/>
          </a:prstGeom>
        </p:spPr>
        <p:txBody>
          <a:bodyPr vert="horz" lIns="99038" tIns="49519" rIns="99038" bIns="49519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pic>
        <p:nvPicPr>
          <p:cNvPr id="10" name="Picture 3" descr="C:\Users\fdb08114\Pictures\logo's\UofS_ASCL_Logo3.gif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849642" y="230775"/>
            <a:ext cx="939936" cy="77175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2571701" y="9839325"/>
            <a:ext cx="202836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noProof="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www.strath.ac.uk/space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5"/>
          </p:nvPr>
        </p:nvSpPr>
        <p:spPr>
          <a:xfrm>
            <a:off x="5972175" y="9723438"/>
            <a:ext cx="658813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latin typeface="+mn-lt"/>
              </a:defRPr>
            </a:lvl1pPr>
          </a:lstStyle>
          <a:p>
            <a:fld id="{1B007C16-E4FC-4CA9-9766-414D51423491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idx="1"/>
          </p:nvPr>
        </p:nvSpPr>
        <p:spPr>
          <a:xfrm>
            <a:off x="496889" y="9723438"/>
            <a:ext cx="1960562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latin typeface="+mn-lt"/>
              </a:defRPr>
            </a:lvl1pPr>
          </a:lstStyle>
          <a:p>
            <a:fld id="{CC3FFF59-55C4-47BF-BFB3-FB5444A06857}" type="datetimeFigureOut">
              <a:rPr lang="en-GB" smtClean="0"/>
              <a:pPr/>
              <a:t>16/01/13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2508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Most</a:t>
            </a:r>
            <a:r>
              <a:rPr lang="en-GB" baseline="0" dirty="0" smtClean="0"/>
              <a:t> of it has already been explained by Dr Biggs</a:t>
            </a:r>
            <a:r>
              <a:rPr lang="es-ES" baseline="0" dirty="0" smtClean="0"/>
              <a:t>… so </a:t>
            </a:r>
            <a:r>
              <a:rPr lang="es-ES" baseline="0" dirty="0" err="1" smtClean="0"/>
              <a:t>briefly</a:t>
            </a:r>
            <a:r>
              <a:rPr lang="es-ES" baseline="0" dirty="0" smtClean="0"/>
              <a:t>:</a:t>
            </a:r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07C16-E4FC-4CA9-9766-414D51423491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839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07C16-E4FC-4CA9-9766-414D51423491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7424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Biggs: as he said,</a:t>
            </a:r>
            <a:r>
              <a:rPr lang="en-GB" baseline="0" dirty="0" smtClean="0"/>
              <a:t> solved a spinning satellite problem using the </a:t>
            </a:r>
            <a:r>
              <a:rPr lang="en-GB" dirty="0" err="1" smtClean="0"/>
              <a:t>hamiltonian</a:t>
            </a:r>
            <a:r>
              <a:rPr lang="en-GB" dirty="0" smtClean="0"/>
              <a:t> formulation on Lie groups. In</a:t>
            </a:r>
            <a:r>
              <a:rPr lang="en-GB" baseline="0" dirty="0" smtClean="0"/>
              <a:t> the solution the angular velocities are trigonometric functions. You deal with 3 parameters and, if you want, you can add time and spin. </a:t>
            </a:r>
          </a:p>
          <a:p>
            <a:r>
              <a:rPr lang="en-GB" baseline="0" dirty="0" smtClean="0"/>
              <a:t>Daniele </a:t>
            </a:r>
            <a:r>
              <a:rPr lang="en-GB" baseline="0" dirty="0" err="1" smtClean="0"/>
              <a:t>Pagnozzi</a:t>
            </a:r>
            <a:r>
              <a:rPr lang="en-GB" baseline="0" dirty="0" smtClean="0"/>
              <a:t> and Craig Maclean, also </a:t>
            </a:r>
            <a:r>
              <a:rPr lang="en-GB" baseline="0" dirty="0" err="1" smtClean="0"/>
              <a:t>strathclyde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phd</a:t>
            </a:r>
            <a:r>
              <a:rPr lang="en-GB" baseline="0" dirty="0" smtClean="0"/>
              <a:t> students, have done good work on free motions.</a:t>
            </a:r>
          </a:p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07C16-E4FC-4CA9-9766-414D51423491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8720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Analytial</a:t>
            </a:r>
            <a:r>
              <a:rPr lang="en-GB" baseline="0" dirty="0" smtClean="0"/>
              <a:t> solutions are used as a good initial guess for a numerical optimizer. </a:t>
            </a:r>
          </a:p>
          <a:p>
            <a:r>
              <a:rPr lang="en-GB" baseline="0" dirty="0" smtClean="0"/>
              <a:t>My approach so far has been the use of </a:t>
            </a:r>
            <a:r>
              <a:rPr lang="en-GB" baseline="0" dirty="0" err="1" smtClean="0"/>
              <a:t>pseudospectral</a:t>
            </a:r>
            <a:r>
              <a:rPr lang="en-GB" baseline="0" dirty="0" smtClean="0"/>
              <a:t> methods for solving the optimal control problem.</a:t>
            </a:r>
          </a:p>
          <a:p>
            <a:r>
              <a:rPr lang="en-GB" baseline="0" dirty="0" smtClean="0"/>
              <a:t>Very basically, in the </a:t>
            </a:r>
            <a:r>
              <a:rPr lang="en-GB" baseline="0" dirty="0" err="1" smtClean="0"/>
              <a:t>pseudospectral</a:t>
            </a:r>
            <a:r>
              <a:rPr lang="en-GB" baseline="0" dirty="0" smtClean="0"/>
              <a:t> method we discretize the problem with carefully chosen nodes, to formulate a Nonlinear Programming problem.</a:t>
            </a:r>
          </a:p>
          <a:p>
            <a:r>
              <a:rPr lang="en-GB" baseline="0" dirty="0" smtClean="0"/>
              <a:t>Then, we solve it using a common numerical solver. So far I have been using a free software called PSOPT.</a:t>
            </a:r>
          </a:p>
          <a:p>
            <a:r>
              <a:rPr lang="en-GB" baseline="0" dirty="0" smtClean="0"/>
              <a:t>Pseudospectral methods are interesting to us because problem converges using few nodes or few iterations. So computationally speaking it’s appealing.</a:t>
            </a:r>
          </a:p>
          <a:p>
            <a:r>
              <a:rPr lang="en-GB" baseline="0" dirty="0" smtClean="0"/>
              <a:t>By the way, several studies show that a good initial guess is important for convergence, so this is an important part to work on.</a:t>
            </a:r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07C16-E4FC-4CA9-9766-414D51423491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8768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4" Type="http://schemas.openxmlformats.org/officeDocument/2006/relationships/image" Target="../media/image4.gi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4" Type="http://schemas.openxmlformats.org/officeDocument/2006/relationships/image" Target="../media/image4.gi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4" Type="http://schemas.openxmlformats.org/officeDocument/2006/relationships/image" Target="../media/image4.gif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/>
          </p:cNvSpPr>
          <p:nvPr>
            <p:ph type="pic" sz="quarter" idx="12"/>
          </p:nvPr>
        </p:nvSpPr>
        <p:spPr>
          <a:xfrm>
            <a:off x="6964363" y="2095500"/>
            <a:ext cx="1722437" cy="2430463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29" name="Rectangle 28"/>
          <p:cNvSpPr/>
          <p:nvPr userDrawn="1"/>
        </p:nvSpPr>
        <p:spPr>
          <a:xfrm>
            <a:off x="0" y="6423660"/>
            <a:ext cx="9144000" cy="838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9144000" cy="593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noProof="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4" descr="engineering_title.jpg                                          00393F3DScott O'Donnell                B55C65DB:"/>
          <p:cNvPicPr>
            <a:picLocks noChangeAspect="1" noChangeArrowheads="1"/>
          </p:cNvPicPr>
          <p:nvPr userDrawn="1"/>
        </p:nvPicPr>
        <p:blipFill>
          <a:blip r:embed="rId2" cstate="print"/>
          <a:srcRect t="74469"/>
          <a:stretch>
            <a:fillRect/>
          </a:stretch>
        </p:blipFill>
        <p:spPr bwMode="auto">
          <a:xfrm>
            <a:off x="0" y="1566863"/>
            <a:ext cx="9145588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4" descr="engineering_title.jpg                                          00393F3DScott O'Donnell                B55C65DB:"/>
          <p:cNvPicPr>
            <a:picLocks noChangeAspect="1" noChangeArrowheads="1"/>
          </p:cNvPicPr>
          <p:nvPr userDrawn="1"/>
        </p:nvPicPr>
        <p:blipFill>
          <a:blip r:embed="rId2" cstate="print"/>
          <a:srcRect t="74469" b="18864"/>
          <a:stretch>
            <a:fillRect/>
          </a:stretch>
        </p:blipFill>
        <p:spPr bwMode="auto">
          <a:xfrm>
            <a:off x="0" y="569913"/>
            <a:ext cx="9145588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 userDrawn="1"/>
        </p:nvSpPr>
        <p:spPr>
          <a:xfrm>
            <a:off x="0" y="1762125"/>
            <a:ext cx="9144000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42938"/>
            <a:ext cx="9144000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7"/>
          <p:cNvSpPr txBox="1"/>
          <p:nvPr userDrawn="1"/>
        </p:nvSpPr>
        <p:spPr>
          <a:xfrm>
            <a:off x="6957060" y="6519863"/>
            <a:ext cx="181711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noProof="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www.strath.ac.uk/space</a:t>
            </a:r>
          </a:p>
        </p:txBody>
      </p:sp>
      <p:pic>
        <p:nvPicPr>
          <p:cNvPr id="12" name="Picture 3" descr="C:\Users\fdb08114\Pictures\logo's\UofS_White_ASCL_Logo3.gif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2138" y="273050"/>
            <a:ext cx="1792287" cy="147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C:\Users\fdb08114\Pictures\logo's\FrontierResearchOnVisionarySpaceSystems_Blue.gif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51663" y="4741863"/>
            <a:ext cx="1793875" cy="155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174" y="1943101"/>
            <a:ext cx="6464259" cy="1838324"/>
          </a:xfrm>
        </p:spPr>
        <p:txBody>
          <a:bodyPr anchor="ctr">
            <a:normAutofit/>
          </a:bodyPr>
          <a:lstStyle>
            <a:lvl1pPr algn="ctr">
              <a:defRPr sz="4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175" y="3844780"/>
            <a:ext cx="6474163" cy="571504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 dirty="0"/>
          </a:p>
        </p:txBody>
      </p:sp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77788"/>
            <a:ext cx="2635250" cy="217487"/>
          </a:xfrm>
        </p:spPr>
        <p:txBody>
          <a:bodyPr anchor="ctr"/>
          <a:lstStyle>
            <a:lvl1pPr algn="l">
              <a:defRPr sz="10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noProof="0" dirty="0" smtClean="0"/>
              <a:t>Jan-2013</a:t>
            </a:r>
            <a:endParaRPr lang="en-GB" noProof="0" dirty="0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176" y="4572000"/>
            <a:ext cx="6470650" cy="495300"/>
          </a:xfrm>
        </p:spPr>
        <p:txBody>
          <a:bodyPr anchor="ctr"/>
          <a:lstStyle>
            <a:lvl1pPr algn="ctr">
              <a:defRPr sz="1400" b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0" dirty="0" smtClean="0"/>
              <a:t>Albert Caubet</a:t>
            </a:r>
            <a:endParaRPr lang="en-GB" noProof="0" dirty="0"/>
          </a:p>
        </p:txBody>
      </p:sp>
      <p:sp>
        <p:nvSpPr>
          <p:cNvPr id="10" name="TextBox 16"/>
          <p:cNvSpPr txBox="1"/>
          <p:nvPr userDrawn="1"/>
        </p:nvSpPr>
        <p:spPr>
          <a:xfrm>
            <a:off x="219074" y="6519863"/>
            <a:ext cx="169545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noProof="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space@strath.ac.uk</a:t>
            </a:r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304800"/>
            <a:ext cx="3495675" cy="257175"/>
          </a:xfrm>
        </p:spPr>
        <p:txBody>
          <a:bodyPr/>
          <a:lstStyle>
            <a:lvl1pPr>
              <a:buNone/>
              <a:defRPr sz="1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GB" noProof="0" smtClean="0"/>
              <a:t>Insert meeting name and location</a:t>
            </a:r>
            <a:endParaRPr lang="en-GB" noProof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5" hasCustomPrompt="1"/>
          </p:nvPr>
        </p:nvSpPr>
        <p:spPr>
          <a:xfrm>
            <a:off x="2771776" y="5162550"/>
            <a:ext cx="1504950" cy="266700"/>
          </a:xfrm>
        </p:spPr>
        <p:txBody>
          <a:bodyPr>
            <a:noAutofit/>
          </a:bodyPr>
          <a:lstStyle>
            <a:lvl1pPr marL="0" indent="0" algn="ctr">
              <a:buNone/>
              <a:defRPr sz="105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GB" dirty="0" smtClean="0"/>
              <a:t>in co-operation with</a:t>
            </a:r>
            <a:endParaRPr lang="en-GB" dirty="0"/>
          </a:p>
        </p:txBody>
      </p:sp>
      <p:sp>
        <p:nvSpPr>
          <p:cNvPr id="30" name="Picture Placeholder 30"/>
          <p:cNvSpPr>
            <a:spLocks noGrp="1"/>
          </p:cNvSpPr>
          <p:nvPr>
            <p:ph type="pic" sz="quarter" idx="16" hasCustomPrompt="1"/>
          </p:nvPr>
        </p:nvSpPr>
        <p:spPr>
          <a:xfrm>
            <a:off x="1592263" y="5514975"/>
            <a:ext cx="1722437" cy="658813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noProof="0" dirty="0" smtClean="0"/>
              <a:t>Company logo 1</a:t>
            </a:r>
            <a:endParaRPr lang="en-GB" noProof="0" dirty="0"/>
          </a:p>
        </p:txBody>
      </p:sp>
      <p:sp>
        <p:nvSpPr>
          <p:cNvPr id="33" name="Picture Placeholder 30"/>
          <p:cNvSpPr>
            <a:spLocks noGrp="1"/>
          </p:cNvSpPr>
          <p:nvPr>
            <p:ph type="pic" sz="quarter" idx="17" hasCustomPrompt="1"/>
          </p:nvPr>
        </p:nvSpPr>
        <p:spPr>
          <a:xfrm>
            <a:off x="3697288" y="5514975"/>
            <a:ext cx="1722437" cy="658813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noProof="0" dirty="0" smtClean="0"/>
              <a:t>Company logo 2</a:t>
            </a:r>
            <a:endParaRPr lang="en-GB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ctr" anchorCtr="0"/>
          <a:lstStyle>
            <a:lvl1pPr algn="l">
              <a:defRPr sz="20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9648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noProof="0" dirty="0" smtClean="0"/>
              <a:t>Jan-2013</a:t>
            </a:r>
            <a:endParaRPr lang="en-GB" noProof="0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noProof="0" dirty="0" smtClean="0"/>
              <a:t>Albert Caubet</a:t>
            </a:r>
            <a:endParaRPr lang="en-GB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AE1C9-3787-4A34-9C4D-95F90C66807D}" type="slidenum">
              <a:rPr lang="en-GB" noProof="0"/>
              <a:pPr>
                <a:defRPr/>
              </a:pPr>
              <a:t>‹Nr.›</a:t>
            </a:fld>
            <a:endParaRPr lang="en-GB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04926"/>
            <a:ext cx="8229600" cy="5088254"/>
          </a:xfrm>
        </p:spPr>
        <p:txBody>
          <a:bodyPr vert="eaVert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noProof="0" dirty="0" smtClean="0"/>
              <a:t>Jan-2013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noProof="0" dirty="0" smtClean="0"/>
              <a:t>Albert Caubet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19CDE-E3DC-4F21-9067-19861B3FA5A4}" type="slidenum">
              <a:rPr lang="en-GB" noProof="0"/>
              <a:pPr>
                <a:defRPr/>
              </a:pPr>
              <a:t>‹Nr.›</a:t>
            </a:fld>
            <a:endParaRPr lang="en-GB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42522" y="1882140"/>
            <a:ext cx="1435260" cy="4465320"/>
          </a:xfrm>
        </p:spPr>
        <p:txBody>
          <a:bodyPr vert="eaVert"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2434"/>
            <a:ext cx="6873240" cy="5799785"/>
          </a:xfrm>
        </p:spPr>
        <p:txBody>
          <a:bodyPr vert="eaVert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-1452087" y="3501867"/>
            <a:ext cx="3269299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noProof="0" dirty="0" smtClean="0"/>
              <a:t>Albert Caubet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-206057" y="5776278"/>
            <a:ext cx="7772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190F6-EFDE-4A76-9BD3-DE9D8B50B13A}" type="slidenum">
              <a:rPr lang="en-GB" noProof="0"/>
              <a:pPr>
                <a:defRPr/>
              </a:pPr>
              <a:t>‹Nr.›</a:t>
            </a:fld>
            <a:endParaRPr lang="en-GB" noProof="0" dirty="0"/>
          </a:p>
        </p:txBody>
      </p:sp>
      <p:sp>
        <p:nvSpPr>
          <p:cNvPr id="8" name="Rectangle 7"/>
          <p:cNvSpPr/>
          <p:nvPr userDrawn="1"/>
        </p:nvSpPr>
        <p:spPr>
          <a:xfrm>
            <a:off x="7444740" y="0"/>
            <a:ext cx="1699260" cy="1257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pic>
        <p:nvPicPr>
          <p:cNvPr id="9" name="Picture 14" descr="engineering_title.jpg                                          00393F3DScott O'Donnell                B55C65DB:"/>
          <p:cNvPicPr>
            <a:picLocks noChangeAspect="1" noChangeArrowheads="1"/>
          </p:cNvPicPr>
          <p:nvPr userDrawn="1"/>
        </p:nvPicPr>
        <p:blipFill>
          <a:blip r:embed="rId2" cstate="print"/>
          <a:srcRect t="74469" b="11467"/>
          <a:stretch>
            <a:fillRect/>
          </a:stretch>
        </p:blipFill>
        <p:spPr bwMode="auto">
          <a:xfrm>
            <a:off x="495300" y="0"/>
            <a:ext cx="86502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C:\Users\fdb08114\Pictures\logo's\UofS_ASCL_Logo3.gif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602063" y="490857"/>
            <a:ext cx="131603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 userDrawn="1"/>
        </p:nvSpPr>
        <p:spPr>
          <a:xfrm>
            <a:off x="0" y="6423660"/>
            <a:ext cx="9144000" cy="838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pic>
        <p:nvPicPr>
          <p:cNvPr id="11" name="Picture 14" descr="engineering_title.jpg                                          00393F3DScott O'Donnell                B55C65DB:"/>
          <p:cNvPicPr>
            <a:picLocks noChangeArrowheads="1"/>
          </p:cNvPicPr>
          <p:nvPr userDrawn="1"/>
        </p:nvPicPr>
        <p:blipFill>
          <a:blip r:embed="rId4" cstate="print"/>
          <a:srcRect t="86423" b="11467"/>
          <a:stretch>
            <a:fillRect/>
          </a:stretch>
        </p:blipFill>
        <p:spPr bwMode="auto">
          <a:xfrm rot="5400000" flipV="1">
            <a:off x="-3020700" y="3418200"/>
            <a:ext cx="6858000" cy="2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 userDrawn="1"/>
        </p:nvSpPr>
        <p:spPr>
          <a:xfrm>
            <a:off x="0" y="-1"/>
            <a:ext cx="397669" cy="307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-529751" y="1071087"/>
            <a:ext cx="1424626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noProof="0" dirty="0" smtClean="0"/>
              <a:t>Jan-2013</a:t>
            </a:r>
            <a:endParaRPr lang="en-GB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C:\Users\fdb08114\Pictures\logo's\UofS_White_ASCL_Logo3.gif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7224" y="161018"/>
            <a:ext cx="13144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C:\Users\fdb08114\Pictures\logo's\FrontierResearchOnVisionarySpaceSystems_Blue.gif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11335" y="1999117"/>
            <a:ext cx="19050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657475" y="4514850"/>
            <a:ext cx="3886200" cy="7905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smtClean="0"/>
              <a:t>Thank you!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190500" y="2636520"/>
            <a:ext cx="1447800" cy="3505199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 marL="182563" indent="-90488"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 marL="358775" indent="-92075">
              <a:buClr>
                <a:schemeClr val="bg1"/>
              </a:buClr>
              <a:buFont typeface="Arial" pitchFamily="34" charset="0"/>
              <a:buChar char="‒"/>
              <a:defRPr sz="1050" baseline="0">
                <a:solidFill>
                  <a:schemeClr val="bg1"/>
                </a:solidFill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Introduction</a:t>
            </a:r>
          </a:p>
          <a:p>
            <a:pPr lvl="0"/>
            <a:r>
              <a:rPr lang="en-US" dirty="0" smtClean="0"/>
              <a:t>Approach</a:t>
            </a:r>
          </a:p>
          <a:p>
            <a:pPr lvl="1"/>
            <a:r>
              <a:rPr lang="en-US" dirty="0" smtClean="0"/>
              <a:t>Method 1</a:t>
            </a:r>
          </a:p>
          <a:p>
            <a:pPr lvl="1"/>
            <a:r>
              <a:rPr lang="en-US" dirty="0" smtClean="0"/>
              <a:t>Method 2</a:t>
            </a:r>
          </a:p>
          <a:p>
            <a:pPr lvl="2"/>
            <a:r>
              <a:rPr lang="en-US" dirty="0" smtClean="0"/>
              <a:t>Special case</a:t>
            </a:r>
          </a:p>
          <a:p>
            <a:pPr lvl="1"/>
            <a:r>
              <a:rPr lang="en-US" dirty="0" smtClean="0"/>
              <a:t>Other</a:t>
            </a:r>
          </a:p>
          <a:p>
            <a:pPr lvl="0"/>
            <a:r>
              <a:rPr lang="en-US" dirty="0" smtClean="0"/>
              <a:t>Results</a:t>
            </a:r>
          </a:p>
          <a:p>
            <a:pPr lvl="1"/>
            <a:r>
              <a:rPr lang="en-US" dirty="0" err="1" smtClean="0"/>
              <a:t>BepiColombo</a:t>
            </a:r>
            <a:endParaRPr lang="en-US" dirty="0" smtClean="0"/>
          </a:p>
          <a:p>
            <a:pPr lvl="1"/>
            <a:r>
              <a:rPr lang="en-US" dirty="0" smtClean="0"/>
              <a:t>Cassini</a:t>
            </a:r>
          </a:p>
          <a:p>
            <a:pPr lvl="0"/>
            <a:r>
              <a:rPr lang="en-US" dirty="0" smtClean="0"/>
              <a:t>Conclusions</a:t>
            </a:r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Jan-2013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3C6BB69-3F53-4BDB-A44D-136B6DC81179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Albert Caubet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noProof="0" dirty="0" smtClean="0"/>
              <a:t>Jan-2013</a:t>
            </a:r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noProof="0" dirty="0" smtClean="0"/>
              <a:t>Albert Caubet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C6BB69-3F53-4BDB-A44D-136B6DC81179}" type="slidenum">
              <a:rPr lang="en-GB" noProof="0" smtClean="0"/>
              <a:pPr>
                <a:defRPr/>
              </a:pPr>
              <a:t>‹Nr.›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409099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199" y="4406900"/>
            <a:ext cx="6867526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199" y="2906713"/>
            <a:ext cx="6867526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A1F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noProof="0" dirty="0" smtClean="0"/>
              <a:t>Jan-2013</a:t>
            </a:r>
            <a:endParaRPr lang="en-GB" noProof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C6BB69-3F53-4BDB-A44D-136B6DC81179}" type="slidenum">
              <a:rPr lang="en-GB" noProof="0" smtClean="0"/>
              <a:pPr>
                <a:defRPr/>
              </a:pPr>
              <a:t>‹Nr.›</a:t>
            </a:fld>
            <a:endParaRPr lang="en-GB" noProof="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noProof="0" dirty="0" smtClean="0"/>
              <a:t>Albert Caubet</a:t>
            </a:r>
            <a:endParaRPr lang="en-GB" noProof="0" dirty="0"/>
          </a:p>
        </p:txBody>
      </p:sp>
      <p:sp>
        <p:nvSpPr>
          <p:cNvPr id="11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190500" y="2636520"/>
            <a:ext cx="1447800" cy="3505199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 marL="182563" indent="-90488"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 marL="358775" indent="-92075">
              <a:buClr>
                <a:schemeClr val="bg1"/>
              </a:buClr>
              <a:buFont typeface="Arial" pitchFamily="34" charset="0"/>
              <a:buChar char="‒"/>
              <a:defRPr sz="1050" baseline="0">
                <a:solidFill>
                  <a:schemeClr val="bg1"/>
                </a:solidFill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GB" noProof="0" smtClean="0"/>
              <a:t>Introduction</a:t>
            </a:r>
          </a:p>
          <a:p>
            <a:pPr lvl="0"/>
            <a:r>
              <a:rPr lang="en-GB" noProof="0" smtClean="0"/>
              <a:t>Approach</a:t>
            </a:r>
          </a:p>
          <a:p>
            <a:pPr lvl="1"/>
            <a:r>
              <a:rPr lang="en-GB" noProof="0" smtClean="0"/>
              <a:t>Method 1</a:t>
            </a:r>
          </a:p>
          <a:p>
            <a:pPr lvl="1"/>
            <a:r>
              <a:rPr lang="en-GB" noProof="0" smtClean="0"/>
              <a:t>Method 2</a:t>
            </a:r>
          </a:p>
          <a:p>
            <a:pPr lvl="2"/>
            <a:r>
              <a:rPr lang="en-GB" noProof="0" smtClean="0"/>
              <a:t>Special case</a:t>
            </a:r>
          </a:p>
          <a:p>
            <a:pPr lvl="1"/>
            <a:r>
              <a:rPr lang="en-GB" noProof="0" smtClean="0"/>
              <a:t>Other</a:t>
            </a:r>
          </a:p>
          <a:p>
            <a:pPr lvl="0"/>
            <a:r>
              <a:rPr lang="en-GB" noProof="0" smtClean="0"/>
              <a:t>Results</a:t>
            </a:r>
          </a:p>
          <a:p>
            <a:pPr lvl="1"/>
            <a:r>
              <a:rPr lang="en-GB" noProof="0" smtClean="0"/>
              <a:t>BepiColombo</a:t>
            </a:r>
          </a:p>
          <a:p>
            <a:pPr lvl="1"/>
            <a:r>
              <a:rPr lang="en-GB" noProof="0" smtClean="0"/>
              <a:t>Cassini</a:t>
            </a:r>
          </a:p>
          <a:p>
            <a:pPr lvl="0"/>
            <a:r>
              <a:rPr lang="en-GB" noProof="0" smtClean="0"/>
              <a:t>Conclusions</a:t>
            </a:r>
            <a:endParaRPr lang="en-GB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81176" y="1410511"/>
            <a:ext cx="3502800" cy="49140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0673" y="1409700"/>
            <a:ext cx="3502800" cy="49149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12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190500" y="2636520"/>
            <a:ext cx="1447800" cy="3505199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 marL="182563" indent="-90488"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 marL="358775" indent="-92075">
              <a:buClr>
                <a:schemeClr val="bg1"/>
              </a:buClr>
              <a:buFont typeface="Arial" pitchFamily="34" charset="0"/>
              <a:buChar char="‒"/>
              <a:defRPr sz="1050" baseline="0">
                <a:solidFill>
                  <a:schemeClr val="bg1"/>
                </a:solidFill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GB" noProof="0" smtClean="0"/>
              <a:t>Introduction</a:t>
            </a:r>
          </a:p>
          <a:p>
            <a:pPr lvl="0"/>
            <a:r>
              <a:rPr lang="en-GB" noProof="0" smtClean="0"/>
              <a:t>Approach</a:t>
            </a:r>
          </a:p>
          <a:p>
            <a:pPr lvl="1"/>
            <a:r>
              <a:rPr lang="en-GB" noProof="0" smtClean="0"/>
              <a:t>Method 1</a:t>
            </a:r>
          </a:p>
          <a:p>
            <a:pPr lvl="1"/>
            <a:r>
              <a:rPr lang="en-GB" noProof="0" smtClean="0"/>
              <a:t>Method 2</a:t>
            </a:r>
          </a:p>
          <a:p>
            <a:pPr lvl="2"/>
            <a:r>
              <a:rPr lang="en-GB" noProof="0" smtClean="0"/>
              <a:t>Special case</a:t>
            </a:r>
          </a:p>
          <a:p>
            <a:pPr lvl="1"/>
            <a:r>
              <a:rPr lang="en-GB" noProof="0" smtClean="0"/>
              <a:t>Other</a:t>
            </a:r>
          </a:p>
          <a:p>
            <a:pPr lvl="0"/>
            <a:r>
              <a:rPr lang="en-GB" noProof="0" smtClean="0"/>
              <a:t>Results</a:t>
            </a:r>
          </a:p>
          <a:p>
            <a:pPr lvl="1"/>
            <a:r>
              <a:rPr lang="en-GB" noProof="0" smtClean="0"/>
              <a:t>BepiColombo</a:t>
            </a:r>
          </a:p>
          <a:p>
            <a:pPr lvl="1"/>
            <a:r>
              <a:rPr lang="en-GB" noProof="0" smtClean="0"/>
              <a:t>Cassini</a:t>
            </a:r>
          </a:p>
          <a:p>
            <a:pPr lvl="0"/>
            <a:r>
              <a:rPr lang="en-GB" noProof="0" smtClean="0"/>
              <a:t>Conclusions</a:t>
            </a:r>
            <a:endParaRPr lang="en-GB" noProof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en-US" noProof="0" dirty="0" smtClean="0"/>
              <a:t>Jan-2013</a:t>
            </a:r>
            <a:endParaRPr lang="en-GB" noProof="0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3C6BB69-3F53-4BDB-A44D-136B6DC81179}" type="slidenum">
              <a:rPr lang="en-GB" noProof="0" smtClean="0"/>
              <a:pPr>
                <a:defRPr/>
              </a:pPr>
              <a:t>‹Nr.›</a:t>
            </a:fld>
            <a:endParaRPr lang="en-GB" noProof="0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GB" noProof="0" dirty="0" smtClean="0"/>
              <a:t>Albert Caubet</a:t>
            </a:r>
            <a:endParaRPr lang="en-GB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175" y="1414461"/>
            <a:ext cx="3502800" cy="660400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1174" y="2155824"/>
            <a:ext cx="3502800" cy="4264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00674" y="1413676"/>
            <a:ext cx="3502800" cy="658800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0199" y="2155824"/>
            <a:ext cx="3502800" cy="4264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14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190500" y="2636520"/>
            <a:ext cx="1447800" cy="3505199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 marL="182563" indent="-90488"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 marL="358775" indent="-92075">
              <a:buClr>
                <a:schemeClr val="bg1"/>
              </a:buClr>
              <a:buFont typeface="Arial" pitchFamily="34" charset="0"/>
              <a:buChar char="‒"/>
              <a:defRPr sz="1050" baseline="0">
                <a:solidFill>
                  <a:schemeClr val="bg1"/>
                </a:solidFill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GB" noProof="0" smtClean="0"/>
              <a:t>Introduction</a:t>
            </a:r>
          </a:p>
          <a:p>
            <a:pPr lvl="0"/>
            <a:r>
              <a:rPr lang="en-GB" noProof="0" smtClean="0"/>
              <a:t>Approach</a:t>
            </a:r>
          </a:p>
          <a:p>
            <a:pPr lvl="1"/>
            <a:r>
              <a:rPr lang="en-GB" noProof="0" smtClean="0"/>
              <a:t>Method 1</a:t>
            </a:r>
          </a:p>
          <a:p>
            <a:pPr lvl="1"/>
            <a:r>
              <a:rPr lang="en-GB" noProof="0" smtClean="0"/>
              <a:t>Method 2</a:t>
            </a:r>
          </a:p>
          <a:p>
            <a:pPr lvl="2"/>
            <a:r>
              <a:rPr lang="en-GB" noProof="0" smtClean="0"/>
              <a:t>Special case</a:t>
            </a:r>
          </a:p>
          <a:p>
            <a:pPr lvl="1"/>
            <a:r>
              <a:rPr lang="en-GB" noProof="0" smtClean="0"/>
              <a:t>Other</a:t>
            </a:r>
          </a:p>
          <a:p>
            <a:pPr lvl="0"/>
            <a:r>
              <a:rPr lang="en-GB" noProof="0" smtClean="0"/>
              <a:t>Results</a:t>
            </a:r>
          </a:p>
          <a:p>
            <a:pPr lvl="1"/>
            <a:r>
              <a:rPr lang="en-GB" noProof="0" smtClean="0"/>
              <a:t>BepiColombo</a:t>
            </a:r>
          </a:p>
          <a:p>
            <a:pPr lvl="1"/>
            <a:r>
              <a:rPr lang="en-GB" noProof="0" smtClean="0"/>
              <a:t>Cassini</a:t>
            </a:r>
          </a:p>
          <a:p>
            <a:pPr lvl="0"/>
            <a:r>
              <a:rPr lang="en-GB" noProof="0" smtClean="0"/>
              <a:t>Conclusions</a:t>
            </a:r>
            <a:endParaRPr lang="en-GB" noProof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en-US" noProof="0" dirty="0" smtClean="0"/>
              <a:t>Jan-2013</a:t>
            </a:r>
            <a:endParaRPr lang="en-GB" noProof="0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3C6BB69-3F53-4BDB-A44D-136B6DC81179}" type="slidenum">
              <a:rPr lang="en-GB" noProof="0" smtClean="0"/>
              <a:pPr>
                <a:defRPr/>
              </a:pPr>
              <a:t>‹Nr.›</a:t>
            </a:fld>
            <a:endParaRPr lang="en-GB" noProof="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GB" noProof="0" dirty="0" smtClean="0"/>
              <a:t>Albert Caubet</a:t>
            </a:r>
            <a:endParaRPr lang="en-GB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noProof="0" dirty="0" smtClean="0"/>
              <a:t>Jan-2013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C6BB69-3F53-4BDB-A44D-136B6DC81179}" type="slidenum">
              <a:rPr lang="en-GB" noProof="0" smtClean="0"/>
              <a:pPr>
                <a:defRPr/>
              </a:pPr>
              <a:t>‹Nr.›</a:t>
            </a:fld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noProof="0" dirty="0" smtClean="0"/>
              <a:t>Albert Caubet</a:t>
            </a:r>
            <a:endParaRPr lang="en-GB" noProof="0" dirty="0"/>
          </a:p>
        </p:txBody>
      </p:sp>
      <p:sp>
        <p:nvSpPr>
          <p:cNvPr id="10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190500" y="2636520"/>
            <a:ext cx="1447800" cy="3505199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 marL="182563" indent="-90488"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 marL="358775" indent="-92075">
              <a:buClr>
                <a:schemeClr val="bg1"/>
              </a:buClr>
              <a:buFont typeface="Arial" pitchFamily="34" charset="0"/>
              <a:buChar char="‒"/>
              <a:defRPr sz="1050" baseline="0">
                <a:solidFill>
                  <a:schemeClr val="bg1"/>
                </a:solidFill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GB" noProof="0" smtClean="0"/>
              <a:t>Introduction</a:t>
            </a:r>
          </a:p>
          <a:p>
            <a:pPr lvl="0"/>
            <a:r>
              <a:rPr lang="en-GB" noProof="0" smtClean="0"/>
              <a:t>Approach</a:t>
            </a:r>
          </a:p>
          <a:p>
            <a:pPr lvl="1"/>
            <a:r>
              <a:rPr lang="en-GB" noProof="0" smtClean="0"/>
              <a:t>Method 1</a:t>
            </a:r>
          </a:p>
          <a:p>
            <a:pPr lvl="1"/>
            <a:r>
              <a:rPr lang="en-GB" noProof="0" smtClean="0"/>
              <a:t>Method 2</a:t>
            </a:r>
          </a:p>
          <a:p>
            <a:pPr lvl="2"/>
            <a:r>
              <a:rPr lang="en-GB" noProof="0" smtClean="0"/>
              <a:t>Special case</a:t>
            </a:r>
          </a:p>
          <a:p>
            <a:pPr lvl="1"/>
            <a:r>
              <a:rPr lang="en-GB" noProof="0" smtClean="0"/>
              <a:t>Other</a:t>
            </a:r>
          </a:p>
          <a:p>
            <a:pPr lvl="0"/>
            <a:r>
              <a:rPr lang="en-GB" noProof="0" smtClean="0"/>
              <a:t>Results</a:t>
            </a:r>
          </a:p>
          <a:p>
            <a:pPr lvl="1"/>
            <a:r>
              <a:rPr lang="en-GB" noProof="0" smtClean="0"/>
              <a:t>BepiColombo</a:t>
            </a:r>
          </a:p>
          <a:p>
            <a:pPr lvl="1"/>
            <a:r>
              <a:rPr lang="en-GB" noProof="0" smtClean="0"/>
              <a:t>Cassini</a:t>
            </a:r>
          </a:p>
          <a:p>
            <a:pPr lvl="0"/>
            <a:r>
              <a:rPr lang="en-GB" noProof="0" smtClean="0"/>
              <a:t>Conclusions</a:t>
            </a:r>
            <a:endParaRPr lang="en-GB" noProof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noProof="0" dirty="0" smtClean="0"/>
              <a:t>Jan-2013</a:t>
            </a:r>
            <a:endParaRPr lang="en-GB" noProof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C6BB69-3F53-4BDB-A44D-136B6DC81179}" type="slidenum">
              <a:rPr lang="en-GB" noProof="0" smtClean="0"/>
              <a:pPr>
                <a:defRPr/>
              </a:pPr>
              <a:t>‹Nr.›</a:t>
            </a:fld>
            <a:endParaRPr lang="en-GB" noProof="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noProof="0" dirty="0" smtClean="0"/>
              <a:t>Albert Caubet</a:t>
            </a:r>
            <a:endParaRPr lang="en-GB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noProof="0" dirty="0" smtClean="0"/>
              <a:t>Jan-2013</a:t>
            </a:r>
            <a:endParaRPr lang="en-GB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C6BB69-3F53-4BDB-A44D-136B6DC81179}" type="slidenum">
              <a:rPr lang="en-GB" noProof="0" smtClean="0"/>
              <a:pPr>
                <a:defRPr/>
              </a:pPr>
              <a:t>‹Nr.›</a:t>
            </a:fld>
            <a:endParaRPr lang="en-GB" noProof="0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noProof="0" dirty="0" smtClean="0"/>
              <a:t>Albert Caubet</a:t>
            </a:r>
            <a:endParaRPr lang="en-GB" noProof="0" dirty="0"/>
          </a:p>
        </p:txBody>
      </p:sp>
      <p:sp>
        <p:nvSpPr>
          <p:cNvPr id="6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190500" y="2636520"/>
            <a:ext cx="1447800" cy="3505199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 marL="182563" indent="-90488"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 marL="358775" indent="-92075">
              <a:buClr>
                <a:schemeClr val="bg1"/>
              </a:buClr>
              <a:buFont typeface="Arial" pitchFamily="34" charset="0"/>
              <a:buChar char="‒"/>
              <a:defRPr sz="1050" baseline="0">
                <a:solidFill>
                  <a:schemeClr val="bg1"/>
                </a:solidFill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GB" noProof="0" smtClean="0"/>
              <a:t>Introduction</a:t>
            </a:r>
          </a:p>
          <a:p>
            <a:pPr lvl="0"/>
            <a:r>
              <a:rPr lang="en-GB" noProof="0" smtClean="0"/>
              <a:t>Approach</a:t>
            </a:r>
          </a:p>
          <a:p>
            <a:pPr lvl="1"/>
            <a:r>
              <a:rPr lang="en-GB" noProof="0" smtClean="0"/>
              <a:t>Method 1</a:t>
            </a:r>
          </a:p>
          <a:p>
            <a:pPr lvl="1"/>
            <a:r>
              <a:rPr lang="en-GB" noProof="0" smtClean="0"/>
              <a:t>Method 2</a:t>
            </a:r>
          </a:p>
          <a:p>
            <a:pPr lvl="2"/>
            <a:r>
              <a:rPr lang="en-GB" noProof="0" smtClean="0"/>
              <a:t>Special case</a:t>
            </a:r>
          </a:p>
          <a:p>
            <a:pPr lvl="1"/>
            <a:r>
              <a:rPr lang="en-GB" noProof="0" smtClean="0"/>
              <a:t>Other</a:t>
            </a:r>
          </a:p>
          <a:p>
            <a:pPr lvl="0"/>
            <a:r>
              <a:rPr lang="en-GB" noProof="0" smtClean="0"/>
              <a:t>Results</a:t>
            </a:r>
          </a:p>
          <a:p>
            <a:pPr lvl="1"/>
            <a:r>
              <a:rPr lang="en-GB" noProof="0" smtClean="0"/>
              <a:t>BepiColombo</a:t>
            </a:r>
          </a:p>
          <a:p>
            <a:pPr lvl="1"/>
            <a:r>
              <a:rPr lang="en-GB" noProof="0" smtClean="0"/>
              <a:t>Cassini</a:t>
            </a:r>
          </a:p>
          <a:p>
            <a:pPr lvl="0"/>
            <a:r>
              <a:rPr lang="en-GB" noProof="0" smtClean="0"/>
              <a:t>Conclusions</a:t>
            </a:r>
            <a:endParaRPr lang="en-GB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1175" y="476250"/>
            <a:ext cx="2152650" cy="1476374"/>
          </a:xfrm>
        </p:spPr>
        <p:txBody>
          <a:bodyPr anchor="ctr" anchorCtr="0"/>
          <a:lstStyle>
            <a:lvl1pPr algn="l">
              <a:defRPr sz="2000" b="1"/>
            </a:lvl1pPr>
          </a:lstStyle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9550" y="485776"/>
            <a:ext cx="4857750" cy="58880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1175" y="2028825"/>
            <a:ext cx="2151063" cy="4344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noProof="0" dirty="0" smtClean="0"/>
              <a:t>Jan-2013</a:t>
            </a:r>
            <a:endParaRPr lang="en-GB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C6BB69-3F53-4BDB-A44D-136B6DC81179}" type="slidenum">
              <a:rPr lang="en-GB" noProof="0" smtClean="0"/>
              <a:pPr>
                <a:defRPr/>
              </a:pPr>
              <a:t>‹Nr.›</a:t>
            </a:fld>
            <a:endParaRPr lang="en-GB" noProof="0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noProof="0" dirty="0" smtClean="0"/>
              <a:t>Albert Caubet</a:t>
            </a:r>
            <a:endParaRPr lang="en-GB" noProof="0" dirty="0"/>
          </a:p>
        </p:txBody>
      </p:sp>
      <p:sp>
        <p:nvSpPr>
          <p:cNvPr id="12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190500" y="2636520"/>
            <a:ext cx="1447800" cy="3505199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 marL="182563" indent="-90488"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 marL="358775" indent="-92075">
              <a:buClr>
                <a:schemeClr val="bg1"/>
              </a:buClr>
              <a:buFont typeface="Arial" pitchFamily="34" charset="0"/>
              <a:buChar char="‒"/>
              <a:defRPr sz="1050" baseline="0">
                <a:solidFill>
                  <a:schemeClr val="bg1"/>
                </a:solidFill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GB" noProof="0" smtClean="0"/>
              <a:t>Introduction</a:t>
            </a:r>
          </a:p>
          <a:p>
            <a:pPr lvl="0"/>
            <a:r>
              <a:rPr lang="en-GB" noProof="0" smtClean="0"/>
              <a:t>Approach</a:t>
            </a:r>
          </a:p>
          <a:p>
            <a:pPr lvl="1"/>
            <a:r>
              <a:rPr lang="en-GB" noProof="0" smtClean="0"/>
              <a:t>Method 1</a:t>
            </a:r>
          </a:p>
          <a:p>
            <a:pPr lvl="1"/>
            <a:r>
              <a:rPr lang="en-GB" noProof="0" smtClean="0"/>
              <a:t>Method 2</a:t>
            </a:r>
          </a:p>
          <a:p>
            <a:pPr lvl="2"/>
            <a:r>
              <a:rPr lang="en-GB" noProof="0" smtClean="0"/>
              <a:t>Special case</a:t>
            </a:r>
          </a:p>
          <a:p>
            <a:pPr lvl="1"/>
            <a:r>
              <a:rPr lang="en-GB" noProof="0" smtClean="0"/>
              <a:t>Other</a:t>
            </a:r>
          </a:p>
          <a:p>
            <a:pPr lvl="0"/>
            <a:r>
              <a:rPr lang="en-GB" noProof="0" smtClean="0"/>
              <a:t>Results</a:t>
            </a:r>
          </a:p>
          <a:p>
            <a:pPr lvl="1"/>
            <a:r>
              <a:rPr lang="en-GB" noProof="0" smtClean="0"/>
              <a:t>BepiColombo</a:t>
            </a:r>
          </a:p>
          <a:p>
            <a:pPr lvl="1"/>
            <a:r>
              <a:rPr lang="en-GB" noProof="0" smtClean="0"/>
              <a:t>Cassini</a:t>
            </a:r>
          </a:p>
          <a:p>
            <a:pPr lvl="0"/>
            <a:r>
              <a:rPr lang="en-GB" noProof="0" smtClean="0"/>
              <a:t>Conclusions</a:t>
            </a:r>
            <a:endParaRPr lang="en-GB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0013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40013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0013" y="5367337"/>
            <a:ext cx="5486400" cy="9667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noProof="0" dirty="0" smtClean="0"/>
              <a:t>Jan-2013</a:t>
            </a:r>
            <a:endParaRPr lang="en-GB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C6BB69-3F53-4BDB-A44D-136B6DC81179}" type="slidenum">
              <a:rPr lang="en-GB" noProof="0" smtClean="0"/>
              <a:pPr>
                <a:defRPr/>
              </a:pPr>
              <a:t>‹Nr.›</a:t>
            </a:fld>
            <a:endParaRPr lang="en-GB" noProof="0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noProof="0" dirty="0" smtClean="0"/>
              <a:t>Albert Caubet</a:t>
            </a:r>
            <a:endParaRPr lang="en-GB" noProof="0" dirty="0"/>
          </a:p>
        </p:txBody>
      </p:sp>
      <p:sp>
        <p:nvSpPr>
          <p:cNvPr id="12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190500" y="2636520"/>
            <a:ext cx="1447800" cy="3505199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 marL="182563" indent="-90488"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 marL="358775" indent="-92075">
              <a:buClr>
                <a:schemeClr val="bg1"/>
              </a:buClr>
              <a:buFont typeface="Arial" pitchFamily="34" charset="0"/>
              <a:buChar char="‒"/>
              <a:defRPr sz="1050" baseline="0">
                <a:solidFill>
                  <a:schemeClr val="bg1"/>
                </a:solidFill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GB" noProof="0" smtClean="0"/>
              <a:t>Introduction</a:t>
            </a:r>
          </a:p>
          <a:p>
            <a:pPr lvl="0"/>
            <a:r>
              <a:rPr lang="en-GB" noProof="0" smtClean="0"/>
              <a:t>Approach</a:t>
            </a:r>
          </a:p>
          <a:p>
            <a:pPr lvl="1"/>
            <a:r>
              <a:rPr lang="en-GB" noProof="0" smtClean="0"/>
              <a:t>Method 1</a:t>
            </a:r>
          </a:p>
          <a:p>
            <a:pPr lvl="1"/>
            <a:r>
              <a:rPr lang="en-GB" noProof="0" smtClean="0"/>
              <a:t>Method 2</a:t>
            </a:r>
          </a:p>
          <a:p>
            <a:pPr lvl="2"/>
            <a:r>
              <a:rPr lang="en-GB" noProof="0" smtClean="0"/>
              <a:t>Special case</a:t>
            </a:r>
          </a:p>
          <a:p>
            <a:pPr lvl="1"/>
            <a:r>
              <a:rPr lang="en-GB" noProof="0" smtClean="0"/>
              <a:t>Other</a:t>
            </a:r>
          </a:p>
          <a:p>
            <a:pPr lvl="0"/>
            <a:r>
              <a:rPr lang="en-GB" noProof="0" smtClean="0"/>
              <a:t>Results</a:t>
            </a:r>
          </a:p>
          <a:p>
            <a:pPr lvl="1"/>
            <a:r>
              <a:rPr lang="en-GB" noProof="0" smtClean="0"/>
              <a:t>BepiColombo</a:t>
            </a:r>
          </a:p>
          <a:p>
            <a:pPr lvl="1"/>
            <a:r>
              <a:rPr lang="en-GB" noProof="0" smtClean="0"/>
              <a:t>Cassini</a:t>
            </a:r>
          </a:p>
          <a:p>
            <a:pPr lvl="0"/>
            <a:r>
              <a:rPr lang="en-GB" noProof="0" smtClean="0"/>
              <a:t>Conclusions</a:t>
            </a:r>
            <a:endParaRPr lang="en-GB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11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190500" y="2636520"/>
            <a:ext cx="1447800" cy="3505199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 marL="182563" indent="-90488"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 marL="358775" indent="-92075">
              <a:buClr>
                <a:schemeClr val="bg1"/>
              </a:buClr>
              <a:buFont typeface="Arial" pitchFamily="34" charset="0"/>
              <a:buChar char="‒"/>
              <a:defRPr sz="1050" baseline="0">
                <a:solidFill>
                  <a:schemeClr val="bg1"/>
                </a:solidFill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GB" noProof="0" smtClean="0"/>
              <a:t>Introduction</a:t>
            </a:r>
          </a:p>
          <a:p>
            <a:pPr lvl="0"/>
            <a:r>
              <a:rPr lang="en-GB" noProof="0" smtClean="0"/>
              <a:t>Approach</a:t>
            </a:r>
          </a:p>
          <a:p>
            <a:pPr lvl="1"/>
            <a:r>
              <a:rPr lang="en-GB" noProof="0" smtClean="0"/>
              <a:t>Method 1</a:t>
            </a:r>
          </a:p>
          <a:p>
            <a:pPr lvl="1"/>
            <a:r>
              <a:rPr lang="en-GB" noProof="0" smtClean="0"/>
              <a:t>Method 2</a:t>
            </a:r>
          </a:p>
          <a:p>
            <a:pPr lvl="2"/>
            <a:r>
              <a:rPr lang="en-GB" noProof="0" smtClean="0"/>
              <a:t>Special case</a:t>
            </a:r>
          </a:p>
          <a:p>
            <a:pPr lvl="1"/>
            <a:r>
              <a:rPr lang="en-GB" noProof="0" smtClean="0"/>
              <a:t>Other</a:t>
            </a:r>
          </a:p>
          <a:p>
            <a:pPr lvl="0"/>
            <a:r>
              <a:rPr lang="en-GB" noProof="0" smtClean="0"/>
              <a:t>Results</a:t>
            </a:r>
          </a:p>
          <a:p>
            <a:pPr lvl="1"/>
            <a:r>
              <a:rPr lang="en-GB" noProof="0" smtClean="0"/>
              <a:t>BepiColombo</a:t>
            </a:r>
          </a:p>
          <a:p>
            <a:pPr lvl="1"/>
            <a:r>
              <a:rPr lang="en-GB" noProof="0" smtClean="0"/>
              <a:t>Cassini</a:t>
            </a:r>
          </a:p>
          <a:p>
            <a:pPr lvl="0"/>
            <a:r>
              <a:rPr lang="en-GB" noProof="0" smtClean="0"/>
              <a:t>Conclusions</a:t>
            </a:r>
            <a:endParaRPr lang="en-GB" noProof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en-US" noProof="0" dirty="0" smtClean="0"/>
              <a:t>Jan-2013</a:t>
            </a:r>
            <a:endParaRPr lang="en-GB" noProof="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3C6BB69-3F53-4BDB-A44D-136B6DC81179}" type="slidenum">
              <a:rPr lang="en-GB" noProof="0" smtClean="0"/>
              <a:pPr>
                <a:defRPr/>
              </a:pPr>
              <a:t>‹Nr.›</a:t>
            </a:fld>
            <a:endParaRPr lang="en-GB" noProof="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GB" noProof="0" dirty="0" smtClean="0"/>
              <a:t>Albert Caubet</a:t>
            </a:r>
            <a:endParaRPr lang="en-GB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C:\Users\fdb08114\Pictures\logo's\UofS_White_ASCL_Logo3.gif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7224" y="161018"/>
            <a:ext cx="13144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C:\Users\fdb08114\Pictures\logo's\FrontierResearchOnVisionarySpaceSystems_Blue.gif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11335" y="1999117"/>
            <a:ext cx="19050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657475" y="4514850"/>
            <a:ext cx="3886200" cy="7905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smtClean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81991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A1F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noProof="0" dirty="0" smtClean="0"/>
              <a:t>Jan-2013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noProof="0" dirty="0" smtClean="0"/>
              <a:t>Albert Caubet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D214F-50C0-4632-8A2E-7AE1DD125991}" type="slidenum">
              <a:rPr lang="en-GB" noProof="0"/>
              <a:pPr>
                <a:defRPr/>
              </a:pPr>
              <a:t>‹Nr.›</a:t>
            </a:fld>
            <a:endParaRPr lang="en-GB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1"/>
            <a:ext cx="4038600" cy="50139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50139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noProof="0" dirty="0" smtClean="0"/>
              <a:t>Jan-2013</a:t>
            </a:r>
            <a:endParaRPr lang="en-GB" noProof="0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noProof="0" dirty="0" smtClean="0"/>
              <a:t>Albert Caubet</a:t>
            </a:r>
            <a:endParaRPr lang="en-GB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8E859-689F-4E41-8182-2566A544A8B2}" type="slidenum">
              <a:rPr lang="en-GB" noProof="0"/>
              <a:pPr>
                <a:defRPr/>
              </a:pPr>
              <a:t>‹Nr.›</a:t>
            </a:fld>
            <a:endParaRPr lang="en-GB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39863"/>
            <a:ext cx="4042800" cy="63976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1687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39863"/>
            <a:ext cx="4041775" cy="63976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41783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noProof="0" dirty="0" smtClean="0"/>
              <a:t>Jan-2013</a:t>
            </a:r>
            <a:endParaRPr lang="en-GB" noProof="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C6BB69-3F53-4BDB-A44D-136B6DC81179}" type="slidenum">
              <a:rPr lang="en-GB" noProof="0" smtClean="0"/>
              <a:pPr>
                <a:defRPr/>
              </a:pPr>
              <a:t>‹Nr.›</a:t>
            </a:fld>
            <a:endParaRPr lang="en-GB" noProof="0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noProof="0" dirty="0" smtClean="0"/>
              <a:t>Albert Caubet</a:t>
            </a:r>
            <a:endParaRPr lang="en-GB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noProof="0" dirty="0" smtClean="0"/>
              <a:t>Jan-2013</a:t>
            </a:r>
            <a:endParaRPr lang="en-GB" noProof="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noProof="0" dirty="0" smtClean="0"/>
              <a:t>Albert Caubet</a:t>
            </a:r>
            <a:endParaRPr lang="en-GB" noProof="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9EF07-F934-4051-8E09-F32B844B45F7}" type="slidenum">
              <a:rPr lang="en-GB" noProof="0"/>
              <a:pPr>
                <a:defRPr/>
              </a:pPr>
              <a:t>‹Nr.›</a:t>
            </a:fld>
            <a:endParaRPr lang="en-GB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noProof="0" dirty="0" smtClean="0"/>
              <a:t>Jan-2013</a:t>
            </a:r>
            <a:endParaRPr lang="en-GB" noProof="0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noProof="0" dirty="0" smtClean="0"/>
              <a:t>Albert Caubet</a:t>
            </a:r>
            <a:endParaRPr lang="en-GB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6611E-186C-4435-84AF-15256CF994B2}" type="slidenum">
              <a:rPr lang="en-GB" noProof="0"/>
              <a:pPr>
                <a:defRPr/>
              </a:pPr>
              <a:t>‹Nr.›</a:t>
            </a:fld>
            <a:endParaRPr lang="en-GB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10324"/>
            <a:ext cx="9144000" cy="123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57326"/>
            <a:ext cx="5111750" cy="493585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57324"/>
            <a:ext cx="3008313" cy="4920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noProof="0" dirty="0" smtClean="0"/>
              <a:t>Jan-2013</a:t>
            </a:r>
            <a:endParaRPr lang="en-GB" noProof="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C6BB69-3F53-4BDB-A44D-136B6DC81179}" type="slidenum">
              <a:rPr lang="en-GB" noProof="0" smtClean="0"/>
              <a:pPr>
                <a:defRPr/>
              </a:pPr>
              <a:t>‹Nr.›</a:t>
            </a:fld>
            <a:endParaRPr lang="en-GB" noProof="0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noProof="0" dirty="0" smtClean="0"/>
              <a:t>Albert Caubet</a:t>
            </a:r>
            <a:endParaRPr lang="en-GB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6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4" Type="http://schemas.openxmlformats.org/officeDocument/2006/relationships/image" Target="../media/image2.gif"/><Relationship Id="rId15" Type="http://schemas.openxmlformats.org/officeDocument/2006/relationships/image" Target="../media/image7.jpeg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71600"/>
            <a:ext cx="8229600" cy="5057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noProof="0" dirty="0" smtClean="0"/>
              <a:t>Jan-2013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0" dirty="0" smtClean="0"/>
              <a:t>Albert Caubet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3C6BB69-3F53-4BDB-A44D-136B6DC81179}" type="slidenum">
              <a:rPr lang="en-GB" noProof="0" smtClean="0"/>
              <a:pPr>
                <a:defRPr/>
              </a:pPr>
              <a:t>‹Nr.›</a:t>
            </a:fld>
            <a:endParaRPr lang="en-GB" noProof="0" dirty="0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52425"/>
            <a:ext cx="6962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pic>
        <p:nvPicPr>
          <p:cNvPr id="1031" name="Picture 14" descr="engineering_title.jpg                                          00393F3DScott O'Donnell                B55C65DB:"/>
          <p:cNvPicPr>
            <a:picLocks noChangeAspect="1" noChangeArrowheads="1"/>
          </p:cNvPicPr>
          <p:nvPr/>
        </p:nvPicPr>
        <p:blipFill>
          <a:blip r:embed="rId15" cstate="print"/>
          <a:srcRect t="74469" b="11467"/>
          <a:stretch>
            <a:fillRect/>
          </a:stretch>
        </p:blipFill>
        <p:spPr bwMode="auto">
          <a:xfrm>
            <a:off x="0" y="0"/>
            <a:ext cx="9145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3" descr="C:\Users\fdb08114\Pictures\logo's\UofS_ASCL_Logo3.gif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513638" y="117475"/>
            <a:ext cx="131603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4" descr="engineering_title.jpg                                          00393F3DScott O'Donnell                B55C65DB:"/>
          <p:cNvPicPr>
            <a:picLocks noChangeArrowheads="1"/>
          </p:cNvPicPr>
          <p:nvPr/>
        </p:nvPicPr>
        <p:blipFill>
          <a:blip r:embed="rId15" cstate="print"/>
          <a:srcRect t="86423" b="11467"/>
          <a:stretch>
            <a:fillRect/>
          </a:stretch>
        </p:blipFill>
        <p:spPr bwMode="auto">
          <a:xfrm>
            <a:off x="0" y="6462235"/>
            <a:ext cx="9145588" cy="22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73" r:id="rId8"/>
    <p:sldLayoutId id="2147483653" r:id="rId9"/>
    <p:sldLayoutId id="2147483652" r:id="rId10"/>
    <p:sldLayoutId id="2147483651" r:id="rId11"/>
    <p:sldLayoutId id="2147483650" r:id="rId12"/>
    <p:sldLayoutId id="2147483672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 baseline="0">
          <a:solidFill>
            <a:schemeClr val="bg2">
              <a:lumMod val="75000"/>
            </a:schemeClr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dia New" pitchFamily="34" charset="-34"/>
          <a:cs typeface="Cordia New" pitchFamily="34" charset="-34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dia New" pitchFamily="34" charset="-34"/>
          <a:cs typeface="Cordia New" pitchFamily="34" charset="-34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dia New" pitchFamily="34" charset="-34"/>
          <a:cs typeface="Cordia New" pitchFamily="34" charset="-34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dia New" pitchFamily="34" charset="-34"/>
          <a:cs typeface="Cordia New" pitchFamily="34" charset="-34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80000"/>
        <a:buFont typeface="Courier New" pitchFamily="49" charset="0"/>
        <a:buChar char="o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4" descr="engineering_title.jpg                                          00393F3DScott O'Donnell                B55C65DB:"/>
          <p:cNvPicPr>
            <a:picLocks noChangeAspect="1" noChangeArrowheads="1"/>
          </p:cNvPicPr>
          <p:nvPr/>
        </p:nvPicPr>
        <p:blipFill>
          <a:blip r:embed="rId13" cstate="print"/>
          <a:srcRect t="74469" b="17755"/>
          <a:stretch>
            <a:fillRect/>
          </a:stretch>
        </p:blipFill>
        <p:spPr bwMode="auto">
          <a:xfrm rot="5400000">
            <a:off x="-1712599" y="3112770"/>
            <a:ext cx="5086350" cy="1661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780161" y="1410510"/>
            <a:ext cx="7116189" cy="5018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" y="6486526"/>
            <a:ext cx="1657350" cy="361950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noProof="0" dirty="0" smtClean="0"/>
              <a:t>Jan-2013</a:t>
            </a:r>
            <a:endParaRPr lang="en-GB" noProof="0" dirty="0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780163" y="311282"/>
            <a:ext cx="7125712" cy="963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Click to edit Master title style</a:t>
            </a:r>
          </a:p>
        </p:txBody>
      </p:sp>
      <p:pic>
        <p:nvPicPr>
          <p:cNvPr id="1031" name="Picture 14" descr="engineering_title.jpg                                          00393F3DScott O'Donnell                B55C65DB:"/>
          <p:cNvPicPr>
            <a:picLocks noChangeAspect="1" noChangeArrowheads="1"/>
          </p:cNvPicPr>
          <p:nvPr/>
        </p:nvPicPr>
        <p:blipFill>
          <a:blip r:embed="rId13" cstate="print"/>
          <a:srcRect t="74469" b="11467"/>
          <a:stretch>
            <a:fillRect/>
          </a:stretch>
        </p:blipFill>
        <p:spPr bwMode="auto">
          <a:xfrm>
            <a:off x="0" y="0"/>
            <a:ext cx="9145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3" descr="C:\Users\fdb08114\Pictures\logo's\UofS_ASCL_Logo3.gi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1535" y="117475"/>
            <a:ext cx="131603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20"/>
          <p:cNvSpPr/>
          <p:nvPr/>
        </p:nvSpPr>
        <p:spPr>
          <a:xfrm>
            <a:off x="0" y="1403350"/>
            <a:ext cx="1663700" cy="1968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3" name="Down Arrow 22"/>
          <p:cNvSpPr/>
          <p:nvPr/>
        </p:nvSpPr>
        <p:spPr>
          <a:xfrm rot="16200000">
            <a:off x="-230981" y="2910520"/>
            <a:ext cx="114299" cy="161926"/>
          </a:xfrm>
          <a:prstGeom prst="downArrow">
            <a:avLst>
              <a:gd name="adj1" fmla="val 44341"/>
              <a:gd name="adj2" fmla="val 83282"/>
            </a:avLst>
          </a:prstGeom>
          <a:solidFill>
            <a:schemeClr val="tx2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cxnSp>
        <p:nvCxnSpPr>
          <p:cNvPr id="15" name="Straight Arrow Connector 14"/>
          <p:cNvCxnSpPr/>
          <p:nvPr/>
        </p:nvCxnSpPr>
        <p:spPr>
          <a:xfrm rot="16200000" flipH="1">
            <a:off x="-922020" y="2194560"/>
            <a:ext cx="731520" cy="4724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-1389760" y="1513944"/>
            <a:ext cx="122682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noProof="0" dirty="0" smtClean="0"/>
              <a:t>Use an arrow like this to mark current section</a:t>
            </a: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6960" y="6492875"/>
            <a:ext cx="4596765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0" dirty="0" smtClean="0"/>
              <a:t>Albert Caubet</a:t>
            </a:r>
            <a:endParaRPr lang="en-GB" noProof="0" dirty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58100" y="6492875"/>
            <a:ext cx="123825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3C6BB69-3F53-4BDB-A44D-136B6DC81179}" type="slidenum">
              <a:rPr lang="en-GB" noProof="0" smtClean="0"/>
              <a:pPr>
                <a:defRPr/>
              </a:pPr>
              <a:t>‹Nr.›</a:t>
            </a:fld>
            <a:endParaRPr lang="en-GB" noProof="0" dirty="0"/>
          </a:p>
        </p:txBody>
      </p:sp>
      <p:pic>
        <p:nvPicPr>
          <p:cNvPr id="22" name="Picture 14" descr="engineering_title.jpg                                          00393F3DScott O'Donnell                B55C65DB:"/>
          <p:cNvPicPr>
            <a:picLocks noChangeArrowheads="1"/>
          </p:cNvPicPr>
          <p:nvPr/>
        </p:nvPicPr>
        <p:blipFill>
          <a:blip r:embed="rId15" cstate="print"/>
          <a:srcRect t="86423" b="11467"/>
          <a:stretch>
            <a:fillRect/>
          </a:stretch>
        </p:blipFill>
        <p:spPr bwMode="auto">
          <a:xfrm flipH="1">
            <a:off x="1652586" y="6462730"/>
            <a:ext cx="7491411" cy="2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4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5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2">
              <a:lumMod val="75000"/>
            </a:schemeClr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dia New" pitchFamily="34" charset="-34"/>
          <a:cs typeface="Cordia New" pitchFamily="34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dia New" pitchFamily="34" charset="-34"/>
          <a:cs typeface="Cordia New" pitchFamily="34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dia New" pitchFamily="34" charset="-34"/>
          <a:cs typeface="Cordia New" pitchFamily="34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dia New" pitchFamily="34" charset="-34"/>
          <a:cs typeface="Cordia New" pitchFamily="34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Font typeface="Courier New" pitchFamily="49" charset="0"/>
        <a:buChar char="o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Arial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Relationship Id="rId3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hyperlink" Target="mailto:Albert.caubet@strath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Early Research Presentation</a:t>
            </a:r>
            <a:endParaRPr lang="en-GB" dirty="0"/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Optimal and Feasible Attitude Motions for Microspacecraft</a:t>
            </a:r>
            <a:endParaRPr lang="en-GB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GB" noProof="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Albert Caubet</a:t>
            </a:r>
            <a:endParaRPr lang="en-GB" noProof="0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err="1" smtClean="0"/>
              <a:t>Astronet</a:t>
            </a:r>
            <a:r>
              <a:rPr lang="en-GB" dirty="0" smtClean="0"/>
              <a:t> School – Rome</a:t>
            </a:r>
          </a:p>
          <a:p>
            <a:endParaRPr lang="en-GB" dirty="0"/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38" b="2338"/>
          <a:stretch>
            <a:fillRect/>
          </a:stretch>
        </p:blipFill>
        <p:spPr/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Universitat</a:t>
            </a:r>
            <a:r>
              <a:rPr lang="en-GB" dirty="0" smtClean="0"/>
              <a:t> </a:t>
            </a:r>
            <a:r>
              <a:rPr lang="en-GB" dirty="0" err="1" smtClean="0"/>
              <a:t>Politecnica</a:t>
            </a:r>
            <a:r>
              <a:rPr lang="en-GB" dirty="0" smtClean="0"/>
              <a:t> de </a:t>
            </a:r>
            <a:r>
              <a:rPr lang="en-GB" dirty="0" err="1" smtClean="0"/>
              <a:t>Catalunya</a:t>
            </a:r>
            <a:r>
              <a:rPr lang="en-GB" dirty="0" smtClean="0"/>
              <a:t> (UPC) – Aeronautical Engineering (specialization space vehicles)</a:t>
            </a:r>
          </a:p>
          <a:p>
            <a:r>
              <a:rPr lang="en-GB" dirty="0" smtClean="0"/>
              <a:t>CNES (2011-2012)</a:t>
            </a:r>
          </a:p>
          <a:p>
            <a:pPr lvl="1"/>
            <a:r>
              <a:rPr lang="en-GB" dirty="0" smtClean="0"/>
              <a:t>Mission Rosetta: Lander’s descent trajectory optimization</a:t>
            </a:r>
          </a:p>
          <a:p>
            <a:pPr lvl="1"/>
            <a:r>
              <a:rPr lang="en-GB" dirty="0" smtClean="0"/>
              <a:t>Long-term orbit propagator for space debris treatment (French Space Act). Resonances due to tesseral terms; modelling</a:t>
            </a:r>
          </a:p>
          <a:p>
            <a:pPr marL="342900" lvl="1" indent="-342900">
              <a:buFont typeface="Wingdings" pitchFamily="2" charset="2"/>
              <a:buChar char="§"/>
            </a:pPr>
            <a:r>
              <a:rPr lang="en-GB" sz="2400" dirty="0" smtClean="0"/>
              <a:t>University of Strathclyde [Glasgow</a:t>
            </a:r>
            <a:r>
              <a:rPr lang="en-GB" sz="2400" dirty="0"/>
              <a:t>] – </a:t>
            </a:r>
            <a:r>
              <a:rPr lang="en-GB" sz="2400" dirty="0" smtClean="0"/>
              <a:t>Marie‐Curie </a:t>
            </a:r>
            <a:r>
              <a:rPr lang="en-GB" sz="2400" dirty="0"/>
              <a:t>Early Stage Researcher within the </a:t>
            </a:r>
            <a:r>
              <a:rPr lang="en-GB" sz="2400" dirty="0" err="1"/>
              <a:t>AstroNet</a:t>
            </a:r>
            <a:r>
              <a:rPr lang="en-GB" sz="2400" dirty="0"/>
              <a:t>‐II Training Network – </a:t>
            </a:r>
            <a:r>
              <a:rPr lang="en-GB" sz="2400" dirty="0" smtClean="0"/>
              <a:t>PhD (Oct 2012-2015)</a:t>
            </a:r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noProof="0" dirty="0" smtClean="0"/>
              <a:t>Jan-2013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C6BB69-3F53-4BDB-A44D-136B6DC81179}" type="slidenum">
              <a:rPr lang="en-GB" noProof="0" smtClean="0"/>
              <a:pPr>
                <a:defRPr/>
              </a:pPr>
              <a:t>2</a:t>
            </a:fld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noProof="0" dirty="0" smtClean="0"/>
              <a:t>Albert Caubet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99662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72000"/>
          </a:xfrm>
        </p:spPr>
        <p:txBody>
          <a:bodyPr>
            <a:normAutofit/>
          </a:bodyPr>
          <a:lstStyle/>
          <a:p>
            <a:pPr lvl="1"/>
            <a:r>
              <a:rPr lang="en-GB" sz="2400" b="1" dirty="0" smtClean="0">
                <a:sym typeface="Wingdings" pitchFamily="2" charset="2"/>
              </a:rPr>
              <a:t>Aim: </a:t>
            </a:r>
          </a:p>
          <a:p>
            <a:pPr lvl="2"/>
            <a:r>
              <a:rPr lang="en-GB" sz="2400" dirty="0" smtClean="0">
                <a:sym typeface="Wingdings" pitchFamily="2" charset="2"/>
              </a:rPr>
              <a:t>Explore new ways of autonomous repointing (on-board planner) for micro- and nano- spacecraft</a:t>
            </a:r>
          </a:p>
          <a:p>
            <a:pPr lvl="1"/>
            <a:r>
              <a:rPr lang="en-GB" sz="2400" b="1" dirty="0" smtClean="0">
                <a:sym typeface="Wingdings" pitchFamily="2" charset="2"/>
              </a:rPr>
              <a:t>Challenges:</a:t>
            </a:r>
          </a:p>
          <a:p>
            <a:pPr lvl="2"/>
            <a:r>
              <a:rPr lang="en-GB" sz="2400" dirty="0" smtClean="0">
                <a:sym typeface="Wingdings" pitchFamily="2" charset="2"/>
              </a:rPr>
              <a:t>Limited torque, RW quick saturation  </a:t>
            </a:r>
            <a:r>
              <a:rPr lang="en-GB" sz="2400" i="1" dirty="0" smtClean="0">
                <a:sym typeface="Wingdings" pitchFamily="2" charset="2"/>
              </a:rPr>
              <a:t>Optimal motions</a:t>
            </a:r>
          </a:p>
          <a:p>
            <a:pPr lvl="2"/>
            <a:r>
              <a:rPr lang="en-GB" sz="2400" dirty="0" smtClean="0">
                <a:sym typeface="Wingdings" pitchFamily="2" charset="2"/>
              </a:rPr>
              <a:t>Low computational power available  </a:t>
            </a:r>
            <a:r>
              <a:rPr lang="en-GB" sz="2400" i="1" dirty="0" smtClean="0">
                <a:sym typeface="Wingdings" pitchFamily="2" charset="2"/>
              </a:rPr>
              <a:t>Light algorithms</a:t>
            </a:r>
          </a:p>
          <a:p>
            <a:pPr lvl="1"/>
            <a:r>
              <a:rPr lang="en-GB" sz="2600" b="1" dirty="0" smtClean="0"/>
              <a:t>Area</a:t>
            </a:r>
            <a:r>
              <a:rPr lang="en-GB" sz="2600" b="1" dirty="0"/>
              <a:t>:</a:t>
            </a:r>
            <a:r>
              <a:rPr lang="en-GB" sz="2600" dirty="0" smtClean="0"/>
              <a:t> </a:t>
            </a:r>
            <a:r>
              <a:rPr lang="en-GB" sz="2600" dirty="0">
                <a:sym typeface="Wingdings" pitchFamily="2" charset="2"/>
              </a:rPr>
              <a:t>Motion Planning</a:t>
            </a:r>
            <a:r>
              <a:rPr lang="en-GB" sz="2600" dirty="0"/>
              <a:t>        Attitude </a:t>
            </a:r>
            <a:r>
              <a:rPr lang="en-GB" sz="2600" dirty="0" smtClean="0"/>
              <a:t>Control</a:t>
            </a:r>
          </a:p>
          <a:p>
            <a:pPr lvl="1"/>
            <a:endParaRPr lang="en-GB" b="1" dirty="0" smtClean="0">
              <a:sym typeface="Wingdings" pitchFamily="2" charset="2"/>
            </a:endParaRPr>
          </a:p>
          <a:p>
            <a:pPr lvl="1"/>
            <a:endParaRPr lang="en-GB" dirty="0" smtClean="0">
              <a:sym typeface="Wingdings" pitchFamily="2" charset="2"/>
            </a:endParaRPr>
          </a:p>
          <a:p>
            <a:pPr lvl="1"/>
            <a:endParaRPr lang="en-GB" dirty="0" smtClean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Jan-2013</a:t>
            </a:r>
            <a:endParaRPr lang="en-GB" noProof="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C6BB69-3F53-4BDB-A44D-136B6DC81179}" type="slidenum">
              <a:rPr lang="en-GB" noProof="0" smtClean="0"/>
              <a:pPr>
                <a:defRPr/>
              </a:pPr>
              <a:t>3</a:t>
            </a:fld>
            <a:endParaRPr lang="en-GB" noProof="0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>
          <a:xfrm>
            <a:off x="3171825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GB" noProof="0" dirty="0" smtClean="0"/>
              <a:t>Albert Caubet</a:t>
            </a:r>
            <a:endParaRPr lang="en-GB" noProof="0" dirty="0"/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4715734" y="4934050"/>
            <a:ext cx="438150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 of the work so far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72000"/>
          </a:xfrm>
        </p:spPr>
        <p:txBody>
          <a:bodyPr>
            <a:normAutofit/>
          </a:bodyPr>
          <a:lstStyle/>
          <a:p>
            <a:pPr lvl="1"/>
            <a:r>
              <a:rPr lang="en-GB" b="1" dirty="0" smtClean="0"/>
              <a:t>Attitude system: </a:t>
            </a:r>
            <a:r>
              <a:rPr lang="en-GB" dirty="0" smtClean="0"/>
              <a:t>Reaction Wheels in the 3 orthogonal axis</a:t>
            </a:r>
          </a:p>
          <a:p>
            <a:pPr lvl="1"/>
            <a:r>
              <a:rPr lang="en-GB" b="1" dirty="0" smtClean="0"/>
              <a:t>Current </a:t>
            </a:r>
            <a:r>
              <a:rPr lang="en-GB" b="1" dirty="0"/>
              <a:t>plan:</a:t>
            </a:r>
            <a:r>
              <a:rPr lang="en-GB" dirty="0"/>
              <a:t> 1) obtain an optimal trajectory, and 2) track it with a simple </a:t>
            </a:r>
            <a:r>
              <a:rPr lang="en-GB" dirty="0" smtClean="0"/>
              <a:t>controller</a:t>
            </a:r>
          </a:p>
          <a:p>
            <a:pPr lvl="1"/>
            <a:r>
              <a:rPr lang="en-GB" b="1" dirty="0"/>
              <a:t>Main idea: </a:t>
            </a:r>
            <a:r>
              <a:rPr lang="en-GB" dirty="0"/>
              <a:t>To use close-to-optimal </a:t>
            </a:r>
            <a:r>
              <a:rPr lang="en-GB" u="sng" dirty="0"/>
              <a:t>analytical motions</a:t>
            </a:r>
            <a:r>
              <a:rPr lang="en-GB" dirty="0"/>
              <a:t> as a good initial guess for numerical optimizers – path </a:t>
            </a:r>
            <a:r>
              <a:rPr lang="en-GB" dirty="0" smtClean="0"/>
              <a:t>planning algorithms</a:t>
            </a:r>
            <a:endParaRPr lang="en-GB" dirty="0" smtClean="0"/>
          </a:p>
          <a:p>
            <a:pPr lvl="1"/>
            <a:r>
              <a:rPr lang="en-GB" b="1" dirty="0" smtClean="0"/>
              <a:t>Analytical approaches:</a:t>
            </a:r>
          </a:p>
          <a:p>
            <a:pPr lvl="2"/>
            <a:r>
              <a:rPr lang="en-GB" dirty="0" smtClean="0"/>
              <a:t>Spin-stabilized S/C: derivation of a parametric reference motion using geometric control theory – unconstrained parameter optimization (</a:t>
            </a:r>
            <a:r>
              <a:rPr lang="en-GB" dirty="0" err="1" smtClean="0"/>
              <a:t>Dr.</a:t>
            </a:r>
            <a:r>
              <a:rPr lang="en-GB" dirty="0" smtClean="0"/>
              <a:t> Biggs)</a:t>
            </a:r>
          </a:p>
          <a:p>
            <a:pPr lvl="2"/>
            <a:r>
              <a:rPr lang="en-GB" dirty="0" smtClean="0"/>
              <a:t>Free motions of axisymmetric and asymmetric spacecraft (Pagnozzi &amp; Maclean)</a:t>
            </a:r>
          </a:p>
          <a:p>
            <a:pPr lvl="1"/>
            <a:r>
              <a:rPr lang="en-GB" b="1" dirty="0" smtClean="0"/>
              <a:t>Planner approach: </a:t>
            </a:r>
            <a:r>
              <a:rPr lang="en-GB" dirty="0" smtClean="0"/>
              <a:t>To </a:t>
            </a:r>
            <a:r>
              <a:rPr lang="en-GB" dirty="0"/>
              <a:t>obtain feasible and optimal </a:t>
            </a:r>
            <a:r>
              <a:rPr lang="en-GB" dirty="0" smtClean="0"/>
              <a:t>trajectories, </a:t>
            </a:r>
            <a:r>
              <a:rPr lang="en-GB" u="sng" dirty="0" smtClean="0"/>
              <a:t>optimal </a:t>
            </a:r>
            <a:r>
              <a:rPr lang="en-GB" u="sng" dirty="0"/>
              <a:t>control </a:t>
            </a:r>
            <a:r>
              <a:rPr lang="en-GB" dirty="0" smtClean="0"/>
              <a:t>problem solved using </a:t>
            </a:r>
            <a:r>
              <a:rPr lang="en-GB" u="sng" dirty="0" smtClean="0"/>
              <a:t>pseudospectral methods</a:t>
            </a:r>
            <a:endParaRPr lang="en-GB" b="1" u="sng" dirty="0" smtClean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Jan-2013</a:t>
            </a:r>
            <a:endParaRPr lang="en-GB" noProof="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C6BB69-3F53-4BDB-A44D-136B6DC81179}" type="slidenum">
              <a:rPr lang="en-GB" noProof="0" smtClean="0"/>
              <a:pPr>
                <a:defRPr/>
              </a:pPr>
              <a:t>4</a:t>
            </a:fld>
            <a:endParaRPr lang="en-GB" noProof="0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>
          <a:xfrm>
            <a:off x="3171825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GB" noProof="0" dirty="0" smtClean="0"/>
              <a:t>Albert Caubet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88288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Analytical motions</a:t>
            </a:r>
            <a:endParaRPr lang="en-GB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Jan-2013</a:t>
            </a:r>
            <a:endParaRPr lang="en-GB" noProof="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C6BB69-3F53-4BDB-A44D-136B6DC81179}" type="slidenum">
              <a:rPr lang="en-GB" noProof="0" smtClean="0"/>
              <a:pPr>
                <a:defRPr/>
              </a:pPr>
              <a:t>5</a:t>
            </a:fld>
            <a:endParaRPr lang="en-GB" noProof="0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>
          <a:xfrm>
            <a:off x="3171825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GB" noProof="0" dirty="0" smtClean="0"/>
              <a:t>Albert Caubet</a:t>
            </a:r>
            <a:endParaRPr lang="en-GB" noProof="0" dirty="0"/>
          </a:p>
        </p:txBody>
      </p:sp>
      <p:sp>
        <p:nvSpPr>
          <p:cNvPr id="10" name="Content Placeholder 7"/>
          <p:cNvSpPr txBox="1">
            <a:spLocks/>
          </p:cNvSpPr>
          <p:nvPr/>
        </p:nvSpPr>
        <p:spPr>
          <a:xfrm>
            <a:off x="394606" y="1417900"/>
            <a:ext cx="8412509" cy="497205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Courier New" pitchFamily="49" charset="0"/>
              <a:buChar char="o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0000" lvl="1"/>
            <a:r>
              <a:rPr lang="en-GB" dirty="0" smtClean="0"/>
              <a:t>Biggs, J. D.: </a:t>
            </a:r>
            <a:r>
              <a:rPr lang="en-GB" i="1" dirty="0" smtClean="0"/>
              <a:t>Optimal geometric motion planning for spin-stabilized spacecraft</a:t>
            </a:r>
          </a:p>
          <a:p>
            <a:pPr marL="940050" lvl="2"/>
            <a:r>
              <a:rPr lang="en-GB" dirty="0" smtClean="0"/>
              <a:t>Functional optimization problem with quadratic cost function </a:t>
            </a:r>
            <a:r>
              <a:rPr lang="en-GB" dirty="0" smtClean="0">
                <a:sym typeface="Wingdings" pitchFamily="2" charset="2"/>
              </a:rPr>
              <a:t> Application of Pontryagin’s Minimum Principle  Integrable Hamiltonian system</a:t>
            </a:r>
          </a:p>
          <a:p>
            <a:pPr marL="940050" lvl="2"/>
            <a:r>
              <a:rPr lang="en-GB" dirty="0" smtClean="0">
                <a:sym typeface="Wingdings" pitchFamily="2" charset="2"/>
              </a:rPr>
              <a:t>Angular </a:t>
            </a:r>
            <a:r>
              <a:rPr lang="en-GB" dirty="0">
                <a:sym typeface="Wingdings" pitchFamily="2" charset="2"/>
              </a:rPr>
              <a:t>velocities </a:t>
            </a:r>
            <a:r>
              <a:rPr lang="en-GB" dirty="0" smtClean="0">
                <a:sym typeface="Wingdings" pitchFamily="2" charset="2"/>
              </a:rPr>
              <a:t>are trigonometric functions with </a:t>
            </a:r>
            <a:r>
              <a:rPr lang="en-GB" dirty="0">
                <a:sym typeface="Wingdings" pitchFamily="2" charset="2"/>
              </a:rPr>
              <a:t>3 parameters (plus manoeuver </a:t>
            </a:r>
            <a:r>
              <a:rPr lang="en-GB" dirty="0" smtClean="0">
                <a:sym typeface="Wingdings" pitchFamily="2" charset="2"/>
              </a:rPr>
              <a:t>time and/or spin speed)</a:t>
            </a:r>
            <a:endParaRPr lang="en-GB" dirty="0">
              <a:sym typeface="Wingdings" pitchFamily="2" charset="2"/>
            </a:endParaRPr>
          </a:p>
          <a:p>
            <a:pPr marL="540000" lvl="1"/>
            <a:r>
              <a:rPr lang="en-GB" dirty="0" err="1" smtClean="0"/>
              <a:t>Pagnozzi</a:t>
            </a:r>
            <a:r>
              <a:rPr lang="en-GB" dirty="0" smtClean="0"/>
              <a:t> &amp; Maclean: Analytical solutions for free motion in quaternion form</a:t>
            </a:r>
          </a:p>
          <a:p>
            <a:pPr marL="940050" lvl="2"/>
            <a:r>
              <a:rPr lang="en-GB" dirty="0" smtClean="0"/>
              <a:t>Solutions for the axisymmetric and asymmetric case (requires evaluation of Jacobi elliptic functions)</a:t>
            </a:r>
          </a:p>
          <a:p>
            <a:pPr marL="940050" lvl="2"/>
            <a:r>
              <a:rPr lang="en-GB" dirty="0" smtClean="0"/>
              <a:t>Optimization parameters: initial angular velocities</a:t>
            </a:r>
            <a:endParaRPr lang="en-GB" dirty="0"/>
          </a:p>
          <a:p>
            <a:pPr marL="540000" lvl="1"/>
            <a:r>
              <a:rPr lang="en-GB" b="1" dirty="0">
                <a:sym typeface="Wingdings" pitchFamily="2" charset="2"/>
              </a:rPr>
              <a:t>Fast parametric </a:t>
            </a:r>
            <a:r>
              <a:rPr lang="en-GB" b="1" dirty="0" smtClean="0">
                <a:sym typeface="Wingdings" pitchFamily="2" charset="2"/>
              </a:rPr>
              <a:t>optimization </a:t>
            </a:r>
            <a:r>
              <a:rPr lang="en-GB" dirty="0" smtClean="0">
                <a:sym typeface="Wingdings" pitchFamily="2" charset="2"/>
              </a:rPr>
              <a:t>to meet final position</a:t>
            </a:r>
            <a:endParaRPr lang="en-GB" dirty="0">
              <a:sym typeface="Wingdings" pitchFamily="2" charset="2"/>
            </a:endParaRPr>
          </a:p>
          <a:p>
            <a:pPr marL="540000" lvl="1"/>
            <a:r>
              <a:rPr lang="en-GB" dirty="0" smtClean="0">
                <a:sym typeface="Wingdings" pitchFamily="2" charset="2"/>
              </a:rPr>
              <a:t>Analytical solutions usually do not meet real trajectory requirements, e.g. rest-to-rest, pointing constraints, </a:t>
            </a:r>
            <a:r>
              <a:rPr lang="en-GB" dirty="0" err="1" smtClean="0">
                <a:sym typeface="Wingdings" pitchFamily="2" charset="2"/>
              </a:rPr>
              <a:t>etc</a:t>
            </a:r>
            <a:endParaRPr lang="en-GB" dirty="0" smtClean="0"/>
          </a:p>
          <a:p>
            <a:pPr marL="540000"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168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Pseudospectral methods for O.C.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346" y="1239622"/>
            <a:ext cx="8229600" cy="5057776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Optimal Control problem:</a:t>
            </a:r>
          </a:p>
          <a:p>
            <a:pPr lvl="1"/>
            <a:r>
              <a:rPr lang="en-GB" dirty="0" smtClean="0"/>
              <a:t>Determine </a:t>
            </a:r>
            <a:r>
              <a:rPr lang="en-GB" i="1" dirty="0" smtClean="0"/>
              <a:t>u(t), x(t)</a:t>
            </a:r>
            <a:r>
              <a:rPr lang="en-GB" dirty="0" smtClean="0"/>
              <a:t> </a:t>
            </a:r>
            <a:r>
              <a:rPr lang="en-GB" dirty="0"/>
              <a:t>for a </a:t>
            </a:r>
            <a:r>
              <a:rPr lang="en-GB" dirty="0" smtClean="0"/>
              <a:t>(constrained) dynamic system in order to </a:t>
            </a:r>
            <a:r>
              <a:rPr lang="en-GB" dirty="0"/>
              <a:t>minimise a performance </a:t>
            </a:r>
            <a:r>
              <a:rPr lang="en-GB" dirty="0" smtClean="0"/>
              <a:t>index</a:t>
            </a:r>
            <a:endParaRPr lang="en-GB" dirty="0"/>
          </a:p>
          <a:p>
            <a:r>
              <a:rPr lang="en-GB" dirty="0" smtClean="0"/>
              <a:t>PS methods for OC:</a:t>
            </a:r>
            <a:endParaRPr lang="en-GB" dirty="0"/>
          </a:p>
          <a:p>
            <a:pPr lvl="1"/>
            <a:r>
              <a:rPr lang="en-GB" dirty="0"/>
              <a:t>Discretize an optimal control </a:t>
            </a:r>
            <a:r>
              <a:rPr lang="en-GB" dirty="0" smtClean="0"/>
              <a:t>problem to </a:t>
            </a:r>
            <a:r>
              <a:rPr lang="es-ES_tradnl" dirty="0" err="1" smtClean="0"/>
              <a:t>formulate</a:t>
            </a:r>
            <a:r>
              <a:rPr lang="es-ES_tradnl" dirty="0" smtClean="0"/>
              <a:t> </a:t>
            </a:r>
            <a:r>
              <a:rPr lang="en-GB" dirty="0"/>
              <a:t>a </a:t>
            </a:r>
            <a:r>
              <a:rPr lang="en-GB" dirty="0" smtClean="0"/>
              <a:t>NLP problem:</a:t>
            </a:r>
          </a:p>
          <a:p>
            <a:pPr lvl="2"/>
            <a:r>
              <a:rPr lang="en-GB" dirty="0"/>
              <a:t>Functions approximated using </a:t>
            </a:r>
            <a:r>
              <a:rPr lang="en-GB" u="sng" dirty="0"/>
              <a:t>specific collocation points</a:t>
            </a:r>
            <a:r>
              <a:rPr lang="en-GB" dirty="0"/>
              <a:t> (roots of the time derivative of Legendre poly.)</a:t>
            </a:r>
          </a:p>
          <a:p>
            <a:pPr lvl="2"/>
            <a:r>
              <a:rPr lang="en-GB" dirty="0"/>
              <a:t>Differential equations </a:t>
            </a:r>
            <a:r>
              <a:rPr lang="en-GB" dirty="0">
                <a:sym typeface="Wingdings" pitchFamily="2" charset="2"/>
              </a:rPr>
              <a:t>approximated by system of algebraic equations</a:t>
            </a:r>
            <a:endParaRPr lang="en-GB" dirty="0"/>
          </a:p>
          <a:p>
            <a:pPr lvl="2"/>
            <a:r>
              <a:rPr lang="en-GB" dirty="0"/>
              <a:t>Cost functional approximated by Gaussian </a:t>
            </a:r>
            <a:r>
              <a:rPr lang="en-GB" dirty="0" smtClean="0"/>
              <a:t>quadrature</a:t>
            </a:r>
            <a:endParaRPr lang="en-GB" dirty="0"/>
          </a:p>
          <a:p>
            <a:pPr lvl="1"/>
            <a:r>
              <a:rPr lang="en-GB" dirty="0" smtClean="0"/>
              <a:t>Solved  </a:t>
            </a:r>
            <a:r>
              <a:rPr lang="en-GB" dirty="0"/>
              <a:t>numerically </a:t>
            </a:r>
            <a:r>
              <a:rPr lang="en-GB" dirty="0" smtClean="0"/>
              <a:t>to find local optimal solutions</a:t>
            </a:r>
          </a:p>
          <a:p>
            <a:pPr lvl="1"/>
            <a:r>
              <a:rPr lang="en-GB" dirty="0" smtClean="0"/>
              <a:t>Software used: PSOPT (NLP solver: IPOPT, quasi-newton method)</a:t>
            </a:r>
            <a:endParaRPr lang="en-GB" dirty="0"/>
          </a:p>
          <a:p>
            <a:r>
              <a:rPr lang="en-GB" dirty="0"/>
              <a:t>Characteristics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Exponential </a:t>
            </a:r>
            <a:r>
              <a:rPr lang="en-GB" dirty="0"/>
              <a:t>(spectral) rate of </a:t>
            </a:r>
            <a:r>
              <a:rPr lang="en-GB" dirty="0" smtClean="0"/>
              <a:t>convergence</a:t>
            </a:r>
          </a:p>
          <a:p>
            <a:pPr lvl="1"/>
            <a:r>
              <a:rPr lang="en-GB" dirty="0" smtClean="0"/>
              <a:t>Accurate </a:t>
            </a:r>
            <a:r>
              <a:rPr lang="en-GB" dirty="0"/>
              <a:t>results with few </a:t>
            </a:r>
            <a:r>
              <a:rPr lang="en-GB" dirty="0" smtClean="0"/>
              <a:t>nodes</a:t>
            </a:r>
          </a:p>
          <a:p>
            <a:pPr lvl="1"/>
            <a:r>
              <a:rPr lang="en-GB" dirty="0" smtClean="0"/>
              <a:t>Importance of a good initial guess</a:t>
            </a:r>
          </a:p>
          <a:p>
            <a:pPr lvl="1"/>
            <a:r>
              <a:rPr lang="en-GB" dirty="0" smtClean="0"/>
              <a:t>State of the art: being embedded in UAV for real-time planning</a:t>
            </a:r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noProof="0" dirty="0" smtClean="0"/>
              <a:t>Jan-2013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C6BB69-3F53-4BDB-A44D-136B6DC81179}" type="slidenum">
              <a:rPr lang="en-GB" noProof="0" smtClean="0"/>
              <a:pPr>
                <a:defRPr/>
              </a:pPr>
              <a:t>6</a:t>
            </a:fld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noProof="0" dirty="0" smtClean="0"/>
              <a:t>Albert Caubet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69876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conclusions…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346" y="721137"/>
            <a:ext cx="8229600" cy="5057776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GB" dirty="0"/>
          </a:p>
          <a:p>
            <a:r>
              <a:rPr lang="en-GB" sz="2200" dirty="0" smtClean="0"/>
              <a:t>Analytically derived trajectories are (must be) quickly computed</a:t>
            </a:r>
          </a:p>
          <a:p>
            <a:r>
              <a:rPr lang="en-GB" sz="2200" dirty="0" smtClean="0"/>
              <a:t>Previous analytically derived trajectories are an initial guess for PSOPT </a:t>
            </a:r>
            <a:r>
              <a:rPr lang="en-GB" sz="2200" dirty="0" smtClean="0">
                <a:sym typeface="Wingdings" pitchFamily="2" charset="2"/>
              </a:rPr>
              <a:t> either the computation time or final optimization cost are improved</a:t>
            </a:r>
          </a:p>
          <a:p>
            <a:r>
              <a:rPr lang="en-GB" sz="2200" dirty="0" smtClean="0">
                <a:sym typeface="Wingdings" pitchFamily="2" charset="2"/>
              </a:rPr>
              <a:t>Promising approach – effort required to improve the quality of the initial guess, to be closer-to-optimal</a:t>
            </a:r>
          </a:p>
          <a:p>
            <a:endParaRPr lang="en-GB" dirty="0" smtClean="0">
              <a:sym typeface="Wingdings" pitchFamily="2" charset="2"/>
            </a:endParaRP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noProof="0" dirty="0" smtClean="0"/>
              <a:t>Jan-2013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C6BB69-3F53-4BDB-A44D-136B6DC81179}" type="slidenum">
              <a:rPr lang="en-GB" noProof="0" smtClean="0"/>
              <a:pPr>
                <a:defRPr/>
              </a:pPr>
              <a:t>7</a:t>
            </a:fld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noProof="0" dirty="0" smtClean="0"/>
              <a:t>Albert Caubet</a:t>
            </a:r>
            <a:endParaRPr lang="en-GB" noProof="0" dirty="0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70" y="3711804"/>
            <a:ext cx="3110852" cy="2876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229" y="3711804"/>
            <a:ext cx="5731510" cy="28765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975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8555"/>
            <a:ext cx="8229600" cy="5486400"/>
          </a:xfrm>
        </p:spPr>
        <p:txBody>
          <a:bodyPr>
            <a:normAutofit/>
          </a:bodyPr>
          <a:lstStyle/>
          <a:p>
            <a:r>
              <a:rPr lang="en-GB" dirty="0" smtClean="0"/>
              <a:t>Short term:</a:t>
            </a:r>
          </a:p>
          <a:p>
            <a:pPr lvl="1"/>
            <a:r>
              <a:rPr lang="en-GB" dirty="0" smtClean="0"/>
              <a:t>Explore other analytical initial guesses for PS </a:t>
            </a:r>
            <a:r>
              <a:rPr lang="en-GB" dirty="0"/>
              <a:t>methods – </a:t>
            </a:r>
            <a:r>
              <a:rPr lang="en-GB" dirty="0" smtClean="0"/>
              <a:t>shape-based methods</a:t>
            </a:r>
          </a:p>
          <a:p>
            <a:pPr lvl="1"/>
            <a:r>
              <a:rPr lang="en-GB" dirty="0" smtClean="0"/>
              <a:t>Try different planning algorithms – RRT*, MPC, only analytical…</a:t>
            </a:r>
          </a:p>
          <a:p>
            <a:pPr lvl="1"/>
            <a:r>
              <a:rPr lang="en-GB" dirty="0" smtClean="0"/>
              <a:t>Combine actuators: RW + </a:t>
            </a:r>
            <a:r>
              <a:rPr lang="en-GB" dirty="0" err="1" smtClean="0"/>
              <a:t>magnetorquers</a:t>
            </a:r>
            <a:endParaRPr lang="en-GB" dirty="0" smtClean="0"/>
          </a:p>
          <a:p>
            <a:r>
              <a:rPr lang="en-GB" dirty="0" smtClean="0"/>
              <a:t>Mid term</a:t>
            </a:r>
          </a:p>
          <a:p>
            <a:pPr lvl="1"/>
            <a:r>
              <a:rPr lang="en-GB" dirty="0"/>
              <a:t>Select and design a </a:t>
            </a:r>
            <a:r>
              <a:rPr lang="en-GB" dirty="0" smtClean="0"/>
              <a:t>suitable planner </a:t>
            </a:r>
            <a:r>
              <a:rPr lang="en-GB" dirty="0"/>
              <a:t>algorithm </a:t>
            </a:r>
            <a:endParaRPr lang="en-GB" dirty="0" smtClean="0"/>
          </a:p>
          <a:p>
            <a:pPr lvl="1"/>
            <a:r>
              <a:rPr lang="en-GB" dirty="0" smtClean="0"/>
              <a:t>Test robustness with </a:t>
            </a:r>
            <a:r>
              <a:rPr lang="en-GB" dirty="0" smtClean="0"/>
              <a:t>accurate </a:t>
            </a:r>
            <a:r>
              <a:rPr lang="en-GB" dirty="0" smtClean="0"/>
              <a:t>sensors, actuators, disturbances </a:t>
            </a:r>
            <a:r>
              <a:rPr lang="en-GB" dirty="0" smtClean="0"/>
              <a:t>model</a:t>
            </a:r>
            <a:endParaRPr lang="en-GB" dirty="0" smtClean="0"/>
          </a:p>
          <a:p>
            <a:pPr lvl="1"/>
            <a:r>
              <a:rPr lang="en-GB" dirty="0" smtClean="0"/>
              <a:t>Add </a:t>
            </a:r>
            <a:r>
              <a:rPr lang="en-GB" dirty="0"/>
              <a:t>DOF for translation motions: satellite </a:t>
            </a:r>
            <a:r>
              <a:rPr lang="en-GB" dirty="0" smtClean="0"/>
              <a:t>inspection applications</a:t>
            </a:r>
          </a:p>
          <a:p>
            <a:r>
              <a:rPr lang="en-GB" dirty="0" smtClean="0"/>
              <a:t>Long term</a:t>
            </a:r>
          </a:p>
          <a:p>
            <a:pPr lvl="1"/>
            <a:r>
              <a:rPr lang="en-GB" dirty="0" smtClean="0"/>
              <a:t>Implement and test</a:t>
            </a:r>
          </a:p>
          <a:p>
            <a:pPr lvl="1"/>
            <a:r>
              <a:rPr lang="en-GB" dirty="0" smtClean="0"/>
              <a:t>Collaboration with Clyde </a:t>
            </a:r>
            <a:r>
              <a:rPr lang="en-GB" dirty="0" smtClean="0"/>
              <a:t>Space</a:t>
            </a:r>
          </a:p>
          <a:p>
            <a:pPr lvl="1"/>
            <a:r>
              <a:rPr lang="en-GB" dirty="0" smtClean="0"/>
              <a:t>Extrapolation to UAV systems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noProof="0" dirty="0" smtClean="0"/>
              <a:t>Jan-2013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C6BB69-3F53-4BDB-A44D-136B6DC81179}" type="slidenum">
              <a:rPr lang="en-GB" noProof="0" smtClean="0"/>
              <a:pPr>
                <a:defRPr/>
              </a:pPr>
              <a:t>8</a:t>
            </a:fld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noProof="0" dirty="0" smtClean="0"/>
              <a:t>Albert Caubet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98023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371591" y="3995981"/>
            <a:ext cx="6460958" cy="2571750"/>
          </a:xfrm>
        </p:spPr>
        <p:txBody>
          <a:bodyPr>
            <a:normAutofit fontScale="85000" lnSpcReduction="20000"/>
          </a:bodyPr>
          <a:lstStyle/>
          <a:p>
            <a:r>
              <a:rPr lang="en-GB" sz="4500" b="1" i="1" dirty="0">
                <a:solidFill>
                  <a:srgbClr val="003296"/>
                </a:solidFill>
              </a:rPr>
              <a:t>Thanks for your </a:t>
            </a:r>
            <a:r>
              <a:rPr lang="en-GB" sz="4500" b="1" i="1" dirty="0" smtClean="0">
                <a:solidFill>
                  <a:srgbClr val="003296"/>
                </a:solidFill>
              </a:rPr>
              <a:t>attention</a:t>
            </a:r>
            <a:r>
              <a:rPr lang="en-GB" sz="4500" b="1" i="1" dirty="0">
                <a:solidFill>
                  <a:srgbClr val="003296"/>
                </a:solidFill>
              </a:rPr>
              <a:t/>
            </a:r>
            <a:br>
              <a:rPr lang="en-GB" sz="4500" b="1" i="1" dirty="0">
                <a:solidFill>
                  <a:srgbClr val="003296"/>
                </a:solidFill>
              </a:rPr>
            </a:br>
            <a:r>
              <a:rPr lang="en-GB" sz="4500" b="1" dirty="0">
                <a:solidFill>
                  <a:srgbClr val="003296"/>
                </a:solidFill>
              </a:rPr>
              <a:t/>
            </a:r>
            <a:br>
              <a:rPr lang="en-GB" sz="4500" b="1" dirty="0">
                <a:solidFill>
                  <a:srgbClr val="003296"/>
                </a:solidFill>
              </a:rPr>
            </a:b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>
                <a:hlinkClick r:id="rId2"/>
              </a:rPr>
              <a:t>albert.caubet@strath.ac.uk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4723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SCL presentation template 02">
  <a:themeElements>
    <a:clrScheme name="ASCL">
      <a:dk1>
        <a:sysClr val="windowText" lastClr="000000"/>
      </a:dk1>
      <a:lt1>
        <a:sysClr val="window" lastClr="FFFFFF"/>
      </a:lt1>
      <a:dk2>
        <a:srgbClr val="1C395B"/>
      </a:dk2>
      <a:lt2>
        <a:srgbClr val="4189DD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57A8FE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CL with index">
  <a:themeElements>
    <a:clrScheme name="ASCL">
      <a:dk1>
        <a:sysClr val="windowText" lastClr="000000"/>
      </a:dk1>
      <a:lt1>
        <a:sysClr val="window" lastClr="FFFFFF"/>
      </a:lt1>
      <a:dk2>
        <a:srgbClr val="1C395B"/>
      </a:dk2>
      <a:lt2>
        <a:srgbClr val="4189DD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57A8FE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ASCL">
      <a:dk1>
        <a:sysClr val="windowText" lastClr="000000"/>
      </a:dk1>
      <a:lt1>
        <a:sysClr val="window" lastClr="FFFFFF"/>
      </a:lt1>
      <a:dk2>
        <a:srgbClr val="1C395B"/>
      </a:dk2>
      <a:lt2>
        <a:srgbClr val="4189DD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57A8FE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ASCL">
      <a:dk1>
        <a:sysClr val="windowText" lastClr="000000"/>
      </a:dk1>
      <a:lt1>
        <a:sysClr val="window" lastClr="FFFFFF"/>
      </a:lt1>
      <a:dk2>
        <a:srgbClr val="1C395B"/>
      </a:dk2>
      <a:lt2>
        <a:srgbClr val="4189DD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57A8FE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ASCL presentation template 02</Template>
  <TotalTime>5752</TotalTime>
  <Words>786</Words>
  <Application>Microsoft Macintosh PowerPoint</Application>
  <PresentationFormat>Presentación en pantalla (4:3)</PresentationFormat>
  <Paragraphs>111</Paragraphs>
  <Slides>9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1" baseType="lpstr">
      <vt:lpstr>ASCL presentation template 02</vt:lpstr>
      <vt:lpstr>ASCL with index</vt:lpstr>
      <vt:lpstr>Early Research Presentation</vt:lpstr>
      <vt:lpstr>Background</vt:lpstr>
      <vt:lpstr>Overview</vt:lpstr>
      <vt:lpstr>Outline of the work so far</vt:lpstr>
      <vt:lpstr>Analytical motions</vt:lpstr>
      <vt:lpstr>Pseudospectral methods for O.C.</vt:lpstr>
      <vt:lpstr>Some conclusions…</vt:lpstr>
      <vt:lpstr>Future work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Initial Research Presentation</dc:title>
  <dc:creator>Albert Caubet</dc:creator>
  <cp:lastModifiedBy>Albert Caubet </cp:lastModifiedBy>
  <cp:revision>65</cp:revision>
  <cp:lastPrinted>2011-03-11T15:24:09Z</cp:lastPrinted>
  <dcterms:created xsi:type="dcterms:W3CDTF">2011-03-07T13:39:52Z</dcterms:created>
  <dcterms:modified xsi:type="dcterms:W3CDTF">2013-01-16T15:35:03Z</dcterms:modified>
</cp:coreProperties>
</file>