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63" r:id="rId4"/>
    <p:sldId id="259" r:id="rId5"/>
    <p:sldId id="260" r:id="rId6"/>
    <p:sldId id="261" r:id="rId7"/>
    <p:sldId id="258" r:id="rId8"/>
    <p:sldId id="262" r:id="rId9"/>
    <p:sldId id="264" r:id="rId10"/>
    <p:sldId id="293" r:id="rId11"/>
    <p:sldId id="265" r:id="rId12"/>
    <p:sldId id="266" r:id="rId13"/>
    <p:sldId id="267" r:id="rId14"/>
    <p:sldId id="269" r:id="rId15"/>
    <p:sldId id="268" r:id="rId16"/>
    <p:sldId id="270" r:id="rId17"/>
    <p:sldId id="280" r:id="rId18"/>
    <p:sldId id="281" r:id="rId19"/>
    <p:sldId id="282" r:id="rId20"/>
    <p:sldId id="284" r:id="rId21"/>
    <p:sldId id="285" r:id="rId22"/>
    <p:sldId id="286" r:id="rId23"/>
    <p:sldId id="287" r:id="rId24"/>
    <p:sldId id="283" r:id="rId25"/>
    <p:sldId id="288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9" r:id="rId34"/>
    <p:sldId id="278" r:id="rId3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09/12/2025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Usi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(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meno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scontati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)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della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visita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DFS</a:t>
            </a:r>
          </a:p>
        </p:txBody>
      </p:sp>
      <p:sp>
        <p:nvSpPr>
          <p:cNvPr id="4" name="Sottotitolo 2"/>
          <p:cNvSpPr>
            <a:spLocks noGrp="1"/>
          </p:cNvSpPr>
          <p:nvPr>
            <p:ph type="subTitle" idx="1"/>
          </p:nvPr>
        </p:nvSpPr>
        <p:spPr>
          <a:xfrm>
            <a:off x="1547664" y="5229200"/>
            <a:ext cx="6584776" cy="982960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lezione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basata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sul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capito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3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libro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  <a:p>
            <a:pPr algn="r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Algorithms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Dasgupta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, Papadimitriou,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Vazirani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,</a:t>
            </a:r>
          </a:p>
          <a:p>
            <a:pPr algn="r"/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McGraw-Hill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olo 1"/>
          <p:cNvSpPr>
            <a:spLocks noGrp="1"/>
          </p:cNvSpPr>
          <p:nvPr>
            <p:ph type="title"/>
          </p:nvPr>
        </p:nvSpPr>
        <p:spPr>
          <a:xfrm>
            <a:off x="1116013" y="44450"/>
            <a:ext cx="7772400" cy="639763"/>
          </a:xfrm>
        </p:spPr>
        <p:txBody>
          <a:bodyPr/>
          <a:lstStyle/>
          <a:p>
            <a:pPr algn="r"/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reti “delle dipendenze”</a:t>
            </a:r>
          </a:p>
        </p:txBody>
      </p:sp>
      <p:sp>
        <p:nvSpPr>
          <p:cNvPr id="6" name="CasellaDiTesto 10"/>
          <p:cNvSpPr txBox="1">
            <a:spLocks noChangeArrowheads="1"/>
          </p:cNvSpPr>
          <p:nvPr/>
        </p:nvSpPr>
        <p:spPr bwMode="auto">
          <a:xfrm>
            <a:off x="4356100" y="1341438"/>
            <a:ext cx="4248150" cy="10795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2200" dirty="0" err="1">
                <a:solidFill>
                  <a:srgbClr val="3366FF"/>
                </a:solidFill>
                <a:latin typeface="Comic Sans MS" pitchFamily="66" charset="0"/>
              </a:rPr>
              <a:t>nodi</a:t>
            </a:r>
            <a:r>
              <a:rPr lang="en-US" sz="2200" dirty="0">
                <a:latin typeface="Comic Sans MS" pitchFamily="66" charset="0"/>
              </a:rPr>
              <a:t>: </a:t>
            </a:r>
            <a:r>
              <a:rPr lang="en-US" sz="2200" dirty="0" err="1">
                <a:latin typeface="Comic Sans MS" pitchFamily="66" charset="0"/>
              </a:rPr>
              <a:t>compiti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da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svolgere</a:t>
            </a:r>
            <a:endParaRPr lang="en-US" sz="2200" dirty="0">
              <a:latin typeface="Comic Sans MS" pitchFamily="66" charset="0"/>
            </a:endParaRPr>
          </a:p>
          <a:p>
            <a:pPr>
              <a:defRPr/>
            </a:pPr>
            <a:r>
              <a:rPr lang="en-US" sz="2200" dirty="0" err="1">
                <a:solidFill>
                  <a:srgbClr val="3366FF"/>
                </a:solidFill>
                <a:latin typeface="Comic Sans MS" pitchFamily="66" charset="0"/>
              </a:rPr>
              <a:t>arco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</a:rPr>
              <a:t> (</a:t>
            </a:r>
            <a:r>
              <a:rPr lang="en-US" sz="2200" dirty="0" err="1">
                <a:solidFill>
                  <a:srgbClr val="3366FF"/>
                </a:solidFill>
                <a:latin typeface="Comic Sans MS" pitchFamily="66" charset="0"/>
              </a:rPr>
              <a:t>u,v</a:t>
            </a:r>
            <a:r>
              <a:rPr lang="en-US" sz="22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  <a:r>
              <a:rPr lang="en-US" sz="2200" dirty="0">
                <a:latin typeface="Comic Sans MS" pitchFamily="66" charset="0"/>
              </a:rPr>
              <a:t>: u </a:t>
            </a:r>
            <a:r>
              <a:rPr lang="en-US" sz="2200" dirty="0" err="1">
                <a:latin typeface="Comic Sans MS" pitchFamily="66" charset="0"/>
              </a:rPr>
              <a:t>deve</a:t>
            </a:r>
            <a:r>
              <a:rPr lang="en-US" sz="2200" dirty="0">
                <a:latin typeface="Comic Sans MS" pitchFamily="66" charset="0"/>
              </a:rPr>
              <a:t> </a:t>
            </a:r>
            <a:r>
              <a:rPr lang="en-US" sz="2200" dirty="0" err="1">
                <a:latin typeface="Comic Sans MS" pitchFamily="66" charset="0"/>
              </a:rPr>
              <a:t>essere</a:t>
            </a:r>
            <a:r>
              <a:rPr lang="en-US" sz="2200" dirty="0">
                <a:latin typeface="Comic Sans MS" pitchFamily="66" charset="0"/>
              </a:rPr>
              <a:t>  </a:t>
            </a:r>
          </a:p>
          <a:p>
            <a:pPr>
              <a:defRPr/>
            </a:pPr>
            <a:r>
              <a:rPr lang="en-US" sz="2200" dirty="0">
                <a:latin typeface="Comic Sans MS" pitchFamily="66" charset="0"/>
              </a:rPr>
              <a:t>                </a:t>
            </a:r>
            <a:r>
              <a:rPr lang="en-US" sz="2200" dirty="0" err="1">
                <a:latin typeface="Comic Sans MS" pitchFamily="66" charset="0"/>
              </a:rPr>
              <a:t>eseguito</a:t>
            </a:r>
            <a:r>
              <a:rPr lang="en-US" sz="2200" dirty="0">
                <a:latin typeface="Comic Sans MS" pitchFamily="66" charset="0"/>
              </a:rPr>
              <a:t> prima </a:t>
            </a:r>
            <a:r>
              <a:rPr lang="en-US" sz="2200" dirty="0" err="1">
                <a:latin typeface="Comic Sans MS" pitchFamily="66" charset="0"/>
              </a:rPr>
              <a:t>di</a:t>
            </a:r>
            <a:r>
              <a:rPr lang="en-US" sz="2200" dirty="0">
                <a:latin typeface="Comic Sans MS" pitchFamily="66" charset="0"/>
              </a:rPr>
              <a:t> v</a:t>
            </a:r>
          </a:p>
        </p:txBody>
      </p:sp>
      <p:sp>
        <p:nvSpPr>
          <p:cNvPr id="9" name="Ovale 8"/>
          <p:cNvSpPr/>
          <p:nvPr/>
        </p:nvSpPr>
        <p:spPr>
          <a:xfrm>
            <a:off x="1831975" y="1628775"/>
            <a:ext cx="360363" cy="360363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1042988" y="692150"/>
            <a:ext cx="360362" cy="360363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2555875" y="692150"/>
            <a:ext cx="360363" cy="360363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2700338" y="2565400"/>
            <a:ext cx="358775" cy="358775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3276600" y="1628775"/>
            <a:ext cx="358775" cy="360363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395288" y="1628775"/>
            <a:ext cx="360362" cy="360363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e 14"/>
          <p:cNvSpPr/>
          <p:nvPr/>
        </p:nvSpPr>
        <p:spPr>
          <a:xfrm>
            <a:off x="1116013" y="2565400"/>
            <a:ext cx="360362" cy="358775"/>
          </a:xfrm>
          <a:prstGeom prst="ellipse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Connettore 2 15"/>
          <p:cNvCxnSpPr>
            <a:stCxn id="10" idx="5"/>
            <a:endCxn id="9" idx="1"/>
          </p:cNvCxnSpPr>
          <p:nvPr/>
        </p:nvCxnSpPr>
        <p:spPr>
          <a:xfrm>
            <a:off x="1350963" y="1000125"/>
            <a:ext cx="533400" cy="6810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11" idx="5"/>
            <a:endCxn id="13" idx="1"/>
          </p:cNvCxnSpPr>
          <p:nvPr/>
        </p:nvCxnSpPr>
        <p:spPr>
          <a:xfrm>
            <a:off x="2863850" y="1000125"/>
            <a:ext cx="465138" cy="6810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14" idx="5"/>
            <a:endCxn id="15" idx="1"/>
          </p:cNvCxnSpPr>
          <p:nvPr/>
        </p:nvCxnSpPr>
        <p:spPr>
          <a:xfrm>
            <a:off x="703263" y="1936750"/>
            <a:ext cx="465137" cy="6810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0" idx="6"/>
            <a:endCxn id="11" idx="2"/>
          </p:cNvCxnSpPr>
          <p:nvPr/>
        </p:nvCxnSpPr>
        <p:spPr>
          <a:xfrm>
            <a:off x="1403350" y="873125"/>
            <a:ext cx="1152525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1" idx="4"/>
            <a:endCxn id="9" idx="7"/>
          </p:cNvCxnSpPr>
          <p:nvPr/>
        </p:nvCxnSpPr>
        <p:spPr>
          <a:xfrm flipH="1">
            <a:off x="2138363" y="1052513"/>
            <a:ext cx="596900" cy="62865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0" idx="3"/>
            <a:endCxn id="14" idx="0"/>
          </p:cNvCxnSpPr>
          <p:nvPr/>
        </p:nvCxnSpPr>
        <p:spPr>
          <a:xfrm flipH="1">
            <a:off x="576263" y="1000125"/>
            <a:ext cx="520700" cy="62865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9" idx="3"/>
            <a:endCxn id="15" idx="7"/>
          </p:cNvCxnSpPr>
          <p:nvPr/>
        </p:nvCxnSpPr>
        <p:spPr>
          <a:xfrm flipH="1">
            <a:off x="1422400" y="1936750"/>
            <a:ext cx="461963" cy="6810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2" idx="2"/>
            <a:endCxn id="15" idx="6"/>
          </p:cNvCxnSpPr>
          <p:nvPr/>
        </p:nvCxnSpPr>
        <p:spPr>
          <a:xfrm flipH="1">
            <a:off x="1476375" y="2744788"/>
            <a:ext cx="122396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3" idx="2"/>
            <a:endCxn id="9" idx="6"/>
          </p:cNvCxnSpPr>
          <p:nvPr/>
        </p:nvCxnSpPr>
        <p:spPr>
          <a:xfrm flipH="1">
            <a:off x="2192338" y="1808163"/>
            <a:ext cx="108426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2" idx="1"/>
            <a:endCxn id="9" idx="5"/>
          </p:cNvCxnSpPr>
          <p:nvPr/>
        </p:nvCxnSpPr>
        <p:spPr>
          <a:xfrm flipH="1" flipV="1">
            <a:off x="2138363" y="1936750"/>
            <a:ext cx="614362" cy="6810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2" idx="7"/>
            <a:endCxn id="13" idx="3"/>
          </p:cNvCxnSpPr>
          <p:nvPr/>
        </p:nvCxnSpPr>
        <p:spPr>
          <a:xfrm flipV="1">
            <a:off x="3006725" y="1936750"/>
            <a:ext cx="322263" cy="6810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9" idx="2"/>
            <a:endCxn id="14" idx="6"/>
          </p:cNvCxnSpPr>
          <p:nvPr/>
        </p:nvCxnSpPr>
        <p:spPr>
          <a:xfrm flipH="1">
            <a:off x="755650" y="1808163"/>
            <a:ext cx="1076325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75" name="Rectangle 12"/>
          <p:cNvSpPr>
            <a:spLocks noChangeArrowheads="1"/>
          </p:cNvSpPr>
          <p:nvPr/>
        </p:nvSpPr>
        <p:spPr bwMode="auto">
          <a:xfrm>
            <a:off x="971550" y="3213100"/>
            <a:ext cx="7056438" cy="1223963"/>
          </a:xfrm>
          <a:prstGeom prst="rect">
            <a:avLst/>
          </a:prstGeom>
          <a:noFill/>
          <a:ln w="38100">
            <a:solidFill>
              <a:srgbClr val="3366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>
                <a:solidFill>
                  <a:srgbClr val="3366FF"/>
                </a:solidFill>
                <a:latin typeface="Comic Sans MS" pitchFamily="66" charset="0"/>
              </a:rPr>
              <a:t>problema</a:t>
            </a:r>
            <a:r>
              <a:rPr lang="en-US">
                <a:latin typeface="Comic Sans MS" pitchFamily="66" charset="0"/>
              </a:rPr>
              <a:t>: </a:t>
            </a:r>
          </a:p>
          <a:p>
            <a:r>
              <a:rPr lang="en-US" sz="2200">
                <a:latin typeface="Comic Sans MS" pitchFamily="66" charset="0"/>
              </a:rPr>
              <a:t>trovare un ordine in cui eseguire i compiti in modo da rispettare le dipendenze</a:t>
            </a:r>
          </a:p>
        </p:txBody>
      </p:sp>
      <p:grpSp>
        <p:nvGrpSpPr>
          <p:cNvPr id="2" name="Gruppo 29"/>
          <p:cNvGrpSpPr>
            <a:grpSpLocks/>
          </p:cNvGrpSpPr>
          <p:nvPr/>
        </p:nvGrpSpPr>
        <p:grpSpPr bwMode="auto">
          <a:xfrm>
            <a:off x="1258888" y="5516563"/>
            <a:ext cx="6192837" cy="379412"/>
            <a:chOff x="1331640" y="4856459"/>
            <a:chExt cx="6192688" cy="379091"/>
          </a:xfrm>
        </p:grpSpPr>
        <p:sp>
          <p:nvSpPr>
            <p:cNvPr id="31" name="Ovale 30"/>
            <p:cNvSpPr/>
            <p:nvPr/>
          </p:nvSpPr>
          <p:spPr>
            <a:xfrm>
              <a:off x="5219333" y="4869148"/>
              <a:ext cx="360354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e 31"/>
            <p:cNvSpPr/>
            <p:nvPr/>
          </p:nvSpPr>
          <p:spPr>
            <a:xfrm>
              <a:off x="2195219" y="4869148"/>
              <a:ext cx="360353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Ovale 32"/>
            <p:cNvSpPr/>
            <p:nvPr/>
          </p:nvSpPr>
          <p:spPr>
            <a:xfrm>
              <a:off x="3203257" y="4869148"/>
              <a:ext cx="360354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Ovale 33"/>
            <p:cNvSpPr/>
            <p:nvPr/>
          </p:nvSpPr>
          <p:spPr>
            <a:xfrm>
              <a:off x="1331640" y="4869148"/>
              <a:ext cx="360353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F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Ovale 34"/>
            <p:cNvSpPr/>
            <p:nvPr/>
          </p:nvSpPr>
          <p:spPr>
            <a:xfrm>
              <a:off x="4139859" y="4869148"/>
              <a:ext cx="360354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Ovale 35"/>
            <p:cNvSpPr/>
            <p:nvPr/>
          </p:nvSpPr>
          <p:spPr>
            <a:xfrm>
              <a:off x="6155936" y="4869148"/>
              <a:ext cx="360354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e 36"/>
            <p:cNvSpPr/>
            <p:nvPr/>
          </p:nvSpPr>
          <p:spPr>
            <a:xfrm>
              <a:off x="7163975" y="4869148"/>
              <a:ext cx="360353" cy="360057"/>
            </a:xfrm>
            <a:prstGeom prst="ellipse">
              <a:avLst/>
            </a:prstGeom>
            <a:noFill/>
            <a:ln w="317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</a:rPr>
                <a:t>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Connettore 2 37"/>
            <p:cNvCxnSpPr>
              <a:stCxn id="32" idx="6"/>
              <a:endCxn id="33" idx="2"/>
            </p:cNvCxnSpPr>
            <p:nvPr/>
          </p:nvCxnSpPr>
          <p:spPr>
            <a:xfrm>
              <a:off x="2555573" y="5049970"/>
              <a:ext cx="647684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2 38"/>
            <p:cNvCxnSpPr>
              <a:stCxn id="33" idx="6"/>
              <a:endCxn id="35" idx="2"/>
            </p:cNvCxnSpPr>
            <p:nvPr/>
          </p:nvCxnSpPr>
          <p:spPr>
            <a:xfrm>
              <a:off x="3563611" y="5049970"/>
              <a:ext cx="57624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2 39"/>
            <p:cNvCxnSpPr>
              <a:stCxn id="35" idx="6"/>
              <a:endCxn id="31" idx="2"/>
            </p:cNvCxnSpPr>
            <p:nvPr/>
          </p:nvCxnSpPr>
          <p:spPr>
            <a:xfrm>
              <a:off x="4500214" y="5049970"/>
              <a:ext cx="719120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ttore 2 40"/>
            <p:cNvCxnSpPr>
              <a:stCxn id="31" idx="6"/>
              <a:endCxn id="36" idx="2"/>
            </p:cNvCxnSpPr>
            <p:nvPr/>
          </p:nvCxnSpPr>
          <p:spPr>
            <a:xfrm>
              <a:off x="5579688" y="5049970"/>
              <a:ext cx="57624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ttore 2 41"/>
            <p:cNvCxnSpPr>
              <a:stCxn id="36" idx="6"/>
              <a:endCxn id="37" idx="2"/>
            </p:cNvCxnSpPr>
            <p:nvPr/>
          </p:nvCxnSpPr>
          <p:spPr>
            <a:xfrm>
              <a:off x="6516290" y="5049970"/>
              <a:ext cx="647684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7 42"/>
            <p:cNvCxnSpPr>
              <a:stCxn id="34" idx="7"/>
              <a:endCxn id="35" idx="1"/>
            </p:cNvCxnSpPr>
            <p:nvPr/>
          </p:nvCxnSpPr>
          <p:spPr>
            <a:xfrm rot="5400000" flipH="1" flipV="1">
              <a:off x="2915932" y="3645172"/>
              <a:ext cx="12689" cy="2552639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ttore 7 43"/>
            <p:cNvCxnSpPr/>
            <p:nvPr/>
          </p:nvCxnSpPr>
          <p:spPr>
            <a:xfrm rot="5400000" flipH="1" flipV="1">
              <a:off x="3502499" y="3058643"/>
              <a:ext cx="12689" cy="3633701"/>
            </a:xfrm>
            <a:prstGeom prst="curvedConnector3">
              <a:avLst>
                <a:gd name="adj1" fmla="val 3415174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ttore 7 44"/>
            <p:cNvCxnSpPr/>
            <p:nvPr/>
          </p:nvCxnSpPr>
          <p:spPr>
            <a:xfrm rot="5400000" flipH="1" flipV="1">
              <a:off x="4427990" y="1945842"/>
              <a:ext cx="12689" cy="5833923"/>
            </a:xfrm>
            <a:prstGeom prst="curvedConnector3">
              <a:avLst>
                <a:gd name="adj1" fmla="val 6750002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7 45"/>
            <p:cNvCxnSpPr>
              <a:stCxn id="33" idx="5"/>
              <a:endCxn id="31" idx="3"/>
            </p:cNvCxnSpPr>
            <p:nvPr/>
          </p:nvCxnSpPr>
          <p:spPr>
            <a:xfrm rot="16200000" flipH="1">
              <a:off x="4392272" y="4295821"/>
              <a:ext cx="12689" cy="1762083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ttore 7 46"/>
            <p:cNvCxnSpPr>
              <a:stCxn id="32" idx="5"/>
              <a:endCxn id="31" idx="4"/>
            </p:cNvCxnSpPr>
            <p:nvPr/>
          </p:nvCxnSpPr>
          <p:spPr>
            <a:xfrm rot="16200000" flipH="1">
              <a:off x="3925574" y="3754475"/>
              <a:ext cx="52343" cy="2897117"/>
            </a:xfrm>
            <a:prstGeom prst="curvedConnector3">
              <a:avLst>
                <a:gd name="adj1" fmla="val 912914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ttore 7 47"/>
            <p:cNvCxnSpPr>
              <a:stCxn id="32" idx="4"/>
              <a:endCxn id="36" idx="4"/>
            </p:cNvCxnSpPr>
            <p:nvPr/>
          </p:nvCxnSpPr>
          <p:spPr>
            <a:xfrm rot="16200000" flipH="1">
              <a:off x="4356553" y="3248847"/>
              <a:ext cx="12689" cy="3960717"/>
            </a:xfrm>
            <a:prstGeom prst="curvedConnector3">
              <a:avLst>
                <a:gd name="adj1" fmla="val 5550002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ttore 7 48"/>
            <p:cNvCxnSpPr>
              <a:stCxn id="31" idx="7"/>
              <a:endCxn id="37" idx="1"/>
            </p:cNvCxnSpPr>
            <p:nvPr/>
          </p:nvCxnSpPr>
          <p:spPr>
            <a:xfrm rot="5400000" flipH="1" flipV="1">
              <a:off x="6371836" y="4076961"/>
              <a:ext cx="12689" cy="1689059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quali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grafi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(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diretti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)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ammettono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ordinamento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topologico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23528" y="908720"/>
            <a:ext cx="8280400" cy="86491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None/>
            </a:pPr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diretto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ammette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ordinamento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topologico</a:t>
            </a:r>
            <a:r>
              <a:rPr lang="en-US" sz="2000" dirty="0">
                <a:latin typeface="Comic Sans MS" pitchFamily="66" charset="0"/>
              </a:rPr>
              <a:t> se e solo 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è un DAG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7"/>
          <p:cNvSpPr txBox="1">
            <a:spLocks noChangeArrowheads="1"/>
          </p:cNvSpPr>
          <p:nvPr/>
        </p:nvSpPr>
        <p:spPr bwMode="auto">
          <a:xfrm>
            <a:off x="6924053" y="476672"/>
            <a:ext cx="1436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Teorema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4797152"/>
            <a:ext cx="7380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Symbol"/>
              </a:rPr>
              <a:t></a:t>
            </a:r>
            <a:r>
              <a:rPr lang="en-US" sz="2000" dirty="0">
                <a:latin typeface="Comic Sans MS" pitchFamily="66" charset="0"/>
              </a:rPr>
              <a:t>): …</a:t>
            </a:r>
            <a:r>
              <a:rPr lang="en-US" sz="2000" dirty="0" err="1">
                <a:latin typeface="Comic Sans MS" pitchFamily="66" charset="0"/>
              </a:rPr>
              <a:t>adesso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diamo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algoritmo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costruttivo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23528" y="1988840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dim </a:t>
            </a:r>
          </a:p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Symbol"/>
              </a:rPr>
              <a:t>)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23528" y="2852936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per </a:t>
            </a:r>
            <a:r>
              <a:rPr lang="en-US" sz="2000" dirty="0" err="1">
                <a:latin typeface="Comic Sans MS" pitchFamily="66" charset="0"/>
              </a:rPr>
              <a:t>assurdo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sia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/>
              </a:rPr>
              <a:t> un </a:t>
            </a:r>
            <a:r>
              <a:rPr lang="en-US" sz="2000" dirty="0" err="1">
                <a:latin typeface="Comic Sans MS" pitchFamily="66" charset="0"/>
                <a:sym typeface="Symbol"/>
              </a:rPr>
              <a:t>ordinamento</a:t>
            </a:r>
            <a:r>
              <a:rPr lang="en-US" sz="2000" dirty="0">
                <a:latin typeface="Comic Sans MS" pitchFamily="66" charset="0"/>
                <a:sym typeface="Symbol"/>
              </a:rPr>
              <a:t> </a:t>
            </a:r>
            <a:r>
              <a:rPr lang="en-US" sz="2000" dirty="0" err="1">
                <a:latin typeface="Comic Sans MS" pitchFamily="66" charset="0"/>
                <a:sym typeface="Symbol"/>
              </a:rPr>
              <a:t>topologico</a:t>
            </a:r>
            <a:r>
              <a:rPr lang="en-US" sz="2000" dirty="0">
                <a:latin typeface="Comic Sans MS" pitchFamily="66" charset="0"/>
                <a:sym typeface="Symbol"/>
              </a:rPr>
              <a:t> </a:t>
            </a:r>
            <a:r>
              <a:rPr lang="en-US" sz="2000" dirty="0" err="1">
                <a:latin typeface="Comic Sans MS" pitchFamily="66" charset="0"/>
                <a:sym typeface="Symbol"/>
              </a:rPr>
              <a:t>di</a:t>
            </a:r>
            <a:r>
              <a:rPr lang="en-US" sz="2000" dirty="0">
                <a:latin typeface="Comic Sans MS" pitchFamily="66" charset="0"/>
                <a:sym typeface="Symbol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G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95536" y="3573016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</a:t>
            </a:r>
            <a:r>
              <a:rPr lang="en-US" sz="2000" dirty="0" err="1">
                <a:latin typeface="Comic Sans MS" pitchFamily="66" charset="0"/>
              </a:rPr>
              <a:t>sia</a:t>
            </a:r>
            <a:r>
              <a:rPr lang="en-US" sz="2000" dirty="0">
                <a:latin typeface="Comic Sans MS" pitchFamily="66" charset="0"/>
              </a:rPr>
              <a:t> &lt;v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,v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…,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&gt; un </a:t>
            </a:r>
            <a:r>
              <a:rPr lang="en-US" sz="2000" dirty="0" err="1">
                <a:latin typeface="Comic Sans MS" pitchFamily="66" charset="0"/>
              </a:rPr>
              <a:t>ciclo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395536" y="4005064"/>
            <a:ext cx="5392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allora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</a:t>
            </a:r>
            <a:r>
              <a:rPr lang="en-US" sz="2000" dirty="0">
                <a:latin typeface="Comic Sans MS" pitchFamily="66" charset="0"/>
                <a:sym typeface="Symbol"/>
              </a:rPr>
              <a:t>(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) &lt;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</a:t>
            </a:r>
            <a:r>
              <a:rPr lang="en-US" sz="2000" dirty="0">
                <a:latin typeface="Comic Sans MS" pitchFamily="66" charset="0"/>
                <a:sym typeface="Symbol"/>
              </a:rPr>
              <a:t>(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) &lt;…&lt;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</a:t>
            </a:r>
            <a:r>
              <a:rPr lang="en-US" sz="2000" dirty="0">
                <a:latin typeface="Comic Sans MS" pitchFamily="66" charset="0"/>
                <a:sym typeface="Symbol"/>
              </a:rPr>
              <a:t>(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k-1</a:t>
            </a:r>
            <a:r>
              <a:rPr lang="en-US" sz="2000" dirty="0">
                <a:latin typeface="Comic Sans MS" pitchFamily="66" charset="0"/>
              </a:rPr>
              <a:t>) &lt;</a:t>
            </a:r>
            <a:r>
              <a:rPr lang="en-US" sz="2000" dirty="0">
                <a:latin typeface="Comic Sans MS" pitchFamily="66" charset="0"/>
                <a:sym typeface="Symbol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</a:t>
            </a:r>
            <a:r>
              <a:rPr lang="en-US" sz="2000" dirty="0">
                <a:latin typeface="Comic Sans MS" pitchFamily="66" charset="0"/>
                <a:sym typeface="Symbol"/>
              </a:rPr>
              <a:t>(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</a:t>
            </a:r>
            <a:r>
              <a:rPr lang="en-US" sz="2000" dirty="0">
                <a:latin typeface="Comic Sans MS" pitchFamily="66" charset="0"/>
                <a:sym typeface="Symbol"/>
              </a:rPr>
              <a:t>(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r"/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calcolare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ordinamento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topologico</a:t>
            </a:r>
            <a:endParaRPr lang="en-US" sz="32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95536" y="980728"/>
            <a:ext cx="4392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Comic Sans MS" pitchFamily="66" charset="0"/>
              </a:rPr>
              <a:t>Algoritmo</a:t>
            </a: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000" dirty="0" err="1">
                <a:latin typeface="Comic Sans MS" pitchFamily="66" charset="0"/>
              </a:rPr>
              <a:t>fai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DFS e </a:t>
            </a:r>
            <a:r>
              <a:rPr lang="en-US" sz="2000" dirty="0" err="1">
                <a:latin typeface="Comic Sans MS" pitchFamily="66" charset="0"/>
              </a:rPr>
              <a:t>restituisci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nodi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 err="1">
                <a:latin typeface="Comic Sans MS" pitchFamily="66" charset="0"/>
              </a:rPr>
              <a:t>ordine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decrescente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rispetto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ai</a:t>
            </a:r>
            <a:r>
              <a:rPr lang="en-US" sz="2000" dirty="0">
                <a:latin typeface="Comic Sans MS" pitchFamily="66" charset="0"/>
              </a:rPr>
              <a:t> tempi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fine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post(v)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67544" y="2924944"/>
            <a:ext cx="7488832" cy="28623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err="1"/>
              <a:t>OrdinamentoTopologico</a:t>
            </a:r>
            <a:r>
              <a:rPr lang="en-US" sz="1800" dirty="0"/>
              <a:t> (</a:t>
            </a:r>
            <a:r>
              <a:rPr lang="en-US" sz="1800" dirty="0" err="1"/>
              <a:t>grafo</a:t>
            </a:r>
            <a:r>
              <a:rPr lang="en-US" sz="1800" dirty="0"/>
              <a:t> </a:t>
            </a:r>
            <a:r>
              <a:rPr lang="en-US" sz="1800" i="1" dirty="0"/>
              <a:t>G</a:t>
            </a:r>
            <a:r>
              <a:rPr lang="en-US" sz="1800" dirty="0"/>
              <a:t>)</a:t>
            </a:r>
            <a:endParaRPr lang="en-US" sz="1800" i="1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top=n; </a:t>
            </a:r>
            <a:r>
              <a:rPr lang="en-US" sz="1800" i="1" dirty="0"/>
              <a:t>L</a:t>
            </a:r>
            <a:r>
              <a:rPr lang="en-US" sz="1800" dirty="0"/>
              <a:t> </a:t>
            </a:r>
            <a:r>
              <a:rPr lang="en-US" sz="1800" dirty="0">
                <a:sym typeface="Wingdings" pitchFamily="2" charset="2"/>
              </a:rPr>
              <a:t> </a:t>
            </a:r>
            <a:r>
              <a:rPr lang="en-US" sz="1800" dirty="0" err="1">
                <a:sym typeface="Wingdings" pitchFamily="2" charset="2"/>
              </a:rPr>
              <a:t>lista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vuota</a:t>
            </a:r>
            <a:r>
              <a:rPr lang="en-US" sz="1800" dirty="0">
                <a:sym typeface="Wingdings" pitchFamily="2" charset="2"/>
              </a:rPr>
              <a:t>;</a:t>
            </a:r>
            <a:r>
              <a:rPr lang="en-US" sz="1800" dirty="0"/>
              <a:t>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/>
              <a:t> </a:t>
            </a:r>
            <a:r>
              <a:rPr lang="en-US" dirty="0" err="1"/>
              <a:t>chiama</a:t>
            </a:r>
            <a:r>
              <a:rPr lang="en-US" dirty="0"/>
              <a:t> </a:t>
            </a:r>
            <a:r>
              <a:rPr lang="en-US" dirty="0" err="1"/>
              <a:t>visita</a:t>
            </a:r>
            <a:r>
              <a:rPr lang="en-US" dirty="0"/>
              <a:t> DFS ma:</a:t>
            </a:r>
          </a:p>
          <a:p>
            <a:pPr marL="914400" lvl="1" indent="-457200">
              <a:spcBef>
                <a:spcPct val="50000"/>
              </a:spcBef>
              <a:buFontTx/>
              <a:buAutoNum type="arabicPeriod"/>
            </a:pP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finito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visitare</a:t>
            </a:r>
            <a:r>
              <a:rPr lang="en-US" dirty="0"/>
              <a:t> un </a:t>
            </a:r>
            <a:r>
              <a:rPr lang="en-US" dirty="0" err="1"/>
              <a:t>nodo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dirty="0"/>
              <a:t> (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imposti</a:t>
            </a:r>
            <a:r>
              <a:rPr lang="en-US" dirty="0"/>
              <a:t> post(v)):</a:t>
            </a:r>
          </a:p>
          <a:p>
            <a:pPr marL="914400" lvl="1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Symbol"/>
              </a:rPr>
              <a:t>(v)=top; top=top-1;</a:t>
            </a:r>
            <a:endParaRPr lang="en-US" dirty="0"/>
          </a:p>
          <a:p>
            <a:pPr marL="914400" lvl="1" indent="-457200">
              <a:spcBef>
                <a:spcPct val="50000"/>
              </a:spcBef>
              <a:buFontTx/>
              <a:buAutoNum type="arabicPeriod"/>
            </a:pPr>
            <a:r>
              <a:rPr lang="en-US" dirty="0" err="1"/>
              <a:t>aggiungi</a:t>
            </a:r>
            <a:r>
              <a:rPr lang="en-US" dirty="0"/>
              <a:t> v in </a:t>
            </a:r>
            <a:r>
              <a:rPr lang="en-US" dirty="0" err="1"/>
              <a:t>testa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L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b="1" dirty="0"/>
              <a:t>return</a:t>
            </a:r>
            <a:r>
              <a:rPr lang="en-US" sz="1800" dirty="0"/>
              <a:t> </a:t>
            </a:r>
            <a:r>
              <a:rPr lang="en-US" sz="1800" i="1" dirty="0"/>
              <a:t>L </a:t>
            </a:r>
            <a:r>
              <a:rPr lang="en-US" sz="1800" dirty="0"/>
              <a:t>e </a:t>
            </a:r>
            <a:r>
              <a:rPr lang="en-US" sz="1800" dirty="0">
                <a:sym typeface="Symbol"/>
              </a:rPr>
              <a:t></a:t>
            </a:r>
            <a:endParaRPr lang="en-US" sz="18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292080" y="1916832"/>
            <a:ext cx="36724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Complessità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temporale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it-IT" sz="2400" dirty="0">
                <a:latin typeface="Comic Sans MS" pitchFamily="66" charset="0"/>
              </a:rPr>
              <a:t>se G è rappresentato con liste di adiacenza</a:t>
            </a:r>
          </a:p>
          <a:p>
            <a:pPr algn="ctr"/>
            <a:r>
              <a:rPr lang="el-GR" sz="3200" dirty="0">
                <a:solidFill>
                  <a:srgbClr val="3366FF"/>
                </a:solidFill>
                <a:latin typeface="Comic Sans MS" pitchFamily="66" charset="0"/>
              </a:rPr>
              <a:t>Θ(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n+m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Ovale 2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e 4"/>
          <p:cNvSpPr/>
          <p:nvPr/>
        </p:nvSpPr>
        <p:spPr>
          <a:xfrm>
            <a:off x="1763688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e 5"/>
          <p:cNvSpPr/>
          <p:nvPr/>
        </p:nvSpPr>
        <p:spPr>
          <a:xfrm>
            <a:off x="3275856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e 6"/>
          <p:cNvSpPr/>
          <p:nvPr/>
        </p:nvSpPr>
        <p:spPr>
          <a:xfrm>
            <a:off x="3419872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399593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Connettore 2 18"/>
          <p:cNvCxnSpPr>
            <a:stCxn id="5" idx="5"/>
            <a:endCxn id="3" idx="1"/>
          </p:cNvCxnSpPr>
          <p:nvPr/>
        </p:nvCxnSpPr>
        <p:spPr>
          <a:xfrm>
            <a:off x="2071001" y="1288041"/>
            <a:ext cx="533310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6" idx="5"/>
            <a:endCxn id="8" idx="1"/>
          </p:cNvCxnSpPr>
          <p:nvPr/>
        </p:nvCxnSpPr>
        <p:spPr>
          <a:xfrm>
            <a:off x="3583169" y="1288041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5"/>
            <a:endCxn id="10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5" idx="6"/>
            <a:endCxn id="6" idx="2"/>
          </p:cNvCxnSpPr>
          <p:nvPr/>
        </p:nvCxnSpPr>
        <p:spPr>
          <a:xfrm>
            <a:off x="2123728" y="1160748"/>
            <a:ext cx="11521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6" idx="4"/>
            <a:endCxn id="3" idx="7"/>
          </p:cNvCxnSpPr>
          <p:nvPr/>
        </p:nvCxnSpPr>
        <p:spPr>
          <a:xfrm flipH="1">
            <a:off x="2858897" y="1340768"/>
            <a:ext cx="5969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5" idx="3"/>
            <a:endCxn id="9" idx="0"/>
          </p:cNvCxnSpPr>
          <p:nvPr/>
        </p:nvCxnSpPr>
        <p:spPr>
          <a:xfrm flipH="1">
            <a:off x="1295636" y="1288041"/>
            <a:ext cx="5207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3" idx="3"/>
            <a:endCxn id="10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7" idx="2"/>
            <a:endCxn id="10" idx="6"/>
          </p:cNvCxnSpPr>
          <p:nvPr/>
        </p:nvCxnSpPr>
        <p:spPr>
          <a:xfrm flipH="1">
            <a:off x="2195736" y="3032956"/>
            <a:ext cx="1224136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8" idx="2"/>
            <a:endCxn id="3" idx="6"/>
          </p:cNvCxnSpPr>
          <p:nvPr/>
        </p:nvCxnSpPr>
        <p:spPr>
          <a:xfrm flipH="1">
            <a:off x="2911624" y="2096852"/>
            <a:ext cx="108431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7" idx="1"/>
            <a:endCxn id="3" idx="5"/>
          </p:cNvCxnSpPr>
          <p:nvPr/>
        </p:nvCxnSpPr>
        <p:spPr>
          <a:xfrm flipH="1" flipV="1">
            <a:off x="2858897" y="2224145"/>
            <a:ext cx="6137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7" idx="7"/>
            <a:endCxn id="8" idx="3"/>
          </p:cNvCxnSpPr>
          <p:nvPr/>
        </p:nvCxnSpPr>
        <p:spPr>
          <a:xfrm flipV="1">
            <a:off x="3727185" y="2224145"/>
            <a:ext cx="321478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3" idx="2"/>
            <a:endCxn id="9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sellaDiTesto 54"/>
          <p:cNvSpPr txBox="1"/>
          <p:nvPr/>
        </p:nvSpPr>
        <p:spPr>
          <a:xfrm>
            <a:off x="1691680" y="62068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12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1403648" y="620688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CasellaDiTesto 56"/>
          <p:cNvSpPr txBox="1"/>
          <p:nvPr/>
        </p:nvSpPr>
        <p:spPr>
          <a:xfrm>
            <a:off x="1946696" y="620688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2</a:t>
            </a:r>
          </a:p>
        </p:txBody>
      </p:sp>
      <p:sp>
        <p:nvSpPr>
          <p:cNvPr id="58" name="CasellaDiTesto 57"/>
          <p:cNvSpPr txBox="1"/>
          <p:nvPr/>
        </p:nvSpPr>
        <p:spPr>
          <a:xfrm>
            <a:off x="3275856" y="62068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59" name="CasellaDiTesto 58"/>
          <p:cNvSpPr txBox="1"/>
          <p:nvPr/>
        </p:nvSpPr>
        <p:spPr>
          <a:xfrm>
            <a:off x="2987824" y="620688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0" name="CasellaDiTesto 59"/>
          <p:cNvSpPr txBox="1"/>
          <p:nvPr/>
        </p:nvSpPr>
        <p:spPr>
          <a:xfrm>
            <a:off x="3530872" y="620688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3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2555776" y="146596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62" name="CasellaDiTesto 61"/>
          <p:cNvSpPr txBox="1"/>
          <p:nvPr/>
        </p:nvSpPr>
        <p:spPr>
          <a:xfrm>
            <a:off x="2267744" y="1465967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3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2810792" y="146596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64" name="CasellaDiTesto 63"/>
          <p:cNvSpPr txBox="1"/>
          <p:nvPr/>
        </p:nvSpPr>
        <p:spPr>
          <a:xfrm>
            <a:off x="683568" y="161836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65" name="CasellaDiTesto 64"/>
          <p:cNvSpPr txBox="1"/>
          <p:nvPr/>
        </p:nvSpPr>
        <p:spPr>
          <a:xfrm>
            <a:off x="395536" y="1618367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4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CasellaDiTesto 65"/>
          <p:cNvSpPr txBox="1"/>
          <p:nvPr/>
        </p:nvSpPr>
        <p:spPr>
          <a:xfrm>
            <a:off x="938584" y="161836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67" name="CasellaDiTesto 66"/>
          <p:cNvSpPr txBox="1"/>
          <p:nvPr/>
        </p:nvSpPr>
        <p:spPr>
          <a:xfrm>
            <a:off x="4283968" y="161950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68" name="CasellaDiTesto 67"/>
          <p:cNvSpPr txBox="1"/>
          <p:nvPr/>
        </p:nvSpPr>
        <p:spPr>
          <a:xfrm>
            <a:off x="3995936" y="1619508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2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CasellaDiTesto 68"/>
          <p:cNvSpPr txBox="1"/>
          <p:nvPr/>
        </p:nvSpPr>
        <p:spPr>
          <a:xfrm>
            <a:off x="4538984" y="161950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70" name="CasellaDiTesto 69"/>
          <p:cNvSpPr txBox="1"/>
          <p:nvPr/>
        </p:nvSpPr>
        <p:spPr>
          <a:xfrm>
            <a:off x="3995936" y="2862461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14</a:t>
            </a:r>
          </a:p>
        </p:txBody>
      </p:sp>
      <p:sp>
        <p:nvSpPr>
          <p:cNvPr id="71" name="CasellaDiTesto 70"/>
          <p:cNvSpPr txBox="1"/>
          <p:nvPr/>
        </p:nvSpPr>
        <p:spPr>
          <a:xfrm>
            <a:off x="3683521" y="2862461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13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2" name="CasellaDiTesto 71"/>
          <p:cNvSpPr txBox="1"/>
          <p:nvPr/>
        </p:nvSpPr>
        <p:spPr>
          <a:xfrm>
            <a:off x="4257643" y="2862461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1</a:t>
            </a:r>
          </a:p>
        </p:txBody>
      </p:sp>
      <p:sp>
        <p:nvSpPr>
          <p:cNvPr id="73" name="CasellaDiTesto 72"/>
          <p:cNvSpPr txBox="1"/>
          <p:nvPr/>
        </p:nvSpPr>
        <p:spPr>
          <a:xfrm>
            <a:off x="1187624" y="284364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74" name="CasellaDiTesto 73"/>
          <p:cNvSpPr txBox="1"/>
          <p:nvPr/>
        </p:nvSpPr>
        <p:spPr>
          <a:xfrm>
            <a:off x="899592" y="2843644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5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5" name="CasellaDiTesto 74"/>
          <p:cNvSpPr txBox="1"/>
          <p:nvPr/>
        </p:nvSpPr>
        <p:spPr>
          <a:xfrm>
            <a:off x="1442640" y="284364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76" name="CasellaDiTesto 75"/>
          <p:cNvSpPr txBox="1"/>
          <p:nvPr/>
        </p:nvSpPr>
        <p:spPr>
          <a:xfrm>
            <a:off x="5736786" y="1772816"/>
            <a:ext cx="227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pre(v)</a:t>
            </a:r>
            <a:r>
              <a:rPr lang="en-US" dirty="0">
                <a:latin typeface="Comic Sans MS" pitchFamily="66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post(v)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(v)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7" name="Ovale 76"/>
          <p:cNvSpPr/>
          <p:nvPr/>
        </p:nvSpPr>
        <p:spPr>
          <a:xfrm>
            <a:off x="6660232" y="2262128"/>
            <a:ext cx="432048" cy="432048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CasellaDiTesto 77"/>
          <p:cNvSpPr txBox="1"/>
          <p:nvPr/>
        </p:nvSpPr>
        <p:spPr>
          <a:xfrm>
            <a:off x="6701178" y="2204864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138" name="Gruppo 137"/>
          <p:cNvGrpSpPr/>
          <p:nvPr/>
        </p:nvGrpSpPr>
        <p:grpSpPr>
          <a:xfrm>
            <a:off x="1331640" y="4856459"/>
            <a:ext cx="6192688" cy="379091"/>
            <a:chOff x="1331640" y="4856459"/>
            <a:chExt cx="6192688" cy="379091"/>
          </a:xfrm>
        </p:grpSpPr>
        <p:sp>
          <p:nvSpPr>
            <p:cNvPr id="11" name="Ovale 10"/>
            <p:cNvSpPr/>
            <p:nvPr/>
          </p:nvSpPr>
          <p:spPr>
            <a:xfrm>
              <a:off x="5220072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Ovale 11"/>
            <p:cNvSpPr/>
            <p:nvPr/>
          </p:nvSpPr>
          <p:spPr>
            <a:xfrm>
              <a:off x="2195736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e 12"/>
            <p:cNvSpPr/>
            <p:nvPr/>
          </p:nvSpPr>
          <p:spPr>
            <a:xfrm>
              <a:off x="3203848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e 13"/>
            <p:cNvSpPr/>
            <p:nvPr/>
          </p:nvSpPr>
          <p:spPr>
            <a:xfrm>
              <a:off x="1331640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F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Ovale 14"/>
            <p:cNvSpPr/>
            <p:nvPr/>
          </p:nvSpPr>
          <p:spPr>
            <a:xfrm>
              <a:off x="4139952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Ovale 15"/>
            <p:cNvSpPr/>
            <p:nvPr/>
          </p:nvSpPr>
          <p:spPr>
            <a:xfrm>
              <a:off x="6156176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Ovale 16"/>
            <p:cNvSpPr/>
            <p:nvPr/>
          </p:nvSpPr>
          <p:spPr>
            <a:xfrm>
              <a:off x="7164288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2" name="Connettore 2 81"/>
            <p:cNvCxnSpPr>
              <a:stCxn id="12" idx="6"/>
              <a:endCxn id="13" idx="2"/>
            </p:cNvCxnSpPr>
            <p:nvPr/>
          </p:nvCxnSpPr>
          <p:spPr>
            <a:xfrm>
              <a:off x="2555776" y="5049180"/>
              <a:ext cx="648072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nettore 2 83"/>
            <p:cNvCxnSpPr>
              <a:stCxn id="13" idx="6"/>
              <a:endCxn id="15" idx="2"/>
            </p:cNvCxnSpPr>
            <p:nvPr/>
          </p:nvCxnSpPr>
          <p:spPr>
            <a:xfrm>
              <a:off x="3563888" y="5049180"/>
              <a:ext cx="576064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ttore 2 84"/>
            <p:cNvCxnSpPr>
              <a:stCxn id="15" idx="6"/>
              <a:endCxn id="11" idx="2"/>
            </p:cNvCxnSpPr>
            <p:nvPr/>
          </p:nvCxnSpPr>
          <p:spPr>
            <a:xfrm>
              <a:off x="4499992" y="5049180"/>
              <a:ext cx="720080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ttore 2 85"/>
            <p:cNvCxnSpPr>
              <a:stCxn id="11" idx="6"/>
              <a:endCxn id="16" idx="2"/>
            </p:cNvCxnSpPr>
            <p:nvPr/>
          </p:nvCxnSpPr>
          <p:spPr>
            <a:xfrm>
              <a:off x="5580112" y="5049180"/>
              <a:ext cx="576064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ttore 2 94"/>
            <p:cNvCxnSpPr>
              <a:stCxn id="16" idx="6"/>
              <a:endCxn id="17" idx="2"/>
            </p:cNvCxnSpPr>
            <p:nvPr/>
          </p:nvCxnSpPr>
          <p:spPr>
            <a:xfrm>
              <a:off x="6516216" y="5049180"/>
              <a:ext cx="648072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ttore 7 106"/>
            <p:cNvCxnSpPr>
              <a:stCxn id="14" idx="7"/>
              <a:endCxn id="15" idx="1"/>
            </p:cNvCxnSpPr>
            <p:nvPr/>
          </p:nvCxnSpPr>
          <p:spPr>
            <a:xfrm rot="5400000" flipH="1" flipV="1">
              <a:off x="2915816" y="3645024"/>
              <a:ext cx="12700" cy="2553726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ttore 7 108"/>
            <p:cNvCxnSpPr/>
            <p:nvPr/>
          </p:nvCxnSpPr>
          <p:spPr>
            <a:xfrm rot="5400000" flipH="1" flipV="1">
              <a:off x="3502253" y="3058587"/>
              <a:ext cx="12700" cy="3633846"/>
            </a:xfrm>
            <a:prstGeom prst="curvedConnector3">
              <a:avLst>
                <a:gd name="adj1" fmla="val 3415174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ttore 7 112"/>
            <p:cNvCxnSpPr/>
            <p:nvPr/>
          </p:nvCxnSpPr>
          <p:spPr>
            <a:xfrm rot="5400000" flipH="1" flipV="1">
              <a:off x="4427984" y="1946485"/>
              <a:ext cx="12700" cy="5832648"/>
            </a:xfrm>
            <a:prstGeom prst="curvedConnector3">
              <a:avLst>
                <a:gd name="adj1" fmla="val 6750002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ttore 7 123"/>
            <p:cNvCxnSpPr>
              <a:stCxn id="13" idx="5"/>
              <a:endCxn id="11" idx="3"/>
            </p:cNvCxnSpPr>
            <p:nvPr/>
          </p:nvCxnSpPr>
          <p:spPr>
            <a:xfrm rot="16200000" flipH="1">
              <a:off x="4391980" y="4295654"/>
              <a:ext cx="12700" cy="1761638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ttore 7 126"/>
            <p:cNvCxnSpPr>
              <a:stCxn id="12" idx="5"/>
              <a:endCxn id="11" idx="4"/>
            </p:cNvCxnSpPr>
            <p:nvPr/>
          </p:nvCxnSpPr>
          <p:spPr>
            <a:xfrm rot="16200000" flipH="1">
              <a:off x="3925207" y="3754314"/>
              <a:ext cx="52727" cy="2897043"/>
            </a:xfrm>
            <a:prstGeom prst="curvedConnector3">
              <a:avLst>
                <a:gd name="adj1" fmla="val 912914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ttore 7 130"/>
            <p:cNvCxnSpPr>
              <a:stCxn id="12" idx="4"/>
              <a:endCxn id="16" idx="4"/>
            </p:cNvCxnSpPr>
            <p:nvPr/>
          </p:nvCxnSpPr>
          <p:spPr>
            <a:xfrm rot="16200000" flipH="1">
              <a:off x="4355976" y="3248980"/>
              <a:ext cx="12700" cy="3960440"/>
            </a:xfrm>
            <a:prstGeom prst="curvedConnector3">
              <a:avLst>
                <a:gd name="adj1" fmla="val 5550002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ttore 7 134"/>
            <p:cNvCxnSpPr>
              <a:stCxn id="11" idx="7"/>
              <a:endCxn id="17" idx="1"/>
            </p:cNvCxnSpPr>
            <p:nvPr/>
          </p:nvCxnSpPr>
          <p:spPr>
            <a:xfrm rot="5400000" flipH="1" flipV="1">
              <a:off x="6372200" y="4077072"/>
              <a:ext cx="12700" cy="1689630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09600" y="4462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correttezza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35496" y="809417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per </a:t>
            </a:r>
            <a:r>
              <a:rPr lang="en-US" sz="2000" dirty="0" err="1">
                <a:latin typeface="Comic Sans MS" pitchFamily="66" charset="0"/>
              </a:rPr>
              <a:t>ogni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coppia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nodi</a:t>
            </a:r>
            <a:r>
              <a:rPr lang="en-US" sz="2000" dirty="0">
                <a:latin typeface="Comic Sans MS" pitchFamily="66" charset="0"/>
              </a:rPr>
              <a:t> u e v, </a:t>
            </a:r>
            <a:r>
              <a:rPr lang="en-US" sz="2000" dirty="0" err="1">
                <a:latin typeface="Comic Sans MS" pitchFamily="66" charset="0"/>
              </a:rPr>
              <a:t>gli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intervalli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[pre(u),post(u)]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[pre(v),post(v)]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 </a:t>
            </a:r>
            <a:r>
              <a:rPr lang="en-US" sz="2000" dirty="0" err="1">
                <a:latin typeface="Comic Sans MS" pitchFamily="66" charset="0"/>
              </a:rPr>
              <a:t>sono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disgiunti</a:t>
            </a:r>
            <a:r>
              <a:rPr lang="en-US" sz="2000" dirty="0">
                <a:latin typeface="Comic Sans MS" pitchFamily="66" charset="0"/>
              </a:rPr>
              <a:t> o </a:t>
            </a:r>
            <a:r>
              <a:rPr lang="en-US" sz="2000" dirty="0" err="1">
                <a:latin typeface="Comic Sans MS" pitchFamily="66" charset="0"/>
              </a:rPr>
              <a:t>l’uno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contenuto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nell’altro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5364088" y="3717032"/>
            <a:ext cx="2304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non </a:t>
            </a:r>
            <a:r>
              <a:rPr lang="en-US" sz="2000" dirty="0" err="1">
                <a:latin typeface="Comic Sans MS" pitchFamily="66" charset="0"/>
              </a:rPr>
              <a:t>ci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possono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essere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archi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all’indietro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1216" y="3158083"/>
            <a:ext cx="25146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144016" y="2654027"/>
            <a:ext cx="3131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pre/post</a:t>
            </a:r>
            <a:r>
              <a:rPr lang="en-US" sz="2000" dirty="0">
                <a:latin typeface="Comic Sans MS" pitchFamily="66" charset="0"/>
              </a:rPr>
              <a:t> per </a:t>
            </a:r>
            <a:r>
              <a:rPr lang="en-US" sz="2000" dirty="0" err="1">
                <a:latin typeface="Comic Sans MS" pitchFamily="66" charset="0"/>
              </a:rPr>
              <a:t>l’arco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u,v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275856" y="2654027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tipo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arco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275856" y="3158083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in </a:t>
            </a:r>
            <a:r>
              <a:rPr lang="en-US" sz="2000" dirty="0" err="1">
                <a:latin typeface="Comic Sans MS" pitchFamily="66" charset="0"/>
              </a:rPr>
              <a:t>avanti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275856" y="3950171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all’indietro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3347864" y="472514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trasversali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51520" y="2492896"/>
            <a:ext cx="4752528" cy="3024336"/>
          </a:xfrm>
          <a:prstGeom prst="rect">
            <a:avLst/>
          </a:prstGeom>
          <a:noFill/>
          <a:ln w="444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Connettore 1 15"/>
          <p:cNvCxnSpPr/>
          <p:nvPr/>
        </p:nvCxnSpPr>
        <p:spPr>
          <a:xfrm>
            <a:off x="0" y="4149080"/>
            <a:ext cx="52920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algoritmo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alternativo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40768"/>
            <a:ext cx="8712200" cy="296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50825" y="4330030"/>
            <a:ext cx="8642350" cy="671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/>
              <a:t>(*) </a:t>
            </a:r>
            <a:r>
              <a:rPr lang="en-US" sz="1800" dirty="0" err="1"/>
              <a:t>perché</a:t>
            </a:r>
            <a:r>
              <a:rPr lang="en-US" sz="1800" dirty="0"/>
              <a:t> </a:t>
            </a:r>
            <a:r>
              <a:rPr lang="en-US" sz="1800" dirty="0" err="1"/>
              <a:t>altrimenti</a:t>
            </a:r>
            <a:r>
              <a:rPr lang="en-US" sz="1800" dirty="0"/>
              <a:t> in </a:t>
            </a:r>
            <a:r>
              <a:rPr lang="en-US" sz="2000" i="1" dirty="0"/>
              <a:t>Ĝ</a:t>
            </a:r>
            <a:r>
              <a:rPr lang="en-US" sz="1800" dirty="0"/>
              <a:t> </a:t>
            </a:r>
            <a:r>
              <a:rPr lang="en-US" sz="1800" dirty="0" err="1"/>
              <a:t>ogni</a:t>
            </a:r>
            <a:r>
              <a:rPr lang="en-US" sz="1800" dirty="0"/>
              <a:t> </a:t>
            </a:r>
            <a:r>
              <a:rPr lang="en-US" sz="1800" dirty="0" err="1"/>
              <a:t>vertice</a:t>
            </a:r>
            <a:r>
              <a:rPr lang="en-US" sz="1800" dirty="0"/>
              <a:t> </a:t>
            </a:r>
            <a:r>
              <a:rPr lang="en-US" sz="1800" dirty="0" err="1"/>
              <a:t>deve</a:t>
            </a:r>
            <a:r>
              <a:rPr lang="en-US" sz="1800" dirty="0"/>
              <a:t> </a:t>
            </a:r>
            <a:r>
              <a:rPr lang="en-US" sz="1800" dirty="0" err="1"/>
              <a:t>avere</a:t>
            </a:r>
            <a:r>
              <a:rPr lang="en-US" sz="1800" dirty="0"/>
              <a:t> </a:t>
            </a:r>
            <a:r>
              <a:rPr lang="en-US" sz="1800" dirty="0" err="1"/>
              <a:t>almeno</a:t>
            </a:r>
            <a:r>
              <a:rPr lang="en-US" sz="1800" dirty="0"/>
              <a:t> un </a:t>
            </a:r>
            <a:r>
              <a:rPr lang="en-US" sz="1800" dirty="0" err="1"/>
              <a:t>arco</a:t>
            </a:r>
            <a:r>
              <a:rPr lang="en-US" sz="1800" dirty="0"/>
              <a:t> </a:t>
            </a:r>
            <a:r>
              <a:rPr lang="en-US" sz="1800" dirty="0" err="1"/>
              <a:t>entrante</a:t>
            </a:r>
            <a:r>
              <a:rPr lang="en-US" sz="1800" dirty="0"/>
              <a:t>, e </a:t>
            </a:r>
            <a:r>
              <a:rPr lang="en-US" sz="1800" dirty="0" err="1"/>
              <a:t>quindi</a:t>
            </a:r>
            <a:r>
              <a:rPr lang="en-US" sz="1800" dirty="0"/>
              <a:t> </a:t>
            </a:r>
            <a:r>
              <a:rPr lang="en-US" sz="1800" dirty="0" err="1"/>
              <a:t>posso</a:t>
            </a:r>
            <a:r>
              <a:rPr lang="en-US" sz="1800" dirty="0"/>
              <a:t> </a:t>
            </a:r>
            <a:r>
              <a:rPr lang="en-US" sz="1800" dirty="0" err="1"/>
              <a:t>trovare</a:t>
            </a:r>
            <a:r>
              <a:rPr lang="en-US" sz="1800" dirty="0"/>
              <a:t> un </a:t>
            </a:r>
            <a:r>
              <a:rPr lang="en-US" sz="1800" dirty="0" err="1"/>
              <a:t>ciclo</a:t>
            </a:r>
            <a:r>
              <a:rPr lang="en-US" sz="1800" dirty="0"/>
              <a:t> </a:t>
            </a:r>
            <a:r>
              <a:rPr lang="en-US" sz="1800" dirty="0" err="1"/>
              <a:t>percorrendo</a:t>
            </a:r>
            <a:r>
              <a:rPr lang="en-US" sz="1800" dirty="0"/>
              <a:t> </a:t>
            </a:r>
            <a:r>
              <a:rPr lang="en-US" sz="1800" dirty="0" err="1"/>
              <a:t>archi</a:t>
            </a:r>
            <a:r>
              <a:rPr lang="en-US" sz="1800" dirty="0"/>
              <a:t> </a:t>
            </a:r>
            <a:r>
              <a:rPr lang="en-US" sz="1800" dirty="0" err="1"/>
              <a:t>entranti</a:t>
            </a:r>
            <a:r>
              <a:rPr lang="en-US" sz="1800" dirty="0"/>
              <a:t> a </a:t>
            </a:r>
            <a:r>
              <a:rPr lang="en-US" sz="1800" dirty="0" err="1"/>
              <a:t>ritroso</a:t>
            </a:r>
            <a:r>
              <a:rPr lang="en-US" sz="1800" dirty="0"/>
              <a:t>, e </a:t>
            </a:r>
            <a:r>
              <a:rPr lang="en-US" sz="1800" dirty="0" err="1"/>
              <a:t>quindi</a:t>
            </a:r>
            <a:r>
              <a:rPr lang="en-US" sz="1800" dirty="0"/>
              <a:t> </a:t>
            </a:r>
            <a:r>
              <a:rPr lang="en-US" sz="1800" i="1" dirty="0"/>
              <a:t>G</a:t>
            </a:r>
            <a:r>
              <a:rPr lang="en-US" sz="1800" dirty="0"/>
              <a:t> non </a:t>
            </a:r>
            <a:r>
              <a:rPr lang="en-US" sz="1800" dirty="0" err="1"/>
              <a:t>può</a:t>
            </a:r>
            <a:r>
              <a:rPr lang="en-US" sz="1800" dirty="0"/>
              <a:t> </a:t>
            </a:r>
            <a:r>
              <a:rPr lang="en-US" sz="1800" dirty="0" err="1"/>
              <a:t>essere</a:t>
            </a:r>
            <a:r>
              <a:rPr lang="en-US" sz="1800" dirty="0"/>
              <a:t> </a:t>
            </a:r>
            <a:r>
              <a:rPr lang="en-US" sz="1800" dirty="0" err="1"/>
              <a:t>aciclico</a:t>
            </a:r>
            <a:r>
              <a:rPr lang="en-US" sz="1800" dirty="0"/>
              <a:t>)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0213" y="5530552"/>
            <a:ext cx="81740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it-IT" sz="3200" dirty="0">
                <a:latin typeface="Comic Sans MS" pitchFamily="66" charset="0"/>
              </a:rPr>
              <a:t>Tempo di esecuzione (con liste di adiacenza): </a:t>
            </a:r>
            <a:r>
              <a:rPr lang="el-GR" sz="32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Θ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it-IT" sz="2800" b="1" dirty="0" err="1">
                <a:solidFill>
                  <a:srgbClr val="3366FF"/>
                </a:solidFill>
                <a:latin typeface="Comic Sans MS" pitchFamily="66" charset="0"/>
              </a:rPr>
              <a:t>+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) </a:t>
            </a:r>
            <a:r>
              <a:rPr lang="it-IT" sz="3200" dirty="0">
                <a:latin typeface="Comic Sans MS" pitchFamily="66" charset="0"/>
              </a:rPr>
              <a:t>(dimostrare!)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51520" y="3645024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(*)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e 6"/>
          <p:cNvSpPr/>
          <p:nvPr/>
        </p:nvSpPr>
        <p:spPr>
          <a:xfrm>
            <a:off x="1763688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3275856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3419872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99593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Connettore 2 12"/>
          <p:cNvCxnSpPr>
            <a:stCxn id="7" idx="5"/>
            <a:endCxn id="6" idx="1"/>
          </p:cNvCxnSpPr>
          <p:nvPr/>
        </p:nvCxnSpPr>
        <p:spPr>
          <a:xfrm>
            <a:off x="2071001" y="1288041"/>
            <a:ext cx="533310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8" idx="5"/>
            <a:endCxn id="10" idx="1"/>
          </p:cNvCxnSpPr>
          <p:nvPr/>
        </p:nvCxnSpPr>
        <p:spPr>
          <a:xfrm>
            <a:off x="3583169" y="1288041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7" idx="6"/>
            <a:endCxn id="8" idx="2"/>
          </p:cNvCxnSpPr>
          <p:nvPr/>
        </p:nvCxnSpPr>
        <p:spPr>
          <a:xfrm>
            <a:off x="2123728" y="1160748"/>
            <a:ext cx="11521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4"/>
            <a:endCxn id="6" idx="7"/>
          </p:cNvCxnSpPr>
          <p:nvPr/>
        </p:nvCxnSpPr>
        <p:spPr>
          <a:xfrm flipH="1">
            <a:off x="2858897" y="1340768"/>
            <a:ext cx="5969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7" idx="3"/>
            <a:endCxn id="11" idx="0"/>
          </p:cNvCxnSpPr>
          <p:nvPr/>
        </p:nvCxnSpPr>
        <p:spPr>
          <a:xfrm flipH="1">
            <a:off x="1295636" y="1288041"/>
            <a:ext cx="5207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3"/>
            <a:endCxn id="12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9" idx="2"/>
            <a:endCxn id="12" idx="6"/>
          </p:cNvCxnSpPr>
          <p:nvPr/>
        </p:nvCxnSpPr>
        <p:spPr>
          <a:xfrm flipH="1">
            <a:off x="2195736" y="3032956"/>
            <a:ext cx="1224136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0" idx="2"/>
            <a:endCxn id="6" idx="6"/>
          </p:cNvCxnSpPr>
          <p:nvPr/>
        </p:nvCxnSpPr>
        <p:spPr>
          <a:xfrm flipH="1">
            <a:off x="2911624" y="2096852"/>
            <a:ext cx="108431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9" idx="1"/>
            <a:endCxn id="6" idx="5"/>
          </p:cNvCxnSpPr>
          <p:nvPr/>
        </p:nvCxnSpPr>
        <p:spPr>
          <a:xfrm flipH="1" flipV="1">
            <a:off x="2858897" y="2224145"/>
            <a:ext cx="6137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7"/>
            <a:endCxn id="10" idx="3"/>
          </p:cNvCxnSpPr>
          <p:nvPr/>
        </p:nvCxnSpPr>
        <p:spPr>
          <a:xfrm flipV="1">
            <a:off x="3727185" y="2224145"/>
            <a:ext cx="321478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2"/>
            <a:endCxn id="11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e 6"/>
          <p:cNvSpPr/>
          <p:nvPr/>
        </p:nvSpPr>
        <p:spPr>
          <a:xfrm>
            <a:off x="1763688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3275856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99593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Connettore 2 12"/>
          <p:cNvCxnSpPr>
            <a:stCxn id="7" idx="5"/>
            <a:endCxn id="6" idx="1"/>
          </p:cNvCxnSpPr>
          <p:nvPr/>
        </p:nvCxnSpPr>
        <p:spPr>
          <a:xfrm>
            <a:off x="2071001" y="1288041"/>
            <a:ext cx="533310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8" idx="5"/>
            <a:endCxn id="10" idx="1"/>
          </p:cNvCxnSpPr>
          <p:nvPr/>
        </p:nvCxnSpPr>
        <p:spPr>
          <a:xfrm>
            <a:off x="3583169" y="1288041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7" idx="6"/>
            <a:endCxn id="8" idx="2"/>
          </p:cNvCxnSpPr>
          <p:nvPr/>
        </p:nvCxnSpPr>
        <p:spPr>
          <a:xfrm>
            <a:off x="2123728" y="1160748"/>
            <a:ext cx="11521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4"/>
            <a:endCxn id="6" idx="7"/>
          </p:cNvCxnSpPr>
          <p:nvPr/>
        </p:nvCxnSpPr>
        <p:spPr>
          <a:xfrm flipH="1">
            <a:off x="2858897" y="1340768"/>
            <a:ext cx="5969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7" idx="3"/>
            <a:endCxn id="11" idx="0"/>
          </p:cNvCxnSpPr>
          <p:nvPr/>
        </p:nvCxnSpPr>
        <p:spPr>
          <a:xfrm flipH="1">
            <a:off x="1295636" y="1288041"/>
            <a:ext cx="5207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3"/>
            <a:endCxn id="12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0" idx="2"/>
            <a:endCxn id="6" idx="6"/>
          </p:cNvCxnSpPr>
          <p:nvPr/>
        </p:nvCxnSpPr>
        <p:spPr>
          <a:xfrm flipH="1">
            <a:off x="2911624" y="2096852"/>
            <a:ext cx="108431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2"/>
            <a:endCxn id="11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3275856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99593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Connettore 2 13"/>
          <p:cNvCxnSpPr>
            <a:stCxn id="8" idx="5"/>
            <a:endCxn id="10" idx="1"/>
          </p:cNvCxnSpPr>
          <p:nvPr/>
        </p:nvCxnSpPr>
        <p:spPr>
          <a:xfrm>
            <a:off x="3583169" y="1288041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4"/>
            <a:endCxn id="6" idx="7"/>
          </p:cNvCxnSpPr>
          <p:nvPr/>
        </p:nvCxnSpPr>
        <p:spPr>
          <a:xfrm flipH="1">
            <a:off x="2858897" y="1340768"/>
            <a:ext cx="5969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3"/>
            <a:endCxn id="12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0" idx="2"/>
            <a:endCxn id="6" idx="6"/>
          </p:cNvCxnSpPr>
          <p:nvPr/>
        </p:nvCxnSpPr>
        <p:spPr>
          <a:xfrm flipH="1">
            <a:off x="2911624" y="2096852"/>
            <a:ext cx="108431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2"/>
            <a:endCxn id="11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219573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Informazioni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utili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tenere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il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tempo</a:t>
            </a:r>
            <a:endParaRPr lang="en-US" sz="36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1628800"/>
            <a:ext cx="834390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4644008" y="4437112"/>
            <a:ext cx="1011815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clock=1</a:t>
            </a:r>
          </a:p>
        </p:txBody>
      </p:sp>
      <p:cxnSp>
        <p:nvCxnSpPr>
          <p:cNvPr id="7" name="Connettore 2 6"/>
          <p:cNvCxnSpPr/>
          <p:nvPr/>
        </p:nvCxnSpPr>
        <p:spPr>
          <a:xfrm flipH="1">
            <a:off x="3779912" y="4509120"/>
            <a:ext cx="86409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5309547" y="1988840"/>
            <a:ext cx="1710725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pre(v)=clock</a:t>
            </a:r>
          </a:p>
          <a:p>
            <a:r>
              <a:rPr lang="en-US" sz="2000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clock=clock+1</a:t>
            </a:r>
          </a:p>
        </p:txBody>
      </p:sp>
      <p:cxnSp>
        <p:nvCxnSpPr>
          <p:cNvPr id="9" name="Connettore 2 8"/>
          <p:cNvCxnSpPr/>
          <p:nvPr/>
        </p:nvCxnSpPr>
        <p:spPr>
          <a:xfrm flipH="1">
            <a:off x="4427984" y="2370914"/>
            <a:ext cx="86409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1386181" y="3622990"/>
            <a:ext cx="3268844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post(v)=clock; clock=clock+1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419872" y="5733256"/>
            <a:ext cx="47820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pre(v):</a:t>
            </a:r>
            <a:r>
              <a:rPr lang="en-US" sz="2000" dirty="0">
                <a:latin typeface="Comic Sans MS" pitchFamily="66" charset="0"/>
              </a:rPr>
              <a:t> tempo in cui </a:t>
            </a:r>
            <a:r>
              <a:rPr lang="en-US" sz="2000" dirty="0" err="1">
                <a:latin typeface="Comic Sans MS" pitchFamily="66" charset="0"/>
              </a:rPr>
              <a:t>viene</a:t>
            </a:r>
            <a:r>
              <a:rPr lang="en-US" sz="2000" dirty="0">
                <a:latin typeface="Comic Sans MS" pitchFamily="66" charset="0"/>
              </a:rPr>
              <a:t> “</a:t>
            </a:r>
            <a:r>
              <a:rPr lang="en-US" sz="2000" dirty="0" err="1">
                <a:latin typeface="Comic Sans MS" pitchFamily="66" charset="0"/>
              </a:rPr>
              <a:t>scoperto</a:t>
            </a:r>
            <a:r>
              <a:rPr lang="en-US" sz="2000" dirty="0">
                <a:latin typeface="Comic Sans MS" pitchFamily="66" charset="0"/>
              </a:rPr>
              <a:t>” v </a:t>
            </a:r>
          </a:p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post(v): </a:t>
            </a:r>
            <a:r>
              <a:rPr lang="en-US" sz="2000" dirty="0">
                <a:latin typeface="Comic Sans MS" pitchFamily="66" charset="0"/>
              </a:rPr>
              <a:t>tempo in cui </a:t>
            </a:r>
            <a:r>
              <a:rPr lang="en-US" sz="2000" dirty="0" err="1">
                <a:latin typeface="Comic Sans MS" pitchFamily="66" charset="0"/>
              </a:rPr>
              <a:t>si</a:t>
            </a:r>
            <a:r>
              <a:rPr lang="en-US" sz="2000" dirty="0">
                <a:latin typeface="Comic Sans MS" pitchFamily="66" charset="0"/>
              </a:rPr>
              <a:t> “</a:t>
            </a:r>
            <a:r>
              <a:rPr lang="en-US" sz="2000" dirty="0" err="1">
                <a:latin typeface="Comic Sans MS" pitchFamily="66" charset="0"/>
              </a:rPr>
              <a:t>abbandona</a:t>
            </a:r>
            <a:r>
              <a:rPr lang="en-US" sz="2000" dirty="0">
                <a:latin typeface="Comic Sans MS" pitchFamily="66" charset="0"/>
              </a:rPr>
              <a:t>” v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99593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3"/>
            <a:endCxn id="12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0" idx="2"/>
            <a:endCxn id="6" idx="6"/>
          </p:cNvCxnSpPr>
          <p:nvPr/>
        </p:nvCxnSpPr>
        <p:spPr>
          <a:xfrm flipH="1">
            <a:off x="2911624" y="2096852"/>
            <a:ext cx="108431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2"/>
            <a:endCxn id="11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219573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3203848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3"/>
            <a:endCxn id="12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2"/>
            <a:endCxn id="11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219573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3203848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413995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219573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3203848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413995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522007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219573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3203848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413995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522007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615617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0" name="Ovale 49"/>
          <p:cNvSpPr/>
          <p:nvPr/>
        </p:nvSpPr>
        <p:spPr>
          <a:xfrm>
            <a:off x="1331640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522007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e 21"/>
          <p:cNvSpPr/>
          <p:nvPr/>
        </p:nvSpPr>
        <p:spPr>
          <a:xfrm>
            <a:off x="219573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e 22"/>
          <p:cNvSpPr/>
          <p:nvPr/>
        </p:nvSpPr>
        <p:spPr>
          <a:xfrm>
            <a:off x="3203848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Ovale 24"/>
          <p:cNvSpPr/>
          <p:nvPr/>
        </p:nvSpPr>
        <p:spPr>
          <a:xfrm>
            <a:off x="4139952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6156176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e 26"/>
          <p:cNvSpPr/>
          <p:nvPr/>
        </p:nvSpPr>
        <p:spPr>
          <a:xfrm>
            <a:off x="7164288" y="4869160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51584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e 6"/>
          <p:cNvSpPr/>
          <p:nvPr/>
        </p:nvSpPr>
        <p:spPr>
          <a:xfrm>
            <a:off x="1763688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3275856" y="980728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3419872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99593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1115616" y="1916832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835696" y="2852936"/>
            <a:ext cx="360040" cy="3600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Connettore 2 12"/>
          <p:cNvCxnSpPr>
            <a:stCxn id="7" idx="5"/>
            <a:endCxn id="6" idx="1"/>
          </p:cNvCxnSpPr>
          <p:nvPr/>
        </p:nvCxnSpPr>
        <p:spPr>
          <a:xfrm>
            <a:off x="2071001" y="1288041"/>
            <a:ext cx="533310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8" idx="5"/>
            <a:endCxn id="10" idx="1"/>
          </p:cNvCxnSpPr>
          <p:nvPr/>
        </p:nvCxnSpPr>
        <p:spPr>
          <a:xfrm>
            <a:off x="3583169" y="1288041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11" idx="5"/>
            <a:endCxn id="12" idx="1"/>
          </p:cNvCxnSpPr>
          <p:nvPr/>
        </p:nvCxnSpPr>
        <p:spPr>
          <a:xfrm>
            <a:off x="1422929" y="2224145"/>
            <a:ext cx="465494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7" idx="6"/>
            <a:endCxn id="8" idx="2"/>
          </p:cNvCxnSpPr>
          <p:nvPr/>
        </p:nvCxnSpPr>
        <p:spPr>
          <a:xfrm>
            <a:off x="2123728" y="1160748"/>
            <a:ext cx="11521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4"/>
            <a:endCxn id="6" idx="7"/>
          </p:cNvCxnSpPr>
          <p:nvPr/>
        </p:nvCxnSpPr>
        <p:spPr>
          <a:xfrm flipH="1">
            <a:off x="2858897" y="1340768"/>
            <a:ext cx="5969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7" idx="3"/>
            <a:endCxn id="11" idx="0"/>
          </p:cNvCxnSpPr>
          <p:nvPr/>
        </p:nvCxnSpPr>
        <p:spPr>
          <a:xfrm flipH="1">
            <a:off x="1295636" y="1288041"/>
            <a:ext cx="520779" cy="62879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6" idx="3"/>
            <a:endCxn id="12" idx="7"/>
          </p:cNvCxnSpPr>
          <p:nvPr/>
        </p:nvCxnSpPr>
        <p:spPr>
          <a:xfrm flipH="1">
            <a:off x="2143009" y="2224145"/>
            <a:ext cx="4613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9" idx="2"/>
            <a:endCxn id="12" idx="6"/>
          </p:cNvCxnSpPr>
          <p:nvPr/>
        </p:nvCxnSpPr>
        <p:spPr>
          <a:xfrm flipH="1">
            <a:off x="2195736" y="3032956"/>
            <a:ext cx="1224136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10" idx="2"/>
            <a:endCxn id="6" idx="6"/>
          </p:cNvCxnSpPr>
          <p:nvPr/>
        </p:nvCxnSpPr>
        <p:spPr>
          <a:xfrm flipH="1">
            <a:off x="2911624" y="2096852"/>
            <a:ext cx="1084312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9" idx="1"/>
            <a:endCxn id="6" idx="5"/>
          </p:cNvCxnSpPr>
          <p:nvPr/>
        </p:nvCxnSpPr>
        <p:spPr>
          <a:xfrm flipH="1" flipV="1">
            <a:off x="2858897" y="2224145"/>
            <a:ext cx="613702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7"/>
            <a:endCxn id="10" idx="3"/>
          </p:cNvCxnSpPr>
          <p:nvPr/>
        </p:nvCxnSpPr>
        <p:spPr>
          <a:xfrm flipV="1">
            <a:off x="3727185" y="2224145"/>
            <a:ext cx="321478" cy="68151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6" idx="2"/>
            <a:endCxn id="11" idx="6"/>
          </p:cNvCxnSpPr>
          <p:nvPr/>
        </p:nvCxnSpPr>
        <p:spPr>
          <a:xfrm flipH="1">
            <a:off x="1475656" y="2096852"/>
            <a:ext cx="1075928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uppo 24"/>
          <p:cNvGrpSpPr/>
          <p:nvPr/>
        </p:nvGrpSpPr>
        <p:grpSpPr>
          <a:xfrm>
            <a:off x="1331640" y="4856459"/>
            <a:ext cx="6192688" cy="379091"/>
            <a:chOff x="1331640" y="4856459"/>
            <a:chExt cx="6192688" cy="379091"/>
          </a:xfrm>
        </p:grpSpPr>
        <p:sp>
          <p:nvSpPr>
            <p:cNvPr id="26" name="Ovale 25"/>
            <p:cNvSpPr/>
            <p:nvPr/>
          </p:nvSpPr>
          <p:spPr>
            <a:xfrm>
              <a:off x="5220072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Ovale 26"/>
            <p:cNvSpPr/>
            <p:nvPr/>
          </p:nvSpPr>
          <p:spPr>
            <a:xfrm>
              <a:off x="2195736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Ovale 27"/>
            <p:cNvSpPr/>
            <p:nvPr/>
          </p:nvSpPr>
          <p:spPr>
            <a:xfrm>
              <a:off x="3203848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Ovale 28"/>
            <p:cNvSpPr/>
            <p:nvPr/>
          </p:nvSpPr>
          <p:spPr>
            <a:xfrm>
              <a:off x="1331640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F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Ovale 29"/>
            <p:cNvSpPr/>
            <p:nvPr/>
          </p:nvSpPr>
          <p:spPr>
            <a:xfrm>
              <a:off x="4139952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Ovale 30"/>
            <p:cNvSpPr/>
            <p:nvPr/>
          </p:nvSpPr>
          <p:spPr>
            <a:xfrm>
              <a:off x="6156176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e 31"/>
            <p:cNvSpPr/>
            <p:nvPr/>
          </p:nvSpPr>
          <p:spPr>
            <a:xfrm>
              <a:off x="7164288" y="4869160"/>
              <a:ext cx="360040" cy="360040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3" name="Connettore 2 32"/>
            <p:cNvCxnSpPr>
              <a:stCxn id="27" idx="6"/>
              <a:endCxn id="28" idx="2"/>
            </p:cNvCxnSpPr>
            <p:nvPr/>
          </p:nvCxnSpPr>
          <p:spPr>
            <a:xfrm>
              <a:off x="2555776" y="5049180"/>
              <a:ext cx="648072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ttore 2 33"/>
            <p:cNvCxnSpPr>
              <a:stCxn id="28" idx="6"/>
              <a:endCxn id="30" idx="2"/>
            </p:cNvCxnSpPr>
            <p:nvPr/>
          </p:nvCxnSpPr>
          <p:spPr>
            <a:xfrm>
              <a:off x="3563888" y="5049180"/>
              <a:ext cx="576064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ttore 2 34"/>
            <p:cNvCxnSpPr>
              <a:stCxn id="30" idx="6"/>
              <a:endCxn id="26" idx="2"/>
            </p:cNvCxnSpPr>
            <p:nvPr/>
          </p:nvCxnSpPr>
          <p:spPr>
            <a:xfrm>
              <a:off x="4499992" y="5049180"/>
              <a:ext cx="720080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2 35"/>
            <p:cNvCxnSpPr>
              <a:stCxn id="26" idx="6"/>
              <a:endCxn id="31" idx="2"/>
            </p:cNvCxnSpPr>
            <p:nvPr/>
          </p:nvCxnSpPr>
          <p:spPr>
            <a:xfrm>
              <a:off x="5580112" y="5049180"/>
              <a:ext cx="576064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2 36"/>
            <p:cNvCxnSpPr>
              <a:stCxn id="31" idx="6"/>
              <a:endCxn id="32" idx="2"/>
            </p:cNvCxnSpPr>
            <p:nvPr/>
          </p:nvCxnSpPr>
          <p:spPr>
            <a:xfrm>
              <a:off x="6516216" y="5049180"/>
              <a:ext cx="648072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ttore 7 37"/>
            <p:cNvCxnSpPr>
              <a:stCxn id="29" idx="7"/>
              <a:endCxn id="30" idx="1"/>
            </p:cNvCxnSpPr>
            <p:nvPr/>
          </p:nvCxnSpPr>
          <p:spPr>
            <a:xfrm rot="5400000" flipH="1" flipV="1">
              <a:off x="2915816" y="3645024"/>
              <a:ext cx="12700" cy="2553726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7 38"/>
            <p:cNvCxnSpPr/>
            <p:nvPr/>
          </p:nvCxnSpPr>
          <p:spPr>
            <a:xfrm rot="5400000" flipH="1" flipV="1">
              <a:off x="3502253" y="3058587"/>
              <a:ext cx="12700" cy="3633846"/>
            </a:xfrm>
            <a:prstGeom prst="curvedConnector3">
              <a:avLst>
                <a:gd name="adj1" fmla="val 3415174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7 39"/>
            <p:cNvCxnSpPr/>
            <p:nvPr/>
          </p:nvCxnSpPr>
          <p:spPr>
            <a:xfrm rot="5400000" flipH="1" flipV="1">
              <a:off x="4427984" y="1946485"/>
              <a:ext cx="12700" cy="5832648"/>
            </a:xfrm>
            <a:prstGeom prst="curvedConnector3">
              <a:avLst>
                <a:gd name="adj1" fmla="val 6750002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ttore 7 40"/>
            <p:cNvCxnSpPr>
              <a:stCxn id="28" idx="5"/>
              <a:endCxn id="26" idx="3"/>
            </p:cNvCxnSpPr>
            <p:nvPr/>
          </p:nvCxnSpPr>
          <p:spPr>
            <a:xfrm rot="16200000" flipH="1">
              <a:off x="4391980" y="4295654"/>
              <a:ext cx="12700" cy="1761638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ttore 7 41"/>
            <p:cNvCxnSpPr>
              <a:stCxn id="27" idx="5"/>
              <a:endCxn id="26" idx="4"/>
            </p:cNvCxnSpPr>
            <p:nvPr/>
          </p:nvCxnSpPr>
          <p:spPr>
            <a:xfrm rot="16200000" flipH="1">
              <a:off x="3925207" y="3754314"/>
              <a:ext cx="52727" cy="2897043"/>
            </a:xfrm>
            <a:prstGeom prst="curvedConnector3">
              <a:avLst>
                <a:gd name="adj1" fmla="val 912914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7 42"/>
            <p:cNvCxnSpPr>
              <a:stCxn id="27" idx="4"/>
              <a:endCxn id="31" idx="4"/>
            </p:cNvCxnSpPr>
            <p:nvPr/>
          </p:nvCxnSpPr>
          <p:spPr>
            <a:xfrm rot="16200000" flipH="1">
              <a:off x="4355976" y="3248980"/>
              <a:ext cx="12700" cy="3960440"/>
            </a:xfrm>
            <a:prstGeom prst="curvedConnector3">
              <a:avLst>
                <a:gd name="adj1" fmla="val 5550002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ttore 7 43"/>
            <p:cNvCxnSpPr>
              <a:stCxn id="26" idx="7"/>
              <a:endCxn id="32" idx="1"/>
            </p:cNvCxnSpPr>
            <p:nvPr/>
          </p:nvCxnSpPr>
          <p:spPr>
            <a:xfrm rot="5400000" flipH="1" flipV="1">
              <a:off x="6372200" y="4077072"/>
              <a:ext cx="12700" cy="1689630"/>
            </a:xfrm>
            <a:prstGeom prst="curvedConnector3">
              <a:avLst>
                <a:gd name="adj1" fmla="val 2215173"/>
              </a:avLst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componenti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fortemente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connesse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sellaDiTesto 24"/>
          <p:cNvSpPr txBox="1"/>
          <p:nvPr/>
        </p:nvSpPr>
        <p:spPr>
          <a:xfrm>
            <a:off x="3779912" y="548680"/>
            <a:ext cx="52565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componente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fortemente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connessa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G=(V,E)</a:t>
            </a:r>
            <a:r>
              <a:rPr lang="en-US" sz="2000" dirty="0">
                <a:latin typeface="Comic Sans MS" pitchFamily="66" charset="0"/>
              </a:rPr>
              <a:t> è un </a:t>
            </a:r>
            <a:r>
              <a:rPr lang="en-US" sz="2000" dirty="0" err="1">
                <a:latin typeface="Comic Sans MS" pitchFamily="66" charset="0"/>
              </a:rPr>
              <a:t>insieme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massimale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vertici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/>
              </a:rPr>
              <a:t>V</a:t>
            </a:r>
            <a:r>
              <a:rPr lang="en-US" sz="2000" dirty="0">
                <a:latin typeface="Comic Sans MS" pitchFamily="66" charset="0"/>
              </a:rPr>
              <a:t> tale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per </a:t>
            </a:r>
            <a:r>
              <a:rPr lang="en-US" sz="2000" dirty="0" err="1">
                <a:latin typeface="Comic Sans MS" pitchFamily="66" charset="0"/>
              </a:rPr>
              <a:t>ogni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coppia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raggiungibile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raggiungibile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4355976" y="3933056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delle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componenti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fortemente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connesse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G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68351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3834997" y="2582622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massimale</a:t>
            </a:r>
            <a:r>
              <a:rPr lang="en-US" sz="2000" dirty="0">
                <a:latin typeface="Comic Sans MS" pitchFamily="66" charset="0"/>
              </a:rPr>
              <a:t>: se </a:t>
            </a:r>
            <a:r>
              <a:rPr lang="en-US" sz="2000" dirty="0" err="1">
                <a:latin typeface="Comic Sans MS" pitchFamily="66" charset="0"/>
              </a:rPr>
              <a:t>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aggiunge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qualsiasi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vertice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proprietà</a:t>
            </a:r>
            <a:r>
              <a:rPr lang="en-US" sz="2000" dirty="0">
                <a:latin typeface="Comic Sans MS" pitchFamily="66" charset="0"/>
              </a:rPr>
              <a:t> non è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vera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355976" y="5373216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è </a:t>
            </a:r>
            <a:r>
              <a:rPr lang="en-US" sz="2000" dirty="0" err="1">
                <a:latin typeface="Comic Sans MS" pitchFamily="66" charset="0"/>
              </a:rPr>
              <a:t>sempre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DAG</a:t>
            </a:r>
            <a:r>
              <a:rPr lang="en-US" sz="2000" dirty="0">
                <a:latin typeface="Comic Sans MS" pitchFamily="66" charset="0"/>
              </a:rPr>
              <a:t>!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34" y="4777278"/>
            <a:ext cx="2903586" cy="153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come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possono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calcolare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le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componenti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fortemente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connesse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un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grafo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diretto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sellaDiTesto 24"/>
          <p:cNvSpPr txBox="1"/>
          <p:nvPr/>
        </p:nvSpPr>
        <p:spPr>
          <a:xfrm>
            <a:off x="3779912" y="548680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Proprietà</a:t>
            </a:r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 1:</a:t>
            </a:r>
            <a:r>
              <a:rPr lang="en-US" sz="2000" dirty="0">
                <a:latin typeface="Comic Sans MS" pitchFamily="66" charset="0"/>
              </a:rPr>
              <a:t> se </a:t>
            </a:r>
            <a:r>
              <a:rPr lang="en-US" sz="2000" dirty="0" err="1">
                <a:latin typeface="Comic Sans MS" pitchFamily="66" charset="0"/>
              </a:rPr>
              <a:t>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esegue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procedura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visitaDFSricorsiva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 err="1">
                <a:latin typeface="Comic Sans MS" pitchFamily="66" charset="0"/>
              </a:rPr>
              <a:t>partire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nodo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procedura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termina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dopo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tutti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raggiungibili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sono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stati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visitati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4860032" y="4365104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come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trovo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una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componente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pozzo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68351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3834997" y="2582622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Idea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eseguire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 err="1">
                <a:latin typeface="Comic Sans MS" pitchFamily="66" charset="0"/>
              </a:rPr>
              <a:t>partire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nodo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componente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i="1" dirty="0" err="1">
                <a:latin typeface="Comic Sans MS" pitchFamily="66" charset="0"/>
              </a:rPr>
              <a:t>pozzo</a:t>
            </a:r>
            <a:r>
              <a:rPr lang="en-US" sz="2000" dirty="0">
                <a:latin typeface="Comic Sans MS" pitchFamily="66" charset="0"/>
              </a:rPr>
              <a:t>, “</a:t>
            </a:r>
            <a:r>
              <a:rPr lang="en-US" sz="2000" dirty="0" err="1">
                <a:latin typeface="Comic Sans MS" pitchFamily="66" charset="0"/>
              </a:rPr>
              <a:t>eliminare</a:t>
            </a:r>
            <a:r>
              <a:rPr lang="en-US" sz="2000" dirty="0">
                <a:latin typeface="Comic Sans MS" pitchFamily="66" charset="0"/>
              </a:rPr>
              <a:t>” la </a:t>
            </a:r>
            <a:r>
              <a:rPr lang="en-US" sz="2000" dirty="0" err="1">
                <a:latin typeface="Comic Sans MS" pitchFamily="66" charset="0"/>
              </a:rPr>
              <a:t>componente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 err="1">
                <a:latin typeface="Comic Sans MS" pitchFamily="66" charset="0"/>
              </a:rPr>
              <a:t>ripetere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34" y="4777278"/>
            <a:ext cx="2903586" cy="153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quando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non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tutti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nodi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sono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raggiungibili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dal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punto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partenza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1988840"/>
            <a:ext cx="5471839" cy="410881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err="1"/>
              <a:t>VisitaDFS</a:t>
            </a:r>
            <a:r>
              <a:rPr lang="en-US" sz="1800" dirty="0"/>
              <a:t> (</a:t>
            </a:r>
            <a:r>
              <a:rPr lang="en-US" sz="1800" dirty="0" err="1"/>
              <a:t>grafo</a:t>
            </a:r>
            <a:r>
              <a:rPr lang="en-US" sz="1800" dirty="0"/>
              <a:t> </a:t>
            </a:r>
            <a:r>
              <a:rPr lang="en-US" sz="1800" i="1" dirty="0"/>
              <a:t>G</a:t>
            </a:r>
            <a:r>
              <a:rPr lang="en-US" sz="1800" dirty="0"/>
              <a:t>)</a:t>
            </a:r>
            <a:endParaRPr lang="en-US" sz="1800" i="1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</a:t>
            </a:r>
            <a:r>
              <a:rPr lang="en-US" sz="1800" b="1" dirty="0"/>
              <a:t>for each</a:t>
            </a:r>
            <a:r>
              <a:rPr lang="en-US" sz="1800" dirty="0"/>
              <a:t> </a:t>
            </a:r>
            <a:r>
              <a:rPr lang="en-US" sz="1800" dirty="0" err="1"/>
              <a:t>nodo</a:t>
            </a:r>
            <a:r>
              <a:rPr lang="en-US" sz="1800" dirty="0"/>
              <a:t> </a:t>
            </a:r>
            <a:r>
              <a:rPr lang="en-US" sz="1800" i="1" dirty="0"/>
              <a:t>v</a:t>
            </a:r>
            <a:r>
              <a:rPr lang="en-US" sz="1800" dirty="0"/>
              <a:t> </a:t>
            </a:r>
            <a:r>
              <a:rPr lang="en-US" sz="1800" b="1" dirty="0"/>
              <a:t>do </a:t>
            </a:r>
            <a:r>
              <a:rPr lang="en-US" sz="1800" dirty="0" err="1"/>
              <a:t>imposta</a:t>
            </a:r>
            <a:r>
              <a:rPr lang="en-US" sz="1800" dirty="0"/>
              <a:t> </a:t>
            </a:r>
            <a:r>
              <a:rPr lang="en-US" sz="1800" i="1" dirty="0"/>
              <a:t>v</a:t>
            </a:r>
            <a:r>
              <a:rPr lang="en-US" sz="1800" dirty="0"/>
              <a:t> come </a:t>
            </a:r>
            <a:r>
              <a:rPr lang="en-US" sz="1800" i="1" dirty="0"/>
              <a:t>non </a:t>
            </a:r>
            <a:r>
              <a:rPr lang="en-US" sz="1800" i="1" dirty="0" err="1"/>
              <a:t>marcato</a:t>
            </a:r>
            <a:r>
              <a:rPr lang="en-US" sz="1800" dirty="0"/>
              <a:t> 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/>
              <a:t> clock=1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i="1" dirty="0"/>
              <a:t> F</a:t>
            </a:r>
            <a:r>
              <a:rPr lang="en-US" sz="1800" dirty="0"/>
              <a:t> </a:t>
            </a:r>
            <a:r>
              <a:rPr lang="en-US" sz="1800" dirty="0">
                <a:sym typeface="Wingdings" pitchFamily="2" charset="2"/>
              </a:rPr>
              <a:t> </a:t>
            </a:r>
            <a:r>
              <a:rPr lang="en-US" sz="1800" dirty="0" err="1">
                <a:sym typeface="Wingdings" pitchFamily="2" charset="2"/>
              </a:rPr>
              <a:t>foresta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vuota</a:t>
            </a:r>
            <a:endParaRPr lang="en-US" b="1" dirty="0">
              <a:sym typeface="Wingdings" pitchFamily="2" charset="2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b="1" dirty="0">
                <a:sym typeface="Wingdings" pitchFamily="2" charset="2"/>
              </a:rPr>
              <a:t>for each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nodo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v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b="1" dirty="0">
                <a:sym typeface="Wingdings" pitchFamily="2" charset="2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</a:t>
            </a:r>
            <a:r>
              <a:rPr lang="en-US" b="1" dirty="0">
                <a:sym typeface="Wingdings" pitchFamily="2" charset="2"/>
              </a:rPr>
              <a:t>if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i="1" dirty="0">
                <a:sym typeface="Wingdings" pitchFamily="2" charset="2"/>
              </a:rPr>
              <a:t>v</a:t>
            </a:r>
            <a:r>
              <a:rPr lang="en-US" dirty="0">
                <a:sym typeface="Wingdings" pitchFamily="2" charset="2"/>
              </a:rPr>
              <a:t> è </a:t>
            </a:r>
            <a:r>
              <a:rPr lang="en-US" i="1" dirty="0">
                <a:sym typeface="Wingdings" pitchFamily="2" charset="2"/>
              </a:rPr>
              <a:t>non </a:t>
            </a:r>
            <a:r>
              <a:rPr lang="en-US" i="1" dirty="0" err="1">
                <a:sym typeface="Wingdings" pitchFamily="2" charset="2"/>
              </a:rPr>
              <a:t>marcato</a:t>
            </a:r>
            <a:r>
              <a:rPr lang="en-US" dirty="0">
                <a:sym typeface="Wingdings" pitchFamily="2" charset="2"/>
              </a:rPr>
              <a:t>) </a:t>
            </a:r>
            <a:r>
              <a:rPr lang="en-US" b="1" dirty="0">
                <a:sym typeface="Wingdings" pitchFamily="2" charset="2"/>
              </a:rPr>
              <a:t>then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     </a:t>
            </a:r>
            <a:r>
              <a:rPr lang="en-US" i="1" dirty="0">
                <a:sym typeface="Wingdings" pitchFamily="2" charset="2"/>
              </a:rPr>
              <a:t>T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 err="1">
                <a:sym typeface="Wingdings" pitchFamily="2" charset="2"/>
              </a:rPr>
              <a:t>albero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vuoto</a:t>
            </a:r>
            <a:endParaRPr lang="en-US" dirty="0">
              <a:sym typeface="Wingdings" pitchFamily="2" charset="2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     </a:t>
            </a:r>
            <a:r>
              <a:rPr lang="en-US" dirty="0" err="1">
                <a:sym typeface="Wingdings" pitchFamily="2" charset="2"/>
              </a:rPr>
              <a:t>visitaDSFRicorsiva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i="1" dirty="0" err="1">
                <a:sym typeface="Wingdings" pitchFamily="2" charset="2"/>
              </a:rPr>
              <a:t>v</a:t>
            </a:r>
            <a:r>
              <a:rPr lang="en-US" dirty="0" err="1">
                <a:sym typeface="Wingdings" pitchFamily="2" charset="2"/>
              </a:rPr>
              <a:t>,</a:t>
            </a:r>
            <a:r>
              <a:rPr lang="en-US" i="1" dirty="0" err="1">
                <a:sym typeface="Wingdings" pitchFamily="2" charset="2"/>
              </a:rPr>
              <a:t>T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     </a:t>
            </a:r>
            <a:r>
              <a:rPr lang="en-US" dirty="0" err="1">
                <a:sym typeface="Wingdings" pitchFamily="2" charset="2"/>
              </a:rPr>
              <a:t>aggiungi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T</a:t>
            </a:r>
            <a:r>
              <a:rPr lang="en-US" dirty="0">
                <a:sym typeface="Wingdings" pitchFamily="2" charset="2"/>
              </a:rPr>
              <a:t> ad </a:t>
            </a:r>
            <a:r>
              <a:rPr lang="en-US" i="1" dirty="0">
                <a:sym typeface="Wingdings" pitchFamily="2" charset="2"/>
              </a:rPr>
              <a:t>F</a:t>
            </a:r>
            <a:endParaRPr lang="en-US" sz="1800" i="1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</a:t>
            </a:r>
            <a:r>
              <a:rPr lang="en-US" sz="1800" b="1" dirty="0"/>
              <a:t>return</a:t>
            </a:r>
            <a:r>
              <a:rPr lang="en-US" sz="1800" dirty="0"/>
              <a:t> </a:t>
            </a:r>
            <a:r>
              <a:rPr lang="en-US" sz="1800" i="1" dirty="0"/>
              <a:t>F</a:t>
            </a:r>
            <a:endParaRPr lang="en-US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sellaDiTesto 24"/>
          <p:cNvSpPr txBox="1"/>
          <p:nvPr/>
        </p:nvSpPr>
        <p:spPr>
          <a:xfrm>
            <a:off x="3779912" y="548680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Proprietà</a:t>
            </a:r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 2:</a:t>
            </a:r>
            <a:r>
              <a:rPr lang="en-US" sz="2000" dirty="0">
                <a:latin typeface="Comic Sans MS" pitchFamily="66" charset="0"/>
              </a:rPr>
              <a:t> 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C’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sono</a:t>
            </a:r>
            <a:r>
              <a:rPr lang="en-US" sz="2000" dirty="0">
                <a:latin typeface="Comic Sans MS" pitchFamily="66" charset="0"/>
              </a:rPr>
              <a:t> due </a:t>
            </a:r>
            <a:r>
              <a:rPr lang="en-US" sz="2000" dirty="0" err="1">
                <a:latin typeface="Comic Sans MS" pitchFamily="66" charset="0"/>
              </a:rPr>
              <a:t>componenti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 err="1">
                <a:latin typeface="Comic Sans MS" pitchFamily="66" charset="0"/>
              </a:rPr>
              <a:t>c’è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arco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nodo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verso </a:t>
            </a:r>
            <a:r>
              <a:rPr lang="en-US" sz="2000" dirty="0" err="1">
                <a:latin typeface="Comic Sans MS" pitchFamily="66" charset="0"/>
              </a:rPr>
              <a:t>uno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C’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allora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grande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valore</a:t>
            </a:r>
            <a:r>
              <a:rPr lang="en-US" sz="2000" dirty="0">
                <a:latin typeface="Comic Sans MS" pitchFamily="66" charset="0"/>
              </a:rPr>
              <a:t> post()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maggiore</a:t>
            </a:r>
            <a:r>
              <a:rPr lang="en-US" sz="2000" dirty="0">
                <a:latin typeface="Comic Sans MS" pitchFamily="66" charset="0"/>
              </a:rPr>
              <a:t> del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alto </a:t>
            </a:r>
            <a:r>
              <a:rPr lang="en-US" sz="2000" dirty="0" err="1">
                <a:latin typeface="Comic Sans MS" pitchFamily="66" charset="0"/>
              </a:rPr>
              <a:t>valore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post()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C’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4716016" y="4941168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ma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avevamo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bisogno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una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componente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800" i="1" dirty="0" err="1">
                <a:solidFill>
                  <a:srgbClr val="3366FF"/>
                </a:solidFill>
                <a:latin typeface="Comic Sans MS" pitchFamily="66" charset="0"/>
              </a:rPr>
              <a:t>pozzo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68351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3887416" y="3789040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Proprietà</a:t>
            </a:r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 3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il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riceve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DFS </a:t>
            </a:r>
            <a:r>
              <a:rPr lang="en-US" sz="2000" dirty="0" err="1">
                <a:latin typeface="Comic Sans MS" pitchFamily="66" charset="0"/>
              </a:rPr>
              <a:t>il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valore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più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grande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post() </a:t>
            </a:r>
            <a:r>
              <a:rPr lang="en-US" sz="2000" dirty="0" err="1">
                <a:latin typeface="Comic Sans MS" pitchFamily="66" charset="0"/>
              </a:rPr>
              <a:t>appartiene</a:t>
            </a:r>
            <a:r>
              <a:rPr lang="en-US" sz="2000" dirty="0">
                <a:latin typeface="Comic Sans MS" pitchFamily="66" charset="0"/>
              </a:rPr>
              <a:t> a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componente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i="1" dirty="0" err="1">
                <a:latin typeface="Comic Sans MS" pitchFamily="66" charset="0"/>
              </a:rPr>
              <a:t>sorgente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34" y="4777278"/>
            <a:ext cx="2903586" cy="153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sellaDiTesto 6"/>
          <p:cNvSpPr txBox="1"/>
          <p:nvPr/>
        </p:nvSpPr>
        <p:spPr>
          <a:xfrm>
            <a:off x="3779912" y="1988840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dim</a:t>
            </a:r>
            <a:r>
              <a:rPr lang="en-US" sz="2000" dirty="0">
                <a:latin typeface="Comic Sans MS" pitchFamily="66" charset="0"/>
              </a:rPr>
              <a:t>: se la DFS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prima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C’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: </a:t>
            </a:r>
            <a:r>
              <a:rPr lang="en-US" sz="2000" dirty="0" err="1">
                <a:latin typeface="Comic Sans MS" pitchFamily="66" charset="0"/>
              </a:rPr>
              <a:t>banale</a:t>
            </a:r>
            <a:r>
              <a:rPr lang="en-US" sz="2000" dirty="0">
                <a:latin typeface="Comic Sans MS" pitchFamily="66" charset="0"/>
              </a:rPr>
              <a:t>.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se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prima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allora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ferma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dopo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ha </a:t>
            </a:r>
            <a:r>
              <a:rPr lang="en-US" sz="2000" dirty="0" err="1">
                <a:latin typeface="Comic Sans MS" pitchFamily="66" charset="0"/>
              </a:rPr>
              <a:t>raggiunto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tutti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C’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 err="1">
                <a:latin typeface="Comic Sans MS" pitchFamily="66" charset="0"/>
              </a:rPr>
              <a:t>termina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su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nodo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427984" y="6125234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idea</a:t>
            </a:r>
            <a:r>
              <a:rPr lang="en-US" sz="2400" dirty="0">
                <a:latin typeface="Comic Sans MS" pitchFamily="66" charset="0"/>
              </a:rPr>
              <a:t>: </a:t>
            </a:r>
            <a:r>
              <a:rPr lang="en-US" sz="2400" dirty="0" err="1">
                <a:latin typeface="Comic Sans MS" pitchFamily="66" charset="0"/>
              </a:rPr>
              <a:t>invertiamo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gli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archi</a:t>
            </a:r>
            <a:r>
              <a:rPr lang="en-US" sz="2400" dirty="0">
                <a:latin typeface="Comic Sans MS" pitchFamily="66" charset="0"/>
              </a:rPr>
              <a:t>!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3851920" y="3429000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1280898" y="71396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835696" y="235709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C’</a:t>
            </a:r>
          </a:p>
        </p:txBody>
      </p:sp>
      <p:cxnSp>
        <p:nvCxnSpPr>
          <p:cNvPr id="14" name="Connettore 2 13"/>
          <p:cNvCxnSpPr/>
          <p:nvPr/>
        </p:nvCxnSpPr>
        <p:spPr>
          <a:xfrm flipH="1">
            <a:off x="1670414" y="1506050"/>
            <a:ext cx="10633" cy="586697"/>
          </a:xfrm>
          <a:prstGeom prst="straightConnector1">
            <a:avLst/>
          </a:prstGeom>
          <a:ln w="31750">
            <a:solidFill>
              <a:srgbClr val="33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9" grpId="0"/>
      <p:bldP spid="7" grpId="0"/>
      <p:bldP spid="8" grpId="0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68351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21088"/>
            <a:ext cx="2903586" cy="153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61970"/>
            <a:ext cx="2880320" cy="362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221088"/>
            <a:ext cx="2901837" cy="155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3491880" y="2498120"/>
            <a:ext cx="2448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Comic Sans MS" pitchFamily="66" charset="0"/>
              </a:rPr>
              <a:t>Nota </a:t>
            </a:r>
            <a:r>
              <a:rPr lang="en-US" sz="2000" dirty="0" err="1">
                <a:solidFill>
                  <a:srgbClr val="C00000"/>
                </a:solidFill>
                <a:latin typeface="Comic Sans MS" pitchFamily="66" charset="0"/>
              </a:rPr>
              <a:t>bene</a:t>
            </a:r>
            <a:r>
              <a:rPr lang="en-US" sz="2000" dirty="0">
                <a:latin typeface="Comic Sans MS" pitchFamily="66" charset="0"/>
              </a:rPr>
              <a:t>: le </a:t>
            </a:r>
            <a:r>
              <a:rPr lang="en-US" sz="2000" dirty="0" err="1">
                <a:latin typeface="Comic Sans MS" pitchFamily="66" charset="0"/>
              </a:rPr>
              <a:t>componenti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fortemente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connesse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sono</a:t>
            </a:r>
            <a:r>
              <a:rPr lang="en-US" sz="2000" dirty="0">
                <a:latin typeface="Comic Sans MS" pitchFamily="66" charset="0"/>
              </a:rPr>
              <a:t> le </a:t>
            </a:r>
            <a:r>
              <a:rPr lang="en-US" sz="2000" dirty="0" err="1">
                <a:latin typeface="Comic Sans MS" pitchFamily="66" charset="0"/>
              </a:rPr>
              <a:t>stesse</a:t>
            </a:r>
            <a:r>
              <a:rPr lang="en-US" sz="2000" dirty="0">
                <a:latin typeface="Comic Sans MS" pitchFamily="66" charset="0"/>
              </a:rPr>
              <a:t>!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perchè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?)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987824" y="26064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364088" y="26064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3200" baseline="30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3528" y="2636912"/>
            <a:ext cx="5471839" cy="369331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err="1"/>
              <a:t>CompConnesse</a:t>
            </a:r>
            <a:r>
              <a:rPr lang="en-US" sz="1800" dirty="0"/>
              <a:t> (</a:t>
            </a:r>
            <a:r>
              <a:rPr lang="en-US" sz="1800" dirty="0" err="1"/>
              <a:t>grafo</a:t>
            </a:r>
            <a:r>
              <a:rPr lang="en-US" sz="1800" dirty="0"/>
              <a:t> </a:t>
            </a:r>
            <a:r>
              <a:rPr lang="en-US" sz="1800" i="1" dirty="0"/>
              <a:t>G</a:t>
            </a:r>
            <a:r>
              <a:rPr lang="en-US" sz="1800" dirty="0"/>
              <a:t>)</a:t>
            </a:r>
            <a:endParaRPr lang="en-US" sz="1800" i="1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</a:t>
            </a:r>
            <a:r>
              <a:rPr lang="en-US" sz="1800" b="1" dirty="0"/>
              <a:t>for each</a:t>
            </a:r>
            <a:r>
              <a:rPr lang="en-US" sz="1800" dirty="0"/>
              <a:t> </a:t>
            </a:r>
            <a:r>
              <a:rPr lang="en-US" sz="1800" dirty="0" err="1"/>
              <a:t>nodo</a:t>
            </a:r>
            <a:r>
              <a:rPr lang="en-US" sz="1800" dirty="0"/>
              <a:t> </a:t>
            </a:r>
            <a:r>
              <a:rPr lang="en-US" sz="1800" i="1" dirty="0"/>
              <a:t>v</a:t>
            </a:r>
            <a:r>
              <a:rPr lang="en-US" sz="1800" dirty="0"/>
              <a:t> </a:t>
            </a:r>
            <a:r>
              <a:rPr lang="en-US" sz="1800" b="1" dirty="0"/>
              <a:t>do </a:t>
            </a:r>
            <a:r>
              <a:rPr lang="en-US" sz="1800" dirty="0" err="1"/>
              <a:t>imposta</a:t>
            </a:r>
            <a:r>
              <a:rPr lang="en-US" sz="1800" dirty="0"/>
              <a:t> </a:t>
            </a:r>
            <a:r>
              <a:rPr lang="en-US" sz="1800" i="1" dirty="0"/>
              <a:t>v</a:t>
            </a:r>
            <a:r>
              <a:rPr lang="en-US" sz="1800" dirty="0"/>
              <a:t> come </a:t>
            </a:r>
            <a:r>
              <a:rPr lang="en-US" sz="1800" i="1" dirty="0"/>
              <a:t>non </a:t>
            </a:r>
            <a:r>
              <a:rPr lang="en-US" sz="1800" i="1" dirty="0" err="1"/>
              <a:t>marcato</a:t>
            </a:r>
            <a:r>
              <a:rPr lang="en-US" sz="1800" dirty="0"/>
              <a:t> </a:t>
            </a:r>
            <a:endParaRPr lang="en-US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i="1" dirty="0"/>
              <a:t> Comp</a:t>
            </a:r>
            <a:r>
              <a:rPr lang="en-US" sz="1800" dirty="0"/>
              <a:t> </a:t>
            </a:r>
            <a:r>
              <a:rPr lang="en-US" sz="1800" dirty="0">
                <a:sym typeface="Wingdings" pitchFamily="2" charset="2"/>
              </a:rPr>
              <a:t> </a:t>
            </a:r>
            <a:r>
              <a:rPr lang="en-US" sz="1800" dirty="0">
                <a:sym typeface="Symbol"/>
              </a:rPr>
              <a:t></a:t>
            </a:r>
            <a:endParaRPr lang="en-US" b="1" dirty="0">
              <a:sym typeface="Wingdings" pitchFamily="2" charset="2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b="1" dirty="0">
                <a:sym typeface="Wingdings" pitchFamily="2" charset="2"/>
              </a:rPr>
              <a:t>for each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nodo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v</a:t>
            </a:r>
            <a:r>
              <a:rPr lang="en-US" dirty="0">
                <a:sym typeface="Wingdings" pitchFamily="2" charset="2"/>
              </a:rPr>
              <a:t> in </a:t>
            </a:r>
            <a:r>
              <a:rPr lang="en-US" dirty="0" err="1">
                <a:sym typeface="Wingdings" pitchFamily="2" charset="2"/>
              </a:rPr>
              <a:t>ordine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decrescente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</a:t>
            </a:r>
            <a:r>
              <a:rPr lang="en-US" dirty="0">
                <a:sym typeface="Wingdings" pitchFamily="2" charset="2"/>
              </a:rPr>
              <a:t> post(v) </a:t>
            </a:r>
            <a:r>
              <a:rPr lang="en-US" b="1" dirty="0">
                <a:sym typeface="Wingdings" pitchFamily="2" charset="2"/>
              </a:rPr>
              <a:t>do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</a:t>
            </a:r>
            <a:r>
              <a:rPr lang="en-US" b="1" dirty="0">
                <a:sym typeface="Wingdings" pitchFamily="2" charset="2"/>
              </a:rPr>
              <a:t>if</a:t>
            </a:r>
            <a:r>
              <a:rPr lang="en-US" dirty="0">
                <a:sym typeface="Wingdings" pitchFamily="2" charset="2"/>
              </a:rPr>
              <a:t> (</a:t>
            </a:r>
            <a:r>
              <a:rPr lang="en-US" i="1" dirty="0">
                <a:sym typeface="Wingdings" pitchFamily="2" charset="2"/>
              </a:rPr>
              <a:t>v</a:t>
            </a:r>
            <a:r>
              <a:rPr lang="en-US" dirty="0">
                <a:sym typeface="Wingdings" pitchFamily="2" charset="2"/>
              </a:rPr>
              <a:t> è </a:t>
            </a:r>
            <a:r>
              <a:rPr lang="en-US" i="1" dirty="0">
                <a:sym typeface="Wingdings" pitchFamily="2" charset="2"/>
              </a:rPr>
              <a:t>non </a:t>
            </a:r>
            <a:r>
              <a:rPr lang="en-US" i="1" dirty="0" err="1">
                <a:sym typeface="Wingdings" pitchFamily="2" charset="2"/>
              </a:rPr>
              <a:t>marcato</a:t>
            </a:r>
            <a:r>
              <a:rPr lang="en-US" dirty="0">
                <a:sym typeface="Wingdings" pitchFamily="2" charset="2"/>
              </a:rPr>
              <a:t>) </a:t>
            </a:r>
            <a:r>
              <a:rPr lang="en-US" b="1" dirty="0">
                <a:sym typeface="Wingdings" pitchFamily="2" charset="2"/>
              </a:rPr>
              <a:t>then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     </a:t>
            </a:r>
            <a:r>
              <a:rPr lang="en-US" i="1" dirty="0">
                <a:sym typeface="Wingdings" pitchFamily="2" charset="2"/>
              </a:rPr>
              <a:t>T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 err="1">
                <a:sym typeface="Wingdings" pitchFamily="2" charset="2"/>
              </a:rPr>
              <a:t>albero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vuoto</a:t>
            </a:r>
            <a:endParaRPr lang="en-US" dirty="0">
              <a:sym typeface="Wingdings" pitchFamily="2" charset="2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     </a:t>
            </a:r>
            <a:r>
              <a:rPr lang="en-US" dirty="0" err="1">
                <a:sym typeface="Wingdings" pitchFamily="2" charset="2"/>
              </a:rPr>
              <a:t>visitaDSFRicorsiva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i="1" dirty="0" err="1">
                <a:sym typeface="Wingdings" pitchFamily="2" charset="2"/>
              </a:rPr>
              <a:t>v</a:t>
            </a:r>
            <a:r>
              <a:rPr lang="en-US" dirty="0" err="1">
                <a:sym typeface="Wingdings" pitchFamily="2" charset="2"/>
              </a:rPr>
              <a:t>,</a:t>
            </a:r>
            <a:r>
              <a:rPr lang="en-US" i="1" dirty="0" err="1">
                <a:sym typeface="Wingdings" pitchFamily="2" charset="2"/>
              </a:rPr>
              <a:t>T</a:t>
            </a:r>
            <a:r>
              <a:rPr lang="en-US" dirty="0">
                <a:sym typeface="Wingdings" pitchFamily="2" charset="2"/>
              </a:rPr>
              <a:t>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>
                <a:sym typeface="Wingdings" pitchFamily="2" charset="2"/>
              </a:rPr>
              <a:t>          </a:t>
            </a:r>
            <a:r>
              <a:rPr lang="en-US" dirty="0" err="1">
                <a:sym typeface="Wingdings" pitchFamily="2" charset="2"/>
              </a:rPr>
              <a:t>aggiungi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T</a:t>
            </a:r>
            <a:r>
              <a:rPr lang="en-US" dirty="0">
                <a:sym typeface="Wingdings" pitchFamily="2" charset="2"/>
              </a:rPr>
              <a:t> a </a:t>
            </a:r>
            <a:r>
              <a:rPr lang="en-US" i="1" dirty="0">
                <a:sym typeface="Wingdings" pitchFamily="2" charset="2"/>
              </a:rPr>
              <a:t>Comp</a:t>
            </a:r>
            <a:endParaRPr lang="en-US" sz="1800" i="1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</a:t>
            </a:r>
            <a:r>
              <a:rPr lang="en-US" sz="1800" b="1" dirty="0"/>
              <a:t>return</a:t>
            </a:r>
            <a:r>
              <a:rPr lang="en-US" sz="1800" dirty="0"/>
              <a:t> </a:t>
            </a:r>
            <a:r>
              <a:rPr lang="en-US" sz="1800" i="1" dirty="0"/>
              <a:t>Comp</a:t>
            </a:r>
            <a:endParaRPr lang="en-US" sz="18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75928" y="260648"/>
            <a:ext cx="5471839" cy="1615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err="1"/>
              <a:t>VisitaDFS</a:t>
            </a:r>
            <a:r>
              <a:rPr lang="en-US" sz="1800" dirty="0"/>
              <a:t> (</a:t>
            </a:r>
            <a:r>
              <a:rPr lang="en-US" sz="1800" dirty="0" err="1"/>
              <a:t>grafo</a:t>
            </a:r>
            <a:r>
              <a:rPr lang="en-US" sz="1800" dirty="0"/>
              <a:t> </a:t>
            </a:r>
            <a:r>
              <a:rPr lang="en-US" sz="1800" i="1" dirty="0"/>
              <a:t>G</a:t>
            </a:r>
            <a:r>
              <a:rPr lang="en-US" sz="1800" dirty="0"/>
              <a:t>)</a:t>
            </a:r>
            <a:endParaRPr lang="en-US" sz="1800" i="1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</a:t>
            </a:r>
            <a:r>
              <a:rPr lang="en-US" sz="1800" dirty="0" err="1"/>
              <a:t>calcola</a:t>
            </a:r>
            <a:r>
              <a:rPr lang="en-US" sz="1800" dirty="0"/>
              <a:t> G</a:t>
            </a:r>
            <a:r>
              <a:rPr lang="en-US" sz="1800" baseline="30000" dirty="0"/>
              <a:t>R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dirty="0" err="1"/>
              <a:t>esegui</a:t>
            </a:r>
            <a:r>
              <a:rPr lang="en-US" dirty="0"/>
              <a:t> DFS(G</a:t>
            </a:r>
            <a:r>
              <a:rPr lang="en-US" baseline="30000" dirty="0"/>
              <a:t>R</a:t>
            </a:r>
            <a:r>
              <a:rPr lang="en-US" dirty="0"/>
              <a:t>) per </a:t>
            </a:r>
            <a:r>
              <a:rPr lang="en-US" dirty="0" err="1"/>
              <a:t>trovare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post(v)</a:t>
            </a:r>
            <a:endParaRPr lang="en-US" sz="1800" dirty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sz="1800" dirty="0"/>
              <a:t> </a:t>
            </a:r>
            <a:r>
              <a:rPr lang="en-US" sz="1800" b="1" dirty="0"/>
              <a:t>return</a:t>
            </a:r>
            <a:r>
              <a:rPr lang="en-US" sz="1800" dirty="0"/>
              <a:t> </a:t>
            </a:r>
            <a:r>
              <a:rPr lang="en-US" dirty="0" err="1"/>
              <a:t>CompConnesse</a:t>
            </a:r>
            <a:r>
              <a:rPr lang="en-US" dirty="0"/>
              <a:t>(G)</a:t>
            </a:r>
            <a:endParaRPr lang="en-US" sz="18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292080" y="2024261"/>
            <a:ext cx="36724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Complessità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temporale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it-IT" sz="2400" dirty="0">
                <a:latin typeface="Comic Sans MS" pitchFamily="66" charset="0"/>
              </a:rPr>
              <a:t>se G è rappresentato con liste di adiacenza</a:t>
            </a:r>
          </a:p>
          <a:p>
            <a:pPr algn="ctr"/>
            <a:r>
              <a:rPr lang="el-GR" sz="3200" dirty="0">
                <a:solidFill>
                  <a:srgbClr val="3366FF"/>
                </a:solidFill>
                <a:latin typeface="Comic Sans MS" pitchFamily="66" charset="0"/>
              </a:rPr>
              <a:t>Θ(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n+m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68351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924944"/>
            <a:ext cx="2880320" cy="362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2987824" y="26064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884368" y="213285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3200" baseline="30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68351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924944"/>
            <a:ext cx="2880320" cy="362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2987824" y="26064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884368" y="213285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3200" baseline="30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076056" y="270892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788024" y="270892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084168" y="270892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796136" y="2708920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4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7020272" y="270892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12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6732240" y="2708920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9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5043040" y="386104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755008" y="3861048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3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868144" y="41211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5580112" y="412114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 5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7485371" y="393305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11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7164288" y="3933056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10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5691077" y="464384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23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5381011" y="4643844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14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7369330" y="465824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24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7059264" y="4658247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13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5545366" y="549519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22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242106" y="5495198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15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6524244" y="5085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21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6228184" y="5085184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16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7546362" y="529191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19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7247313" y="5291916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18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7057534" y="594928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20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6743257" y="5949280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17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3" name="Connettore 2 32"/>
          <p:cNvCxnSpPr/>
          <p:nvPr/>
        </p:nvCxnSpPr>
        <p:spPr>
          <a:xfrm flipH="1">
            <a:off x="2627784" y="1772816"/>
            <a:ext cx="648072" cy="21602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 flipH="1">
            <a:off x="7225279" y="4437112"/>
            <a:ext cx="515073" cy="26009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e 36"/>
          <p:cNvSpPr/>
          <p:nvPr/>
        </p:nvSpPr>
        <p:spPr>
          <a:xfrm>
            <a:off x="683568" y="1556792"/>
            <a:ext cx="2448272" cy="237626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onnettore 2 37"/>
          <p:cNvCxnSpPr/>
          <p:nvPr/>
        </p:nvCxnSpPr>
        <p:spPr>
          <a:xfrm flipH="1">
            <a:off x="2627784" y="188640"/>
            <a:ext cx="648072" cy="21602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flipH="1">
            <a:off x="7236296" y="3068960"/>
            <a:ext cx="648072" cy="21602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/>
          <p:nvPr/>
        </p:nvCxnSpPr>
        <p:spPr>
          <a:xfrm flipV="1">
            <a:off x="251520" y="1412776"/>
            <a:ext cx="360040" cy="57606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/>
          <p:nvPr/>
        </p:nvCxnSpPr>
        <p:spPr>
          <a:xfrm flipV="1">
            <a:off x="5004048" y="4221088"/>
            <a:ext cx="360040" cy="57606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/>
          <p:nvPr/>
        </p:nvCxnSpPr>
        <p:spPr>
          <a:xfrm flipH="1">
            <a:off x="6300192" y="2924944"/>
            <a:ext cx="351656" cy="28803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 flipH="1">
            <a:off x="1619672" y="116632"/>
            <a:ext cx="351656" cy="28803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 flipH="1">
            <a:off x="5444480" y="2780928"/>
            <a:ext cx="351656" cy="28803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/>
          <p:nvPr/>
        </p:nvCxnSpPr>
        <p:spPr>
          <a:xfrm flipH="1">
            <a:off x="539552" y="44624"/>
            <a:ext cx="351656" cy="28803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e 48"/>
          <p:cNvSpPr/>
          <p:nvPr/>
        </p:nvSpPr>
        <p:spPr>
          <a:xfrm>
            <a:off x="2051720" y="116632"/>
            <a:ext cx="864096" cy="135976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e 49"/>
          <p:cNvSpPr/>
          <p:nvPr/>
        </p:nvSpPr>
        <p:spPr>
          <a:xfrm>
            <a:off x="1115616" y="125016"/>
            <a:ext cx="864096" cy="135976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e 50"/>
          <p:cNvSpPr/>
          <p:nvPr/>
        </p:nvSpPr>
        <p:spPr>
          <a:xfrm>
            <a:off x="107504" y="116632"/>
            <a:ext cx="576064" cy="63130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e 51"/>
          <p:cNvSpPr/>
          <p:nvPr/>
        </p:nvSpPr>
        <p:spPr>
          <a:xfrm>
            <a:off x="467544" y="925488"/>
            <a:ext cx="576064" cy="63130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Un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esempio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3168377" cy="358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827584" y="5157192"/>
            <a:ext cx="1715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pre(v)</a:t>
            </a:r>
            <a:r>
              <a:rPr lang="en-US" dirty="0">
                <a:latin typeface="Comic Sans MS" pitchFamily="66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post(v)</a:t>
            </a:r>
          </a:p>
        </p:txBody>
      </p:sp>
      <p:sp>
        <p:nvSpPr>
          <p:cNvPr id="7" name="Ovale 6"/>
          <p:cNvSpPr/>
          <p:nvPr/>
        </p:nvSpPr>
        <p:spPr>
          <a:xfrm>
            <a:off x="1475656" y="5661248"/>
            <a:ext cx="432048" cy="432048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/>
          <p:cNvSpPr txBox="1"/>
          <p:nvPr/>
        </p:nvSpPr>
        <p:spPr>
          <a:xfrm>
            <a:off x="1515259" y="5589240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123728" y="76470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16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835696" y="764704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1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827584" y="82742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11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39552" y="827420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2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3421994" y="82742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15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133962" y="82742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12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67544" y="277163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79512" y="2771636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3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2485890" y="26996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2197858" y="2699628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4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862937" y="243953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14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3574905" y="243953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13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3870965" y="372977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582933" y="3729774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8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2123728" y="40677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1835696" y="4067780"/>
            <a:ext cx="39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 5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052736"/>
            <a:ext cx="3115714" cy="41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096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  <a:ea typeface="+mj-ea"/>
                <a:cs typeface="+mj-cs"/>
              </a:rPr>
              <a:t>proprietà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052736"/>
            <a:ext cx="3115714" cy="41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CasellaDiTesto 24"/>
          <p:cNvSpPr txBox="1"/>
          <p:nvPr/>
        </p:nvSpPr>
        <p:spPr>
          <a:xfrm>
            <a:off x="35496" y="809417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per </a:t>
            </a:r>
            <a:r>
              <a:rPr lang="en-US" sz="2000" dirty="0" err="1">
                <a:latin typeface="Comic Sans MS" pitchFamily="66" charset="0"/>
              </a:rPr>
              <a:t>ogni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coppia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nodi</a:t>
            </a:r>
            <a:r>
              <a:rPr lang="en-US" sz="2000" dirty="0">
                <a:latin typeface="Comic Sans MS" pitchFamily="66" charset="0"/>
              </a:rPr>
              <a:t> u e v, </a:t>
            </a:r>
            <a:r>
              <a:rPr lang="en-US" sz="2000" dirty="0" err="1">
                <a:latin typeface="Comic Sans MS" pitchFamily="66" charset="0"/>
              </a:rPr>
              <a:t>gli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intervalli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[pre(u),post(u)]</a:t>
            </a:r>
            <a:r>
              <a:rPr lang="en-US" sz="2000" dirty="0">
                <a:latin typeface="Comic Sans MS" pitchFamily="66" charset="0"/>
              </a:rPr>
              <a:t> 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[pre(v),post(v)]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 </a:t>
            </a:r>
            <a:r>
              <a:rPr lang="en-US" sz="2000" dirty="0" err="1">
                <a:latin typeface="Comic Sans MS" pitchFamily="66" charset="0"/>
              </a:rPr>
              <a:t>sono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disgiunti</a:t>
            </a:r>
            <a:r>
              <a:rPr lang="en-US" sz="2000" dirty="0">
                <a:latin typeface="Comic Sans MS" pitchFamily="66" charset="0"/>
              </a:rPr>
              <a:t> o </a:t>
            </a:r>
            <a:r>
              <a:rPr lang="en-US" sz="2000" dirty="0" err="1">
                <a:latin typeface="Comic Sans MS" pitchFamily="66" charset="0"/>
              </a:rPr>
              <a:t>l’uno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contenuto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nell’altro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-36512" y="2708920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u è </a:t>
            </a:r>
            <a:r>
              <a:rPr lang="en-US" sz="2000" dirty="0" err="1">
                <a:latin typeface="Comic Sans MS" pitchFamily="66" charset="0"/>
              </a:rPr>
              <a:t>antenato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v </a:t>
            </a:r>
            <a:r>
              <a:rPr lang="en-US" sz="2000" dirty="0" err="1">
                <a:latin typeface="Comic Sans MS" pitchFamily="66" charset="0"/>
              </a:rPr>
              <a:t>nell’albero</a:t>
            </a:r>
            <a:r>
              <a:rPr lang="en-US" sz="2000" dirty="0">
                <a:latin typeface="Comic Sans MS" pitchFamily="66" charset="0"/>
              </a:rPr>
              <a:t> DFS, se 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pre(u) &lt; pre(v) &lt; post(v) &lt; post(u)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condizione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che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rappresentiamo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così</a:t>
            </a:r>
            <a:r>
              <a:rPr lang="en-US" sz="2000" dirty="0">
                <a:latin typeface="Comic Sans MS" pitchFamily="66" charset="0"/>
              </a:rPr>
              <a:t>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915519"/>
            <a:ext cx="27527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CasellaDiTesto 26"/>
          <p:cNvSpPr txBox="1"/>
          <p:nvPr/>
        </p:nvSpPr>
        <p:spPr>
          <a:xfrm>
            <a:off x="1763688" y="5437673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possiamo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usare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tempi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per</a:t>
            </a:r>
          </a:p>
          <a:p>
            <a:pPr algn="ctr"/>
            <a:r>
              <a:rPr lang="en-US" sz="2000" dirty="0" err="1">
                <a:latin typeface="Comic Sans MS" pitchFamily="66" charset="0"/>
              </a:rPr>
              <a:t>riconoscere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il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tipo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generico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arco</a:t>
            </a:r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u,v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</a:rPr>
              <a:t>del </a:t>
            </a:r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34082"/>
          </a:xfrm>
        </p:spPr>
        <p:txBody>
          <a:bodyPr>
            <a:normAutofit fontScale="90000"/>
          </a:bodyPr>
          <a:lstStyle/>
          <a:p>
            <a:pPr lvl="0" algn="r">
              <a:defRPr/>
            </a:pP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…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riconoscere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tipi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600" dirty="0" err="1">
                <a:solidFill>
                  <a:srgbClr val="3366FF"/>
                </a:solidFill>
                <a:latin typeface="Comic Sans MS" pitchFamily="66" charset="0"/>
              </a:rPr>
              <a:t>arco</a:t>
            </a:r>
            <a:endParaRPr lang="en-US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200" y="2221979"/>
            <a:ext cx="25146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0" y="1717923"/>
            <a:ext cx="3131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pre/post</a:t>
            </a:r>
            <a:r>
              <a:rPr lang="en-US" sz="2000" dirty="0">
                <a:latin typeface="Comic Sans MS" pitchFamily="66" charset="0"/>
              </a:rPr>
              <a:t> per </a:t>
            </a:r>
            <a:r>
              <a:rPr lang="en-US" sz="2000" dirty="0" err="1">
                <a:latin typeface="Comic Sans MS" pitchFamily="66" charset="0"/>
              </a:rPr>
              <a:t>l’arco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u,v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131840" y="1717923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tipo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arco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131840" y="2221979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in </a:t>
            </a:r>
            <a:r>
              <a:rPr lang="en-US" sz="2000" dirty="0" err="1">
                <a:latin typeface="Comic Sans MS" pitchFamily="66" charset="0"/>
              </a:rPr>
              <a:t>avanti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131840" y="3014067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all’indietro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203848" y="3789040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trasversali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052736"/>
            <a:ext cx="3115714" cy="41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tangolo 10"/>
          <p:cNvSpPr/>
          <p:nvPr/>
        </p:nvSpPr>
        <p:spPr>
          <a:xfrm>
            <a:off x="107504" y="1556792"/>
            <a:ext cx="4752528" cy="3024336"/>
          </a:xfrm>
          <a:prstGeom prst="rect">
            <a:avLst/>
          </a:prstGeom>
          <a:noFill/>
          <a:ln w="444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cicli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, DAG e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ordinamenti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topologici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-10492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riconoscere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la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presenza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di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un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ciclo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in un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grafo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3200" dirty="0" err="1">
                <a:solidFill>
                  <a:srgbClr val="3366FF"/>
                </a:solidFill>
                <a:latin typeface="Comic Sans MS" pitchFamily="66" charset="0"/>
              </a:rPr>
              <a:t>diretto</a:t>
            </a:r>
            <a:endParaRPr lang="en-US" sz="32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95536" y="1055638"/>
            <a:ext cx="38164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Comic Sans MS" pitchFamily="66" charset="0"/>
              </a:rPr>
              <a:t>Algoritmo</a:t>
            </a: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000" dirty="0" err="1">
                <a:latin typeface="Comic Sans MS" pitchFamily="66" charset="0"/>
              </a:rPr>
              <a:t>fai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una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DFS e </a:t>
            </a:r>
            <a:r>
              <a:rPr lang="en-US" sz="2000" dirty="0" err="1">
                <a:latin typeface="Comic Sans MS" pitchFamily="66" charset="0"/>
              </a:rPr>
              <a:t>controlla</a:t>
            </a:r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>
                <a:latin typeface="Comic Sans MS" pitchFamily="66" charset="0"/>
              </a:rPr>
              <a:t> se </a:t>
            </a:r>
            <a:r>
              <a:rPr lang="en-US" sz="2000" dirty="0" err="1">
                <a:latin typeface="Comic Sans MS" pitchFamily="66" charset="0"/>
              </a:rPr>
              <a:t>c’è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arco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all’indietro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23528" y="2596842"/>
            <a:ext cx="8280400" cy="86491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None/>
            </a:pPr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diretto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ha un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ciclo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se e solo se la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visita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DFS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rivela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un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arco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all’indietro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7"/>
          <p:cNvSpPr txBox="1">
            <a:spLocks noChangeArrowheads="1"/>
          </p:cNvSpPr>
          <p:nvPr/>
        </p:nvSpPr>
        <p:spPr bwMode="auto">
          <a:xfrm>
            <a:off x="6924053" y="2164794"/>
            <a:ext cx="16145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Proprietà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3460938"/>
            <a:ext cx="7380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Symbol"/>
              </a:rPr>
              <a:t></a:t>
            </a:r>
            <a:r>
              <a:rPr lang="en-US" sz="2000" dirty="0">
                <a:latin typeface="Comic Sans MS" pitchFamily="66" charset="0"/>
              </a:rPr>
              <a:t>): se </a:t>
            </a:r>
            <a:r>
              <a:rPr lang="en-US" sz="2000" dirty="0" err="1">
                <a:latin typeface="Comic Sans MS" pitchFamily="66" charset="0"/>
              </a:rPr>
              <a:t>c’è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arco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all’indietro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chiaramente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 un </a:t>
            </a:r>
            <a:r>
              <a:rPr lang="en-US" sz="2000" dirty="0" err="1">
                <a:latin typeface="Comic Sans MS" pitchFamily="66" charset="0"/>
              </a:rPr>
              <a:t>ciclo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23528" y="3964994"/>
            <a:ext cx="7380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Symbol"/>
              </a:rPr>
              <a:t></a:t>
            </a:r>
            <a:r>
              <a:rPr lang="en-US" sz="2000" dirty="0">
                <a:latin typeface="Comic Sans MS" pitchFamily="66" charset="0"/>
              </a:rPr>
              <a:t>): se </a:t>
            </a:r>
            <a:r>
              <a:rPr lang="en-US" sz="2000" dirty="0" err="1">
                <a:latin typeface="Comic Sans MS" pitchFamily="66" charset="0"/>
              </a:rPr>
              <a:t>c’è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ciclo</a:t>
            </a:r>
            <a:r>
              <a:rPr lang="en-US" sz="2000" dirty="0">
                <a:latin typeface="Comic Sans MS" pitchFamily="66" charset="0"/>
              </a:rPr>
              <a:t> &lt;v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,v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…,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&gt;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78177" y="4541058"/>
            <a:ext cx="6609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sia</a:t>
            </a:r>
            <a:r>
              <a:rPr lang="en-US" sz="2000" dirty="0">
                <a:latin typeface="Comic Sans MS" pitchFamily="66" charset="0"/>
              </a:rPr>
              <a:t>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il</a:t>
            </a:r>
            <a:r>
              <a:rPr lang="en-US" sz="2000" dirty="0">
                <a:latin typeface="Comic Sans MS" pitchFamily="66" charset="0"/>
              </a:rPr>
              <a:t> primo </a:t>
            </a:r>
            <a:r>
              <a:rPr lang="en-US" sz="2000" dirty="0" err="1">
                <a:latin typeface="Comic Sans MS" pitchFamily="66" charset="0"/>
              </a:rPr>
              <a:t>nodo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scoperto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nella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visita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39552" y="5877272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allora</a:t>
            </a:r>
            <a:r>
              <a:rPr lang="en-US" sz="2000" dirty="0">
                <a:latin typeface="Comic Sans MS" pitchFamily="66" charset="0"/>
              </a:rPr>
              <a:t> (v</a:t>
            </a:r>
            <a:r>
              <a:rPr lang="en-US" sz="2000" baseline="-25000" dirty="0">
                <a:latin typeface="Comic Sans MS" pitchFamily="66" charset="0"/>
              </a:rPr>
              <a:t>i-1</a:t>
            </a:r>
            <a:r>
              <a:rPr lang="en-US" sz="2000" dirty="0">
                <a:latin typeface="Comic Sans MS" pitchFamily="66" charset="0"/>
              </a:rPr>
              <a:t>,v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è un </a:t>
            </a:r>
            <a:r>
              <a:rPr lang="en-US" sz="2000" dirty="0" err="1">
                <a:latin typeface="Comic Sans MS" pitchFamily="66" charset="0"/>
              </a:rPr>
              <a:t>arco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all’indietro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78177" y="5053363"/>
            <a:ext cx="7380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poiché</a:t>
            </a:r>
            <a:r>
              <a:rPr lang="en-US" sz="2000" dirty="0">
                <a:latin typeface="Comic Sans MS" pitchFamily="66" charset="0"/>
              </a:rPr>
              <a:t> v</a:t>
            </a:r>
            <a:r>
              <a:rPr lang="en-US" sz="2000" baseline="-25000" dirty="0">
                <a:latin typeface="Comic Sans MS" pitchFamily="66" charset="0"/>
              </a:rPr>
              <a:t>i-1</a:t>
            </a:r>
            <a:r>
              <a:rPr lang="en-US" sz="2000" dirty="0">
                <a:latin typeface="Comic Sans MS" pitchFamily="66" charset="0"/>
              </a:rPr>
              <a:t> è </a:t>
            </a:r>
            <a:r>
              <a:rPr lang="en-US" sz="2000" dirty="0" err="1">
                <a:latin typeface="Comic Sans MS" pitchFamily="66" charset="0"/>
              </a:rPr>
              <a:t>raggiungibile</a:t>
            </a:r>
            <a:r>
              <a:rPr lang="en-US" sz="2000" dirty="0">
                <a:latin typeface="Comic Sans MS" pitchFamily="66" charset="0"/>
              </a:rPr>
              <a:t> da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visito</a:t>
            </a:r>
            <a:r>
              <a:rPr lang="en-US" sz="2000" dirty="0">
                <a:latin typeface="Comic Sans MS" pitchFamily="66" charset="0"/>
              </a:rPr>
              <a:t> v</a:t>
            </a:r>
            <a:r>
              <a:rPr lang="en-US" sz="2000" baseline="-25000" dirty="0">
                <a:latin typeface="Comic Sans MS" pitchFamily="66" charset="0"/>
              </a:rPr>
              <a:t>i-1</a:t>
            </a:r>
            <a:r>
              <a:rPr lang="en-US" sz="2000" dirty="0">
                <a:latin typeface="Comic Sans MS" pitchFamily="66" charset="0"/>
              </a:rPr>
              <a:t> prima di </a:t>
            </a:r>
            <a:r>
              <a:rPr lang="en-US" sz="2000" dirty="0" err="1">
                <a:latin typeface="Comic Sans MS" pitchFamily="66" charset="0"/>
              </a:rPr>
              <a:t>terminare</a:t>
            </a:r>
            <a:r>
              <a:rPr lang="en-US" sz="2000" dirty="0">
                <a:latin typeface="Comic Sans MS" pitchFamily="66" charset="0"/>
              </a:rPr>
              <a:t> la </a:t>
            </a:r>
            <a:r>
              <a:rPr lang="en-US" sz="2000" dirty="0" err="1">
                <a:latin typeface="Comic Sans MS" pitchFamily="66" charset="0"/>
              </a:rPr>
              <a:t>visita</a:t>
            </a:r>
            <a:r>
              <a:rPr lang="en-US" sz="2000" dirty="0">
                <a:latin typeface="Comic Sans MS" pitchFamily="66" charset="0"/>
              </a:rPr>
              <a:t> di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63" name="Gruppo 62">
            <a:extLst>
              <a:ext uri="{FF2B5EF4-FFF2-40B4-BE49-F238E27FC236}">
                <a16:creationId xmlns:a16="http://schemas.microsoft.com/office/drawing/2014/main" id="{842C2C6E-72EC-4799-AF7C-BFA01D325368}"/>
              </a:ext>
            </a:extLst>
          </p:cNvPr>
          <p:cNvGrpSpPr/>
          <p:nvPr/>
        </p:nvGrpSpPr>
        <p:grpSpPr>
          <a:xfrm>
            <a:off x="7380312" y="3960951"/>
            <a:ext cx="1834500" cy="1625113"/>
            <a:chOff x="7380312" y="3960951"/>
            <a:chExt cx="1834500" cy="1625113"/>
          </a:xfrm>
        </p:grpSpPr>
        <p:sp>
          <p:nvSpPr>
            <p:cNvPr id="25" name="Ovale 24">
              <a:extLst>
                <a:ext uri="{FF2B5EF4-FFF2-40B4-BE49-F238E27FC236}">
                  <a16:creationId xmlns:a16="http://schemas.microsoft.com/office/drawing/2014/main" id="{D3668C9D-9449-448B-B3D5-C4421C7E739B}"/>
                </a:ext>
              </a:extLst>
            </p:cNvPr>
            <p:cNvSpPr/>
            <p:nvPr/>
          </p:nvSpPr>
          <p:spPr>
            <a:xfrm>
              <a:off x="8192409" y="4365104"/>
              <a:ext cx="211832" cy="216024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ttore 2 27">
              <a:extLst>
                <a:ext uri="{FF2B5EF4-FFF2-40B4-BE49-F238E27FC236}">
                  <a16:creationId xmlns:a16="http://schemas.microsoft.com/office/drawing/2014/main" id="{6AB4D3A6-DD0B-4A2D-A937-50DC941268E9}"/>
                </a:ext>
              </a:extLst>
            </p:cNvPr>
            <p:cNvCxnSpPr>
              <a:cxnSpLocks/>
              <a:stCxn id="25" idx="5"/>
              <a:endCxn id="40" idx="1"/>
            </p:cNvCxnSpPr>
            <p:nvPr/>
          </p:nvCxnSpPr>
          <p:spPr>
            <a:xfrm>
              <a:off x="8373219" y="4549492"/>
              <a:ext cx="378372" cy="409012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e 39">
              <a:extLst>
                <a:ext uri="{FF2B5EF4-FFF2-40B4-BE49-F238E27FC236}">
                  <a16:creationId xmlns:a16="http://schemas.microsoft.com/office/drawing/2014/main" id="{26630037-3658-4CB5-B99E-AB6E7EBE475F}"/>
                </a:ext>
              </a:extLst>
            </p:cNvPr>
            <p:cNvSpPr/>
            <p:nvPr/>
          </p:nvSpPr>
          <p:spPr>
            <a:xfrm>
              <a:off x="8720569" y="4926868"/>
              <a:ext cx="211832" cy="216024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Ovale 40">
              <a:extLst>
                <a:ext uri="{FF2B5EF4-FFF2-40B4-BE49-F238E27FC236}">
                  <a16:creationId xmlns:a16="http://schemas.microsoft.com/office/drawing/2014/main" id="{89C59D97-72C8-4FB0-A24C-DF07C8B15FC1}"/>
                </a:ext>
              </a:extLst>
            </p:cNvPr>
            <p:cNvSpPr/>
            <p:nvPr/>
          </p:nvSpPr>
          <p:spPr>
            <a:xfrm>
              <a:off x="8194494" y="5370040"/>
              <a:ext cx="211832" cy="216024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Ovale 41">
              <a:extLst>
                <a:ext uri="{FF2B5EF4-FFF2-40B4-BE49-F238E27FC236}">
                  <a16:creationId xmlns:a16="http://schemas.microsoft.com/office/drawing/2014/main" id="{AB0C27BA-D204-4A02-8096-7C9C493DA3CA}"/>
                </a:ext>
              </a:extLst>
            </p:cNvPr>
            <p:cNvSpPr/>
            <p:nvPr/>
          </p:nvSpPr>
          <p:spPr>
            <a:xfrm>
              <a:off x="7740352" y="4908136"/>
              <a:ext cx="211832" cy="216024"/>
            </a:xfrm>
            <a:prstGeom prst="ellipse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3" name="Connettore 2 42">
              <a:extLst>
                <a:ext uri="{FF2B5EF4-FFF2-40B4-BE49-F238E27FC236}">
                  <a16:creationId xmlns:a16="http://schemas.microsoft.com/office/drawing/2014/main" id="{863A4824-AEB3-4669-94BE-61E46B08A902}"/>
                </a:ext>
              </a:extLst>
            </p:cNvPr>
            <p:cNvCxnSpPr>
              <a:cxnSpLocks/>
              <a:stCxn id="40" idx="3"/>
              <a:endCxn id="41" idx="6"/>
            </p:cNvCxnSpPr>
            <p:nvPr/>
          </p:nvCxnSpPr>
          <p:spPr>
            <a:xfrm flipH="1">
              <a:off x="8406326" y="5111256"/>
              <a:ext cx="345265" cy="366796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2 45">
              <a:extLst>
                <a:ext uri="{FF2B5EF4-FFF2-40B4-BE49-F238E27FC236}">
                  <a16:creationId xmlns:a16="http://schemas.microsoft.com/office/drawing/2014/main" id="{CFA10516-19F6-4860-8744-B5717AF0C6EA}"/>
                </a:ext>
              </a:extLst>
            </p:cNvPr>
            <p:cNvCxnSpPr>
              <a:cxnSpLocks/>
              <a:stCxn id="41" idx="2"/>
              <a:endCxn id="42" idx="4"/>
            </p:cNvCxnSpPr>
            <p:nvPr/>
          </p:nvCxnSpPr>
          <p:spPr>
            <a:xfrm flipH="1" flipV="1">
              <a:off x="7846268" y="5124160"/>
              <a:ext cx="348226" cy="353892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ttore 2 48">
              <a:extLst>
                <a:ext uri="{FF2B5EF4-FFF2-40B4-BE49-F238E27FC236}">
                  <a16:creationId xmlns:a16="http://schemas.microsoft.com/office/drawing/2014/main" id="{9D976993-1A5C-44FE-94C5-4AD9FBC7CFF5}"/>
                </a:ext>
              </a:extLst>
            </p:cNvPr>
            <p:cNvCxnSpPr>
              <a:cxnSpLocks/>
              <a:stCxn id="42" idx="0"/>
              <a:endCxn id="25" idx="3"/>
            </p:cNvCxnSpPr>
            <p:nvPr/>
          </p:nvCxnSpPr>
          <p:spPr>
            <a:xfrm flipV="1">
              <a:off x="7846268" y="4549492"/>
              <a:ext cx="377163" cy="358644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sellaDiTesto 57">
              <a:extLst>
                <a:ext uri="{FF2B5EF4-FFF2-40B4-BE49-F238E27FC236}">
                  <a16:creationId xmlns:a16="http://schemas.microsoft.com/office/drawing/2014/main" id="{F30A6277-5C0E-4F0B-B164-9CA4F29B9830}"/>
                </a:ext>
              </a:extLst>
            </p:cNvPr>
            <p:cNvSpPr txBox="1"/>
            <p:nvPr/>
          </p:nvSpPr>
          <p:spPr>
            <a:xfrm>
              <a:off x="8118305" y="3960951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59" name="CasellaDiTesto 58">
              <a:extLst>
                <a:ext uri="{FF2B5EF4-FFF2-40B4-BE49-F238E27FC236}">
                  <a16:creationId xmlns:a16="http://schemas.microsoft.com/office/drawing/2014/main" id="{C121C8E3-30A0-4451-A645-FC8613784ED6}"/>
                </a:ext>
              </a:extLst>
            </p:cNvPr>
            <p:cNvSpPr txBox="1"/>
            <p:nvPr/>
          </p:nvSpPr>
          <p:spPr>
            <a:xfrm>
              <a:off x="8654663" y="4568188"/>
              <a:ext cx="560149" cy="4401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</a:rPr>
                <a:t>i+1</a:t>
              </a:r>
              <a:endParaRPr lang="en-US" sz="2000" dirty="0">
                <a:latin typeface="Comic Sans MS" pitchFamily="66" charset="0"/>
              </a:endParaRPr>
            </a:p>
          </p:txBody>
        </p:sp>
        <p:sp>
          <p:nvSpPr>
            <p:cNvPr id="60" name="CasellaDiTesto 59">
              <a:extLst>
                <a:ext uri="{FF2B5EF4-FFF2-40B4-BE49-F238E27FC236}">
                  <a16:creationId xmlns:a16="http://schemas.microsoft.com/office/drawing/2014/main" id="{A45C39F4-85B2-4C96-9B82-1105102F8A86}"/>
                </a:ext>
              </a:extLst>
            </p:cNvPr>
            <p:cNvSpPr txBox="1"/>
            <p:nvPr/>
          </p:nvSpPr>
          <p:spPr>
            <a:xfrm>
              <a:off x="7380312" y="4541058"/>
              <a:ext cx="5601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</a:rPr>
                <a:t>i-1</a:t>
              </a:r>
              <a:endParaRPr lang="en-US" sz="2000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23528" y="908720"/>
            <a:ext cx="8280400" cy="86491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None/>
            </a:pPr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grafo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diretto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aciclico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DAG</a:t>
            </a:r>
            <a:r>
              <a:rPr lang="en-US" sz="2000" dirty="0">
                <a:latin typeface="Comic Sans MS" pitchFamily="66" charset="0"/>
              </a:rPr>
              <a:t>) è un </a:t>
            </a:r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diretto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che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non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contiene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cicli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diretti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</a:rPr>
              <a:t>.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7"/>
          <p:cNvSpPr txBox="1">
            <a:spLocks noChangeArrowheads="1"/>
          </p:cNvSpPr>
          <p:nvPr/>
        </p:nvSpPr>
        <p:spPr bwMode="auto">
          <a:xfrm>
            <a:off x="6924053" y="476672"/>
            <a:ext cx="19030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Definizione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3528" y="2708102"/>
            <a:ext cx="8280400" cy="108093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None/>
            </a:pPr>
            <a:r>
              <a:rPr lang="en-US" sz="2000" dirty="0">
                <a:latin typeface="Comic Sans MS" pitchFamily="66" charset="0"/>
              </a:rPr>
              <a:t>Un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ordinamento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topologico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</a:t>
            </a:r>
            <a:r>
              <a:rPr lang="en-US" sz="2000" dirty="0">
                <a:latin typeface="Comic Sans MS" pitchFamily="66" charset="0"/>
              </a:rPr>
              <a:t> un </a:t>
            </a:r>
            <a:r>
              <a:rPr lang="en-US" sz="2000" dirty="0" err="1">
                <a:latin typeface="Comic Sans MS" pitchFamily="66" charset="0"/>
              </a:rPr>
              <a:t>grafo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diretto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G=(V,E)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è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una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funzione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</a:rPr>
              <a:t>biettiva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  <a:sym typeface="Symbol"/>
              </a:rPr>
              <a:t>:V </a:t>
            </a:r>
            <a:r>
              <a:rPr lang="en-US" sz="2000" dirty="0">
                <a:solidFill>
                  <a:schemeClr val="tx1"/>
                </a:solidFill>
                <a:latin typeface="Comic Sans MS" pitchFamily="66" charset="0"/>
                <a:sym typeface="Wingdings" pitchFamily="2" charset="2"/>
              </a:rPr>
              <a:t> {1,2,..,n} tale </a:t>
            </a:r>
            <a:r>
              <a:rPr lang="en-US" sz="2000" dirty="0" err="1">
                <a:solidFill>
                  <a:schemeClr val="tx1"/>
                </a:solidFill>
                <a:latin typeface="Comic Sans MS" pitchFamily="66" charset="0"/>
                <a:sym typeface="Wingdings" pitchFamily="2" charset="2"/>
              </a:rPr>
              <a:t>che</a:t>
            </a:r>
            <a:r>
              <a:rPr lang="en-US" sz="2000" dirty="0">
                <a:latin typeface="Comic Sans MS" pitchFamily="66" charset="0"/>
                <a:sym typeface="Wingdings" pitchFamily="2" charset="2"/>
              </a:rPr>
              <a:t> per </a:t>
            </a:r>
            <a:r>
              <a:rPr lang="en-US" sz="2000" dirty="0" err="1">
                <a:latin typeface="Comic Sans MS" pitchFamily="66" charset="0"/>
                <a:sym typeface="Wingdings" pitchFamily="2" charset="2"/>
              </a:rPr>
              <a:t>ogni</a:t>
            </a:r>
            <a:r>
              <a:rPr lang="en-US" sz="2000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000" dirty="0" err="1">
                <a:latin typeface="Comic Sans MS" pitchFamily="66" charset="0"/>
                <a:sym typeface="Wingdings" pitchFamily="2" charset="2"/>
              </a:rPr>
              <a:t>arco</a:t>
            </a:r>
            <a:r>
              <a:rPr lang="en-US" sz="2000" dirty="0">
                <a:latin typeface="Comic Sans MS" pitchFamily="66" charset="0"/>
                <a:sym typeface="Wingdings" pitchFamily="2" charset="2"/>
              </a:rPr>
              <a:t> (</a:t>
            </a:r>
            <a:r>
              <a:rPr lang="en-US" sz="2000" dirty="0" err="1">
                <a:latin typeface="Comic Sans MS" pitchFamily="66" charset="0"/>
                <a:sym typeface="Wingdings" pitchFamily="2" charset="2"/>
              </a:rPr>
              <a:t>u,v</a:t>
            </a:r>
            <a:r>
              <a:rPr lang="en-US" sz="2000" dirty="0">
                <a:latin typeface="Comic Sans MS" pitchFamily="66" charset="0"/>
                <a:sym typeface="Wingdings" pitchFamily="2" charset="2"/>
              </a:rPr>
              <a:t>) </a:t>
            </a:r>
            <a:r>
              <a:rPr lang="en-US" sz="2000" dirty="0">
                <a:latin typeface="Comic Sans MS" pitchFamily="66" charset="0"/>
                <a:sym typeface="Symbol"/>
              </a:rPr>
              <a:t>E, (u)&lt;(v)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7"/>
          <p:cNvSpPr txBox="1">
            <a:spLocks noChangeArrowheads="1"/>
          </p:cNvSpPr>
          <p:nvPr/>
        </p:nvSpPr>
        <p:spPr bwMode="auto">
          <a:xfrm>
            <a:off x="6924053" y="2276054"/>
            <a:ext cx="18117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Definizione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8194" name="Picture 2" descr="http://www.cs.cornell.edu/courses/cs3110/2011sp/lectures/lec21-graphs/images/graph-order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6813" y="3933056"/>
            <a:ext cx="6653539" cy="2772308"/>
          </a:xfrm>
          <a:prstGeom prst="rect">
            <a:avLst/>
          </a:prstGeom>
          <a:noFill/>
        </p:spPr>
      </p:pic>
      <p:sp>
        <p:nvSpPr>
          <p:cNvPr id="12" name="CasellaDiTesto 11"/>
          <p:cNvSpPr txBox="1"/>
          <p:nvPr/>
        </p:nvSpPr>
        <p:spPr>
          <a:xfrm>
            <a:off x="3275856" y="6239053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sorgente</a:t>
            </a:r>
            <a:r>
              <a:rPr lang="en-US" dirty="0">
                <a:latin typeface="Comic Sans MS" pitchFamily="66" charset="0"/>
              </a:rPr>
              <a:t>: solo </a:t>
            </a:r>
            <a:r>
              <a:rPr lang="en-US" dirty="0" err="1">
                <a:latin typeface="Comic Sans MS" pitchFamily="66" charset="0"/>
              </a:rPr>
              <a:t>archi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uscenti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179512" y="6167045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pozzo</a:t>
            </a:r>
            <a:r>
              <a:rPr lang="en-US" dirty="0">
                <a:latin typeface="Comic Sans MS" pitchFamily="66" charset="0"/>
              </a:rPr>
              <a:t>: solo </a:t>
            </a:r>
            <a:r>
              <a:rPr lang="en-US" dirty="0" err="1">
                <a:latin typeface="Comic Sans MS" pitchFamily="66" charset="0"/>
              </a:rPr>
              <a:t>archi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err="1">
                <a:latin typeface="Comic Sans MS" pitchFamily="66" charset="0"/>
              </a:rPr>
              <a:t>entranti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5" name="Connettore 1 14"/>
          <p:cNvCxnSpPr/>
          <p:nvPr/>
        </p:nvCxnSpPr>
        <p:spPr>
          <a:xfrm>
            <a:off x="3059832" y="5877272"/>
            <a:ext cx="576064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 flipV="1">
            <a:off x="827584" y="5877272"/>
            <a:ext cx="93610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1445</Words>
  <Application>Microsoft Office PowerPoint</Application>
  <PresentationFormat>On-screen Show (4:3)</PresentationFormat>
  <Paragraphs>317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Comic Sans MS</vt:lpstr>
      <vt:lpstr>Symbol</vt:lpstr>
      <vt:lpstr>Times New Roman</vt:lpstr>
      <vt:lpstr>Wingdings</vt:lpstr>
      <vt:lpstr>Tema di Office</vt:lpstr>
      <vt:lpstr>Usi (meno scontati) della visita DFS</vt:lpstr>
      <vt:lpstr>Informazioni utili: tenere il tempo</vt:lpstr>
      <vt:lpstr>quando non tutti i nodi sono raggiungibili dal punto di partenza</vt:lpstr>
      <vt:lpstr>PowerPoint Presentation</vt:lpstr>
      <vt:lpstr>PowerPoint Presentation</vt:lpstr>
      <vt:lpstr>…riconoscere i tipi di arco</vt:lpstr>
      <vt:lpstr>cicli, DAG e ordinamenti topologici</vt:lpstr>
      <vt:lpstr>riconoscere la presenza di un ciclo in un grafo diretto</vt:lpstr>
      <vt:lpstr>PowerPoint Presentation</vt:lpstr>
      <vt:lpstr>reti “delle dipendenze”</vt:lpstr>
      <vt:lpstr>quali grafi (diretti) ammettono un ordinamento topologico?</vt:lpstr>
      <vt:lpstr>PowerPoint Presentation</vt:lpstr>
      <vt:lpstr>calcolare ordinamento topologico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componenti fortemente connesse</vt:lpstr>
      <vt:lpstr>PowerPoint Presentation</vt:lpstr>
      <vt:lpstr>come si possono calcolare le componenti fortemente connesse di un grafo diretto?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92</cp:revision>
  <dcterms:created xsi:type="dcterms:W3CDTF">2013-03-05T17:51:33Z</dcterms:created>
  <dcterms:modified xsi:type="dcterms:W3CDTF">2025-12-11T09:32:52Z</dcterms:modified>
</cp:coreProperties>
</file>