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  <p:sldId id="262" r:id="rId9"/>
    <p:sldId id="264" r:id="rId10"/>
    <p:sldId id="293" r:id="rId11"/>
    <p:sldId id="265" r:id="rId12"/>
    <p:sldId id="266" r:id="rId13"/>
    <p:sldId id="267" r:id="rId14"/>
    <p:sldId id="269" r:id="rId15"/>
    <p:sldId id="268" r:id="rId16"/>
    <p:sldId id="270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3" r:id="rId25"/>
    <p:sldId id="288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9" r:id="rId34"/>
    <p:sldId id="278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09/12/2024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F2D3-8DE8-454D-8C78-734D39781D80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Usi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meno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scontati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visita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DFS</a:t>
            </a:r>
          </a:p>
        </p:txBody>
      </p:sp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lezione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basata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sul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capito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del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libro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Dasgupta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Papadimitriou,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Vazirani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McGraw-Hill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olo 1"/>
          <p:cNvSpPr>
            <a:spLocks noGrp="1"/>
          </p:cNvSpPr>
          <p:nvPr>
            <p:ph type="title"/>
          </p:nvPr>
        </p:nvSpPr>
        <p:spPr>
          <a:xfrm>
            <a:off x="1116013" y="44450"/>
            <a:ext cx="7772400" cy="639763"/>
          </a:xfrm>
        </p:spPr>
        <p:txBody>
          <a:bodyPr/>
          <a:lstStyle/>
          <a:p>
            <a:pPr algn="r"/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reti “delle dipendenze”</a:t>
            </a:r>
          </a:p>
        </p:txBody>
      </p:sp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4356100" y="1341438"/>
            <a:ext cx="4248150" cy="10795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200" dirty="0"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compiti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svolgere</a:t>
            </a:r>
            <a:endParaRPr lang="en-US" sz="2200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200" dirty="0">
                <a:latin typeface="Comic Sans MS" pitchFamily="66" charset="0"/>
              </a:rPr>
              <a:t>: u </a:t>
            </a:r>
            <a:r>
              <a:rPr lang="en-US" sz="2200" dirty="0" err="1">
                <a:latin typeface="Comic Sans MS" pitchFamily="66" charset="0"/>
              </a:rPr>
              <a:t>deve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essere</a:t>
            </a:r>
            <a:r>
              <a:rPr lang="en-US" sz="2200" dirty="0">
                <a:latin typeface="Comic Sans MS" pitchFamily="66" charset="0"/>
              </a:rPr>
              <a:t>  </a:t>
            </a:r>
          </a:p>
          <a:p>
            <a:pPr>
              <a:defRPr/>
            </a:pPr>
            <a:r>
              <a:rPr lang="en-US" sz="2200" dirty="0">
                <a:latin typeface="Comic Sans MS" pitchFamily="66" charset="0"/>
              </a:rPr>
              <a:t>                </a:t>
            </a:r>
            <a:r>
              <a:rPr lang="en-US" sz="2200" dirty="0" err="1">
                <a:latin typeface="Comic Sans MS" pitchFamily="66" charset="0"/>
              </a:rPr>
              <a:t>eseguito</a:t>
            </a:r>
            <a:r>
              <a:rPr lang="en-US" sz="2200" dirty="0">
                <a:latin typeface="Comic Sans MS" pitchFamily="66" charset="0"/>
              </a:rPr>
              <a:t> prima </a:t>
            </a:r>
            <a:r>
              <a:rPr lang="en-US" sz="2200" dirty="0" err="1">
                <a:latin typeface="Comic Sans MS" pitchFamily="66" charset="0"/>
              </a:rPr>
              <a:t>di</a:t>
            </a:r>
            <a:r>
              <a:rPr lang="en-US" sz="2200" dirty="0">
                <a:latin typeface="Comic Sans MS" pitchFamily="66" charset="0"/>
              </a:rPr>
              <a:t> v</a:t>
            </a:r>
          </a:p>
        </p:txBody>
      </p:sp>
      <p:sp>
        <p:nvSpPr>
          <p:cNvPr id="9" name="Ovale 8"/>
          <p:cNvSpPr/>
          <p:nvPr/>
        </p:nvSpPr>
        <p:spPr>
          <a:xfrm>
            <a:off x="1831975" y="1628775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042988" y="692150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2555875" y="692150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700338" y="2565400"/>
            <a:ext cx="358775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276600" y="1628775"/>
            <a:ext cx="358775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395288" y="1628775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116013" y="2565400"/>
            <a:ext cx="360362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>
            <a:stCxn id="10" idx="5"/>
            <a:endCxn id="9" idx="1"/>
          </p:cNvCxnSpPr>
          <p:nvPr/>
        </p:nvCxnSpPr>
        <p:spPr>
          <a:xfrm>
            <a:off x="1350963" y="1000125"/>
            <a:ext cx="533400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5"/>
            <a:endCxn id="13" idx="1"/>
          </p:cNvCxnSpPr>
          <p:nvPr/>
        </p:nvCxnSpPr>
        <p:spPr>
          <a:xfrm>
            <a:off x="2863850" y="1000125"/>
            <a:ext cx="465138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5"/>
            <a:endCxn id="15" idx="1"/>
          </p:cNvCxnSpPr>
          <p:nvPr/>
        </p:nvCxnSpPr>
        <p:spPr>
          <a:xfrm>
            <a:off x="703263" y="1936750"/>
            <a:ext cx="465137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6"/>
            <a:endCxn id="11" idx="2"/>
          </p:cNvCxnSpPr>
          <p:nvPr/>
        </p:nvCxnSpPr>
        <p:spPr>
          <a:xfrm>
            <a:off x="1403350" y="873125"/>
            <a:ext cx="11525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4"/>
            <a:endCxn id="9" idx="7"/>
          </p:cNvCxnSpPr>
          <p:nvPr/>
        </p:nvCxnSpPr>
        <p:spPr>
          <a:xfrm flipH="1">
            <a:off x="2138363" y="1052513"/>
            <a:ext cx="5969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3"/>
            <a:endCxn id="14" idx="0"/>
          </p:cNvCxnSpPr>
          <p:nvPr/>
        </p:nvCxnSpPr>
        <p:spPr>
          <a:xfrm flipH="1">
            <a:off x="576263" y="1000125"/>
            <a:ext cx="5207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5" idx="7"/>
          </p:cNvCxnSpPr>
          <p:nvPr/>
        </p:nvCxnSpPr>
        <p:spPr>
          <a:xfrm flipH="1">
            <a:off x="1422400" y="1936750"/>
            <a:ext cx="4619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5" idx="6"/>
          </p:cNvCxnSpPr>
          <p:nvPr/>
        </p:nvCxnSpPr>
        <p:spPr>
          <a:xfrm flipH="1">
            <a:off x="1476375" y="2744788"/>
            <a:ext cx="122396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3" idx="2"/>
            <a:endCxn id="9" idx="6"/>
          </p:cNvCxnSpPr>
          <p:nvPr/>
        </p:nvCxnSpPr>
        <p:spPr>
          <a:xfrm flipH="1">
            <a:off x="2192338" y="1808163"/>
            <a:ext cx="108426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1"/>
            <a:endCxn id="9" idx="5"/>
          </p:cNvCxnSpPr>
          <p:nvPr/>
        </p:nvCxnSpPr>
        <p:spPr>
          <a:xfrm flipH="1" flipV="1">
            <a:off x="2138363" y="1936750"/>
            <a:ext cx="614362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2" idx="7"/>
            <a:endCxn id="13" idx="3"/>
          </p:cNvCxnSpPr>
          <p:nvPr/>
        </p:nvCxnSpPr>
        <p:spPr>
          <a:xfrm flipV="1">
            <a:off x="3006725" y="1936750"/>
            <a:ext cx="3222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2"/>
            <a:endCxn id="14" idx="6"/>
          </p:cNvCxnSpPr>
          <p:nvPr/>
        </p:nvCxnSpPr>
        <p:spPr>
          <a:xfrm flipH="1">
            <a:off x="755650" y="1808163"/>
            <a:ext cx="10763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5" name="Rectangle 12"/>
          <p:cNvSpPr>
            <a:spLocks noChangeArrowheads="1"/>
          </p:cNvSpPr>
          <p:nvPr/>
        </p:nvSpPr>
        <p:spPr bwMode="auto">
          <a:xfrm>
            <a:off x="971550" y="3213100"/>
            <a:ext cx="7056438" cy="1223963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>
                <a:latin typeface="Comic Sans MS" pitchFamily="66" charset="0"/>
              </a:rPr>
              <a:t>: </a:t>
            </a:r>
          </a:p>
          <a:p>
            <a:r>
              <a:rPr lang="en-US" sz="2200">
                <a:latin typeface="Comic Sans MS" pitchFamily="66" charset="0"/>
              </a:rPr>
              <a:t>trovare un ordine in cui eseguire i compiti in modo da rispettare le dipendenze</a:t>
            </a:r>
          </a:p>
        </p:txBody>
      </p:sp>
      <p:grpSp>
        <p:nvGrpSpPr>
          <p:cNvPr id="2" name="Gruppo 29"/>
          <p:cNvGrpSpPr>
            <a:grpSpLocks/>
          </p:cNvGrpSpPr>
          <p:nvPr/>
        </p:nvGrpSpPr>
        <p:grpSpPr bwMode="auto">
          <a:xfrm>
            <a:off x="1258888" y="5516563"/>
            <a:ext cx="6192837" cy="379412"/>
            <a:chOff x="1331640" y="4856459"/>
            <a:chExt cx="6192688" cy="379091"/>
          </a:xfrm>
        </p:grpSpPr>
        <p:sp>
          <p:nvSpPr>
            <p:cNvPr id="31" name="Ovale 30"/>
            <p:cNvSpPr/>
            <p:nvPr/>
          </p:nvSpPr>
          <p:spPr>
            <a:xfrm>
              <a:off x="5219333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2195219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e 32"/>
            <p:cNvSpPr/>
            <p:nvPr/>
          </p:nvSpPr>
          <p:spPr>
            <a:xfrm>
              <a:off x="3203257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e 33"/>
            <p:cNvSpPr/>
            <p:nvPr/>
          </p:nvSpPr>
          <p:spPr>
            <a:xfrm>
              <a:off x="1331640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e 34"/>
            <p:cNvSpPr/>
            <p:nvPr/>
          </p:nvSpPr>
          <p:spPr>
            <a:xfrm>
              <a:off x="4139859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6155936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/>
            <p:cNvSpPr/>
            <p:nvPr/>
          </p:nvSpPr>
          <p:spPr>
            <a:xfrm>
              <a:off x="7163975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ttore 2 37"/>
            <p:cNvCxnSpPr>
              <a:stCxn id="32" idx="6"/>
              <a:endCxn id="33" idx="2"/>
            </p:cNvCxnSpPr>
            <p:nvPr/>
          </p:nvCxnSpPr>
          <p:spPr>
            <a:xfrm>
              <a:off x="2555573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>
              <a:stCxn id="33" idx="6"/>
              <a:endCxn id="35" idx="2"/>
            </p:cNvCxnSpPr>
            <p:nvPr/>
          </p:nvCxnSpPr>
          <p:spPr>
            <a:xfrm>
              <a:off x="3563611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/>
            <p:cNvCxnSpPr>
              <a:stCxn id="35" idx="6"/>
              <a:endCxn id="31" idx="2"/>
            </p:cNvCxnSpPr>
            <p:nvPr/>
          </p:nvCxnSpPr>
          <p:spPr>
            <a:xfrm>
              <a:off x="4500214" y="5049970"/>
              <a:ext cx="71912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/>
            <p:cNvCxnSpPr>
              <a:stCxn id="31" idx="6"/>
              <a:endCxn id="36" idx="2"/>
            </p:cNvCxnSpPr>
            <p:nvPr/>
          </p:nvCxnSpPr>
          <p:spPr>
            <a:xfrm>
              <a:off x="5579688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/>
            <p:cNvCxnSpPr>
              <a:stCxn id="36" idx="6"/>
              <a:endCxn id="37" idx="2"/>
            </p:cNvCxnSpPr>
            <p:nvPr/>
          </p:nvCxnSpPr>
          <p:spPr>
            <a:xfrm>
              <a:off x="6516290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34" idx="7"/>
              <a:endCxn id="35" idx="1"/>
            </p:cNvCxnSpPr>
            <p:nvPr/>
          </p:nvCxnSpPr>
          <p:spPr>
            <a:xfrm rot="5400000" flipH="1" flipV="1">
              <a:off x="2915932" y="3645172"/>
              <a:ext cx="12689" cy="255263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/>
            <p:nvPr/>
          </p:nvCxnSpPr>
          <p:spPr>
            <a:xfrm rot="5400000" flipH="1" flipV="1">
              <a:off x="3502499" y="3058643"/>
              <a:ext cx="12689" cy="3633701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7 44"/>
            <p:cNvCxnSpPr/>
            <p:nvPr/>
          </p:nvCxnSpPr>
          <p:spPr>
            <a:xfrm rot="5400000" flipH="1" flipV="1">
              <a:off x="4427990" y="1945842"/>
              <a:ext cx="12689" cy="5833923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7 45"/>
            <p:cNvCxnSpPr>
              <a:stCxn id="33" idx="5"/>
              <a:endCxn id="31" idx="3"/>
            </p:cNvCxnSpPr>
            <p:nvPr/>
          </p:nvCxnSpPr>
          <p:spPr>
            <a:xfrm rot="16200000" flipH="1">
              <a:off x="4392272" y="4295821"/>
              <a:ext cx="12689" cy="1762083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46"/>
            <p:cNvCxnSpPr>
              <a:stCxn id="32" idx="5"/>
              <a:endCxn id="31" idx="4"/>
            </p:cNvCxnSpPr>
            <p:nvPr/>
          </p:nvCxnSpPr>
          <p:spPr>
            <a:xfrm rot="16200000" flipH="1">
              <a:off x="3925574" y="3754475"/>
              <a:ext cx="52343" cy="2897117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7 47"/>
            <p:cNvCxnSpPr>
              <a:stCxn id="32" idx="4"/>
              <a:endCxn id="36" idx="4"/>
            </p:cNvCxnSpPr>
            <p:nvPr/>
          </p:nvCxnSpPr>
          <p:spPr>
            <a:xfrm rot="16200000" flipH="1">
              <a:off x="4356553" y="3248847"/>
              <a:ext cx="12689" cy="3960717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7 48"/>
            <p:cNvCxnSpPr>
              <a:stCxn id="31" idx="7"/>
              <a:endCxn id="37" idx="1"/>
            </p:cNvCxnSpPr>
            <p:nvPr/>
          </p:nvCxnSpPr>
          <p:spPr>
            <a:xfrm rot="5400000" flipH="1" flipV="1">
              <a:off x="6371836" y="4076961"/>
              <a:ext cx="12689" cy="168905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ammettono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ammette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ordinamento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se e solo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è un DAG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4797152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…</a:t>
            </a:r>
            <a:r>
              <a:rPr lang="en-US" sz="2000" dirty="0" err="1">
                <a:latin typeface="Comic Sans MS" pitchFamily="66" charset="0"/>
              </a:rPr>
              <a:t>adesso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costruttivo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98884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</a:p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8529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assurdo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/>
              </a:rPr>
              <a:t> un </a:t>
            </a:r>
            <a:r>
              <a:rPr lang="en-US" sz="2000" dirty="0" err="1">
                <a:latin typeface="Comic Sans MS" pitchFamily="66" charset="0"/>
                <a:sym typeface="Symbol"/>
              </a:rPr>
              <a:t>ordinamento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topologico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di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5730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4005064"/>
            <a:ext cx="539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 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 &lt;…&lt;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k-1</a:t>
            </a:r>
            <a:r>
              <a:rPr lang="en-US" sz="2000" dirty="0">
                <a:latin typeface="Comic Sans MS" pitchFamily="66" charset="0"/>
              </a:rPr>
              <a:t>) &lt;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)=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restituisci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decrescente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fine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post(v)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2924944"/>
            <a:ext cx="7488832" cy="2862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OrdinamentoTopologico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top=n; </a:t>
            </a:r>
            <a:r>
              <a:rPr lang="en-US" sz="1800" i="1" dirty="0"/>
              <a:t>L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lista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r>
              <a:rPr lang="en-US" sz="1800" dirty="0">
                <a:sym typeface="Wingdings" pitchFamily="2" charset="2"/>
              </a:rPr>
              <a:t>;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</a:t>
            </a:r>
            <a:r>
              <a:rPr lang="en-US" dirty="0" err="1"/>
              <a:t>chiama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 DFS ma: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finito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visitare</a:t>
            </a:r>
            <a:r>
              <a:rPr lang="en-US" dirty="0"/>
              <a:t> un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(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imposti</a:t>
            </a:r>
            <a:r>
              <a:rPr lang="en-US" dirty="0"/>
              <a:t> post(v)):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Symbol"/>
              </a:rPr>
              <a:t>(v)=top; top=top-1;</a:t>
            </a:r>
            <a:endParaRPr lang="en-US" dirty="0"/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aggiungi</a:t>
            </a:r>
            <a:r>
              <a:rPr lang="en-US" dirty="0"/>
              <a:t> v in </a:t>
            </a:r>
            <a:r>
              <a:rPr lang="en-US" dirty="0" err="1"/>
              <a:t>testa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L </a:t>
            </a:r>
            <a:r>
              <a:rPr lang="en-US" sz="1800" dirty="0"/>
              <a:t>e </a:t>
            </a:r>
            <a:r>
              <a:rPr lang="en-US" sz="1800" dirty="0">
                <a:sym typeface="Symbol"/>
              </a:rPr>
              <a:t></a:t>
            </a:r>
            <a:endParaRPr lang="en-US" sz="1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1916832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e 2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5" idx="5"/>
            <a:endCxn id="3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6" idx="5"/>
            <a:endCxn id="8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5"/>
            <a:endCxn id="10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6"/>
            <a:endCxn id="6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4"/>
            <a:endCxn id="3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5" idx="3"/>
            <a:endCxn id="9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  <a:endCxn id="10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7" idx="2"/>
            <a:endCxn id="10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8" idx="2"/>
            <a:endCxn id="3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7" idx="1"/>
            <a:endCxn id="3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7" idx="7"/>
            <a:endCxn id="8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" idx="2"/>
            <a:endCxn id="9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691680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1403648" y="62068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946696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2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3275856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59" name="CasellaDiTesto 58"/>
          <p:cNvSpPr txBox="1"/>
          <p:nvPr/>
        </p:nvSpPr>
        <p:spPr>
          <a:xfrm>
            <a:off x="2987824" y="6206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530872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2555776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2267744" y="14659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810792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4" name="CasellaDiTesto 63"/>
          <p:cNvSpPr txBox="1"/>
          <p:nvPr/>
        </p:nvSpPr>
        <p:spPr>
          <a:xfrm>
            <a:off x="683568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395536" y="16183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938584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4283968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68" name="CasellaDiTesto 67"/>
          <p:cNvSpPr txBox="1"/>
          <p:nvPr/>
        </p:nvSpPr>
        <p:spPr>
          <a:xfrm>
            <a:off x="3995936" y="16195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4538984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3995936" y="2862461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3683521" y="2862461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4257643" y="28624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1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1187624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4" name="CasellaDiTesto 73"/>
          <p:cNvSpPr txBox="1"/>
          <p:nvPr/>
        </p:nvSpPr>
        <p:spPr>
          <a:xfrm>
            <a:off x="899592" y="28436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1442640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5736786" y="1772816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(v)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7" name="Ovale 76"/>
          <p:cNvSpPr/>
          <p:nvPr/>
        </p:nvSpPr>
        <p:spPr>
          <a:xfrm>
            <a:off x="6660232" y="226212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asellaDiTesto 77"/>
          <p:cNvSpPr txBox="1"/>
          <p:nvPr/>
        </p:nvSpPr>
        <p:spPr>
          <a:xfrm>
            <a:off x="670117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8" name="Gruppo 137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11" name="Ovale 10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Connettore 2 81"/>
            <p:cNvCxnSpPr>
              <a:stCxn id="12" idx="6"/>
              <a:endCxn id="13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>
              <a:stCxn id="13" idx="6"/>
              <a:endCxn id="15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15" idx="6"/>
              <a:endCxn id="11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/>
            <p:cNvCxnSpPr>
              <a:stCxn id="11" idx="6"/>
              <a:endCxn id="16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>
              <a:stCxn id="16" idx="6"/>
              <a:endCxn id="17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7 106"/>
            <p:cNvCxnSpPr>
              <a:stCxn id="14" idx="7"/>
              <a:endCxn id="15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7 10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7 112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7 123"/>
            <p:cNvCxnSpPr>
              <a:stCxn id="13" idx="5"/>
              <a:endCxn id="11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7 126"/>
            <p:cNvCxnSpPr>
              <a:stCxn id="12" idx="5"/>
              <a:endCxn id="11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7 130"/>
            <p:cNvCxnSpPr>
              <a:stCxn id="12" idx="4"/>
              <a:endCxn id="16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7 134"/>
            <p:cNvCxnSpPr>
              <a:stCxn id="11" idx="7"/>
              <a:endCxn id="17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correttezza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371703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essere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216" y="3158083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44016" y="2654027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75856" y="265402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315808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395017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472514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492896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1 15"/>
          <p:cNvCxnSpPr/>
          <p:nvPr/>
        </p:nvCxnSpPr>
        <p:spPr>
          <a:xfrm>
            <a:off x="0" y="4149080"/>
            <a:ext cx="529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alternativo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40768"/>
            <a:ext cx="87122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4330030"/>
            <a:ext cx="86423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(*) </a:t>
            </a:r>
            <a:r>
              <a:rPr lang="en-US" sz="1800" dirty="0" err="1"/>
              <a:t>perché</a:t>
            </a:r>
            <a:r>
              <a:rPr lang="en-US" sz="1800" dirty="0"/>
              <a:t> </a:t>
            </a:r>
            <a:r>
              <a:rPr lang="en-US" sz="1800" dirty="0" err="1"/>
              <a:t>altrimenti</a:t>
            </a:r>
            <a:r>
              <a:rPr lang="en-US" sz="1800" dirty="0"/>
              <a:t> in </a:t>
            </a:r>
            <a:r>
              <a:rPr lang="en-US" sz="2000" i="1" dirty="0"/>
              <a:t>Ĝ</a:t>
            </a:r>
            <a:r>
              <a:rPr lang="en-US" sz="1800" dirty="0"/>
              <a:t> </a:t>
            </a:r>
            <a:r>
              <a:rPr lang="en-US" sz="1800" dirty="0" err="1"/>
              <a:t>ogni</a:t>
            </a:r>
            <a:r>
              <a:rPr lang="en-US" sz="1800" dirty="0"/>
              <a:t> </a:t>
            </a:r>
            <a:r>
              <a:rPr lang="en-US" sz="1800" dirty="0" err="1"/>
              <a:t>vertice</a:t>
            </a:r>
            <a:r>
              <a:rPr lang="en-US" sz="1800" dirty="0"/>
              <a:t> </a:t>
            </a:r>
            <a:r>
              <a:rPr lang="en-US" sz="1800" dirty="0" err="1"/>
              <a:t>deve</a:t>
            </a:r>
            <a:r>
              <a:rPr lang="en-US" sz="1800" dirty="0"/>
              <a:t> </a:t>
            </a:r>
            <a:r>
              <a:rPr lang="en-US" sz="1800" dirty="0" err="1"/>
              <a:t>avere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un </a:t>
            </a:r>
            <a:r>
              <a:rPr lang="en-US" sz="1800" dirty="0" err="1"/>
              <a:t>arco</a:t>
            </a:r>
            <a:r>
              <a:rPr lang="en-US" sz="1800" dirty="0"/>
              <a:t> </a:t>
            </a:r>
            <a:r>
              <a:rPr lang="en-US" sz="1800" dirty="0" err="1"/>
              <a:t>entrante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posso</a:t>
            </a:r>
            <a:r>
              <a:rPr lang="en-US" sz="1800" dirty="0"/>
              <a:t> </a:t>
            </a:r>
            <a:r>
              <a:rPr lang="en-US" sz="1800" dirty="0" err="1"/>
              <a:t>trovare</a:t>
            </a:r>
            <a:r>
              <a:rPr lang="en-US" sz="1800" dirty="0"/>
              <a:t> un </a:t>
            </a:r>
            <a:r>
              <a:rPr lang="en-US" sz="1800" dirty="0" err="1"/>
              <a:t>ciclo</a:t>
            </a:r>
            <a:r>
              <a:rPr lang="en-US" sz="1800" dirty="0"/>
              <a:t> </a:t>
            </a:r>
            <a:r>
              <a:rPr lang="en-US" sz="1800" dirty="0" err="1"/>
              <a:t>percorrendo</a:t>
            </a:r>
            <a:r>
              <a:rPr lang="en-US" sz="1800" dirty="0"/>
              <a:t> </a:t>
            </a:r>
            <a:r>
              <a:rPr lang="en-US" sz="1800" dirty="0" err="1"/>
              <a:t>archi</a:t>
            </a:r>
            <a:r>
              <a:rPr lang="en-US" sz="1800" dirty="0"/>
              <a:t> </a:t>
            </a:r>
            <a:r>
              <a:rPr lang="en-US" sz="1800" dirty="0" err="1"/>
              <a:t>entranti</a:t>
            </a:r>
            <a:r>
              <a:rPr lang="en-US" sz="1800" dirty="0"/>
              <a:t> a </a:t>
            </a:r>
            <a:r>
              <a:rPr lang="en-US" sz="1800" dirty="0" err="1"/>
              <a:t>ritroso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 non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aciclico</a:t>
            </a:r>
            <a:r>
              <a:rPr lang="en-US" sz="1800" dirty="0"/>
              <a:t>)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213" y="5530552"/>
            <a:ext cx="8174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dirty="0">
                <a:latin typeface="Comic Sans MS" pitchFamily="66" charset="0"/>
              </a:rPr>
              <a:t>Tempo di esecuzione (con liste di adiacenza): </a:t>
            </a:r>
            <a:r>
              <a:rPr lang="el-GR" sz="32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Θ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800" b="1" dirty="0" err="1">
                <a:solidFill>
                  <a:srgbClr val="3366FF"/>
                </a:solidFill>
                <a:latin typeface="Comic Sans MS" pitchFamily="66" charset="0"/>
              </a:rPr>
              <a:t>+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it-IT" sz="3200" dirty="0">
                <a:latin typeface="Comic Sans MS" pitchFamily="66" charset="0"/>
              </a:rPr>
              <a:t>(dimostrare!)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1520" y="3645024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utili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tenere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tempo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28800"/>
            <a:ext cx="83439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644008" y="4437112"/>
            <a:ext cx="101181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clock=1</a:t>
            </a: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779912" y="4509120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09547" y="1988840"/>
            <a:ext cx="17107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pre(v)=clock</a:t>
            </a:r>
          </a:p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clock=clock+1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427984" y="2370914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86181" y="3622990"/>
            <a:ext cx="32688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post(v)=clock; clock=clock+1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419872" y="5733256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mic Sans MS" pitchFamily="66" charset="0"/>
              </a:rPr>
              <a:t>pre(v):</a:t>
            </a:r>
            <a:r>
              <a:rPr lang="en-US" sz="2000" dirty="0">
                <a:latin typeface="Comic Sans MS" pitchFamily="66" charset="0"/>
              </a:rPr>
              <a:t> tempo in cui </a:t>
            </a:r>
            <a:r>
              <a:rPr lang="en-US" sz="2000" dirty="0" err="1">
                <a:latin typeface="Comic Sans MS" pitchFamily="66" charset="0"/>
              </a:rPr>
              <a:t>viene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” v 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post(v): </a:t>
            </a:r>
            <a:r>
              <a:rPr lang="en-US" sz="2000" dirty="0">
                <a:latin typeface="Comic Sans MS" pitchFamily="66" charset="0"/>
              </a:rPr>
              <a:t>tempo in cui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abbandona</a:t>
            </a:r>
            <a:r>
              <a:rPr lang="en-US" sz="2000" dirty="0">
                <a:latin typeface="Comic Sans MS" pitchFamily="66" charset="0"/>
              </a:rPr>
              <a:t>” v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e 26"/>
          <p:cNvSpPr/>
          <p:nvPr/>
        </p:nvSpPr>
        <p:spPr>
          <a:xfrm>
            <a:off x="716428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26" name="Ovale 25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e 29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ttore 2 32"/>
            <p:cNvCxnSpPr>
              <a:stCxn id="27" idx="6"/>
              <a:endCxn id="28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28" idx="6"/>
              <a:endCxn id="30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30" idx="6"/>
              <a:endCxn id="26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26" idx="6"/>
              <a:endCxn id="31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>
              <a:stCxn id="31" idx="6"/>
              <a:endCxn id="32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7 37"/>
            <p:cNvCxnSpPr>
              <a:stCxn id="29" idx="7"/>
              <a:endCxn id="30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7 3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7 39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>
              <a:stCxn id="28" idx="5"/>
              <a:endCxn id="26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41"/>
            <p:cNvCxnSpPr>
              <a:stCxn id="27" idx="5"/>
              <a:endCxn id="26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27" idx="4"/>
              <a:endCxn id="31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>
              <a:stCxn id="26" idx="7"/>
              <a:endCxn id="32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connessa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dirty="0" err="1">
                <a:latin typeface="Comic Sans MS" pitchFamily="66" charset="0"/>
              </a:rPr>
              <a:t>insieme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V</a:t>
            </a:r>
            <a:r>
              <a:rPr lang="en-US" sz="2000" dirty="0">
                <a:latin typeface="Comic Sans MS" pitchFamily="66" charset="0"/>
              </a:rPr>
              <a:t> tale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355976" y="39330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: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aggiunge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proprietà</a:t>
            </a:r>
            <a:r>
              <a:rPr lang="en-US" sz="2000" dirty="0">
                <a:latin typeface="Comic Sans MS" pitchFamily="66" charset="0"/>
              </a:rPr>
              <a:t> non è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53732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sempre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le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1: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visitaDFSricorsiva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raggiungibili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stati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860032" y="436510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trovo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pozzo</a:t>
            </a:r>
            <a:r>
              <a:rPr lang="en-US" sz="2000" dirty="0">
                <a:latin typeface="Comic Sans MS" pitchFamily="66" charset="0"/>
              </a:rPr>
              <a:t>, “</a:t>
            </a:r>
            <a:r>
              <a:rPr lang="en-US" sz="2000" dirty="0" err="1">
                <a:latin typeface="Comic Sans MS" pitchFamily="66" charset="0"/>
              </a:rPr>
              <a:t>eliminare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ripetere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quando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tutti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sono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raggiungibili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dal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punto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partenza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5471839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clock=1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F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foresta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ad </a:t>
            </a:r>
            <a:r>
              <a:rPr lang="en-US" i="1" dirty="0">
                <a:sym typeface="Wingdings" pitchFamily="2" charset="2"/>
              </a:rPr>
              <a:t>F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F</a:t>
            </a:r>
            <a:endParaRPr lang="en-US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2: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due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verso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post()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maggiore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716016" y="494116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ma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avevamo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bisogno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87416" y="37890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3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appartiene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sorgente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779912" y="19888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en-US" sz="2000" dirty="0">
                <a:latin typeface="Comic Sans MS" pitchFamily="66" charset="0"/>
              </a:rPr>
              <a:t>: se la DFS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banale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ferma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raggiunto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612523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invertiamo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gli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archi</a:t>
            </a:r>
            <a:r>
              <a:rPr lang="en-US" sz="2400" dirty="0"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385192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280898" y="713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235709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1670414" y="1506050"/>
            <a:ext cx="10633" cy="586697"/>
          </a:xfrm>
          <a:prstGeom prst="straightConnector1">
            <a:avLst/>
          </a:prstGeom>
          <a:ln w="3175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7" grpId="0"/>
      <p:bldP spid="8" grpId="0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61970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21088"/>
            <a:ext cx="2901837" cy="15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491880" y="2498120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bene</a:t>
            </a:r>
            <a:r>
              <a:rPr lang="en-US" sz="2000" dirty="0">
                <a:latin typeface="Comic Sans MS" pitchFamily="66" charset="0"/>
              </a:rPr>
              <a:t>: le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stesse</a:t>
            </a:r>
            <a:r>
              <a:rPr lang="en-US" sz="2000" dirty="0">
                <a:latin typeface="Comic Sans MS" pitchFamily="66" charset="0"/>
              </a:rPr>
              <a:t>!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perchè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64088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36912"/>
            <a:ext cx="5471839" cy="36933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CompConnesse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  <a:endParaRPr lang="en-US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Comp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>
                <a:sym typeface="Symbol"/>
              </a:rPr>
              <a:t>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n-US" dirty="0" err="1">
                <a:sym typeface="Wingdings" pitchFamily="2" charset="2"/>
              </a:rPr>
              <a:t>ordine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decrescente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</a:t>
            </a:r>
            <a:r>
              <a:rPr lang="en-US" dirty="0">
                <a:sym typeface="Wingdings" pitchFamily="2" charset="2"/>
              </a:rPr>
              <a:t> post(v)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 </a:t>
            </a:r>
            <a:r>
              <a:rPr lang="en-US" i="1" dirty="0">
                <a:sym typeface="Wingdings" pitchFamily="2" charset="2"/>
              </a:rPr>
              <a:t>Comp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Comp</a:t>
            </a:r>
            <a:endParaRPr lang="en-US" sz="1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5928" y="260648"/>
            <a:ext cx="5471839" cy="1615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dirty="0" err="1"/>
              <a:t>calcola</a:t>
            </a:r>
            <a:r>
              <a:rPr lang="en-US" sz="1800" dirty="0"/>
              <a:t> G</a:t>
            </a:r>
            <a:r>
              <a:rPr lang="en-US" sz="1800" baseline="30000" dirty="0"/>
              <a:t>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esegui</a:t>
            </a:r>
            <a:r>
              <a:rPr lang="en-US" dirty="0"/>
              <a:t> DFS(G</a:t>
            </a:r>
            <a:r>
              <a:rPr lang="en-US" baseline="30000" dirty="0"/>
              <a:t>R</a:t>
            </a:r>
            <a:r>
              <a:rPr lang="en-US" dirty="0"/>
              <a:t>) per </a:t>
            </a:r>
            <a:r>
              <a:rPr lang="en-US" dirty="0" err="1"/>
              <a:t>trovare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post(v)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dirty="0" err="1"/>
              <a:t>CompConnesse</a:t>
            </a:r>
            <a:r>
              <a:rPr lang="en-US" dirty="0"/>
              <a:t>(G)</a:t>
            </a:r>
            <a:endParaRPr lang="en-US" sz="1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2024261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708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4168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27089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732240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43040" y="38610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755008" y="38610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12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580112" y="412114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485371" y="393305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164288" y="393305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91077" y="46438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23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5381011" y="46438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369330" y="465824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24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059264" y="4658247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45366" y="54951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22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5242106" y="54951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24244" y="5085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21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228184" y="50851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546362" y="52919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19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7247313" y="52919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057534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6743257" y="594928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2627784" y="1772816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7225279" y="4437112"/>
            <a:ext cx="515073" cy="260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83568" y="1556792"/>
            <a:ext cx="2448272" cy="23762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2627784" y="18864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7236296" y="306896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51520" y="1412776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5004048" y="4221088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6300192" y="292494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619672" y="116632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5444480" y="2780928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539552" y="4462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/>
          <p:cNvSpPr/>
          <p:nvPr/>
        </p:nvSpPr>
        <p:spPr>
          <a:xfrm>
            <a:off x="2051720" y="116632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e 49"/>
          <p:cNvSpPr/>
          <p:nvPr/>
        </p:nvSpPr>
        <p:spPr>
          <a:xfrm>
            <a:off x="1115616" y="125016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e 50"/>
          <p:cNvSpPr/>
          <p:nvPr/>
        </p:nvSpPr>
        <p:spPr>
          <a:xfrm>
            <a:off x="107504" y="116632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e 51"/>
          <p:cNvSpPr/>
          <p:nvPr/>
        </p:nvSpPr>
        <p:spPr>
          <a:xfrm>
            <a:off x="467544" y="925488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168377" cy="3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27584" y="51571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</a:t>
            </a:r>
          </a:p>
        </p:txBody>
      </p:sp>
      <p:sp>
        <p:nvSpPr>
          <p:cNvPr id="7" name="Ovale 6"/>
          <p:cNvSpPr/>
          <p:nvPr/>
        </p:nvSpPr>
        <p:spPr>
          <a:xfrm>
            <a:off x="1475656" y="566124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515259" y="558924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23728" y="76470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7647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8274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8274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421994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33962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27716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27716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85890" y="26996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197858" y="269962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862937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574905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870965" y="37297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82933" y="372977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23728" y="40677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835696" y="406778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proprietà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36512" y="270892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u è </a:t>
            </a:r>
            <a:r>
              <a:rPr lang="en-US" sz="2000" dirty="0" err="1">
                <a:latin typeface="Comic Sans MS" pitchFamily="66" charset="0"/>
              </a:rPr>
              <a:t>antenato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v </a:t>
            </a:r>
            <a:r>
              <a:rPr lang="en-US" sz="2000" dirty="0" err="1">
                <a:latin typeface="Comic Sans MS" pitchFamily="66" charset="0"/>
              </a:rPr>
              <a:t>nell’albero</a:t>
            </a:r>
            <a:r>
              <a:rPr lang="en-US" sz="2000" dirty="0">
                <a:latin typeface="Comic Sans MS" pitchFamily="66" charset="0"/>
              </a:rPr>
              <a:t> DFS, se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pre(u) &lt; pre(v) &lt; post(v) &lt; post(u)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condizione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rappresentiamo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così</a:t>
            </a:r>
            <a:r>
              <a:rPr lang="en-US" sz="2000" dirty="0">
                <a:latin typeface="Comic Sans MS" pitchFamily="66" charset="0"/>
              </a:rPr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15519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asellaDiTesto 26"/>
          <p:cNvSpPr txBox="1"/>
          <p:nvPr/>
        </p:nvSpPr>
        <p:spPr>
          <a:xfrm>
            <a:off x="1763688" y="5437673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possiamo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per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riconoscere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generico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</a:rPr>
              <a:t>del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lvl="0" algn="r"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tipi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0" y="2221979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1717923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171792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22219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301406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37890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07504" y="1556792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cicli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, DAG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4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presenza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ciclo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05563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controlla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596842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ha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se e solo se la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visita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DFS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rivela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arco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all’indietro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2164794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3460938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chiaramente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ha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964994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ciclo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177" y="4541058"/>
            <a:ext cx="6609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primo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5877272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(v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177" y="5053363"/>
            <a:ext cx="738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da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visito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prima di </a:t>
            </a:r>
            <a:r>
              <a:rPr lang="en-US" sz="2000" dirty="0" err="1">
                <a:latin typeface="Comic Sans MS" pitchFamily="66" charset="0"/>
              </a:rPr>
              <a:t>terminare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di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842C2C6E-72EC-4799-AF7C-BFA01D325368}"/>
              </a:ext>
            </a:extLst>
          </p:cNvPr>
          <p:cNvGrpSpPr/>
          <p:nvPr/>
        </p:nvGrpSpPr>
        <p:grpSpPr>
          <a:xfrm>
            <a:off x="7380312" y="3960951"/>
            <a:ext cx="1834500" cy="1625113"/>
            <a:chOff x="7380312" y="3960951"/>
            <a:chExt cx="1834500" cy="1625113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D3668C9D-9449-448B-B3D5-C4421C7E739B}"/>
                </a:ext>
              </a:extLst>
            </p:cNvPr>
            <p:cNvSpPr/>
            <p:nvPr/>
          </p:nvSpPr>
          <p:spPr>
            <a:xfrm>
              <a:off x="8192409" y="4365104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ttore 2 27">
              <a:extLst>
                <a:ext uri="{FF2B5EF4-FFF2-40B4-BE49-F238E27FC236}">
                  <a16:creationId xmlns:a16="http://schemas.microsoft.com/office/drawing/2014/main" id="{6AB4D3A6-DD0B-4A2D-A937-50DC941268E9}"/>
                </a:ext>
              </a:extLst>
            </p:cNvPr>
            <p:cNvCxnSpPr>
              <a:cxnSpLocks/>
              <a:stCxn id="25" idx="5"/>
              <a:endCxn id="40" idx="1"/>
            </p:cNvCxnSpPr>
            <p:nvPr/>
          </p:nvCxnSpPr>
          <p:spPr>
            <a:xfrm>
              <a:off x="8373219" y="4549492"/>
              <a:ext cx="378372" cy="40901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e 39">
              <a:extLst>
                <a:ext uri="{FF2B5EF4-FFF2-40B4-BE49-F238E27FC236}">
                  <a16:creationId xmlns:a16="http://schemas.microsoft.com/office/drawing/2014/main" id="{26630037-3658-4CB5-B99E-AB6E7EBE475F}"/>
                </a:ext>
              </a:extLst>
            </p:cNvPr>
            <p:cNvSpPr/>
            <p:nvPr/>
          </p:nvSpPr>
          <p:spPr>
            <a:xfrm>
              <a:off x="8720569" y="4926868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89C59D97-72C8-4FB0-A24C-DF07C8B15FC1}"/>
                </a:ext>
              </a:extLst>
            </p:cNvPr>
            <p:cNvSpPr/>
            <p:nvPr/>
          </p:nvSpPr>
          <p:spPr>
            <a:xfrm>
              <a:off x="8194494" y="5370040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AB0C27BA-D204-4A02-8096-7C9C493DA3CA}"/>
                </a:ext>
              </a:extLst>
            </p:cNvPr>
            <p:cNvSpPr/>
            <p:nvPr/>
          </p:nvSpPr>
          <p:spPr>
            <a:xfrm>
              <a:off x="7740352" y="4908136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863A4824-AEB3-4669-94BE-61E46B08A902}"/>
                </a:ext>
              </a:extLst>
            </p:cNvPr>
            <p:cNvCxnSpPr>
              <a:cxnSpLocks/>
              <a:stCxn id="40" idx="3"/>
              <a:endCxn id="41" idx="6"/>
            </p:cNvCxnSpPr>
            <p:nvPr/>
          </p:nvCxnSpPr>
          <p:spPr>
            <a:xfrm flipH="1">
              <a:off x="8406326" y="5111256"/>
              <a:ext cx="345265" cy="36679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>
              <a:extLst>
                <a:ext uri="{FF2B5EF4-FFF2-40B4-BE49-F238E27FC236}">
                  <a16:creationId xmlns:a16="http://schemas.microsoft.com/office/drawing/2014/main" id="{CFA10516-19F6-4860-8744-B5717AF0C6EA}"/>
                </a:ext>
              </a:extLst>
            </p:cNvPr>
            <p:cNvCxnSpPr>
              <a:cxnSpLocks/>
              <a:stCxn id="41" idx="2"/>
              <a:endCxn id="42" idx="4"/>
            </p:cNvCxnSpPr>
            <p:nvPr/>
          </p:nvCxnSpPr>
          <p:spPr>
            <a:xfrm flipH="1" flipV="1">
              <a:off x="7846268" y="5124160"/>
              <a:ext cx="348226" cy="35389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9D976993-1A5C-44FE-94C5-4AD9FBC7CFF5}"/>
                </a:ext>
              </a:extLst>
            </p:cNvPr>
            <p:cNvCxnSpPr>
              <a:cxnSpLocks/>
              <a:stCxn id="42" idx="0"/>
              <a:endCxn id="25" idx="3"/>
            </p:cNvCxnSpPr>
            <p:nvPr/>
          </p:nvCxnSpPr>
          <p:spPr>
            <a:xfrm flipV="1">
              <a:off x="7846268" y="4549492"/>
              <a:ext cx="377163" cy="35864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F30A6277-5C0E-4F0B-B164-9CA4F29B9830}"/>
                </a:ext>
              </a:extLst>
            </p:cNvPr>
            <p:cNvSpPr txBox="1"/>
            <p:nvPr/>
          </p:nvSpPr>
          <p:spPr>
            <a:xfrm>
              <a:off x="8118305" y="3960951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C121C8E3-30A0-4451-A645-FC8613784ED6}"/>
                </a:ext>
              </a:extLst>
            </p:cNvPr>
            <p:cNvSpPr txBox="1"/>
            <p:nvPr/>
          </p:nvSpPr>
          <p:spPr>
            <a:xfrm>
              <a:off x="8654663" y="4568188"/>
              <a:ext cx="560149" cy="440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i+1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A45C39F4-85B2-4C96-9B82-1105102F8A86}"/>
                </a:ext>
              </a:extLst>
            </p:cNvPr>
            <p:cNvSpPr txBox="1"/>
            <p:nvPr/>
          </p:nvSpPr>
          <p:spPr>
            <a:xfrm>
              <a:off x="7380312" y="4541058"/>
              <a:ext cx="5601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i-1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aciclico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che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non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contiene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diretti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)</a:t>
            </a:r>
            <a:r>
              <a:rPr lang="en-US" sz="2000" dirty="0">
                <a:latin typeface="Comic Sans MS" pitchFamily="66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708102"/>
            <a:ext cx="8280400" cy="10809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è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una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funzione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biettiva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:V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 {1,2,..,n} tale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per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ogni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arco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(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u,v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E, (u)&lt;(v)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6924053" y="2276054"/>
            <a:ext cx="1811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194" name="Picture 2" descr="http://www.cs.cornell.edu/courses/cs3110/2011sp/lectures/lec21-graphs/images/graph-order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813" y="3933056"/>
            <a:ext cx="6653539" cy="2772308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75856" y="62390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sorgente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uscenti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16704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entranti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059832" y="5877272"/>
            <a:ext cx="576064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827584" y="5877272"/>
            <a:ext cx="93610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1445</Words>
  <Application>Microsoft Office PowerPoint</Application>
  <PresentationFormat>On-screen Show (4:3)</PresentationFormat>
  <Paragraphs>317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Comic Sans MS</vt:lpstr>
      <vt:lpstr>Symbol</vt:lpstr>
      <vt:lpstr>Times New Roman</vt:lpstr>
      <vt:lpstr>Wingdings</vt:lpstr>
      <vt:lpstr>Tema di Office</vt:lpstr>
      <vt:lpstr>Usi (meno scontati) della visita DFS</vt:lpstr>
      <vt:lpstr>Informazioni utili: tenere il tempo</vt:lpstr>
      <vt:lpstr>quando non tutti i nodi sono raggiungibili dal punto di partenza</vt:lpstr>
      <vt:lpstr>PowerPoint Presentation</vt:lpstr>
      <vt:lpstr>PowerPoint Presentation</vt:lpstr>
      <vt:lpstr>…riconoscere i tipi di arco</vt:lpstr>
      <vt:lpstr>cicli, DAG e ordinamenti topologici</vt:lpstr>
      <vt:lpstr>riconoscere la presenza di un ciclo in un grafo diretto</vt:lpstr>
      <vt:lpstr>PowerPoint Presentation</vt:lpstr>
      <vt:lpstr>reti “delle dipendenze”</vt:lpstr>
      <vt:lpstr>quali grafi (diretti) ammettono un ordinamento topologico?</vt:lpstr>
      <vt:lpstr>PowerPoint Presentation</vt:lpstr>
      <vt:lpstr>calcolare ordinamento topologico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componenti fortemente connesse</vt:lpstr>
      <vt:lpstr>PowerPoint Presentation</vt:lpstr>
      <vt:lpstr>come si possono calcolare le componenti fortemente connesse di un grafo diretto?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92</cp:revision>
  <dcterms:created xsi:type="dcterms:W3CDTF">2013-03-05T17:51:33Z</dcterms:created>
  <dcterms:modified xsi:type="dcterms:W3CDTF">2024-12-09T20:09:18Z</dcterms:modified>
</cp:coreProperties>
</file>