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93" r:id="rId11"/>
    <p:sldId id="265" r:id="rId12"/>
    <p:sldId id="266" r:id="rId13"/>
    <p:sldId id="267" r:id="rId14"/>
    <p:sldId id="269" r:id="rId15"/>
    <p:sldId id="268" r:id="rId16"/>
    <p:sldId id="270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3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78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19/12/2022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F2D3-8DE8-454D-8C78-734D39781D8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12/19/2022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DFS</a:t>
            </a: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olo 1"/>
          <p:cNvSpPr>
            <a:spLocks noGrp="1"/>
          </p:cNvSpPr>
          <p:nvPr>
            <p:ph type="title"/>
          </p:nvPr>
        </p:nvSpPr>
        <p:spPr>
          <a:xfrm>
            <a:off x="1116013" y="44450"/>
            <a:ext cx="7772400" cy="639763"/>
          </a:xfrm>
        </p:spPr>
        <p:txBody>
          <a:bodyPr/>
          <a:lstStyle/>
          <a:p>
            <a:pPr algn="r"/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reti “delle dipendenze”</a:t>
            </a:r>
          </a:p>
        </p:txBody>
      </p:sp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4356100" y="1341438"/>
            <a:ext cx="4248150" cy="1079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200" dirty="0"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compiti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svolgere</a:t>
            </a:r>
            <a:endParaRPr lang="en-US" sz="2200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200" dirty="0">
                <a:latin typeface="Comic Sans MS" pitchFamily="66" charset="0"/>
              </a:rPr>
              <a:t>: u </a:t>
            </a:r>
            <a:r>
              <a:rPr lang="en-US" sz="2200" dirty="0" err="1">
                <a:latin typeface="Comic Sans MS" pitchFamily="66" charset="0"/>
              </a:rPr>
              <a:t>deve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essere</a:t>
            </a:r>
            <a:r>
              <a:rPr lang="en-US" sz="2200" dirty="0">
                <a:latin typeface="Comic Sans MS" pitchFamily="66" charset="0"/>
              </a:rPr>
              <a:t>  </a:t>
            </a:r>
          </a:p>
          <a:p>
            <a:pPr>
              <a:defRPr/>
            </a:pPr>
            <a:r>
              <a:rPr lang="en-US" sz="2200" dirty="0">
                <a:latin typeface="Comic Sans MS" pitchFamily="66" charset="0"/>
              </a:rPr>
              <a:t>                </a:t>
            </a:r>
            <a:r>
              <a:rPr lang="en-US" sz="2200" dirty="0" err="1">
                <a:latin typeface="Comic Sans MS" pitchFamily="66" charset="0"/>
              </a:rPr>
              <a:t>eseguito</a:t>
            </a:r>
            <a:r>
              <a:rPr lang="en-US" sz="2200" dirty="0">
                <a:latin typeface="Comic Sans MS" pitchFamily="66" charset="0"/>
              </a:rPr>
              <a:t> prima </a:t>
            </a:r>
            <a:r>
              <a:rPr lang="en-US" sz="2200" dirty="0" err="1">
                <a:latin typeface="Comic Sans MS" pitchFamily="66" charset="0"/>
              </a:rPr>
              <a:t>di</a:t>
            </a:r>
            <a:r>
              <a:rPr lang="en-US" sz="2200" dirty="0">
                <a:latin typeface="Comic Sans MS" pitchFamily="66" charset="0"/>
              </a:rPr>
              <a:t> v</a:t>
            </a:r>
          </a:p>
        </p:txBody>
      </p:sp>
      <p:sp>
        <p:nvSpPr>
          <p:cNvPr id="9" name="Ovale 8"/>
          <p:cNvSpPr/>
          <p:nvPr/>
        </p:nvSpPr>
        <p:spPr>
          <a:xfrm>
            <a:off x="1831975" y="1628775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042988" y="692150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555875" y="692150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700338" y="2565400"/>
            <a:ext cx="358775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276600" y="1628775"/>
            <a:ext cx="358775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288" y="1628775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116013" y="2565400"/>
            <a:ext cx="360362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0" idx="5"/>
            <a:endCxn id="9" idx="1"/>
          </p:cNvCxnSpPr>
          <p:nvPr/>
        </p:nvCxnSpPr>
        <p:spPr>
          <a:xfrm>
            <a:off x="1350963" y="1000125"/>
            <a:ext cx="533400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5"/>
            <a:endCxn id="13" idx="1"/>
          </p:cNvCxnSpPr>
          <p:nvPr/>
        </p:nvCxnSpPr>
        <p:spPr>
          <a:xfrm>
            <a:off x="2863850" y="1000125"/>
            <a:ext cx="465138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5"/>
            <a:endCxn id="15" idx="1"/>
          </p:cNvCxnSpPr>
          <p:nvPr/>
        </p:nvCxnSpPr>
        <p:spPr>
          <a:xfrm>
            <a:off x="703263" y="1936750"/>
            <a:ext cx="465137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6"/>
            <a:endCxn id="11" idx="2"/>
          </p:cNvCxnSpPr>
          <p:nvPr/>
        </p:nvCxnSpPr>
        <p:spPr>
          <a:xfrm>
            <a:off x="1403350" y="873125"/>
            <a:ext cx="11525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4"/>
            <a:endCxn id="9" idx="7"/>
          </p:cNvCxnSpPr>
          <p:nvPr/>
        </p:nvCxnSpPr>
        <p:spPr>
          <a:xfrm flipH="1">
            <a:off x="2138363" y="1052513"/>
            <a:ext cx="5969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3"/>
            <a:endCxn id="14" idx="0"/>
          </p:cNvCxnSpPr>
          <p:nvPr/>
        </p:nvCxnSpPr>
        <p:spPr>
          <a:xfrm flipH="1">
            <a:off x="576263" y="1000125"/>
            <a:ext cx="5207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5" idx="7"/>
          </p:cNvCxnSpPr>
          <p:nvPr/>
        </p:nvCxnSpPr>
        <p:spPr>
          <a:xfrm flipH="1">
            <a:off x="1422400" y="1936750"/>
            <a:ext cx="4619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5" idx="6"/>
          </p:cNvCxnSpPr>
          <p:nvPr/>
        </p:nvCxnSpPr>
        <p:spPr>
          <a:xfrm flipH="1">
            <a:off x="1476375" y="2744788"/>
            <a:ext cx="12239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2"/>
            <a:endCxn id="9" idx="6"/>
          </p:cNvCxnSpPr>
          <p:nvPr/>
        </p:nvCxnSpPr>
        <p:spPr>
          <a:xfrm flipH="1">
            <a:off x="2192338" y="1808163"/>
            <a:ext cx="108426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1"/>
            <a:endCxn id="9" idx="5"/>
          </p:cNvCxnSpPr>
          <p:nvPr/>
        </p:nvCxnSpPr>
        <p:spPr>
          <a:xfrm flipH="1" flipV="1">
            <a:off x="2138363" y="1936750"/>
            <a:ext cx="614362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2" idx="7"/>
            <a:endCxn id="13" idx="3"/>
          </p:cNvCxnSpPr>
          <p:nvPr/>
        </p:nvCxnSpPr>
        <p:spPr>
          <a:xfrm flipV="1">
            <a:off x="3006725" y="1936750"/>
            <a:ext cx="3222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4" idx="6"/>
          </p:cNvCxnSpPr>
          <p:nvPr/>
        </p:nvCxnSpPr>
        <p:spPr>
          <a:xfrm flipH="1">
            <a:off x="755650" y="1808163"/>
            <a:ext cx="10763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5" name="Rectangle 12"/>
          <p:cNvSpPr>
            <a:spLocks noChangeArrowheads="1"/>
          </p:cNvSpPr>
          <p:nvPr/>
        </p:nvSpPr>
        <p:spPr bwMode="auto">
          <a:xfrm>
            <a:off x="971550" y="3213100"/>
            <a:ext cx="7056438" cy="1223963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>
                <a:latin typeface="Comic Sans MS" pitchFamily="66" charset="0"/>
              </a:rPr>
              <a:t>: </a:t>
            </a:r>
          </a:p>
          <a:p>
            <a:r>
              <a:rPr lang="en-US" sz="2200">
                <a:latin typeface="Comic Sans MS" pitchFamily="66" charset="0"/>
              </a:rPr>
              <a:t>trovare un ordine in cui eseguire i compiti in modo da rispettare le dipendenze</a:t>
            </a:r>
          </a:p>
        </p:txBody>
      </p:sp>
      <p:grpSp>
        <p:nvGrpSpPr>
          <p:cNvPr id="2" name="Gruppo 29"/>
          <p:cNvGrpSpPr>
            <a:grpSpLocks/>
          </p:cNvGrpSpPr>
          <p:nvPr/>
        </p:nvGrpSpPr>
        <p:grpSpPr bwMode="auto">
          <a:xfrm>
            <a:off x="1258888" y="5516563"/>
            <a:ext cx="6192837" cy="379412"/>
            <a:chOff x="1331640" y="4856459"/>
            <a:chExt cx="6192688" cy="379091"/>
          </a:xfrm>
        </p:grpSpPr>
        <p:sp>
          <p:nvSpPr>
            <p:cNvPr id="31" name="Ovale 30"/>
            <p:cNvSpPr/>
            <p:nvPr/>
          </p:nvSpPr>
          <p:spPr>
            <a:xfrm>
              <a:off x="5219333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2195219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3203257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>
            <a:xfrm>
              <a:off x="1331640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4139859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6155936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7163975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ttore 2 37"/>
            <p:cNvCxnSpPr>
              <a:stCxn id="32" idx="6"/>
              <a:endCxn id="33" idx="2"/>
            </p:cNvCxnSpPr>
            <p:nvPr/>
          </p:nvCxnSpPr>
          <p:spPr>
            <a:xfrm>
              <a:off x="2555573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33" idx="6"/>
              <a:endCxn id="35" idx="2"/>
            </p:cNvCxnSpPr>
            <p:nvPr/>
          </p:nvCxnSpPr>
          <p:spPr>
            <a:xfrm>
              <a:off x="3563611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/>
            <p:cNvCxnSpPr>
              <a:stCxn id="35" idx="6"/>
              <a:endCxn id="31" idx="2"/>
            </p:cNvCxnSpPr>
            <p:nvPr/>
          </p:nvCxnSpPr>
          <p:spPr>
            <a:xfrm>
              <a:off x="4500214" y="5049970"/>
              <a:ext cx="71912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>
              <a:stCxn id="31" idx="6"/>
              <a:endCxn id="36" idx="2"/>
            </p:cNvCxnSpPr>
            <p:nvPr/>
          </p:nvCxnSpPr>
          <p:spPr>
            <a:xfrm>
              <a:off x="5579688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/>
            <p:cNvCxnSpPr>
              <a:stCxn id="36" idx="6"/>
              <a:endCxn id="37" idx="2"/>
            </p:cNvCxnSpPr>
            <p:nvPr/>
          </p:nvCxnSpPr>
          <p:spPr>
            <a:xfrm>
              <a:off x="6516290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34" idx="7"/>
              <a:endCxn id="35" idx="1"/>
            </p:cNvCxnSpPr>
            <p:nvPr/>
          </p:nvCxnSpPr>
          <p:spPr>
            <a:xfrm rot="5400000" flipH="1" flipV="1">
              <a:off x="2915932" y="3645172"/>
              <a:ext cx="12689" cy="255263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/>
            <p:nvPr/>
          </p:nvCxnSpPr>
          <p:spPr>
            <a:xfrm rot="5400000" flipH="1" flipV="1">
              <a:off x="3502499" y="3058643"/>
              <a:ext cx="12689" cy="3633701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7 44"/>
            <p:cNvCxnSpPr/>
            <p:nvPr/>
          </p:nvCxnSpPr>
          <p:spPr>
            <a:xfrm rot="5400000" flipH="1" flipV="1">
              <a:off x="4427990" y="1945842"/>
              <a:ext cx="12689" cy="5833923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7 45"/>
            <p:cNvCxnSpPr>
              <a:stCxn id="33" idx="5"/>
              <a:endCxn id="31" idx="3"/>
            </p:cNvCxnSpPr>
            <p:nvPr/>
          </p:nvCxnSpPr>
          <p:spPr>
            <a:xfrm rot="16200000" flipH="1">
              <a:off x="4392272" y="4295821"/>
              <a:ext cx="12689" cy="1762083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46"/>
            <p:cNvCxnSpPr>
              <a:stCxn id="32" idx="5"/>
              <a:endCxn id="31" idx="4"/>
            </p:cNvCxnSpPr>
            <p:nvPr/>
          </p:nvCxnSpPr>
          <p:spPr>
            <a:xfrm rot="16200000" flipH="1">
              <a:off x="3925574" y="3754475"/>
              <a:ext cx="52343" cy="2897117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7 47"/>
            <p:cNvCxnSpPr>
              <a:stCxn id="32" idx="4"/>
              <a:endCxn id="36" idx="4"/>
            </p:cNvCxnSpPr>
            <p:nvPr/>
          </p:nvCxnSpPr>
          <p:spPr>
            <a:xfrm rot="16200000" flipH="1">
              <a:off x="4356553" y="3248847"/>
              <a:ext cx="12689" cy="3960717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7 48"/>
            <p:cNvCxnSpPr>
              <a:stCxn id="31" idx="7"/>
              <a:endCxn id="37" idx="1"/>
            </p:cNvCxnSpPr>
            <p:nvPr/>
          </p:nvCxnSpPr>
          <p:spPr>
            <a:xfrm rot="5400000" flipH="1" flipV="1">
              <a:off x="6371836" y="4076961"/>
              <a:ext cx="12689" cy="168905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ammette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ordinamento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se e solo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…</a:t>
            </a:r>
            <a:r>
              <a:rPr lang="en-US" sz="2000" dirty="0" err="1">
                <a:latin typeface="Comic Sans MS" pitchFamily="66" charset="0"/>
              </a:rPr>
              <a:t>adesso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costruttivo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assurdo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>
                <a:latin typeface="Comic Sans MS" pitchFamily="66" charset="0"/>
                <a:sym typeface="Symbol"/>
              </a:rPr>
              <a:t>ordinamento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topologico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di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 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 &lt;…&lt;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k-1</a:t>
            </a:r>
            <a:r>
              <a:rPr lang="en-US" sz="2000" dirty="0">
                <a:latin typeface="Comic Sans MS" pitchFamily="66" charset="0"/>
              </a:rPr>
              <a:t>) &lt;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)=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restituisci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decrescente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fine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post(v)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OrdinamentoTopologico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top=n; </a:t>
            </a:r>
            <a:r>
              <a:rPr lang="en-US" sz="1800" i="1" dirty="0"/>
              <a:t>L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lista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r>
              <a:rPr lang="en-US" sz="1800" dirty="0">
                <a:sym typeface="Wingdings" pitchFamily="2" charset="2"/>
              </a:rPr>
              <a:t>;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</a:t>
            </a:r>
            <a:r>
              <a:rPr lang="en-US" dirty="0" err="1"/>
              <a:t>chiama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finito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visitare</a:t>
            </a:r>
            <a:r>
              <a:rPr lang="en-US" dirty="0"/>
              <a:t>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imposti</a:t>
            </a:r>
            <a:r>
              <a:rPr lang="en-US" dirty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Symbol"/>
              </a:rPr>
              <a:t>(v)=top; top=top-1;</a:t>
            </a:r>
            <a:endParaRPr lang="en-US" dirty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aggiungi</a:t>
            </a:r>
            <a:r>
              <a:rPr lang="en-US" dirty="0"/>
              <a:t> v in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L </a:t>
            </a:r>
            <a:r>
              <a:rPr lang="en-US" sz="1800" dirty="0"/>
              <a:t>e </a:t>
            </a:r>
            <a:r>
              <a:rPr lang="en-US" sz="1800" dirty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2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1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pre(v)=clock</a:t>
            </a:r>
          </a:p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>
                <a:latin typeface="Comic Sans MS" pitchFamily="66" charset="0"/>
              </a:rPr>
              <a:t> tempo in cui </a:t>
            </a:r>
            <a:r>
              <a:rPr lang="en-US" sz="2000" dirty="0" err="1">
                <a:latin typeface="Comic Sans MS" pitchFamily="66" charset="0"/>
              </a:rPr>
              <a:t>viene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” v 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>
                <a:latin typeface="Comic Sans MS" pitchFamily="66" charset="0"/>
              </a:rPr>
              <a:t>tempo in cui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abbandona</a:t>
            </a:r>
            <a:r>
              <a:rPr lang="en-US" sz="2000" dirty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dirty="0" err="1">
                <a:latin typeface="Comic Sans MS" pitchFamily="66" charset="0"/>
              </a:rPr>
              <a:t>insieme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>
                <a:latin typeface="Comic Sans MS" pitchFamily="66" charset="0"/>
              </a:rPr>
              <a:t> tale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: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aggiunge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proprietà</a:t>
            </a:r>
            <a:r>
              <a:rPr lang="en-US" sz="2000" dirty="0">
                <a:latin typeface="Comic Sans MS" pitchFamily="66" charset="0"/>
              </a:rPr>
              <a:t> non è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sempre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visitaDFSricorsiva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raggiungibili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stati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pozzo</a:t>
            </a:r>
            <a:r>
              <a:rPr lang="en-US" sz="2000" dirty="0">
                <a:latin typeface="Comic Sans MS" pitchFamily="66" charset="0"/>
              </a:rPr>
              <a:t>, “</a:t>
            </a:r>
            <a:r>
              <a:rPr lang="en-US" sz="2000" dirty="0" err="1">
                <a:latin typeface="Comic Sans MS" pitchFamily="66" charset="0"/>
              </a:rPr>
              <a:t>eliminare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F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foresta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ad </a:t>
            </a:r>
            <a:r>
              <a:rPr lang="en-US" i="1" dirty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F</a:t>
            </a:r>
            <a:endParaRPr lang="en-US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due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verso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post()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maggiore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appartiene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>
                <a:latin typeface="Comic Sans MS" pitchFamily="66" charset="0"/>
              </a:rPr>
              <a:t>: se la DFS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banale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ferma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raggiunto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invertiamo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gli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archi</a:t>
            </a:r>
            <a:r>
              <a:rPr lang="en-US" sz="2400" dirty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>
                <a:latin typeface="Comic Sans MS" pitchFamily="66" charset="0"/>
              </a:rPr>
              <a:t>: le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stesse</a:t>
            </a:r>
            <a:r>
              <a:rPr lang="en-US" sz="2000" dirty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CompConnesse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  <a:endParaRPr lang="en-US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Comp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>
                <a:sym typeface="Symbol"/>
              </a:rPr>
              <a:t>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ordine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decrescente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</a:t>
            </a:r>
            <a:r>
              <a:rPr lang="en-US" dirty="0">
                <a:sym typeface="Wingdings" pitchFamily="2" charset="2"/>
              </a:rPr>
              <a:t> post(v)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 </a:t>
            </a:r>
            <a:r>
              <a:rPr lang="en-US" i="1" dirty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dirty="0" err="1"/>
              <a:t>calcola</a:t>
            </a:r>
            <a:r>
              <a:rPr lang="en-US" sz="1800" dirty="0"/>
              <a:t> G</a:t>
            </a:r>
            <a:r>
              <a:rPr lang="en-US" sz="1800" baseline="30000" dirty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esegui</a:t>
            </a:r>
            <a:r>
              <a:rPr lang="en-US" dirty="0"/>
              <a:t> DFS(G</a:t>
            </a:r>
            <a:r>
              <a:rPr lang="en-US" baseline="30000" dirty="0"/>
              <a:t>R</a:t>
            </a:r>
            <a:r>
              <a:rPr lang="en-US" dirty="0"/>
              <a:t>) per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dirty="0" err="1"/>
              <a:t>CompConnesse</a:t>
            </a:r>
            <a:r>
              <a:rPr lang="en-US" dirty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24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22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21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19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</a:t>
            </a: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u è </a:t>
            </a:r>
            <a:r>
              <a:rPr lang="en-US" sz="2000" dirty="0" err="1">
                <a:latin typeface="Comic Sans MS" pitchFamily="66" charset="0"/>
              </a:rPr>
              <a:t>antenato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v </a:t>
            </a:r>
            <a:r>
              <a:rPr lang="en-US" sz="2000" dirty="0" err="1">
                <a:latin typeface="Comic Sans MS" pitchFamily="66" charset="0"/>
              </a:rPr>
              <a:t>nell’albero</a:t>
            </a:r>
            <a:r>
              <a:rPr lang="en-US" sz="2000" dirty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condizione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così</a:t>
            </a:r>
            <a:r>
              <a:rPr lang="en-US" sz="2000" dirty="0">
                <a:latin typeface="Comic Sans MS" pitchFamily="66" charset="0"/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riconoscere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generico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</a:rPr>
              <a:t>del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controlla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chiaramente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ha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ciclo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541058"/>
            <a:ext cx="6609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primo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539552" y="5877272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(v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poiché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da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visito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prima di </a:t>
            </a:r>
            <a:r>
              <a:rPr lang="en-US" sz="2000" dirty="0" err="1">
                <a:latin typeface="Comic Sans MS" pitchFamily="66" charset="0"/>
              </a:rPr>
              <a:t>terminare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di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842C2C6E-72EC-4799-AF7C-BFA01D325368}"/>
              </a:ext>
            </a:extLst>
          </p:cNvPr>
          <p:cNvGrpSpPr/>
          <p:nvPr/>
        </p:nvGrpSpPr>
        <p:grpSpPr>
          <a:xfrm>
            <a:off x="7380312" y="3960951"/>
            <a:ext cx="1834500" cy="1625113"/>
            <a:chOff x="7380312" y="3960951"/>
            <a:chExt cx="1834500" cy="1625113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D3668C9D-9449-448B-B3D5-C4421C7E739B}"/>
                </a:ext>
              </a:extLst>
            </p:cNvPr>
            <p:cNvSpPr/>
            <p:nvPr/>
          </p:nvSpPr>
          <p:spPr>
            <a:xfrm>
              <a:off x="8192409" y="4365104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ttore 2 27">
              <a:extLst>
                <a:ext uri="{FF2B5EF4-FFF2-40B4-BE49-F238E27FC236}">
                  <a16:creationId xmlns:a16="http://schemas.microsoft.com/office/drawing/2014/main" id="{6AB4D3A6-DD0B-4A2D-A937-50DC941268E9}"/>
                </a:ext>
              </a:extLst>
            </p:cNvPr>
            <p:cNvCxnSpPr>
              <a:cxnSpLocks/>
              <a:stCxn id="25" idx="5"/>
              <a:endCxn id="40" idx="1"/>
            </p:cNvCxnSpPr>
            <p:nvPr/>
          </p:nvCxnSpPr>
          <p:spPr>
            <a:xfrm>
              <a:off x="8373219" y="4549492"/>
              <a:ext cx="378372" cy="40901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e 39">
              <a:extLst>
                <a:ext uri="{FF2B5EF4-FFF2-40B4-BE49-F238E27FC236}">
                  <a16:creationId xmlns:a16="http://schemas.microsoft.com/office/drawing/2014/main" id="{26630037-3658-4CB5-B99E-AB6E7EBE475F}"/>
                </a:ext>
              </a:extLst>
            </p:cNvPr>
            <p:cNvSpPr/>
            <p:nvPr/>
          </p:nvSpPr>
          <p:spPr>
            <a:xfrm>
              <a:off x="8720569" y="4926868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89C59D97-72C8-4FB0-A24C-DF07C8B15FC1}"/>
                </a:ext>
              </a:extLst>
            </p:cNvPr>
            <p:cNvSpPr/>
            <p:nvPr/>
          </p:nvSpPr>
          <p:spPr>
            <a:xfrm>
              <a:off x="8194494" y="5370040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AB0C27BA-D204-4A02-8096-7C9C493DA3CA}"/>
                </a:ext>
              </a:extLst>
            </p:cNvPr>
            <p:cNvSpPr/>
            <p:nvPr/>
          </p:nvSpPr>
          <p:spPr>
            <a:xfrm>
              <a:off x="7740352" y="4908136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863A4824-AEB3-4669-94BE-61E46B08A902}"/>
                </a:ext>
              </a:extLst>
            </p:cNvPr>
            <p:cNvCxnSpPr>
              <a:cxnSpLocks/>
              <a:stCxn id="40" idx="3"/>
              <a:endCxn id="41" idx="6"/>
            </p:cNvCxnSpPr>
            <p:nvPr/>
          </p:nvCxnSpPr>
          <p:spPr>
            <a:xfrm flipH="1">
              <a:off x="8406326" y="5111256"/>
              <a:ext cx="345265" cy="3667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CFA10516-19F6-4860-8744-B5717AF0C6EA}"/>
                </a:ext>
              </a:extLst>
            </p:cNvPr>
            <p:cNvCxnSpPr>
              <a:cxnSpLocks/>
              <a:stCxn id="41" idx="2"/>
              <a:endCxn id="42" idx="4"/>
            </p:cNvCxnSpPr>
            <p:nvPr/>
          </p:nvCxnSpPr>
          <p:spPr>
            <a:xfrm flipH="1" flipV="1">
              <a:off x="7846268" y="5124160"/>
              <a:ext cx="348226" cy="35389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9D976993-1A5C-44FE-94C5-4AD9FBC7CFF5}"/>
                </a:ext>
              </a:extLst>
            </p:cNvPr>
            <p:cNvCxnSpPr>
              <a:cxnSpLocks/>
              <a:stCxn id="42" idx="0"/>
              <a:endCxn id="25" idx="3"/>
            </p:cNvCxnSpPr>
            <p:nvPr/>
          </p:nvCxnSpPr>
          <p:spPr>
            <a:xfrm flipV="1">
              <a:off x="7846268" y="4549492"/>
              <a:ext cx="377163" cy="35864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F30A6277-5C0E-4F0B-B164-9CA4F29B9830}"/>
                </a:ext>
              </a:extLst>
            </p:cNvPr>
            <p:cNvSpPr txBox="1"/>
            <p:nvPr/>
          </p:nvSpPr>
          <p:spPr>
            <a:xfrm>
              <a:off x="8118305" y="3960951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C121C8E3-30A0-4451-A645-FC8613784ED6}"/>
                </a:ext>
              </a:extLst>
            </p:cNvPr>
            <p:cNvSpPr txBox="1"/>
            <p:nvPr/>
          </p:nvSpPr>
          <p:spPr>
            <a:xfrm>
              <a:off x="8654663" y="4568188"/>
              <a:ext cx="560149" cy="440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i+1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A45C39F4-85B2-4C96-9B82-1105102F8A86}"/>
                </a:ext>
              </a:extLst>
            </p:cNvPr>
            <p:cNvSpPr txBox="1"/>
            <p:nvPr/>
          </p:nvSpPr>
          <p:spPr>
            <a:xfrm>
              <a:off x="7380312" y="4541058"/>
              <a:ext cx="560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i-1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1445</Words>
  <Application>Microsoft Office PowerPoint</Application>
  <PresentationFormat>Presentazione su schermo (4:3)</PresentationFormat>
  <Paragraphs>317</Paragraphs>
  <Slides>34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9" baseType="lpstr">
      <vt:lpstr>Arial</vt:lpstr>
      <vt:lpstr>Calibri</vt:lpstr>
      <vt:lpstr>Comic Sans MS</vt:lpstr>
      <vt:lpstr>Times New Roman</vt:lpstr>
      <vt:lpstr>Tema di Office</vt:lpstr>
      <vt:lpstr>Usi (meno scontati) della visita DFS</vt:lpstr>
      <vt:lpstr>Informazioni utili: tenere il tempo</vt:lpstr>
      <vt:lpstr>quando non tutti i nodi sono raggiungibili dal punto di partenza</vt:lpstr>
      <vt:lpstr>Presentazione standard di PowerPoint</vt:lpstr>
      <vt:lpstr>Presentazione standard di PowerPoint</vt:lpstr>
      <vt:lpstr>…riconoscere i tipi di arco</vt:lpstr>
      <vt:lpstr>cicli, DAG e ordinamenti topologici</vt:lpstr>
      <vt:lpstr>riconoscere la presenza di un ciclo in un grafo diretto</vt:lpstr>
      <vt:lpstr>Presentazione standard di PowerPoint</vt:lpstr>
      <vt:lpstr>reti “delle dipendenze”</vt:lpstr>
      <vt:lpstr>quali grafi (diretti) ammettono un ordinamento topologico?</vt:lpstr>
      <vt:lpstr>Presentazione standard di PowerPoint</vt:lpstr>
      <vt:lpstr>calcolare ordinamento topologico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componenti fortemente connesse</vt:lpstr>
      <vt:lpstr>Presentazione standard di PowerPoint</vt:lpstr>
      <vt:lpstr>come si possono calcolare le componenti fortemente connesse di un grafo diretto?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92</cp:revision>
  <dcterms:created xsi:type="dcterms:W3CDTF">2013-03-05T17:51:33Z</dcterms:created>
  <dcterms:modified xsi:type="dcterms:W3CDTF">2022-12-20T10:15:46Z</dcterms:modified>
</cp:coreProperties>
</file>