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63" r:id="rId4"/>
    <p:sldId id="259" r:id="rId5"/>
    <p:sldId id="260" r:id="rId6"/>
    <p:sldId id="261" r:id="rId7"/>
    <p:sldId id="258" r:id="rId8"/>
    <p:sldId id="262" r:id="rId9"/>
    <p:sldId id="264" r:id="rId10"/>
    <p:sldId id="293" r:id="rId11"/>
    <p:sldId id="265" r:id="rId12"/>
    <p:sldId id="266" r:id="rId13"/>
    <p:sldId id="267" r:id="rId14"/>
    <p:sldId id="269" r:id="rId15"/>
    <p:sldId id="268" r:id="rId16"/>
    <p:sldId id="270" r:id="rId17"/>
    <p:sldId id="280" r:id="rId18"/>
    <p:sldId id="281" r:id="rId19"/>
    <p:sldId id="282" r:id="rId20"/>
    <p:sldId id="284" r:id="rId21"/>
    <p:sldId id="285" r:id="rId22"/>
    <p:sldId id="286" r:id="rId23"/>
    <p:sldId id="287" r:id="rId24"/>
    <p:sldId id="283" r:id="rId25"/>
    <p:sldId id="288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9" r:id="rId34"/>
    <p:sldId id="278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85ED8F"/>
    <a:srgbClr val="83EF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5CA1F-70E0-43C5-87FE-D2E40A42F59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F2D3-8DE8-454D-8C78-734D39781D8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F2D3-8DE8-454D-8C78-734D39781D80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Usi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meno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scontati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visita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DFS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Sottotitolo 2"/>
          <p:cNvSpPr>
            <a:spLocks noGrp="1"/>
          </p:cNvSpPr>
          <p:nvPr>
            <p:ph type="subTitle" idx="1"/>
          </p:nvPr>
        </p:nvSpPr>
        <p:spPr>
          <a:xfrm>
            <a:off x="1547664" y="5229200"/>
            <a:ext cx="6584776" cy="98296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lezione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basata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sul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capito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3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del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libro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Algorithms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Dasgupta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 Papadimitriou,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Vazirani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McGraw-Hill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olo 1"/>
          <p:cNvSpPr>
            <a:spLocks noGrp="1"/>
          </p:cNvSpPr>
          <p:nvPr>
            <p:ph type="title"/>
          </p:nvPr>
        </p:nvSpPr>
        <p:spPr>
          <a:xfrm>
            <a:off x="1116013" y="44450"/>
            <a:ext cx="7772400" cy="639763"/>
          </a:xfrm>
        </p:spPr>
        <p:txBody>
          <a:bodyPr/>
          <a:lstStyle/>
          <a:p>
            <a:pPr algn="r"/>
            <a:r>
              <a:rPr lang="it-IT" sz="3200" dirty="0" smtClean="0">
                <a:solidFill>
                  <a:srgbClr val="FF0000"/>
                </a:solidFill>
                <a:latin typeface="Comic Sans MS" pitchFamily="66" charset="0"/>
              </a:rPr>
              <a:t>reti “delle dipendenze”</a:t>
            </a:r>
          </a:p>
        </p:txBody>
      </p:sp>
      <p:sp>
        <p:nvSpPr>
          <p:cNvPr id="6" name="CasellaDiTesto 10"/>
          <p:cNvSpPr txBox="1">
            <a:spLocks noChangeArrowheads="1"/>
          </p:cNvSpPr>
          <p:nvPr/>
        </p:nvSpPr>
        <p:spPr bwMode="auto">
          <a:xfrm>
            <a:off x="4356100" y="1341438"/>
            <a:ext cx="4248150" cy="10795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200" dirty="0">
                <a:latin typeface="Comic Sans MS" pitchFamily="66" charset="0"/>
              </a:rPr>
              <a:t>: </a:t>
            </a:r>
            <a:r>
              <a:rPr lang="en-US" sz="2200" dirty="0" err="1">
                <a:latin typeface="Comic Sans MS" pitchFamily="66" charset="0"/>
              </a:rPr>
              <a:t>compiti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da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svolgere</a:t>
            </a:r>
            <a:endParaRPr lang="en-US" sz="2200" dirty="0">
              <a:latin typeface="Comic Sans MS" pitchFamily="66" charset="0"/>
            </a:endParaRPr>
          </a:p>
          <a:p>
            <a:pPr>
              <a:defRPr/>
            </a:pP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200" dirty="0">
                <a:latin typeface="Comic Sans MS" pitchFamily="66" charset="0"/>
              </a:rPr>
              <a:t>: u </a:t>
            </a:r>
            <a:r>
              <a:rPr lang="en-US" sz="2200" dirty="0" err="1">
                <a:latin typeface="Comic Sans MS" pitchFamily="66" charset="0"/>
              </a:rPr>
              <a:t>deve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essere</a:t>
            </a:r>
            <a:r>
              <a:rPr lang="en-US" sz="2200" dirty="0">
                <a:latin typeface="Comic Sans MS" pitchFamily="66" charset="0"/>
              </a:rPr>
              <a:t>  </a:t>
            </a:r>
          </a:p>
          <a:p>
            <a:pPr>
              <a:defRPr/>
            </a:pPr>
            <a:r>
              <a:rPr lang="en-US" sz="2200" dirty="0">
                <a:latin typeface="Comic Sans MS" pitchFamily="66" charset="0"/>
              </a:rPr>
              <a:t>                </a:t>
            </a:r>
            <a:r>
              <a:rPr lang="en-US" sz="2200" dirty="0" err="1">
                <a:latin typeface="Comic Sans MS" pitchFamily="66" charset="0"/>
              </a:rPr>
              <a:t>eseguito</a:t>
            </a:r>
            <a:r>
              <a:rPr lang="en-US" sz="2200" dirty="0">
                <a:latin typeface="Comic Sans MS" pitchFamily="66" charset="0"/>
              </a:rPr>
              <a:t> prima </a:t>
            </a:r>
            <a:r>
              <a:rPr lang="en-US" sz="2200" dirty="0" err="1">
                <a:latin typeface="Comic Sans MS" pitchFamily="66" charset="0"/>
              </a:rPr>
              <a:t>di</a:t>
            </a:r>
            <a:r>
              <a:rPr lang="en-US" sz="2200" dirty="0">
                <a:latin typeface="Comic Sans MS" pitchFamily="66" charset="0"/>
              </a:rPr>
              <a:t> v</a:t>
            </a:r>
          </a:p>
        </p:txBody>
      </p:sp>
      <p:sp>
        <p:nvSpPr>
          <p:cNvPr id="9" name="Ovale 8"/>
          <p:cNvSpPr/>
          <p:nvPr/>
        </p:nvSpPr>
        <p:spPr>
          <a:xfrm>
            <a:off x="1831975" y="1628775"/>
            <a:ext cx="360363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042988" y="692150"/>
            <a:ext cx="360362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2555875" y="692150"/>
            <a:ext cx="360363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700338" y="2565400"/>
            <a:ext cx="358775" cy="358775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3276600" y="1628775"/>
            <a:ext cx="358775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395288" y="1628775"/>
            <a:ext cx="360362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1116013" y="2565400"/>
            <a:ext cx="360362" cy="358775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Connettore 2 15"/>
          <p:cNvCxnSpPr>
            <a:stCxn id="10" idx="5"/>
            <a:endCxn id="9" idx="1"/>
          </p:cNvCxnSpPr>
          <p:nvPr/>
        </p:nvCxnSpPr>
        <p:spPr>
          <a:xfrm>
            <a:off x="1350963" y="1000125"/>
            <a:ext cx="533400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1" idx="5"/>
            <a:endCxn id="13" idx="1"/>
          </p:cNvCxnSpPr>
          <p:nvPr/>
        </p:nvCxnSpPr>
        <p:spPr>
          <a:xfrm>
            <a:off x="2863850" y="1000125"/>
            <a:ext cx="465138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4" idx="5"/>
            <a:endCxn id="15" idx="1"/>
          </p:cNvCxnSpPr>
          <p:nvPr/>
        </p:nvCxnSpPr>
        <p:spPr>
          <a:xfrm>
            <a:off x="703263" y="1936750"/>
            <a:ext cx="465137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0" idx="6"/>
            <a:endCxn id="11" idx="2"/>
          </p:cNvCxnSpPr>
          <p:nvPr/>
        </p:nvCxnSpPr>
        <p:spPr>
          <a:xfrm>
            <a:off x="1403350" y="873125"/>
            <a:ext cx="115252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1" idx="4"/>
            <a:endCxn id="9" idx="7"/>
          </p:cNvCxnSpPr>
          <p:nvPr/>
        </p:nvCxnSpPr>
        <p:spPr>
          <a:xfrm flipH="1">
            <a:off x="2138363" y="1052513"/>
            <a:ext cx="596900" cy="628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3"/>
            <a:endCxn id="14" idx="0"/>
          </p:cNvCxnSpPr>
          <p:nvPr/>
        </p:nvCxnSpPr>
        <p:spPr>
          <a:xfrm flipH="1">
            <a:off x="576263" y="1000125"/>
            <a:ext cx="520700" cy="628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3"/>
            <a:endCxn id="15" idx="7"/>
          </p:cNvCxnSpPr>
          <p:nvPr/>
        </p:nvCxnSpPr>
        <p:spPr>
          <a:xfrm flipH="1">
            <a:off x="1422400" y="1936750"/>
            <a:ext cx="461963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2" idx="2"/>
            <a:endCxn id="15" idx="6"/>
          </p:cNvCxnSpPr>
          <p:nvPr/>
        </p:nvCxnSpPr>
        <p:spPr>
          <a:xfrm flipH="1">
            <a:off x="1476375" y="2744788"/>
            <a:ext cx="122396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3" idx="2"/>
            <a:endCxn id="9" idx="6"/>
          </p:cNvCxnSpPr>
          <p:nvPr/>
        </p:nvCxnSpPr>
        <p:spPr>
          <a:xfrm flipH="1">
            <a:off x="2192338" y="1808163"/>
            <a:ext cx="108426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1"/>
            <a:endCxn id="9" idx="5"/>
          </p:cNvCxnSpPr>
          <p:nvPr/>
        </p:nvCxnSpPr>
        <p:spPr>
          <a:xfrm flipH="1" flipV="1">
            <a:off x="2138363" y="1936750"/>
            <a:ext cx="614362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2" idx="7"/>
            <a:endCxn id="13" idx="3"/>
          </p:cNvCxnSpPr>
          <p:nvPr/>
        </p:nvCxnSpPr>
        <p:spPr>
          <a:xfrm flipV="1">
            <a:off x="3006725" y="1936750"/>
            <a:ext cx="322263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9" idx="2"/>
            <a:endCxn id="14" idx="6"/>
          </p:cNvCxnSpPr>
          <p:nvPr/>
        </p:nvCxnSpPr>
        <p:spPr>
          <a:xfrm flipH="1">
            <a:off x="755650" y="1808163"/>
            <a:ext cx="107632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5" name="Rectangle 12"/>
          <p:cNvSpPr>
            <a:spLocks noChangeArrowheads="1"/>
          </p:cNvSpPr>
          <p:nvPr/>
        </p:nvSpPr>
        <p:spPr bwMode="auto">
          <a:xfrm>
            <a:off x="971550" y="3213100"/>
            <a:ext cx="7056438" cy="1223963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>
                <a:latin typeface="Comic Sans MS" pitchFamily="66" charset="0"/>
              </a:rPr>
              <a:t>: </a:t>
            </a:r>
          </a:p>
          <a:p>
            <a:r>
              <a:rPr lang="en-US" sz="2200">
                <a:latin typeface="Comic Sans MS" pitchFamily="66" charset="0"/>
              </a:rPr>
              <a:t>trovare un ordine in cui eseguire i compiti in modo da rispettare le dipendenze</a:t>
            </a:r>
          </a:p>
        </p:txBody>
      </p:sp>
      <p:grpSp>
        <p:nvGrpSpPr>
          <p:cNvPr id="2" name="Gruppo 29"/>
          <p:cNvGrpSpPr>
            <a:grpSpLocks/>
          </p:cNvGrpSpPr>
          <p:nvPr/>
        </p:nvGrpSpPr>
        <p:grpSpPr bwMode="auto">
          <a:xfrm>
            <a:off x="1258888" y="5516563"/>
            <a:ext cx="6192837" cy="379412"/>
            <a:chOff x="1331640" y="4856459"/>
            <a:chExt cx="6192688" cy="379091"/>
          </a:xfrm>
        </p:grpSpPr>
        <p:sp>
          <p:nvSpPr>
            <p:cNvPr id="31" name="Ovale 30"/>
            <p:cNvSpPr/>
            <p:nvPr/>
          </p:nvSpPr>
          <p:spPr>
            <a:xfrm>
              <a:off x="5219333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2195219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Ovale 32"/>
            <p:cNvSpPr/>
            <p:nvPr/>
          </p:nvSpPr>
          <p:spPr>
            <a:xfrm>
              <a:off x="3203257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e 33"/>
            <p:cNvSpPr/>
            <p:nvPr/>
          </p:nvSpPr>
          <p:spPr>
            <a:xfrm>
              <a:off x="1331640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e 34"/>
            <p:cNvSpPr/>
            <p:nvPr/>
          </p:nvSpPr>
          <p:spPr>
            <a:xfrm>
              <a:off x="4139859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Ovale 35"/>
            <p:cNvSpPr/>
            <p:nvPr/>
          </p:nvSpPr>
          <p:spPr>
            <a:xfrm>
              <a:off x="6155936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e 36"/>
            <p:cNvSpPr/>
            <p:nvPr/>
          </p:nvSpPr>
          <p:spPr>
            <a:xfrm>
              <a:off x="7163975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Connettore 2 37"/>
            <p:cNvCxnSpPr>
              <a:stCxn id="32" idx="6"/>
              <a:endCxn id="33" idx="2"/>
            </p:cNvCxnSpPr>
            <p:nvPr/>
          </p:nvCxnSpPr>
          <p:spPr>
            <a:xfrm>
              <a:off x="2555573" y="5049970"/>
              <a:ext cx="64768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2 38"/>
            <p:cNvCxnSpPr>
              <a:stCxn id="33" idx="6"/>
              <a:endCxn id="35" idx="2"/>
            </p:cNvCxnSpPr>
            <p:nvPr/>
          </p:nvCxnSpPr>
          <p:spPr>
            <a:xfrm>
              <a:off x="3563611" y="5049970"/>
              <a:ext cx="5762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2 39"/>
            <p:cNvCxnSpPr>
              <a:stCxn id="35" idx="6"/>
              <a:endCxn id="31" idx="2"/>
            </p:cNvCxnSpPr>
            <p:nvPr/>
          </p:nvCxnSpPr>
          <p:spPr>
            <a:xfrm>
              <a:off x="4500214" y="5049970"/>
              <a:ext cx="71912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2 40"/>
            <p:cNvCxnSpPr>
              <a:stCxn id="31" idx="6"/>
              <a:endCxn id="36" idx="2"/>
            </p:cNvCxnSpPr>
            <p:nvPr/>
          </p:nvCxnSpPr>
          <p:spPr>
            <a:xfrm>
              <a:off x="5579688" y="5049970"/>
              <a:ext cx="5762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2 41"/>
            <p:cNvCxnSpPr>
              <a:stCxn id="36" idx="6"/>
              <a:endCxn id="37" idx="2"/>
            </p:cNvCxnSpPr>
            <p:nvPr/>
          </p:nvCxnSpPr>
          <p:spPr>
            <a:xfrm>
              <a:off x="6516290" y="5049970"/>
              <a:ext cx="64768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34" idx="7"/>
              <a:endCxn id="35" idx="1"/>
            </p:cNvCxnSpPr>
            <p:nvPr/>
          </p:nvCxnSpPr>
          <p:spPr>
            <a:xfrm rot="5400000" flipH="1" flipV="1">
              <a:off x="2915932" y="3645172"/>
              <a:ext cx="12689" cy="2552639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/>
            <p:nvPr/>
          </p:nvCxnSpPr>
          <p:spPr>
            <a:xfrm rot="5400000" flipH="1" flipV="1">
              <a:off x="3502499" y="3058643"/>
              <a:ext cx="12689" cy="3633701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7 44"/>
            <p:cNvCxnSpPr/>
            <p:nvPr/>
          </p:nvCxnSpPr>
          <p:spPr>
            <a:xfrm rot="5400000" flipH="1" flipV="1">
              <a:off x="4427990" y="1945842"/>
              <a:ext cx="12689" cy="5833923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7 45"/>
            <p:cNvCxnSpPr>
              <a:stCxn id="33" idx="5"/>
              <a:endCxn id="31" idx="3"/>
            </p:cNvCxnSpPr>
            <p:nvPr/>
          </p:nvCxnSpPr>
          <p:spPr>
            <a:xfrm rot="16200000" flipH="1">
              <a:off x="4392272" y="4295821"/>
              <a:ext cx="12689" cy="1762083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7 46"/>
            <p:cNvCxnSpPr>
              <a:stCxn id="32" idx="5"/>
              <a:endCxn id="31" idx="4"/>
            </p:cNvCxnSpPr>
            <p:nvPr/>
          </p:nvCxnSpPr>
          <p:spPr>
            <a:xfrm rot="16200000" flipH="1">
              <a:off x="3925574" y="3754475"/>
              <a:ext cx="52343" cy="2897117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7 47"/>
            <p:cNvCxnSpPr>
              <a:stCxn id="32" idx="4"/>
              <a:endCxn id="36" idx="4"/>
            </p:cNvCxnSpPr>
            <p:nvPr/>
          </p:nvCxnSpPr>
          <p:spPr>
            <a:xfrm rot="16200000" flipH="1">
              <a:off x="4356553" y="3248847"/>
              <a:ext cx="12689" cy="3960717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7 48"/>
            <p:cNvCxnSpPr>
              <a:stCxn id="31" idx="7"/>
              <a:endCxn id="37" idx="1"/>
            </p:cNvCxnSpPr>
            <p:nvPr/>
          </p:nvCxnSpPr>
          <p:spPr>
            <a:xfrm rot="5400000" flipH="1" flipV="1">
              <a:off x="6371836" y="4076961"/>
              <a:ext cx="12689" cy="1689059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grafi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diretti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ammettono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diretto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ammette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ordinamento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topologico</a:t>
            </a:r>
            <a:r>
              <a:rPr lang="en-US" sz="2000" dirty="0" smtClean="0">
                <a:latin typeface="Comic Sans MS" pitchFamily="66" charset="0"/>
              </a:rPr>
              <a:t> se e solo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latin typeface="Comic Sans MS" pitchFamily="66" charset="0"/>
              </a:rPr>
              <a:t> è un DAG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4797152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</a:t>
            </a:r>
            <a:r>
              <a:rPr lang="en-US" sz="2000" dirty="0" smtClean="0">
                <a:latin typeface="Comic Sans MS" pitchFamily="66" charset="0"/>
              </a:rPr>
              <a:t>): …</a:t>
            </a:r>
            <a:r>
              <a:rPr lang="en-US" sz="2000" dirty="0" err="1" smtClean="0">
                <a:latin typeface="Comic Sans MS" pitchFamily="66" charset="0"/>
              </a:rPr>
              <a:t>adesso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costruttivo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988840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dim </a:t>
            </a:r>
          </a:p>
          <a:p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)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285293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assurdo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 un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ordinamento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topologico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95536" y="357301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e </a:t>
            </a:r>
            <a:r>
              <a:rPr lang="en-US" sz="2000" dirty="0" err="1" smtClean="0">
                <a:latin typeface="Comic Sans MS" pitchFamily="66" charset="0"/>
              </a:rPr>
              <a:t>sia</a:t>
            </a:r>
            <a:r>
              <a:rPr lang="en-US" sz="2000" dirty="0" smtClean="0">
                <a:latin typeface="Comic Sans MS" pitchFamily="66" charset="0"/>
              </a:rPr>
              <a:t> &lt;v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,v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 …, </a:t>
            </a:r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=v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&gt; un </a:t>
            </a:r>
            <a:r>
              <a:rPr lang="en-US" sz="2000" dirty="0" err="1" smtClean="0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95536" y="4005064"/>
            <a:ext cx="5392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allora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) &lt;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 &lt;…&lt;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k-1</a:t>
            </a:r>
            <a:r>
              <a:rPr lang="en-US" sz="2000" dirty="0" smtClean="0">
                <a:latin typeface="Comic Sans MS" pitchFamily="66" charset="0"/>
              </a:rPr>
              <a:t>) &lt;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)=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980728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fai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DFS e </a:t>
            </a:r>
            <a:r>
              <a:rPr lang="en-US" sz="2000" dirty="0" err="1" smtClean="0">
                <a:latin typeface="Comic Sans MS" pitchFamily="66" charset="0"/>
              </a:rPr>
              <a:t>restituisci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ordine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decrescente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ai</a:t>
            </a:r>
            <a:r>
              <a:rPr lang="en-US" sz="2000" dirty="0" smtClean="0">
                <a:latin typeface="Comic Sans MS" pitchFamily="66" charset="0"/>
              </a:rPr>
              <a:t> tempi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fine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post(v)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7544" y="2924944"/>
            <a:ext cx="7488832" cy="28623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/>
              <a:t>OrdinamentoTopologico</a:t>
            </a:r>
            <a:r>
              <a:rPr lang="en-US" sz="1800" dirty="0" smtClean="0"/>
              <a:t> (</a:t>
            </a:r>
            <a:r>
              <a:rPr lang="en-US" sz="1800" dirty="0" err="1" smtClean="0"/>
              <a:t>grafo</a:t>
            </a:r>
            <a:r>
              <a:rPr lang="en-US" sz="1800" dirty="0" smtClean="0"/>
              <a:t> </a:t>
            </a:r>
            <a:r>
              <a:rPr lang="en-US" sz="1800" i="1" dirty="0" smtClean="0"/>
              <a:t>G</a:t>
            </a:r>
            <a:r>
              <a:rPr lang="en-US" sz="1800" dirty="0" smtClean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top=n; </a:t>
            </a:r>
            <a:r>
              <a:rPr lang="en-US" sz="1800" i="1" dirty="0" smtClean="0"/>
              <a:t>L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 </a:t>
            </a:r>
            <a:r>
              <a:rPr lang="en-US" sz="1800" dirty="0" err="1" smtClean="0">
                <a:sym typeface="Wingdings" pitchFamily="2" charset="2"/>
              </a:rPr>
              <a:t>lista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vuota</a:t>
            </a:r>
            <a:r>
              <a:rPr lang="en-US" sz="1800" dirty="0" smtClean="0">
                <a:sym typeface="Wingdings" pitchFamily="2" charset="2"/>
              </a:rPr>
              <a:t>;</a:t>
            </a:r>
            <a:r>
              <a:rPr lang="en-US" sz="1800" dirty="0" smtClean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chiama</a:t>
            </a:r>
            <a:r>
              <a:rPr lang="en-US" dirty="0" smtClean="0"/>
              <a:t> </a:t>
            </a:r>
            <a:r>
              <a:rPr lang="en-US" dirty="0" err="1" smtClean="0"/>
              <a:t>visita</a:t>
            </a:r>
            <a:r>
              <a:rPr lang="en-US" dirty="0" smtClean="0"/>
              <a:t> DFS ma: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finito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visitare</a:t>
            </a:r>
            <a:r>
              <a:rPr lang="en-US" dirty="0" smtClean="0"/>
              <a:t> un </a:t>
            </a:r>
            <a:r>
              <a:rPr lang="en-US" dirty="0" err="1" smtClean="0"/>
              <a:t>nodo</a:t>
            </a:r>
            <a:r>
              <a:rPr lang="en-US" dirty="0" smtClean="0"/>
              <a:t> </a:t>
            </a:r>
            <a:r>
              <a:rPr lang="en-US" i="1" dirty="0" smtClean="0"/>
              <a:t>v</a:t>
            </a:r>
            <a:r>
              <a:rPr lang="en-US" dirty="0" smtClean="0"/>
              <a:t> (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imposti</a:t>
            </a:r>
            <a:r>
              <a:rPr lang="en-US" dirty="0" smtClean="0"/>
              <a:t> post(v)):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Symbol"/>
              </a:rPr>
              <a:t>(v)=top; top=top-1;</a:t>
            </a:r>
            <a:endParaRPr lang="en-US" dirty="0" smtClean="0"/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 smtClean="0"/>
              <a:t>aggiungi</a:t>
            </a:r>
            <a:r>
              <a:rPr lang="en-US" dirty="0" smtClean="0"/>
              <a:t> v in </a:t>
            </a:r>
            <a:r>
              <a:rPr lang="en-US" dirty="0" err="1" smtClean="0"/>
              <a:t>testa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 smtClean="0"/>
              <a:t>return</a:t>
            </a:r>
            <a:r>
              <a:rPr lang="en-US" sz="1800" dirty="0" smtClean="0"/>
              <a:t> </a:t>
            </a:r>
            <a:r>
              <a:rPr lang="en-US" sz="1800" i="1" dirty="0" smtClean="0"/>
              <a:t>L </a:t>
            </a:r>
            <a:r>
              <a:rPr lang="en-US" sz="1800" dirty="0" smtClean="0"/>
              <a:t>e </a:t>
            </a:r>
            <a:r>
              <a:rPr lang="en-US" sz="1800" dirty="0" smtClean="0">
                <a:sym typeface="Symbol"/>
              </a:rPr>
              <a:t></a:t>
            </a:r>
            <a:endParaRPr lang="en-US" sz="18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292080" y="1916832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 smtClean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 smtClean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vale 2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Connettore 2 18"/>
          <p:cNvCxnSpPr>
            <a:stCxn id="5" idx="5"/>
            <a:endCxn id="3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6" idx="5"/>
            <a:endCxn id="8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5"/>
            <a:endCxn id="10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5" idx="6"/>
            <a:endCxn id="6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6" idx="4"/>
            <a:endCxn id="3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5" idx="3"/>
            <a:endCxn id="9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3" idx="3"/>
            <a:endCxn id="10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7" idx="2"/>
            <a:endCxn id="10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8" idx="2"/>
            <a:endCxn id="3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7" idx="1"/>
            <a:endCxn id="3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7" idx="7"/>
            <a:endCxn id="8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3" idx="2"/>
            <a:endCxn id="9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1691680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CasellaDiTesto 55"/>
          <p:cNvSpPr txBox="1"/>
          <p:nvPr/>
        </p:nvSpPr>
        <p:spPr>
          <a:xfrm>
            <a:off x="1403648" y="62068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1946696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2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3275856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CasellaDiTesto 58"/>
          <p:cNvSpPr txBox="1"/>
          <p:nvPr/>
        </p:nvSpPr>
        <p:spPr>
          <a:xfrm>
            <a:off x="2987824" y="62068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3530872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2555776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CasellaDiTesto 61"/>
          <p:cNvSpPr txBox="1"/>
          <p:nvPr/>
        </p:nvSpPr>
        <p:spPr>
          <a:xfrm>
            <a:off x="2267744" y="14659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2810792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4" name="CasellaDiTesto 63"/>
          <p:cNvSpPr txBox="1"/>
          <p:nvPr/>
        </p:nvSpPr>
        <p:spPr>
          <a:xfrm>
            <a:off x="683568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CasellaDiTesto 64"/>
          <p:cNvSpPr txBox="1"/>
          <p:nvPr/>
        </p:nvSpPr>
        <p:spPr>
          <a:xfrm>
            <a:off x="395536" y="16183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938584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6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4283968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9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CasellaDiTesto 67"/>
          <p:cNvSpPr txBox="1"/>
          <p:nvPr/>
        </p:nvSpPr>
        <p:spPr>
          <a:xfrm>
            <a:off x="3995936" y="161950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4538984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0" name="CasellaDiTesto 69"/>
          <p:cNvSpPr txBox="1"/>
          <p:nvPr/>
        </p:nvSpPr>
        <p:spPr>
          <a:xfrm>
            <a:off x="3995936" y="2862461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CasellaDiTesto 70"/>
          <p:cNvSpPr txBox="1"/>
          <p:nvPr/>
        </p:nvSpPr>
        <p:spPr>
          <a:xfrm>
            <a:off x="3683521" y="2862461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CasellaDiTesto 71"/>
          <p:cNvSpPr txBox="1"/>
          <p:nvPr/>
        </p:nvSpPr>
        <p:spPr>
          <a:xfrm>
            <a:off x="4257643" y="286246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3" name="CasellaDiTesto 72"/>
          <p:cNvSpPr txBox="1"/>
          <p:nvPr/>
        </p:nvSpPr>
        <p:spPr>
          <a:xfrm>
            <a:off x="1187624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CasellaDiTesto 73"/>
          <p:cNvSpPr txBox="1"/>
          <p:nvPr/>
        </p:nvSpPr>
        <p:spPr>
          <a:xfrm>
            <a:off x="899592" y="284364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CasellaDiTesto 74"/>
          <p:cNvSpPr txBox="1"/>
          <p:nvPr/>
        </p:nvSpPr>
        <p:spPr>
          <a:xfrm>
            <a:off x="1442640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7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6" name="CasellaDiTesto 75"/>
          <p:cNvSpPr txBox="1"/>
          <p:nvPr/>
        </p:nvSpPr>
        <p:spPr>
          <a:xfrm>
            <a:off x="5736786" y="1772816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 smtClean="0">
                <a:latin typeface="Comic Sans MS" pitchFamily="66" charset="0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post(v)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(v)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7" name="Ovale 76"/>
          <p:cNvSpPr/>
          <p:nvPr/>
        </p:nvSpPr>
        <p:spPr>
          <a:xfrm>
            <a:off x="6660232" y="226212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CasellaDiTesto 77"/>
          <p:cNvSpPr txBox="1"/>
          <p:nvPr/>
        </p:nvSpPr>
        <p:spPr>
          <a:xfrm>
            <a:off x="6701178" y="2204864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138" name="Gruppo 137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11" name="Ovale 10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e 12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e 13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e 14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e 15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e 16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Connettore 2 81"/>
            <p:cNvCxnSpPr>
              <a:stCxn id="12" idx="6"/>
              <a:endCxn id="13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2 83"/>
            <p:cNvCxnSpPr>
              <a:stCxn id="13" idx="6"/>
              <a:endCxn id="15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2 84"/>
            <p:cNvCxnSpPr>
              <a:stCxn id="15" idx="6"/>
              <a:endCxn id="11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2 85"/>
            <p:cNvCxnSpPr>
              <a:stCxn id="11" idx="6"/>
              <a:endCxn id="16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2 94"/>
            <p:cNvCxnSpPr>
              <a:stCxn id="16" idx="6"/>
              <a:endCxn id="17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7 106"/>
            <p:cNvCxnSpPr>
              <a:stCxn id="14" idx="7"/>
              <a:endCxn id="15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7 10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7 112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7 123"/>
            <p:cNvCxnSpPr>
              <a:stCxn id="13" idx="5"/>
              <a:endCxn id="11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7 126"/>
            <p:cNvCxnSpPr>
              <a:stCxn id="12" idx="5"/>
              <a:endCxn id="11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7 130"/>
            <p:cNvCxnSpPr>
              <a:stCxn id="12" idx="4"/>
              <a:endCxn id="16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7 134"/>
            <p:cNvCxnSpPr>
              <a:stCxn id="11" idx="7"/>
              <a:endCxn id="17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correttezza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coppia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u e v, </a:t>
            </a:r>
            <a:r>
              <a:rPr lang="en-US" sz="2000" dirty="0" err="1" smtClean="0">
                <a:latin typeface="Comic Sans MS" pitchFamily="66" charset="0"/>
              </a:rPr>
              <a:t>gli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intervalli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o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disgiunti</a:t>
            </a:r>
            <a:r>
              <a:rPr lang="en-US" sz="2000" dirty="0" smtClean="0">
                <a:latin typeface="Comic Sans MS" pitchFamily="66" charset="0"/>
              </a:rPr>
              <a:t> o </a:t>
            </a:r>
            <a:r>
              <a:rPr lang="en-US" sz="2000" dirty="0" err="1" smtClean="0">
                <a:latin typeface="Comic Sans MS" pitchFamily="66" charset="0"/>
              </a:rPr>
              <a:t>l’uno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contenuto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364088" y="3717032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archi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216" y="3158083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144016" y="2654027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l’arco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275856" y="265402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75856" y="315808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in </a:t>
            </a:r>
            <a:r>
              <a:rPr lang="en-US" sz="2000" dirty="0" err="1" smtClean="0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275856" y="3950171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347864" y="472514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51520" y="2492896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nettore 1 15"/>
          <p:cNvCxnSpPr/>
          <p:nvPr/>
        </p:nvCxnSpPr>
        <p:spPr>
          <a:xfrm>
            <a:off x="0" y="4149080"/>
            <a:ext cx="5292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algoritmo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alternativo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40768"/>
            <a:ext cx="8712200" cy="296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50825" y="4330030"/>
            <a:ext cx="8642350" cy="6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(*) </a:t>
            </a:r>
            <a:r>
              <a:rPr lang="en-US" sz="1800" dirty="0" err="1"/>
              <a:t>perché</a:t>
            </a:r>
            <a:r>
              <a:rPr lang="en-US" sz="1800" dirty="0"/>
              <a:t> </a:t>
            </a:r>
            <a:r>
              <a:rPr lang="en-US" sz="1800" dirty="0" err="1"/>
              <a:t>altrimenti</a:t>
            </a:r>
            <a:r>
              <a:rPr lang="en-US" sz="1800" dirty="0"/>
              <a:t> in </a:t>
            </a:r>
            <a:r>
              <a:rPr lang="en-US" sz="2000" i="1" dirty="0"/>
              <a:t>Ĝ</a:t>
            </a:r>
            <a:r>
              <a:rPr lang="en-US" sz="1800" dirty="0"/>
              <a:t> </a:t>
            </a:r>
            <a:r>
              <a:rPr lang="en-US" sz="1800" dirty="0" err="1"/>
              <a:t>ogni</a:t>
            </a:r>
            <a:r>
              <a:rPr lang="en-US" sz="1800" dirty="0"/>
              <a:t> </a:t>
            </a:r>
            <a:r>
              <a:rPr lang="en-US" sz="1800" dirty="0" err="1"/>
              <a:t>vertice</a:t>
            </a:r>
            <a:r>
              <a:rPr lang="en-US" sz="1800" dirty="0"/>
              <a:t> </a:t>
            </a:r>
            <a:r>
              <a:rPr lang="en-US" sz="1800" dirty="0" err="1"/>
              <a:t>deve</a:t>
            </a:r>
            <a:r>
              <a:rPr lang="en-US" sz="1800" dirty="0"/>
              <a:t> </a:t>
            </a:r>
            <a:r>
              <a:rPr lang="en-US" sz="1800" dirty="0" err="1"/>
              <a:t>avere</a:t>
            </a:r>
            <a:r>
              <a:rPr lang="en-US" sz="1800" dirty="0"/>
              <a:t> </a:t>
            </a:r>
            <a:r>
              <a:rPr lang="en-US" sz="1800" dirty="0" err="1"/>
              <a:t>almeno</a:t>
            </a:r>
            <a:r>
              <a:rPr lang="en-US" sz="1800" dirty="0"/>
              <a:t> un </a:t>
            </a:r>
            <a:r>
              <a:rPr lang="en-US" sz="1800" dirty="0" err="1"/>
              <a:t>arco</a:t>
            </a:r>
            <a:r>
              <a:rPr lang="en-US" sz="1800" dirty="0"/>
              <a:t> </a:t>
            </a:r>
            <a:r>
              <a:rPr lang="en-US" sz="1800" dirty="0" err="1"/>
              <a:t>entrante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dirty="0" err="1"/>
              <a:t>posso</a:t>
            </a:r>
            <a:r>
              <a:rPr lang="en-US" sz="1800" dirty="0"/>
              <a:t> </a:t>
            </a:r>
            <a:r>
              <a:rPr lang="en-US" sz="1800" dirty="0" err="1"/>
              <a:t>trovare</a:t>
            </a:r>
            <a:r>
              <a:rPr lang="en-US" sz="1800" dirty="0"/>
              <a:t> un </a:t>
            </a:r>
            <a:r>
              <a:rPr lang="en-US" sz="1800" dirty="0" err="1"/>
              <a:t>ciclo</a:t>
            </a:r>
            <a:r>
              <a:rPr lang="en-US" sz="1800" dirty="0"/>
              <a:t> </a:t>
            </a:r>
            <a:r>
              <a:rPr lang="en-US" sz="1800" dirty="0" err="1"/>
              <a:t>percorrendo</a:t>
            </a:r>
            <a:r>
              <a:rPr lang="en-US" sz="1800" dirty="0"/>
              <a:t> </a:t>
            </a:r>
            <a:r>
              <a:rPr lang="en-US" sz="1800" dirty="0" err="1"/>
              <a:t>archi</a:t>
            </a:r>
            <a:r>
              <a:rPr lang="en-US" sz="1800" dirty="0"/>
              <a:t> </a:t>
            </a:r>
            <a:r>
              <a:rPr lang="en-US" sz="1800" dirty="0" err="1"/>
              <a:t>entranti</a:t>
            </a:r>
            <a:r>
              <a:rPr lang="en-US" sz="1800" dirty="0"/>
              <a:t> a </a:t>
            </a:r>
            <a:r>
              <a:rPr lang="en-US" sz="1800" dirty="0" err="1"/>
              <a:t>ritroso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 non </a:t>
            </a:r>
            <a:r>
              <a:rPr lang="en-US" sz="1800" dirty="0" err="1"/>
              <a:t>può</a:t>
            </a:r>
            <a:r>
              <a:rPr lang="en-US" sz="1800" dirty="0"/>
              <a:t> </a:t>
            </a:r>
            <a:r>
              <a:rPr lang="en-US" sz="1800" dirty="0" err="1"/>
              <a:t>essere</a:t>
            </a:r>
            <a:r>
              <a:rPr lang="en-US" sz="1800" dirty="0"/>
              <a:t> </a:t>
            </a:r>
            <a:r>
              <a:rPr lang="en-US" sz="1800" dirty="0" err="1"/>
              <a:t>aciclico</a:t>
            </a:r>
            <a:r>
              <a:rPr lang="en-US" sz="1800" dirty="0"/>
              <a:t>)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0213" y="5530552"/>
            <a:ext cx="81740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it-IT" sz="3200" dirty="0">
                <a:latin typeface="Comic Sans MS" pitchFamily="66" charset="0"/>
              </a:rPr>
              <a:t>Tempo di esecuzione (con liste di adiacenza): </a:t>
            </a:r>
            <a:r>
              <a:rPr lang="el-GR" sz="32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Θ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800" b="1" dirty="0" err="1">
                <a:solidFill>
                  <a:srgbClr val="3366FF"/>
                </a:solidFill>
                <a:latin typeface="Comic Sans MS" pitchFamily="66" charset="0"/>
              </a:rPr>
              <a:t>+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it-IT" sz="3200" dirty="0">
                <a:latin typeface="Comic Sans MS" pitchFamily="66" charset="0"/>
              </a:rPr>
              <a:t>(dimostrare!)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51520" y="3645024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(*)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Informazioni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utili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tenere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tempo</a:t>
            </a:r>
            <a:endParaRPr lang="en-US" sz="36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28800"/>
            <a:ext cx="83439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4644008" y="4437112"/>
            <a:ext cx="1011815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clock=1</a:t>
            </a:r>
            <a:endParaRPr lang="en-US" sz="2000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Connettore 2 6"/>
          <p:cNvCxnSpPr/>
          <p:nvPr/>
        </p:nvCxnSpPr>
        <p:spPr>
          <a:xfrm flipH="1">
            <a:off x="3779912" y="4509120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309547" y="1988840"/>
            <a:ext cx="1710725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pre(v</a:t>
            </a:r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=clock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clock=clock+1</a:t>
            </a:r>
            <a:endParaRPr lang="en-US" sz="2000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ttore 2 8"/>
          <p:cNvCxnSpPr/>
          <p:nvPr/>
        </p:nvCxnSpPr>
        <p:spPr>
          <a:xfrm flipH="1">
            <a:off x="4427984" y="2370914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386181" y="3622990"/>
            <a:ext cx="326884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post(v)=clock; clock=clock+1</a:t>
            </a:r>
            <a:endParaRPr lang="en-US" sz="2000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419872" y="5733256"/>
            <a:ext cx="4782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Comic Sans MS" pitchFamily="66" charset="0"/>
              </a:rPr>
              <a:t>pre(v):</a:t>
            </a:r>
            <a:r>
              <a:rPr lang="en-US" sz="2000" dirty="0" smtClean="0">
                <a:latin typeface="Comic Sans MS" pitchFamily="66" charset="0"/>
              </a:rPr>
              <a:t> tempo in cui </a:t>
            </a:r>
            <a:r>
              <a:rPr lang="en-US" sz="2000" dirty="0" err="1" smtClean="0">
                <a:latin typeface="Comic Sans MS" pitchFamily="66" charset="0"/>
              </a:rPr>
              <a:t>viene</a:t>
            </a:r>
            <a:r>
              <a:rPr lang="en-US" sz="2000" dirty="0" smtClean="0">
                <a:latin typeface="Comic Sans MS" pitchFamily="66" charset="0"/>
              </a:rPr>
              <a:t> “</a:t>
            </a:r>
            <a:r>
              <a:rPr lang="en-US" sz="2000" dirty="0" err="1" smtClean="0">
                <a:latin typeface="Comic Sans MS" pitchFamily="66" charset="0"/>
              </a:rPr>
              <a:t>scoperto</a:t>
            </a:r>
            <a:r>
              <a:rPr lang="en-US" sz="2000" dirty="0" smtClean="0">
                <a:latin typeface="Comic Sans MS" pitchFamily="66" charset="0"/>
              </a:rPr>
              <a:t>” v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post(v): </a:t>
            </a:r>
            <a:r>
              <a:rPr lang="en-US" sz="2000" dirty="0" smtClean="0">
                <a:latin typeface="Comic Sans MS" pitchFamily="66" charset="0"/>
              </a:rPr>
              <a:t>tempo in cui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“</a:t>
            </a:r>
            <a:r>
              <a:rPr lang="en-US" sz="2000" dirty="0" err="1" smtClean="0">
                <a:latin typeface="Comic Sans MS" pitchFamily="66" charset="0"/>
              </a:rPr>
              <a:t>abbandona</a:t>
            </a:r>
            <a:r>
              <a:rPr lang="en-US" sz="2000" dirty="0" smtClean="0">
                <a:latin typeface="Comic Sans MS" pitchFamily="66" charset="0"/>
              </a:rPr>
              <a:t>” v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e 21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e 22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e 24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e 26"/>
          <p:cNvSpPr/>
          <p:nvPr/>
        </p:nvSpPr>
        <p:spPr>
          <a:xfrm>
            <a:off x="716428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po 24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26" name="Ovale 25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Ovale 26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Ovale 27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Ovale 28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Ovale 29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e 30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Connettore 2 32"/>
            <p:cNvCxnSpPr>
              <a:stCxn id="27" idx="6"/>
              <a:endCxn id="28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/>
            <p:cNvCxnSpPr>
              <a:stCxn id="28" idx="6"/>
              <a:endCxn id="30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>
              <a:stCxn id="30" idx="6"/>
              <a:endCxn id="26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/>
            <p:cNvCxnSpPr>
              <a:stCxn id="26" idx="6"/>
              <a:endCxn id="31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2 36"/>
            <p:cNvCxnSpPr>
              <a:stCxn id="31" idx="6"/>
              <a:endCxn id="32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7 37"/>
            <p:cNvCxnSpPr>
              <a:stCxn id="29" idx="7"/>
              <a:endCxn id="30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7 3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7 39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7 40"/>
            <p:cNvCxnSpPr>
              <a:stCxn id="28" idx="5"/>
              <a:endCxn id="26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7 41"/>
            <p:cNvCxnSpPr>
              <a:stCxn id="27" idx="5"/>
              <a:endCxn id="26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27" idx="4"/>
              <a:endCxn id="31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>
              <a:stCxn id="26" idx="7"/>
              <a:endCxn id="32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connessa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dirty="0" err="1" smtClean="0">
                <a:latin typeface="Comic Sans MS" pitchFamily="66" charset="0"/>
              </a:rPr>
              <a:t>insieme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vertici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V</a:t>
            </a:r>
            <a:r>
              <a:rPr lang="en-US" sz="2000" dirty="0" smtClean="0">
                <a:latin typeface="Comic Sans MS" pitchFamily="66" charset="0"/>
              </a:rPr>
              <a:t> tale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coppia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raggiungibile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raggiungibile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355976" y="3933056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componenti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fortemente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connesse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 smtClean="0">
                <a:latin typeface="Comic Sans MS" pitchFamily="66" charset="0"/>
              </a:rPr>
              <a:t>: se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aggiunge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vertice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proprietà</a:t>
            </a:r>
            <a:r>
              <a:rPr lang="en-US" sz="2000" dirty="0" smtClean="0">
                <a:latin typeface="Comic Sans MS" pitchFamily="66" charset="0"/>
              </a:rPr>
              <a:t> non è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vera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355976" y="537321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sempre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possono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le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1:</a:t>
            </a:r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procedura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visitaDFSricorsiva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partire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procedura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termina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raggiungibili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860032" y="436510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trovo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eseguire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partire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componente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i="1" dirty="0" err="1" smtClean="0">
                <a:latin typeface="Comic Sans MS" pitchFamily="66" charset="0"/>
              </a:rPr>
              <a:t>pozzo</a:t>
            </a:r>
            <a:r>
              <a:rPr lang="en-US" sz="2000" dirty="0" smtClean="0">
                <a:latin typeface="Comic Sans MS" pitchFamily="66" charset="0"/>
              </a:rPr>
              <a:t>, “</a:t>
            </a:r>
            <a:r>
              <a:rPr lang="en-US" sz="2000" dirty="0" err="1" smtClean="0">
                <a:latin typeface="Comic Sans MS" pitchFamily="66" charset="0"/>
              </a:rPr>
              <a:t>eliminare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componente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ripetere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quando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tutti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sono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raggiungibili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dal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punto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partenza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1988840"/>
            <a:ext cx="5471839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/>
              <a:t>VisitaDFS</a:t>
            </a:r>
            <a:r>
              <a:rPr lang="en-US" sz="1800" dirty="0" smtClean="0"/>
              <a:t> (</a:t>
            </a:r>
            <a:r>
              <a:rPr lang="en-US" sz="1800" dirty="0" err="1" smtClean="0"/>
              <a:t>grafo</a:t>
            </a:r>
            <a:r>
              <a:rPr lang="en-US" sz="1800" dirty="0" smtClean="0"/>
              <a:t> </a:t>
            </a:r>
            <a:r>
              <a:rPr lang="en-US" sz="1800" i="1" dirty="0" smtClean="0"/>
              <a:t>G</a:t>
            </a:r>
            <a:r>
              <a:rPr lang="en-US" sz="1800" dirty="0" smtClean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b="1" dirty="0" smtClean="0"/>
              <a:t>for each</a:t>
            </a:r>
            <a:r>
              <a:rPr lang="en-US" sz="1800" dirty="0" smtClean="0"/>
              <a:t> </a:t>
            </a:r>
            <a:r>
              <a:rPr lang="en-US" sz="1800" dirty="0" err="1" smtClean="0"/>
              <a:t>nodo</a:t>
            </a:r>
            <a:r>
              <a:rPr lang="en-US" sz="1800" dirty="0" smtClean="0"/>
              <a:t> </a:t>
            </a:r>
            <a:r>
              <a:rPr lang="en-US" sz="1800" i="1" dirty="0" smtClean="0"/>
              <a:t>v</a:t>
            </a:r>
            <a:r>
              <a:rPr lang="en-US" sz="1800" dirty="0" smtClean="0"/>
              <a:t> </a:t>
            </a:r>
            <a:r>
              <a:rPr lang="en-US" sz="1800" b="1" dirty="0" smtClean="0"/>
              <a:t>do </a:t>
            </a:r>
            <a:r>
              <a:rPr lang="en-US" sz="1800" dirty="0" err="1" smtClean="0"/>
              <a:t>imposta</a:t>
            </a:r>
            <a:r>
              <a:rPr lang="en-US" sz="1800" dirty="0" smtClean="0"/>
              <a:t> </a:t>
            </a:r>
            <a:r>
              <a:rPr lang="en-US" sz="1800" i="1" dirty="0" smtClean="0"/>
              <a:t>v</a:t>
            </a:r>
            <a:r>
              <a:rPr lang="en-US" sz="1800" dirty="0" smtClean="0"/>
              <a:t> come </a:t>
            </a:r>
            <a:r>
              <a:rPr lang="en-US" sz="1800" i="1" dirty="0" smtClean="0"/>
              <a:t>non </a:t>
            </a:r>
            <a:r>
              <a:rPr lang="en-US" sz="1800" i="1" dirty="0" err="1" smtClean="0"/>
              <a:t>marcato</a:t>
            </a:r>
            <a:r>
              <a:rPr lang="en-US" sz="1800" dirty="0" smtClean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/>
              <a:t> clock=1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 smtClean="0"/>
              <a:t> F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 </a:t>
            </a:r>
            <a:r>
              <a:rPr lang="en-US" sz="1800" dirty="0" err="1" smtClean="0">
                <a:sym typeface="Wingdings" pitchFamily="2" charset="2"/>
              </a:rPr>
              <a:t>foresta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vuota</a:t>
            </a:r>
            <a:endParaRPr lang="en-US" b="1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for each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nodo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</a:t>
            </a:r>
            <a:r>
              <a:rPr lang="en-US" b="1" dirty="0" smtClean="0">
                <a:sym typeface="Wingdings" pitchFamily="2" charset="2"/>
              </a:rPr>
              <a:t>if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 è </a:t>
            </a:r>
            <a:r>
              <a:rPr lang="en-US" i="1" dirty="0" smtClean="0">
                <a:sym typeface="Wingdings" pitchFamily="2" charset="2"/>
              </a:rPr>
              <a:t>non </a:t>
            </a:r>
            <a:r>
              <a:rPr lang="en-US" i="1" dirty="0" err="1" smtClean="0">
                <a:sym typeface="Wingdings" pitchFamily="2" charset="2"/>
              </a:rPr>
              <a:t>marcato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b="1" dirty="0" smtClean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 </a:t>
            </a:r>
            <a:r>
              <a:rPr lang="en-US" dirty="0" err="1" smtClean="0">
                <a:sym typeface="Wingdings" pitchFamily="2" charset="2"/>
              </a:rPr>
              <a:t>albero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vuoto</a:t>
            </a:r>
            <a:endParaRPr lang="en-US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dirty="0" err="1" smtClean="0">
                <a:sym typeface="Wingdings" pitchFamily="2" charset="2"/>
              </a:rPr>
              <a:t>visitaDSFRicorsiva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v</a:t>
            </a:r>
            <a:r>
              <a:rPr lang="en-US" dirty="0" err="1" smtClean="0">
                <a:sym typeface="Wingdings" pitchFamily="2" charset="2"/>
              </a:rPr>
              <a:t>,</a:t>
            </a:r>
            <a:r>
              <a:rPr lang="en-US" i="1" dirty="0" err="1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dirty="0" err="1" smtClean="0">
                <a:sym typeface="Wingdings" pitchFamily="2" charset="2"/>
              </a:rPr>
              <a:t>aggiungi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ad </a:t>
            </a:r>
            <a:r>
              <a:rPr lang="en-US" i="1" dirty="0" smtClean="0">
                <a:sym typeface="Wingdings" pitchFamily="2" charset="2"/>
              </a:rPr>
              <a:t>F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b="1" dirty="0" smtClean="0"/>
              <a:t>return</a:t>
            </a:r>
            <a:r>
              <a:rPr lang="en-US" sz="1800" dirty="0" smtClean="0"/>
              <a:t> </a:t>
            </a:r>
            <a:r>
              <a:rPr lang="en-US" sz="1800" i="1" dirty="0" smtClean="0"/>
              <a:t>F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2:</a:t>
            </a:r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componenti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c’è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 verso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allora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post()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maggiore</a:t>
            </a:r>
            <a:r>
              <a:rPr lang="en-US" sz="2000" dirty="0" smtClean="0">
                <a:latin typeface="Comic Sans MS" pitchFamily="66" charset="0"/>
              </a:rPr>
              <a:t> del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alto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post()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716016" y="4941168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ma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avevamo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bisogno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i="1" dirty="0" err="1" smtClean="0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87416" y="378904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3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DFS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post() </a:t>
            </a:r>
            <a:r>
              <a:rPr lang="en-US" sz="2000" dirty="0" err="1" smtClean="0">
                <a:latin typeface="Comic Sans MS" pitchFamily="66" charset="0"/>
              </a:rPr>
              <a:t>appartiene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componente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i="1" dirty="0" err="1" smtClean="0">
                <a:latin typeface="Comic Sans MS" pitchFamily="66" charset="0"/>
              </a:rPr>
              <a:t>sorgente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3779912" y="198884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dim</a:t>
            </a:r>
            <a:r>
              <a:rPr lang="en-US" sz="2000" dirty="0" smtClean="0">
                <a:latin typeface="Comic Sans MS" pitchFamily="66" charset="0"/>
              </a:rPr>
              <a:t>: se la DFS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banale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se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allora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ferma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raggiunto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termina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427984" y="612523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invertiamo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gli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archi</a:t>
            </a:r>
            <a:r>
              <a:rPr lang="en-US" sz="2400" dirty="0" smtClean="0">
                <a:latin typeface="Comic Sans MS" pitchFamily="66" charset="0"/>
              </a:rPr>
              <a:t>!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3851920" y="342900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/>
          <p:nvPr/>
        </p:nvSpPr>
        <p:spPr>
          <a:xfrm>
            <a:off x="1280898" y="71396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835696" y="235709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14" name="Connettore 2 13"/>
          <p:cNvCxnSpPr/>
          <p:nvPr/>
        </p:nvCxnSpPr>
        <p:spPr>
          <a:xfrm flipH="1">
            <a:off x="1670414" y="1506050"/>
            <a:ext cx="10633" cy="586697"/>
          </a:xfrm>
          <a:prstGeom prst="straightConnector1">
            <a:avLst/>
          </a:prstGeom>
          <a:ln w="31750">
            <a:solidFill>
              <a:srgbClr val="33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  <p:bldP spid="7" grpId="0"/>
      <p:bldP spid="8" grpId="0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2108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61970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221088"/>
            <a:ext cx="2901837" cy="155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3491880" y="2498120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Nota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bene</a:t>
            </a:r>
            <a:r>
              <a:rPr lang="en-US" sz="2000" dirty="0" smtClean="0">
                <a:latin typeface="Comic Sans MS" pitchFamily="66" charset="0"/>
              </a:rPr>
              <a:t>: le </a:t>
            </a:r>
            <a:r>
              <a:rPr lang="en-US" sz="2000" dirty="0" err="1" smtClean="0">
                <a:latin typeface="Comic Sans MS" pitchFamily="66" charset="0"/>
              </a:rPr>
              <a:t>componenti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fortemente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connesse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stesse</a:t>
            </a:r>
            <a:r>
              <a:rPr lang="en-US" sz="2000" dirty="0" smtClean="0">
                <a:latin typeface="Comic Sans MS" pitchFamily="66" charset="0"/>
              </a:rPr>
              <a:t>!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perchè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364088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R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2636912"/>
            <a:ext cx="5471839" cy="36933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/>
              <a:t>CompConnesse</a:t>
            </a:r>
            <a:r>
              <a:rPr lang="en-US" sz="1800" dirty="0" smtClean="0"/>
              <a:t> (</a:t>
            </a:r>
            <a:r>
              <a:rPr lang="en-US" sz="1800" dirty="0" err="1" smtClean="0"/>
              <a:t>grafo</a:t>
            </a:r>
            <a:r>
              <a:rPr lang="en-US" sz="1800" dirty="0" smtClean="0"/>
              <a:t> </a:t>
            </a:r>
            <a:r>
              <a:rPr lang="en-US" sz="1800" i="1" dirty="0" smtClean="0"/>
              <a:t>G</a:t>
            </a:r>
            <a:r>
              <a:rPr lang="en-US" sz="1800" dirty="0" smtClean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b="1" dirty="0" smtClean="0"/>
              <a:t>for each</a:t>
            </a:r>
            <a:r>
              <a:rPr lang="en-US" sz="1800" dirty="0" smtClean="0"/>
              <a:t> </a:t>
            </a:r>
            <a:r>
              <a:rPr lang="en-US" sz="1800" dirty="0" err="1" smtClean="0"/>
              <a:t>nodo</a:t>
            </a:r>
            <a:r>
              <a:rPr lang="en-US" sz="1800" dirty="0" smtClean="0"/>
              <a:t> </a:t>
            </a:r>
            <a:r>
              <a:rPr lang="en-US" sz="1800" i="1" dirty="0" smtClean="0"/>
              <a:t>v</a:t>
            </a:r>
            <a:r>
              <a:rPr lang="en-US" sz="1800" dirty="0" smtClean="0"/>
              <a:t> </a:t>
            </a:r>
            <a:r>
              <a:rPr lang="en-US" sz="1800" b="1" dirty="0" smtClean="0"/>
              <a:t>do </a:t>
            </a:r>
            <a:r>
              <a:rPr lang="en-US" sz="1800" dirty="0" err="1" smtClean="0"/>
              <a:t>imposta</a:t>
            </a:r>
            <a:r>
              <a:rPr lang="en-US" sz="1800" dirty="0" smtClean="0"/>
              <a:t> </a:t>
            </a:r>
            <a:r>
              <a:rPr lang="en-US" sz="1800" i="1" dirty="0" smtClean="0"/>
              <a:t>v</a:t>
            </a:r>
            <a:r>
              <a:rPr lang="en-US" sz="1800" dirty="0" smtClean="0"/>
              <a:t> come </a:t>
            </a:r>
            <a:r>
              <a:rPr lang="en-US" sz="1800" i="1" dirty="0" smtClean="0"/>
              <a:t>non </a:t>
            </a:r>
            <a:r>
              <a:rPr lang="en-US" sz="1800" i="1" dirty="0" err="1" smtClean="0"/>
              <a:t>marcato</a:t>
            </a:r>
            <a:r>
              <a:rPr lang="en-US" sz="1800" dirty="0" smtClean="0"/>
              <a:t> </a:t>
            </a:r>
            <a:endParaRPr lang="en-US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 smtClean="0"/>
              <a:t> Comp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 </a:t>
            </a:r>
            <a:r>
              <a:rPr lang="en-US" sz="1800" dirty="0" smtClean="0">
                <a:sym typeface="Symbol"/>
              </a:rPr>
              <a:t></a:t>
            </a:r>
            <a:endParaRPr lang="en-US" b="1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for each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nodo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ordine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decrescente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post(v) </a:t>
            </a:r>
            <a:r>
              <a:rPr lang="en-US" b="1" dirty="0" smtClean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</a:t>
            </a:r>
            <a:r>
              <a:rPr lang="en-US" b="1" dirty="0" smtClean="0">
                <a:sym typeface="Wingdings" pitchFamily="2" charset="2"/>
              </a:rPr>
              <a:t>if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 è </a:t>
            </a:r>
            <a:r>
              <a:rPr lang="en-US" i="1" dirty="0" smtClean="0">
                <a:sym typeface="Wingdings" pitchFamily="2" charset="2"/>
              </a:rPr>
              <a:t>non </a:t>
            </a:r>
            <a:r>
              <a:rPr lang="en-US" i="1" dirty="0" err="1" smtClean="0">
                <a:sym typeface="Wingdings" pitchFamily="2" charset="2"/>
              </a:rPr>
              <a:t>marcato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b="1" dirty="0" smtClean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 </a:t>
            </a:r>
            <a:r>
              <a:rPr lang="en-US" dirty="0" err="1" smtClean="0">
                <a:sym typeface="Wingdings" pitchFamily="2" charset="2"/>
              </a:rPr>
              <a:t>albero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vuoto</a:t>
            </a:r>
            <a:endParaRPr lang="en-US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dirty="0" err="1" smtClean="0">
                <a:sym typeface="Wingdings" pitchFamily="2" charset="2"/>
              </a:rPr>
              <a:t>visitaDSFRicorsiva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v</a:t>
            </a:r>
            <a:r>
              <a:rPr lang="en-US" dirty="0" err="1" smtClean="0">
                <a:sym typeface="Wingdings" pitchFamily="2" charset="2"/>
              </a:rPr>
              <a:t>,</a:t>
            </a:r>
            <a:r>
              <a:rPr lang="en-US" i="1" dirty="0" err="1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dirty="0" err="1" smtClean="0">
                <a:sym typeface="Wingdings" pitchFamily="2" charset="2"/>
              </a:rPr>
              <a:t>aggiungi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a </a:t>
            </a:r>
            <a:r>
              <a:rPr lang="en-US" i="1" dirty="0" smtClean="0">
                <a:sym typeface="Wingdings" pitchFamily="2" charset="2"/>
              </a:rPr>
              <a:t>Comp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b="1" dirty="0" smtClean="0"/>
              <a:t>return</a:t>
            </a:r>
            <a:r>
              <a:rPr lang="en-US" sz="1800" dirty="0" smtClean="0"/>
              <a:t> </a:t>
            </a:r>
            <a:r>
              <a:rPr lang="en-US" sz="1800" i="1" dirty="0" smtClean="0"/>
              <a:t>Comp</a:t>
            </a:r>
            <a:endParaRPr lang="en-US" sz="1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5928" y="260648"/>
            <a:ext cx="5471839" cy="16158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/>
              <a:t>VisitaDFS</a:t>
            </a:r>
            <a:r>
              <a:rPr lang="en-US" sz="1800" dirty="0" smtClean="0"/>
              <a:t> (</a:t>
            </a:r>
            <a:r>
              <a:rPr lang="en-US" sz="1800" dirty="0" err="1" smtClean="0"/>
              <a:t>grafo</a:t>
            </a:r>
            <a:r>
              <a:rPr lang="en-US" sz="1800" dirty="0" smtClean="0"/>
              <a:t> </a:t>
            </a:r>
            <a:r>
              <a:rPr lang="en-US" sz="1800" i="1" dirty="0" smtClean="0"/>
              <a:t>G</a:t>
            </a:r>
            <a:r>
              <a:rPr lang="en-US" sz="1800" dirty="0" smtClean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calcola</a:t>
            </a:r>
            <a:r>
              <a:rPr lang="en-US" sz="1800" dirty="0" smtClean="0"/>
              <a:t> G</a:t>
            </a:r>
            <a:r>
              <a:rPr lang="en-US" sz="1800" baseline="30000" dirty="0" smtClean="0"/>
              <a:t>R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err="1" smtClean="0"/>
              <a:t>esegui</a:t>
            </a:r>
            <a:r>
              <a:rPr lang="en-US" dirty="0" smtClean="0"/>
              <a:t> DFS(G</a:t>
            </a:r>
            <a:r>
              <a:rPr lang="en-US" baseline="30000" dirty="0" smtClean="0"/>
              <a:t>R</a:t>
            </a:r>
            <a:r>
              <a:rPr lang="en-US" dirty="0" smtClean="0"/>
              <a:t>) per </a:t>
            </a:r>
            <a:r>
              <a:rPr lang="en-US" dirty="0" err="1" smtClean="0"/>
              <a:t>trovare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post(v)</a:t>
            </a:r>
            <a:endParaRPr lang="en-US" sz="18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b="1" dirty="0" smtClean="0"/>
              <a:t>return</a:t>
            </a:r>
            <a:r>
              <a:rPr lang="en-US" sz="1800" dirty="0" smtClean="0"/>
              <a:t> </a:t>
            </a:r>
            <a:r>
              <a:rPr lang="en-US" dirty="0" err="1" smtClean="0"/>
              <a:t>CompConnesse</a:t>
            </a:r>
            <a:r>
              <a:rPr lang="en-US" dirty="0" smtClean="0"/>
              <a:t>(G)</a:t>
            </a:r>
            <a:endParaRPr lang="en-US" sz="1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92080" y="2024261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 smtClean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 smtClean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R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R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076056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788024" y="270892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084168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796136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020272" y="27089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732240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9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043040" y="386104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755008" y="386104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868144" y="41211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580112" y="412114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485371" y="393305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7164288" y="393305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691077" y="46438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381011" y="464384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7369330" y="465824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7059264" y="4658247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545366" y="549519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5242106" y="549519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524244" y="5085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6228184" y="508518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7546362" y="529191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19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7247313" y="529191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7057534" y="59492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743257" y="594928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3" name="Connettore 2 32"/>
          <p:cNvCxnSpPr/>
          <p:nvPr/>
        </p:nvCxnSpPr>
        <p:spPr>
          <a:xfrm flipH="1">
            <a:off x="2627784" y="1772816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H="1">
            <a:off x="7225279" y="4437112"/>
            <a:ext cx="515073" cy="26009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683568" y="1556792"/>
            <a:ext cx="2448272" cy="237626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onnettore 2 37"/>
          <p:cNvCxnSpPr/>
          <p:nvPr/>
        </p:nvCxnSpPr>
        <p:spPr>
          <a:xfrm flipH="1">
            <a:off x="2627784" y="18864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>
            <a:off x="7236296" y="306896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251520" y="1412776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5004048" y="4221088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6300192" y="292494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1619672" y="116632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H="1">
            <a:off x="5444480" y="2780928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H="1">
            <a:off x="539552" y="4462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e 48"/>
          <p:cNvSpPr/>
          <p:nvPr/>
        </p:nvSpPr>
        <p:spPr>
          <a:xfrm>
            <a:off x="2051720" y="116632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e 49"/>
          <p:cNvSpPr/>
          <p:nvPr/>
        </p:nvSpPr>
        <p:spPr>
          <a:xfrm>
            <a:off x="1115616" y="125016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e 50"/>
          <p:cNvSpPr/>
          <p:nvPr/>
        </p:nvSpPr>
        <p:spPr>
          <a:xfrm>
            <a:off x="107504" y="116632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e 51"/>
          <p:cNvSpPr/>
          <p:nvPr/>
        </p:nvSpPr>
        <p:spPr>
          <a:xfrm>
            <a:off x="467544" y="925488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3168377" cy="358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827584" y="5157192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 smtClean="0">
                <a:latin typeface="Comic Sans MS" pitchFamily="66" charset="0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post(v)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Ovale 6"/>
          <p:cNvSpPr/>
          <p:nvPr/>
        </p:nvSpPr>
        <p:spPr>
          <a:xfrm>
            <a:off x="1475656" y="566124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1515259" y="558924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123728" y="76470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835696" y="76470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827584" y="82742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8274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421994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133962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27716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79512" y="2771636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485890" y="26996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197858" y="269962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862937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3574905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870965" y="372977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582933" y="372977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123728" y="406778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835696" y="406778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proprietà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coppia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u e v, </a:t>
            </a:r>
            <a:r>
              <a:rPr lang="en-US" sz="2000" dirty="0" err="1" smtClean="0">
                <a:latin typeface="Comic Sans MS" pitchFamily="66" charset="0"/>
              </a:rPr>
              <a:t>gli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intervalli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o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disgiunti</a:t>
            </a:r>
            <a:r>
              <a:rPr lang="en-US" sz="2000" dirty="0" smtClean="0">
                <a:latin typeface="Comic Sans MS" pitchFamily="66" charset="0"/>
              </a:rPr>
              <a:t> o </a:t>
            </a:r>
            <a:r>
              <a:rPr lang="en-US" sz="2000" dirty="0" err="1" smtClean="0">
                <a:latin typeface="Comic Sans MS" pitchFamily="66" charset="0"/>
              </a:rPr>
              <a:t>l’uno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contenuto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36512" y="270892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u è </a:t>
            </a:r>
            <a:r>
              <a:rPr lang="en-US" sz="2000" dirty="0" err="1" smtClean="0">
                <a:latin typeface="Comic Sans MS" pitchFamily="66" charset="0"/>
              </a:rPr>
              <a:t>antenato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v </a:t>
            </a:r>
            <a:r>
              <a:rPr lang="en-US" sz="2000" dirty="0" err="1" smtClean="0">
                <a:latin typeface="Comic Sans MS" pitchFamily="66" charset="0"/>
              </a:rPr>
              <a:t>nell’albero</a:t>
            </a:r>
            <a:r>
              <a:rPr lang="en-US" sz="2000" dirty="0" smtClean="0">
                <a:latin typeface="Comic Sans MS" pitchFamily="66" charset="0"/>
              </a:rPr>
              <a:t> DFS, se 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pre(u) &lt; pre(v) &lt; post(v) &lt; post(u)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condizione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rappresentiamo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così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15519"/>
            <a:ext cx="27527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CasellaDiTesto 26"/>
          <p:cNvSpPr txBox="1"/>
          <p:nvPr/>
        </p:nvSpPr>
        <p:spPr>
          <a:xfrm>
            <a:off x="1763688" y="5437673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possiamo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tempi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per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riconoscere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tipo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generico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</a:rPr>
              <a:t>del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?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pPr lvl="0" algn="r"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tipi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200" y="2221979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1717923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l’arco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131840" y="171792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131840" y="2221979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in </a:t>
            </a:r>
            <a:r>
              <a:rPr lang="en-US" sz="2000" dirty="0" err="1" smtClean="0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301406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03848" y="378904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107504" y="1556792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cicli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, DAG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ordinamenti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topologici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0492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la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presenza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ciclo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diretto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055638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fai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DFS e </a:t>
            </a:r>
            <a:r>
              <a:rPr lang="en-US" sz="2000" dirty="0" err="1" smtClean="0">
                <a:latin typeface="Comic Sans MS" pitchFamily="66" charset="0"/>
              </a:rPr>
              <a:t>controlla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err="1" smtClean="0">
                <a:latin typeface="Comic Sans MS" pitchFamily="66" charset="0"/>
              </a:rPr>
              <a:t>c’è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2596842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diretto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ha un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ciclo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se e solo se la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visita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DFS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rivela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arco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all’indietro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2164794"/>
            <a:ext cx="1614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3460938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</a:t>
            </a:r>
            <a:r>
              <a:rPr lang="en-US" sz="2000" dirty="0" smtClean="0">
                <a:latin typeface="Comic Sans MS" pitchFamily="66" charset="0"/>
              </a:rPr>
              <a:t>): se </a:t>
            </a:r>
            <a:r>
              <a:rPr lang="en-US" sz="2000" dirty="0" err="1" smtClean="0">
                <a:latin typeface="Comic Sans MS" pitchFamily="66" charset="0"/>
              </a:rPr>
              <a:t>c’è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all’indietro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chiaramente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latin typeface="Comic Sans MS" pitchFamily="66" charset="0"/>
              </a:rPr>
              <a:t> ha un </a:t>
            </a:r>
            <a:r>
              <a:rPr lang="en-US" sz="2000" dirty="0" err="1" smtClean="0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3964994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</a:t>
            </a:r>
            <a:r>
              <a:rPr lang="en-US" sz="2000" dirty="0" smtClean="0">
                <a:latin typeface="Comic Sans MS" pitchFamily="66" charset="0"/>
              </a:rPr>
              <a:t>): se </a:t>
            </a:r>
            <a:r>
              <a:rPr lang="en-US" sz="2000" dirty="0" err="1" smtClean="0">
                <a:latin typeface="Comic Sans MS" pitchFamily="66" charset="0"/>
              </a:rPr>
              <a:t>c’è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ciclo</a:t>
            </a:r>
            <a:r>
              <a:rPr lang="en-US" sz="2000" dirty="0" smtClean="0">
                <a:latin typeface="Comic Sans MS" pitchFamily="66" charset="0"/>
              </a:rPr>
              <a:t> &lt;v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,v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 …, </a:t>
            </a:r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=v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&gt;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78177" y="4301345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sia</a:t>
            </a:r>
            <a:r>
              <a:rPr lang="en-US" sz="2000" dirty="0" smtClean="0">
                <a:latin typeface="Comic Sans MS" pitchFamily="66" charset="0"/>
              </a:rPr>
              <a:t> v</a:t>
            </a:r>
            <a:r>
              <a:rPr lang="en-US" sz="2000" baseline="-25000" dirty="0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primo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scoperto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67544" y="643207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allora</a:t>
            </a:r>
            <a:r>
              <a:rPr lang="en-US" sz="2000" dirty="0" smtClean="0">
                <a:latin typeface="Comic Sans MS" pitchFamily="66" charset="0"/>
              </a:rPr>
              <a:t> (v</a:t>
            </a:r>
            <a:r>
              <a:rPr lang="en-US" sz="2000" baseline="-25000" dirty="0" smtClean="0">
                <a:latin typeface="Comic Sans MS" pitchFamily="66" charset="0"/>
              </a:rPr>
              <a:t>i-1</a:t>
            </a:r>
            <a:r>
              <a:rPr lang="en-US" sz="2000" dirty="0" smtClean="0">
                <a:latin typeface="Comic Sans MS" pitchFamily="66" charset="0"/>
              </a:rPr>
              <a:t>,v</a:t>
            </a:r>
            <a:r>
              <a:rPr lang="en-US" sz="2000" baseline="-25000" dirty="0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è un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78177" y="4661385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termina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v</a:t>
            </a:r>
            <a:r>
              <a:rPr lang="en-US" sz="2000" baseline="-25000" dirty="0" smtClean="0">
                <a:latin typeface="Comic Sans MS" pitchFamily="66" charset="0"/>
              </a:rPr>
              <a:t>i+1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terminato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sua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78177" y="5053363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i+1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termina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v</a:t>
            </a:r>
            <a:r>
              <a:rPr lang="en-US" sz="2000" baseline="-25000" dirty="0" smtClean="0">
                <a:latin typeface="Comic Sans MS" pitchFamily="66" charset="0"/>
              </a:rPr>
              <a:t>i+2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terminato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sua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67544" y="5783998"/>
            <a:ext cx="7380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quindi</a:t>
            </a:r>
            <a:r>
              <a:rPr lang="en-US" sz="2000" dirty="0" smtClean="0">
                <a:latin typeface="Comic Sans MS" pitchFamily="66" charset="0"/>
              </a:rPr>
              <a:t>, per </a:t>
            </a:r>
            <a:r>
              <a:rPr lang="en-US" sz="2000" dirty="0" err="1" smtClean="0">
                <a:latin typeface="Comic Sans MS" pitchFamily="66" charset="0"/>
              </a:rPr>
              <a:t>transitività</a:t>
            </a:r>
            <a:r>
              <a:rPr lang="en-US" sz="2000" dirty="0" smtClean="0">
                <a:latin typeface="Comic Sans MS" pitchFamily="66" charset="0"/>
              </a:rPr>
              <a:t>, v</a:t>
            </a:r>
            <a:r>
              <a:rPr lang="en-US" sz="2000" baseline="-25000" dirty="0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termina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v</a:t>
            </a:r>
            <a:r>
              <a:rPr lang="en-US" sz="2000" baseline="-25000" dirty="0" smtClean="0">
                <a:latin typeface="Comic Sans MS" pitchFamily="66" charset="0"/>
              </a:rPr>
              <a:t>i-1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terminato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sua</a:t>
            </a:r>
            <a:endParaRPr lang="en-US" sz="2000" dirty="0" smtClean="0">
              <a:latin typeface="Comic Sans MS" pitchFamily="66" charset="0"/>
            </a:endParaRPr>
          </a:p>
        </p:txBody>
      </p:sp>
      <p:grpSp>
        <p:nvGrpSpPr>
          <p:cNvPr id="17" name="Gruppo 16"/>
          <p:cNvGrpSpPr/>
          <p:nvPr/>
        </p:nvGrpSpPr>
        <p:grpSpPr>
          <a:xfrm>
            <a:off x="1979712" y="5373216"/>
            <a:ext cx="216024" cy="451793"/>
            <a:chOff x="827584" y="5373216"/>
            <a:chExt cx="216024" cy="451793"/>
          </a:xfrm>
        </p:grpSpPr>
        <p:sp>
          <p:nvSpPr>
            <p:cNvPr id="14" name="CasellaDiTesto 13"/>
            <p:cNvSpPr txBox="1"/>
            <p:nvPr/>
          </p:nvSpPr>
          <p:spPr>
            <a:xfrm>
              <a:off x="827584" y="5373216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.</a:t>
              </a: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827584" y="5445224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.</a:t>
              </a: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827584" y="551723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aciclico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 smtClean="0">
                <a:latin typeface="Comic Sans MS" pitchFamily="66" charset="0"/>
              </a:rPr>
              <a:t>) è un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diretto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che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non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contiene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cicli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diretti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)</a:t>
            </a:r>
            <a:r>
              <a:rPr lang="en-US" sz="2000" dirty="0" smtClean="0">
                <a:latin typeface="Comic Sans MS" pitchFamily="66" charset="0"/>
              </a:rPr>
              <a:t>.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3528" y="2708102"/>
            <a:ext cx="8280400" cy="10809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diretto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è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una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funzione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biettiva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sym typeface="Symbol"/>
              </a:rPr>
              <a:t>:V 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 {1,2,..,n} tale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per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ogni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arco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(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u,v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E, (u)&lt;(v)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7"/>
          <p:cNvSpPr txBox="1">
            <a:spLocks noChangeArrowheads="1"/>
          </p:cNvSpPr>
          <p:nvPr/>
        </p:nvSpPr>
        <p:spPr bwMode="auto">
          <a:xfrm>
            <a:off x="6924053" y="2276054"/>
            <a:ext cx="1811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8194" name="Picture 2" descr="http://www.cs.cornell.edu/courses/cs3110/2011sp/lectures/lec21-graphs/images/graph-order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813" y="3933056"/>
            <a:ext cx="6653539" cy="2772308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3275856" y="6239053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sorgente</a:t>
            </a:r>
            <a:r>
              <a:rPr lang="en-US" dirty="0" smtClean="0">
                <a:latin typeface="Comic Sans MS" pitchFamily="66" charset="0"/>
              </a:rPr>
              <a:t>: solo </a:t>
            </a:r>
            <a:r>
              <a:rPr lang="en-US" dirty="0" err="1" smtClean="0">
                <a:latin typeface="Comic Sans MS" pitchFamily="66" charset="0"/>
              </a:rPr>
              <a:t>archi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uscenti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79512" y="616704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dirty="0" smtClean="0">
                <a:latin typeface="Comic Sans MS" pitchFamily="66" charset="0"/>
              </a:rPr>
              <a:t>: solo </a:t>
            </a:r>
            <a:r>
              <a:rPr lang="en-US" dirty="0" err="1" smtClean="0">
                <a:latin typeface="Comic Sans MS" pitchFamily="66" charset="0"/>
              </a:rPr>
              <a:t>archi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entranti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3059832" y="5877272"/>
            <a:ext cx="576064" cy="4320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V="1">
            <a:off x="827584" y="5877272"/>
            <a:ext cx="93610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1352</Words>
  <Application>Microsoft Office PowerPoint</Application>
  <PresentationFormat>Presentazione su schermo (4:3)</PresentationFormat>
  <Paragraphs>319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Tema di Office</vt:lpstr>
      <vt:lpstr>Usi (meno scontati) della visita DFS</vt:lpstr>
      <vt:lpstr>Informazioni utili: tenere il tempo</vt:lpstr>
      <vt:lpstr>quando non tutti i nodi sono raggiungibili dal punto di partenza</vt:lpstr>
      <vt:lpstr>Diapositiva 4</vt:lpstr>
      <vt:lpstr>Diapositiva 5</vt:lpstr>
      <vt:lpstr>…riconoscere i tipi di arco</vt:lpstr>
      <vt:lpstr>cicli, DAG e ordinamenti topologici</vt:lpstr>
      <vt:lpstr>riconoscere la presenza di un ciclo in un grafo diretto</vt:lpstr>
      <vt:lpstr>Diapositiva 9</vt:lpstr>
      <vt:lpstr>reti “delle dipendenze”</vt:lpstr>
      <vt:lpstr>quali grafi (diretti) ammettono un ordinamento topologico?</vt:lpstr>
      <vt:lpstr>Diapositiva 12</vt:lpstr>
      <vt:lpstr>calcolare ordinamento topologico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componenti fortemente connesse</vt:lpstr>
      <vt:lpstr>Diapositiva 27</vt:lpstr>
      <vt:lpstr>come si possono calcolare le componenti fortemente connesse di un grafo diretto?</vt:lpstr>
      <vt:lpstr>Diapositiva 29</vt:lpstr>
      <vt:lpstr>Diapositiva 30</vt:lpstr>
      <vt:lpstr>Diapositiva 31</vt:lpstr>
      <vt:lpstr>Diapositiva 32</vt:lpstr>
      <vt:lpstr>Diapositiva 33</vt:lpstr>
      <vt:lpstr>Diapositiva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88</cp:revision>
  <dcterms:created xsi:type="dcterms:W3CDTF">2013-03-05T17:51:33Z</dcterms:created>
  <dcterms:modified xsi:type="dcterms:W3CDTF">2017-12-04T14:54:57Z</dcterms:modified>
</cp:coreProperties>
</file>