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99" r:id="rId4"/>
    <p:sldId id="394" r:id="rId5"/>
    <p:sldId id="395" r:id="rId6"/>
    <p:sldId id="396" r:id="rId7"/>
    <p:sldId id="397" r:id="rId8"/>
    <p:sldId id="385" r:id="rId9"/>
    <p:sldId id="398" r:id="rId10"/>
    <p:sldId id="400" r:id="rId11"/>
    <p:sldId id="370" r:id="rId12"/>
    <p:sldId id="389" r:id="rId13"/>
    <p:sldId id="390" r:id="rId14"/>
    <p:sldId id="388" r:id="rId15"/>
    <p:sldId id="391" r:id="rId16"/>
    <p:sldId id="378" r:id="rId17"/>
    <p:sldId id="379" r:id="rId18"/>
    <p:sldId id="387" r:id="rId19"/>
    <p:sldId id="401" r:id="rId20"/>
    <p:sldId id="375" r:id="rId21"/>
    <p:sldId id="402" r:id="rId22"/>
    <p:sldId id="403" r:id="rId23"/>
    <p:sldId id="404" r:id="rId24"/>
    <p:sldId id="405" r:id="rId25"/>
    <p:sldId id="382" r:id="rId26"/>
    <p:sldId id="406" r:id="rId27"/>
    <p:sldId id="407" r:id="rId28"/>
    <p:sldId id="393" r:id="rId29"/>
    <p:sldId id="380" r:id="rId30"/>
    <p:sldId id="408" r:id="rId31"/>
    <p:sldId id="409" r:id="rId32"/>
    <p:sldId id="410" r:id="rId33"/>
    <p:sldId id="384" r:id="rId34"/>
    <p:sldId id="411" r:id="rId35"/>
    <p:sldId id="412" r:id="rId36"/>
    <p:sldId id="413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DD7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ala@mat.uniroma2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Prima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ho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imparato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2485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agli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informatici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piace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pensare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grande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7704" y="4653137"/>
            <a:ext cx="504056" cy="1512167"/>
          </a:xfrm>
          <a:prstGeom prst="rect">
            <a:avLst/>
          </a:prstGeom>
          <a:noFill/>
        </p:spPr>
      </p:pic>
      <p:pic>
        <p:nvPicPr>
          <p:cNvPr id="1028" name="Picture 4" descr="http://www.solostocks.it/img/chiodi-graffe-punti-1229358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034308" cy="2275731"/>
          </a:xfrm>
          <a:prstGeom prst="rect">
            <a:avLst/>
          </a:prstGeom>
          <a:noFill/>
        </p:spPr>
      </p:pic>
      <p:sp>
        <p:nvSpPr>
          <p:cNvPr id="6" name="Cornice 5"/>
          <p:cNvSpPr/>
          <p:nvPr/>
        </p:nvSpPr>
        <p:spPr>
          <a:xfrm>
            <a:off x="5004048" y="3933056"/>
            <a:ext cx="3600400" cy="280831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rnice 6"/>
          <p:cNvSpPr/>
          <p:nvPr/>
        </p:nvSpPr>
        <p:spPr>
          <a:xfrm>
            <a:off x="827583" y="4570494"/>
            <a:ext cx="2592289" cy="1584177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degli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5828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generale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ancora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9" name="Immagine 8" descr="chio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4" y="5275287"/>
            <a:ext cx="1732752" cy="1250057"/>
          </a:xfrm>
          <a:prstGeom prst="rect">
            <a:avLst/>
          </a:prstGeom>
        </p:spPr>
      </p:pic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2699792" y="3861048"/>
            <a:ext cx="2088232" cy="1368152"/>
            <a:chOff x="2699792" y="3861048"/>
            <a:chExt cx="2088232" cy="1368152"/>
          </a:xfrm>
        </p:grpSpPr>
        <p:pic>
          <p:nvPicPr>
            <p:cNvPr id="10" name="Immagine 9" descr="munchur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9" y="4005064"/>
              <a:ext cx="1947407" cy="1080120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2699792" y="3861048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stemma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576314" cy="3122247"/>
          </a:xfrm>
          <a:prstGeom prst="rect">
            <a:avLst/>
          </a:prstGeom>
        </p:spPr>
      </p:pic>
      <p:cxnSp>
        <p:nvCxnSpPr>
          <p:cNvPr id="55" name="Connettore 1 54"/>
          <p:cNvCxnSpPr/>
          <p:nvPr/>
        </p:nvCxnSpPr>
        <p:spPr>
          <a:xfrm flipV="1">
            <a:off x="2267744" y="1124744"/>
            <a:ext cx="5832648" cy="2448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86916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Stemma </a:t>
            </a:r>
            <a:r>
              <a:rPr lang="en-US" sz="2400" dirty="0" err="1" smtClean="0">
                <a:latin typeface="Comic Sans MS" pitchFamily="66" charset="0"/>
              </a:rPr>
              <a:t>della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Borromeo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nobile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milanese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38" name="Connettore 1 37"/>
          <p:cNvCxnSpPr/>
          <p:nvPr/>
        </p:nvCxnSpPr>
        <p:spPr>
          <a:xfrm flipV="1">
            <a:off x="2123728" y="1052736"/>
            <a:ext cx="3600400" cy="25202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2123728" y="3356992"/>
            <a:ext cx="5832648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1907704" y="3356992"/>
            <a:ext cx="3744416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394" y="1103478"/>
            <a:ext cx="237837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tangolo 51"/>
          <p:cNvSpPr/>
          <p:nvPr/>
        </p:nvSpPr>
        <p:spPr>
          <a:xfrm>
            <a:off x="5724128" y="1052736"/>
            <a:ext cx="2448272" cy="230425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sellaDiTesto 58"/>
          <p:cNvSpPr txBox="1"/>
          <p:nvPr/>
        </p:nvSpPr>
        <p:spPr>
          <a:xfrm>
            <a:off x="5076056" y="393305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Borromeo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3D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902" y="1607534"/>
            <a:ext cx="2314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CasellaDiTesto 58"/>
          <p:cNvSpPr txBox="1"/>
          <p:nvPr/>
        </p:nvSpPr>
        <p:spPr>
          <a:xfrm>
            <a:off x="2915816" y="501317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3" name="Immagine 12" descr="anelli_2d.sv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2449"/>
            <a:ext cx="4112359" cy="320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62" y="352535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disegnarli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260606" y="868611"/>
            <a:ext cx="2127387" cy="2293623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3049921" y="1020808"/>
            <a:ext cx="298918" cy="607992"/>
          </a:xfrm>
          <a:custGeom>
            <a:avLst/>
            <a:gdLst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85530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7291 w 259900"/>
              <a:gd name="connsiteY0" fmla="*/ 0 h 596348"/>
              <a:gd name="connsiteX1" fmla="*/ 30313 w 259900"/>
              <a:gd name="connsiteY1" fmla="*/ 302150 h 596348"/>
              <a:gd name="connsiteX2" fmla="*/ 38265 w 259900"/>
              <a:gd name="connsiteY2" fmla="*/ 532738 h 596348"/>
              <a:gd name="connsiteX3" fmla="*/ 259900 w 259900"/>
              <a:gd name="connsiteY3" fmla="*/ 596348 h 596348"/>
              <a:gd name="connsiteX0" fmla="*/ 197291 w 259901"/>
              <a:gd name="connsiteY0" fmla="*/ 0 h 596348"/>
              <a:gd name="connsiteX1" fmla="*/ 30313 w 259901"/>
              <a:gd name="connsiteY1" fmla="*/ 302150 h 596348"/>
              <a:gd name="connsiteX2" fmla="*/ 38265 w 259901"/>
              <a:gd name="connsiteY2" fmla="*/ 532738 h 596348"/>
              <a:gd name="connsiteX3" fmla="*/ 259901 w 259901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01" h="596348">
                <a:moveTo>
                  <a:pt x="197291" y="0"/>
                </a:moveTo>
                <a:cubicBezTo>
                  <a:pt x="127054" y="106680"/>
                  <a:pt x="56817" y="213360"/>
                  <a:pt x="30313" y="302150"/>
                </a:cubicBezTo>
                <a:cubicBezTo>
                  <a:pt x="3809" y="390940"/>
                  <a:pt x="0" y="483705"/>
                  <a:pt x="38265" y="532738"/>
                </a:cubicBezTo>
                <a:cubicBezTo>
                  <a:pt x="76530" y="581771"/>
                  <a:pt x="197616" y="589059"/>
                  <a:pt x="259901" y="596348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igura a mano libera 19"/>
          <p:cNvSpPr/>
          <p:nvPr/>
        </p:nvSpPr>
        <p:spPr>
          <a:xfrm>
            <a:off x="3348838" y="1617156"/>
            <a:ext cx="288032" cy="45719"/>
          </a:xfrm>
          <a:custGeom>
            <a:avLst/>
            <a:gdLst>
              <a:gd name="connsiteX0" fmla="*/ 0 w 198783"/>
              <a:gd name="connsiteY0" fmla="*/ 0 h 0"/>
              <a:gd name="connsiteX1" fmla="*/ 198783 w 1987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83">
                <a:moveTo>
                  <a:pt x="0" y="0"/>
                </a:moveTo>
                <a:lnTo>
                  <a:pt x="198783" y="0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972574" y="548680"/>
            <a:ext cx="2727920" cy="2943944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420846" y="1617157"/>
            <a:ext cx="500932" cy="246491"/>
          </a:xfrm>
          <a:custGeom>
            <a:avLst/>
            <a:gdLst>
              <a:gd name="connsiteX0" fmla="*/ 270344 w 500932"/>
              <a:gd name="connsiteY0" fmla="*/ 0 h 246491"/>
              <a:gd name="connsiteX1" fmla="*/ 445273 w 500932"/>
              <a:gd name="connsiteY1" fmla="*/ 39757 h 246491"/>
              <a:gd name="connsiteX2" fmla="*/ 477078 w 500932"/>
              <a:gd name="connsiteY2" fmla="*/ 166978 h 246491"/>
              <a:gd name="connsiteX3" fmla="*/ 302150 w 500932"/>
              <a:gd name="connsiteY3" fmla="*/ 222637 h 246491"/>
              <a:gd name="connsiteX4" fmla="*/ 0 w 500932"/>
              <a:gd name="connsiteY4" fmla="*/ 246491 h 2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932" h="246491">
                <a:moveTo>
                  <a:pt x="270344" y="0"/>
                </a:moveTo>
                <a:cubicBezTo>
                  <a:pt x="340580" y="5963"/>
                  <a:pt x="410817" y="11927"/>
                  <a:pt x="445273" y="39757"/>
                </a:cubicBezTo>
                <a:cubicBezTo>
                  <a:pt x="479729" y="67587"/>
                  <a:pt x="500932" y="136498"/>
                  <a:pt x="477078" y="166978"/>
                </a:cubicBezTo>
                <a:cubicBezTo>
                  <a:pt x="453224" y="197458"/>
                  <a:pt x="381663" y="209385"/>
                  <a:pt x="302150" y="222637"/>
                </a:cubicBezTo>
                <a:cubicBezTo>
                  <a:pt x="222637" y="235889"/>
                  <a:pt x="111318" y="241190"/>
                  <a:pt x="0" y="246491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2505066" y="586646"/>
            <a:ext cx="881817" cy="1318185"/>
          </a:xfrm>
          <a:custGeom>
            <a:avLst/>
            <a:gdLst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40689 w 601649"/>
              <a:gd name="connsiteY4" fmla="*/ 251791 h 569843"/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94036 w 601649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6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346883 h 569843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347234 h 570194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275226 h 570194"/>
              <a:gd name="connsiteX0" fmla="*/ 259013 w 891094"/>
              <a:gd name="connsiteY0" fmla="*/ 617044 h 978978"/>
              <a:gd name="connsiteX1" fmla="*/ 60960 w 891094"/>
              <a:gd name="connsiteY1" fmla="*/ 898140 h 978978"/>
              <a:gd name="connsiteX2" fmla="*/ 624773 w 891094"/>
              <a:gd name="connsiteY2" fmla="*/ 132015 h 978978"/>
              <a:gd name="connsiteX3" fmla="*/ 853048 w 891094"/>
              <a:gd name="connsiteY3" fmla="*/ 106052 h 978978"/>
              <a:gd name="connsiteX4" fmla="*/ 853049 w 891094"/>
              <a:gd name="connsiteY4" fmla="*/ 322076 h 978978"/>
              <a:gd name="connsiteX5" fmla="*/ 853048 w 891094"/>
              <a:gd name="connsiteY5" fmla="*/ 322076 h 978978"/>
              <a:gd name="connsiteX0" fmla="*/ 489884 w 1121965"/>
              <a:gd name="connsiteY0" fmla="*/ 617044 h 898140"/>
              <a:gd name="connsiteX1" fmla="*/ 291831 w 1121965"/>
              <a:gd name="connsiteY1" fmla="*/ 898140 h 898140"/>
              <a:gd name="connsiteX2" fmla="*/ 855644 w 1121965"/>
              <a:gd name="connsiteY2" fmla="*/ 132015 h 898140"/>
              <a:gd name="connsiteX3" fmla="*/ 1083919 w 1121965"/>
              <a:gd name="connsiteY3" fmla="*/ 106052 h 898140"/>
              <a:gd name="connsiteX4" fmla="*/ 1083920 w 1121965"/>
              <a:gd name="connsiteY4" fmla="*/ 322076 h 898140"/>
              <a:gd name="connsiteX5" fmla="*/ 1083919 w 1121965"/>
              <a:gd name="connsiteY5" fmla="*/ 322076 h 898140"/>
              <a:gd name="connsiteX0" fmla="*/ 489883 w 1121964"/>
              <a:gd name="connsiteY0" fmla="*/ 653048 h 1150168"/>
              <a:gd name="connsiteX1" fmla="*/ 291831 w 1121964"/>
              <a:gd name="connsiteY1" fmla="*/ 1150168 h 1150168"/>
              <a:gd name="connsiteX2" fmla="*/ 855643 w 1121964"/>
              <a:gd name="connsiteY2" fmla="*/ 168019 h 1150168"/>
              <a:gd name="connsiteX3" fmla="*/ 1083918 w 1121964"/>
              <a:gd name="connsiteY3" fmla="*/ 142056 h 1150168"/>
              <a:gd name="connsiteX4" fmla="*/ 1083919 w 1121964"/>
              <a:gd name="connsiteY4" fmla="*/ 358080 h 1150168"/>
              <a:gd name="connsiteX5" fmla="*/ 1083918 w 1121964"/>
              <a:gd name="connsiteY5" fmla="*/ 358080 h 1150168"/>
              <a:gd name="connsiteX0" fmla="*/ 579862 w 1121964"/>
              <a:gd name="connsiteY0" fmla="*/ 1654224 h 1654224"/>
              <a:gd name="connsiteX1" fmla="*/ 291831 w 1121964"/>
              <a:gd name="connsiteY1" fmla="*/ 1150168 h 1654224"/>
              <a:gd name="connsiteX2" fmla="*/ 855643 w 1121964"/>
              <a:gd name="connsiteY2" fmla="*/ 168019 h 1654224"/>
              <a:gd name="connsiteX3" fmla="*/ 1083918 w 1121964"/>
              <a:gd name="connsiteY3" fmla="*/ 142056 h 1654224"/>
              <a:gd name="connsiteX4" fmla="*/ 1083919 w 1121964"/>
              <a:gd name="connsiteY4" fmla="*/ 358080 h 1654224"/>
              <a:gd name="connsiteX5" fmla="*/ 1083918 w 1121964"/>
              <a:gd name="connsiteY5" fmla="*/ 358080 h 1654224"/>
              <a:gd name="connsiteX0" fmla="*/ 651871 w 1193973"/>
              <a:gd name="connsiteY0" fmla="*/ 1630221 h 1630221"/>
              <a:gd name="connsiteX1" fmla="*/ 291831 w 1193973"/>
              <a:gd name="connsiteY1" fmla="*/ 982149 h 1630221"/>
              <a:gd name="connsiteX2" fmla="*/ 927652 w 1193973"/>
              <a:gd name="connsiteY2" fmla="*/ 144016 h 1630221"/>
              <a:gd name="connsiteX3" fmla="*/ 1155927 w 1193973"/>
              <a:gd name="connsiteY3" fmla="*/ 118053 h 1630221"/>
              <a:gd name="connsiteX4" fmla="*/ 1155928 w 1193973"/>
              <a:gd name="connsiteY4" fmla="*/ 334077 h 1630221"/>
              <a:gd name="connsiteX5" fmla="*/ 1155927 w 1193973"/>
              <a:gd name="connsiteY5" fmla="*/ 334077 h 1630221"/>
              <a:gd name="connsiteX0" fmla="*/ 491343 w 1033445"/>
              <a:gd name="connsiteY0" fmla="*/ 1630221 h 1630221"/>
              <a:gd name="connsiteX1" fmla="*/ 131303 w 1033445"/>
              <a:gd name="connsiteY1" fmla="*/ 982149 h 1630221"/>
              <a:gd name="connsiteX2" fmla="*/ 767124 w 1033445"/>
              <a:gd name="connsiteY2" fmla="*/ 144016 h 1630221"/>
              <a:gd name="connsiteX3" fmla="*/ 995399 w 1033445"/>
              <a:gd name="connsiteY3" fmla="*/ 118053 h 1630221"/>
              <a:gd name="connsiteX4" fmla="*/ 995400 w 1033445"/>
              <a:gd name="connsiteY4" fmla="*/ 334077 h 1630221"/>
              <a:gd name="connsiteX5" fmla="*/ 995399 w 1033445"/>
              <a:gd name="connsiteY5" fmla="*/ 334077 h 1630221"/>
              <a:gd name="connsiteX0" fmla="*/ 995400 w 1033445"/>
              <a:gd name="connsiteY0" fmla="*/ 1342189 h 1342189"/>
              <a:gd name="connsiteX1" fmla="*/ 131303 w 1033445"/>
              <a:gd name="connsiteY1" fmla="*/ 982149 h 1342189"/>
              <a:gd name="connsiteX2" fmla="*/ 767124 w 1033445"/>
              <a:gd name="connsiteY2" fmla="*/ 144016 h 1342189"/>
              <a:gd name="connsiteX3" fmla="*/ 995399 w 1033445"/>
              <a:gd name="connsiteY3" fmla="*/ 118053 h 1342189"/>
              <a:gd name="connsiteX4" fmla="*/ 995400 w 1033445"/>
              <a:gd name="connsiteY4" fmla="*/ 334077 h 1342189"/>
              <a:gd name="connsiteX5" fmla="*/ 995399 w 1033445"/>
              <a:gd name="connsiteY5" fmla="*/ 334077 h 1342189"/>
              <a:gd name="connsiteX0" fmla="*/ 923391 w 961436"/>
              <a:gd name="connsiteY0" fmla="*/ 1330188 h 1330188"/>
              <a:gd name="connsiteX1" fmla="*/ 131303 w 961436"/>
              <a:gd name="connsiteY1" fmla="*/ 898140 h 1330188"/>
              <a:gd name="connsiteX2" fmla="*/ 695115 w 961436"/>
              <a:gd name="connsiteY2" fmla="*/ 132015 h 1330188"/>
              <a:gd name="connsiteX3" fmla="*/ 923390 w 961436"/>
              <a:gd name="connsiteY3" fmla="*/ 106052 h 1330188"/>
              <a:gd name="connsiteX4" fmla="*/ 923391 w 961436"/>
              <a:gd name="connsiteY4" fmla="*/ 322076 h 1330188"/>
              <a:gd name="connsiteX5" fmla="*/ 923390 w 961436"/>
              <a:gd name="connsiteY5" fmla="*/ 322076 h 1330188"/>
              <a:gd name="connsiteX0" fmla="*/ 923392 w 961437"/>
              <a:gd name="connsiteY0" fmla="*/ 1330187 h 1330187"/>
              <a:gd name="connsiteX1" fmla="*/ 131303 w 961437"/>
              <a:gd name="connsiteY1" fmla="*/ 898138 h 1330187"/>
              <a:gd name="connsiteX2" fmla="*/ 695116 w 961437"/>
              <a:gd name="connsiteY2" fmla="*/ 132014 h 1330187"/>
              <a:gd name="connsiteX3" fmla="*/ 923391 w 961437"/>
              <a:gd name="connsiteY3" fmla="*/ 106051 h 1330187"/>
              <a:gd name="connsiteX4" fmla="*/ 923392 w 961437"/>
              <a:gd name="connsiteY4" fmla="*/ 322075 h 1330187"/>
              <a:gd name="connsiteX5" fmla="*/ 923391 w 961437"/>
              <a:gd name="connsiteY5" fmla="*/ 322075 h 1330187"/>
              <a:gd name="connsiteX0" fmla="*/ 915278 w 953323"/>
              <a:gd name="connsiteY0" fmla="*/ 1330187 h 1330187"/>
              <a:gd name="connsiteX1" fmla="*/ 123189 w 953323"/>
              <a:gd name="connsiteY1" fmla="*/ 898138 h 1330187"/>
              <a:gd name="connsiteX2" fmla="*/ 687002 w 953323"/>
              <a:gd name="connsiteY2" fmla="*/ 132014 h 1330187"/>
              <a:gd name="connsiteX3" fmla="*/ 915277 w 953323"/>
              <a:gd name="connsiteY3" fmla="*/ 106051 h 1330187"/>
              <a:gd name="connsiteX4" fmla="*/ 915278 w 953323"/>
              <a:gd name="connsiteY4" fmla="*/ 322075 h 1330187"/>
              <a:gd name="connsiteX5" fmla="*/ 915277 w 953323"/>
              <a:gd name="connsiteY5" fmla="*/ 322075 h 1330187"/>
              <a:gd name="connsiteX0" fmla="*/ 843772 w 881817"/>
              <a:gd name="connsiteY0" fmla="*/ 1330187 h 1330187"/>
              <a:gd name="connsiteX1" fmla="*/ 305396 w 881817"/>
              <a:gd name="connsiteY1" fmla="*/ 1229294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843772 w 881817"/>
              <a:gd name="connsiteY0" fmla="*/ 1330187 h 1330187"/>
              <a:gd name="connsiteX1" fmla="*/ 195700 w 881817"/>
              <a:gd name="connsiteY1" fmla="*/ 1258178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771764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2 w 881817"/>
              <a:gd name="connsiteY6" fmla="*/ 394082 h 13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817" h="1318185">
                <a:moveTo>
                  <a:pt x="843772" y="1258178"/>
                </a:moveTo>
                <a:cubicBezTo>
                  <a:pt x="754043" y="1241363"/>
                  <a:pt x="327715" y="1318185"/>
                  <a:pt x="195700" y="1258178"/>
                </a:cubicBezTo>
                <a:cubicBezTo>
                  <a:pt x="63685" y="1198171"/>
                  <a:pt x="0" y="1081018"/>
                  <a:pt x="51683" y="898138"/>
                </a:cubicBezTo>
                <a:cubicBezTo>
                  <a:pt x="112643" y="817300"/>
                  <a:pt x="483481" y="264028"/>
                  <a:pt x="615496" y="132014"/>
                </a:cubicBezTo>
                <a:cubicBezTo>
                  <a:pt x="747511" y="0"/>
                  <a:pt x="805725" y="74374"/>
                  <a:pt x="843771" y="106051"/>
                </a:cubicBezTo>
                <a:cubicBezTo>
                  <a:pt x="881817" y="137728"/>
                  <a:pt x="840182" y="286423"/>
                  <a:pt x="843772" y="322075"/>
                </a:cubicBezTo>
                <a:lnTo>
                  <a:pt x="843772" y="394082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arrotondato 22"/>
          <p:cNvSpPr/>
          <p:nvPr/>
        </p:nvSpPr>
        <p:spPr>
          <a:xfrm rot="2187791" flipH="1">
            <a:off x="3249518" y="954060"/>
            <a:ext cx="130211" cy="534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arrotondato 23"/>
          <p:cNvSpPr/>
          <p:nvPr/>
        </p:nvSpPr>
        <p:spPr>
          <a:xfrm rot="5221872" flipH="1">
            <a:off x="3257285" y="1793031"/>
            <a:ext cx="216210" cy="457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arrotondato 24"/>
          <p:cNvSpPr/>
          <p:nvPr/>
        </p:nvSpPr>
        <p:spPr>
          <a:xfrm rot="4296002" flipH="1">
            <a:off x="3230078" y="1575250"/>
            <a:ext cx="180268" cy="71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/>
          <p:nvPr/>
        </p:nvCxnSpPr>
        <p:spPr>
          <a:xfrm>
            <a:off x="579711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51719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4842710" y="1243465"/>
            <a:ext cx="2393586" cy="1120049"/>
          </a:xfrm>
          <a:custGeom>
            <a:avLst/>
            <a:gdLst>
              <a:gd name="connsiteX0" fmla="*/ 620233 w 2381693"/>
              <a:gd name="connsiteY0" fmla="*/ 150627 h 1293627"/>
              <a:gd name="connsiteX1" fmla="*/ 1821712 w 2381693"/>
              <a:gd name="connsiteY1" fmla="*/ 161260 h 1293627"/>
              <a:gd name="connsiteX2" fmla="*/ 2108791 w 2381693"/>
              <a:gd name="connsiteY2" fmla="*/ 363278 h 1293627"/>
              <a:gd name="connsiteX3" fmla="*/ 1842977 w 2381693"/>
              <a:gd name="connsiteY3" fmla="*/ 522767 h 1293627"/>
              <a:gd name="connsiteX4" fmla="*/ 1119963 w 2381693"/>
              <a:gd name="connsiteY4" fmla="*/ 544032 h 1293627"/>
              <a:gd name="connsiteX5" fmla="*/ 705293 w 2381693"/>
              <a:gd name="connsiteY5" fmla="*/ 597194 h 1293627"/>
              <a:gd name="connsiteX6" fmla="*/ 758456 w 2381693"/>
              <a:gd name="connsiteY6" fmla="*/ 767315 h 1293627"/>
              <a:gd name="connsiteX7" fmla="*/ 1938670 w 2381693"/>
              <a:gd name="connsiteY7" fmla="*/ 820478 h 1293627"/>
              <a:gd name="connsiteX8" fmla="*/ 2151321 w 2381693"/>
              <a:gd name="connsiteY8" fmla="*/ 1150087 h 1293627"/>
              <a:gd name="connsiteX9" fmla="*/ 556437 w 2381693"/>
              <a:gd name="connsiteY9" fmla="*/ 1213883 h 1293627"/>
              <a:gd name="connsiteX10" fmla="*/ 99237 w 2381693"/>
              <a:gd name="connsiteY10" fmla="*/ 1118190 h 1293627"/>
              <a:gd name="connsiteX11" fmla="*/ 88605 w 2381693"/>
              <a:gd name="connsiteY11" fmla="*/ 161260 h 1293627"/>
              <a:gd name="connsiteX12" fmla="*/ 620233 w 2381693"/>
              <a:gd name="connsiteY12" fmla="*/ 150627 h 1293627"/>
              <a:gd name="connsiteX0" fmla="*/ 630427 w 2391887"/>
              <a:gd name="connsiteY0" fmla="*/ 32955 h 1143000"/>
              <a:gd name="connsiteX1" fmla="*/ 1831906 w 2391887"/>
              <a:gd name="connsiteY1" fmla="*/ 43588 h 1143000"/>
              <a:gd name="connsiteX2" fmla="*/ 2118985 w 2391887"/>
              <a:gd name="connsiteY2" fmla="*/ 245606 h 1143000"/>
              <a:gd name="connsiteX3" fmla="*/ 1853171 w 2391887"/>
              <a:gd name="connsiteY3" fmla="*/ 405095 h 1143000"/>
              <a:gd name="connsiteX4" fmla="*/ 1130157 w 2391887"/>
              <a:gd name="connsiteY4" fmla="*/ 426360 h 1143000"/>
              <a:gd name="connsiteX5" fmla="*/ 715487 w 2391887"/>
              <a:gd name="connsiteY5" fmla="*/ 479522 h 1143000"/>
              <a:gd name="connsiteX6" fmla="*/ 768650 w 2391887"/>
              <a:gd name="connsiteY6" fmla="*/ 649643 h 1143000"/>
              <a:gd name="connsiteX7" fmla="*/ 1948864 w 2391887"/>
              <a:gd name="connsiteY7" fmla="*/ 702806 h 1143000"/>
              <a:gd name="connsiteX8" fmla="*/ 2161515 w 2391887"/>
              <a:gd name="connsiteY8" fmla="*/ 1032415 h 1143000"/>
              <a:gd name="connsiteX9" fmla="*/ 566631 w 2391887"/>
              <a:gd name="connsiteY9" fmla="*/ 1096211 h 1143000"/>
              <a:gd name="connsiteX10" fmla="*/ 109431 w 2391887"/>
              <a:gd name="connsiteY10" fmla="*/ 1000518 h 1143000"/>
              <a:gd name="connsiteX11" fmla="*/ 88605 w 2391887"/>
              <a:gd name="connsiteY11" fmla="*/ 241318 h 1143000"/>
              <a:gd name="connsiteX12" fmla="*/ 630427 w 2391887"/>
              <a:gd name="connsiteY12" fmla="*/ 32955 h 1143000"/>
              <a:gd name="connsiteX0" fmla="*/ 632126 w 2393586"/>
              <a:gd name="connsiteY0" fmla="*/ 32955 h 1120049"/>
              <a:gd name="connsiteX1" fmla="*/ 1833605 w 2393586"/>
              <a:gd name="connsiteY1" fmla="*/ 43588 h 1120049"/>
              <a:gd name="connsiteX2" fmla="*/ 2120684 w 2393586"/>
              <a:gd name="connsiteY2" fmla="*/ 245606 h 1120049"/>
              <a:gd name="connsiteX3" fmla="*/ 1854870 w 2393586"/>
              <a:gd name="connsiteY3" fmla="*/ 405095 h 1120049"/>
              <a:gd name="connsiteX4" fmla="*/ 1131856 w 2393586"/>
              <a:gd name="connsiteY4" fmla="*/ 426360 h 1120049"/>
              <a:gd name="connsiteX5" fmla="*/ 717186 w 2393586"/>
              <a:gd name="connsiteY5" fmla="*/ 479522 h 1120049"/>
              <a:gd name="connsiteX6" fmla="*/ 770349 w 2393586"/>
              <a:gd name="connsiteY6" fmla="*/ 649643 h 1120049"/>
              <a:gd name="connsiteX7" fmla="*/ 1950563 w 2393586"/>
              <a:gd name="connsiteY7" fmla="*/ 702806 h 1120049"/>
              <a:gd name="connsiteX8" fmla="*/ 2163214 w 2393586"/>
              <a:gd name="connsiteY8" fmla="*/ 1032415 h 1120049"/>
              <a:gd name="connsiteX9" fmla="*/ 568330 w 2393586"/>
              <a:gd name="connsiteY9" fmla="*/ 1096211 h 1120049"/>
              <a:gd name="connsiteX10" fmla="*/ 90304 w 2393586"/>
              <a:gd name="connsiteY10" fmla="*/ 889390 h 1120049"/>
              <a:gd name="connsiteX11" fmla="*/ 90304 w 2393586"/>
              <a:gd name="connsiteY11" fmla="*/ 241318 h 1120049"/>
              <a:gd name="connsiteX12" fmla="*/ 632126 w 2393586"/>
              <a:gd name="connsiteY12" fmla="*/ 32955 h 112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3586" h="1120049">
                <a:moveTo>
                  <a:pt x="632126" y="32955"/>
                </a:moveTo>
                <a:cubicBezTo>
                  <a:pt x="922676" y="0"/>
                  <a:pt x="1585512" y="8146"/>
                  <a:pt x="1833605" y="43588"/>
                </a:cubicBezTo>
                <a:cubicBezTo>
                  <a:pt x="2081698" y="79030"/>
                  <a:pt x="2117140" y="185355"/>
                  <a:pt x="2120684" y="245606"/>
                </a:cubicBezTo>
                <a:cubicBezTo>
                  <a:pt x="2124228" y="305857"/>
                  <a:pt x="2019675" y="374969"/>
                  <a:pt x="1854870" y="405095"/>
                </a:cubicBezTo>
                <a:cubicBezTo>
                  <a:pt x="1690065" y="435221"/>
                  <a:pt x="1321470" y="413956"/>
                  <a:pt x="1131856" y="426360"/>
                </a:cubicBezTo>
                <a:cubicBezTo>
                  <a:pt x="942242" y="438765"/>
                  <a:pt x="777437" y="442308"/>
                  <a:pt x="717186" y="479522"/>
                </a:cubicBezTo>
                <a:cubicBezTo>
                  <a:pt x="656935" y="516736"/>
                  <a:pt x="564786" y="612429"/>
                  <a:pt x="770349" y="649643"/>
                </a:cubicBezTo>
                <a:cubicBezTo>
                  <a:pt x="975912" y="686857"/>
                  <a:pt x="1718419" y="639011"/>
                  <a:pt x="1950563" y="702806"/>
                </a:cubicBezTo>
                <a:cubicBezTo>
                  <a:pt x="2182707" y="766601"/>
                  <a:pt x="2393586" y="966848"/>
                  <a:pt x="2163214" y="1032415"/>
                </a:cubicBezTo>
                <a:cubicBezTo>
                  <a:pt x="1932842" y="1097982"/>
                  <a:pt x="913815" y="1120049"/>
                  <a:pt x="568330" y="1096211"/>
                </a:cubicBezTo>
                <a:cubicBezTo>
                  <a:pt x="222845" y="1072374"/>
                  <a:pt x="169975" y="1031872"/>
                  <a:pt x="90304" y="889390"/>
                </a:cubicBezTo>
                <a:cubicBezTo>
                  <a:pt x="10633" y="746908"/>
                  <a:pt x="0" y="384057"/>
                  <a:pt x="90304" y="241318"/>
                </a:cubicBezTo>
                <a:cubicBezTo>
                  <a:pt x="180608" y="98579"/>
                  <a:pt x="341576" y="65910"/>
                  <a:pt x="632126" y="32955"/>
                </a:cubicBezTo>
                <a:close/>
              </a:path>
            </a:pathLst>
          </a:custGeom>
          <a:noFill/>
          <a:ln w="69850">
            <a:solidFill>
              <a:srgbClr val="BD3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arrotondato 30"/>
          <p:cNvSpPr/>
          <p:nvPr/>
        </p:nvSpPr>
        <p:spPr>
          <a:xfrm rot="5400000" flipV="1">
            <a:off x="6448839" y="28672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arrotondato 32"/>
          <p:cNvSpPr/>
          <p:nvPr/>
        </p:nvSpPr>
        <p:spPr>
          <a:xfrm rot="5400000" flipV="1">
            <a:off x="6452159" y="1602978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arrotondato 33"/>
          <p:cNvSpPr/>
          <p:nvPr/>
        </p:nvSpPr>
        <p:spPr>
          <a:xfrm rot="5400000" flipV="1">
            <a:off x="5732079" y="18354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arrotondato 34"/>
          <p:cNvSpPr/>
          <p:nvPr/>
        </p:nvSpPr>
        <p:spPr>
          <a:xfrm rot="5400000" flipV="1">
            <a:off x="6452159" y="1859111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arrotondato 35"/>
          <p:cNvSpPr/>
          <p:nvPr/>
        </p:nvSpPr>
        <p:spPr>
          <a:xfrm rot="5400000" flipV="1">
            <a:off x="5729656" y="2280526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428560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4940728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 38"/>
          <p:cNvSpPr/>
          <p:nvPr/>
        </p:nvSpPr>
        <p:spPr>
          <a:xfrm>
            <a:off x="2696480" y="3748380"/>
            <a:ext cx="3675720" cy="3105776"/>
          </a:xfrm>
          <a:custGeom>
            <a:avLst/>
            <a:gdLst>
              <a:gd name="connsiteX0" fmla="*/ 193158 w 3579628"/>
              <a:gd name="connsiteY0" fmla="*/ 2298405 h 3048000"/>
              <a:gd name="connsiteX1" fmla="*/ 203790 w 3579628"/>
              <a:gd name="connsiteY1" fmla="*/ 1160721 h 3048000"/>
              <a:gd name="connsiteX2" fmla="*/ 777948 w 3579628"/>
              <a:gd name="connsiteY2" fmla="*/ 767316 h 3048000"/>
              <a:gd name="connsiteX3" fmla="*/ 2681176 w 3579628"/>
              <a:gd name="connsiteY3" fmla="*/ 714153 h 3048000"/>
              <a:gd name="connsiteX4" fmla="*/ 2968255 w 3579628"/>
              <a:gd name="connsiteY4" fmla="*/ 1990060 h 3048000"/>
              <a:gd name="connsiteX5" fmla="*/ 1628553 w 3579628"/>
              <a:gd name="connsiteY5" fmla="*/ 2128284 h 3048000"/>
              <a:gd name="connsiteX6" fmla="*/ 1320209 w 3579628"/>
              <a:gd name="connsiteY6" fmla="*/ 1001232 h 3048000"/>
              <a:gd name="connsiteX7" fmla="*/ 352646 w 3579628"/>
              <a:gd name="connsiteY7" fmla="*/ 1245781 h 3048000"/>
              <a:gd name="connsiteX8" fmla="*/ 448339 w 3579628"/>
              <a:gd name="connsiteY8" fmla="*/ 2309037 h 3048000"/>
              <a:gd name="connsiteX9" fmla="*/ 3042683 w 3579628"/>
              <a:gd name="connsiteY9" fmla="*/ 2404730 h 3048000"/>
              <a:gd name="connsiteX10" fmla="*/ 3372293 w 3579628"/>
              <a:gd name="connsiteY10" fmla="*/ 682256 h 3048000"/>
              <a:gd name="connsiteX11" fmla="*/ 1798674 w 3579628"/>
              <a:gd name="connsiteY11" fmla="*/ 331381 h 3048000"/>
              <a:gd name="connsiteX12" fmla="*/ 1798674 w 3579628"/>
              <a:gd name="connsiteY12" fmla="*/ 2670544 h 3048000"/>
              <a:gd name="connsiteX13" fmla="*/ 480237 w 3579628"/>
              <a:gd name="connsiteY13" fmla="*/ 2596116 h 3048000"/>
              <a:gd name="connsiteX0" fmla="*/ 193158 w 3579628"/>
              <a:gd name="connsiteY0" fmla="*/ 2298405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163241 w 3579628"/>
              <a:gd name="connsiteY0" fmla="*/ 2664296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270470 w 3686857"/>
              <a:gd name="connsiteY0" fmla="*/ 2664296 h 3048000"/>
              <a:gd name="connsiteX1" fmla="*/ 126454 w 3686857"/>
              <a:gd name="connsiteY1" fmla="*/ 2376264 h 3048000"/>
              <a:gd name="connsiteX2" fmla="*/ 126454 w 3686857"/>
              <a:gd name="connsiteY2" fmla="*/ 1008112 h 3048000"/>
              <a:gd name="connsiteX3" fmla="*/ 885177 w 3686857"/>
              <a:gd name="connsiteY3" fmla="*/ 767316 h 3048000"/>
              <a:gd name="connsiteX4" fmla="*/ 2788405 w 3686857"/>
              <a:gd name="connsiteY4" fmla="*/ 714153 h 3048000"/>
              <a:gd name="connsiteX5" fmla="*/ 3075484 w 3686857"/>
              <a:gd name="connsiteY5" fmla="*/ 1990060 h 3048000"/>
              <a:gd name="connsiteX6" fmla="*/ 1735782 w 3686857"/>
              <a:gd name="connsiteY6" fmla="*/ 2128284 h 3048000"/>
              <a:gd name="connsiteX7" fmla="*/ 1427438 w 3686857"/>
              <a:gd name="connsiteY7" fmla="*/ 1001232 h 3048000"/>
              <a:gd name="connsiteX8" fmla="*/ 459875 w 3686857"/>
              <a:gd name="connsiteY8" fmla="*/ 1245781 h 3048000"/>
              <a:gd name="connsiteX9" fmla="*/ 555568 w 3686857"/>
              <a:gd name="connsiteY9" fmla="*/ 2309037 h 3048000"/>
              <a:gd name="connsiteX10" fmla="*/ 3149912 w 3686857"/>
              <a:gd name="connsiteY10" fmla="*/ 2404730 h 3048000"/>
              <a:gd name="connsiteX11" fmla="*/ 3479522 w 3686857"/>
              <a:gd name="connsiteY11" fmla="*/ 682256 h 3048000"/>
              <a:gd name="connsiteX12" fmla="*/ 1905903 w 3686857"/>
              <a:gd name="connsiteY12" fmla="*/ 331381 h 3048000"/>
              <a:gd name="connsiteX13" fmla="*/ 1905903 w 3686857"/>
              <a:gd name="connsiteY13" fmla="*/ 2670544 h 3048000"/>
              <a:gd name="connsiteX14" fmla="*/ 587466 w 3686857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2793966 w 3692418"/>
              <a:gd name="connsiteY4" fmla="*/ 714153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3012336 w 3692418"/>
              <a:gd name="connsiteY4" fmla="*/ 792088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300033 w 3716420"/>
              <a:gd name="connsiteY0" fmla="*/ 2664296 h 3048000"/>
              <a:gd name="connsiteX1" fmla="*/ 156017 w 3716420"/>
              <a:gd name="connsiteY1" fmla="*/ 2376264 h 3048000"/>
              <a:gd name="connsiteX2" fmla="*/ 156017 w 3716420"/>
              <a:gd name="connsiteY2" fmla="*/ 1008112 h 3048000"/>
              <a:gd name="connsiteX3" fmla="*/ 1092122 w 3716420"/>
              <a:gd name="connsiteY3" fmla="*/ 576064 h 3048000"/>
              <a:gd name="connsiteX4" fmla="*/ 3036338 w 3716420"/>
              <a:gd name="connsiteY4" fmla="*/ 792088 h 3048000"/>
              <a:gd name="connsiteX5" fmla="*/ 3105047 w 3716420"/>
              <a:gd name="connsiteY5" fmla="*/ 1990060 h 3048000"/>
              <a:gd name="connsiteX6" fmla="*/ 1765345 w 3716420"/>
              <a:gd name="connsiteY6" fmla="*/ 2128284 h 3048000"/>
              <a:gd name="connsiteX7" fmla="*/ 1457001 w 3716420"/>
              <a:gd name="connsiteY7" fmla="*/ 1001232 h 3048000"/>
              <a:gd name="connsiteX8" fmla="*/ 489438 w 3716420"/>
              <a:gd name="connsiteY8" fmla="*/ 1245781 h 3048000"/>
              <a:gd name="connsiteX9" fmla="*/ 585131 w 3716420"/>
              <a:gd name="connsiteY9" fmla="*/ 2309037 h 3048000"/>
              <a:gd name="connsiteX10" fmla="*/ 3179475 w 3716420"/>
              <a:gd name="connsiteY10" fmla="*/ 2404730 h 3048000"/>
              <a:gd name="connsiteX11" fmla="*/ 3509085 w 3716420"/>
              <a:gd name="connsiteY11" fmla="*/ 682256 h 3048000"/>
              <a:gd name="connsiteX12" fmla="*/ 1935466 w 3716420"/>
              <a:gd name="connsiteY12" fmla="*/ 331381 h 3048000"/>
              <a:gd name="connsiteX13" fmla="*/ 1935466 w 3716420"/>
              <a:gd name="connsiteY13" fmla="*/ 2670544 h 3048000"/>
              <a:gd name="connsiteX14" fmla="*/ 617029 w 3716420"/>
              <a:gd name="connsiteY14" fmla="*/ 2596116 h 3048000"/>
              <a:gd name="connsiteX0" fmla="*/ 228024 w 3644411"/>
              <a:gd name="connsiteY0" fmla="*/ 2664296 h 3048000"/>
              <a:gd name="connsiteX1" fmla="*/ 84008 w 3644411"/>
              <a:gd name="connsiteY1" fmla="*/ 2376264 h 3048000"/>
              <a:gd name="connsiteX2" fmla="*/ 156017 w 3644411"/>
              <a:gd name="connsiteY2" fmla="*/ 1008112 h 3048000"/>
              <a:gd name="connsiteX3" fmla="*/ 1020113 w 3644411"/>
              <a:gd name="connsiteY3" fmla="*/ 576064 h 3048000"/>
              <a:gd name="connsiteX4" fmla="*/ 2964329 w 3644411"/>
              <a:gd name="connsiteY4" fmla="*/ 792088 h 3048000"/>
              <a:gd name="connsiteX5" fmla="*/ 3033038 w 3644411"/>
              <a:gd name="connsiteY5" fmla="*/ 1990060 h 3048000"/>
              <a:gd name="connsiteX6" fmla="*/ 1693336 w 3644411"/>
              <a:gd name="connsiteY6" fmla="*/ 2128284 h 3048000"/>
              <a:gd name="connsiteX7" fmla="*/ 1384992 w 3644411"/>
              <a:gd name="connsiteY7" fmla="*/ 1001232 h 3048000"/>
              <a:gd name="connsiteX8" fmla="*/ 417429 w 3644411"/>
              <a:gd name="connsiteY8" fmla="*/ 1245781 h 3048000"/>
              <a:gd name="connsiteX9" fmla="*/ 513122 w 3644411"/>
              <a:gd name="connsiteY9" fmla="*/ 2309037 h 3048000"/>
              <a:gd name="connsiteX10" fmla="*/ 3107466 w 3644411"/>
              <a:gd name="connsiteY10" fmla="*/ 2404730 h 3048000"/>
              <a:gd name="connsiteX11" fmla="*/ 3437076 w 3644411"/>
              <a:gd name="connsiteY11" fmla="*/ 682256 h 3048000"/>
              <a:gd name="connsiteX12" fmla="*/ 1863457 w 3644411"/>
              <a:gd name="connsiteY12" fmla="*/ 331381 h 3048000"/>
              <a:gd name="connsiteX13" fmla="*/ 1863457 w 3644411"/>
              <a:gd name="connsiteY13" fmla="*/ 2670544 h 3048000"/>
              <a:gd name="connsiteX14" fmla="*/ 545020 w 3644411"/>
              <a:gd name="connsiteY14" fmla="*/ 2596116 h 3048000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3255 h 3064076"/>
              <a:gd name="connsiteX1" fmla="*/ 84008 w 3644411"/>
              <a:gd name="connsiteY1" fmla="*/ 2375223 h 3064076"/>
              <a:gd name="connsiteX2" fmla="*/ 156017 w 3644411"/>
              <a:gd name="connsiteY2" fmla="*/ 1007071 h 3064076"/>
              <a:gd name="connsiteX3" fmla="*/ 1020113 w 3644411"/>
              <a:gd name="connsiteY3" fmla="*/ 575023 h 3064076"/>
              <a:gd name="connsiteX4" fmla="*/ 2964329 w 3644411"/>
              <a:gd name="connsiteY4" fmla="*/ 791047 h 3064076"/>
              <a:gd name="connsiteX5" fmla="*/ 3033038 w 3644411"/>
              <a:gd name="connsiteY5" fmla="*/ 1989019 h 3064076"/>
              <a:gd name="connsiteX6" fmla="*/ 1693336 w 3644411"/>
              <a:gd name="connsiteY6" fmla="*/ 2127243 h 3064076"/>
              <a:gd name="connsiteX7" fmla="*/ 1384992 w 3644411"/>
              <a:gd name="connsiteY7" fmla="*/ 1000191 h 3064076"/>
              <a:gd name="connsiteX8" fmla="*/ 417429 w 3644411"/>
              <a:gd name="connsiteY8" fmla="*/ 1244740 h 3064076"/>
              <a:gd name="connsiteX9" fmla="*/ 513122 w 3644411"/>
              <a:gd name="connsiteY9" fmla="*/ 2307996 h 3064076"/>
              <a:gd name="connsiteX10" fmla="*/ 3107466 w 3644411"/>
              <a:gd name="connsiteY10" fmla="*/ 2403689 h 3064076"/>
              <a:gd name="connsiteX11" fmla="*/ 3437076 w 3644411"/>
              <a:gd name="connsiteY11" fmla="*/ 681215 h 3064076"/>
              <a:gd name="connsiteX12" fmla="*/ 1863457 w 3644411"/>
              <a:gd name="connsiteY12" fmla="*/ 330340 h 3064076"/>
              <a:gd name="connsiteX13" fmla="*/ 1956217 w 3644411"/>
              <a:gd name="connsiteY13" fmla="*/ 2663255 h 3064076"/>
              <a:gd name="connsiteX14" fmla="*/ 516057 w 3644411"/>
              <a:gd name="connsiteY14" fmla="*/ 2735263 h 3064076"/>
              <a:gd name="connsiteX0" fmla="*/ 228024 w 3644411"/>
              <a:gd name="connsiteY0" fmla="*/ 2663255 h 3064075"/>
              <a:gd name="connsiteX1" fmla="*/ 84008 w 3644411"/>
              <a:gd name="connsiteY1" fmla="*/ 2375223 h 3064075"/>
              <a:gd name="connsiteX2" fmla="*/ 156017 w 3644411"/>
              <a:gd name="connsiteY2" fmla="*/ 1007071 h 3064075"/>
              <a:gd name="connsiteX3" fmla="*/ 1020113 w 3644411"/>
              <a:gd name="connsiteY3" fmla="*/ 575023 h 3064075"/>
              <a:gd name="connsiteX4" fmla="*/ 2964329 w 3644411"/>
              <a:gd name="connsiteY4" fmla="*/ 791047 h 3064075"/>
              <a:gd name="connsiteX5" fmla="*/ 3033038 w 3644411"/>
              <a:gd name="connsiteY5" fmla="*/ 1989019 h 3064075"/>
              <a:gd name="connsiteX6" fmla="*/ 1693336 w 3644411"/>
              <a:gd name="connsiteY6" fmla="*/ 2127243 h 3064075"/>
              <a:gd name="connsiteX7" fmla="*/ 1384992 w 3644411"/>
              <a:gd name="connsiteY7" fmla="*/ 1000191 h 3064075"/>
              <a:gd name="connsiteX8" fmla="*/ 417429 w 3644411"/>
              <a:gd name="connsiteY8" fmla="*/ 1244740 h 3064075"/>
              <a:gd name="connsiteX9" fmla="*/ 513122 w 3644411"/>
              <a:gd name="connsiteY9" fmla="*/ 2307996 h 3064075"/>
              <a:gd name="connsiteX10" fmla="*/ 3107466 w 3644411"/>
              <a:gd name="connsiteY10" fmla="*/ 2403689 h 3064075"/>
              <a:gd name="connsiteX11" fmla="*/ 3437076 w 3644411"/>
              <a:gd name="connsiteY11" fmla="*/ 681215 h 3064075"/>
              <a:gd name="connsiteX12" fmla="*/ 1863457 w 3644411"/>
              <a:gd name="connsiteY12" fmla="*/ 330340 h 3064075"/>
              <a:gd name="connsiteX13" fmla="*/ 1668185 w 3644411"/>
              <a:gd name="connsiteY13" fmla="*/ 2663254 h 3064075"/>
              <a:gd name="connsiteX14" fmla="*/ 516057 w 3644411"/>
              <a:gd name="connsiteY14" fmla="*/ 2735263 h 3064075"/>
              <a:gd name="connsiteX0" fmla="*/ 228024 w 3675720"/>
              <a:gd name="connsiteY0" fmla="*/ 2704956 h 3105776"/>
              <a:gd name="connsiteX1" fmla="*/ 84008 w 3675720"/>
              <a:gd name="connsiteY1" fmla="*/ 2416924 h 3105776"/>
              <a:gd name="connsiteX2" fmla="*/ 156017 w 3675720"/>
              <a:gd name="connsiteY2" fmla="*/ 1048772 h 3105776"/>
              <a:gd name="connsiteX3" fmla="*/ 1020113 w 3675720"/>
              <a:gd name="connsiteY3" fmla="*/ 616724 h 3105776"/>
              <a:gd name="connsiteX4" fmla="*/ 2964329 w 3675720"/>
              <a:gd name="connsiteY4" fmla="*/ 832748 h 3105776"/>
              <a:gd name="connsiteX5" fmla="*/ 3033038 w 3675720"/>
              <a:gd name="connsiteY5" fmla="*/ 2030720 h 3105776"/>
              <a:gd name="connsiteX6" fmla="*/ 1693336 w 3675720"/>
              <a:gd name="connsiteY6" fmla="*/ 2168944 h 3105776"/>
              <a:gd name="connsiteX7" fmla="*/ 1384992 w 3675720"/>
              <a:gd name="connsiteY7" fmla="*/ 1041892 h 3105776"/>
              <a:gd name="connsiteX8" fmla="*/ 417429 w 3675720"/>
              <a:gd name="connsiteY8" fmla="*/ 1286441 h 3105776"/>
              <a:gd name="connsiteX9" fmla="*/ 513122 w 3675720"/>
              <a:gd name="connsiteY9" fmla="*/ 2349697 h 3105776"/>
              <a:gd name="connsiteX10" fmla="*/ 3107466 w 3675720"/>
              <a:gd name="connsiteY10" fmla="*/ 2445390 h 3105776"/>
              <a:gd name="connsiteX11" fmla="*/ 3468385 w 3675720"/>
              <a:gd name="connsiteY11" fmla="*/ 472708 h 3105776"/>
              <a:gd name="connsiteX12" fmla="*/ 1863457 w 3675720"/>
              <a:gd name="connsiteY12" fmla="*/ 372041 h 3105776"/>
              <a:gd name="connsiteX13" fmla="*/ 1668185 w 3675720"/>
              <a:gd name="connsiteY13" fmla="*/ 2704955 h 3105776"/>
              <a:gd name="connsiteX14" fmla="*/ 516057 w 3675720"/>
              <a:gd name="connsiteY14" fmla="*/ 2776964 h 310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5720" h="3105776">
                <a:moveTo>
                  <a:pt x="228024" y="2704956"/>
                </a:moveTo>
                <a:cubicBezTo>
                  <a:pt x="229796" y="2704019"/>
                  <a:pt x="96009" y="2692955"/>
                  <a:pt x="84008" y="2416924"/>
                </a:cubicBezTo>
                <a:cubicBezTo>
                  <a:pt x="72007" y="2140893"/>
                  <a:pt x="0" y="1348805"/>
                  <a:pt x="156017" y="1048772"/>
                </a:cubicBezTo>
                <a:cubicBezTo>
                  <a:pt x="312034" y="748739"/>
                  <a:pt x="552061" y="652728"/>
                  <a:pt x="1020113" y="616724"/>
                </a:cubicBezTo>
                <a:cubicBezTo>
                  <a:pt x="1488165" y="580720"/>
                  <a:pt x="2628842" y="597082"/>
                  <a:pt x="2964329" y="832748"/>
                </a:cubicBezTo>
                <a:cubicBezTo>
                  <a:pt x="3299816" y="1068414"/>
                  <a:pt x="3244870" y="1808021"/>
                  <a:pt x="3033038" y="2030720"/>
                </a:cubicBezTo>
                <a:cubicBezTo>
                  <a:pt x="2821206" y="2253419"/>
                  <a:pt x="1968010" y="2333749"/>
                  <a:pt x="1693336" y="2168944"/>
                </a:cubicBezTo>
                <a:cubicBezTo>
                  <a:pt x="1418662" y="2004139"/>
                  <a:pt x="1597643" y="1188976"/>
                  <a:pt x="1384992" y="1041892"/>
                </a:cubicBezTo>
                <a:cubicBezTo>
                  <a:pt x="1172341" y="894808"/>
                  <a:pt x="562741" y="1068474"/>
                  <a:pt x="417429" y="1286441"/>
                </a:cubicBezTo>
                <a:cubicBezTo>
                  <a:pt x="272117" y="1504408"/>
                  <a:pt x="64783" y="2156539"/>
                  <a:pt x="513122" y="2349697"/>
                </a:cubicBezTo>
                <a:cubicBezTo>
                  <a:pt x="961461" y="2542855"/>
                  <a:pt x="2614922" y="2758221"/>
                  <a:pt x="3107466" y="2445390"/>
                </a:cubicBezTo>
                <a:cubicBezTo>
                  <a:pt x="3600010" y="2132559"/>
                  <a:pt x="3675720" y="818266"/>
                  <a:pt x="3468385" y="472708"/>
                </a:cubicBezTo>
                <a:cubicBezTo>
                  <a:pt x="3261050" y="127150"/>
                  <a:pt x="2163490" y="0"/>
                  <a:pt x="1863457" y="372041"/>
                </a:cubicBezTo>
                <a:cubicBezTo>
                  <a:pt x="1563424" y="744082"/>
                  <a:pt x="1892752" y="2304134"/>
                  <a:pt x="1668185" y="2704955"/>
                </a:cubicBezTo>
                <a:cubicBezTo>
                  <a:pt x="1443618" y="3105776"/>
                  <a:pt x="1049933" y="2946997"/>
                  <a:pt x="516057" y="2776964"/>
                </a:cubicBezTo>
              </a:path>
            </a:pathLst>
          </a:custGeom>
          <a:ln w="635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>
            <a:off x="6336704" y="4717593"/>
            <a:ext cx="269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è la </a:t>
            </a:r>
            <a:r>
              <a:rPr lang="en-US" sz="2000" dirty="0" err="1" smtClean="0">
                <a:latin typeface="Comic Sans MS" pitchFamily="66" charset="0"/>
              </a:rPr>
              <a:t>soluzione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del puzzle con due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degli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5828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generale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torniamo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quadri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9" name="Immagine 8" descr="chio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4" y="5275287"/>
            <a:ext cx="1732752" cy="1250057"/>
          </a:xfrm>
          <a:prstGeom prst="rect">
            <a:avLst/>
          </a:prstGeom>
        </p:spPr>
      </p:pic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2699792" y="3861048"/>
            <a:ext cx="2088232" cy="1368152"/>
            <a:chOff x="2699792" y="3861048"/>
            <a:chExt cx="2088232" cy="1368152"/>
          </a:xfrm>
        </p:grpSpPr>
        <p:pic>
          <p:nvPicPr>
            <p:cNvPr id="10" name="Immagine 9" descr="munchur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9" y="4005064"/>
              <a:ext cx="1947407" cy="1080120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2699792" y="3861048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Il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nucleo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matematico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ovvero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la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astrazione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utile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gruppi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liberi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53528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4006" y="2584967"/>
            <a:ext cx="70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108467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43608" y="1671191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 .  .  . ,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0938" y="163943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99792" y="165028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88024" y="16288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31113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24006" y="3119702"/>
            <a:ext cx="791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antiorario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79" y="3715673"/>
            <a:ext cx="3857029" cy="30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5148064" y="49835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10825" y="494116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793615" y="49413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827584" y="4783033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339752" y="4783033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20748" y="4109530"/>
            <a:ext cx="3100369" cy="1767742"/>
          </a:xfrm>
          <a:custGeom>
            <a:avLst/>
            <a:gdLst>
              <a:gd name="connsiteX0" fmla="*/ 115187 w 3007243"/>
              <a:gd name="connsiteY0" fmla="*/ 1752599 h 1784497"/>
              <a:gd name="connsiteX1" fmla="*/ 125819 w 3007243"/>
              <a:gd name="connsiteY1" fmla="*/ 497957 h 1784497"/>
              <a:gd name="connsiteX2" fmla="*/ 870099 w 3007243"/>
              <a:gd name="connsiteY2" fmla="*/ 178981 h 1784497"/>
              <a:gd name="connsiteX3" fmla="*/ 2060945 w 3007243"/>
              <a:gd name="connsiteY3" fmla="*/ 1465520 h 1784497"/>
              <a:gd name="connsiteX4" fmla="*/ 2975345 w 3007243"/>
              <a:gd name="connsiteY4" fmla="*/ 923260 h 1784497"/>
              <a:gd name="connsiteX5" fmla="*/ 2252331 w 3007243"/>
              <a:gd name="connsiteY5" fmla="*/ 8860 h 1784497"/>
              <a:gd name="connsiteX6" fmla="*/ 1412359 w 3007243"/>
              <a:gd name="connsiteY6" fmla="*/ 870097 h 1784497"/>
              <a:gd name="connsiteX7" fmla="*/ 1380461 w 3007243"/>
              <a:gd name="connsiteY7" fmla="*/ 1784497 h 1784497"/>
              <a:gd name="connsiteX0" fmla="*/ 115187 w 3007243"/>
              <a:gd name="connsiteY0" fmla="*/ 1811891 h 1843789"/>
              <a:gd name="connsiteX1" fmla="*/ 125819 w 3007243"/>
              <a:gd name="connsiteY1" fmla="*/ 557249 h 1843789"/>
              <a:gd name="connsiteX2" fmla="*/ 870099 w 3007243"/>
              <a:gd name="connsiteY2" fmla="*/ 238273 h 1843789"/>
              <a:gd name="connsiteX3" fmla="*/ 2060945 w 3007243"/>
              <a:gd name="connsiteY3" fmla="*/ 1524812 h 1843789"/>
              <a:gd name="connsiteX4" fmla="*/ 2975345 w 3007243"/>
              <a:gd name="connsiteY4" fmla="*/ 982552 h 1843789"/>
              <a:gd name="connsiteX5" fmla="*/ 2252331 w 3007243"/>
              <a:gd name="connsiteY5" fmla="*/ 68152 h 1843789"/>
              <a:gd name="connsiteX6" fmla="*/ 1370932 w 3007243"/>
              <a:gd name="connsiteY6" fmla="*/ 573637 h 1843789"/>
              <a:gd name="connsiteX7" fmla="*/ 1380461 w 3007243"/>
              <a:gd name="connsiteY7" fmla="*/ 1843789 h 1843789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100369"/>
              <a:gd name="connsiteY0" fmla="*/ 1767742 h 1767742"/>
              <a:gd name="connsiteX1" fmla="*/ 125819 w 3100369"/>
              <a:gd name="connsiteY1" fmla="*/ 513100 h 1767742"/>
              <a:gd name="connsiteX2" fmla="*/ 870099 w 3100369"/>
              <a:gd name="connsiteY2" fmla="*/ 194124 h 1767742"/>
              <a:gd name="connsiteX3" fmla="*/ 2060945 w 3100369"/>
              <a:gd name="connsiteY3" fmla="*/ 1480663 h 1767742"/>
              <a:gd name="connsiteX4" fmla="*/ 2975345 w 3100369"/>
              <a:gd name="connsiteY4" fmla="*/ 938403 h 1767742"/>
              <a:gd name="connsiteX5" fmla="*/ 2811092 w 3100369"/>
              <a:gd name="connsiteY5" fmla="*/ 385472 h 1767742"/>
              <a:gd name="connsiteX6" fmla="*/ 2252331 w 3100369"/>
              <a:gd name="connsiteY6" fmla="*/ 24003 h 1767742"/>
              <a:gd name="connsiteX7" fmla="*/ 1370932 w 3100369"/>
              <a:gd name="connsiteY7" fmla="*/ 529488 h 1767742"/>
              <a:gd name="connsiteX8" fmla="*/ 1298924 w 3100369"/>
              <a:gd name="connsiteY8" fmla="*/ 1753624 h 17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69" h="1767742">
                <a:moveTo>
                  <a:pt x="115187" y="1767742"/>
                </a:moveTo>
                <a:cubicBezTo>
                  <a:pt x="57593" y="1271555"/>
                  <a:pt x="0" y="775369"/>
                  <a:pt x="125819" y="513100"/>
                </a:cubicBezTo>
                <a:cubicBezTo>
                  <a:pt x="251638" y="250831"/>
                  <a:pt x="547578" y="32864"/>
                  <a:pt x="870099" y="194124"/>
                </a:cubicBezTo>
                <a:cubicBezTo>
                  <a:pt x="1192620" y="355385"/>
                  <a:pt x="1710071" y="1356617"/>
                  <a:pt x="2060945" y="1480663"/>
                </a:cubicBezTo>
                <a:cubicBezTo>
                  <a:pt x="2411819" y="1604710"/>
                  <a:pt x="2850321" y="1120935"/>
                  <a:pt x="2975345" y="938403"/>
                </a:cubicBezTo>
                <a:cubicBezTo>
                  <a:pt x="3100369" y="755871"/>
                  <a:pt x="2931594" y="537872"/>
                  <a:pt x="2811092" y="385472"/>
                </a:cubicBezTo>
                <a:cubicBezTo>
                  <a:pt x="2690590" y="233072"/>
                  <a:pt x="2492358" y="0"/>
                  <a:pt x="2252331" y="24003"/>
                </a:cubicBezTo>
                <a:cubicBezTo>
                  <a:pt x="2012304" y="48006"/>
                  <a:pt x="1529833" y="241218"/>
                  <a:pt x="1370932" y="529488"/>
                </a:cubicBezTo>
                <a:cubicBezTo>
                  <a:pt x="1212031" y="817758"/>
                  <a:pt x="1330864" y="1333893"/>
                  <a:pt x="1298924" y="1753624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5652120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7164288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5220073" y="3573016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868144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652120" y="620769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00192" y="61653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63960" y="6279703"/>
            <a:ext cx="11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403648" y="62373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Perché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1560" y="3717032"/>
            <a:ext cx="6400800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per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capire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del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l"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volta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formalizzato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ragionare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usando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matematica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Picture-Hanging Puzzles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ricorsivi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equazioni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ricorrenza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uno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scenario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meno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comune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01644" y="5661025"/>
            <a:ext cx="67185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rgbClr val="3333CC"/>
                </a:solidFill>
                <a:ea typeface="宋体" pitchFamily="2" charset="-122"/>
              </a:rPr>
              <a:t>[</a:t>
            </a:r>
            <a:r>
              <a:rPr lang="en-US" altLang="zh-CN" kern="0" dirty="0" err="1" smtClean="0">
                <a:solidFill>
                  <a:srgbClr val="3333CC"/>
                </a:solidFill>
                <a:ea typeface="宋体" pitchFamily="2" charset="-122"/>
              </a:rPr>
              <a:t>riferimento</a:t>
            </a:r>
            <a:r>
              <a:rPr lang="en-US" altLang="zh-CN" kern="0" dirty="0" smtClean="0">
                <a:solidFill>
                  <a:srgbClr val="3333CC"/>
                </a:solidFill>
                <a:ea typeface="宋体" pitchFamily="2" charset="-122"/>
              </a:rPr>
              <a:t>:</a:t>
            </a:r>
            <a:r>
              <a:rPr lang="en-US" altLang="zh-CN" kern="0" dirty="0" smtClean="0">
                <a:solidFill>
                  <a:sysClr val="windowText" lastClr="000000"/>
                </a:solidFill>
                <a:ea typeface="宋体" pitchFamily="2" charset="-122"/>
              </a:rPr>
              <a:t>]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E.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Demaine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M.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Demaine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Y.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Minsky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J.Mitchell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R.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Rivest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M.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Patrascu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ea typeface="宋体" pitchFamily="2" charset="-122"/>
              </a:rPr>
              <a:t>Picture-Hanging Puzzles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rPr>
              <a:t>, FUN’12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Data un’espressione/arrotolamento, il quadro cade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se e solo se </a:t>
            </a:r>
            <a:r>
              <a:rPr lang="it-IT" sz="2000" dirty="0" smtClean="0">
                <a:latin typeface="Comic Sans MS" pitchFamily="66" charset="0"/>
              </a:rPr>
              <a:t>l’espressione si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cancella</a:t>
            </a:r>
            <a:r>
              <a:rPr lang="it-IT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(e si cancellano solo i termini adiacenti del tipo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latin typeface="Comic Sans MS" pitchFamily="66" charset="0"/>
              </a:rPr>
              <a:t>  </a:t>
            </a:r>
            <a:r>
              <a:rPr lang="it-IT" sz="2000" dirty="0" smtClean="0">
                <a:latin typeface="Comic Sans MS" pitchFamily="66" charset="0"/>
              </a:rPr>
              <a:t>).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1972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24208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7890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E </a:t>
            </a:r>
            <a:r>
              <a:rPr lang="en-US" sz="2000" dirty="0" err="1" smtClean="0">
                <a:latin typeface="Comic Sans MS" pitchFamily="66" charset="0"/>
              </a:rPr>
              <a:t>cosa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vuol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rimuovere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7251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Semplice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cancellare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occorrenze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 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52905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465561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 27"/>
          <p:cNvSpPr/>
          <p:nvPr/>
        </p:nvSpPr>
        <p:spPr>
          <a:xfrm>
            <a:off x="5436096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32240" y="2780928"/>
            <a:ext cx="7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166434" y="473714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 36"/>
          <p:cNvSpPr/>
          <p:nvPr/>
        </p:nvSpPr>
        <p:spPr>
          <a:xfrm>
            <a:off x="3649137" y="3861048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4369217" y="59196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113171" y="58772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ccia a destra 41"/>
          <p:cNvSpPr/>
          <p:nvPr/>
        </p:nvSpPr>
        <p:spPr>
          <a:xfrm rot="2029258">
            <a:off x="2607022" y="392794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>
            <a:off x="6300192" y="3212976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non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745481" y="5415607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259632" y="408926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4334710" y="6197203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5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altro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32682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11560" y="361540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74321" y="35730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57111" y="35732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219" y="98072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630019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6046667" y="36874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2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790621" y="36450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012160" y="3964955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28046" y="63517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572000" y="630932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3793539" y="6629251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7596337" y="37170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72200" y="54156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83" y="408321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5054790" y="5135926"/>
            <a:ext cx="360040" cy="36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ccia a destra 32"/>
          <p:cNvSpPr/>
          <p:nvPr/>
        </p:nvSpPr>
        <p:spPr>
          <a:xfrm rot="2029258">
            <a:off x="1670918" y="455885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sellaDiTesto 33"/>
          <p:cNvSpPr txBox="1"/>
          <p:nvPr/>
        </p:nvSpPr>
        <p:spPr>
          <a:xfrm>
            <a:off x="323528" y="4720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3" grpId="0"/>
      <p:bldP spid="24" grpId="0"/>
      <p:bldP spid="26" grpId="0"/>
      <p:bldP spid="27" grpId="0"/>
      <p:bldP spid="29" grpId="0"/>
      <p:bldP spid="30" grpId="0"/>
      <p:bldP spid="32" grpId="0" animBg="1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Dalla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all’algoritmo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(in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questo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ricorsivo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partire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per n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chiodi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: 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ricorsivo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5270" y="127090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28031" y="122851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0821" y="122873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3111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1763688" y="980728"/>
            <a:ext cx="288032" cy="1728192"/>
          </a:xfrm>
          <a:prstGeom prst="leftBrace">
            <a:avLst>
              <a:gd name="adj1" fmla="val 1571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198884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commutatore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denotato</a:t>
            </a:r>
            <a:r>
              <a:rPr lang="en-US" sz="2000" dirty="0" smtClean="0">
                <a:latin typeface="Comic Sans MS" pitchFamily="66" charset="0"/>
              </a:rPr>
              <a:t>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[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]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5270" y="30711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311135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36874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 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47068" y="360491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29858" y="360513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99592" y="41914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(x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) 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062353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45143" y="41493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55976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60032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39854" y="410897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96136" y="1124744"/>
            <a:ext cx="3312368" cy="1815882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algebriche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y…z)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= z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…y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</a:p>
          <a:p>
            <a:endParaRPr lang="en-US" sz="2400" baseline="30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baseline="30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= x</a:t>
            </a:r>
            <a:endParaRPr lang="en-US" sz="2400" baseline="30000" dirty="0" smtClean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22193" y="42103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88959" y="47061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11560" y="472500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569479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078577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582633" y="46531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086689" y="46746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051720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534510" y="466398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6382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tre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552728" cy="47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262702" y="332737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77442" y="32849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07853" y="33038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51720" y="606367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14481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697271" y="602150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292080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96136" y="601065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8184" y="600244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ricorsiva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09886" y="2606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3008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87696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91684" y="79446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57115" y="79468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4274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114751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186759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58767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30775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0278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entesi graffa aperta 26"/>
          <p:cNvSpPr/>
          <p:nvPr/>
        </p:nvSpPr>
        <p:spPr>
          <a:xfrm rot="16200000">
            <a:off x="776846" y="1348978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 rot="16200000">
            <a:off x="1147520" y="1639432"/>
            <a:ext cx="288032" cy="189347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5362" y="2041864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6" name="Parentesi graffa aperta 35"/>
          <p:cNvSpPr/>
          <p:nvPr/>
        </p:nvSpPr>
        <p:spPr>
          <a:xfrm rot="16200000">
            <a:off x="1558299" y="1834189"/>
            <a:ext cx="288032" cy="2757573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1056668" y="26793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882336" y="2158226"/>
            <a:ext cx="288032" cy="32616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1488716" y="3263718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289014" y="2348880"/>
            <a:ext cx="288032" cy="403244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1848756" y="3903439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5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217006" y="44795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6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2008" y="86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informatici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1988840"/>
            <a:ext cx="3704456" cy="8389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quanto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buona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soluzione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235696" y="3573016"/>
            <a:ext cx="4712568" cy="127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serve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lunga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funzione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644008" y="5542384"/>
            <a:ext cx="4176464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simboli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Valutare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l’algoritmo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ovvero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5270" y="10527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09298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66905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7068" y="1586551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12499" y="1586771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07504" y="2780928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</a:t>
            </a:r>
            <a:r>
              <a:rPr lang="en-US" sz="2000" dirty="0" err="1" smtClean="0">
                <a:latin typeface="Comic Sans MS" pitchFamily="66" charset="0"/>
              </a:rPr>
              <a:t>lunghezza</a:t>
            </a:r>
            <a:r>
              <a:rPr lang="en-US" sz="2000" dirty="0" smtClean="0">
                <a:latin typeface="Comic Sans MS" pitchFamily="66" charset="0"/>
              </a:rPr>
              <a:t> (#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</a:t>
            </a:r>
            <a:r>
              <a:rPr lang="en-US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504" y="342900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2 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-1) + 2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355976" y="3409836"/>
            <a:ext cx="208823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</a:t>
            </a:r>
            <a:r>
              <a:rPr lang="en-US" sz="2800" dirty="0" smtClean="0">
                <a:latin typeface="Comic Sans MS" pitchFamily="66" charset="0"/>
              </a:rPr>
              <a:t>(2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987824" y="3501008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572000" y="4561964"/>
            <a:ext cx="338437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=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 </a:t>
            </a:r>
            <a:r>
              <a:rPr lang="en-US" sz="2800" dirty="0" smtClean="0">
                <a:latin typeface="Comic Sans MS" pitchFamily="66" charset="0"/>
              </a:rPr>
              <a:t>+ 2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-1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- 2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179512" y="4410397"/>
            <a:ext cx="432048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conto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preciso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dimostrare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induzione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2339752" y="5509681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&gt; 78 km!!!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Un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modo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perverso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attaccare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quadri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puzzle,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matematica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…e un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paio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cose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che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ho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imparato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sull’informatica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Un’altra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ho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imparato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i.huffpost.com/gen/1292766/thumbs/o-MAN-TIED-UP-570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279095" cy="3140968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32447"/>
            <a:ext cx="6872808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 un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male, è come se non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l’hai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per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niente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63688" y="3429000"/>
            <a:ext cx="1296144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L’eterno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tarlo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dell’algoritmista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si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potrà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modo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bilanciato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”, 	in termini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/2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e non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807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E(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:j)</a:t>
            </a:r>
            <a:r>
              <a:rPr lang="en-US" sz="2400" baseline="-25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soluzione</a:t>
            </a:r>
            <a:r>
              <a:rPr lang="en-US" sz="2400" dirty="0" smtClean="0">
                <a:latin typeface="Comic Sans MS" pitchFamily="66" charset="0"/>
              </a:rPr>
              <a:t> per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chiodi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a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j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12596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19797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26997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41987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13995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8600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5801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63001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60903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entesi graffa aperta 38"/>
          <p:cNvSpPr/>
          <p:nvPr/>
        </p:nvSpPr>
        <p:spPr>
          <a:xfrm rot="16200000">
            <a:off x="305983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33975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3419872" y="4047455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16878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E(1:2)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62778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E(3:4)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90770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5" name="Parentesi graffa aperta 44"/>
          <p:cNvSpPr/>
          <p:nvPr/>
        </p:nvSpPr>
        <p:spPr>
          <a:xfrm rot="16200000">
            <a:off x="448935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entesi graffa aperta 45"/>
          <p:cNvSpPr/>
          <p:nvPr/>
        </p:nvSpPr>
        <p:spPr>
          <a:xfrm rot="16200000">
            <a:off x="594015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entesi graffa aperta 46"/>
          <p:cNvSpPr/>
          <p:nvPr/>
        </p:nvSpPr>
        <p:spPr>
          <a:xfrm rot="16200000">
            <a:off x="522007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404910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E(5:6)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50810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E(7:8)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78802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1" name="Parentesi graffa aperta 50"/>
          <p:cNvSpPr/>
          <p:nvPr/>
        </p:nvSpPr>
        <p:spPr>
          <a:xfrm rot="16200000">
            <a:off x="3779912" y="1988839"/>
            <a:ext cx="288032" cy="3888432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60"/>
          <p:cNvGrpSpPr/>
          <p:nvPr/>
        </p:nvGrpSpPr>
        <p:grpSpPr>
          <a:xfrm>
            <a:off x="323528" y="4767535"/>
            <a:ext cx="6624736" cy="1829817"/>
            <a:chOff x="323528" y="4767535"/>
            <a:chExt cx="6624736" cy="1829817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323528" y="4767535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23528" y="5271591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i+1)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[x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,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r>
                <a:rPr lang="en-US" sz="2400" dirty="0" smtClean="0">
                  <a:latin typeface="Comic Sans MS" pitchFamily="66" charset="0"/>
                </a:rPr>
                <a:t>] 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203848" y="5252607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 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4366609" y="521021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4849399" y="521043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395536" y="6093296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j)</a:t>
              </a:r>
              <a:r>
                <a:rPr lang="en-US" sz="2400" baseline="-25000" dirty="0" smtClean="0">
                  <a:latin typeface="Comic Sans MS" pitchFamily="66" charset="0"/>
                </a:rPr>
                <a:t>  </a:t>
              </a:r>
              <a:r>
                <a:rPr lang="en-US" sz="2400" dirty="0" smtClean="0">
                  <a:latin typeface="Comic Sans MS" pitchFamily="66" charset="0"/>
                </a:rPr>
                <a:t>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907704" y="6074312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 </a:t>
              </a:r>
              <a:r>
                <a:rPr lang="en-US" sz="2400" dirty="0" smtClean="0">
                  <a:latin typeface="Comic Sans MS" pitchFamily="66" charset="0"/>
                </a:rPr>
                <a:t>), E(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+1 : j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9" name="Parentesi quadra aperta 58"/>
            <p:cNvSpPr/>
            <p:nvPr/>
          </p:nvSpPr>
          <p:spPr>
            <a:xfrm flipH="1">
              <a:off x="6516216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entesi quadra aperta 59"/>
            <p:cNvSpPr/>
            <p:nvPr/>
          </p:nvSpPr>
          <p:spPr>
            <a:xfrm>
              <a:off x="1897071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112474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:j)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soluzione</a:t>
            </a:r>
            <a:r>
              <a:rPr lang="en-US" sz="2400" dirty="0" smtClean="0">
                <a:latin typeface="Comic Sans MS" pitchFamily="66" charset="0"/>
              </a:rPr>
              <a:t> per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chiodi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a j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95536" y="4109010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</a:t>
            </a:r>
            <a:r>
              <a:rPr lang="en-US" sz="2000" dirty="0" err="1" smtClean="0">
                <a:latin typeface="Comic Sans MS" pitchFamily="66" charset="0"/>
              </a:rPr>
              <a:t>lunghezza</a:t>
            </a:r>
            <a:r>
              <a:rPr lang="en-US" sz="2000" dirty="0" smtClean="0">
                <a:latin typeface="Comic Sans MS" pitchFamily="66" charset="0"/>
              </a:rPr>
              <a:t> (#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</a:t>
            </a:r>
            <a:r>
              <a:rPr lang="en-US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95536" y="4653136"/>
            <a:ext cx="2880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 4 L(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/2)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L(1)=   1</a:t>
            </a:r>
          </a:p>
          <a:p>
            <a:r>
              <a:rPr lang="en-US" sz="2000" dirty="0" smtClean="0">
                <a:latin typeface="Comic Sans MS" pitchFamily="66" charset="0"/>
              </a:rPr>
              <a:t>L(2)=  4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347864" y="5085184"/>
            <a:ext cx="208823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)=</a:t>
            </a:r>
            <a:r>
              <a:rPr lang="en-US" sz="2800" dirty="0" smtClean="0">
                <a:latin typeface="Comic Sans MS" pitchFamily="66" charset="0"/>
                <a:sym typeface="Symbol"/>
              </a:rPr>
              <a:t>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318486" y="5157192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203123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253528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i+1)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 [x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, x</a:t>
            </a:r>
            <a:r>
              <a:rPr lang="en-US" sz="2400" baseline="-25000" dirty="0" smtClean="0">
                <a:latin typeface="Comic Sans MS" pitchFamily="66" charset="0"/>
              </a:rPr>
              <a:t>i+1</a:t>
            </a:r>
            <a:r>
              <a:rPr lang="en-US" sz="2400" dirty="0" smtClean="0">
                <a:latin typeface="Comic Sans MS" pitchFamily="66" charset="0"/>
              </a:rPr>
              <a:t>] 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131840" y="25163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i+1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i+1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294601" y="24739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777391" y="24741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3528" y="33569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j)</a:t>
            </a:r>
            <a:r>
              <a:rPr lang="en-US" sz="2400" baseline="-250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35696" y="333800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dirty="0" err="1" smtClean="0">
                <a:latin typeface="Comic Sans MS" pitchFamily="66" charset="0"/>
              </a:rPr>
              <a:t>i+j</a:t>
            </a:r>
            <a:r>
              <a:rPr lang="en-US" sz="2400" dirty="0" smtClean="0">
                <a:latin typeface="Comic Sans MS" pitchFamily="66" charset="0"/>
              </a:rPr>
              <a:t>)/2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400" dirty="0" smtClean="0">
                <a:latin typeface="Comic Sans MS" pitchFamily="66" charset="0"/>
              </a:rPr>
              <a:t>), E(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dirty="0" err="1" smtClean="0">
                <a:latin typeface="Comic Sans MS" pitchFamily="66" charset="0"/>
              </a:rPr>
              <a:t>i+j</a:t>
            </a:r>
            <a:r>
              <a:rPr lang="en-US" sz="2400" dirty="0" smtClean="0">
                <a:latin typeface="Comic Sans MS" pitchFamily="66" charset="0"/>
              </a:rPr>
              <a:t>)/2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+1 : j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Parentesi quadra aperta 28"/>
          <p:cNvSpPr/>
          <p:nvPr/>
        </p:nvSpPr>
        <p:spPr>
          <a:xfrm flipH="1">
            <a:off x="6444208" y="3284984"/>
            <a:ext cx="72008" cy="5760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entesi quadra aperta 29"/>
          <p:cNvSpPr/>
          <p:nvPr/>
        </p:nvSpPr>
        <p:spPr>
          <a:xfrm>
            <a:off x="1825063" y="3284984"/>
            <a:ext cx="72008" cy="5760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5508104" y="4077072"/>
            <a:ext cx="352839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eponenzialemnte</a:t>
            </a:r>
            <a:endParaRPr lang="en-US" sz="24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corta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566936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Le due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a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confronto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07504" y="663079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): </a:t>
            </a:r>
            <a:r>
              <a:rPr lang="en-US" sz="2400" dirty="0" err="1" smtClean="0">
                <a:latin typeface="Comic Sans MS" pitchFamily="66" charset="0"/>
              </a:rPr>
              <a:t>lunghezza</a:t>
            </a:r>
            <a:r>
              <a:rPr lang="en-US" sz="2400" dirty="0" smtClean="0">
                <a:latin typeface="Comic Sans MS" pitchFamily="66" charset="0"/>
              </a:rPr>
              <a:t> (#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55576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27584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-36512" y="5365665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&gt; 78 km</a:t>
            </a:r>
            <a:r>
              <a:rPr lang="en-US" sz="2000" dirty="0" smtClean="0">
                <a:latin typeface="Comic Sans MS" pitchFamily="66" charset="0"/>
              </a:rPr>
              <a:t>!!!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55576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22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55576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382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755576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98.302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012160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084168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6012160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16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6012160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64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6012160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256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5076056" y="5517232"/>
            <a:ext cx="396044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serve un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circa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20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metri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23528" y="1383159"/>
            <a:ext cx="259228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prima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364088" y="1383159"/>
            <a:ext cx="280831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seconda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4572000" y="1340768"/>
            <a:ext cx="0" cy="482453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424847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…grazie per </a:t>
            </a: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l’attenzione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6382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quattro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15616" y="26899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34361" y="264754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617151" y="264776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98755" y="264996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30803" y="2636912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27984" y="269235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46729" y="264996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29519" y="2650188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111123" y="2652391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543171" y="2639335"/>
            <a:ext cx="47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3275856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2010" y="3781489"/>
            <a:ext cx="227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niente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quadro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resta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appeso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sull’altro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37" y="1628296"/>
            <a:ext cx="2581542" cy="1691613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71883 w 2623277"/>
              <a:gd name="connsiteY0" fmla="*/ 1443186 h 2195164"/>
              <a:gd name="connsiteX1" fmla="*/ 144041 w 2623277"/>
              <a:gd name="connsiteY1" fmla="*/ 458797 h 2195164"/>
              <a:gd name="connsiteX2" fmla="*/ 936129 w 2623277"/>
              <a:gd name="connsiteY2" fmla="*/ 170765 h 2195164"/>
              <a:gd name="connsiteX3" fmla="*/ 2347250 w 2623277"/>
              <a:gd name="connsiteY3" fmla="*/ 337400 h 2195164"/>
              <a:gd name="connsiteX4" fmla="*/ 2592288 w 2623277"/>
              <a:gd name="connsiteY4" fmla="*/ 2195164 h 2195164"/>
              <a:gd name="connsiteX0" fmla="*/ 71883 w 2614439"/>
              <a:gd name="connsiteY0" fmla="*/ 1375975 h 2127953"/>
              <a:gd name="connsiteX1" fmla="*/ 144041 w 2614439"/>
              <a:gd name="connsiteY1" fmla="*/ 391586 h 2127953"/>
              <a:gd name="connsiteX2" fmla="*/ 936129 w 2614439"/>
              <a:gd name="connsiteY2" fmla="*/ 103554 h 2127953"/>
              <a:gd name="connsiteX3" fmla="*/ 2160240 w 2614439"/>
              <a:gd name="connsiteY3" fmla="*/ 1012909 h 2127953"/>
              <a:gd name="connsiteX4" fmla="*/ 2592288 w 2614439"/>
              <a:gd name="connsiteY4" fmla="*/ 2127953 h 2127953"/>
              <a:gd name="connsiteX0" fmla="*/ 119884 w 2662440"/>
              <a:gd name="connsiteY0" fmla="*/ 1152912 h 1904890"/>
              <a:gd name="connsiteX1" fmla="*/ 192042 w 2662440"/>
              <a:gd name="connsiteY1" fmla="*/ 168523 h 1904890"/>
              <a:gd name="connsiteX2" fmla="*/ 1272137 w 2662440"/>
              <a:gd name="connsiteY2" fmla="*/ 141774 h 1904890"/>
              <a:gd name="connsiteX3" fmla="*/ 2208241 w 2662440"/>
              <a:gd name="connsiteY3" fmla="*/ 789846 h 1904890"/>
              <a:gd name="connsiteX4" fmla="*/ 2640289 w 2662440"/>
              <a:gd name="connsiteY4" fmla="*/ 1904890 h 1904890"/>
              <a:gd name="connsiteX0" fmla="*/ 38986 w 2581542"/>
              <a:gd name="connsiteY0" fmla="*/ 1083146 h 1835124"/>
              <a:gd name="connsiteX1" fmla="*/ 327143 w 2581542"/>
              <a:gd name="connsiteY1" fmla="*/ 288031 h 1835124"/>
              <a:gd name="connsiteX2" fmla="*/ 1191239 w 2581542"/>
              <a:gd name="connsiteY2" fmla="*/ 72008 h 1835124"/>
              <a:gd name="connsiteX3" fmla="*/ 2127343 w 2581542"/>
              <a:gd name="connsiteY3" fmla="*/ 720080 h 1835124"/>
              <a:gd name="connsiteX4" fmla="*/ 2559391 w 2581542"/>
              <a:gd name="connsiteY4" fmla="*/ 1835124 h 1835124"/>
              <a:gd name="connsiteX0" fmla="*/ 38986 w 2581542"/>
              <a:gd name="connsiteY0" fmla="*/ 939635 h 1691613"/>
              <a:gd name="connsiteX1" fmla="*/ 327143 w 2581542"/>
              <a:gd name="connsiteY1" fmla="*/ 144520 h 1691613"/>
              <a:gd name="connsiteX2" fmla="*/ 1191239 w 2581542"/>
              <a:gd name="connsiteY2" fmla="*/ 72512 h 1691613"/>
              <a:gd name="connsiteX3" fmla="*/ 2127343 w 2581542"/>
              <a:gd name="connsiteY3" fmla="*/ 576569 h 1691613"/>
              <a:gd name="connsiteX4" fmla="*/ 2559391 w 2581542"/>
              <a:gd name="connsiteY4" fmla="*/ 1691613 h 16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542" h="1691613">
                <a:moveTo>
                  <a:pt x="38986" y="939635"/>
                </a:moveTo>
                <a:cubicBezTo>
                  <a:pt x="0" y="705718"/>
                  <a:pt x="135101" y="289041"/>
                  <a:pt x="327143" y="144520"/>
                </a:cubicBezTo>
                <a:cubicBezTo>
                  <a:pt x="519185" y="0"/>
                  <a:pt x="891206" y="504"/>
                  <a:pt x="1191239" y="72512"/>
                </a:cubicBezTo>
                <a:cubicBezTo>
                  <a:pt x="1491272" y="144520"/>
                  <a:pt x="1899318" y="306719"/>
                  <a:pt x="2127343" y="576569"/>
                </a:cubicBezTo>
                <a:cubicBezTo>
                  <a:pt x="2355368" y="846419"/>
                  <a:pt x="2581542" y="1215806"/>
                  <a:pt x="2559391" y="1691613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Gioco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8660">
            <a:off x="911561" y="3201851"/>
            <a:ext cx="3096344" cy="1883098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 rot="1098660">
            <a:off x="614876" y="291242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due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dei due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4410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base)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 un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2699792" y="3861048"/>
            <a:ext cx="2088232" cy="1368152"/>
            <a:chOff x="3995936" y="4077072"/>
            <a:chExt cx="2088232" cy="1368152"/>
          </a:xfrm>
        </p:grpSpPr>
        <p:pic>
          <p:nvPicPr>
            <p:cNvPr id="11" name="Immagine 10" descr="Giocon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4221088"/>
              <a:ext cx="1816120" cy="1104506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3995936" y="4077072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83768" y="4941168"/>
            <a:ext cx="504056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827584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339752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20748" y="3835617"/>
            <a:ext cx="3100369" cy="1767742"/>
          </a:xfrm>
          <a:custGeom>
            <a:avLst/>
            <a:gdLst>
              <a:gd name="connsiteX0" fmla="*/ 115187 w 3007243"/>
              <a:gd name="connsiteY0" fmla="*/ 1752599 h 1784497"/>
              <a:gd name="connsiteX1" fmla="*/ 125819 w 3007243"/>
              <a:gd name="connsiteY1" fmla="*/ 497957 h 1784497"/>
              <a:gd name="connsiteX2" fmla="*/ 870099 w 3007243"/>
              <a:gd name="connsiteY2" fmla="*/ 178981 h 1784497"/>
              <a:gd name="connsiteX3" fmla="*/ 2060945 w 3007243"/>
              <a:gd name="connsiteY3" fmla="*/ 1465520 h 1784497"/>
              <a:gd name="connsiteX4" fmla="*/ 2975345 w 3007243"/>
              <a:gd name="connsiteY4" fmla="*/ 923260 h 1784497"/>
              <a:gd name="connsiteX5" fmla="*/ 2252331 w 3007243"/>
              <a:gd name="connsiteY5" fmla="*/ 8860 h 1784497"/>
              <a:gd name="connsiteX6" fmla="*/ 1412359 w 3007243"/>
              <a:gd name="connsiteY6" fmla="*/ 870097 h 1784497"/>
              <a:gd name="connsiteX7" fmla="*/ 1380461 w 3007243"/>
              <a:gd name="connsiteY7" fmla="*/ 1784497 h 1784497"/>
              <a:gd name="connsiteX0" fmla="*/ 115187 w 3007243"/>
              <a:gd name="connsiteY0" fmla="*/ 1811891 h 1843789"/>
              <a:gd name="connsiteX1" fmla="*/ 125819 w 3007243"/>
              <a:gd name="connsiteY1" fmla="*/ 557249 h 1843789"/>
              <a:gd name="connsiteX2" fmla="*/ 870099 w 3007243"/>
              <a:gd name="connsiteY2" fmla="*/ 238273 h 1843789"/>
              <a:gd name="connsiteX3" fmla="*/ 2060945 w 3007243"/>
              <a:gd name="connsiteY3" fmla="*/ 1524812 h 1843789"/>
              <a:gd name="connsiteX4" fmla="*/ 2975345 w 3007243"/>
              <a:gd name="connsiteY4" fmla="*/ 982552 h 1843789"/>
              <a:gd name="connsiteX5" fmla="*/ 2252331 w 3007243"/>
              <a:gd name="connsiteY5" fmla="*/ 68152 h 1843789"/>
              <a:gd name="connsiteX6" fmla="*/ 1370932 w 3007243"/>
              <a:gd name="connsiteY6" fmla="*/ 573637 h 1843789"/>
              <a:gd name="connsiteX7" fmla="*/ 1380461 w 3007243"/>
              <a:gd name="connsiteY7" fmla="*/ 1843789 h 1843789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007243"/>
              <a:gd name="connsiteY0" fmla="*/ 1811891 h 1811891"/>
              <a:gd name="connsiteX1" fmla="*/ 125819 w 3007243"/>
              <a:gd name="connsiteY1" fmla="*/ 557249 h 1811891"/>
              <a:gd name="connsiteX2" fmla="*/ 870099 w 3007243"/>
              <a:gd name="connsiteY2" fmla="*/ 238273 h 1811891"/>
              <a:gd name="connsiteX3" fmla="*/ 2060945 w 3007243"/>
              <a:gd name="connsiteY3" fmla="*/ 1524812 h 1811891"/>
              <a:gd name="connsiteX4" fmla="*/ 2975345 w 3007243"/>
              <a:gd name="connsiteY4" fmla="*/ 982552 h 1811891"/>
              <a:gd name="connsiteX5" fmla="*/ 2252331 w 3007243"/>
              <a:gd name="connsiteY5" fmla="*/ 68152 h 1811891"/>
              <a:gd name="connsiteX6" fmla="*/ 1370932 w 3007243"/>
              <a:gd name="connsiteY6" fmla="*/ 573637 h 1811891"/>
              <a:gd name="connsiteX7" fmla="*/ 1298924 w 3007243"/>
              <a:gd name="connsiteY7" fmla="*/ 1797773 h 1811891"/>
              <a:gd name="connsiteX0" fmla="*/ 115187 w 3100369"/>
              <a:gd name="connsiteY0" fmla="*/ 1767742 h 1767742"/>
              <a:gd name="connsiteX1" fmla="*/ 125819 w 3100369"/>
              <a:gd name="connsiteY1" fmla="*/ 513100 h 1767742"/>
              <a:gd name="connsiteX2" fmla="*/ 870099 w 3100369"/>
              <a:gd name="connsiteY2" fmla="*/ 194124 h 1767742"/>
              <a:gd name="connsiteX3" fmla="*/ 2060945 w 3100369"/>
              <a:gd name="connsiteY3" fmla="*/ 1480663 h 1767742"/>
              <a:gd name="connsiteX4" fmla="*/ 2975345 w 3100369"/>
              <a:gd name="connsiteY4" fmla="*/ 938403 h 1767742"/>
              <a:gd name="connsiteX5" fmla="*/ 2811092 w 3100369"/>
              <a:gd name="connsiteY5" fmla="*/ 385472 h 1767742"/>
              <a:gd name="connsiteX6" fmla="*/ 2252331 w 3100369"/>
              <a:gd name="connsiteY6" fmla="*/ 24003 h 1767742"/>
              <a:gd name="connsiteX7" fmla="*/ 1370932 w 3100369"/>
              <a:gd name="connsiteY7" fmla="*/ 529488 h 1767742"/>
              <a:gd name="connsiteX8" fmla="*/ 1298924 w 3100369"/>
              <a:gd name="connsiteY8" fmla="*/ 1753624 h 17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69" h="1767742">
                <a:moveTo>
                  <a:pt x="115187" y="1767742"/>
                </a:moveTo>
                <a:cubicBezTo>
                  <a:pt x="57593" y="1271555"/>
                  <a:pt x="0" y="775369"/>
                  <a:pt x="125819" y="513100"/>
                </a:cubicBezTo>
                <a:cubicBezTo>
                  <a:pt x="251638" y="250831"/>
                  <a:pt x="547578" y="32864"/>
                  <a:pt x="870099" y="194124"/>
                </a:cubicBezTo>
                <a:cubicBezTo>
                  <a:pt x="1192620" y="355385"/>
                  <a:pt x="1710071" y="1356617"/>
                  <a:pt x="2060945" y="1480663"/>
                </a:cubicBezTo>
                <a:cubicBezTo>
                  <a:pt x="2411819" y="1604710"/>
                  <a:pt x="2850321" y="1120935"/>
                  <a:pt x="2975345" y="938403"/>
                </a:cubicBezTo>
                <a:cubicBezTo>
                  <a:pt x="3100369" y="755871"/>
                  <a:pt x="2931594" y="537872"/>
                  <a:pt x="2811092" y="385472"/>
                </a:cubicBezTo>
                <a:cubicBezTo>
                  <a:pt x="2690590" y="233072"/>
                  <a:pt x="2492358" y="0"/>
                  <a:pt x="2252331" y="24003"/>
                </a:cubicBezTo>
                <a:cubicBezTo>
                  <a:pt x="2012304" y="48006"/>
                  <a:pt x="1529833" y="241218"/>
                  <a:pt x="1370932" y="529488"/>
                </a:cubicBezTo>
                <a:cubicBezTo>
                  <a:pt x="1212031" y="817758"/>
                  <a:pt x="1330864" y="1333893"/>
                  <a:pt x="1298924" y="1753624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5652120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7164288" y="450912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5220073" y="3189768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due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40152" y="14127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adesso</a:t>
            </a:r>
            <a:r>
              <a:rPr lang="en-US" sz="2400" dirty="0" smtClean="0">
                <a:latin typeface="Comic Sans MS" pitchFamily="66" charset="0"/>
              </a:rPr>
              <a:t> se </a:t>
            </a:r>
            <a:r>
              <a:rPr lang="en-US" sz="2400" dirty="0" err="1" smtClean="0">
                <a:latin typeface="Comic Sans MS" pitchFamily="66" charset="0"/>
              </a:rPr>
              <a:t>rimuoviamo</a:t>
            </a:r>
            <a:r>
              <a:rPr lang="en-US" sz="2400" dirty="0" smtClean="0">
                <a:latin typeface="Comic Sans MS" pitchFamily="66" charset="0"/>
              </a:rPr>
              <a:t> un </a:t>
            </a:r>
            <a:r>
              <a:rPr lang="en-US" sz="2400" dirty="0" err="1" smtClean="0">
                <a:latin typeface="Comic Sans MS" pitchFamily="66" charset="0"/>
              </a:rPr>
              <a:t>chiodo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qualsiasi</a:t>
            </a:r>
            <a:r>
              <a:rPr lang="en-US" sz="2400" dirty="0" smtClean="0">
                <a:latin typeface="Comic Sans MS" pitchFamily="66" charset="0"/>
              </a:rPr>
              <a:t>)?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87" y="932681"/>
            <a:ext cx="4124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munchur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77072"/>
            <a:ext cx="3744416" cy="2076822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>
            <a:off x="744943" y="3933056"/>
            <a:ext cx="4187097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940152" y="3933056"/>
            <a:ext cx="26642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e se volessi farlo con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chiodi?</a:t>
            </a:r>
            <a:endParaRPr kumimoji="0" lang="it-IT" alt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52120" y="573325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=3,4,…,100,…,1.000.000…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68144" y="28529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cade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!!!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build="p"/>
      <p:bldP spid="8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1299</Words>
  <Application>Microsoft Office PowerPoint</Application>
  <PresentationFormat>Presentazione su schermo (4:3)</PresentationFormat>
  <Paragraphs>243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Algoritmi e Strutture Dati</vt:lpstr>
      <vt:lpstr>Picture-Hanging Puzzles</vt:lpstr>
      <vt:lpstr>Un modo perverso di attaccare quadri: puzzle, matematica, algoritmi</vt:lpstr>
      <vt:lpstr>Un modo classico di appendere un quadro:</vt:lpstr>
      <vt:lpstr>Un modo classico di appendere un quadro:</vt:lpstr>
      <vt:lpstr>Un modo classico di appendere un quadro:</vt:lpstr>
      <vt:lpstr>Diapositiva 7</vt:lpstr>
      <vt:lpstr>…tentativi…</vt:lpstr>
      <vt:lpstr>soluzione per due chiodi</vt:lpstr>
      <vt:lpstr>Prima cosa che ho imparato dell’informatica:</vt:lpstr>
      <vt:lpstr>Diapositiva 11</vt:lpstr>
      <vt:lpstr>un’interessante relazione: anelli di Borromeo</vt:lpstr>
      <vt:lpstr>anelli di Borromeo: 3D</vt:lpstr>
      <vt:lpstr>Un’interessante relazione</vt:lpstr>
      <vt:lpstr>Diapositiva 15</vt:lpstr>
      <vt:lpstr>Il nucleo matematico del problema, ovvero: la formalizzazione</vt:lpstr>
      <vt:lpstr>Una astrazione utile che usa i gruppi liberi</vt:lpstr>
      <vt:lpstr>…tentativi…</vt:lpstr>
      <vt:lpstr>Perché formalizzare?</vt:lpstr>
      <vt:lpstr>Diapositiva 20</vt:lpstr>
      <vt:lpstr>…un esempio…</vt:lpstr>
      <vt:lpstr>…un altro esempio…</vt:lpstr>
      <vt:lpstr>Dalla formalizzazione all’algoritmo  (in questo caso ricorsivo)</vt:lpstr>
      <vt:lpstr>soluzione per n chiodi: un algoritmo ricorsivo</vt:lpstr>
      <vt:lpstr>soluzione per tre chiodi</vt:lpstr>
      <vt:lpstr>Soluzione ricorsiva</vt:lpstr>
      <vt:lpstr>Una domanda da informatici:</vt:lpstr>
      <vt:lpstr>Valutare l’algoritmo, ovvero: analisi della complessità</vt:lpstr>
      <vt:lpstr>Analisi della complessità</vt:lpstr>
      <vt:lpstr>Un’altra cosa che ho imparato dell’informatica:</vt:lpstr>
      <vt:lpstr>L’eterno tarlo dell’algoritmista: si potrà fare meglio?</vt:lpstr>
      <vt:lpstr>Una soluzione più efficiente</vt:lpstr>
      <vt:lpstr>Analisi della complessità</vt:lpstr>
      <vt:lpstr>Le due soluzioni a confronto</vt:lpstr>
      <vt:lpstr>…grazie per l’attenzione…</vt:lpstr>
      <vt:lpstr>soluzione per quattro chiodi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</cp:lastModifiedBy>
  <cp:revision>293</cp:revision>
  <dcterms:created xsi:type="dcterms:W3CDTF">2013-03-05T17:51:33Z</dcterms:created>
  <dcterms:modified xsi:type="dcterms:W3CDTF">2014-10-22T06:42:33Z</dcterms:modified>
</cp:coreProperties>
</file>