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306" r:id="rId3"/>
    <p:sldId id="353" r:id="rId4"/>
    <p:sldId id="409" r:id="rId5"/>
    <p:sldId id="410" r:id="rId6"/>
    <p:sldId id="356" r:id="rId7"/>
    <p:sldId id="357" r:id="rId8"/>
    <p:sldId id="372" r:id="rId9"/>
    <p:sldId id="358" r:id="rId10"/>
    <p:sldId id="383" r:id="rId11"/>
    <p:sldId id="359" r:id="rId12"/>
    <p:sldId id="360" r:id="rId13"/>
    <p:sldId id="362" r:id="rId14"/>
    <p:sldId id="384" r:id="rId15"/>
    <p:sldId id="385" r:id="rId16"/>
    <p:sldId id="364" r:id="rId17"/>
    <p:sldId id="365" r:id="rId18"/>
    <p:sldId id="366" r:id="rId19"/>
    <p:sldId id="386" r:id="rId20"/>
    <p:sldId id="367" r:id="rId21"/>
    <p:sldId id="368" r:id="rId22"/>
    <p:sldId id="369" r:id="rId23"/>
    <p:sldId id="370" r:id="rId24"/>
    <p:sldId id="371" r:id="rId25"/>
    <p:sldId id="373" r:id="rId26"/>
    <p:sldId id="400" r:id="rId27"/>
    <p:sldId id="374" r:id="rId28"/>
    <p:sldId id="375" r:id="rId29"/>
    <p:sldId id="390" r:id="rId30"/>
    <p:sldId id="391" r:id="rId31"/>
    <p:sldId id="392" r:id="rId32"/>
    <p:sldId id="393" r:id="rId33"/>
    <p:sldId id="394" r:id="rId34"/>
    <p:sldId id="395" r:id="rId35"/>
    <p:sldId id="396" r:id="rId36"/>
    <p:sldId id="397" r:id="rId37"/>
    <p:sldId id="398" r:id="rId38"/>
    <p:sldId id="399" r:id="rId39"/>
    <p:sldId id="389" r:id="rId40"/>
    <p:sldId id="376" r:id="rId41"/>
    <p:sldId id="377" r:id="rId42"/>
    <p:sldId id="378" r:id="rId43"/>
    <p:sldId id="379" r:id="rId44"/>
    <p:sldId id="380" r:id="rId45"/>
    <p:sldId id="381" r:id="rId46"/>
    <p:sldId id="382" r:id="rId47"/>
    <p:sldId id="304" r:id="rId48"/>
    <p:sldId id="402" r:id="rId49"/>
    <p:sldId id="403" r:id="rId50"/>
    <p:sldId id="404" r:id="rId51"/>
    <p:sldId id="405" r:id="rId52"/>
    <p:sldId id="406" r:id="rId53"/>
    <p:sldId id="407" r:id="rId54"/>
    <p:sldId id="408" r:id="rId55"/>
    <p:sldId id="411" r:id="rId5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FF99"/>
    <a:srgbClr val="FFCC0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16" autoAdjust="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8B3E1-99C9-4B0F-ABD7-FAFD94969881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CB08F-9C69-4FA4-94D1-AABDFF39A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Copyright © 2004 - The McGraw</a:t>
            </a:r>
            <a:r>
              <a:rPr lang="it-IT" altLang="it-IT" sz="800"/>
              <a:t> </a:t>
            </a:r>
            <a:r>
              <a:rPr lang="it-IT" altLang="it-IT"/>
              <a:t>-</a:t>
            </a:r>
            <a:r>
              <a:rPr lang="it-IT" altLang="it-IT" sz="800"/>
              <a:t> </a:t>
            </a:r>
            <a:r>
              <a:rPr lang="it-IT" altLang="it-IT"/>
              <a:t>Hill Companies, srl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50425-26E2-4B1F-B45F-9FF877331CCF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uala@mat.uniroma2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Algoritmi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Strutture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Dati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Luciano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itchFamily="66" charset="0"/>
                <a:hlinkClick r:id="rId2"/>
              </a:rPr>
              <a:t>guala@mat.uniroma2.it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www.mat.uniroma2.it/~guala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323850" y="4796060"/>
            <a:ext cx="8280400" cy="865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dirty="0">
                <a:latin typeface="Comic Sans MS" pitchFamily="66" charset="0"/>
              </a:rPr>
              <a:t>Il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Merge Sort</a:t>
            </a:r>
            <a:r>
              <a:rPr lang="en-US" sz="2400" dirty="0">
                <a:latin typeface="Comic Sans MS" pitchFamily="66" charset="0"/>
              </a:rPr>
              <a:t> e </a:t>
            </a:r>
            <a:r>
              <a:rPr lang="en-US" sz="2400" dirty="0" err="1">
                <a:latin typeface="Comic Sans MS" pitchFamily="66" charset="0"/>
              </a:rPr>
              <a:t>l’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Heap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Sort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sono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algoritmi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ottimi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 err="1">
                <a:latin typeface="Comic Sans MS" pitchFamily="66" charset="0"/>
              </a:rPr>
              <a:t>almeno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dentro</a:t>
            </a:r>
            <a:r>
              <a:rPr lang="en-US" sz="2400" dirty="0">
                <a:latin typeface="Comic Sans MS" pitchFamily="66" charset="0"/>
              </a:rPr>
              <a:t> la </a:t>
            </a:r>
            <a:r>
              <a:rPr lang="en-US" sz="2400" dirty="0" err="1">
                <a:latin typeface="Comic Sans MS" pitchFamily="66" charset="0"/>
              </a:rPr>
              <a:t>classe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algoritmi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basati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confronti</a:t>
            </a:r>
            <a:r>
              <a:rPr lang="en-US" sz="2400" dirty="0">
                <a:latin typeface="Comic Sans MS" pitchFamily="66" charset="0"/>
              </a:rPr>
              <a:t>).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6924675" y="4221088"/>
            <a:ext cx="17956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Corollario</a:t>
            </a:r>
            <a:endParaRPr lang="en-US" sz="28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323850" y="548432"/>
            <a:ext cx="8280400" cy="122438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Ogni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algoritmo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basato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confronti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che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ordina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elementi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deve</a:t>
            </a:r>
            <a:r>
              <a:rPr lang="en-US" sz="2400" dirty="0">
                <a:latin typeface="Comic Sans MS" pitchFamily="66" charset="0"/>
              </a:rPr>
              <a:t> fare </a:t>
            </a:r>
            <a:r>
              <a:rPr lang="en-US" sz="2400" dirty="0" err="1">
                <a:latin typeface="Comic Sans MS" pitchFamily="66" charset="0"/>
              </a:rPr>
              <a:t>nel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caso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peggiore</a:t>
            </a:r>
            <a:r>
              <a:rPr lang="en-US" sz="2400" dirty="0">
                <a:latin typeface="Comic Sans MS" pitchFamily="66" charset="0"/>
              </a:rPr>
              <a:t>  </a:t>
            </a:r>
            <a:r>
              <a:rPr lang="en-US" sz="2400" dirty="0">
                <a:latin typeface="Comic Sans MS" pitchFamily="66" charset="0"/>
                <a:sym typeface="Symbol"/>
              </a:rPr>
              <a:t>(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400" dirty="0">
                <a:latin typeface="Comic Sans MS" pitchFamily="66" charset="0"/>
              </a:rPr>
              <a:t>log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n</a:t>
            </a:r>
            <a:r>
              <a:rPr lang="en-US" sz="2400" dirty="0">
                <a:latin typeface="Comic Sans MS" pitchFamily="66" charset="0"/>
              </a:rPr>
              <a:t>) </a:t>
            </a:r>
            <a:r>
              <a:rPr lang="en-US" sz="2400" dirty="0" err="1">
                <a:latin typeface="Comic Sans MS" pitchFamily="66" charset="0"/>
              </a:rPr>
              <a:t>confronti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7"/>
          <p:cNvSpPr txBox="1">
            <a:spLocks noChangeArrowheads="1"/>
          </p:cNvSpPr>
          <p:nvPr/>
        </p:nvSpPr>
        <p:spPr bwMode="auto">
          <a:xfrm>
            <a:off x="6924675" y="95366"/>
            <a:ext cx="16482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Teorema</a:t>
            </a:r>
            <a:endParaRPr lang="en-US" sz="28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899592" y="2420888"/>
            <a:ext cx="7200800" cy="769441"/>
          </a:xfrm>
          <a:prstGeom prst="rect">
            <a:avLst/>
          </a:prstGeom>
          <a:ln w="4445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Nota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#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confronti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algoritmo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esegue</a:t>
            </a:r>
            <a:r>
              <a:rPr lang="en-US" sz="2000" dirty="0">
                <a:latin typeface="Comic Sans MS" pitchFamily="66" charset="0"/>
              </a:rPr>
              <a:t> è un </a:t>
            </a:r>
            <a:r>
              <a:rPr lang="en-US" sz="2000" b="1" dirty="0">
                <a:solidFill>
                  <a:srgbClr val="FF0000"/>
                </a:solidFill>
                <a:latin typeface="Comic Sans MS" pitchFamily="66" charset="0"/>
              </a:rPr>
              <a:t>lower </a:t>
            </a:r>
          </a:p>
          <a:p>
            <a:r>
              <a:rPr lang="en-US" sz="2000" b="1" dirty="0">
                <a:solidFill>
                  <a:srgbClr val="FF0000"/>
                </a:solidFill>
                <a:latin typeface="Comic Sans MS" pitchFamily="66" charset="0"/>
              </a:rPr>
              <a:t>        bound </a:t>
            </a:r>
            <a:r>
              <a:rPr lang="en-US" sz="2000" dirty="0">
                <a:latin typeface="Comic Sans MS" pitchFamily="66" charset="0"/>
              </a:rPr>
              <a:t>al #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passi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elementari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esegue</a:t>
            </a:r>
            <a:endParaRPr lang="en-US" sz="28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88925" y="1342509"/>
            <a:ext cx="83867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sz="2000" dirty="0">
                <a:latin typeface="Comic Sans MS" pitchFamily="66" charset="0"/>
              </a:rPr>
              <a:t>Gli algoritmi di ordinamento per confronto possono essere descritti in modo astratto in termini di </a:t>
            </a:r>
            <a:r>
              <a:rPr lang="it-IT" sz="2000" b="1" dirty="0">
                <a:solidFill>
                  <a:srgbClr val="3366FF"/>
                </a:solidFill>
                <a:latin typeface="Comic Sans MS" pitchFamily="66" charset="0"/>
              </a:rPr>
              <a:t>alberi di decisione</a:t>
            </a:r>
            <a:r>
              <a:rPr lang="it-IT" sz="2000" dirty="0">
                <a:latin typeface="Comic Sans MS" pitchFamily="66" charset="0"/>
              </a:rPr>
              <a:t>.</a:t>
            </a: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288925" y="2420888"/>
            <a:ext cx="860425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sz="2000" dirty="0">
                <a:latin typeface="Comic Sans MS" pitchFamily="66" charset="0"/>
              </a:rPr>
              <a:t>Un generico algoritmo di ordinamento per confronto lavora nel modo seguente:</a:t>
            </a:r>
          </a:p>
          <a:p>
            <a:pPr eaLnBrk="1" hangingPunct="1">
              <a:buFontTx/>
              <a:buChar char="-"/>
            </a:pPr>
            <a:r>
              <a:rPr lang="it-IT" sz="2000" dirty="0">
                <a:latin typeface="Comic Sans MS" pitchFamily="66" charset="0"/>
              </a:rPr>
              <a:t> confronta due elementi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it-IT" sz="2000" dirty="0">
                <a:latin typeface="Comic Sans MS" pitchFamily="66" charset="0"/>
              </a:rPr>
              <a:t> ed </a:t>
            </a:r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sz="2000" baseline="-25000" dirty="0" err="1">
                <a:solidFill>
                  <a:srgbClr val="3366FF"/>
                </a:solidFill>
                <a:latin typeface="Comic Sans MS" pitchFamily="66" charset="0"/>
              </a:rPr>
              <a:t>j</a:t>
            </a:r>
            <a:r>
              <a:rPr lang="it-IT" sz="2000" dirty="0">
                <a:latin typeface="Comic Sans MS" pitchFamily="66" charset="0"/>
              </a:rPr>
              <a:t> (ad esempio effettua il test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</a:rPr>
              <a:t>i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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sz="2000" baseline="-25000" dirty="0" err="1">
                <a:solidFill>
                  <a:srgbClr val="3366FF"/>
                </a:solidFill>
                <a:latin typeface="Comic Sans MS" pitchFamily="66" charset="0"/>
              </a:rPr>
              <a:t>j</a:t>
            </a:r>
            <a:r>
              <a:rPr lang="it-IT" sz="2000" dirty="0">
                <a:latin typeface="Comic Sans MS" pitchFamily="66" charset="0"/>
              </a:rPr>
              <a:t>);</a:t>
            </a:r>
          </a:p>
          <a:p>
            <a:pPr eaLnBrk="1" hangingPunct="1">
              <a:buFontTx/>
              <a:buChar char="-"/>
            </a:pPr>
            <a:r>
              <a:rPr lang="it-IT" sz="2000" dirty="0">
                <a:latin typeface="Comic Sans MS" pitchFamily="66" charset="0"/>
              </a:rPr>
              <a:t> a seconda del risultato – riordina e/o decide il confronto successivo da eseguire.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228600" y="4437112"/>
            <a:ext cx="859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b="1" dirty="0">
                <a:solidFill>
                  <a:srgbClr val="3366FF"/>
                </a:solidFill>
                <a:latin typeface="Comic Sans MS" pitchFamily="66" charset="0"/>
              </a:rPr>
              <a:t>Albero di </a:t>
            </a:r>
            <a:r>
              <a:rPr lang="it-IT" sz="2000" b="1" dirty="0">
                <a:solidFill>
                  <a:srgbClr val="3366FF"/>
                </a:solidFill>
                <a:latin typeface="Comic Sans MS" pitchFamily="66" charset="0"/>
              </a:rPr>
              <a:t>decisione</a:t>
            </a:r>
            <a:r>
              <a:rPr lang="it-IT" b="1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b="1" dirty="0">
                <a:latin typeface="Comic Sans MS" pitchFamily="66" charset="0"/>
              </a:rPr>
              <a:t>-</a:t>
            </a:r>
            <a:r>
              <a:rPr lang="it-IT" dirty="0">
                <a:latin typeface="Comic Sans MS" pitchFamily="66" charset="0"/>
              </a:rPr>
              <a:t> </a:t>
            </a:r>
            <a:r>
              <a:rPr lang="it-IT" sz="2000" dirty="0">
                <a:latin typeface="Comic Sans MS" pitchFamily="66" charset="0"/>
              </a:rPr>
              <a:t>Descrive i confronti che l’algoritmo esegue quando opera su un input di una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determinata dimensione</a:t>
            </a:r>
            <a:r>
              <a:rPr lang="it-IT" sz="2000" dirty="0">
                <a:latin typeface="Comic Sans MS" pitchFamily="66" charset="0"/>
              </a:rPr>
              <a:t>. I movimenti dei dati e tutti gli altri aspetti dell’algoritmo vengono ignorati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>
                <a:solidFill>
                  <a:srgbClr val="C00000"/>
                </a:solidFill>
                <a:latin typeface="Comic Sans MS" pitchFamily="66" charset="0"/>
              </a:rPr>
              <a:t>Uno strumento utile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: albero di decisione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108549" grpId="0"/>
      <p:bldP spid="1085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50825" y="3213100"/>
            <a:ext cx="8569325" cy="32543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black">
          <a:xfrm>
            <a:off x="533400" y="201613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Alberi di decisione</a:t>
            </a:r>
          </a:p>
        </p:txBody>
      </p:sp>
      <p:pic>
        <p:nvPicPr>
          <p:cNvPr id="819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9850" y="3489325"/>
            <a:ext cx="66167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675688" cy="2376488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Comic Sans MS" pitchFamily="66" charset="0"/>
              </a:rPr>
              <a:t>Descrive le diverse sequenze di confronti che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2400" dirty="0">
                <a:latin typeface="Comic Sans MS" pitchFamily="66" charset="0"/>
              </a:rPr>
              <a:t> potrebbe fare su istanze di dimensione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Comic Sans MS" pitchFamily="66" charset="0"/>
              </a:rPr>
              <a:t>Nodo interno (non foglia):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i:j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 dirty="0">
                <a:latin typeface="Comic Sans MS" pitchFamily="66" charset="0"/>
              </a:rPr>
              <a:t>modella il </a:t>
            </a:r>
            <a:r>
              <a:rPr lang="it-IT" altLang="it-IT" sz="1800" dirty="0">
                <a:solidFill>
                  <a:srgbClr val="3366FF"/>
                </a:solidFill>
                <a:latin typeface="Comic Sans MS" pitchFamily="66" charset="0"/>
              </a:rPr>
              <a:t>confronto </a:t>
            </a:r>
            <a:r>
              <a:rPr lang="it-IT" altLang="it-IT" sz="1800" dirty="0">
                <a:latin typeface="Comic Sans MS" pitchFamily="66" charset="0"/>
              </a:rPr>
              <a:t>tra </a:t>
            </a:r>
            <a:r>
              <a:rPr lang="it-IT" altLang="it-IT" sz="18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1800" baseline="-25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it-IT" altLang="it-IT" sz="1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1800" dirty="0">
                <a:latin typeface="Comic Sans MS" pitchFamily="66" charset="0"/>
              </a:rPr>
              <a:t>e </a:t>
            </a:r>
            <a:r>
              <a:rPr lang="it-IT" altLang="it-IT" sz="1800" dirty="0" err="1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1800" baseline="-25000" dirty="0" err="1">
                <a:solidFill>
                  <a:srgbClr val="3366FF"/>
                </a:solidFill>
                <a:latin typeface="Comic Sans MS" pitchFamily="66" charset="0"/>
              </a:rPr>
              <a:t>j</a:t>
            </a:r>
            <a:endParaRPr lang="it-IT" altLang="it-IT" sz="1800" baseline="-250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Comic Sans MS" pitchFamily="66" charset="0"/>
              </a:rPr>
              <a:t>Nodo foglia: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>
                <a:latin typeface="Comic Sans MS" pitchFamily="66" charset="0"/>
              </a:rPr>
              <a:t>modella una risposta (output) dell’algoritmo: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</a:rPr>
              <a:t>permutazione degli elementi</a:t>
            </a: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2925763" y="3635375"/>
            <a:ext cx="350837" cy="45720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</a:t>
            </a:r>
          </a:p>
        </p:txBody>
      </p:sp>
      <p:sp>
        <p:nvSpPr>
          <p:cNvPr id="8201" name="Text Box 7"/>
          <p:cNvSpPr txBox="1">
            <a:spLocks noChangeArrowheads="1"/>
          </p:cNvSpPr>
          <p:nvPr/>
        </p:nvSpPr>
        <p:spPr bwMode="auto">
          <a:xfrm>
            <a:off x="1700213" y="4524375"/>
            <a:ext cx="350837" cy="45720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</a:t>
            </a:r>
          </a:p>
        </p:txBody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2565400" y="5316538"/>
            <a:ext cx="350838" cy="45720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</a:t>
            </a:r>
          </a:p>
        </p:txBody>
      </p:sp>
      <p:sp>
        <p:nvSpPr>
          <p:cNvPr id="8203" name="Text Box 9"/>
          <p:cNvSpPr txBox="1">
            <a:spLocks noChangeArrowheads="1"/>
          </p:cNvSpPr>
          <p:nvPr/>
        </p:nvSpPr>
        <p:spPr bwMode="auto">
          <a:xfrm>
            <a:off x="4941888" y="4524375"/>
            <a:ext cx="350837" cy="45720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</a:t>
            </a:r>
          </a:p>
        </p:txBody>
      </p:sp>
      <p:sp>
        <p:nvSpPr>
          <p:cNvPr id="8204" name="Text Box 10"/>
          <p:cNvSpPr txBox="1">
            <a:spLocks noChangeArrowheads="1"/>
          </p:cNvSpPr>
          <p:nvPr/>
        </p:nvSpPr>
        <p:spPr bwMode="auto">
          <a:xfrm>
            <a:off x="5867400" y="5435600"/>
            <a:ext cx="350838" cy="45720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</a:t>
            </a:r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467544" y="3330575"/>
            <a:ext cx="1858201" cy="40011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Input</a:t>
            </a:r>
            <a:r>
              <a:rPr lang="en-US" sz="2000" b="1" dirty="0"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a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,a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,a</a:t>
            </a:r>
            <a:r>
              <a:rPr lang="en-US" sz="2000" baseline="-25000" dirty="0">
                <a:latin typeface="Comic Sans MS" pitchFamily="66" charset="0"/>
              </a:rPr>
              <a:t>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1850" y="333375"/>
            <a:ext cx="7772400" cy="658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Osservazioni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412875"/>
            <a:ext cx="77724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L’albero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decisione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non è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associato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ad un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problema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L’albero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decisione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non è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associato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solo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ad un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algoritmo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L’albero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decisione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è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associato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ad un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algoritmo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e 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una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dimensione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dell’istanza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L’albero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decisione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descrive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le diverse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sequenze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confronti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un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certo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algoritmo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può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eseguire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su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istanze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una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data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dimensione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err="1">
                <a:latin typeface="Comic Sans MS" pitchFamily="66" charset="0"/>
              </a:rPr>
              <a:t>L’albero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decisione</a:t>
            </a:r>
            <a:r>
              <a:rPr lang="en-US" sz="2800" dirty="0">
                <a:latin typeface="Comic Sans MS" pitchFamily="66" charset="0"/>
              </a:rPr>
              <a:t> è </a:t>
            </a:r>
            <a:r>
              <a:rPr lang="en-US" sz="2800" dirty="0" err="1">
                <a:latin typeface="Comic Sans MS" pitchFamily="66" charset="0"/>
              </a:rPr>
              <a:t>una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descrizione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alternativa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dell’algoritmo</a:t>
            </a:r>
            <a:r>
              <a:rPr lang="en-US" sz="2800" dirty="0">
                <a:latin typeface="Comic Sans MS" pitchFamily="66" charset="0"/>
              </a:rPr>
              <a:t> (</a:t>
            </a:r>
            <a:r>
              <a:rPr lang="en-US" sz="2800" dirty="0" err="1">
                <a:latin typeface="Comic Sans MS" pitchFamily="66" charset="0"/>
              </a:rPr>
              <a:t>customizzato</a:t>
            </a:r>
            <a:r>
              <a:rPr lang="en-US" sz="2800" dirty="0">
                <a:latin typeface="Comic Sans MS" pitchFamily="66" charset="0"/>
              </a:rPr>
              <a:t> per </a:t>
            </a:r>
            <a:r>
              <a:rPr lang="en-US" sz="2800" dirty="0" err="1">
                <a:latin typeface="Comic Sans MS" pitchFamily="66" charset="0"/>
              </a:rPr>
              <a:t>istanze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una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certa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dimensione</a:t>
            </a:r>
            <a:r>
              <a:rPr lang="en-US" sz="2800" dirty="0">
                <a:latin typeface="Comic Sans MS" pitchFamily="66" charset="0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414338"/>
            <a:ext cx="8532813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it-IT" sz="2400" b="1" dirty="0">
                <a:solidFill>
                  <a:srgbClr val="3366FF"/>
                </a:solidFill>
                <a:latin typeface="Comic Sans MS" pitchFamily="66" charset="0"/>
              </a:rPr>
              <a:t>Esempio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br>
              <a:rPr lang="it-IT" sz="2400" dirty="0">
                <a:latin typeface="Comic Sans MS" pitchFamily="66" charset="0"/>
              </a:rPr>
            </a:br>
            <a:r>
              <a:rPr lang="it-IT" sz="2400" dirty="0">
                <a:latin typeface="Comic Sans MS" pitchFamily="66" charset="0"/>
              </a:rPr>
              <a:t>Fornire l’albero di decisione del seguente algoritmo per istanze di dimensione 3.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63525" y="1916113"/>
            <a:ext cx="4608513" cy="3255962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800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InsertionSort2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(A)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k=1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n-1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x = A[k+1]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j = k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j &gt; 0 e A[j] &gt; x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     A[j+1] = A[j]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j= j-1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A[j+1]=x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5"/>
          <p:cNvSpPr>
            <a:spLocks noChangeArrowheads="1"/>
          </p:cNvSpPr>
          <p:nvPr/>
        </p:nvSpPr>
        <p:spPr bwMode="auto">
          <a:xfrm>
            <a:off x="1042988" y="1484313"/>
            <a:ext cx="6516687" cy="3959225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it-IT"/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3835400" y="1555750"/>
            <a:ext cx="614363" cy="314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a1:a2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2493963" y="2546350"/>
            <a:ext cx="642937" cy="314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a2:a3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5156200" y="2546350"/>
            <a:ext cx="614363" cy="314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a1:a3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4475163" y="361950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&lt;a2,a1,a3&gt;</a:t>
            </a: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6299200" y="3619500"/>
            <a:ext cx="642938" cy="314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a</a:t>
            </a:r>
            <a:r>
              <a:rPr lang="en-US" sz="1400">
                <a:latin typeface="Comic Sans MS" pitchFamily="66" charset="0"/>
              </a:rPr>
              <a:t>2</a:t>
            </a:r>
            <a:r>
              <a:rPr lang="it-IT" sz="1400">
                <a:latin typeface="Comic Sans MS" pitchFamily="66" charset="0"/>
              </a:rPr>
              <a:t>:a</a:t>
            </a:r>
            <a:r>
              <a:rPr lang="en-US" sz="1400">
                <a:latin typeface="Comic Sans MS" pitchFamily="66" charset="0"/>
              </a:rPr>
              <a:t>3</a:t>
            </a:r>
            <a:endParaRPr lang="it-IT" sz="1400">
              <a:latin typeface="Comic Sans MS" pitchFamily="66" charset="0"/>
            </a:endParaRP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1731963" y="494030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&lt;a1,a3,a2&gt;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3103563" y="494665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&lt;a3,a1,a2&gt;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084763" y="494030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&lt;a2,a3,a1&gt;</a:t>
            </a: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6456363" y="494665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&lt;a3,a2,a1&gt;</a:t>
            </a: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1122363" y="3619500"/>
            <a:ext cx="995362" cy="3143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&lt;a1,a2,a3&gt;</a:t>
            </a: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2874963" y="3611563"/>
            <a:ext cx="614362" cy="314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1400">
                <a:latin typeface="Comic Sans MS" pitchFamily="66" charset="0"/>
              </a:rPr>
              <a:t>a1:a3</a:t>
            </a:r>
          </a:p>
        </p:txBody>
      </p:sp>
      <p:cxnSp>
        <p:nvCxnSpPr>
          <p:cNvPr id="112655" name="AutoShape 15"/>
          <p:cNvCxnSpPr>
            <a:cxnSpLocks noChangeShapeType="1"/>
            <a:stCxn id="112644" idx="2"/>
            <a:endCxn id="112645" idx="0"/>
          </p:cNvCxnSpPr>
          <p:nvPr/>
        </p:nvCxnSpPr>
        <p:spPr bwMode="auto">
          <a:xfrm flipH="1">
            <a:off x="2816225" y="1870075"/>
            <a:ext cx="1327150" cy="676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56" name="AutoShape 16"/>
          <p:cNvCxnSpPr>
            <a:cxnSpLocks noChangeShapeType="1"/>
            <a:stCxn id="112645" idx="2"/>
            <a:endCxn id="112653" idx="0"/>
          </p:cNvCxnSpPr>
          <p:nvPr/>
        </p:nvCxnSpPr>
        <p:spPr bwMode="auto">
          <a:xfrm flipH="1">
            <a:off x="1620838" y="2860675"/>
            <a:ext cx="1195387" cy="758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57" name="AutoShape 17"/>
          <p:cNvCxnSpPr>
            <a:cxnSpLocks noChangeShapeType="1"/>
            <a:stCxn id="112645" idx="2"/>
            <a:endCxn id="112654" idx="0"/>
          </p:cNvCxnSpPr>
          <p:nvPr/>
        </p:nvCxnSpPr>
        <p:spPr bwMode="auto">
          <a:xfrm>
            <a:off x="2816225" y="2860675"/>
            <a:ext cx="366713" cy="750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58" name="AutoShape 18"/>
          <p:cNvCxnSpPr>
            <a:cxnSpLocks noChangeShapeType="1"/>
            <a:stCxn id="112644" idx="2"/>
            <a:endCxn id="112646" idx="0"/>
          </p:cNvCxnSpPr>
          <p:nvPr/>
        </p:nvCxnSpPr>
        <p:spPr bwMode="auto">
          <a:xfrm>
            <a:off x="4143375" y="1870075"/>
            <a:ext cx="1320800" cy="676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59" name="AutoShape 19"/>
          <p:cNvCxnSpPr>
            <a:cxnSpLocks noChangeShapeType="1"/>
            <a:stCxn id="112646" idx="2"/>
            <a:endCxn id="112648" idx="0"/>
          </p:cNvCxnSpPr>
          <p:nvPr/>
        </p:nvCxnSpPr>
        <p:spPr bwMode="auto">
          <a:xfrm>
            <a:off x="5464175" y="2860675"/>
            <a:ext cx="1157288" cy="758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60" name="AutoShape 20"/>
          <p:cNvCxnSpPr>
            <a:cxnSpLocks noChangeShapeType="1"/>
            <a:stCxn id="112646" idx="2"/>
            <a:endCxn id="112647" idx="0"/>
          </p:cNvCxnSpPr>
          <p:nvPr/>
        </p:nvCxnSpPr>
        <p:spPr bwMode="auto">
          <a:xfrm flipH="1">
            <a:off x="4973638" y="2860675"/>
            <a:ext cx="490537" cy="758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61" name="AutoShape 21"/>
          <p:cNvCxnSpPr>
            <a:cxnSpLocks noChangeShapeType="1"/>
            <a:stCxn id="112654" idx="2"/>
            <a:endCxn id="112650" idx="0"/>
          </p:cNvCxnSpPr>
          <p:nvPr/>
        </p:nvCxnSpPr>
        <p:spPr bwMode="auto">
          <a:xfrm>
            <a:off x="3182938" y="3925888"/>
            <a:ext cx="419100" cy="1020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62" name="AutoShape 22"/>
          <p:cNvCxnSpPr>
            <a:cxnSpLocks noChangeShapeType="1"/>
            <a:stCxn id="112654" idx="2"/>
            <a:endCxn id="112649" idx="0"/>
          </p:cNvCxnSpPr>
          <p:nvPr/>
        </p:nvCxnSpPr>
        <p:spPr bwMode="auto">
          <a:xfrm flipH="1">
            <a:off x="2230438" y="3925888"/>
            <a:ext cx="952500" cy="1014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63" name="AutoShape 23"/>
          <p:cNvCxnSpPr>
            <a:cxnSpLocks noChangeShapeType="1"/>
            <a:stCxn id="112648" idx="2"/>
            <a:endCxn id="112651" idx="0"/>
          </p:cNvCxnSpPr>
          <p:nvPr/>
        </p:nvCxnSpPr>
        <p:spPr bwMode="auto">
          <a:xfrm flipH="1">
            <a:off x="5583238" y="3933825"/>
            <a:ext cx="1038225" cy="1006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664" name="AutoShape 24"/>
          <p:cNvCxnSpPr>
            <a:cxnSpLocks noChangeShapeType="1"/>
            <a:stCxn id="112648" idx="2"/>
            <a:endCxn id="112652" idx="0"/>
          </p:cNvCxnSpPr>
          <p:nvPr/>
        </p:nvCxnSpPr>
        <p:spPr bwMode="auto">
          <a:xfrm>
            <a:off x="6621463" y="3933825"/>
            <a:ext cx="333375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665" name="Text Box 25"/>
          <p:cNvSpPr txBox="1">
            <a:spLocks noChangeArrowheads="1"/>
          </p:cNvSpPr>
          <p:nvPr/>
        </p:nvSpPr>
        <p:spPr bwMode="auto">
          <a:xfrm>
            <a:off x="3313113" y="1819275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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66" name="Text Box 26"/>
          <p:cNvSpPr txBox="1">
            <a:spLocks noChangeArrowheads="1"/>
          </p:cNvSpPr>
          <p:nvPr/>
        </p:nvSpPr>
        <p:spPr bwMode="auto">
          <a:xfrm>
            <a:off x="4837113" y="304165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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1884363" y="2892425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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2322513" y="419735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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69" name="Text Box 29"/>
          <p:cNvSpPr txBox="1">
            <a:spLocks noChangeArrowheads="1"/>
          </p:cNvSpPr>
          <p:nvPr/>
        </p:nvSpPr>
        <p:spPr bwMode="auto">
          <a:xfrm>
            <a:off x="5827713" y="4130675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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70" name="Text Box 30"/>
          <p:cNvSpPr txBox="1">
            <a:spLocks noChangeArrowheads="1"/>
          </p:cNvSpPr>
          <p:nvPr/>
        </p:nvSpPr>
        <p:spPr bwMode="auto">
          <a:xfrm>
            <a:off x="4703763" y="180340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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3389313" y="4183063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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72" name="Text Box 32"/>
          <p:cNvSpPr txBox="1">
            <a:spLocks noChangeArrowheads="1"/>
          </p:cNvSpPr>
          <p:nvPr/>
        </p:nvSpPr>
        <p:spPr bwMode="auto">
          <a:xfrm>
            <a:off x="2932113" y="287655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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73" name="Text Box 33"/>
          <p:cNvSpPr txBox="1">
            <a:spLocks noChangeArrowheads="1"/>
          </p:cNvSpPr>
          <p:nvPr/>
        </p:nvSpPr>
        <p:spPr bwMode="auto">
          <a:xfrm>
            <a:off x="6151563" y="3013075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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12674" name="Text Box 34"/>
          <p:cNvSpPr txBox="1">
            <a:spLocks noChangeArrowheads="1"/>
          </p:cNvSpPr>
          <p:nvPr/>
        </p:nvSpPr>
        <p:spPr bwMode="auto">
          <a:xfrm>
            <a:off x="6742113" y="411480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sz="2000">
                <a:latin typeface="Comic Sans MS" pitchFamily="66" charset="0"/>
                <a:sym typeface="Symbol" pitchFamily="18" charset="2"/>
              </a:rPr>
              <a:t></a:t>
            </a:r>
            <a:endParaRPr lang="it-IT" sz="2000">
              <a:latin typeface="Comic Sans MS" pitchFamily="66" charset="0"/>
            </a:endParaRPr>
          </a:p>
        </p:txBody>
      </p:sp>
      <p:sp>
        <p:nvSpPr>
          <p:cNvPr id="16420" name="Text Box 37"/>
          <p:cNvSpPr txBox="1">
            <a:spLocks noChangeArrowheads="1"/>
          </p:cNvSpPr>
          <p:nvPr/>
        </p:nvSpPr>
        <p:spPr bwMode="auto">
          <a:xfrm>
            <a:off x="250825" y="404813"/>
            <a:ext cx="1837362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3366FF"/>
                </a:solidFill>
                <a:latin typeface="Comic Sans MS" pitchFamily="66" charset="0"/>
              </a:rPr>
              <a:t>…eccolo</a:t>
            </a:r>
            <a:r>
              <a:rPr lang="it-IT" sz="3200" b="1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 animBg="1"/>
      <p:bldP spid="112645" grpId="0" animBg="1"/>
      <p:bldP spid="112646" grpId="0" animBg="1"/>
      <p:bldP spid="112647" grpId="0" animBg="1"/>
      <p:bldP spid="112648" grpId="0" animBg="1"/>
      <p:bldP spid="112649" grpId="0" animBg="1"/>
      <p:bldP spid="112650" grpId="0" animBg="1"/>
      <p:bldP spid="112651" grpId="0" animBg="1"/>
      <p:bldP spid="112652" grpId="0" animBg="1"/>
      <p:bldP spid="112653" grpId="0" animBg="1"/>
      <p:bldP spid="112654" grpId="0" animBg="1"/>
      <p:bldP spid="112665" grpId="0"/>
      <p:bldP spid="112666" grpId="0"/>
      <p:bldP spid="112667" grpId="0"/>
      <p:bldP spid="112668" grpId="0"/>
      <p:bldP spid="112669" grpId="0"/>
      <p:bldP spid="112670" grpId="0"/>
      <p:bldP spid="112671" grpId="0"/>
      <p:bldP spid="112672" grpId="0"/>
      <p:bldP spid="112673" grpId="0"/>
      <p:bldP spid="1126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2775" y="908050"/>
            <a:ext cx="7920038" cy="55451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Per una particolare istanza, i confronti eseguiti dall’algoritmo su quella istanza rappresentano un </a:t>
            </a: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cammino radice – foglia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L’algoritmo segue un cammino diverso a seconda delle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caratteristiche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dell’istanza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it-IT" alt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Caso peggiore</a:t>
            </a:r>
            <a:r>
              <a:rPr kumimoji="0" lang="it-IT" alt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: cammino più lungo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Il numero di confronti nel caso peggiore è pari </a:t>
            </a: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all’altezza dell’albero di decisione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it-IT" altLang="it-IT" sz="7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Un albero di decisione di un algoritmo</a:t>
            </a:r>
            <a:r>
              <a:rPr kumimoji="0" lang="it-IT" altLang="it-IT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(corretto)</a:t>
            </a: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che risolve il problema dell’ordinamento di </a:t>
            </a:r>
            <a:r>
              <a:rPr kumimoji="0" lang="it-IT" altLang="it-IT" sz="28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n</a:t>
            </a: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elementi</a:t>
            </a:r>
            <a:r>
              <a:rPr lang="it-IT" altLang="it-IT" sz="2800" dirty="0">
                <a:latin typeface="Comic Sans MS" pitchFamily="66" charset="0"/>
              </a:rPr>
              <a:t> deve avere necessariamente </a:t>
            </a:r>
            <a:r>
              <a:rPr kumimoji="0" lang="it-IT" alt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almeno</a:t>
            </a:r>
            <a:r>
              <a:rPr kumimoji="0" lang="it-IT" altLang="it-IT" sz="2800" b="0" i="0" u="none" strike="noStrike" kern="1200" cap="none" spc="0" normalizeH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it-IT" altLang="it-IT" sz="28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n!</a:t>
            </a:r>
            <a:r>
              <a:rPr kumimoji="0" lang="it-IT" alt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 foglie</a:t>
            </a:r>
            <a:endParaRPr kumimoji="0" lang="it-IT" altLang="it-IT" sz="2400" b="0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black">
          <a:xfrm>
            <a:off x="457200" y="138113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Proprietà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Connettore 1 40"/>
          <p:cNvCxnSpPr>
            <a:stCxn id="31" idx="4"/>
            <a:endCxn id="33" idx="0"/>
          </p:cNvCxnSpPr>
          <p:nvPr/>
        </p:nvCxnSpPr>
        <p:spPr>
          <a:xfrm>
            <a:off x="6660232" y="4437112"/>
            <a:ext cx="2216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4" name="Rectangle 12"/>
          <p:cNvSpPr>
            <a:spLocks noChangeArrowheads="1"/>
          </p:cNvSpPr>
          <p:nvPr/>
        </p:nvSpPr>
        <p:spPr bwMode="auto">
          <a:xfrm>
            <a:off x="323850" y="548432"/>
            <a:ext cx="8280400" cy="865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it-IT" sz="2000" dirty="0">
                <a:latin typeface="Comic Sans MS" pitchFamily="66" charset="0"/>
              </a:rPr>
              <a:t>Un albero binario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sz="2000" dirty="0">
                <a:latin typeface="Comic Sans MS" pitchFamily="66" charset="0"/>
              </a:rPr>
              <a:t> con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sz="2000" dirty="0">
                <a:latin typeface="Comic Sans MS" pitchFamily="66" charset="0"/>
              </a:rPr>
              <a:t> foglie, ha altezza almeno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log</a:t>
            </a:r>
            <a:r>
              <a:rPr lang="it-IT" sz="20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2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365" name="CasellaDiTesto 7"/>
          <p:cNvSpPr txBox="1">
            <a:spLocks noChangeArrowheads="1"/>
          </p:cNvSpPr>
          <p:nvPr/>
        </p:nvSpPr>
        <p:spPr bwMode="auto">
          <a:xfrm>
            <a:off x="6924675" y="116632"/>
            <a:ext cx="1157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Lemma</a:t>
            </a:r>
          </a:p>
        </p:txBody>
      </p:sp>
      <p:sp>
        <p:nvSpPr>
          <p:cNvPr id="10" name="CasellaDiTesto 9"/>
          <p:cNvSpPr txBox="1">
            <a:spLocks noChangeArrowheads="1"/>
          </p:cNvSpPr>
          <p:nvPr/>
        </p:nvSpPr>
        <p:spPr bwMode="auto">
          <a:xfrm>
            <a:off x="323850" y="1484784"/>
            <a:ext cx="5543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</a:rPr>
              <a:t>dim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000" dirty="0">
                <a:latin typeface="Comic Sans MS" pitchFamily="66" charset="0"/>
              </a:rPr>
              <a:t>(</a:t>
            </a:r>
            <a:r>
              <a:rPr lang="it-IT" sz="2000" dirty="0">
                <a:latin typeface="Comic Sans MS" pitchFamily="66" charset="0"/>
                <a:sym typeface="Symbol" pitchFamily="18" charset="2"/>
              </a:rPr>
              <a:t>per induzione su 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12"/>
          <p:cNvSpPr txBox="1">
            <a:spLocks noChangeArrowheads="1"/>
          </p:cNvSpPr>
          <p:nvPr/>
        </p:nvSpPr>
        <p:spPr bwMode="auto">
          <a:xfrm>
            <a:off x="323528" y="2845385"/>
            <a:ext cx="77048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considera il nodo interno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it-IT" sz="2000" dirty="0">
                <a:latin typeface="Comic Sans MS" pitchFamily="66" charset="0"/>
              </a:rPr>
              <a:t> più vicino alla radice che ha due figli (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it-IT" sz="2000" dirty="0">
                <a:latin typeface="Comic Sans MS" pitchFamily="66" charset="0"/>
              </a:rPr>
              <a:t> potrebbe essere la radice). nota che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it-IT" sz="2000" dirty="0">
                <a:latin typeface="Comic Sans MS" pitchFamily="66" charset="0"/>
              </a:rPr>
              <a:t> deve esistere perché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sz="2000" dirty="0">
                <a:latin typeface="Comic Sans MS" pitchFamily="66" charset="0"/>
              </a:rPr>
              <a:t>&gt;1.</a:t>
            </a:r>
          </a:p>
        </p:txBody>
      </p:sp>
      <p:sp>
        <p:nvSpPr>
          <p:cNvPr id="14" name="CasellaDiTesto 13"/>
          <p:cNvSpPr txBox="1">
            <a:spLocks noChangeArrowheads="1"/>
          </p:cNvSpPr>
          <p:nvPr/>
        </p:nvSpPr>
        <p:spPr bwMode="auto">
          <a:xfrm>
            <a:off x="323528" y="1988840"/>
            <a:ext cx="2592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caso base</a:t>
            </a:r>
            <a:r>
              <a:rPr lang="it-IT" sz="2000" dirty="0">
                <a:latin typeface="Comic Sans MS" pitchFamily="66" charset="0"/>
              </a:rPr>
              <a:t>:  k=1</a:t>
            </a: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8677275" y="6597650"/>
            <a:ext cx="215900" cy="2159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3" name="CasellaDiTesto 22"/>
          <p:cNvSpPr txBox="1">
            <a:spLocks noChangeArrowheads="1"/>
          </p:cNvSpPr>
          <p:nvPr/>
        </p:nvSpPr>
        <p:spPr bwMode="auto">
          <a:xfrm>
            <a:off x="2555776" y="1988840"/>
            <a:ext cx="540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altezza almeno log</a:t>
            </a:r>
            <a:r>
              <a:rPr lang="it-IT" sz="2000" baseline="-25000" dirty="0">
                <a:latin typeface="Comic Sans MS" pitchFamily="66" charset="0"/>
              </a:rPr>
              <a:t>2</a:t>
            </a:r>
            <a:r>
              <a:rPr lang="it-IT" sz="2000" dirty="0">
                <a:latin typeface="Comic Sans MS" pitchFamily="66" charset="0"/>
              </a:rPr>
              <a:t> 1=0</a:t>
            </a:r>
          </a:p>
        </p:txBody>
      </p:sp>
      <p:sp>
        <p:nvSpPr>
          <p:cNvPr id="29" name="CasellaDiTesto 28"/>
          <p:cNvSpPr txBox="1">
            <a:spLocks noChangeArrowheads="1"/>
          </p:cNvSpPr>
          <p:nvPr/>
        </p:nvSpPr>
        <p:spPr bwMode="auto">
          <a:xfrm>
            <a:off x="323528" y="2380818"/>
            <a:ext cx="2592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caso induttivo</a:t>
            </a:r>
            <a:r>
              <a:rPr lang="it-IT" sz="2000" dirty="0">
                <a:latin typeface="Comic Sans MS" pitchFamily="66" charset="0"/>
              </a:rPr>
              <a:t>:  k&gt;1</a:t>
            </a:r>
          </a:p>
        </p:txBody>
      </p:sp>
      <p:sp>
        <p:nvSpPr>
          <p:cNvPr id="30" name="CasellaDiTesto 29"/>
          <p:cNvSpPr txBox="1">
            <a:spLocks noChangeArrowheads="1"/>
          </p:cNvSpPr>
          <p:nvPr/>
        </p:nvSpPr>
        <p:spPr bwMode="auto">
          <a:xfrm>
            <a:off x="323528" y="3925505"/>
            <a:ext cx="45365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it-IT" sz="2000" dirty="0">
                <a:latin typeface="Comic Sans MS" pitchFamily="66" charset="0"/>
              </a:rPr>
              <a:t> ha almeno un figlio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it-IT" sz="2000" dirty="0">
                <a:latin typeface="Comic Sans MS" pitchFamily="66" charset="0"/>
              </a:rPr>
              <a:t> che è radice di un (sotto)albero che ha almeno k/2 foglie e &lt; k foglie.  </a:t>
            </a:r>
          </a:p>
        </p:txBody>
      </p:sp>
      <p:sp>
        <p:nvSpPr>
          <p:cNvPr id="31" name="Ovale 30"/>
          <p:cNvSpPr/>
          <p:nvPr/>
        </p:nvSpPr>
        <p:spPr>
          <a:xfrm>
            <a:off x="6588224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e 31"/>
          <p:cNvSpPr/>
          <p:nvPr/>
        </p:nvSpPr>
        <p:spPr>
          <a:xfrm>
            <a:off x="6590647" y="46531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e 32"/>
          <p:cNvSpPr/>
          <p:nvPr/>
        </p:nvSpPr>
        <p:spPr>
          <a:xfrm>
            <a:off x="6590440" y="501317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riangolo isoscele 33"/>
          <p:cNvSpPr/>
          <p:nvPr/>
        </p:nvSpPr>
        <p:spPr>
          <a:xfrm>
            <a:off x="6804248" y="5589240"/>
            <a:ext cx="504056" cy="64807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iangolo isoscele 35"/>
          <p:cNvSpPr/>
          <p:nvPr/>
        </p:nvSpPr>
        <p:spPr>
          <a:xfrm>
            <a:off x="5940152" y="5517232"/>
            <a:ext cx="432048" cy="50405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e 36"/>
          <p:cNvSpPr/>
          <p:nvPr/>
        </p:nvSpPr>
        <p:spPr>
          <a:xfrm>
            <a:off x="6991697" y="5488657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e 38"/>
          <p:cNvSpPr/>
          <p:nvPr/>
        </p:nvSpPr>
        <p:spPr>
          <a:xfrm>
            <a:off x="6103218" y="543569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Connettore 1 41"/>
          <p:cNvCxnSpPr>
            <a:stCxn id="33" idx="3"/>
            <a:endCxn id="39" idx="0"/>
          </p:cNvCxnSpPr>
          <p:nvPr/>
        </p:nvCxnSpPr>
        <p:spPr>
          <a:xfrm flipH="1">
            <a:off x="6175226" y="5136101"/>
            <a:ext cx="436305" cy="2995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1 47"/>
          <p:cNvCxnSpPr>
            <a:stCxn id="33" idx="5"/>
            <a:endCxn id="37" idx="0"/>
          </p:cNvCxnSpPr>
          <p:nvPr/>
        </p:nvCxnSpPr>
        <p:spPr>
          <a:xfrm>
            <a:off x="6713365" y="5136101"/>
            <a:ext cx="350340" cy="3525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sellaDiTesto 50"/>
          <p:cNvSpPr txBox="1">
            <a:spLocks noChangeArrowheads="1"/>
          </p:cNvSpPr>
          <p:nvPr/>
        </p:nvSpPr>
        <p:spPr bwMode="auto">
          <a:xfrm>
            <a:off x="323528" y="5221649"/>
            <a:ext cx="49685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sz="2000" dirty="0">
                <a:latin typeface="Comic Sans MS" pitchFamily="66" charset="0"/>
              </a:rPr>
              <a:t> ha altezza almeno</a:t>
            </a:r>
          </a:p>
          <a:p>
            <a:r>
              <a:rPr lang="en-US" sz="2000" dirty="0">
                <a:latin typeface="Comic Sans MS" pitchFamily="66" charset="0"/>
              </a:rPr>
              <a:t>  1 +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k/2 = 1+log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k –log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2 =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k</a:t>
            </a:r>
          </a:p>
        </p:txBody>
      </p:sp>
      <p:sp>
        <p:nvSpPr>
          <p:cNvPr id="52" name="AutoShape 12"/>
          <p:cNvSpPr>
            <a:spLocks/>
          </p:cNvSpPr>
          <p:nvPr/>
        </p:nvSpPr>
        <p:spPr bwMode="auto">
          <a:xfrm rot="10800000">
            <a:off x="7379990" y="4293095"/>
            <a:ext cx="360362" cy="1224136"/>
          </a:xfrm>
          <a:prstGeom prst="leftBrace">
            <a:avLst>
              <a:gd name="adj1" fmla="val 28310"/>
              <a:gd name="adj2" fmla="val 47361"/>
            </a:avLst>
          </a:prstGeom>
          <a:noFill/>
          <a:ln w="190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3" name="AutoShape 12"/>
          <p:cNvSpPr>
            <a:spLocks/>
          </p:cNvSpPr>
          <p:nvPr/>
        </p:nvSpPr>
        <p:spPr bwMode="auto">
          <a:xfrm rot="10800000">
            <a:off x="7380313" y="5517231"/>
            <a:ext cx="360362" cy="720079"/>
          </a:xfrm>
          <a:prstGeom prst="leftBrace">
            <a:avLst>
              <a:gd name="adj1" fmla="val 28310"/>
              <a:gd name="adj2" fmla="val 47361"/>
            </a:avLst>
          </a:prstGeom>
          <a:noFill/>
          <a:ln w="190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4" name="CasellaDiTesto 53"/>
          <p:cNvSpPr txBox="1">
            <a:spLocks noChangeArrowheads="1"/>
          </p:cNvSpPr>
          <p:nvPr/>
        </p:nvSpPr>
        <p:spPr bwMode="auto">
          <a:xfrm>
            <a:off x="7668344" y="5733256"/>
            <a:ext cx="12241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/>
              </a:rPr>
              <a:t></a:t>
            </a:r>
            <a:r>
              <a:rPr lang="en-US" sz="1600" dirty="0">
                <a:latin typeface="Comic Sans MS" pitchFamily="66" charset="0"/>
              </a:rPr>
              <a:t>log</a:t>
            </a:r>
            <a:r>
              <a:rPr lang="en-US" sz="1600" baseline="-25000" dirty="0">
                <a:latin typeface="Comic Sans MS" pitchFamily="66" charset="0"/>
              </a:rPr>
              <a:t>2</a:t>
            </a:r>
            <a:r>
              <a:rPr lang="en-US" sz="1600" dirty="0">
                <a:latin typeface="Comic Sans MS" pitchFamily="66" charset="0"/>
              </a:rPr>
              <a:t> k/2</a:t>
            </a:r>
          </a:p>
        </p:txBody>
      </p:sp>
      <p:sp>
        <p:nvSpPr>
          <p:cNvPr id="55" name="CasellaDiTesto 54"/>
          <p:cNvSpPr txBox="1">
            <a:spLocks noChangeArrowheads="1"/>
          </p:cNvSpPr>
          <p:nvPr/>
        </p:nvSpPr>
        <p:spPr bwMode="auto">
          <a:xfrm>
            <a:off x="7820744" y="4746630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/>
              </a:rPr>
              <a:t>1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6" name="CasellaDiTesto 55"/>
          <p:cNvSpPr txBox="1">
            <a:spLocks noChangeArrowheads="1"/>
          </p:cNvSpPr>
          <p:nvPr/>
        </p:nvSpPr>
        <p:spPr bwMode="auto">
          <a:xfrm>
            <a:off x="6300192" y="4797152"/>
            <a:ext cx="4236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v</a:t>
            </a:r>
            <a:endParaRPr lang="en-US" sz="16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7" name="CasellaDiTesto 56"/>
          <p:cNvSpPr txBox="1">
            <a:spLocks noChangeArrowheads="1"/>
          </p:cNvSpPr>
          <p:nvPr/>
        </p:nvSpPr>
        <p:spPr bwMode="auto">
          <a:xfrm>
            <a:off x="6956648" y="5117122"/>
            <a:ext cx="4236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u</a:t>
            </a:r>
            <a:endParaRPr lang="en-US" sz="16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8" name="CasellaDiTesto 57"/>
          <p:cNvSpPr txBox="1">
            <a:spLocks noChangeArrowheads="1"/>
          </p:cNvSpPr>
          <p:nvPr/>
        </p:nvSpPr>
        <p:spPr bwMode="auto">
          <a:xfrm>
            <a:off x="6884640" y="4149080"/>
            <a:ext cx="4236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T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28" grpId="0" animBg="1"/>
      <p:bldP spid="23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9" grpId="0" animBg="1"/>
      <p:bldP spid="51" grpId="0"/>
      <p:bldP spid="52" grpId="0" animBg="1"/>
      <p:bldP spid="53" grpId="0" animBg="1"/>
      <p:bldP spid="54" grpId="0"/>
      <p:bldP spid="55" grpId="0"/>
      <p:bldP spid="56" grpId="0"/>
      <p:bldP spid="57" grpId="0"/>
      <p:bldP spid="5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3250" cy="23034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latin typeface="Comic Sans MS" pitchFamily="66" charset="0"/>
              </a:rPr>
              <a:t>Consideriamo l’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albero di decisione</a:t>
            </a:r>
            <a:r>
              <a:rPr lang="it-IT" altLang="it-IT" sz="2400" dirty="0">
                <a:latin typeface="Comic Sans MS" pitchFamily="66" charset="0"/>
              </a:rPr>
              <a:t> di un </a:t>
            </a:r>
            <a:r>
              <a:rPr lang="it-IT" altLang="it-IT" sz="2400" dirty="0">
                <a:solidFill>
                  <a:srgbClr val="FF0000"/>
                </a:solidFill>
                <a:latin typeface="Comic Sans MS" pitchFamily="66" charset="0"/>
              </a:rPr>
              <a:t>qualsiasi</a:t>
            </a:r>
            <a:r>
              <a:rPr lang="it-IT" altLang="it-IT" sz="2400" dirty="0">
                <a:latin typeface="Comic Sans MS" pitchFamily="66" charset="0"/>
              </a:rPr>
              <a:t> algoritmo che risolve il problema dell’ordinamento di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 elementi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latin typeface="Comic Sans MS" pitchFamily="66" charset="0"/>
              </a:rPr>
              <a:t>L’altezza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it-IT" altLang="it-IT" sz="2400" dirty="0">
                <a:latin typeface="Comic Sans MS" pitchFamily="66" charset="0"/>
              </a:rPr>
              <a:t> dell’albero di decisione è almeno log</a:t>
            </a:r>
            <a:r>
              <a:rPr lang="it-IT" altLang="it-IT" sz="2400" baseline="-25000" dirty="0">
                <a:latin typeface="Comic Sans MS" pitchFamily="66" charset="0"/>
              </a:rPr>
              <a:t>2</a:t>
            </a:r>
            <a:r>
              <a:rPr lang="it-IT" altLang="it-IT" sz="2400" dirty="0">
                <a:latin typeface="Comic Sans MS" pitchFamily="66" charset="0"/>
              </a:rPr>
              <a:t> (n!)</a:t>
            </a:r>
          </a:p>
          <a:p>
            <a:pPr eaLnBrk="1" hangingPunct="1">
              <a:lnSpc>
                <a:spcPct val="80000"/>
              </a:lnSpc>
            </a:pPr>
            <a:endParaRPr lang="it-IT" altLang="it-IT" sz="11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Formula di 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</a:rPr>
              <a:t>Stirling</a:t>
            </a:r>
            <a:r>
              <a:rPr lang="it-IT" altLang="it-IT" sz="2400" dirty="0">
                <a:latin typeface="Comic Sans MS" pitchFamily="66" charset="0"/>
              </a:rPr>
              <a:t>:   n! </a:t>
            </a:r>
            <a:r>
              <a:rPr lang="it-IT" altLang="it-IT" sz="2400" b="1" dirty="0">
                <a:latin typeface="Comic Sans MS" pitchFamily="66" charset="0"/>
                <a:sym typeface="Symbol" pitchFamily="18" charset="2"/>
              </a:rPr>
              <a:t></a:t>
            </a:r>
            <a:r>
              <a:rPr lang="it-IT" altLang="it-IT" sz="2400" dirty="0">
                <a:latin typeface="Comic Sans MS" pitchFamily="66" charset="0"/>
              </a:rPr>
              <a:t> (2</a:t>
            </a:r>
            <a:r>
              <a:rPr lang="it-IT" altLang="it-IT" sz="2400" dirty="0">
                <a:latin typeface="Comic Sans MS" pitchFamily="66" charset="0"/>
                <a:sym typeface="Symbol"/>
              </a:rPr>
              <a:t></a:t>
            </a:r>
            <a:r>
              <a:rPr lang="it-IT" altLang="it-IT" sz="2400" dirty="0">
                <a:latin typeface="Comic Sans MS" pitchFamily="66" charset="0"/>
              </a:rPr>
              <a:t>n)</a:t>
            </a:r>
            <a:r>
              <a:rPr lang="it-IT" altLang="it-IT" sz="2400" baseline="30000" dirty="0">
                <a:latin typeface="Comic Sans MS" pitchFamily="66" charset="0"/>
              </a:rPr>
              <a:t>1/2</a:t>
            </a:r>
            <a:r>
              <a:rPr lang="it-IT" altLang="it-IT" sz="2400" dirty="0">
                <a:latin typeface="Comic Sans MS" pitchFamily="66" charset="0"/>
              </a:rPr>
              <a:t> ·(n/e)</a:t>
            </a:r>
            <a:r>
              <a:rPr lang="it-IT" altLang="it-IT" sz="2400" baseline="30000" dirty="0">
                <a:latin typeface="Comic Sans MS" pitchFamily="66" charset="0"/>
              </a:rPr>
              <a:t>n</a:t>
            </a:r>
          </a:p>
          <a:p>
            <a:pPr eaLnBrk="1" hangingPunct="1">
              <a:lnSpc>
                <a:spcPct val="80000"/>
              </a:lnSpc>
            </a:pPr>
            <a:endParaRPr lang="it-IT" altLang="it-IT" sz="1100" baseline="30000" dirty="0">
              <a:latin typeface="Comic Sans MS" pitchFamily="66" charset="0"/>
            </a:endParaRP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Il </a:t>
            </a:r>
            <a:r>
              <a:rPr lang="it-IT" altLang="it-IT" sz="4000" b="1" dirty="0" err="1">
                <a:solidFill>
                  <a:srgbClr val="3366FF"/>
                </a:solidFill>
                <a:latin typeface="Comic Sans MS" pitchFamily="66" charset="0"/>
              </a:rPr>
              <a:t>lower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4000" b="1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</a:t>
            </a:r>
            <a:r>
              <a:rPr lang="it-IT" altLang="it-IT" sz="4000" b="1" i="1" dirty="0">
                <a:solidFill>
                  <a:srgbClr val="3366FF"/>
                </a:solidFill>
                <a:latin typeface="Comic Sans MS" pitchFamily="66" charset="0"/>
              </a:rPr>
              <a:t>(n log</a:t>
            </a:r>
            <a:r>
              <a:rPr lang="it-IT" altLang="it-IT" sz="1000" b="1" i="1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4000" b="1" i="1" dirty="0">
                <a:solidFill>
                  <a:srgbClr val="3366FF"/>
                </a:solidFill>
                <a:latin typeface="Comic Sans MS" pitchFamily="66" charset="0"/>
              </a:rPr>
              <a:t>n)</a:t>
            </a:r>
            <a:endParaRPr lang="it-IT" altLang="it-IT" sz="4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647825" y="4097338"/>
            <a:ext cx="1962397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h </a:t>
            </a:r>
            <a:r>
              <a:rPr lang="it-IT" sz="2800" dirty="0">
                <a:latin typeface="Comic Sans MS" pitchFamily="66" charset="0"/>
                <a:sym typeface="Symbol" pitchFamily="18" charset="2"/>
              </a:rPr>
              <a:t> log</a:t>
            </a:r>
            <a:r>
              <a:rPr lang="it-IT" sz="2800" baseline="-25000" dirty="0">
                <a:latin typeface="Comic Sans MS" pitchFamily="66" charset="0"/>
                <a:sym typeface="Symbol" pitchFamily="18" charset="2"/>
              </a:rPr>
              <a:t>2</a:t>
            </a:r>
            <a:r>
              <a:rPr lang="it-IT" sz="2800" dirty="0">
                <a:latin typeface="Comic Sans MS" pitchFamily="66" charset="0"/>
                <a:sym typeface="Symbol" pitchFamily="18" charset="2"/>
              </a:rPr>
              <a:t>(n!)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571026" y="5102225"/>
            <a:ext cx="1896674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altLang="it-IT" sz="2800">
                <a:latin typeface="Comic Sans MS" pitchFamily="66" charset="0"/>
              </a:rPr>
              <a:t>n! </a:t>
            </a:r>
            <a:r>
              <a:rPr lang="it-IT" altLang="it-IT" sz="2800" b="1">
                <a:latin typeface="Comic Sans MS" pitchFamily="66" charset="0"/>
                <a:sym typeface="Symbol" pitchFamily="18" charset="2"/>
              </a:rPr>
              <a:t>&gt; </a:t>
            </a:r>
            <a:r>
              <a:rPr lang="it-IT" altLang="it-IT" sz="2800">
                <a:latin typeface="Comic Sans MS" pitchFamily="66" charset="0"/>
              </a:rPr>
              <a:t>(n/e)</a:t>
            </a:r>
            <a:r>
              <a:rPr lang="it-IT" altLang="it-IT" sz="2800" baseline="30000">
                <a:latin typeface="Comic Sans MS" pitchFamily="66" charset="0"/>
              </a:rPr>
              <a:t>n</a:t>
            </a:r>
            <a:endParaRPr lang="it-IT" sz="2800" baseline="30000">
              <a:latin typeface="Comic Sans MS" pitchFamily="66" charset="0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3635375" y="4103688"/>
            <a:ext cx="208101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>
                <a:latin typeface="Comic Sans MS" pitchFamily="66" charset="0"/>
                <a:sym typeface="Symbol" pitchFamily="18" charset="2"/>
              </a:rPr>
              <a:t>&gt; log</a:t>
            </a:r>
            <a:r>
              <a:rPr lang="it-IT" sz="2800" baseline="-25000">
                <a:latin typeface="Comic Sans MS" pitchFamily="66" charset="0"/>
                <a:sym typeface="Symbol" pitchFamily="18" charset="2"/>
              </a:rPr>
              <a:t>2 </a:t>
            </a:r>
            <a:r>
              <a:rPr lang="it-IT" altLang="it-IT" sz="2800">
                <a:latin typeface="Comic Sans MS" pitchFamily="66" charset="0"/>
              </a:rPr>
              <a:t>(n/e)</a:t>
            </a:r>
            <a:r>
              <a:rPr lang="it-IT" altLang="it-IT" sz="2800" baseline="30000">
                <a:latin typeface="Comic Sans MS" pitchFamily="66" charset="0"/>
              </a:rPr>
              <a:t>n</a:t>
            </a:r>
            <a:endParaRPr lang="it-IT" sz="2800">
              <a:latin typeface="Comic Sans MS" pitchFamily="66" charset="0"/>
            </a:endParaRP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3635375" y="4673600"/>
            <a:ext cx="233269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>
                <a:latin typeface="Comic Sans MS" pitchFamily="66" charset="0"/>
              </a:rPr>
              <a:t>= n log</a:t>
            </a:r>
            <a:r>
              <a:rPr lang="it-IT" altLang="it-IT" sz="2800" baseline="-25000">
                <a:latin typeface="Comic Sans MS" pitchFamily="66" charset="0"/>
              </a:rPr>
              <a:t>2</a:t>
            </a:r>
            <a:r>
              <a:rPr lang="it-IT" altLang="it-IT" sz="2800">
                <a:latin typeface="Comic Sans MS" pitchFamily="66" charset="0"/>
              </a:rPr>
              <a:t> (n/e)</a:t>
            </a:r>
            <a:endParaRPr lang="it-IT" sz="2800">
              <a:latin typeface="Comic Sans MS" pitchFamily="66" charset="0"/>
            </a:endParaRP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5580063" y="4122738"/>
            <a:ext cx="367408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>
                <a:latin typeface="Comic Sans MS" pitchFamily="66" charset="0"/>
              </a:rPr>
              <a:t>=</a:t>
            </a:r>
            <a:endParaRPr lang="it-IT" sz="2800">
              <a:latin typeface="Comic Sans MS" pitchFamily="66" charset="0"/>
            </a:endParaRP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3708400" y="5249863"/>
            <a:ext cx="3284874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>
                <a:latin typeface="Comic Sans MS" pitchFamily="66" charset="0"/>
              </a:rPr>
              <a:t>= n log</a:t>
            </a:r>
            <a:r>
              <a:rPr lang="it-IT" altLang="it-IT" sz="2800" baseline="-25000">
                <a:latin typeface="Comic Sans MS" pitchFamily="66" charset="0"/>
              </a:rPr>
              <a:t>2</a:t>
            </a:r>
            <a:r>
              <a:rPr lang="it-IT" altLang="it-IT" sz="2800">
                <a:latin typeface="Comic Sans MS" pitchFamily="66" charset="0"/>
              </a:rPr>
              <a:t> n – n log</a:t>
            </a:r>
            <a:r>
              <a:rPr lang="it-IT" altLang="it-IT" sz="2800" baseline="-25000">
                <a:latin typeface="Comic Sans MS" pitchFamily="66" charset="0"/>
              </a:rPr>
              <a:t>2</a:t>
            </a:r>
            <a:r>
              <a:rPr lang="it-IT" altLang="it-IT" sz="2800">
                <a:latin typeface="Comic Sans MS" pitchFamily="66" charset="0"/>
              </a:rPr>
              <a:t> e</a:t>
            </a:r>
            <a:endParaRPr lang="it-IT" sz="2800">
              <a:latin typeface="Comic Sans MS" pitchFamily="66" charset="0"/>
            </a:endParaRP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5759418" y="4699000"/>
            <a:ext cx="367408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=</a:t>
            </a:r>
            <a:endParaRPr lang="it-IT" sz="2800" dirty="0">
              <a:latin typeface="Comic Sans MS" pitchFamily="66" charset="0"/>
            </a:endParaRP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3708400" y="5862638"/>
            <a:ext cx="208101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=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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(n log n)</a:t>
            </a:r>
            <a:endParaRPr lang="it-IT" sz="28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6793615" y="5269309"/>
            <a:ext cx="367408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=</a:t>
            </a:r>
            <a:endParaRPr lang="it-IT" sz="2800" dirty="0">
              <a:latin typeface="Comic Sans MS" pitchFamily="66" charset="0"/>
            </a:endParaRPr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2843213" y="4457700"/>
            <a:ext cx="792162" cy="71913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49" grpId="0"/>
      <p:bldP spid="57350" grpId="0"/>
      <p:bldP spid="57351" grpId="0"/>
      <p:bldP spid="57352" grpId="0"/>
      <p:bldP spid="57353" grpId="0"/>
      <p:bldP spid="57354" grpId="0"/>
      <p:bldP spid="57355" grpId="0"/>
      <p:bldP spid="57356" grpId="0"/>
      <p:bldP spid="573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774378"/>
            <a:ext cx="8532813" cy="1718518"/>
          </a:xfrm>
          <a:solidFill>
            <a:srgbClr val="FFFF99"/>
          </a:solidFill>
          <a:ln w="3810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it-IT" sz="2400" b="1" dirty="0">
                <a:solidFill>
                  <a:srgbClr val="3366FF"/>
                </a:solidFill>
                <a:latin typeface="Comic Sans MS" pitchFamily="66" charset="0"/>
              </a:rPr>
              <a:t>Esercizio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br>
              <a:rPr lang="it-IT" sz="2400" dirty="0">
                <a:latin typeface="Comic Sans MS" pitchFamily="66" charset="0"/>
              </a:rPr>
            </a:br>
            <a:r>
              <a:rPr lang="it-IT" sz="2400" dirty="0">
                <a:latin typeface="Comic Sans MS" pitchFamily="66" charset="0"/>
              </a:rPr>
              <a:t>Dimostrare usando la tecnica dell’albero di decisione che l’algoritmo di pesatura che esegue (nel caso peggiore)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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log</a:t>
            </a:r>
            <a:r>
              <a:rPr lang="it-IT" sz="2400" baseline="-25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 </a:t>
            </a:r>
            <a:r>
              <a:rPr lang="it-IT" sz="2400" dirty="0">
                <a:latin typeface="Comic Sans MS" pitchFamily="66" charset="0"/>
                <a:sym typeface="Symbol"/>
              </a:rPr>
              <a:t>pesate per trovare la moneta falsa fra 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n</a:t>
            </a:r>
            <a:r>
              <a:rPr lang="it-IT" sz="2400" dirty="0">
                <a:latin typeface="Comic Sans MS" pitchFamily="66" charset="0"/>
                <a:sym typeface="Symbol"/>
              </a:rPr>
              <a:t> monete è ottimo.</a:t>
            </a:r>
            <a:endParaRPr lang="it-IT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Sommario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mic Sans MS" pitchFamily="66" charset="0"/>
              </a:rPr>
              <a:t>Delimitazioni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inferiori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 err="1">
                <a:latin typeface="Comic Sans MS" pitchFamily="66" charset="0"/>
              </a:rPr>
              <a:t>superiori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problemi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r>
              <a:rPr lang="en-US" dirty="0" err="1">
                <a:latin typeface="Comic Sans MS" pitchFamily="66" charset="0"/>
              </a:rPr>
              <a:t>Quanto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velocemente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possono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ordinare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elementi</a:t>
            </a:r>
            <a:r>
              <a:rPr lang="en-US" dirty="0">
                <a:latin typeface="Comic Sans MS" pitchFamily="66" charset="0"/>
              </a:rPr>
              <a:t>? </a:t>
            </a:r>
          </a:p>
          <a:p>
            <a:pPr lvl="1"/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soglia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asintotica</a:t>
            </a:r>
            <a:r>
              <a:rPr lang="en-US" dirty="0">
                <a:latin typeface="Comic Sans MS" pitchFamily="66" charset="0"/>
              </a:rPr>
              <a:t>)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velocità</a:t>
            </a:r>
            <a:r>
              <a:rPr lang="en-US" dirty="0">
                <a:latin typeface="Comic Sans MS" pitchFamily="66" charset="0"/>
              </a:rPr>
              <a:t> sotto la </a:t>
            </a:r>
            <a:r>
              <a:rPr lang="en-US" dirty="0" err="1">
                <a:latin typeface="Comic Sans MS" pitchFamily="66" charset="0"/>
              </a:rPr>
              <a:t>quale</a:t>
            </a:r>
            <a:r>
              <a:rPr lang="en-US" dirty="0">
                <a:latin typeface="Comic Sans MS" pitchFamily="66" charset="0"/>
              </a:rPr>
              <a:t> non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può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scendere</a:t>
            </a:r>
            <a:r>
              <a:rPr lang="en-US" dirty="0">
                <a:latin typeface="Comic Sans MS" pitchFamily="66" charset="0"/>
              </a:rPr>
              <a:t>: un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lower bound </a:t>
            </a:r>
          </a:p>
          <a:p>
            <a:pPr lvl="2"/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classe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ragionevoli</a:t>
            </a:r>
            <a:r>
              <a:rPr lang="en-US" dirty="0">
                <a:latin typeface="Comic Sans MS" pitchFamily="66" charset="0"/>
              </a:rPr>
              <a:t> – </a:t>
            </a:r>
            <a:r>
              <a:rPr lang="en-US" dirty="0" err="1">
                <a:latin typeface="Comic Sans MS" pitchFamily="66" charset="0"/>
              </a:rPr>
              <a:t>quelli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basati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confronti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lvl="1"/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tecinica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elegante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che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usa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gli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alberi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decisione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E se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esce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questa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classe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? </a:t>
            </a:r>
          </a:p>
          <a:p>
            <a:pPr lvl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integer sort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bucket sort </a:t>
            </a:r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interi</a:t>
            </a:r>
            <a:r>
              <a:rPr lang="en-US" dirty="0">
                <a:latin typeface="Comic Sans MS" pitchFamily="66" charset="0"/>
              </a:rPr>
              <a:t> “</a:t>
            </a:r>
            <a:r>
              <a:rPr lang="en-US" dirty="0" err="1">
                <a:latin typeface="Comic Sans MS" pitchFamily="66" charset="0"/>
              </a:rPr>
              <a:t>piccoli</a:t>
            </a:r>
            <a:r>
              <a:rPr lang="en-US" dirty="0">
                <a:latin typeface="Comic Sans MS" pitchFamily="66" charset="0"/>
              </a:rPr>
              <a:t>”)</a:t>
            </a:r>
          </a:p>
          <a:p>
            <a:pPr lvl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radix sort </a:t>
            </a:r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interi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più</a:t>
            </a:r>
            <a:r>
              <a:rPr lang="en-US" dirty="0">
                <a:latin typeface="Comic Sans MS" pitchFamily="66" charset="0"/>
              </a:rPr>
              <a:t> “</a:t>
            </a:r>
            <a:r>
              <a:rPr lang="en-US" dirty="0" err="1">
                <a:latin typeface="Comic Sans MS" pitchFamily="66" charset="0"/>
              </a:rPr>
              <a:t>grandi</a:t>
            </a:r>
            <a:r>
              <a:rPr lang="en-US" dirty="0">
                <a:latin typeface="Comic Sans MS" pitchFamily="66" charset="0"/>
              </a:rPr>
              <a:t>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ChangeArrowheads="1"/>
          </p:cNvSpPr>
          <p:nvPr/>
        </p:nvSpPr>
        <p:spPr bwMode="black">
          <a:xfrm>
            <a:off x="457200" y="764704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può un algoritmo basato su confronti ordinare </a:t>
            </a:r>
            <a:r>
              <a:rPr lang="it-IT" altLang="it-IT" sz="4000" b="1" dirty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 interi piccoli, diciamo compresi fra 1 e </a:t>
            </a:r>
            <a:r>
              <a:rPr lang="it-IT" altLang="it-IT" sz="4000" b="1" dirty="0" err="1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it-IT" altLang="it-IT" sz="4000" b="1" dirty="0" err="1">
                <a:solidFill>
                  <a:srgbClr val="3366FF"/>
                </a:solidFill>
                <a:latin typeface="Comic Sans MS" pitchFamily="66" charset="0"/>
              </a:rPr>
              <a:t>=O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4000" b="1" dirty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), in (asintoticamente) meno di </a:t>
            </a:r>
            <a:r>
              <a:rPr lang="it-IT" altLang="it-IT" sz="4000" b="1" dirty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4000" b="1" dirty="0" err="1">
                <a:solidFill>
                  <a:srgbClr val="3366FF"/>
                </a:solidFill>
                <a:latin typeface="Comic Sans MS" pitchFamily="66" charset="0"/>
              </a:rPr>
              <a:t>log</a:t>
            </a:r>
            <a:r>
              <a:rPr lang="it-IT" altLang="it-IT" sz="4000" b="1" dirty="0" err="1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3" name="Sottotitolo 2"/>
          <p:cNvSpPr txBox="1">
            <a:spLocks/>
          </p:cNvSpPr>
          <p:nvPr/>
        </p:nvSpPr>
        <p:spPr>
          <a:xfrm>
            <a:off x="4827984" y="5323656"/>
            <a:ext cx="3920480" cy="9136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…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, la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dimostrazione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funziona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anche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sotto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questa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ipotesi</a:t>
            </a:r>
            <a:r>
              <a:rPr lang="en-US" sz="3200" dirty="0">
                <a:latin typeface="Comic Sans MS" pitchFamily="66" charset="0"/>
              </a:rPr>
              <a:t>!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228600" y="3213100"/>
            <a:ext cx="8686800" cy="3113088"/>
          </a:xfrm>
          <a:prstGeom prst="rect">
            <a:avLst/>
          </a:prstGeom>
          <a:solidFill>
            <a:srgbClr val="FFFFBF"/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 err="1">
                <a:solidFill>
                  <a:srgbClr val="3366FF"/>
                </a:solidFill>
                <a:latin typeface="Comic Sans MS" pitchFamily="66" charset="0"/>
              </a:rPr>
              <a:t>IntegerSort</a:t>
            </a:r>
            <a:r>
              <a:rPr lang="it-IT" altLang="it-IT" sz="3600" b="1" dirty="0">
                <a:solidFill>
                  <a:srgbClr val="3366FF"/>
                </a:solidFill>
                <a:latin typeface="Comic Sans MS" pitchFamily="66" charset="0"/>
              </a:rPr>
              <a:t>: fase 1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0" y="3441700"/>
            <a:ext cx="8331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380288" cy="79692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400" dirty="0">
                <a:latin typeface="Comic Sans MS" pitchFamily="66" charset="0"/>
              </a:rPr>
              <a:t>Per ordinare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 interi con valori in [1,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400" dirty="0">
                <a:latin typeface="Comic Sans MS" pitchFamily="66" charset="0"/>
              </a:rPr>
              <a:t>]</a:t>
            </a:r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381000" y="2032000"/>
            <a:ext cx="85344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Mantiene un array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400" dirty="0">
                <a:latin typeface="Comic Sans MS" pitchFamily="66" charset="0"/>
              </a:rPr>
              <a:t> di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400" dirty="0">
                <a:latin typeface="Comic Sans MS" pitchFamily="66" charset="0"/>
              </a:rPr>
              <a:t> contatori tale che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400" dirty="0">
                <a:latin typeface="Comic Sans MS" pitchFamily="66" charset="0"/>
              </a:rPr>
              <a:t>[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400" dirty="0">
                <a:latin typeface="Comic Sans MS" pitchFamily="66" charset="0"/>
              </a:rPr>
              <a:t>] </a:t>
            </a:r>
            <a:r>
              <a:rPr lang="it-IT" altLang="it-IT" sz="1600" dirty="0">
                <a:latin typeface="Comic Sans MS" pitchFamily="66" charset="0"/>
              </a:rPr>
              <a:t>=</a:t>
            </a:r>
            <a:r>
              <a:rPr lang="it-IT" altLang="it-IT" sz="2400" dirty="0">
                <a:latin typeface="Comic Sans MS" pitchFamily="66" charset="0"/>
              </a:rPr>
              <a:t> numero di volte che il valore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400" dirty="0">
                <a:latin typeface="Comic Sans MS" pitchFamily="66" charset="0"/>
              </a:rPr>
              <a:t> compare in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228600" y="3024188"/>
            <a:ext cx="8686800" cy="3113087"/>
          </a:xfrm>
          <a:prstGeom prst="rect">
            <a:avLst/>
          </a:prstGeom>
          <a:solidFill>
            <a:srgbClr val="FFFFBF"/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 err="1">
                <a:solidFill>
                  <a:srgbClr val="3366FF"/>
                </a:solidFill>
                <a:latin typeface="Comic Sans MS" pitchFamily="66" charset="0"/>
              </a:rPr>
              <a:t>IntegerSort</a:t>
            </a:r>
            <a:r>
              <a:rPr lang="it-IT" altLang="it-IT" sz="3600" b="1" dirty="0">
                <a:solidFill>
                  <a:srgbClr val="3366FF"/>
                </a:solidFill>
                <a:latin typeface="Comic Sans MS" pitchFamily="66" charset="0"/>
              </a:rPr>
              <a:t>: fase 2</a:t>
            </a:r>
          </a:p>
          <a:p>
            <a:pPr marL="342900" indent="-342900" algn="r" eaLnBrk="1" hangingPunct="1">
              <a:spcBef>
                <a:spcPct val="20000"/>
              </a:spcBef>
            </a:pPr>
            <a:endParaRPr lang="it-IT" altLang="it-IT" sz="3600" b="1" dirty="0">
              <a:latin typeface="Comic Sans MS" pitchFamily="66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163888"/>
            <a:ext cx="833120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33400" y="1676400"/>
            <a:ext cx="82296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Scorre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400" dirty="0">
                <a:latin typeface="Comic Sans MS" pitchFamily="66" charset="0"/>
              </a:rPr>
              <a:t> da sinistra verso destra e, se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400" dirty="0">
                <a:latin typeface="Comic Sans MS" pitchFamily="66" charset="0"/>
              </a:rPr>
              <a:t>[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400" dirty="0">
                <a:latin typeface="Comic Sans MS" pitchFamily="66" charset="0"/>
              </a:rPr>
              <a:t>]</a:t>
            </a:r>
            <a:r>
              <a:rPr lang="it-IT" altLang="it-IT" sz="2400" dirty="0" err="1">
                <a:latin typeface="Comic Sans MS" pitchFamily="66" charset="0"/>
              </a:rPr>
              <a:t>=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400" dirty="0">
                <a:latin typeface="Comic Sans MS" pitchFamily="66" charset="0"/>
              </a:rPr>
              <a:t>, scrive in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400" dirty="0">
                <a:latin typeface="Comic Sans MS" pitchFamily="66" charset="0"/>
              </a:rPr>
              <a:t> il valore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400" dirty="0">
                <a:latin typeface="Comic Sans MS" pitchFamily="66" charset="0"/>
              </a:rPr>
              <a:t> per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400" dirty="0">
                <a:latin typeface="Comic Sans MS" pitchFamily="66" charset="0"/>
              </a:rPr>
              <a:t> volte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23851" y="765175"/>
            <a:ext cx="3960118" cy="410881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IntegerSort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(X, k)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 un array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dimensione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]=0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do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incrementa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Y[X[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]]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j=1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 &gt; 0)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X[j]=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incrementa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j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decrementa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4283968" y="3284984"/>
            <a:ext cx="215900" cy="1584176"/>
          </a:xfrm>
          <a:prstGeom prst="rightBrace">
            <a:avLst>
              <a:gd name="adj1" fmla="val 25061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6" name="AutoShape 5"/>
          <p:cNvSpPr>
            <a:spLocks/>
          </p:cNvSpPr>
          <p:nvPr/>
        </p:nvSpPr>
        <p:spPr bwMode="auto">
          <a:xfrm>
            <a:off x="4283968" y="1268760"/>
            <a:ext cx="144016" cy="288032"/>
          </a:xfrm>
          <a:prstGeom prst="rightBrace">
            <a:avLst>
              <a:gd name="adj1" fmla="val 19108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9992" y="3645024"/>
            <a:ext cx="195598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per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fissato</a:t>
            </a:r>
            <a:endParaRPr lang="en-US" dirty="0"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#volte </a:t>
            </a:r>
            <a:r>
              <a:rPr lang="en-US" dirty="0" err="1">
                <a:latin typeface="Comic Sans MS" pitchFamily="66" charset="0"/>
              </a:rPr>
              <a:t>eseguite</a:t>
            </a:r>
            <a:r>
              <a:rPr lang="en-US" dirty="0">
                <a:latin typeface="Comic Sans MS" pitchFamily="66" charset="0"/>
              </a:rPr>
              <a:t> </a:t>
            </a:r>
          </a:p>
          <a:p>
            <a:r>
              <a:rPr lang="en-US" dirty="0">
                <a:latin typeface="Comic Sans MS" pitchFamily="66" charset="0"/>
              </a:rPr>
              <a:t> è al </a:t>
            </a:r>
            <a:r>
              <a:rPr lang="en-US" dirty="0" err="1">
                <a:latin typeface="Comic Sans MS" pitchFamily="66" charset="0"/>
              </a:rPr>
              <a:t>più</a:t>
            </a:r>
            <a:r>
              <a:rPr lang="en-US" dirty="0">
                <a:latin typeface="Comic Sans MS" pitchFamily="66" charset="0"/>
              </a:rPr>
              <a:t> 1+Y[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]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499992" y="1259468"/>
            <a:ext cx="25490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O(1) – tempo </a:t>
            </a:r>
            <a:r>
              <a:rPr lang="en-US" dirty="0" err="1">
                <a:latin typeface="Comic Sans MS" pitchFamily="66" charset="0"/>
              </a:rPr>
              <a:t>costante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AutoShape 5"/>
          <p:cNvSpPr>
            <a:spLocks/>
          </p:cNvSpPr>
          <p:nvPr/>
        </p:nvSpPr>
        <p:spPr bwMode="auto">
          <a:xfrm>
            <a:off x="4283968" y="1628800"/>
            <a:ext cx="144016" cy="288032"/>
          </a:xfrm>
          <a:prstGeom prst="rightBrace">
            <a:avLst>
              <a:gd name="adj1" fmla="val 19108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499992" y="1619508"/>
            <a:ext cx="6639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O(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sp>
        <p:nvSpPr>
          <p:cNvPr id="11" name="AutoShape 5"/>
          <p:cNvSpPr>
            <a:spLocks/>
          </p:cNvSpPr>
          <p:nvPr/>
        </p:nvSpPr>
        <p:spPr bwMode="auto">
          <a:xfrm>
            <a:off x="4283968" y="2060848"/>
            <a:ext cx="144016" cy="288032"/>
          </a:xfrm>
          <a:prstGeom prst="rightBrace">
            <a:avLst>
              <a:gd name="adj1" fmla="val 19108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499992" y="2051556"/>
            <a:ext cx="6639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O(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sp>
        <p:nvSpPr>
          <p:cNvPr id="13" name="AutoShape 5"/>
          <p:cNvSpPr>
            <a:spLocks/>
          </p:cNvSpPr>
          <p:nvPr/>
        </p:nvSpPr>
        <p:spPr bwMode="auto">
          <a:xfrm>
            <a:off x="4283968" y="2440813"/>
            <a:ext cx="144016" cy="288032"/>
          </a:xfrm>
          <a:prstGeom prst="rightBrace">
            <a:avLst>
              <a:gd name="adj1" fmla="val 19108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499992" y="2431521"/>
            <a:ext cx="643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O(1)</a:t>
            </a:r>
          </a:p>
        </p:txBody>
      </p:sp>
      <p:sp>
        <p:nvSpPr>
          <p:cNvPr id="15" name="AutoShape 5"/>
          <p:cNvSpPr>
            <a:spLocks/>
          </p:cNvSpPr>
          <p:nvPr/>
        </p:nvSpPr>
        <p:spPr bwMode="auto">
          <a:xfrm>
            <a:off x="4283968" y="2800853"/>
            <a:ext cx="144016" cy="288032"/>
          </a:xfrm>
          <a:prstGeom prst="rightBrace">
            <a:avLst>
              <a:gd name="adj1" fmla="val 19108"/>
              <a:gd name="adj2" fmla="val 50000"/>
            </a:avLst>
          </a:prstGeom>
          <a:noFill/>
          <a:ln w="3175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499992" y="2791561"/>
            <a:ext cx="6639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O(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sp>
        <p:nvSpPr>
          <p:cNvPr id="17" name="CasellaDiTesto 16"/>
          <p:cNvSpPr txBox="1">
            <a:spLocks noChangeArrowheads="1"/>
          </p:cNvSpPr>
          <p:nvPr/>
        </p:nvSpPr>
        <p:spPr bwMode="auto">
          <a:xfrm>
            <a:off x="1208261" y="5332437"/>
            <a:ext cx="504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dirty="0">
                <a:latin typeface="Comic Sans MS" pitchFamily="66" charset="0"/>
                <a:sym typeface="Symbol" pitchFamily="18" charset="2"/>
              </a:rPr>
              <a:t>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187624" y="5869012"/>
            <a:ext cx="576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1800" dirty="0">
                <a:latin typeface="Comic Sans MS" pitchFamily="66" charset="0"/>
                <a:sym typeface="Symbol" pitchFamily="18" charset="2"/>
              </a:rPr>
              <a:t>=1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187624" y="5230837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endParaRPr lang="en-US" sz="18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619672" y="5560319"/>
            <a:ext cx="10695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(1+Y[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])=</a:t>
            </a:r>
          </a:p>
        </p:txBody>
      </p:sp>
      <p:sp>
        <p:nvSpPr>
          <p:cNvPr id="21" name="CasellaDiTesto 20"/>
          <p:cNvSpPr txBox="1">
            <a:spLocks noChangeArrowheads="1"/>
          </p:cNvSpPr>
          <p:nvPr/>
        </p:nvSpPr>
        <p:spPr bwMode="auto">
          <a:xfrm>
            <a:off x="2504207" y="5332437"/>
            <a:ext cx="504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dirty="0">
                <a:latin typeface="Comic Sans MS" pitchFamily="66" charset="0"/>
                <a:sym typeface="Symbol" pitchFamily="18" charset="2"/>
              </a:rPr>
              <a:t>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2483570" y="5869012"/>
            <a:ext cx="576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1800" dirty="0">
                <a:latin typeface="Comic Sans MS" pitchFamily="66" charset="0"/>
                <a:sym typeface="Symbol" pitchFamily="18" charset="2"/>
              </a:rPr>
              <a:t>=1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483570" y="5230837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endParaRPr lang="en-US" sz="18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2780207" y="5579948"/>
            <a:ext cx="6751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  1 + </a:t>
            </a:r>
          </a:p>
        </p:txBody>
      </p:sp>
      <p:sp>
        <p:nvSpPr>
          <p:cNvPr id="25" name="CasellaDiTesto 24"/>
          <p:cNvSpPr txBox="1">
            <a:spLocks noChangeArrowheads="1"/>
          </p:cNvSpPr>
          <p:nvPr/>
        </p:nvSpPr>
        <p:spPr bwMode="auto">
          <a:xfrm>
            <a:off x="3296295" y="5330800"/>
            <a:ext cx="504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dirty="0">
                <a:latin typeface="Comic Sans MS" pitchFamily="66" charset="0"/>
                <a:sym typeface="Symbol" pitchFamily="18" charset="2"/>
              </a:rPr>
              <a:t>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3275658" y="5867375"/>
            <a:ext cx="576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1800" dirty="0">
                <a:latin typeface="Comic Sans MS" pitchFamily="66" charset="0"/>
                <a:sym typeface="Symbol" pitchFamily="18" charset="2"/>
              </a:rPr>
              <a:t>=1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3275658" y="5229200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endParaRPr lang="en-US" sz="18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644176" y="5579948"/>
            <a:ext cx="13163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Y[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] =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dirty="0">
                <a:latin typeface="Comic Sans MS" pitchFamily="66" charset="0"/>
              </a:rPr>
              <a:t> +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30" name="Freccia a destra 29"/>
          <p:cNvSpPr/>
          <p:nvPr/>
        </p:nvSpPr>
        <p:spPr>
          <a:xfrm>
            <a:off x="6372200" y="4005064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948264" y="3923764"/>
            <a:ext cx="1446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latin typeface="Comic Sans MS" pitchFamily="66" charset="0"/>
              </a:rPr>
              <a:t>O(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k+n</a:t>
            </a:r>
            <a:r>
              <a:rPr lang="en-US" sz="3200" dirty="0">
                <a:latin typeface="Comic Sans MS" pitchFamily="66" charset="0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 animBg="1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35063"/>
            <a:ext cx="8382000" cy="1981200"/>
          </a:xfrm>
        </p:spPr>
        <p:txBody>
          <a:bodyPr>
            <a:norm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Tempo O(1)</a:t>
            </a:r>
            <a:r>
              <a:rPr lang="it-IT" altLang="it-IT" sz="2800" dirty="0" err="1">
                <a:latin typeface="Comic Sans MS" pitchFamily="66" charset="0"/>
              </a:rPr>
              <a:t>+O</a:t>
            </a:r>
            <a:r>
              <a:rPr lang="it-IT" altLang="it-IT" sz="2800" dirty="0">
                <a:latin typeface="Comic Sans MS" pitchFamily="66" charset="0"/>
              </a:rPr>
              <a:t>(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>
                <a:latin typeface="Comic Sans MS" pitchFamily="66" charset="0"/>
              </a:rPr>
              <a:t>)</a:t>
            </a:r>
            <a:r>
              <a:rPr lang="it-IT" altLang="it-IT" sz="2800" dirty="0" err="1">
                <a:latin typeface="Comic Sans MS" pitchFamily="66" charset="0"/>
              </a:rPr>
              <a:t>=O</a:t>
            </a:r>
            <a:r>
              <a:rPr lang="it-IT" altLang="it-IT" sz="2800" dirty="0">
                <a:latin typeface="Comic Sans MS" pitchFamily="66" charset="0"/>
              </a:rPr>
              <a:t>(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>
                <a:latin typeface="Comic Sans MS" pitchFamily="66" charset="0"/>
              </a:rPr>
              <a:t>) per inizializzare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800" dirty="0">
                <a:latin typeface="Comic Sans MS" pitchFamily="66" charset="0"/>
              </a:rPr>
              <a:t> a 0</a:t>
            </a:r>
          </a:p>
          <a:p>
            <a:r>
              <a:rPr lang="it-IT" altLang="it-IT" sz="2800" dirty="0">
                <a:latin typeface="Comic Sans MS" pitchFamily="66" charset="0"/>
              </a:rPr>
              <a:t>Tempo O(1)</a:t>
            </a:r>
            <a:r>
              <a:rPr lang="it-IT" altLang="it-IT" sz="2800" dirty="0" err="1">
                <a:latin typeface="Comic Sans MS" pitchFamily="66" charset="0"/>
              </a:rPr>
              <a:t>+O</a:t>
            </a:r>
            <a:r>
              <a:rPr lang="it-IT" altLang="it-IT" sz="2800" dirty="0">
                <a:latin typeface="Comic Sans MS" pitchFamily="66" charset="0"/>
              </a:rPr>
              <a:t>(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>
                <a:latin typeface="Comic Sans MS" pitchFamily="66" charset="0"/>
              </a:rPr>
              <a:t>)</a:t>
            </a:r>
            <a:r>
              <a:rPr lang="it-IT" altLang="it-IT" sz="2800" dirty="0" err="1">
                <a:latin typeface="Comic Sans MS" pitchFamily="66" charset="0"/>
              </a:rPr>
              <a:t>=O</a:t>
            </a:r>
            <a:r>
              <a:rPr lang="it-IT" altLang="it-IT" sz="2800" dirty="0">
                <a:latin typeface="Comic Sans MS" pitchFamily="66" charset="0"/>
              </a:rPr>
              <a:t>(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>
                <a:latin typeface="Comic Sans MS" pitchFamily="66" charset="0"/>
              </a:rPr>
              <a:t>) per calcolare i valori dei contatori</a:t>
            </a:r>
          </a:p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Tempo O(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 err="1">
                <a:latin typeface="Comic Sans MS" pitchFamily="66" charset="0"/>
              </a:rPr>
              <a:t>+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>
                <a:latin typeface="Comic Sans MS" pitchFamily="66" charset="0"/>
              </a:rPr>
              <a:t>) per ricostruire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 err="1">
                <a:solidFill>
                  <a:srgbClr val="3366FF"/>
                </a:solidFill>
                <a:latin typeface="Comic Sans MS" pitchFamily="66" charset="0"/>
              </a:rPr>
              <a:t>IntegerSort</a:t>
            </a:r>
            <a:r>
              <a:rPr lang="it-IT" altLang="it-IT" sz="3600" b="1" dirty="0">
                <a:solidFill>
                  <a:srgbClr val="3366FF"/>
                </a:solidFill>
                <a:latin typeface="Comic Sans MS" pitchFamily="66" charset="0"/>
              </a:rPr>
              <a:t>: analisi</a:t>
            </a:r>
          </a:p>
          <a:p>
            <a:pPr marL="342900" indent="-342900" algn="r" eaLnBrk="1" hangingPunct="1">
              <a:spcBef>
                <a:spcPct val="20000"/>
              </a:spcBef>
            </a:pPr>
            <a:endParaRPr lang="it-IT" altLang="it-IT" sz="3600" b="1" dirty="0">
              <a:latin typeface="Comic Sans MS" pitchFamily="66" charset="0"/>
            </a:endParaRPr>
          </a:p>
        </p:txBody>
      </p:sp>
      <p:sp>
        <p:nvSpPr>
          <p:cNvPr id="7174" name="AutoShape 4"/>
          <p:cNvSpPr>
            <a:spLocks noChangeArrowheads="1"/>
          </p:cNvSpPr>
          <p:nvPr/>
        </p:nvSpPr>
        <p:spPr bwMode="auto">
          <a:xfrm>
            <a:off x="3962400" y="3116263"/>
            <a:ext cx="914400" cy="457200"/>
          </a:xfrm>
          <a:prstGeom prst="downArrow">
            <a:avLst>
              <a:gd name="adj1" fmla="val 47222"/>
              <a:gd name="adj2" fmla="val 48264"/>
            </a:avLst>
          </a:prstGeom>
          <a:solidFill>
            <a:srgbClr val="00CC99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1600">
              <a:latin typeface="Comic Sans MS" pitchFamily="66" charset="0"/>
            </a:endParaRP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3733800" y="3644900"/>
            <a:ext cx="1446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O(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n+k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2362200" y="4375150"/>
            <a:ext cx="42322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Tempo lineare se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 err="1">
                <a:latin typeface="Comic Sans MS" pitchFamily="66" charset="0"/>
              </a:rPr>
              <a:t>=O</a:t>
            </a:r>
            <a:r>
              <a:rPr lang="it-IT" altLang="it-IT" sz="2800" dirty="0">
                <a:latin typeface="Comic Sans MS" pitchFamily="66" charset="0"/>
              </a:rPr>
              <a:t>(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>
                <a:latin typeface="Comic Sans MS" pitchFamily="66" charset="0"/>
              </a:rPr>
              <a:t>)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403350" y="4941888"/>
            <a:ext cx="597471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Contraddice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il</a:t>
            </a:r>
            <a:r>
              <a:rPr lang="en-US" sz="2400" dirty="0">
                <a:latin typeface="Comic Sans MS" pitchFamily="66" charset="0"/>
              </a:rPr>
              <a:t> lower bound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(</a:t>
            </a:r>
            <a:r>
              <a:rPr lang="en-US" sz="2400" i="1" dirty="0">
                <a:solidFill>
                  <a:srgbClr val="3366FF"/>
                </a:solidFill>
                <a:latin typeface="Comic Sans MS" pitchFamily="66" charset="0"/>
              </a:rPr>
              <a:t>n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log </a:t>
            </a:r>
            <a:r>
              <a:rPr lang="en-US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  <a:r>
              <a:rPr lang="en-US" sz="2400" dirty="0">
                <a:latin typeface="Comic Sans MS" pitchFamily="66" charset="0"/>
              </a:rPr>
              <a:t>?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385340" y="5510213"/>
            <a:ext cx="664637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No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perché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l’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Integer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Sort</a:t>
            </a:r>
            <a:r>
              <a:rPr lang="en-US" sz="2400" dirty="0">
                <a:latin typeface="Comic Sans MS" pitchFamily="66" charset="0"/>
              </a:rPr>
              <a:t> non è un </a:t>
            </a:r>
            <a:r>
              <a:rPr lang="en-US" sz="2400" dirty="0" err="1">
                <a:latin typeface="Comic Sans MS" pitchFamily="66" charset="0"/>
              </a:rPr>
              <a:t>algoritmo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400" dirty="0" err="1">
                <a:latin typeface="Comic Sans MS" pitchFamily="66" charset="0"/>
              </a:rPr>
              <a:t>basato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confronti</a:t>
            </a:r>
            <a:r>
              <a:rPr lang="en-US" sz="2400" dirty="0">
                <a:latin typeface="Comic Sans MS" pitchFamily="66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/>
      <p:bldP spid="757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323850" y="1773238"/>
            <a:ext cx="8569325" cy="3168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Comic Sans MS" pitchFamily="66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3600" b="1" dirty="0" err="1">
                <a:solidFill>
                  <a:srgbClr val="C00000"/>
                </a:solidFill>
                <a:latin typeface="Comic Sans MS" pitchFamily="66" charset="0"/>
              </a:rPr>
              <a:t>Una</a:t>
            </a:r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Comic Sans MS" pitchFamily="66" charset="0"/>
              </a:rPr>
              <a:t>domanda</a:t>
            </a:r>
            <a:endParaRPr lang="en-US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352396" y="2276475"/>
            <a:ext cx="8180445" cy="76944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200" dirty="0" err="1">
                <a:latin typeface="Comic Sans MS" pitchFamily="66" charset="0"/>
              </a:rPr>
              <a:t>Che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complessità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temporale</a:t>
            </a:r>
            <a:r>
              <a:rPr lang="en-US" sz="2200" dirty="0">
                <a:latin typeface="Comic Sans MS" pitchFamily="66" charset="0"/>
              </a:rPr>
              <a:t> ha </a:t>
            </a:r>
            <a:r>
              <a:rPr lang="en-US" sz="2200" dirty="0" err="1">
                <a:latin typeface="Comic Sans MS" pitchFamily="66" charset="0"/>
              </a:rPr>
              <a:t>l’IntegerSort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quando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200" i="1" dirty="0">
                <a:latin typeface="Comic Sans MS" pitchFamily="66" charset="0"/>
              </a:rPr>
              <a:t> </a:t>
            </a:r>
            <a:r>
              <a:rPr lang="en-US" sz="2200" dirty="0">
                <a:latin typeface="Comic Sans MS" pitchFamily="66" charset="0"/>
              </a:rPr>
              <a:t>= 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(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), </a:t>
            </a:r>
          </a:p>
          <a:p>
            <a:pPr algn="ctr"/>
            <a:r>
              <a:rPr lang="en-US" sz="2200" dirty="0">
                <a:latin typeface="Comic Sans MS" pitchFamily="66" charset="0"/>
                <a:sym typeface="Symbol" pitchFamily="18" charset="2"/>
              </a:rPr>
              <a:t>per </a:t>
            </a:r>
            <a:r>
              <a:rPr lang="en-US" sz="2200" dirty="0" err="1">
                <a:latin typeface="Comic Sans MS" pitchFamily="66" charset="0"/>
                <a:sym typeface="Symbol" pitchFamily="18" charset="2"/>
              </a:rPr>
              <a:t>esempio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=(</a:t>
            </a:r>
            <a:r>
              <a:rPr lang="en-US" sz="22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sz="2200" baseline="300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), con 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200" i="1" dirty="0">
                <a:latin typeface="Comic Sans MS" pitchFamily="66" charset="0"/>
                <a:sym typeface="Symbol" pitchFamily="18" charset="2"/>
              </a:rPr>
              <a:t>&gt;1 </a:t>
            </a:r>
            <a:r>
              <a:rPr lang="en-US" sz="2200" dirty="0" err="1">
                <a:latin typeface="Comic Sans MS" pitchFamily="66" charset="0"/>
                <a:sym typeface="Symbol" pitchFamily="18" charset="2"/>
              </a:rPr>
              <a:t>costante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?</a:t>
            </a: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2905810" y="3686175"/>
            <a:ext cx="3108543" cy="76944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200" dirty="0">
                <a:latin typeface="Comic Sans MS" pitchFamily="66" charset="0"/>
              </a:rPr>
              <a:t>…T(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200" dirty="0">
                <a:latin typeface="Comic Sans MS" pitchFamily="66" charset="0"/>
              </a:rPr>
              <a:t>) = 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(</a:t>
            </a:r>
            <a:r>
              <a:rPr lang="en-US" sz="22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sz="2200" baseline="300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)…</a:t>
            </a:r>
          </a:p>
          <a:p>
            <a:pPr algn="ctr"/>
            <a:r>
              <a:rPr lang="en-US" sz="2200" dirty="0">
                <a:latin typeface="Comic Sans MS" pitchFamily="66" charset="0"/>
                <a:sym typeface="Symbol" pitchFamily="18" charset="2"/>
              </a:rPr>
              <a:t>…=(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 log 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) per 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200" dirty="0">
                <a:latin typeface="Comic Sans MS" pitchFamily="66" charset="0"/>
                <a:sym typeface="Symbol" pitchFamily="18" charset="2"/>
              </a:rPr>
              <a:t> &gt; 1…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Sommario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mic Sans MS" pitchFamily="66" charset="0"/>
              </a:rPr>
              <a:t>Delimitazioni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inferiori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 err="1">
                <a:latin typeface="Comic Sans MS" pitchFamily="66" charset="0"/>
              </a:rPr>
              <a:t>superiori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problemi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r>
              <a:rPr lang="en-US" dirty="0" err="1">
                <a:latin typeface="Comic Sans MS" pitchFamily="66" charset="0"/>
              </a:rPr>
              <a:t>Quanto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velocemente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possono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ordinare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elementi</a:t>
            </a:r>
            <a:r>
              <a:rPr lang="en-US" dirty="0">
                <a:latin typeface="Comic Sans MS" pitchFamily="66" charset="0"/>
              </a:rPr>
              <a:t>? </a:t>
            </a:r>
          </a:p>
          <a:p>
            <a:pPr lvl="1"/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soglia</a:t>
            </a:r>
            <a:r>
              <a:rPr lang="en-US" dirty="0">
                <a:latin typeface="Comic Sans MS" pitchFamily="66" charset="0"/>
              </a:rPr>
              <a:t> (</a:t>
            </a:r>
            <a:r>
              <a:rPr lang="en-US" dirty="0" err="1">
                <a:latin typeface="Comic Sans MS" pitchFamily="66" charset="0"/>
              </a:rPr>
              <a:t>asintotica</a:t>
            </a:r>
            <a:r>
              <a:rPr lang="en-US" dirty="0">
                <a:latin typeface="Comic Sans MS" pitchFamily="66" charset="0"/>
              </a:rPr>
              <a:t>)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velocità</a:t>
            </a:r>
            <a:r>
              <a:rPr lang="en-US" dirty="0">
                <a:latin typeface="Comic Sans MS" pitchFamily="66" charset="0"/>
              </a:rPr>
              <a:t> sotto la </a:t>
            </a:r>
            <a:r>
              <a:rPr lang="en-US" dirty="0" err="1">
                <a:latin typeface="Comic Sans MS" pitchFamily="66" charset="0"/>
              </a:rPr>
              <a:t>quale</a:t>
            </a:r>
            <a:r>
              <a:rPr lang="en-US" dirty="0">
                <a:latin typeface="Comic Sans MS" pitchFamily="66" charset="0"/>
              </a:rPr>
              <a:t> non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può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scendere</a:t>
            </a:r>
            <a:r>
              <a:rPr lang="en-US" dirty="0">
                <a:latin typeface="Comic Sans MS" pitchFamily="66" charset="0"/>
              </a:rPr>
              <a:t>: un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lower bound </a:t>
            </a:r>
          </a:p>
          <a:p>
            <a:pPr lvl="2"/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classe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ragionevoli</a:t>
            </a:r>
            <a:r>
              <a:rPr lang="en-US" dirty="0">
                <a:latin typeface="Comic Sans MS" pitchFamily="66" charset="0"/>
              </a:rPr>
              <a:t> – </a:t>
            </a:r>
            <a:r>
              <a:rPr lang="en-US" dirty="0" err="1">
                <a:latin typeface="Comic Sans MS" pitchFamily="66" charset="0"/>
              </a:rPr>
              <a:t>quelli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basati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confronti</a:t>
            </a:r>
            <a:r>
              <a:rPr lang="en-US" dirty="0">
                <a:latin typeface="Comic Sans MS" pitchFamily="66" charset="0"/>
              </a:rPr>
              <a:t>)</a:t>
            </a:r>
          </a:p>
          <a:p>
            <a:pPr lvl="1"/>
            <a:r>
              <a:rPr lang="en-US" dirty="0" err="1">
                <a:latin typeface="Comic Sans MS" pitchFamily="66" charset="0"/>
              </a:rPr>
              <a:t>una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tecinica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elegante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che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usa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gli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alberi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decisione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E se </a:t>
            </a:r>
            <a:r>
              <a:rPr lang="en-US" dirty="0" err="1">
                <a:latin typeface="Comic Sans MS" pitchFamily="66" charset="0"/>
              </a:rPr>
              <a:t>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esce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questa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classe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algoritmi</a:t>
            </a:r>
            <a:r>
              <a:rPr lang="en-US" dirty="0">
                <a:latin typeface="Comic Sans MS" pitchFamily="66" charset="0"/>
              </a:rPr>
              <a:t>? </a:t>
            </a:r>
          </a:p>
          <a:p>
            <a:pPr lvl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integer sort</a:t>
            </a:r>
            <a:r>
              <a:rPr lang="en-US" dirty="0">
                <a:latin typeface="Comic Sans MS" pitchFamily="66" charset="0"/>
              </a:rPr>
              <a:t> e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bucket sort </a:t>
            </a:r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interi</a:t>
            </a:r>
            <a:r>
              <a:rPr lang="en-US" dirty="0">
                <a:latin typeface="Comic Sans MS" pitchFamily="66" charset="0"/>
              </a:rPr>
              <a:t> “</a:t>
            </a:r>
            <a:r>
              <a:rPr lang="en-US" dirty="0" err="1">
                <a:latin typeface="Comic Sans MS" pitchFamily="66" charset="0"/>
              </a:rPr>
              <a:t>piccoli</a:t>
            </a:r>
            <a:r>
              <a:rPr lang="en-US" dirty="0">
                <a:latin typeface="Comic Sans MS" pitchFamily="66" charset="0"/>
              </a:rPr>
              <a:t>”)</a:t>
            </a:r>
          </a:p>
          <a:p>
            <a:pPr lvl="1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radix sort </a:t>
            </a:r>
            <a:r>
              <a:rPr lang="en-US" dirty="0">
                <a:latin typeface="Comic Sans MS" pitchFamily="66" charset="0"/>
              </a:rPr>
              <a:t>(per </a:t>
            </a:r>
            <a:r>
              <a:rPr lang="en-US" dirty="0" err="1">
                <a:latin typeface="Comic Sans MS" pitchFamily="66" charset="0"/>
              </a:rPr>
              <a:t>interi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più</a:t>
            </a:r>
            <a:r>
              <a:rPr lang="en-US" dirty="0">
                <a:latin typeface="Comic Sans MS" pitchFamily="66" charset="0"/>
              </a:rPr>
              <a:t> “</a:t>
            </a:r>
            <a:r>
              <a:rPr lang="en-US" dirty="0" err="1">
                <a:latin typeface="Comic Sans MS" pitchFamily="66" charset="0"/>
              </a:rPr>
              <a:t>grandi</a:t>
            </a:r>
            <a:r>
              <a:rPr lang="en-US" dirty="0">
                <a:latin typeface="Comic Sans MS" pitchFamily="66" charset="0"/>
              </a:rPr>
              <a:t>”)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 err="1">
                <a:solidFill>
                  <a:srgbClr val="C00000"/>
                </a:solidFill>
                <a:latin typeface="Comic Sans MS" pitchFamily="66" charset="0"/>
              </a:rPr>
              <a:t>BucketSort</a:t>
            </a:r>
            <a:endParaRPr lang="it-IT" altLang="it-IT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849313" y="1316038"/>
            <a:ext cx="7913687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it-IT" altLang="it-IT" sz="2800" dirty="0">
                <a:latin typeface="Comic Sans MS" pitchFamily="66" charset="0"/>
              </a:rPr>
              <a:t>Per ordinare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>
                <a:latin typeface="Comic Sans MS" pitchFamily="66" charset="0"/>
              </a:rPr>
              <a:t> record con chiavi intere in [1,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>
                <a:latin typeface="Comic Sans MS" pitchFamily="66" charset="0"/>
              </a:rPr>
              <a:t>]</a:t>
            </a: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360363" y="2276872"/>
            <a:ext cx="8532812" cy="405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200" dirty="0">
                <a:solidFill>
                  <a:srgbClr val="3366FF"/>
                </a:solidFill>
                <a:latin typeface="Comic Sans MS" pitchFamily="66" charset="0"/>
              </a:rPr>
              <a:t>Esempio</a:t>
            </a:r>
            <a:r>
              <a:rPr lang="it-IT" altLang="it-IT" sz="2200" dirty="0">
                <a:latin typeface="Comic Sans MS" pitchFamily="66" charset="0"/>
              </a:rPr>
              <a:t>: ordinare </a:t>
            </a:r>
            <a:r>
              <a:rPr lang="it-IT" altLang="it-IT" sz="22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200" dirty="0">
                <a:latin typeface="Comic Sans MS" pitchFamily="66" charset="0"/>
              </a:rPr>
              <a:t> record con campi: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2200" dirty="0">
                <a:latin typeface="Comic Sans MS" pitchFamily="66" charset="0"/>
              </a:rPr>
              <a:t>nome, cognome, anno di nascita, matricola,…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it-IT" altLang="it-IT" sz="220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200" dirty="0">
                <a:latin typeface="Comic Sans MS" pitchFamily="66" charset="0"/>
              </a:rPr>
              <a:t>si potrebbe voler ordinare per matricola o per anno di nascita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it-IT" altLang="it-IT" sz="22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it-IT" altLang="it-IT" sz="2200" dirty="0">
                <a:solidFill>
                  <a:srgbClr val="3366FF"/>
                </a:solidFill>
                <a:latin typeface="Comic Sans MS" pitchFamily="66" charset="0"/>
              </a:rPr>
              <a:t>Input</a:t>
            </a:r>
            <a:r>
              <a:rPr lang="it-IT" altLang="it-IT" sz="2200" dirty="0">
                <a:latin typeface="Comic Sans MS" pitchFamily="66" charset="0"/>
              </a:rPr>
              <a:t> del problema: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2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200" dirty="0">
                <a:latin typeface="Comic Sans MS" pitchFamily="66" charset="0"/>
              </a:rPr>
              <a:t> record mantenuti in un </a:t>
            </a:r>
            <a:r>
              <a:rPr lang="it-IT" altLang="it-IT" sz="2200" dirty="0" err="1">
                <a:latin typeface="Comic Sans MS" pitchFamily="66" charset="0"/>
              </a:rPr>
              <a:t>array</a:t>
            </a:r>
            <a:endParaRPr lang="it-IT" altLang="it-IT" sz="220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200" dirty="0">
                <a:latin typeface="Comic Sans MS" pitchFamily="66" charset="0"/>
              </a:rPr>
              <a:t>ogni elemento dell’</a:t>
            </a:r>
            <a:r>
              <a:rPr lang="it-IT" altLang="it-IT" sz="2200" dirty="0" err="1">
                <a:latin typeface="Comic Sans MS" pitchFamily="66" charset="0"/>
              </a:rPr>
              <a:t>array</a:t>
            </a:r>
            <a:r>
              <a:rPr lang="it-IT" altLang="it-IT" sz="2200" dirty="0">
                <a:latin typeface="Comic Sans MS" pitchFamily="66" charset="0"/>
              </a:rPr>
              <a:t> è un record con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2200" dirty="0">
                <a:latin typeface="Comic Sans MS" pitchFamily="66" charset="0"/>
              </a:rPr>
              <a:t>campo chiave (rispetto al quale ordinare)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2200" dirty="0">
                <a:latin typeface="Comic Sans MS" pitchFamily="66" charset="0"/>
              </a:rPr>
              <a:t>altri campi associati alla chiave (informazione satellite)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it-IT" altLang="it-IT" sz="2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 err="1">
                <a:solidFill>
                  <a:srgbClr val="C00000"/>
                </a:solidFill>
                <a:latin typeface="Comic Sans MS" pitchFamily="66" charset="0"/>
              </a:rPr>
              <a:t>BucketSort</a:t>
            </a:r>
            <a:endParaRPr lang="it-IT" altLang="it-IT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539750" y="1773238"/>
            <a:ext cx="800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>
                <a:latin typeface="Comic Sans MS" pitchFamily="66" charset="0"/>
              </a:rPr>
              <a:t>Basta mantenere un </a:t>
            </a:r>
            <a:r>
              <a:rPr lang="it-IT" altLang="it-IT" sz="2800" dirty="0" err="1">
                <a:latin typeface="Comic Sans MS" pitchFamily="66" charset="0"/>
              </a:rPr>
              <a:t>array</a:t>
            </a:r>
            <a:r>
              <a:rPr lang="it-IT" altLang="it-IT" sz="2800" dirty="0">
                <a:latin typeface="Comic Sans MS" pitchFamily="66" charset="0"/>
              </a:rPr>
              <a:t> di liste, anziché di contatori, ed operare come per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IntegerSort</a:t>
            </a:r>
            <a:endParaRPr lang="it-IT" altLang="it-IT" sz="28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it-IT" altLang="it-IT" sz="700" dirty="0">
              <a:latin typeface="Comic Sans MS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>
                <a:latin typeface="Comic Sans MS" pitchFamily="66" charset="0"/>
              </a:rPr>
              <a:t>La lista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Y[i]</a:t>
            </a:r>
            <a:r>
              <a:rPr lang="it-IT" altLang="it-IT" sz="2800" dirty="0">
                <a:latin typeface="Comic Sans MS" pitchFamily="66" charset="0"/>
              </a:rPr>
              <a:t> conterrà gli elementi con chiave uguale 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>
                <a:latin typeface="Comic Sans MS" pitchFamily="66" charset="0"/>
              </a:rPr>
              <a:t>Concatenare poi le liste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49313" y="5013325"/>
            <a:ext cx="7467600" cy="838200"/>
          </a:xfrm>
          <a:noFill/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it-IT" altLang="it-IT" sz="2800" dirty="0">
                <a:latin typeface="Comic Sans MS" pitchFamily="66" charset="0"/>
              </a:rPr>
              <a:t>Tempo O(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800" dirty="0" err="1">
                <a:latin typeface="Comic Sans MS" pitchFamily="66" charset="0"/>
              </a:rPr>
              <a:t>+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it-IT" altLang="it-IT" sz="2800" dirty="0">
                <a:latin typeface="Comic Sans MS" pitchFamily="66" charset="0"/>
              </a:rPr>
              <a:t>) come per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IntegerSort</a:t>
            </a:r>
            <a:endParaRPr lang="it-IT" altLang="it-IT" sz="28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/>
      <p:bldP spid="14848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2780928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72" grpId="0"/>
      <p:bldP spid="149573" grpId="0"/>
      <p:bldP spid="149574" grpId="0"/>
      <p:bldP spid="149575" grpId="0"/>
      <p:bldP spid="149576" grpId="0"/>
      <p:bldP spid="149577" grpId="0"/>
      <p:bldP spid="149578" grpId="0"/>
      <p:bldP spid="149579" grpId="0"/>
      <p:bldP spid="149600" grpId="0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ChangeArrowheads="1"/>
          </p:cNvSpPr>
          <p:nvPr/>
        </p:nvSpPr>
        <p:spPr bwMode="black">
          <a:xfrm>
            <a:off x="457200" y="2819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Delimitazioni 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inferiori e superiori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(di </a:t>
            </a:r>
            <a:r>
              <a:rPr lang="it-IT" altLang="it-IT" sz="4000" b="1" dirty="0">
                <a:solidFill>
                  <a:srgbClr val="C00000"/>
                </a:solidFill>
                <a:latin typeface="Comic Sans MS" pitchFamily="66" charset="0"/>
              </a:rPr>
              <a:t>algoritmi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 e </a:t>
            </a:r>
            <a:r>
              <a:rPr lang="it-IT" altLang="it-IT" sz="4000" b="1" dirty="0">
                <a:solidFill>
                  <a:srgbClr val="C00000"/>
                </a:solidFill>
                <a:latin typeface="Comic Sans MS" pitchFamily="66" charset="0"/>
              </a:rPr>
              <a:t>problemi</a:t>
            </a:r>
            <a:r>
              <a:rPr lang="it-IT" altLang="it-IT" sz="4000" b="1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2780928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3306250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3306250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3810306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3810306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4314362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4314362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89"/>
          <p:cNvSpPr>
            <a:spLocks noChangeArrowheads="1"/>
          </p:cNvSpPr>
          <p:nvPr/>
        </p:nvSpPr>
        <p:spPr bwMode="auto">
          <a:xfrm>
            <a:off x="4324350" y="5407025"/>
            <a:ext cx="790575" cy="2873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3" name="Text Box 90"/>
          <p:cNvSpPr txBox="1">
            <a:spLocks noChangeArrowheads="1"/>
          </p:cNvSpPr>
          <p:nvPr/>
        </p:nvSpPr>
        <p:spPr bwMode="auto">
          <a:xfrm>
            <a:off x="4287838" y="5300663"/>
            <a:ext cx="7393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8 |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</a:t>
            </a:r>
          </a:p>
        </p:txBody>
      </p:sp>
      <p:sp>
        <p:nvSpPr>
          <p:cNvPr id="34" name="Line 94"/>
          <p:cNvSpPr>
            <a:spLocks noChangeShapeType="1"/>
          </p:cNvSpPr>
          <p:nvPr/>
        </p:nvSpPr>
        <p:spPr bwMode="auto">
          <a:xfrm>
            <a:off x="3817938" y="5589588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4869160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89"/>
          <p:cNvSpPr>
            <a:spLocks noChangeArrowheads="1"/>
          </p:cNvSpPr>
          <p:nvPr/>
        </p:nvSpPr>
        <p:spPr bwMode="auto">
          <a:xfrm>
            <a:off x="4324350" y="5407025"/>
            <a:ext cx="790575" cy="2873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3" name="Text Box 90"/>
          <p:cNvSpPr txBox="1">
            <a:spLocks noChangeArrowheads="1"/>
          </p:cNvSpPr>
          <p:nvPr/>
        </p:nvSpPr>
        <p:spPr bwMode="auto">
          <a:xfrm>
            <a:off x="4287838" y="5300663"/>
            <a:ext cx="7393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8 |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</a:t>
            </a:r>
          </a:p>
        </p:txBody>
      </p:sp>
      <p:sp>
        <p:nvSpPr>
          <p:cNvPr id="34" name="Line 94"/>
          <p:cNvSpPr>
            <a:spLocks noChangeShapeType="1"/>
          </p:cNvSpPr>
          <p:nvPr/>
        </p:nvSpPr>
        <p:spPr bwMode="auto">
          <a:xfrm>
            <a:off x="3817938" y="5589588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38" name="Freccia a destra 37"/>
          <p:cNvSpPr/>
          <p:nvPr/>
        </p:nvSpPr>
        <p:spPr>
          <a:xfrm>
            <a:off x="78028" y="4869160"/>
            <a:ext cx="288032" cy="194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25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89"/>
          <p:cNvSpPr>
            <a:spLocks noChangeArrowheads="1"/>
          </p:cNvSpPr>
          <p:nvPr/>
        </p:nvSpPr>
        <p:spPr bwMode="auto">
          <a:xfrm>
            <a:off x="4324350" y="5407025"/>
            <a:ext cx="790575" cy="2873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3" name="Text Box 90"/>
          <p:cNvSpPr txBox="1">
            <a:spLocks noChangeArrowheads="1"/>
          </p:cNvSpPr>
          <p:nvPr/>
        </p:nvSpPr>
        <p:spPr bwMode="auto">
          <a:xfrm>
            <a:off x="4287838" y="5300663"/>
            <a:ext cx="7393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8 |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</a:t>
            </a:r>
          </a:p>
        </p:txBody>
      </p:sp>
      <p:sp>
        <p:nvSpPr>
          <p:cNvPr id="34" name="Line 94"/>
          <p:cNvSpPr>
            <a:spLocks noChangeShapeType="1"/>
          </p:cNvSpPr>
          <p:nvPr/>
        </p:nvSpPr>
        <p:spPr bwMode="auto">
          <a:xfrm>
            <a:off x="3817938" y="5589588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85"/>
          <p:cNvSpPr>
            <a:spLocks noChangeArrowheads="1"/>
          </p:cNvSpPr>
          <p:nvPr/>
        </p:nvSpPr>
        <p:spPr bwMode="auto">
          <a:xfrm>
            <a:off x="5322021" y="4380490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6" name="Text Box 86"/>
          <p:cNvSpPr txBox="1">
            <a:spLocks noChangeArrowheads="1"/>
          </p:cNvSpPr>
          <p:nvPr/>
        </p:nvSpPr>
        <p:spPr bwMode="auto">
          <a:xfrm>
            <a:off x="5285508" y="4274127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37" name="Line 95"/>
          <p:cNvSpPr>
            <a:spLocks noChangeShapeType="1"/>
          </p:cNvSpPr>
          <p:nvPr/>
        </p:nvSpPr>
        <p:spPr bwMode="auto">
          <a:xfrm>
            <a:off x="5041900" y="4508500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585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86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149587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149588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149591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92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149593" name="Rectangle 89"/>
          <p:cNvSpPr>
            <a:spLocks noChangeArrowheads="1"/>
          </p:cNvSpPr>
          <p:nvPr/>
        </p:nvSpPr>
        <p:spPr bwMode="auto">
          <a:xfrm>
            <a:off x="4324350" y="5407025"/>
            <a:ext cx="790575" cy="2873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94" name="Text Box 90"/>
          <p:cNvSpPr txBox="1">
            <a:spLocks noChangeArrowheads="1"/>
          </p:cNvSpPr>
          <p:nvPr/>
        </p:nvSpPr>
        <p:spPr bwMode="auto">
          <a:xfrm>
            <a:off x="4287838" y="5300663"/>
            <a:ext cx="7393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8 |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</a:t>
            </a:r>
          </a:p>
        </p:txBody>
      </p:sp>
      <p:sp>
        <p:nvSpPr>
          <p:cNvPr id="149595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6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7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8" name="Line 94"/>
          <p:cNvSpPr>
            <a:spLocks noChangeShapeType="1"/>
          </p:cNvSpPr>
          <p:nvPr/>
        </p:nvSpPr>
        <p:spPr bwMode="auto">
          <a:xfrm>
            <a:off x="3817938" y="5589588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9" name="Line 95"/>
          <p:cNvSpPr>
            <a:spLocks noChangeShapeType="1"/>
          </p:cNvSpPr>
          <p:nvPr/>
        </p:nvSpPr>
        <p:spPr bwMode="auto">
          <a:xfrm>
            <a:off x="5041900" y="4508500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2" name="Rectangle 85">
            <a:extLst>
              <a:ext uri="{FF2B5EF4-FFF2-40B4-BE49-F238E27FC236}">
                <a16:creationId xmlns:a16="http://schemas.microsoft.com/office/drawing/2014/main" id="{5C8E9DD0-E9A5-FD79-EBF9-24F8EFAA0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021" y="4380490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" name="Text Box 86">
            <a:extLst>
              <a:ext uri="{FF2B5EF4-FFF2-40B4-BE49-F238E27FC236}">
                <a16:creationId xmlns:a16="http://schemas.microsoft.com/office/drawing/2014/main" id="{BC442E68-48A8-B197-7DDF-DB9331185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5508" y="4274127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ChangeArrowheads="1"/>
          </p:cNvSpPr>
          <p:nvPr/>
        </p:nvSpPr>
        <p:spPr bwMode="black">
          <a:xfrm>
            <a:off x="457200" y="282352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Complessità di un algoritmo: </a:t>
            </a:r>
            <a:b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delimitazione superiore (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upper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) e inferiore (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lower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279555" name="Text Box 3"/>
          <p:cNvSpPr txBox="1">
            <a:spLocks noChangeArrowheads="1"/>
          </p:cNvSpPr>
          <p:nvPr/>
        </p:nvSpPr>
        <p:spPr bwMode="auto">
          <a:xfrm>
            <a:off x="85787" y="2066072"/>
            <a:ext cx="897242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400" b="1" dirty="0">
                <a:solidFill>
                  <a:srgbClr val="C00000"/>
                </a:solidFill>
                <a:latin typeface="Comic Sans MS" pitchFamily="66" charset="0"/>
              </a:rPr>
              <a:t>Definizione</a:t>
            </a:r>
          </a:p>
          <a:p>
            <a:r>
              <a:rPr lang="it-IT" altLang="it-IT" sz="2400" dirty="0">
                <a:latin typeface="Comic Sans MS" pitchFamily="66" charset="0"/>
              </a:rPr>
              <a:t>Un algoritmo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2400" dirty="0">
                <a:latin typeface="Comic Sans MS" pitchFamily="66" charset="0"/>
              </a:rPr>
              <a:t> ha complessità (costo di esecuzione)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O(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</a:t>
            </a:r>
            <a:r>
              <a:rPr lang="it-IT" altLang="it-IT" sz="2400" dirty="0">
                <a:latin typeface="Comic Sans MS" pitchFamily="66" charset="0"/>
              </a:rPr>
              <a:t> rispetto ad una certa risorsa di calcolo, se la quantità </a:t>
            </a:r>
            <a:r>
              <a:rPr lang="it-IT" altLang="it-IT" sz="2400" i="1" dirty="0">
                <a:latin typeface="Comic Sans MS" pitchFamily="66" charset="0"/>
              </a:rPr>
              <a:t>r</a:t>
            </a:r>
            <a:r>
              <a:rPr lang="it-IT" altLang="it-IT" sz="2400" dirty="0"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) di risorsa usata da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2400" i="1" dirty="0">
                <a:latin typeface="Comic Sans MS" pitchFamily="66" charset="0"/>
              </a:rPr>
              <a:t> </a:t>
            </a:r>
            <a:r>
              <a:rPr lang="it-IT" altLang="it-IT" sz="2400" dirty="0">
                <a:latin typeface="Comic Sans MS" pitchFamily="66" charset="0"/>
              </a:rPr>
              <a:t>nel caso peggiore su istanze di dimensione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 verifica la relazione </a:t>
            </a:r>
            <a:r>
              <a:rPr lang="it-IT" altLang="it-IT" sz="2400" i="1" dirty="0">
                <a:latin typeface="Comic Sans MS" pitchFamily="66" charset="0"/>
              </a:rPr>
              <a:t>r</a:t>
            </a:r>
            <a:r>
              <a:rPr lang="it-IT" altLang="it-IT" sz="2400" dirty="0"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)=O(</a:t>
            </a:r>
            <a:r>
              <a:rPr lang="it-IT" altLang="it-IT" sz="2400" i="1" dirty="0">
                <a:latin typeface="Comic Sans MS" pitchFamily="66" charset="0"/>
              </a:rPr>
              <a:t>f</a:t>
            </a:r>
            <a:r>
              <a:rPr lang="it-IT" altLang="it-IT" sz="2400" dirty="0"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)).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9ADBE59-8868-BB69-F487-FC38B29B0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509120"/>
            <a:ext cx="90360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2400" b="1" dirty="0">
                <a:solidFill>
                  <a:srgbClr val="C00000"/>
                </a:solidFill>
                <a:latin typeface="Comic Sans MS" pitchFamily="66" charset="0"/>
              </a:rPr>
              <a:t>Definizione</a:t>
            </a:r>
          </a:p>
          <a:p>
            <a:r>
              <a:rPr lang="it-IT" altLang="it-IT" sz="2400" dirty="0">
                <a:latin typeface="Comic Sans MS" pitchFamily="66" charset="0"/>
              </a:rPr>
              <a:t>Un algoritmo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2400" dirty="0">
                <a:latin typeface="Comic Sans MS" pitchFamily="66" charset="0"/>
              </a:rPr>
              <a:t> ha complessità (costo di esecuzione)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</a:t>
            </a:r>
            <a:r>
              <a:rPr lang="it-IT" altLang="it-IT" sz="2400" dirty="0">
                <a:latin typeface="Comic Sans MS" pitchFamily="66" charset="0"/>
              </a:rPr>
              <a:t> rispetto ad una certa risorsa di calcolo, se la quantità 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  <a:r>
              <a:rPr lang="it-IT" altLang="it-IT" sz="2400" dirty="0">
                <a:latin typeface="Comic Sans MS" pitchFamily="66" charset="0"/>
              </a:rPr>
              <a:t> di risorsa usata da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it-IT" altLang="it-IT" sz="2400" i="1" dirty="0">
                <a:latin typeface="Comic Sans MS" pitchFamily="66" charset="0"/>
              </a:rPr>
              <a:t> </a:t>
            </a:r>
            <a:r>
              <a:rPr lang="it-IT" altLang="it-IT" sz="2400" dirty="0">
                <a:latin typeface="Comic Sans MS" pitchFamily="66" charset="0"/>
              </a:rPr>
              <a:t>nel caso peggiore su istanze di dimensione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 verifica la relazione 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)=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3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/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47" name="Group 43"/>
          <p:cNvGraphicFramePr>
            <a:graphicFrameLocks noGrp="1"/>
          </p:cNvGraphicFramePr>
          <p:nvPr>
            <p:ph idx="1"/>
          </p:nvPr>
        </p:nvGraphicFramePr>
        <p:xfrm>
          <a:off x="685800" y="2641600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5" name="Text Box 34"/>
          <p:cNvSpPr txBox="1">
            <a:spLocks noChangeArrowheads="1"/>
          </p:cNvSpPr>
          <p:nvPr/>
        </p:nvSpPr>
        <p:spPr bwMode="auto">
          <a:xfrm>
            <a:off x="641350" y="2239963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0266" name="Text Box 36"/>
          <p:cNvSpPr txBox="1">
            <a:spLocks noChangeArrowheads="1"/>
          </p:cNvSpPr>
          <p:nvPr/>
        </p:nvSpPr>
        <p:spPr bwMode="auto">
          <a:xfrm>
            <a:off x="1474788" y="2239963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0267" name="Text Box 37"/>
          <p:cNvSpPr txBox="1">
            <a:spLocks noChangeArrowheads="1"/>
          </p:cNvSpPr>
          <p:nvPr/>
        </p:nvSpPr>
        <p:spPr bwMode="auto">
          <a:xfrm>
            <a:off x="336550" y="26717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0268" name="Text Box 38"/>
          <p:cNvSpPr txBox="1">
            <a:spLocks noChangeArrowheads="1"/>
          </p:cNvSpPr>
          <p:nvPr/>
        </p:nvSpPr>
        <p:spPr bwMode="auto">
          <a:xfrm>
            <a:off x="346075" y="31416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0269" name="Text Box 39"/>
          <p:cNvSpPr txBox="1">
            <a:spLocks noChangeArrowheads="1"/>
          </p:cNvSpPr>
          <p:nvPr/>
        </p:nvSpPr>
        <p:spPr bwMode="auto">
          <a:xfrm>
            <a:off x="346075" y="371792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0270" name="Text Box 40"/>
          <p:cNvSpPr txBox="1">
            <a:spLocks noChangeArrowheads="1"/>
          </p:cNvSpPr>
          <p:nvPr/>
        </p:nvSpPr>
        <p:spPr bwMode="auto">
          <a:xfrm>
            <a:off x="346075" y="4221163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0271" name="Text Box 41"/>
          <p:cNvSpPr txBox="1">
            <a:spLocks noChangeArrowheads="1"/>
          </p:cNvSpPr>
          <p:nvPr/>
        </p:nvSpPr>
        <p:spPr bwMode="auto">
          <a:xfrm>
            <a:off x="323850" y="470058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179388" y="1701800"/>
            <a:ext cx="4074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9582" name="Group 78"/>
          <p:cNvGraphicFramePr>
            <a:graphicFrameLocks noGrp="1"/>
          </p:cNvGraphicFramePr>
          <p:nvPr/>
        </p:nvGraphicFramePr>
        <p:xfrm>
          <a:off x="3530600" y="1665288"/>
          <a:ext cx="431800" cy="4145280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9572" name="Text Box 68"/>
          <p:cNvSpPr txBox="1">
            <a:spLocks noChangeArrowheads="1"/>
          </p:cNvSpPr>
          <p:nvPr/>
        </p:nvSpPr>
        <p:spPr bwMode="auto">
          <a:xfrm>
            <a:off x="3184525" y="1735138"/>
            <a:ext cx="2888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149573" name="Text Box 69"/>
          <p:cNvSpPr txBox="1">
            <a:spLocks noChangeArrowheads="1"/>
          </p:cNvSpPr>
          <p:nvPr/>
        </p:nvSpPr>
        <p:spPr bwMode="auto">
          <a:xfrm>
            <a:off x="3194050" y="22050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2</a:t>
            </a:r>
          </a:p>
        </p:txBody>
      </p:sp>
      <p:sp>
        <p:nvSpPr>
          <p:cNvPr id="149574" name="Text Box 70"/>
          <p:cNvSpPr txBox="1">
            <a:spLocks noChangeArrowheads="1"/>
          </p:cNvSpPr>
          <p:nvPr/>
        </p:nvSpPr>
        <p:spPr bwMode="auto">
          <a:xfrm>
            <a:off x="3194050" y="2781300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3</a:t>
            </a:r>
          </a:p>
        </p:txBody>
      </p:sp>
      <p:sp>
        <p:nvSpPr>
          <p:cNvPr id="149575" name="Text Box 71"/>
          <p:cNvSpPr txBox="1">
            <a:spLocks noChangeArrowheads="1"/>
          </p:cNvSpPr>
          <p:nvPr/>
        </p:nvSpPr>
        <p:spPr bwMode="auto">
          <a:xfrm>
            <a:off x="3194050" y="3284538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4</a:t>
            </a:r>
          </a:p>
        </p:txBody>
      </p:sp>
      <p:sp>
        <p:nvSpPr>
          <p:cNvPr id="149576" name="Text Box 72"/>
          <p:cNvSpPr txBox="1">
            <a:spLocks noChangeArrowheads="1"/>
          </p:cNvSpPr>
          <p:nvPr/>
        </p:nvSpPr>
        <p:spPr bwMode="auto">
          <a:xfrm>
            <a:off x="3197225" y="3763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5</a:t>
            </a:r>
          </a:p>
        </p:txBody>
      </p:sp>
      <p:sp>
        <p:nvSpPr>
          <p:cNvPr id="149577" name="Text Box 73"/>
          <p:cNvSpPr txBox="1">
            <a:spLocks noChangeArrowheads="1"/>
          </p:cNvSpPr>
          <p:nvPr/>
        </p:nvSpPr>
        <p:spPr bwMode="auto">
          <a:xfrm>
            <a:off x="3195638" y="4271963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6</a:t>
            </a:r>
          </a:p>
        </p:txBody>
      </p:sp>
      <p:sp>
        <p:nvSpPr>
          <p:cNvPr id="149578" name="Text Box 74"/>
          <p:cNvSpPr txBox="1">
            <a:spLocks noChangeArrowheads="1"/>
          </p:cNvSpPr>
          <p:nvPr/>
        </p:nvSpPr>
        <p:spPr bwMode="auto">
          <a:xfrm>
            <a:off x="3205163" y="47974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7</a:t>
            </a:r>
          </a:p>
        </p:txBody>
      </p:sp>
      <p:sp>
        <p:nvSpPr>
          <p:cNvPr id="149579" name="Text Box 75"/>
          <p:cNvSpPr txBox="1">
            <a:spLocks noChangeArrowheads="1"/>
          </p:cNvSpPr>
          <p:nvPr/>
        </p:nvSpPr>
        <p:spPr bwMode="auto">
          <a:xfrm>
            <a:off x="3192463" y="5267325"/>
            <a:ext cx="32573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49585" name="Rectangle 81"/>
          <p:cNvSpPr>
            <a:spLocks noChangeArrowheads="1"/>
          </p:cNvSpPr>
          <p:nvPr/>
        </p:nvSpPr>
        <p:spPr bwMode="auto">
          <a:xfrm>
            <a:off x="4248150" y="379888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86" name="Text Box 82"/>
          <p:cNvSpPr txBox="1">
            <a:spLocks noChangeArrowheads="1"/>
          </p:cNvSpPr>
          <p:nvPr/>
        </p:nvSpPr>
        <p:spPr bwMode="auto">
          <a:xfrm>
            <a:off x="4211638" y="3692525"/>
            <a:ext cx="74732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149587" name="Rectangle 83"/>
          <p:cNvSpPr>
            <a:spLocks noChangeArrowheads="1"/>
          </p:cNvSpPr>
          <p:nvPr/>
        </p:nvSpPr>
        <p:spPr bwMode="auto">
          <a:xfrm>
            <a:off x="4251325" y="4405462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149588" name="Text Box 84"/>
          <p:cNvSpPr txBox="1">
            <a:spLocks noChangeArrowheads="1"/>
          </p:cNvSpPr>
          <p:nvPr/>
        </p:nvSpPr>
        <p:spPr bwMode="auto">
          <a:xfrm>
            <a:off x="4246712" y="4311939"/>
            <a:ext cx="67999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149591" name="Rectangle 87"/>
          <p:cNvSpPr>
            <a:spLocks noChangeArrowheads="1"/>
          </p:cNvSpPr>
          <p:nvPr/>
        </p:nvSpPr>
        <p:spPr bwMode="auto">
          <a:xfrm>
            <a:off x="4251325" y="1747838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92" name="Text Box 88"/>
          <p:cNvSpPr txBox="1">
            <a:spLocks noChangeArrowheads="1"/>
          </p:cNvSpPr>
          <p:nvPr/>
        </p:nvSpPr>
        <p:spPr bwMode="auto">
          <a:xfrm>
            <a:off x="4214813" y="1641475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  <p:sp>
        <p:nvSpPr>
          <p:cNvPr id="149593" name="Rectangle 89"/>
          <p:cNvSpPr>
            <a:spLocks noChangeArrowheads="1"/>
          </p:cNvSpPr>
          <p:nvPr/>
        </p:nvSpPr>
        <p:spPr bwMode="auto">
          <a:xfrm>
            <a:off x="4324350" y="5407025"/>
            <a:ext cx="790575" cy="2873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9594" name="Text Box 90"/>
          <p:cNvSpPr txBox="1">
            <a:spLocks noChangeArrowheads="1"/>
          </p:cNvSpPr>
          <p:nvPr/>
        </p:nvSpPr>
        <p:spPr bwMode="auto">
          <a:xfrm>
            <a:off x="4287838" y="5300663"/>
            <a:ext cx="7393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8 |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</a:t>
            </a:r>
          </a:p>
        </p:txBody>
      </p:sp>
      <p:sp>
        <p:nvSpPr>
          <p:cNvPr id="149595" name="Line 91"/>
          <p:cNvSpPr>
            <a:spLocks noChangeShapeType="1"/>
          </p:cNvSpPr>
          <p:nvPr/>
        </p:nvSpPr>
        <p:spPr bwMode="auto">
          <a:xfrm>
            <a:off x="3746500" y="1916113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6" name="Line 92"/>
          <p:cNvSpPr>
            <a:spLocks noChangeShapeType="1"/>
          </p:cNvSpPr>
          <p:nvPr/>
        </p:nvSpPr>
        <p:spPr bwMode="auto">
          <a:xfrm>
            <a:off x="3746500" y="3933825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7" name="Line 93"/>
          <p:cNvSpPr>
            <a:spLocks noChangeShapeType="1"/>
          </p:cNvSpPr>
          <p:nvPr/>
        </p:nvSpPr>
        <p:spPr bwMode="auto">
          <a:xfrm>
            <a:off x="3746500" y="45085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8" name="Line 94"/>
          <p:cNvSpPr>
            <a:spLocks noChangeShapeType="1"/>
          </p:cNvSpPr>
          <p:nvPr/>
        </p:nvSpPr>
        <p:spPr bwMode="auto">
          <a:xfrm>
            <a:off x="3817938" y="5589588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599" name="Line 95"/>
          <p:cNvSpPr>
            <a:spLocks noChangeShapeType="1"/>
          </p:cNvSpPr>
          <p:nvPr/>
        </p:nvSpPr>
        <p:spPr bwMode="auto">
          <a:xfrm>
            <a:off x="5041900" y="4508500"/>
            <a:ext cx="2873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9600" name="Text Box 96"/>
          <p:cNvSpPr txBox="1">
            <a:spLocks noChangeArrowheads="1"/>
          </p:cNvSpPr>
          <p:nvPr/>
        </p:nvSpPr>
        <p:spPr bwMode="auto">
          <a:xfrm>
            <a:off x="3482975" y="1087438"/>
            <a:ext cx="38023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Y</a:t>
            </a:r>
          </a:p>
        </p:txBody>
      </p:sp>
      <p:graphicFrame>
        <p:nvGraphicFramePr>
          <p:cNvPr id="149602" name="Group 98"/>
          <p:cNvGraphicFramePr>
            <a:graphicFrameLocks noGrp="1"/>
          </p:cNvGraphicFramePr>
          <p:nvPr/>
        </p:nvGraphicFramePr>
        <p:xfrm>
          <a:off x="6805613" y="2640013"/>
          <a:ext cx="2012950" cy="2590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622" name="Text Box 118"/>
          <p:cNvSpPr txBox="1">
            <a:spLocks noChangeArrowheads="1"/>
          </p:cNvSpPr>
          <p:nvPr/>
        </p:nvSpPr>
        <p:spPr bwMode="auto">
          <a:xfrm>
            <a:off x="6761163" y="2238375"/>
            <a:ext cx="85792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chiave</a:t>
            </a:r>
          </a:p>
        </p:txBody>
      </p:sp>
      <p:sp>
        <p:nvSpPr>
          <p:cNvPr id="149623" name="Text Box 119"/>
          <p:cNvSpPr txBox="1">
            <a:spLocks noChangeArrowheads="1"/>
          </p:cNvSpPr>
          <p:nvPr/>
        </p:nvSpPr>
        <p:spPr bwMode="auto">
          <a:xfrm>
            <a:off x="7594600" y="2238375"/>
            <a:ext cx="15680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66FF"/>
                </a:solidFill>
                <a:latin typeface="Comic Sans MS" pitchFamily="66" charset="0"/>
              </a:rPr>
              <a:t>info satellite</a:t>
            </a:r>
          </a:p>
        </p:txBody>
      </p:sp>
      <p:sp>
        <p:nvSpPr>
          <p:cNvPr id="149624" name="Text Box 120"/>
          <p:cNvSpPr txBox="1">
            <a:spLocks noChangeArrowheads="1"/>
          </p:cNvSpPr>
          <p:nvPr/>
        </p:nvSpPr>
        <p:spPr bwMode="auto">
          <a:xfrm>
            <a:off x="6456363" y="267017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49625" name="Text Box 121"/>
          <p:cNvSpPr txBox="1">
            <a:spLocks noChangeArrowheads="1"/>
          </p:cNvSpPr>
          <p:nvPr/>
        </p:nvSpPr>
        <p:spPr bwMode="auto">
          <a:xfrm>
            <a:off x="6465888" y="314007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149626" name="Text Box 122"/>
          <p:cNvSpPr txBox="1">
            <a:spLocks noChangeArrowheads="1"/>
          </p:cNvSpPr>
          <p:nvPr/>
        </p:nvSpPr>
        <p:spPr bwMode="auto">
          <a:xfrm>
            <a:off x="6465888" y="3716338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149627" name="Text Box 123"/>
          <p:cNvSpPr txBox="1">
            <a:spLocks noChangeArrowheads="1"/>
          </p:cNvSpPr>
          <p:nvPr/>
        </p:nvSpPr>
        <p:spPr bwMode="auto">
          <a:xfrm>
            <a:off x="6465888" y="4219575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4</a:t>
            </a:r>
          </a:p>
        </p:txBody>
      </p:sp>
      <p:sp>
        <p:nvSpPr>
          <p:cNvPr id="149628" name="Text Box 124"/>
          <p:cNvSpPr txBox="1">
            <a:spLocks noChangeArrowheads="1"/>
          </p:cNvSpPr>
          <p:nvPr/>
        </p:nvSpPr>
        <p:spPr bwMode="auto">
          <a:xfrm>
            <a:off x="6443663" y="4699000"/>
            <a:ext cx="31451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149629" name="Text Box 125"/>
          <p:cNvSpPr txBox="1">
            <a:spLocks noChangeArrowheads="1"/>
          </p:cNvSpPr>
          <p:nvPr/>
        </p:nvSpPr>
        <p:spPr bwMode="auto">
          <a:xfrm>
            <a:off x="6973888" y="1557338"/>
            <a:ext cx="19255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66FF"/>
                </a:solidFill>
                <a:latin typeface="Comic Sans MS" pitchFamily="66" charset="0"/>
              </a:rPr>
              <a:t>X (ordinato)</a:t>
            </a:r>
          </a:p>
        </p:txBody>
      </p:sp>
      <p:sp>
        <p:nvSpPr>
          <p:cNvPr id="10345" name="Text Box 126"/>
          <p:cNvSpPr txBox="1">
            <a:spLocks noChangeArrowheads="1"/>
          </p:cNvSpPr>
          <p:nvPr/>
        </p:nvSpPr>
        <p:spPr bwMode="auto">
          <a:xfrm>
            <a:off x="7524750" y="404813"/>
            <a:ext cx="1521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</a:rPr>
              <a:t>esempio</a:t>
            </a:r>
          </a:p>
        </p:txBody>
      </p:sp>
      <p:sp>
        <p:nvSpPr>
          <p:cNvPr id="2" name="Rectangle 85">
            <a:extLst>
              <a:ext uri="{FF2B5EF4-FFF2-40B4-BE49-F238E27FC236}">
                <a16:creationId xmlns:a16="http://schemas.microsoft.com/office/drawing/2014/main" id="{EF095A85-7E03-5A80-DD4B-F42CDB287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021" y="4380490"/>
            <a:ext cx="790575" cy="287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" name="Text Box 86">
            <a:extLst>
              <a:ext uri="{FF2B5EF4-FFF2-40B4-BE49-F238E27FC236}">
                <a16:creationId xmlns:a16="http://schemas.microsoft.com/office/drawing/2014/main" id="{AC72F0BB-BBC7-8DA4-844E-FD1105930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5508" y="4274127"/>
            <a:ext cx="7216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|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23850" y="765175"/>
            <a:ext cx="6192838" cy="2862322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BucketSort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(X, k)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 un array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dimensione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]=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lista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vuota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do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appendi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il record X[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lista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chiave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(X[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])]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copia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ordinatamente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in X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gli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elemeti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della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lista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2060575"/>
            <a:ext cx="7772400" cy="37306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Un algoritmo è </a:t>
            </a:r>
            <a:r>
              <a:rPr lang="it-IT" altLang="it-IT" sz="2800" dirty="0">
                <a:solidFill>
                  <a:srgbClr val="C00000"/>
                </a:solidFill>
                <a:latin typeface="Comic Sans MS" pitchFamily="66" charset="0"/>
              </a:rPr>
              <a:t>stabile</a:t>
            </a:r>
            <a:r>
              <a:rPr lang="it-IT" altLang="it-IT" sz="2800" dirty="0">
                <a:latin typeface="Comic Sans MS" pitchFamily="66" charset="0"/>
              </a:rPr>
              <a:t> se preserva l’ordine iniziale tra elementi con la stessa chiave</a:t>
            </a:r>
          </a:p>
          <a:p>
            <a:pPr eaLnBrk="1" hangingPunct="1"/>
            <a:endParaRPr lang="it-IT" altLang="it-IT" sz="2800" dirty="0">
              <a:latin typeface="Comic Sans MS" pitchFamily="66" charset="0"/>
            </a:endParaRPr>
          </a:p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domanda: il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BucketSort</a:t>
            </a:r>
            <a:r>
              <a:rPr lang="it-IT" altLang="it-IT" sz="2800" dirty="0">
                <a:latin typeface="Comic Sans MS" pitchFamily="66" charset="0"/>
              </a:rPr>
              <a:t> è stabile?</a:t>
            </a:r>
          </a:p>
          <a:p>
            <a:pPr eaLnBrk="1" hangingPunct="1"/>
            <a:endParaRPr lang="it-IT" altLang="it-IT" sz="2800" dirty="0">
              <a:latin typeface="Comic Sans MS" pitchFamily="66" charset="0"/>
            </a:endParaRPr>
          </a:p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Il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BucketSort</a:t>
            </a:r>
            <a:r>
              <a:rPr lang="it-IT" altLang="it-IT" sz="2800" dirty="0">
                <a:latin typeface="Comic Sans MS" pitchFamily="66" charset="0"/>
              </a:rPr>
              <a:t> è stabile se si appendendo gli elementi di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800" dirty="0">
                <a:latin typeface="Comic Sans MS" pitchFamily="66" charset="0"/>
              </a:rPr>
              <a:t> </a:t>
            </a:r>
            <a:r>
              <a:rPr lang="it-IT" altLang="it-IT" sz="2800" dirty="0">
                <a:solidFill>
                  <a:srgbClr val="C00000"/>
                </a:solidFill>
                <a:latin typeface="Comic Sans MS" pitchFamily="66" charset="0"/>
              </a:rPr>
              <a:t>in coda </a:t>
            </a:r>
            <a:r>
              <a:rPr lang="it-IT" altLang="it-IT" sz="2800" dirty="0">
                <a:latin typeface="Comic Sans MS" pitchFamily="66" charset="0"/>
              </a:rPr>
              <a:t>alla opportuna lista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Y[i]</a:t>
            </a: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b="1" dirty="0">
                <a:solidFill>
                  <a:srgbClr val="C00000"/>
                </a:solidFill>
                <a:latin typeface="Comic Sans MS" pitchFamily="66" charset="0"/>
              </a:rPr>
              <a:t>Stabilità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774"/>
            <a:ext cx="8077200" cy="3505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Ordina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 interi con valori in [1,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]</a:t>
            </a:r>
          </a:p>
          <a:p>
            <a:pPr eaLnBrk="1" hangingPunct="1"/>
            <a:endParaRPr lang="it-IT" altLang="it-IT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Rappresentiamo gli elementi in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base b</a:t>
            </a:r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, ed eseguiamo una serie di </a:t>
            </a:r>
            <a:r>
              <a:rPr lang="it-IT" altLang="it-IT" sz="24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BucketSort</a:t>
            </a:r>
            <a:endParaRPr lang="it-IT" altLang="it-IT" sz="24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  <a:p>
            <a:pPr eaLnBrk="1" hangingPunct="1"/>
            <a:endParaRPr lang="it-IT" altLang="it-IT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it-IT" altLang="it-IT" sz="2400" dirty="0">
                <a:latin typeface="Comic Sans MS" pitchFamily="66" charset="0"/>
                <a:sym typeface="Symbol" pitchFamily="18" charset="2"/>
              </a:rPr>
              <a:t>Partiamo dalla cifra meno significativa verso quella più significativa:</a:t>
            </a:r>
          </a:p>
          <a:p>
            <a:pPr lvl="1"/>
            <a:r>
              <a:rPr lang="it-IT" altLang="it-IT" sz="2000" dirty="0">
                <a:latin typeface="Comic Sans MS" pitchFamily="66" charset="0"/>
                <a:sym typeface="Symbol" pitchFamily="18" charset="2"/>
              </a:rPr>
              <a:t>Ordiniamo per l’i-esima cifra con una passata di </a:t>
            </a:r>
            <a:r>
              <a:rPr lang="it-IT" altLang="it-IT" sz="2000" dirty="0" err="1">
                <a:latin typeface="Comic Sans MS" pitchFamily="66" charset="0"/>
                <a:sym typeface="Symbol" pitchFamily="18" charset="2"/>
              </a:rPr>
              <a:t>buckerSort</a:t>
            </a:r>
            <a:r>
              <a:rPr lang="it-IT" altLang="it-IT" sz="2000" dirty="0">
                <a:latin typeface="Comic Sans MS" pitchFamily="66" charset="0"/>
                <a:sym typeface="Symbol" pitchFamily="18" charset="2"/>
              </a:rPr>
              <a:t> (stabile)</a:t>
            </a:r>
          </a:p>
          <a:p>
            <a:pPr lvl="1"/>
            <a:r>
              <a:rPr lang="it-IT" altLang="it-IT" sz="2000" dirty="0">
                <a:latin typeface="Comic Sans MS" pitchFamily="66" charset="0"/>
              </a:rPr>
              <a:t>i-esima cifra è la chiave, il numero info satellite</a:t>
            </a:r>
          </a:p>
          <a:p>
            <a:pPr lvl="1"/>
            <a:r>
              <a:rPr lang="it-IT" altLang="it-IT" sz="2000" dirty="0">
                <a:latin typeface="Comic Sans MS" pitchFamily="66" charset="0"/>
              </a:rPr>
              <a:t>i-esima cifra è un intero in [0,b-1]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black">
          <a:xfrm>
            <a:off x="457200" y="44624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4000" b="1" dirty="0" err="1">
                <a:solidFill>
                  <a:srgbClr val="C00000"/>
                </a:solidFill>
                <a:latin typeface="Comic Sans MS" pitchFamily="66" charset="0"/>
              </a:rPr>
              <a:t>RadixSort</a:t>
            </a:r>
            <a:endParaRPr lang="it-IT" altLang="it-IT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636713" y="5127625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latin typeface="Comic Sans MS" pitchFamily="66" charset="0"/>
                <a:cs typeface="Times New Roman" pitchFamily="18" charset="0"/>
                <a:sym typeface="Symbol" pitchFamily="18" charset="2"/>
              </a:rPr>
              <a:t>2397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latin typeface="Comic Sans MS" pitchFamily="66" charset="0"/>
                <a:cs typeface="Times New Roman" pitchFamily="18" charset="0"/>
                <a:sym typeface="Symbol" pitchFamily="18" charset="2"/>
              </a:rPr>
              <a:t>4368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latin typeface="Comic Sans MS" pitchFamily="66" charset="0"/>
                <a:cs typeface="Times New Roman" pitchFamily="18" charset="0"/>
                <a:sym typeface="Symbol" pitchFamily="18" charset="2"/>
              </a:rPr>
              <a:t>5924</a:t>
            </a:r>
            <a:endParaRPr lang="it-IT" altLang="it-IT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37" name="AutoShape 5"/>
          <p:cNvSpPr>
            <a:spLocks noChangeArrowheads="1"/>
          </p:cNvSpPr>
          <p:nvPr/>
        </p:nvSpPr>
        <p:spPr bwMode="auto">
          <a:xfrm>
            <a:off x="2627313" y="5454650"/>
            <a:ext cx="381000" cy="278606"/>
          </a:xfrm>
          <a:prstGeom prst="rightArrow">
            <a:avLst>
              <a:gd name="adj1" fmla="val 62500"/>
              <a:gd name="adj2" fmla="val 46667"/>
            </a:avLst>
          </a:prstGeom>
          <a:solidFill>
            <a:srgbClr val="3366FF"/>
          </a:solidFill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3236913" y="5127625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592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4</a:t>
            </a:r>
            <a:endParaRPr lang="it-IT" altLang="it-IT" sz="20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239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7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436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8</a:t>
            </a:r>
          </a:p>
        </p:txBody>
      </p:sp>
      <p:sp>
        <p:nvSpPr>
          <p:cNvPr id="146439" name="AutoShape 7"/>
          <p:cNvSpPr>
            <a:spLocks noChangeArrowheads="1"/>
          </p:cNvSpPr>
          <p:nvPr/>
        </p:nvSpPr>
        <p:spPr bwMode="auto">
          <a:xfrm>
            <a:off x="4151313" y="5454650"/>
            <a:ext cx="381000" cy="278606"/>
          </a:xfrm>
          <a:prstGeom prst="rightArrow">
            <a:avLst>
              <a:gd name="adj1" fmla="val 62500"/>
              <a:gd name="adj2" fmla="val 46667"/>
            </a:avLst>
          </a:prstGeom>
          <a:solidFill>
            <a:srgbClr val="3366FF"/>
          </a:solidFill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4760913" y="5127625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59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24</a:t>
            </a:r>
            <a:endParaRPr lang="it-IT" altLang="it-IT" sz="20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43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68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23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97</a:t>
            </a:r>
          </a:p>
        </p:txBody>
      </p:sp>
      <p:sp>
        <p:nvSpPr>
          <p:cNvPr id="146441" name="AutoShape 9"/>
          <p:cNvSpPr>
            <a:spLocks noChangeArrowheads="1"/>
          </p:cNvSpPr>
          <p:nvPr/>
        </p:nvSpPr>
        <p:spPr bwMode="auto">
          <a:xfrm>
            <a:off x="5675313" y="5454650"/>
            <a:ext cx="381000" cy="278606"/>
          </a:xfrm>
          <a:prstGeom prst="rightArrow">
            <a:avLst>
              <a:gd name="adj1" fmla="val 62500"/>
              <a:gd name="adj2" fmla="val 46667"/>
            </a:avLst>
          </a:prstGeom>
          <a:solidFill>
            <a:srgbClr val="3366FF"/>
          </a:solidFill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42" name="Rectangle 10"/>
          <p:cNvSpPr>
            <a:spLocks noChangeArrowheads="1"/>
          </p:cNvSpPr>
          <p:nvPr/>
        </p:nvSpPr>
        <p:spPr bwMode="auto">
          <a:xfrm>
            <a:off x="6284913" y="5127625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368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397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5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924</a:t>
            </a:r>
          </a:p>
        </p:txBody>
      </p:sp>
      <p:sp>
        <p:nvSpPr>
          <p:cNvPr id="146443" name="AutoShape 11"/>
          <p:cNvSpPr>
            <a:spLocks noChangeArrowheads="1"/>
          </p:cNvSpPr>
          <p:nvPr/>
        </p:nvSpPr>
        <p:spPr bwMode="auto">
          <a:xfrm>
            <a:off x="7199313" y="5454650"/>
            <a:ext cx="381000" cy="278606"/>
          </a:xfrm>
          <a:prstGeom prst="rightArrow">
            <a:avLst>
              <a:gd name="adj1" fmla="val 62500"/>
              <a:gd name="adj2" fmla="val 46667"/>
            </a:avLst>
          </a:prstGeom>
          <a:solidFill>
            <a:srgbClr val="3366FF"/>
          </a:solidFill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44" name="Rectangle 12"/>
          <p:cNvSpPr>
            <a:spLocks noChangeArrowheads="1"/>
          </p:cNvSpPr>
          <p:nvPr/>
        </p:nvSpPr>
        <p:spPr bwMode="auto">
          <a:xfrm>
            <a:off x="7808913" y="5127625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2397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4368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it-IT" altLang="it-IT" sz="200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5924</a:t>
            </a:r>
            <a:endParaRPr lang="it-IT" altLang="it-IT" sz="200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6445" name="Rectangle 13"/>
          <p:cNvSpPr>
            <a:spLocks noChangeArrowheads="1"/>
          </p:cNvSpPr>
          <p:nvPr/>
        </p:nvSpPr>
        <p:spPr bwMode="auto">
          <a:xfrm>
            <a:off x="323850" y="5181600"/>
            <a:ext cx="106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Per </a:t>
            </a:r>
            <a:r>
              <a:rPr lang="it-IT" altLang="it-IT" sz="20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it-IT" altLang="it-IT" sz="20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=10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6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6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6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6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6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6" grpId="0"/>
      <p:bldP spid="146437" grpId="0" animBg="1"/>
      <p:bldP spid="146438" grpId="0"/>
      <p:bldP spid="146439" grpId="0" animBg="1"/>
      <p:bldP spid="146440" grpId="0"/>
      <p:bldP spid="146441" grpId="0" animBg="1"/>
      <p:bldP spid="146442" grpId="0"/>
      <p:bldP spid="146443" grpId="0" animBg="1"/>
      <p:bldP spid="146444" grpId="0"/>
      <p:bldP spid="14644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3598863"/>
          </a:xfrm>
        </p:spPr>
        <p:txBody>
          <a:bodyPr>
            <a:normAutofit/>
          </a:bodyPr>
          <a:lstStyle/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Se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800" dirty="0">
                <a:latin typeface="Comic Sans MS" pitchFamily="66" charset="0"/>
              </a:rPr>
              <a:t> 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800" dirty="0">
                <a:latin typeface="Comic Sans MS" pitchFamily="66" charset="0"/>
              </a:rPr>
              <a:t> hanno una diversa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800" dirty="0">
                <a:latin typeface="Comic Sans MS" pitchFamily="66" charset="0"/>
              </a:rPr>
              <a:t>-esima cifra, la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800" dirty="0">
                <a:latin typeface="Comic Sans MS" pitchFamily="66" charset="0"/>
              </a:rPr>
              <a:t>-esima passata di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BucketSort</a:t>
            </a:r>
            <a:r>
              <a:rPr lang="it-IT" altLang="it-IT" sz="2800" dirty="0">
                <a:latin typeface="Comic Sans MS" pitchFamily="66" charset="0"/>
              </a:rPr>
              <a:t> li ordina</a:t>
            </a:r>
          </a:p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Se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it-IT" altLang="it-IT" sz="2800" dirty="0">
                <a:latin typeface="Comic Sans MS" pitchFamily="66" charset="0"/>
              </a:rPr>
              <a:t> 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it-IT" altLang="it-IT" sz="2800" dirty="0">
                <a:latin typeface="Comic Sans MS" pitchFamily="66" charset="0"/>
              </a:rPr>
              <a:t> hanno la stessa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800" dirty="0">
                <a:latin typeface="Comic Sans MS" pitchFamily="66" charset="0"/>
              </a:rPr>
              <a:t>-esima cifra, la proprietà di stabilità del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BucketSort</a:t>
            </a:r>
            <a:r>
              <a:rPr lang="it-IT" altLang="it-IT" sz="2800" dirty="0">
                <a:latin typeface="Comic Sans MS" pitchFamily="66" charset="0"/>
              </a:rPr>
              <a:t>  li mantiene ordinati correttamente</a:t>
            </a:r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>
                <a:solidFill>
                  <a:srgbClr val="C00000"/>
                </a:solidFill>
                <a:latin typeface="Comic Sans MS" pitchFamily="66" charset="0"/>
              </a:rPr>
              <a:t>Correttezza</a:t>
            </a:r>
          </a:p>
        </p:txBody>
      </p:sp>
      <p:sp>
        <p:nvSpPr>
          <p:cNvPr id="17414" name="AutoShape 4"/>
          <p:cNvSpPr>
            <a:spLocks noChangeArrowheads="1"/>
          </p:cNvSpPr>
          <p:nvPr/>
        </p:nvSpPr>
        <p:spPr bwMode="auto">
          <a:xfrm>
            <a:off x="4089648" y="4077072"/>
            <a:ext cx="914400" cy="457200"/>
          </a:xfrm>
          <a:prstGeom prst="downArrow">
            <a:avLst>
              <a:gd name="adj1" fmla="val 47222"/>
              <a:gd name="adj2" fmla="val 48264"/>
            </a:avLst>
          </a:prstGeom>
          <a:solidFill>
            <a:srgbClr val="3366FF"/>
          </a:solidFill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1012825" y="4762500"/>
            <a:ext cx="739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2800" dirty="0">
                <a:latin typeface="Comic Sans MS" pitchFamily="66" charset="0"/>
              </a:rPr>
              <a:t>Dopo la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800" dirty="0">
                <a:latin typeface="Comic Sans MS" pitchFamily="66" charset="0"/>
              </a:rPr>
              <a:t>-esima passata di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BucketSort</a:t>
            </a:r>
            <a:r>
              <a:rPr lang="it-IT" altLang="it-IT" sz="2800" dirty="0">
                <a:latin typeface="Comic Sans MS" pitchFamily="66" charset="0"/>
              </a:rPr>
              <a:t>, i numeri sono correttamente ordinati rispetto alle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it-IT" altLang="it-IT" sz="2800" dirty="0">
                <a:latin typeface="Comic Sans MS" pitchFamily="66" charset="0"/>
              </a:rPr>
              <a:t> cifre meno significative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028105"/>
            <a:ext cx="8591872" cy="209609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O(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log</a:t>
            </a:r>
            <a:r>
              <a:rPr lang="it-IT" altLang="it-IT" sz="2800" baseline="-25000" dirty="0" err="1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 k) </a:t>
            </a:r>
            <a:r>
              <a:rPr lang="it-IT" altLang="it-IT" sz="2800" dirty="0">
                <a:latin typeface="Comic Sans MS" pitchFamily="66" charset="0"/>
              </a:rPr>
              <a:t>passate di </a:t>
            </a:r>
            <a:r>
              <a:rPr lang="it-IT" altLang="it-IT" sz="2800" dirty="0" err="1">
                <a:latin typeface="Comic Sans MS" pitchFamily="66" charset="0"/>
              </a:rPr>
              <a:t>bucketsort</a:t>
            </a:r>
            <a:endParaRPr lang="it-IT" altLang="it-IT" sz="2800" dirty="0">
              <a:latin typeface="Comic Sans MS" pitchFamily="66" charset="0"/>
            </a:endParaRPr>
          </a:p>
          <a:p>
            <a:pPr lvl="1"/>
            <a:r>
              <a:rPr lang="it-IT" altLang="it-IT" sz="2400" dirty="0">
                <a:latin typeface="Comic Sans MS" pitchFamily="66" charset="0"/>
              </a:rPr>
              <a:t># di cifre per rappresentare il valore massimo k in base b: O(</a:t>
            </a:r>
            <a:r>
              <a:rPr lang="it-IT" altLang="it-IT" sz="2400" dirty="0" err="1">
                <a:latin typeface="Comic Sans MS" pitchFamily="66" charset="0"/>
              </a:rPr>
              <a:t>log</a:t>
            </a:r>
            <a:r>
              <a:rPr lang="it-IT" altLang="it-IT" sz="2400" baseline="-25000" dirty="0" err="1">
                <a:latin typeface="Comic Sans MS" pitchFamily="66" charset="0"/>
              </a:rPr>
              <a:t>b</a:t>
            </a:r>
            <a:r>
              <a:rPr lang="it-IT" altLang="it-IT" sz="2400" dirty="0">
                <a:latin typeface="Comic Sans MS" pitchFamily="66" charset="0"/>
              </a:rPr>
              <a:t> k)</a:t>
            </a:r>
          </a:p>
          <a:p>
            <a:pPr eaLnBrk="1" hangingPunct="1"/>
            <a:r>
              <a:rPr lang="it-IT" altLang="it-IT" sz="2800" dirty="0">
                <a:latin typeface="Comic Sans MS" pitchFamily="66" charset="0"/>
              </a:rPr>
              <a:t>Ciascuna passata richiede tempo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O(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</a:rPr>
              <a:t>n+b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  <a:p>
            <a:pPr lvl="1"/>
            <a:r>
              <a:rPr lang="it-IT" altLang="it-IT" sz="2400" dirty="0">
                <a:latin typeface="Comic Sans MS" pitchFamily="66" charset="0"/>
              </a:rPr>
              <a:t>in ogni passata la chiave è un intero in [0,b-1]</a:t>
            </a:r>
          </a:p>
        </p:txBody>
      </p:sp>
      <p:sp>
        <p:nvSpPr>
          <p:cNvPr id="18437" name="Rectangle 3"/>
          <p:cNvSpPr>
            <a:spLocks noChangeArrowheads="1"/>
          </p:cNvSpPr>
          <p:nvPr/>
        </p:nvSpPr>
        <p:spPr bwMode="black">
          <a:xfrm>
            <a:off x="457200" y="113705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600" b="1" dirty="0">
                <a:solidFill>
                  <a:srgbClr val="C00000"/>
                </a:solidFill>
                <a:latin typeface="Comic Sans MS" pitchFamily="66" charset="0"/>
              </a:rPr>
              <a:t>Tempo di esecuzione</a:t>
            </a:r>
          </a:p>
        </p:txBody>
      </p:sp>
      <p:sp>
        <p:nvSpPr>
          <p:cNvPr id="147460" name="AutoShape 4"/>
          <p:cNvSpPr>
            <a:spLocks noChangeArrowheads="1"/>
          </p:cNvSpPr>
          <p:nvPr/>
        </p:nvSpPr>
        <p:spPr bwMode="auto">
          <a:xfrm>
            <a:off x="3962400" y="3501008"/>
            <a:ext cx="914400" cy="457200"/>
          </a:xfrm>
          <a:prstGeom prst="downArrow">
            <a:avLst>
              <a:gd name="adj1" fmla="val 47222"/>
              <a:gd name="adj2" fmla="val 48264"/>
            </a:avLst>
          </a:prstGeom>
          <a:solidFill>
            <a:srgbClr val="3366FF"/>
          </a:solidFill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762000" y="4028058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O((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n+b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)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log</a:t>
            </a:r>
            <a:r>
              <a:rPr lang="it-IT" altLang="it-IT" sz="2800" baseline="-250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b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 k)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66800" y="4674169"/>
            <a:ext cx="7391400" cy="1057274"/>
            <a:chOff x="672" y="2707"/>
            <a:chExt cx="4656" cy="666"/>
          </a:xfrm>
        </p:grpSpPr>
        <p:sp>
          <p:nvSpPr>
            <p:cNvPr id="18445" name="Rectangle 7"/>
            <p:cNvSpPr>
              <a:spLocks noChangeArrowheads="1"/>
            </p:cNvSpPr>
            <p:nvPr/>
          </p:nvSpPr>
          <p:spPr bwMode="auto">
            <a:xfrm>
              <a:off x="672" y="2874"/>
              <a:ext cx="465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altLang="it-IT" sz="2800" dirty="0">
                  <a:latin typeface="Comic Sans MS" pitchFamily="66" charset="0"/>
                  <a:cs typeface="Arial" charset="0"/>
                </a:rPr>
                <a:t>Se 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b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 = </a:t>
              </a:r>
              <a:r>
                <a:rPr lang="it-IT" altLang="it-IT" sz="2800" dirty="0">
                  <a:latin typeface="Comic Sans MS" pitchFamily="66" charset="0"/>
                  <a:cs typeface="Arial" charset="0"/>
                  <a:sym typeface="Symbol"/>
                </a:rPr>
                <a:t>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(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n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), si ha O(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n</a:t>
              </a:r>
              <a:r>
                <a:rPr lang="it-IT" altLang="it-IT" sz="1200" dirty="0"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 err="1">
                  <a:latin typeface="Comic Sans MS" pitchFamily="66" charset="0"/>
                  <a:cs typeface="Arial" charset="0"/>
                </a:rPr>
                <a:t>log</a:t>
              </a:r>
              <a:r>
                <a:rPr lang="it-IT" altLang="it-IT" sz="2800" baseline="-25000" dirty="0" err="1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n</a:t>
              </a:r>
              <a:r>
                <a:rPr lang="it-IT" altLang="it-IT" sz="9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k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)</a:t>
              </a:r>
              <a:r>
                <a:rPr lang="it-IT" altLang="it-IT" sz="700" dirty="0"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=</a:t>
              </a:r>
              <a:r>
                <a:rPr lang="it-IT" altLang="it-IT" sz="700" dirty="0"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>
                  <a:latin typeface="Comic Sans MS" pitchFamily="66" charset="0"/>
                  <a:cs typeface="Arial" charset="0"/>
                </a:rPr>
                <a:t>O  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n</a:t>
              </a:r>
            </a:p>
          </p:txBody>
        </p:sp>
        <p:sp>
          <p:nvSpPr>
            <p:cNvPr id="18446" name="Line 8"/>
            <p:cNvSpPr>
              <a:spLocks noChangeShapeType="1"/>
            </p:cNvSpPr>
            <p:nvPr/>
          </p:nvSpPr>
          <p:spPr bwMode="auto">
            <a:xfrm>
              <a:off x="4341" y="3072"/>
              <a:ext cx="57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18447" name="Rectangle 9"/>
            <p:cNvSpPr>
              <a:spLocks noChangeArrowheads="1"/>
            </p:cNvSpPr>
            <p:nvPr/>
          </p:nvSpPr>
          <p:spPr bwMode="auto">
            <a:xfrm>
              <a:off x="4320" y="2707"/>
              <a:ext cx="56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altLang="it-IT" sz="2800" dirty="0">
                  <a:latin typeface="Comic Sans MS" pitchFamily="66" charset="0"/>
                  <a:cs typeface="Arial" charset="0"/>
                </a:rPr>
                <a:t>log</a:t>
              </a:r>
              <a:r>
                <a:rPr lang="it-IT" altLang="it-IT" sz="900" dirty="0"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k</a:t>
              </a:r>
            </a:p>
          </p:txBody>
        </p:sp>
        <p:sp>
          <p:nvSpPr>
            <p:cNvPr id="18448" name="Rectangle 10"/>
            <p:cNvSpPr>
              <a:spLocks noChangeArrowheads="1"/>
            </p:cNvSpPr>
            <p:nvPr/>
          </p:nvSpPr>
          <p:spPr bwMode="auto">
            <a:xfrm>
              <a:off x="4320" y="3043"/>
              <a:ext cx="55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altLang="it-IT" sz="2800" dirty="0">
                  <a:latin typeface="Comic Sans MS" pitchFamily="66" charset="0"/>
                  <a:cs typeface="Arial" charset="0"/>
                </a:rPr>
                <a:t>log</a:t>
              </a:r>
              <a:r>
                <a:rPr lang="it-IT" altLang="it-IT" sz="900" dirty="0">
                  <a:latin typeface="Comic Sans MS" pitchFamily="66" charset="0"/>
                  <a:cs typeface="Arial" charset="0"/>
                </a:rPr>
                <a:t> </a:t>
              </a:r>
              <a:r>
                <a:rPr lang="it-IT" altLang="it-IT" sz="2800" dirty="0">
                  <a:solidFill>
                    <a:srgbClr val="3366FF"/>
                  </a:solidFill>
                  <a:latin typeface="Comic Sans MS" pitchFamily="66" charset="0"/>
                  <a:cs typeface="Arial" charset="0"/>
                </a:rPr>
                <a:t>n</a:t>
              </a:r>
            </a:p>
          </p:txBody>
        </p:sp>
        <p:sp>
          <p:nvSpPr>
            <p:cNvPr id="18449" name="AutoShape 11"/>
            <p:cNvSpPr>
              <a:spLocks/>
            </p:cNvSpPr>
            <p:nvPr/>
          </p:nvSpPr>
          <p:spPr bwMode="auto">
            <a:xfrm>
              <a:off x="4101" y="2784"/>
              <a:ext cx="48" cy="576"/>
            </a:xfrm>
            <a:prstGeom prst="leftBracket">
              <a:avLst>
                <a:gd name="adj" fmla="val 10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sz="1600">
                <a:latin typeface="Comic Sans MS" pitchFamily="66" charset="0"/>
              </a:endParaRPr>
            </a:p>
          </p:txBody>
        </p:sp>
        <p:sp>
          <p:nvSpPr>
            <p:cNvPr id="18450" name="AutoShape 12"/>
            <p:cNvSpPr>
              <a:spLocks/>
            </p:cNvSpPr>
            <p:nvPr/>
          </p:nvSpPr>
          <p:spPr bwMode="auto">
            <a:xfrm flipH="1">
              <a:off x="4931" y="2784"/>
              <a:ext cx="48" cy="576"/>
            </a:xfrm>
            <a:prstGeom prst="leftBracket">
              <a:avLst>
                <a:gd name="adj" fmla="val 10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sz="1600">
                <a:latin typeface="Comic Sans MS" pitchFamily="66" charset="0"/>
              </a:endParaRPr>
            </a:p>
          </p:txBody>
        </p:sp>
      </p:grpSp>
      <p:sp>
        <p:nvSpPr>
          <p:cNvPr id="147469" name="Rectangle 13"/>
          <p:cNvSpPr>
            <a:spLocks noChangeArrowheads="1"/>
          </p:cNvSpPr>
          <p:nvPr/>
        </p:nvSpPr>
        <p:spPr bwMode="auto">
          <a:xfrm>
            <a:off x="1985963" y="5893371"/>
            <a:ext cx="63113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800" dirty="0">
                <a:latin typeface="Comic Sans MS" pitchFamily="66" charset="0"/>
                <a:cs typeface="Arial" charset="0"/>
              </a:rPr>
              <a:t>Tempo </a:t>
            </a:r>
            <a:r>
              <a:rPr lang="it-IT" altLang="it-IT" sz="2800" dirty="0">
                <a:solidFill>
                  <a:srgbClr val="C00000"/>
                </a:solidFill>
                <a:latin typeface="Comic Sans MS" pitchFamily="66" charset="0"/>
                <a:cs typeface="Arial" charset="0"/>
              </a:rPr>
              <a:t>lineare</a:t>
            </a:r>
            <a:r>
              <a:rPr lang="it-IT" altLang="it-IT" sz="2800" dirty="0">
                <a:latin typeface="Comic Sans MS" pitchFamily="66" charset="0"/>
                <a:cs typeface="Arial" charset="0"/>
              </a:rPr>
              <a:t> se 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k</a:t>
            </a:r>
            <a:r>
              <a:rPr lang="it-IT" altLang="it-IT" sz="2800" dirty="0" err="1">
                <a:latin typeface="Comic Sans MS" pitchFamily="66" charset="0"/>
                <a:cs typeface="Arial" charset="0"/>
              </a:rPr>
              <a:t>=O</a:t>
            </a:r>
            <a:r>
              <a:rPr lang="it-IT" altLang="it-IT" sz="2800" dirty="0">
                <a:latin typeface="Comic Sans MS" pitchFamily="66" charset="0"/>
                <a:cs typeface="Arial" charset="0"/>
              </a:rPr>
              <a:t>(</a:t>
            </a:r>
            <a:r>
              <a:rPr lang="it-IT" altLang="it-IT" sz="28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n</a:t>
            </a:r>
            <a:r>
              <a:rPr lang="it-IT" altLang="it-IT" sz="2800" baseline="30000" dirty="0" err="1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c</a:t>
            </a:r>
            <a:r>
              <a:rPr lang="it-IT" altLang="it-IT" sz="2800" dirty="0">
                <a:latin typeface="Comic Sans MS" pitchFamily="66" charset="0"/>
                <a:cs typeface="Arial" charset="0"/>
              </a:rPr>
              <a:t>), </a:t>
            </a:r>
            <a:r>
              <a:rPr lang="it-IT" altLang="it-IT" sz="2800" dirty="0">
                <a:solidFill>
                  <a:srgbClr val="3366FF"/>
                </a:solidFill>
                <a:latin typeface="Comic Sans MS" pitchFamily="66" charset="0"/>
                <a:cs typeface="Arial" charset="0"/>
              </a:rPr>
              <a:t>c</a:t>
            </a:r>
            <a:r>
              <a:rPr lang="it-IT" altLang="it-IT" sz="2800" dirty="0">
                <a:latin typeface="Comic Sans MS" pitchFamily="66" charset="0"/>
                <a:cs typeface="Arial" charset="0"/>
              </a:rPr>
              <a:t> costante</a:t>
            </a:r>
          </a:p>
        </p:txBody>
      </p:sp>
      <p:sp>
        <p:nvSpPr>
          <p:cNvPr id="147470" name="AutoShape 14"/>
          <p:cNvSpPr>
            <a:spLocks noChangeArrowheads="1"/>
          </p:cNvSpPr>
          <p:nvPr/>
        </p:nvSpPr>
        <p:spPr bwMode="auto">
          <a:xfrm>
            <a:off x="1219200" y="5939408"/>
            <a:ext cx="685800" cy="457200"/>
          </a:xfrm>
          <a:prstGeom prst="rightArrow">
            <a:avLst>
              <a:gd name="adj1" fmla="val 45139"/>
              <a:gd name="adj2" fmla="val 73958"/>
            </a:avLst>
          </a:prstGeom>
          <a:solidFill>
            <a:srgbClr val="3366FF"/>
          </a:solidFill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auto">
          <a:xfrm>
            <a:off x="6156325" y="3589908"/>
            <a:ext cx="24336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= </a:t>
            </a:r>
            <a:r>
              <a:rPr lang="en-US" sz="2000" dirty="0" err="1">
                <a:latin typeface="Comic Sans MS" pitchFamily="66" charset="0"/>
              </a:rPr>
              <a:t>log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 flipV="1">
            <a:off x="5940425" y="4021708"/>
            <a:ext cx="1008063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AutoShape 11"/>
          <p:cNvSpPr>
            <a:spLocks/>
          </p:cNvSpPr>
          <p:nvPr/>
        </p:nvSpPr>
        <p:spPr bwMode="auto">
          <a:xfrm>
            <a:off x="6368008" y="4763616"/>
            <a:ext cx="76200" cy="914400"/>
          </a:xfrm>
          <a:prstGeom prst="leftBracket">
            <a:avLst>
              <a:gd name="adj" fmla="val 10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" name="AutoShape 12"/>
          <p:cNvSpPr>
            <a:spLocks/>
          </p:cNvSpPr>
          <p:nvPr/>
        </p:nvSpPr>
        <p:spPr bwMode="auto">
          <a:xfrm flipH="1">
            <a:off x="7977857" y="4763616"/>
            <a:ext cx="76200" cy="914400"/>
          </a:xfrm>
          <a:prstGeom prst="leftBracket">
            <a:avLst>
              <a:gd name="adj" fmla="val 10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22" name="Connettore 1 21"/>
          <p:cNvCxnSpPr/>
          <p:nvPr/>
        </p:nvCxnSpPr>
        <p:spPr>
          <a:xfrm>
            <a:off x="6804248" y="52459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4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build="p"/>
      <p:bldP spid="147460" grpId="0" animBg="1"/>
      <p:bldP spid="147461" grpId="0"/>
      <p:bldP spid="147469" grpId="0"/>
      <p:bldP spid="147470" grpId="0" animBg="1"/>
      <p:bldP spid="147471" grpId="0"/>
      <p:bldP spid="147472" grpId="0" animBg="1"/>
      <p:bldP spid="19" grpId="0" animBg="1"/>
      <p:bldP spid="2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err="1">
                <a:solidFill>
                  <a:srgbClr val="C00000"/>
                </a:solidFill>
                <a:latin typeface="Comic Sans MS" pitchFamily="66" charset="0"/>
              </a:rPr>
              <a:t>esempio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Comic Sans MS" pitchFamily="66" charset="0"/>
              </a:rPr>
              <a:t>Si </a:t>
            </a:r>
            <a:r>
              <a:rPr lang="en-US" sz="2800" dirty="0" err="1">
                <a:latin typeface="Comic Sans MS" pitchFamily="66" charset="0"/>
              </a:rPr>
              <a:t>supponga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voler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ordinare</a:t>
            </a:r>
            <a:r>
              <a:rPr lang="en-US" sz="2800" dirty="0">
                <a:latin typeface="Comic Sans MS" pitchFamily="66" charset="0"/>
              </a:rPr>
              <a:t> 10</a:t>
            </a:r>
            <a:r>
              <a:rPr lang="en-US" sz="2800" baseline="30000" dirty="0">
                <a:latin typeface="Comic Sans MS" pitchFamily="66" charset="0"/>
              </a:rPr>
              <a:t>6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numeri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</a:t>
            </a:r>
            <a:r>
              <a:rPr lang="en-US" sz="2800" dirty="0">
                <a:latin typeface="Comic Sans MS" pitchFamily="66" charset="0"/>
              </a:rPr>
              <a:t> 32 bit</a:t>
            </a:r>
          </a:p>
          <a:p>
            <a:pPr eaLnBrk="1" hangingPunct="1"/>
            <a:r>
              <a:rPr lang="en-US" sz="2800" dirty="0">
                <a:latin typeface="Comic Sans MS" pitchFamily="66" charset="0"/>
              </a:rPr>
              <a:t>Come </a:t>
            </a:r>
            <a:r>
              <a:rPr lang="en-US" sz="2800" dirty="0" err="1">
                <a:latin typeface="Comic Sans MS" pitchFamily="66" charset="0"/>
              </a:rPr>
              <a:t>scelgo</a:t>
            </a:r>
            <a:r>
              <a:rPr lang="en-US" sz="2800" dirty="0">
                <a:latin typeface="Comic Sans MS" pitchFamily="66" charset="0"/>
              </a:rPr>
              <a:t> la base 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800" dirty="0">
                <a:latin typeface="Comic Sans MS" pitchFamily="66" charset="0"/>
              </a:rPr>
              <a:t>?</a:t>
            </a:r>
          </a:p>
          <a:p>
            <a:pPr eaLnBrk="1" hangingPunct="1"/>
            <a:r>
              <a:rPr lang="en-US" sz="2800" dirty="0">
                <a:latin typeface="Comic Sans MS" pitchFamily="66" charset="0"/>
              </a:rPr>
              <a:t>10</a:t>
            </a:r>
            <a:r>
              <a:rPr lang="en-US" sz="2800" baseline="30000" dirty="0">
                <a:latin typeface="Comic Sans MS" pitchFamily="66" charset="0"/>
              </a:rPr>
              <a:t>6 </a:t>
            </a:r>
            <a:r>
              <a:rPr lang="en-US" sz="2800" dirty="0">
                <a:latin typeface="Comic Sans MS" pitchFamily="66" charset="0"/>
              </a:rPr>
              <a:t>è </a:t>
            </a:r>
            <a:r>
              <a:rPr lang="en-US" sz="2800" dirty="0" err="1">
                <a:latin typeface="Comic Sans MS" pitchFamily="66" charset="0"/>
              </a:rPr>
              <a:t>compreso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fra</a:t>
            </a:r>
            <a:r>
              <a:rPr lang="en-US" sz="2800" dirty="0">
                <a:latin typeface="Comic Sans MS" pitchFamily="66" charset="0"/>
              </a:rPr>
              <a:t> 2</a:t>
            </a:r>
            <a:r>
              <a:rPr lang="en-US" sz="2800" baseline="30000" dirty="0">
                <a:latin typeface="Comic Sans MS" pitchFamily="66" charset="0"/>
              </a:rPr>
              <a:t>19</a:t>
            </a:r>
            <a:r>
              <a:rPr lang="en-US" sz="2800" dirty="0">
                <a:latin typeface="Comic Sans MS" pitchFamily="66" charset="0"/>
              </a:rPr>
              <a:t> e 2</a:t>
            </a:r>
            <a:r>
              <a:rPr lang="en-US" sz="2800" baseline="30000" dirty="0">
                <a:latin typeface="Comic Sans MS" pitchFamily="66" charset="0"/>
              </a:rPr>
              <a:t>20</a:t>
            </a:r>
          </a:p>
          <a:p>
            <a:pPr eaLnBrk="1" hangingPunct="1"/>
            <a:r>
              <a:rPr lang="en-US" sz="2800" dirty="0" err="1">
                <a:latin typeface="Comic Sans MS" pitchFamily="66" charset="0"/>
              </a:rPr>
              <a:t>Scegliendo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800" dirty="0">
                <a:latin typeface="Comic Sans MS" pitchFamily="66" charset="0"/>
              </a:rPr>
              <a:t>=2</a:t>
            </a:r>
            <a:r>
              <a:rPr lang="en-US" sz="2800" baseline="30000" dirty="0">
                <a:latin typeface="Comic Sans MS" pitchFamily="66" charset="0"/>
              </a:rPr>
              <a:t>16 </a:t>
            </a:r>
            <a:r>
              <a:rPr lang="en-US" sz="2800" dirty="0" err="1">
                <a:latin typeface="Comic Sans MS" pitchFamily="66" charset="0"/>
              </a:rPr>
              <a:t>si</a:t>
            </a:r>
            <a:r>
              <a:rPr lang="en-US" sz="2800" dirty="0">
                <a:latin typeface="Comic Sans MS" pitchFamily="66" charset="0"/>
              </a:rPr>
              <a:t> ha:</a:t>
            </a:r>
          </a:p>
          <a:p>
            <a:pPr lvl="1" eaLnBrk="1" hangingPunct="1"/>
            <a:r>
              <a:rPr lang="en-US" sz="2400" dirty="0" err="1">
                <a:latin typeface="Comic Sans MS" pitchFamily="66" charset="0"/>
              </a:rPr>
              <a:t>sono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sufficienti</a:t>
            </a:r>
            <a:r>
              <a:rPr lang="en-US" sz="2400" dirty="0">
                <a:latin typeface="Comic Sans MS" pitchFamily="66" charset="0"/>
              </a:rPr>
              <a:t> 2 </a:t>
            </a:r>
            <a:r>
              <a:rPr lang="en-US" sz="2400" dirty="0" err="1">
                <a:latin typeface="Comic Sans MS" pitchFamily="66" charset="0"/>
              </a:rPr>
              <a:t>passate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bucketSort</a:t>
            </a:r>
            <a:endParaRPr lang="en-US" sz="2400" dirty="0">
              <a:latin typeface="Comic Sans MS" pitchFamily="66" charset="0"/>
            </a:endParaRPr>
          </a:p>
          <a:p>
            <a:pPr lvl="1" eaLnBrk="1" hangingPunct="1"/>
            <a:r>
              <a:rPr lang="en-US" sz="2400" dirty="0" err="1">
                <a:latin typeface="Comic Sans MS" pitchFamily="66" charset="0"/>
              </a:rPr>
              <a:t>ogni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passata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richiede</a:t>
            </a:r>
            <a:r>
              <a:rPr lang="en-US" sz="2400" dirty="0">
                <a:latin typeface="Comic Sans MS" pitchFamily="66" charset="0"/>
              </a:rPr>
              <a:t> tempo </a:t>
            </a:r>
            <a:r>
              <a:rPr lang="en-US" sz="2400" dirty="0" err="1">
                <a:latin typeface="Comic Sans MS" pitchFamily="66" charset="0"/>
              </a:rPr>
              <a:t>lineare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07504" y="4046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X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[1,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n+k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O(1)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107504" y="-27384"/>
            <a:ext cx="2167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Problema 4.10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4832923D-9B8E-4A17-84F7-4A1D8C92FAEE}"/>
              </a:ext>
            </a:extLst>
          </p:cNvPr>
          <p:cNvGrpSpPr/>
          <p:nvPr/>
        </p:nvGrpSpPr>
        <p:grpSpPr>
          <a:xfrm>
            <a:off x="827584" y="2132856"/>
            <a:ext cx="6984776" cy="934763"/>
            <a:chOff x="467544" y="3284984"/>
            <a:chExt cx="6984776" cy="934763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05217EA-D20E-44E1-88A3-E694D7354EAE}"/>
                </a:ext>
              </a:extLst>
            </p:cNvPr>
            <p:cNvSpPr/>
            <p:nvPr/>
          </p:nvSpPr>
          <p:spPr>
            <a:xfrm>
              <a:off x="1043608" y="3284984"/>
              <a:ext cx="6408712" cy="50405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onnettore 1 6">
              <a:extLst>
                <a:ext uri="{FF2B5EF4-FFF2-40B4-BE49-F238E27FC236}">
                  <a16:creationId xmlns:a16="http://schemas.microsoft.com/office/drawing/2014/main" id="{9B0433BC-2A0D-427F-A37F-FF2CC8272E75}"/>
                </a:ext>
              </a:extLst>
            </p:cNvPr>
            <p:cNvCxnSpPr/>
            <p:nvPr/>
          </p:nvCxnSpPr>
          <p:spPr>
            <a:xfrm>
              <a:off x="255577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7">
              <a:extLst>
                <a:ext uri="{FF2B5EF4-FFF2-40B4-BE49-F238E27FC236}">
                  <a16:creationId xmlns:a16="http://schemas.microsoft.com/office/drawing/2014/main" id="{1E0D0C34-937C-4C24-9537-985D4912523B}"/>
                </a:ext>
              </a:extLst>
            </p:cNvPr>
            <p:cNvCxnSpPr/>
            <p:nvPr/>
          </p:nvCxnSpPr>
          <p:spPr>
            <a:xfrm>
              <a:off x="4211960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8">
              <a:extLst>
                <a:ext uri="{FF2B5EF4-FFF2-40B4-BE49-F238E27FC236}">
                  <a16:creationId xmlns:a16="http://schemas.microsoft.com/office/drawing/2014/main" id="{117B6BF8-8114-41C1-A9C5-D9D7848C902D}"/>
                </a:ext>
              </a:extLst>
            </p:cNvPr>
            <p:cNvCxnSpPr/>
            <p:nvPr/>
          </p:nvCxnSpPr>
          <p:spPr>
            <a:xfrm>
              <a:off x="579613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9">
              <a:extLst>
                <a:ext uri="{FF2B5EF4-FFF2-40B4-BE49-F238E27FC236}">
                  <a16:creationId xmlns:a16="http://schemas.microsoft.com/office/drawing/2014/main" id="{A16BA949-6434-4962-8181-D436DC4676FB}"/>
                </a:ext>
              </a:extLst>
            </p:cNvPr>
            <p:cNvCxnSpPr/>
            <p:nvPr/>
          </p:nvCxnSpPr>
          <p:spPr>
            <a:xfrm>
              <a:off x="6625910" y="3295617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0">
              <a:extLst>
                <a:ext uri="{FF2B5EF4-FFF2-40B4-BE49-F238E27FC236}">
                  <a16:creationId xmlns:a16="http://schemas.microsoft.com/office/drawing/2014/main" id="{93467A12-3B99-46BF-B0C9-CD1B02D87F50}"/>
                </a:ext>
              </a:extLst>
            </p:cNvPr>
            <p:cNvCxnSpPr/>
            <p:nvPr/>
          </p:nvCxnSpPr>
          <p:spPr>
            <a:xfrm>
              <a:off x="500404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1">
              <a:extLst>
                <a:ext uri="{FF2B5EF4-FFF2-40B4-BE49-F238E27FC236}">
                  <a16:creationId xmlns:a16="http://schemas.microsoft.com/office/drawing/2014/main" id="{295F6181-4350-4397-AE36-8EE842477F21}"/>
                </a:ext>
              </a:extLst>
            </p:cNvPr>
            <p:cNvCxnSpPr/>
            <p:nvPr/>
          </p:nvCxnSpPr>
          <p:spPr>
            <a:xfrm>
              <a:off x="339860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2">
              <a:extLst>
                <a:ext uri="{FF2B5EF4-FFF2-40B4-BE49-F238E27FC236}">
                  <a16:creationId xmlns:a16="http://schemas.microsoft.com/office/drawing/2014/main" id="{65D8855F-AC72-4CE6-A95A-0D8FC86BDC66}"/>
                </a:ext>
              </a:extLst>
            </p:cNvPr>
            <p:cNvCxnSpPr/>
            <p:nvPr/>
          </p:nvCxnSpPr>
          <p:spPr>
            <a:xfrm>
              <a:off x="176368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E983C413-ACDF-4A96-9CC8-7173585BB5C0}"/>
                </a:ext>
              </a:extLst>
            </p:cNvPr>
            <p:cNvSpPr txBox="1"/>
            <p:nvPr/>
          </p:nvSpPr>
          <p:spPr>
            <a:xfrm>
              <a:off x="1249058" y="38504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3352F8D9-983D-44AB-BD2F-B2257E5C843E}"/>
                </a:ext>
              </a:extLst>
            </p:cNvPr>
            <p:cNvSpPr txBox="1"/>
            <p:nvPr/>
          </p:nvSpPr>
          <p:spPr>
            <a:xfrm>
              <a:off x="197971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82AAB473-F239-40A0-BFCA-EDEA8270DD85}"/>
                </a:ext>
              </a:extLst>
            </p:cNvPr>
            <p:cNvSpPr txBox="1"/>
            <p:nvPr/>
          </p:nvSpPr>
          <p:spPr>
            <a:xfrm>
              <a:off x="283240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3AEF0055-E733-4E11-AE50-9A0BE6B0C7DA}"/>
                </a:ext>
              </a:extLst>
            </p:cNvPr>
            <p:cNvSpPr txBox="1"/>
            <p:nvPr/>
          </p:nvSpPr>
          <p:spPr>
            <a:xfrm>
              <a:off x="356305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FFEFAD98-76CC-4E66-AB88-8ADE0FA822C2}"/>
                </a:ext>
              </a:extLst>
            </p:cNvPr>
            <p:cNvSpPr txBox="1"/>
            <p:nvPr/>
          </p:nvSpPr>
          <p:spPr>
            <a:xfrm>
              <a:off x="4489418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F9478DB0-2C96-4225-A2A9-242EA545179E}"/>
                </a:ext>
              </a:extLst>
            </p:cNvPr>
            <p:cNvSpPr txBox="1"/>
            <p:nvPr/>
          </p:nvSpPr>
          <p:spPr>
            <a:xfrm>
              <a:off x="522007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83215212-D6C8-4A36-ADFC-290327710B0E}"/>
                </a:ext>
              </a:extLst>
            </p:cNvPr>
            <p:cNvSpPr txBox="1"/>
            <p:nvPr/>
          </p:nvSpPr>
          <p:spPr>
            <a:xfrm>
              <a:off x="607276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E624EF96-EE69-48F9-9049-D50D2ABD69DA}"/>
                </a:ext>
              </a:extLst>
            </p:cNvPr>
            <p:cNvSpPr txBox="1"/>
            <p:nvPr/>
          </p:nvSpPr>
          <p:spPr>
            <a:xfrm>
              <a:off x="680341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8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E7E312B0-1252-4E77-A0C1-01AD7A7B10CC}"/>
                </a:ext>
              </a:extLst>
            </p:cNvPr>
            <p:cNvSpPr txBox="1"/>
            <p:nvPr/>
          </p:nvSpPr>
          <p:spPr>
            <a:xfrm>
              <a:off x="1275988" y="33580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940F54B4-7132-44B2-9E4D-F661EEDB5578}"/>
                </a:ext>
              </a:extLst>
            </p:cNvPr>
            <p:cNvSpPr txBox="1"/>
            <p:nvPr/>
          </p:nvSpPr>
          <p:spPr>
            <a:xfrm>
              <a:off x="2006642" y="3356992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55873025-1059-4180-AB65-654419874778}"/>
                </a:ext>
              </a:extLst>
            </p:cNvPr>
            <p:cNvSpPr txBox="1"/>
            <p:nvPr/>
          </p:nvSpPr>
          <p:spPr>
            <a:xfrm>
              <a:off x="2859334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E16AECF2-088E-472F-9032-64211787FBA1}"/>
                </a:ext>
              </a:extLst>
            </p:cNvPr>
            <p:cNvSpPr txBox="1"/>
            <p:nvPr/>
          </p:nvSpPr>
          <p:spPr>
            <a:xfrm>
              <a:off x="358998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5193DF9C-46DF-48A0-9F4A-3C35597C147B}"/>
                </a:ext>
              </a:extLst>
            </p:cNvPr>
            <p:cNvSpPr txBox="1"/>
            <p:nvPr/>
          </p:nvSpPr>
          <p:spPr>
            <a:xfrm>
              <a:off x="4393238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277F8A6D-531E-4569-A308-3E92929403EE}"/>
                </a:ext>
              </a:extLst>
            </p:cNvPr>
            <p:cNvSpPr txBox="1"/>
            <p:nvPr/>
          </p:nvSpPr>
          <p:spPr>
            <a:xfrm>
              <a:off x="5220072" y="33569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8A36BD69-E0D8-4F15-B4CF-D1EE931AB19C}"/>
                </a:ext>
              </a:extLst>
            </p:cNvPr>
            <p:cNvSpPr txBox="1"/>
            <p:nvPr/>
          </p:nvSpPr>
          <p:spPr>
            <a:xfrm>
              <a:off x="6012160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5821909C-241E-4F36-985D-B575EAF9F44F}"/>
                </a:ext>
              </a:extLst>
            </p:cNvPr>
            <p:cNvSpPr txBox="1"/>
            <p:nvPr/>
          </p:nvSpPr>
          <p:spPr>
            <a:xfrm>
              <a:off x="683034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F2CFD45B-31AB-42A0-80B8-3FAFC3FEF824}"/>
                </a:ext>
              </a:extLst>
            </p:cNvPr>
            <p:cNvSpPr txBox="1"/>
            <p:nvPr/>
          </p:nvSpPr>
          <p:spPr>
            <a:xfrm>
              <a:off x="467544" y="3284984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68991C29-FBB5-4E05-8C9D-E79A1B6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09" y="4365104"/>
            <a:ext cx="1934747" cy="1882068"/>
          </a:xfrm>
          <a:prstGeom prst="rect">
            <a:avLst/>
          </a:prstGeom>
        </p:spPr>
      </p:pic>
      <p:sp>
        <p:nvSpPr>
          <p:cNvPr id="37" name="CasellaDiTesto 7">
            <a:extLst>
              <a:ext uri="{FF2B5EF4-FFF2-40B4-BE49-F238E27FC236}">
                <a16:creationId xmlns:a16="http://schemas.microsoft.com/office/drawing/2014/main" id="{B2E79043-AE76-4F66-B267-209A3947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349" y="6269250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8" name="Fumetto: ovale 37">
            <a:extLst>
              <a:ext uri="{FF2B5EF4-FFF2-40B4-BE49-F238E27FC236}">
                <a16:creationId xmlns:a16="http://schemas.microsoft.com/office/drawing/2014/main" id="{61F06043-827B-40B2-A5EA-68EC8B8AAA46}"/>
              </a:ext>
            </a:extLst>
          </p:cNvPr>
          <p:cNvSpPr/>
          <p:nvPr/>
        </p:nvSpPr>
        <p:spPr>
          <a:xfrm>
            <a:off x="755576" y="4005064"/>
            <a:ext cx="1169314" cy="792088"/>
          </a:xfrm>
          <a:prstGeom prst="wedgeEllipseCallout">
            <a:avLst>
              <a:gd name="adj1" fmla="val -84980"/>
              <a:gd name="adj2" fmla="val 668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5</a:t>
            </a:r>
          </a:p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39" name="Bolla: nuvola 38">
            <a:extLst>
              <a:ext uri="{FF2B5EF4-FFF2-40B4-BE49-F238E27FC236}">
                <a16:creationId xmlns:a16="http://schemas.microsoft.com/office/drawing/2014/main" id="{8DD7551A-AE38-4438-9F43-F116BC51C785}"/>
              </a:ext>
            </a:extLst>
          </p:cNvPr>
          <p:cNvSpPr/>
          <p:nvPr/>
        </p:nvSpPr>
        <p:spPr>
          <a:xfrm>
            <a:off x="2605102" y="3284983"/>
            <a:ext cx="1030794" cy="936105"/>
          </a:xfrm>
          <a:prstGeom prst="cloudCallout">
            <a:avLst>
              <a:gd name="adj1" fmla="val 67785"/>
              <a:gd name="adj2" fmla="val 847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41" name="Immagine 40">
            <a:extLst>
              <a:ext uri="{FF2B5EF4-FFF2-40B4-BE49-F238E27FC236}">
                <a16:creationId xmlns:a16="http://schemas.microsoft.com/office/drawing/2014/main" id="{082C69C7-DF88-477E-8480-0B8E5944F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69533">
            <a:off x="2967607" y="3451022"/>
            <a:ext cx="282554" cy="562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39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07504" y="4046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X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[1,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n+k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O(1)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107504" y="-27384"/>
            <a:ext cx="2167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Problema 4.10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4832923D-9B8E-4A17-84F7-4A1D8C92FAEE}"/>
              </a:ext>
            </a:extLst>
          </p:cNvPr>
          <p:cNvGrpSpPr/>
          <p:nvPr/>
        </p:nvGrpSpPr>
        <p:grpSpPr>
          <a:xfrm>
            <a:off x="827584" y="2132856"/>
            <a:ext cx="6984776" cy="934763"/>
            <a:chOff x="467544" y="3284984"/>
            <a:chExt cx="6984776" cy="934763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05217EA-D20E-44E1-88A3-E694D7354EAE}"/>
                </a:ext>
              </a:extLst>
            </p:cNvPr>
            <p:cNvSpPr/>
            <p:nvPr/>
          </p:nvSpPr>
          <p:spPr>
            <a:xfrm>
              <a:off x="1043608" y="3284984"/>
              <a:ext cx="6408712" cy="50405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onnettore 1 6">
              <a:extLst>
                <a:ext uri="{FF2B5EF4-FFF2-40B4-BE49-F238E27FC236}">
                  <a16:creationId xmlns:a16="http://schemas.microsoft.com/office/drawing/2014/main" id="{9B0433BC-2A0D-427F-A37F-FF2CC8272E75}"/>
                </a:ext>
              </a:extLst>
            </p:cNvPr>
            <p:cNvCxnSpPr/>
            <p:nvPr/>
          </p:nvCxnSpPr>
          <p:spPr>
            <a:xfrm>
              <a:off x="255577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7">
              <a:extLst>
                <a:ext uri="{FF2B5EF4-FFF2-40B4-BE49-F238E27FC236}">
                  <a16:creationId xmlns:a16="http://schemas.microsoft.com/office/drawing/2014/main" id="{1E0D0C34-937C-4C24-9537-985D4912523B}"/>
                </a:ext>
              </a:extLst>
            </p:cNvPr>
            <p:cNvCxnSpPr/>
            <p:nvPr/>
          </p:nvCxnSpPr>
          <p:spPr>
            <a:xfrm>
              <a:off x="4211960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8">
              <a:extLst>
                <a:ext uri="{FF2B5EF4-FFF2-40B4-BE49-F238E27FC236}">
                  <a16:creationId xmlns:a16="http://schemas.microsoft.com/office/drawing/2014/main" id="{117B6BF8-8114-41C1-A9C5-D9D7848C902D}"/>
                </a:ext>
              </a:extLst>
            </p:cNvPr>
            <p:cNvCxnSpPr/>
            <p:nvPr/>
          </p:nvCxnSpPr>
          <p:spPr>
            <a:xfrm>
              <a:off x="579613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9">
              <a:extLst>
                <a:ext uri="{FF2B5EF4-FFF2-40B4-BE49-F238E27FC236}">
                  <a16:creationId xmlns:a16="http://schemas.microsoft.com/office/drawing/2014/main" id="{A16BA949-6434-4962-8181-D436DC4676FB}"/>
                </a:ext>
              </a:extLst>
            </p:cNvPr>
            <p:cNvCxnSpPr/>
            <p:nvPr/>
          </p:nvCxnSpPr>
          <p:spPr>
            <a:xfrm>
              <a:off x="6625910" y="3295617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0">
              <a:extLst>
                <a:ext uri="{FF2B5EF4-FFF2-40B4-BE49-F238E27FC236}">
                  <a16:creationId xmlns:a16="http://schemas.microsoft.com/office/drawing/2014/main" id="{93467A12-3B99-46BF-B0C9-CD1B02D87F50}"/>
                </a:ext>
              </a:extLst>
            </p:cNvPr>
            <p:cNvCxnSpPr/>
            <p:nvPr/>
          </p:nvCxnSpPr>
          <p:spPr>
            <a:xfrm>
              <a:off x="500404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1">
              <a:extLst>
                <a:ext uri="{FF2B5EF4-FFF2-40B4-BE49-F238E27FC236}">
                  <a16:creationId xmlns:a16="http://schemas.microsoft.com/office/drawing/2014/main" id="{295F6181-4350-4397-AE36-8EE842477F21}"/>
                </a:ext>
              </a:extLst>
            </p:cNvPr>
            <p:cNvCxnSpPr/>
            <p:nvPr/>
          </p:nvCxnSpPr>
          <p:spPr>
            <a:xfrm>
              <a:off x="339860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2">
              <a:extLst>
                <a:ext uri="{FF2B5EF4-FFF2-40B4-BE49-F238E27FC236}">
                  <a16:creationId xmlns:a16="http://schemas.microsoft.com/office/drawing/2014/main" id="{65D8855F-AC72-4CE6-A95A-0D8FC86BDC66}"/>
                </a:ext>
              </a:extLst>
            </p:cNvPr>
            <p:cNvCxnSpPr/>
            <p:nvPr/>
          </p:nvCxnSpPr>
          <p:spPr>
            <a:xfrm>
              <a:off x="176368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E983C413-ACDF-4A96-9CC8-7173585BB5C0}"/>
                </a:ext>
              </a:extLst>
            </p:cNvPr>
            <p:cNvSpPr txBox="1"/>
            <p:nvPr/>
          </p:nvSpPr>
          <p:spPr>
            <a:xfrm>
              <a:off x="1249058" y="38504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3352F8D9-983D-44AB-BD2F-B2257E5C843E}"/>
                </a:ext>
              </a:extLst>
            </p:cNvPr>
            <p:cNvSpPr txBox="1"/>
            <p:nvPr/>
          </p:nvSpPr>
          <p:spPr>
            <a:xfrm>
              <a:off x="197971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82AAB473-F239-40A0-BFCA-EDEA8270DD85}"/>
                </a:ext>
              </a:extLst>
            </p:cNvPr>
            <p:cNvSpPr txBox="1"/>
            <p:nvPr/>
          </p:nvSpPr>
          <p:spPr>
            <a:xfrm>
              <a:off x="283240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3AEF0055-E733-4E11-AE50-9A0BE6B0C7DA}"/>
                </a:ext>
              </a:extLst>
            </p:cNvPr>
            <p:cNvSpPr txBox="1"/>
            <p:nvPr/>
          </p:nvSpPr>
          <p:spPr>
            <a:xfrm>
              <a:off x="356305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FFEFAD98-76CC-4E66-AB88-8ADE0FA822C2}"/>
                </a:ext>
              </a:extLst>
            </p:cNvPr>
            <p:cNvSpPr txBox="1"/>
            <p:nvPr/>
          </p:nvSpPr>
          <p:spPr>
            <a:xfrm>
              <a:off x="4489418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F9478DB0-2C96-4225-A2A9-242EA545179E}"/>
                </a:ext>
              </a:extLst>
            </p:cNvPr>
            <p:cNvSpPr txBox="1"/>
            <p:nvPr/>
          </p:nvSpPr>
          <p:spPr>
            <a:xfrm>
              <a:off x="522007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83215212-D6C8-4A36-ADFC-290327710B0E}"/>
                </a:ext>
              </a:extLst>
            </p:cNvPr>
            <p:cNvSpPr txBox="1"/>
            <p:nvPr/>
          </p:nvSpPr>
          <p:spPr>
            <a:xfrm>
              <a:off x="607276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E624EF96-EE69-48F9-9049-D50D2ABD69DA}"/>
                </a:ext>
              </a:extLst>
            </p:cNvPr>
            <p:cNvSpPr txBox="1"/>
            <p:nvPr/>
          </p:nvSpPr>
          <p:spPr>
            <a:xfrm>
              <a:off x="680341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8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E7E312B0-1252-4E77-A0C1-01AD7A7B10CC}"/>
                </a:ext>
              </a:extLst>
            </p:cNvPr>
            <p:cNvSpPr txBox="1"/>
            <p:nvPr/>
          </p:nvSpPr>
          <p:spPr>
            <a:xfrm>
              <a:off x="1275988" y="33580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940F54B4-7132-44B2-9E4D-F661EEDB5578}"/>
                </a:ext>
              </a:extLst>
            </p:cNvPr>
            <p:cNvSpPr txBox="1"/>
            <p:nvPr/>
          </p:nvSpPr>
          <p:spPr>
            <a:xfrm>
              <a:off x="2006642" y="3356992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55873025-1059-4180-AB65-654419874778}"/>
                </a:ext>
              </a:extLst>
            </p:cNvPr>
            <p:cNvSpPr txBox="1"/>
            <p:nvPr/>
          </p:nvSpPr>
          <p:spPr>
            <a:xfrm>
              <a:off x="2859334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E16AECF2-088E-472F-9032-64211787FBA1}"/>
                </a:ext>
              </a:extLst>
            </p:cNvPr>
            <p:cNvSpPr txBox="1"/>
            <p:nvPr/>
          </p:nvSpPr>
          <p:spPr>
            <a:xfrm>
              <a:off x="358998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5193DF9C-46DF-48A0-9F4A-3C35597C147B}"/>
                </a:ext>
              </a:extLst>
            </p:cNvPr>
            <p:cNvSpPr txBox="1"/>
            <p:nvPr/>
          </p:nvSpPr>
          <p:spPr>
            <a:xfrm>
              <a:off x="4393238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277F8A6D-531E-4569-A308-3E92929403EE}"/>
                </a:ext>
              </a:extLst>
            </p:cNvPr>
            <p:cNvSpPr txBox="1"/>
            <p:nvPr/>
          </p:nvSpPr>
          <p:spPr>
            <a:xfrm>
              <a:off x="5220072" y="33569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8A36BD69-E0D8-4F15-B4CF-D1EE931AB19C}"/>
                </a:ext>
              </a:extLst>
            </p:cNvPr>
            <p:cNvSpPr txBox="1"/>
            <p:nvPr/>
          </p:nvSpPr>
          <p:spPr>
            <a:xfrm>
              <a:off x="6012160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5821909C-241E-4F36-985D-B575EAF9F44F}"/>
                </a:ext>
              </a:extLst>
            </p:cNvPr>
            <p:cNvSpPr txBox="1"/>
            <p:nvPr/>
          </p:nvSpPr>
          <p:spPr>
            <a:xfrm>
              <a:off x="683034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F2CFD45B-31AB-42A0-80B8-3FAFC3FEF824}"/>
                </a:ext>
              </a:extLst>
            </p:cNvPr>
            <p:cNvSpPr txBox="1"/>
            <p:nvPr/>
          </p:nvSpPr>
          <p:spPr>
            <a:xfrm>
              <a:off x="467544" y="3284984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68991C29-FBB5-4E05-8C9D-E79A1B6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09" y="4365104"/>
            <a:ext cx="1934747" cy="1882068"/>
          </a:xfrm>
          <a:prstGeom prst="rect">
            <a:avLst/>
          </a:prstGeom>
        </p:spPr>
      </p:pic>
      <p:sp>
        <p:nvSpPr>
          <p:cNvPr id="37" name="CasellaDiTesto 7">
            <a:extLst>
              <a:ext uri="{FF2B5EF4-FFF2-40B4-BE49-F238E27FC236}">
                <a16:creationId xmlns:a16="http://schemas.microsoft.com/office/drawing/2014/main" id="{B2E79043-AE76-4F66-B267-209A3947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349" y="6269250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8" name="Fumetto: ovale 37">
            <a:extLst>
              <a:ext uri="{FF2B5EF4-FFF2-40B4-BE49-F238E27FC236}">
                <a16:creationId xmlns:a16="http://schemas.microsoft.com/office/drawing/2014/main" id="{61F06043-827B-40B2-A5EA-68EC8B8AAA46}"/>
              </a:ext>
            </a:extLst>
          </p:cNvPr>
          <p:cNvSpPr/>
          <p:nvPr/>
        </p:nvSpPr>
        <p:spPr>
          <a:xfrm>
            <a:off x="755576" y="4005064"/>
            <a:ext cx="1169314" cy="792088"/>
          </a:xfrm>
          <a:prstGeom prst="wedgeEllipseCallout">
            <a:avLst>
              <a:gd name="adj1" fmla="val -84980"/>
              <a:gd name="adj2" fmla="val 668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5</a:t>
            </a:r>
          </a:p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45" name="Fumetto: ovale 44">
            <a:extLst>
              <a:ext uri="{FF2B5EF4-FFF2-40B4-BE49-F238E27FC236}">
                <a16:creationId xmlns:a16="http://schemas.microsoft.com/office/drawing/2014/main" id="{B1205766-E020-4296-9852-0D07FB2516CC}"/>
              </a:ext>
            </a:extLst>
          </p:cNvPr>
          <p:cNvSpPr/>
          <p:nvPr/>
        </p:nvSpPr>
        <p:spPr>
          <a:xfrm>
            <a:off x="4531367" y="3319235"/>
            <a:ext cx="1169314" cy="792088"/>
          </a:xfrm>
          <a:prstGeom prst="wedgeEllipseCallout">
            <a:avLst>
              <a:gd name="adj1" fmla="val -45477"/>
              <a:gd name="adj2" fmla="val 8471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672355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07504" y="4046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X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[1,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n+k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O(1)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107504" y="-27384"/>
            <a:ext cx="2167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Problema 4.10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4832923D-9B8E-4A17-84F7-4A1D8C92FAEE}"/>
              </a:ext>
            </a:extLst>
          </p:cNvPr>
          <p:cNvGrpSpPr/>
          <p:nvPr/>
        </p:nvGrpSpPr>
        <p:grpSpPr>
          <a:xfrm>
            <a:off x="827584" y="2132856"/>
            <a:ext cx="6984776" cy="934763"/>
            <a:chOff x="467544" y="3284984"/>
            <a:chExt cx="6984776" cy="934763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05217EA-D20E-44E1-88A3-E694D7354EAE}"/>
                </a:ext>
              </a:extLst>
            </p:cNvPr>
            <p:cNvSpPr/>
            <p:nvPr/>
          </p:nvSpPr>
          <p:spPr>
            <a:xfrm>
              <a:off x="1043608" y="3284984"/>
              <a:ext cx="6408712" cy="50405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onnettore 1 6">
              <a:extLst>
                <a:ext uri="{FF2B5EF4-FFF2-40B4-BE49-F238E27FC236}">
                  <a16:creationId xmlns:a16="http://schemas.microsoft.com/office/drawing/2014/main" id="{9B0433BC-2A0D-427F-A37F-FF2CC8272E75}"/>
                </a:ext>
              </a:extLst>
            </p:cNvPr>
            <p:cNvCxnSpPr/>
            <p:nvPr/>
          </p:nvCxnSpPr>
          <p:spPr>
            <a:xfrm>
              <a:off x="255577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7">
              <a:extLst>
                <a:ext uri="{FF2B5EF4-FFF2-40B4-BE49-F238E27FC236}">
                  <a16:creationId xmlns:a16="http://schemas.microsoft.com/office/drawing/2014/main" id="{1E0D0C34-937C-4C24-9537-985D4912523B}"/>
                </a:ext>
              </a:extLst>
            </p:cNvPr>
            <p:cNvCxnSpPr/>
            <p:nvPr/>
          </p:nvCxnSpPr>
          <p:spPr>
            <a:xfrm>
              <a:off x="4211960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8">
              <a:extLst>
                <a:ext uri="{FF2B5EF4-FFF2-40B4-BE49-F238E27FC236}">
                  <a16:creationId xmlns:a16="http://schemas.microsoft.com/office/drawing/2014/main" id="{117B6BF8-8114-41C1-A9C5-D9D7848C902D}"/>
                </a:ext>
              </a:extLst>
            </p:cNvPr>
            <p:cNvCxnSpPr/>
            <p:nvPr/>
          </p:nvCxnSpPr>
          <p:spPr>
            <a:xfrm>
              <a:off x="579613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9">
              <a:extLst>
                <a:ext uri="{FF2B5EF4-FFF2-40B4-BE49-F238E27FC236}">
                  <a16:creationId xmlns:a16="http://schemas.microsoft.com/office/drawing/2014/main" id="{A16BA949-6434-4962-8181-D436DC4676FB}"/>
                </a:ext>
              </a:extLst>
            </p:cNvPr>
            <p:cNvCxnSpPr/>
            <p:nvPr/>
          </p:nvCxnSpPr>
          <p:spPr>
            <a:xfrm>
              <a:off x="6625910" y="3295617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0">
              <a:extLst>
                <a:ext uri="{FF2B5EF4-FFF2-40B4-BE49-F238E27FC236}">
                  <a16:creationId xmlns:a16="http://schemas.microsoft.com/office/drawing/2014/main" id="{93467A12-3B99-46BF-B0C9-CD1B02D87F50}"/>
                </a:ext>
              </a:extLst>
            </p:cNvPr>
            <p:cNvCxnSpPr/>
            <p:nvPr/>
          </p:nvCxnSpPr>
          <p:spPr>
            <a:xfrm>
              <a:off x="500404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1">
              <a:extLst>
                <a:ext uri="{FF2B5EF4-FFF2-40B4-BE49-F238E27FC236}">
                  <a16:creationId xmlns:a16="http://schemas.microsoft.com/office/drawing/2014/main" id="{295F6181-4350-4397-AE36-8EE842477F21}"/>
                </a:ext>
              </a:extLst>
            </p:cNvPr>
            <p:cNvCxnSpPr/>
            <p:nvPr/>
          </p:nvCxnSpPr>
          <p:spPr>
            <a:xfrm>
              <a:off x="339860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2">
              <a:extLst>
                <a:ext uri="{FF2B5EF4-FFF2-40B4-BE49-F238E27FC236}">
                  <a16:creationId xmlns:a16="http://schemas.microsoft.com/office/drawing/2014/main" id="{65D8855F-AC72-4CE6-A95A-0D8FC86BDC66}"/>
                </a:ext>
              </a:extLst>
            </p:cNvPr>
            <p:cNvCxnSpPr/>
            <p:nvPr/>
          </p:nvCxnSpPr>
          <p:spPr>
            <a:xfrm>
              <a:off x="176368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E983C413-ACDF-4A96-9CC8-7173585BB5C0}"/>
                </a:ext>
              </a:extLst>
            </p:cNvPr>
            <p:cNvSpPr txBox="1"/>
            <p:nvPr/>
          </p:nvSpPr>
          <p:spPr>
            <a:xfrm>
              <a:off x="1249058" y="38504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3352F8D9-983D-44AB-BD2F-B2257E5C843E}"/>
                </a:ext>
              </a:extLst>
            </p:cNvPr>
            <p:cNvSpPr txBox="1"/>
            <p:nvPr/>
          </p:nvSpPr>
          <p:spPr>
            <a:xfrm>
              <a:off x="197971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82AAB473-F239-40A0-BFCA-EDEA8270DD85}"/>
                </a:ext>
              </a:extLst>
            </p:cNvPr>
            <p:cNvSpPr txBox="1"/>
            <p:nvPr/>
          </p:nvSpPr>
          <p:spPr>
            <a:xfrm>
              <a:off x="283240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3AEF0055-E733-4E11-AE50-9A0BE6B0C7DA}"/>
                </a:ext>
              </a:extLst>
            </p:cNvPr>
            <p:cNvSpPr txBox="1"/>
            <p:nvPr/>
          </p:nvSpPr>
          <p:spPr>
            <a:xfrm>
              <a:off x="356305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FFEFAD98-76CC-4E66-AB88-8ADE0FA822C2}"/>
                </a:ext>
              </a:extLst>
            </p:cNvPr>
            <p:cNvSpPr txBox="1"/>
            <p:nvPr/>
          </p:nvSpPr>
          <p:spPr>
            <a:xfrm>
              <a:off x="4489418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F9478DB0-2C96-4225-A2A9-242EA545179E}"/>
                </a:ext>
              </a:extLst>
            </p:cNvPr>
            <p:cNvSpPr txBox="1"/>
            <p:nvPr/>
          </p:nvSpPr>
          <p:spPr>
            <a:xfrm>
              <a:off x="522007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83215212-D6C8-4A36-ADFC-290327710B0E}"/>
                </a:ext>
              </a:extLst>
            </p:cNvPr>
            <p:cNvSpPr txBox="1"/>
            <p:nvPr/>
          </p:nvSpPr>
          <p:spPr>
            <a:xfrm>
              <a:off x="607276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E624EF96-EE69-48F9-9049-D50D2ABD69DA}"/>
                </a:ext>
              </a:extLst>
            </p:cNvPr>
            <p:cNvSpPr txBox="1"/>
            <p:nvPr/>
          </p:nvSpPr>
          <p:spPr>
            <a:xfrm>
              <a:off x="680341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8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E7E312B0-1252-4E77-A0C1-01AD7A7B10CC}"/>
                </a:ext>
              </a:extLst>
            </p:cNvPr>
            <p:cNvSpPr txBox="1"/>
            <p:nvPr/>
          </p:nvSpPr>
          <p:spPr>
            <a:xfrm>
              <a:off x="1275988" y="33580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940F54B4-7132-44B2-9E4D-F661EEDB5578}"/>
                </a:ext>
              </a:extLst>
            </p:cNvPr>
            <p:cNvSpPr txBox="1"/>
            <p:nvPr/>
          </p:nvSpPr>
          <p:spPr>
            <a:xfrm>
              <a:off x="2006642" y="3356992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55873025-1059-4180-AB65-654419874778}"/>
                </a:ext>
              </a:extLst>
            </p:cNvPr>
            <p:cNvSpPr txBox="1"/>
            <p:nvPr/>
          </p:nvSpPr>
          <p:spPr>
            <a:xfrm>
              <a:off x="2859334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E16AECF2-088E-472F-9032-64211787FBA1}"/>
                </a:ext>
              </a:extLst>
            </p:cNvPr>
            <p:cNvSpPr txBox="1"/>
            <p:nvPr/>
          </p:nvSpPr>
          <p:spPr>
            <a:xfrm>
              <a:off x="358998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5193DF9C-46DF-48A0-9F4A-3C35597C147B}"/>
                </a:ext>
              </a:extLst>
            </p:cNvPr>
            <p:cNvSpPr txBox="1"/>
            <p:nvPr/>
          </p:nvSpPr>
          <p:spPr>
            <a:xfrm>
              <a:off x="4393238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277F8A6D-531E-4569-A308-3E92929403EE}"/>
                </a:ext>
              </a:extLst>
            </p:cNvPr>
            <p:cNvSpPr txBox="1"/>
            <p:nvPr/>
          </p:nvSpPr>
          <p:spPr>
            <a:xfrm>
              <a:off x="5220072" y="33569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8A36BD69-E0D8-4F15-B4CF-D1EE931AB19C}"/>
                </a:ext>
              </a:extLst>
            </p:cNvPr>
            <p:cNvSpPr txBox="1"/>
            <p:nvPr/>
          </p:nvSpPr>
          <p:spPr>
            <a:xfrm>
              <a:off x="6012160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5821909C-241E-4F36-985D-B575EAF9F44F}"/>
                </a:ext>
              </a:extLst>
            </p:cNvPr>
            <p:cNvSpPr txBox="1"/>
            <p:nvPr/>
          </p:nvSpPr>
          <p:spPr>
            <a:xfrm>
              <a:off x="683034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F2CFD45B-31AB-42A0-80B8-3FAFC3FEF824}"/>
                </a:ext>
              </a:extLst>
            </p:cNvPr>
            <p:cNvSpPr txBox="1"/>
            <p:nvPr/>
          </p:nvSpPr>
          <p:spPr>
            <a:xfrm>
              <a:off x="467544" y="3284984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68991C29-FBB5-4E05-8C9D-E79A1B6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09" y="4365104"/>
            <a:ext cx="1934747" cy="1882068"/>
          </a:xfrm>
          <a:prstGeom prst="rect">
            <a:avLst/>
          </a:prstGeom>
        </p:spPr>
      </p:pic>
      <p:sp>
        <p:nvSpPr>
          <p:cNvPr id="37" name="CasellaDiTesto 7">
            <a:extLst>
              <a:ext uri="{FF2B5EF4-FFF2-40B4-BE49-F238E27FC236}">
                <a16:creationId xmlns:a16="http://schemas.microsoft.com/office/drawing/2014/main" id="{B2E79043-AE76-4F66-B267-209A3947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349" y="6269250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8" name="Fumetto: ovale 37">
            <a:extLst>
              <a:ext uri="{FF2B5EF4-FFF2-40B4-BE49-F238E27FC236}">
                <a16:creationId xmlns:a16="http://schemas.microsoft.com/office/drawing/2014/main" id="{61F06043-827B-40B2-A5EA-68EC8B8AAA46}"/>
              </a:ext>
            </a:extLst>
          </p:cNvPr>
          <p:cNvSpPr/>
          <p:nvPr/>
        </p:nvSpPr>
        <p:spPr>
          <a:xfrm>
            <a:off x="755576" y="4005064"/>
            <a:ext cx="1169314" cy="792088"/>
          </a:xfrm>
          <a:prstGeom prst="wedgeEllipseCallout">
            <a:avLst>
              <a:gd name="adj1" fmla="val -84980"/>
              <a:gd name="adj2" fmla="val 668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</a:p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39" name="Bolla: nuvola 38">
            <a:extLst>
              <a:ext uri="{FF2B5EF4-FFF2-40B4-BE49-F238E27FC236}">
                <a16:creationId xmlns:a16="http://schemas.microsoft.com/office/drawing/2014/main" id="{8DD7551A-AE38-4438-9F43-F116BC51C785}"/>
              </a:ext>
            </a:extLst>
          </p:cNvPr>
          <p:cNvSpPr/>
          <p:nvPr/>
        </p:nvSpPr>
        <p:spPr>
          <a:xfrm>
            <a:off x="2605102" y="3284983"/>
            <a:ext cx="1030794" cy="936105"/>
          </a:xfrm>
          <a:prstGeom prst="cloudCallout">
            <a:avLst>
              <a:gd name="adj1" fmla="val 67785"/>
              <a:gd name="adj2" fmla="val 847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41" name="Immagine 40">
            <a:extLst>
              <a:ext uri="{FF2B5EF4-FFF2-40B4-BE49-F238E27FC236}">
                <a16:creationId xmlns:a16="http://schemas.microsoft.com/office/drawing/2014/main" id="{082C69C7-DF88-477E-8480-0B8E5944F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69533">
            <a:off x="2967607" y="3451022"/>
            <a:ext cx="282554" cy="56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45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106140" y="4461388"/>
            <a:ext cx="8419292" cy="208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400" b="1" dirty="0">
                <a:solidFill>
                  <a:srgbClr val="C00000"/>
                </a:solidFill>
                <a:latin typeface="Comic Sans MS" pitchFamily="66" charset="0"/>
              </a:rPr>
              <a:t>Definizione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Un problema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ha una complessità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</a:t>
            </a:r>
            <a:r>
              <a:rPr lang="it-IT" altLang="it-IT" sz="2400" dirty="0">
                <a:latin typeface="Comic Sans MS" pitchFamily="66" charset="0"/>
              </a:rPr>
              <a:t> rispetto ad una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risorsa di calcolo se </a:t>
            </a:r>
            <a:r>
              <a:rPr lang="it-IT" altLang="it-IT" sz="2400" dirty="0">
                <a:solidFill>
                  <a:srgbClr val="FF0000"/>
                </a:solidFill>
                <a:latin typeface="Comic Sans MS" pitchFamily="66" charset="0"/>
              </a:rPr>
              <a:t>ogni algoritmo </a:t>
            </a:r>
            <a:r>
              <a:rPr lang="it-IT" altLang="it-IT" sz="2400" dirty="0">
                <a:latin typeface="Comic Sans MS" pitchFamily="66" charset="0"/>
              </a:rPr>
              <a:t>che risolve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ha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costo di esecuzione nel caso peggiore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 </a:t>
            </a:r>
            <a:r>
              <a:rPr lang="it-IT" altLang="it-IT" sz="2400" dirty="0">
                <a:latin typeface="Comic Sans MS" pitchFamily="66" charset="0"/>
              </a:rPr>
              <a:t>rispetto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quella risorsa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D836337-8E02-F474-5D76-710AB19394EA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57200" y="282352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Complessità di un problema: </a:t>
            </a:r>
            <a:b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delimitazione superiore (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upper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) e inferiore (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lower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it-IT" sz="32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altLang="it-IT" sz="3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F343B128-667A-661D-A388-BA89FD72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40" y="2060848"/>
            <a:ext cx="8557151" cy="168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400" b="1" dirty="0">
                <a:solidFill>
                  <a:srgbClr val="C00000"/>
                </a:solidFill>
                <a:latin typeface="Comic Sans MS" pitchFamily="66" charset="0"/>
              </a:rPr>
              <a:t>Definizione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Un problema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ha una complessità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O(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</a:t>
            </a:r>
            <a:r>
              <a:rPr lang="it-IT" altLang="it-IT" sz="2400" dirty="0">
                <a:latin typeface="Comic Sans MS" pitchFamily="66" charset="0"/>
              </a:rPr>
              <a:t> rispetto ad una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risorsa di calcolo se </a:t>
            </a:r>
            <a:r>
              <a:rPr lang="it-IT" altLang="it-IT" sz="2400" dirty="0">
                <a:solidFill>
                  <a:srgbClr val="FF0000"/>
                </a:solidFill>
                <a:latin typeface="Comic Sans MS" pitchFamily="66" charset="0"/>
              </a:rPr>
              <a:t>esiste</a:t>
            </a:r>
            <a:r>
              <a:rPr lang="it-IT" altLang="it-IT" sz="2400" dirty="0">
                <a:latin typeface="Comic Sans MS" pitchFamily="66" charset="0"/>
              </a:rPr>
              <a:t> un algoritmo che risolve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il cui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costo di esecuzione rispetto  quella risorsa è O(</a:t>
            </a:r>
            <a:r>
              <a:rPr lang="it-IT" altLang="it-IT" sz="2400" i="1" dirty="0">
                <a:latin typeface="Comic Sans MS" pitchFamily="66" charset="0"/>
              </a:rPr>
              <a:t>f</a:t>
            </a:r>
            <a:r>
              <a:rPr lang="it-IT" altLang="it-IT" sz="2400" dirty="0">
                <a:latin typeface="Comic Sans MS" pitchFamily="66" charset="0"/>
              </a:rPr>
              <a:t>(</a:t>
            </a:r>
            <a:r>
              <a:rPr lang="it-IT" altLang="it-IT" sz="2400" i="1" dirty="0">
                <a:latin typeface="Comic Sans MS" pitchFamily="66" charset="0"/>
              </a:rPr>
              <a:t>n</a:t>
            </a:r>
            <a:r>
              <a:rPr lang="it-IT" altLang="it-IT" sz="2400" dirty="0">
                <a:latin typeface="Comic Sans MS" pitchFamily="66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82524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07504" y="4046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X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[1,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n+k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O(1)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107504" y="-27384"/>
            <a:ext cx="2167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Problema 4.10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4832923D-9B8E-4A17-84F7-4A1D8C92FAEE}"/>
              </a:ext>
            </a:extLst>
          </p:cNvPr>
          <p:cNvGrpSpPr/>
          <p:nvPr/>
        </p:nvGrpSpPr>
        <p:grpSpPr>
          <a:xfrm>
            <a:off x="827584" y="2132856"/>
            <a:ext cx="6984776" cy="934763"/>
            <a:chOff x="467544" y="3284984"/>
            <a:chExt cx="6984776" cy="934763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05217EA-D20E-44E1-88A3-E694D7354EAE}"/>
                </a:ext>
              </a:extLst>
            </p:cNvPr>
            <p:cNvSpPr/>
            <p:nvPr/>
          </p:nvSpPr>
          <p:spPr>
            <a:xfrm>
              <a:off x="1043608" y="3284984"/>
              <a:ext cx="6408712" cy="50405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onnettore 1 6">
              <a:extLst>
                <a:ext uri="{FF2B5EF4-FFF2-40B4-BE49-F238E27FC236}">
                  <a16:creationId xmlns:a16="http://schemas.microsoft.com/office/drawing/2014/main" id="{9B0433BC-2A0D-427F-A37F-FF2CC8272E75}"/>
                </a:ext>
              </a:extLst>
            </p:cNvPr>
            <p:cNvCxnSpPr/>
            <p:nvPr/>
          </p:nvCxnSpPr>
          <p:spPr>
            <a:xfrm>
              <a:off x="255577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7">
              <a:extLst>
                <a:ext uri="{FF2B5EF4-FFF2-40B4-BE49-F238E27FC236}">
                  <a16:creationId xmlns:a16="http://schemas.microsoft.com/office/drawing/2014/main" id="{1E0D0C34-937C-4C24-9537-985D4912523B}"/>
                </a:ext>
              </a:extLst>
            </p:cNvPr>
            <p:cNvCxnSpPr/>
            <p:nvPr/>
          </p:nvCxnSpPr>
          <p:spPr>
            <a:xfrm>
              <a:off x="4211960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8">
              <a:extLst>
                <a:ext uri="{FF2B5EF4-FFF2-40B4-BE49-F238E27FC236}">
                  <a16:creationId xmlns:a16="http://schemas.microsoft.com/office/drawing/2014/main" id="{117B6BF8-8114-41C1-A9C5-D9D7848C902D}"/>
                </a:ext>
              </a:extLst>
            </p:cNvPr>
            <p:cNvCxnSpPr/>
            <p:nvPr/>
          </p:nvCxnSpPr>
          <p:spPr>
            <a:xfrm>
              <a:off x="579613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9">
              <a:extLst>
                <a:ext uri="{FF2B5EF4-FFF2-40B4-BE49-F238E27FC236}">
                  <a16:creationId xmlns:a16="http://schemas.microsoft.com/office/drawing/2014/main" id="{A16BA949-6434-4962-8181-D436DC4676FB}"/>
                </a:ext>
              </a:extLst>
            </p:cNvPr>
            <p:cNvCxnSpPr/>
            <p:nvPr/>
          </p:nvCxnSpPr>
          <p:spPr>
            <a:xfrm>
              <a:off x="6625910" y="3295617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0">
              <a:extLst>
                <a:ext uri="{FF2B5EF4-FFF2-40B4-BE49-F238E27FC236}">
                  <a16:creationId xmlns:a16="http://schemas.microsoft.com/office/drawing/2014/main" id="{93467A12-3B99-46BF-B0C9-CD1B02D87F50}"/>
                </a:ext>
              </a:extLst>
            </p:cNvPr>
            <p:cNvCxnSpPr/>
            <p:nvPr/>
          </p:nvCxnSpPr>
          <p:spPr>
            <a:xfrm>
              <a:off x="500404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1">
              <a:extLst>
                <a:ext uri="{FF2B5EF4-FFF2-40B4-BE49-F238E27FC236}">
                  <a16:creationId xmlns:a16="http://schemas.microsoft.com/office/drawing/2014/main" id="{295F6181-4350-4397-AE36-8EE842477F21}"/>
                </a:ext>
              </a:extLst>
            </p:cNvPr>
            <p:cNvCxnSpPr/>
            <p:nvPr/>
          </p:nvCxnSpPr>
          <p:spPr>
            <a:xfrm>
              <a:off x="339860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2">
              <a:extLst>
                <a:ext uri="{FF2B5EF4-FFF2-40B4-BE49-F238E27FC236}">
                  <a16:creationId xmlns:a16="http://schemas.microsoft.com/office/drawing/2014/main" id="{65D8855F-AC72-4CE6-A95A-0D8FC86BDC66}"/>
                </a:ext>
              </a:extLst>
            </p:cNvPr>
            <p:cNvCxnSpPr/>
            <p:nvPr/>
          </p:nvCxnSpPr>
          <p:spPr>
            <a:xfrm>
              <a:off x="176368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E983C413-ACDF-4A96-9CC8-7173585BB5C0}"/>
                </a:ext>
              </a:extLst>
            </p:cNvPr>
            <p:cNvSpPr txBox="1"/>
            <p:nvPr/>
          </p:nvSpPr>
          <p:spPr>
            <a:xfrm>
              <a:off x="1249058" y="38504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3352F8D9-983D-44AB-BD2F-B2257E5C843E}"/>
                </a:ext>
              </a:extLst>
            </p:cNvPr>
            <p:cNvSpPr txBox="1"/>
            <p:nvPr/>
          </p:nvSpPr>
          <p:spPr>
            <a:xfrm>
              <a:off x="197971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82AAB473-F239-40A0-BFCA-EDEA8270DD85}"/>
                </a:ext>
              </a:extLst>
            </p:cNvPr>
            <p:cNvSpPr txBox="1"/>
            <p:nvPr/>
          </p:nvSpPr>
          <p:spPr>
            <a:xfrm>
              <a:off x="283240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3AEF0055-E733-4E11-AE50-9A0BE6B0C7DA}"/>
                </a:ext>
              </a:extLst>
            </p:cNvPr>
            <p:cNvSpPr txBox="1"/>
            <p:nvPr/>
          </p:nvSpPr>
          <p:spPr>
            <a:xfrm>
              <a:off x="356305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FFEFAD98-76CC-4E66-AB88-8ADE0FA822C2}"/>
                </a:ext>
              </a:extLst>
            </p:cNvPr>
            <p:cNvSpPr txBox="1"/>
            <p:nvPr/>
          </p:nvSpPr>
          <p:spPr>
            <a:xfrm>
              <a:off x="4489418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F9478DB0-2C96-4225-A2A9-242EA545179E}"/>
                </a:ext>
              </a:extLst>
            </p:cNvPr>
            <p:cNvSpPr txBox="1"/>
            <p:nvPr/>
          </p:nvSpPr>
          <p:spPr>
            <a:xfrm>
              <a:off x="522007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83215212-D6C8-4A36-ADFC-290327710B0E}"/>
                </a:ext>
              </a:extLst>
            </p:cNvPr>
            <p:cNvSpPr txBox="1"/>
            <p:nvPr/>
          </p:nvSpPr>
          <p:spPr>
            <a:xfrm>
              <a:off x="607276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E624EF96-EE69-48F9-9049-D50D2ABD69DA}"/>
                </a:ext>
              </a:extLst>
            </p:cNvPr>
            <p:cNvSpPr txBox="1"/>
            <p:nvPr/>
          </p:nvSpPr>
          <p:spPr>
            <a:xfrm>
              <a:off x="680341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8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E7E312B0-1252-4E77-A0C1-01AD7A7B10CC}"/>
                </a:ext>
              </a:extLst>
            </p:cNvPr>
            <p:cNvSpPr txBox="1"/>
            <p:nvPr/>
          </p:nvSpPr>
          <p:spPr>
            <a:xfrm>
              <a:off x="1275988" y="33580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940F54B4-7132-44B2-9E4D-F661EEDB5578}"/>
                </a:ext>
              </a:extLst>
            </p:cNvPr>
            <p:cNvSpPr txBox="1"/>
            <p:nvPr/>
          </p:nvSpPr>
          <p:spPr>
            <a:xfrm>
              <a:off x="2006642" y="3356992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55873025-1059-4180-AB65-654419874778}"/>
                </a:ext>
              </a:extLst>
            </p:cNvPr>
            <p:cNvSpPr txBox="1"/>
            <p:nvPr/>
          </p:nvSpPr>
          <p:spPr>
            <a:xfrm>
              <a:off x="2859334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E16AECF2-088E-472F-9032-64211787FBA1}"/>
                </a:ext>
              </a:extLst>
            </p:cNvPr>
            <p:cNvSpPr txBox="1"/>
            <p:nvPr/>
          </p:nvSpPr>
          <p:spPr>
            <a:xfrm>
              <a:off x="358998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5193DF9C-46DF-48A0-9F4A-3C35597C147B}"/>
                </a:ext>
              </a:extLst>
            </p:cNvPr>
            <p:cNvSpPr txBox="1"/>
            <p:nvPr/>
          </p:nvSpPr>
          <p:spPr>
            <a:xfrm>
              <a:off x="4393238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277F8A6D-531E-4569-A308-3E92929403EE}"/>
                </a:ext>
              </a:extLst>
            </p:cNvPr>
            <p:cNvSpPr txBox="1"/>
            <p:nvPr/>
          </p:nvSpPr>
          <p:spPr>
            <a:xfrm>
              <a:off x="5220072" y="33569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8A36BD69-E0D8-4F15-B4CF-D1EE931AB19C}"/>
                </a:ext>
              </a:extLst>
            </p:cNvPr>
            <p:cNvSpPr txBox="1"/>
            <p:nvPr/>
          </p:nvSpPr>
          <p:spPr>
            <a:xfrm>
              <a:off x="6012160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5821909C-241E-4F36-985D-B575EAF9F44F}"/>
                </a:ext>
              </a:extLst>
            </p:cNvPr>
            <p:cNvSpPr txBox="1"/>
            <p:nvPr/>
          </p:nvSpPr>
          <p:spPr>
            <a:xfrm>
              <a:off x="683034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F2CFD45B-31AB-42A0-80B8-3FAFC3FEF824}"/>
                </a:ext>
              </a:extLst>
            </p:cNvPr>
            <p:cNvSpPr txBox="1"/>
            <p:nvPr/>
          </p:nvSpPr>
          <p:spPr>
            <a:xfrm>
              <a:off x="467544" y="3284984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68991C29-FBB5-4E05-8C9D-E79A1B6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09" y="4365104"/>
            <a:ext cx="1934747" cy="1882068"/>
          </a:xfrm>
          <a:prstGeom prst="rect">
            <a:avLst/>
          </a:prstGeom>
        </p:spPr>
      </p:pic>
      <p:sp>
        <p:nvSpPr>
          <p:cNvPr id="37" name="CasellaDiTesto 7">
            <a:extLst>
              <a:ext uri="{FF2B5EF4-FFF2-40B4-BE49-F238E27FC236}">
                <a16:creationId xmlns:a16="http://schemas.microsoft.com/office/drawing/2014/main" id="{B2E79043-AE76-4F66-B267-209A3947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349" y="6269250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8" name="Fumetto: ovale 37">
            <a:extLst>
              <a:ext uri="{FF2B5EF4-FFF2-40B4-BE49-F238E27FC236}">
                <a16:creationId xmlns:a16="http://schemas.microsoft.com/office/drawing/2014/main" id="{61F06043-827B-40B2-A5EA-68EC8B8AAA46}"/>
              </a:ext>
            </a:extLst>
          </p:cNvPr>
          <p:cNvSpPr/>
          <p:nvPr/>
        </p:nvSpPr>
        <p:spPr>
          <a:xfrm>
            <a:off x="755576" y="4005064"/>
            <a:ext cx="1169314" cy="792088"/>
          </a:xfrm>
          <a:prstGeom prst="wedgeEllipseCallout">
            <a:avLst>
              <a:gd name="adj1" fmla="val -84980"/>
              <a:gd name="adj2" fmla="val 668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</a:p>
          <a:p>
            <a:pPr algn="ctr"/>
            <a:r>
              <a:rPr lang="it-IT" sz="2000" dirty="0">
                <a:solidFill>
                  <a:srgbClr val="3366FF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b=</a:t>
            </a:r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45" name="Fumetto: ovale 44">
            <a:extLst>
              <a:ext uri="{FF2B5EF4-FFF2-40B4-BE49-F238E27FC236}">
                <a16:creationId xmlns:a16="http://schemas.microsoft.com/office/drawing/2014/main" id="{B1205766-E020-4296-9852-0D07FB2516CC}"/>
              </a:ext>
            </a:extLst>
          </p:cNvPr>
          <p:cNvSpPr/>
          <p:nvPr/>
        </p:nvSpPr>
        <p:spPr>
          <a:xfrm>
            <a:off x="4531367" y="3319235"/>
            <a:ext cx="1169314" cy="792088"/>
          </a:xfrm>
          <a:prstGeom prst="wedgeEllipseCallout">
            <a:avLst>
              <a:gd name="adj1" fmla="val -45477"/>
              <a:gd name="adj2" fmla="val 8471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545673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07504" y="4046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X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[1,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n+k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O(1)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interi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107504" y="-27384"/>
            <a:ext cx="21675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Problema 4.10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4832923D-9B8E-4A17-84F7-4A1D8C92FAEE}"/>
              </a:ext>
            </a:extLst>
          </p:cNvPr>
          <p:cNvGrpSpPr/>
          <p:nvPr/>
        </p:nvGrpSpPr>
        <p:grpSpPr>
          <a:xfrm>
            <a:off x="827584" y="2132856"/>
            <a:ext cx="6984776" cy="934763"/>
            <a:chOff x="467544" y="3284984"/>
            <a:chExt cx="6984776" cy="934763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05217EA-D20E-44E1-88A3-E694D7354EAE}"/>
                </a:ext>
              </a:extLst>
            </p:cNvPr>
            <p:cNvSpPr/>
            <p:nvPr/>
          </p:nvSpPr>
          <p:spPr>
            <a:xfrm>
              <a:off x="1043608" y="3284984"/>
              <a:ext cx="6408712" cy="50405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onnettore 1 6">
              <a:extLst>
                <a:ext uri="{FF2B5EF4-FFF2-40B4-BE49-F238E27FC236}">
                  <a16:creationId xmlns:a16="http://schemas.microsoft.com/office/drawing/2014/main" id="{9B0433BC-2A0D-427F-A37F-FF2CC8272E75}"/>
                </a:ext>
              </a:extLst>
            </p:cNvPr>
            <p:cNvCxnSpPr/>
            <p:nvPr/>
          </p:nvCxnSpPr>
          <p:spPr>
            <a:xfrm>
              <a:off x="255577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7">
              <a:extLst>
                <a:ext uri="{FF2B5EF4-FFF2-40B4-BE49-F238E27FC236}">
                  <a16:creationId xmlns:a16="http://schemas.microsoft.com/office/drawing/2014/main" id="{1E0D0C34-937C-4C24-9537-985D4912523B}"/>
                </a:ext>
              </a:extLst>
            </p:cNvPr>
            <p:cNvCxnSpPr/>
            <p:nvPr/>
          </p:nvCxnSpPr>
          <p:spPr>
            <a:xfrm>
              <a:off x="4211960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8">
              <a:extLst>
                <a:ext uri="{FF2B5EF4-FFF2-40B4-BE49-F238E27FC236}">
                  <a16:creationId xmlns:a16="http://schemas.microsoft.com/office/drawing/2014/main" id="{117B6BF8-8114-41C1-A9C5-D9D7848C902D}"/>
                </a:ext>
              </a:extLst>
            </p:cNvPr>
            <p:cNvCxnSpPr/>
            <p:nvPr/>
          </p:nvCxnSpPr>
          <p:spPr>
            <a:xfrm>
              <a:off x="579613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9">
              <a:extLst>
                <a:ext uri="{FF2B5EF4-FFF2-40B4-BE49-F238E27FC236}">
                  <a16:creationId xmlns:a16="http://schemas.microsoft.com/office/drawing/2014/main" id="{A16BA949-6434-4962-8181-D436DC4676FB}"/>
                </a:ext>
              </a:extLst>
            </p:cNvPr>
            <p:cNvCxnSpPr/>
            <p:nvPr/>
          </p:nvCxnSpPr>
          <p:spPr>
            <a:xfrm>
              <a:off x="6625910" y="3295617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0">
              <a:extLst>
                <a:ext uri="{FF2B5EF4-FFF2-40B4-BE49-F238E27FC236}">
                  <a16:creationId xmlns:a16="http://schemas.microsoft.com/office/drawing/2014/main" id="{93467A12-3B99-46BF-B0C9-CD1B02D87F50}"/>
                </a:ext>
              </a:extLst>
            </p:cNvPr>
            <p:cNvCxnSpPr/>
            <p:nvPr/>
          </p:nvCxnSpPr>
          <p:spPr>
            <a:xfrm>
              <a:off x="500404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1">
              <a:extLst>
                <a:ext uri="{FF2B5EF4-FFF2-40B4-BE49-F238E27FC236}">
                  <a16:creationId xmlns:a16="http://schemas.microsoft.com/office/drawing/2014/main" id="{295F6181-4350-4397-AE36-8EE842477F21}"/>
                </a:ext>
              </a:extLst>
            </p:cNvPr>
            <p:cNvCxnSpPr/>
            <p:nvPr/>
          </p:nvCxnSpPr>
          <p:spPr>
            <a:xfrm>
              <a:off x="3398606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2">
              <a:extLst>
                <a:ext uri="{FF2B5EF4-FFF2-40B4-BE49-F238E27FC236}">
                  <a16:creationId xmlns:a16="http://schemas.microsoft.com/office/drawing/2014/main" id="{65D8855F-AC72-4CE6-A95A-0D8FC86BDC66}"/>
                </a:ext>
              </a:extLst>
            </p:cNvPr>
            <p:cNvCxnSpPr/>
            <p:nvPr/>
          </p:nvCxnSpPr>
          <p:spPr>
            <a:xfrm>
              <a:off x="1763688" y="3284984"/>
              <a:ext cx="0" cy="50405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E983C413-ACDF-4A96-9CC8-7173585BB5C0}"/>
                </a:ext>
              </a:extLst>
            </p:cNvPr>
            <p:cNvSpPr txBox="1"/>
            <p:nvPr/>
          </p:nvSpPr>
          <p:spPr>
            <a:xfrm>
              <a:off x="1249058" y="38504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3352F8D9-983D-44AB-BD2F-B2257E5C843E}"/>
                </a:ext>
              </a:extLst>
            </p:cNvPr>
            <p:cNvSpPr txBox="1"/>
            <p:nvPr/>
          </p:nvSpPr>
          <p:spPr>
            <a:xfrm>
              <a:off x="197971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82AAB473-F239-40A0-BFCA-EDEA8270DD85}"/>
                </a:ext>
              </a:extLst>
            </p:cNvPr>
            <p:cNvSpPr txBox="1"/>
            <p:nvPr/>
          </p:nvSpPr>
          <p:spPr>
            <a:xfrm>
              <a:off x="283240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3AEF0055-E733-4E11-AE50-9A0BE6B0C7DA}"/>
                </a:ext>
              </a:extLst>
            </p:cNvPr>
            <p:cNvSpPr txBox="1"/>
            <p:nvPr/>
          </p:nvSpPr>
          <p:spPr>
            <a:xfrm>
              <a:off x="356305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FFEFAD98-76CC-4E66-AB88-8ADE0FA822C2}"/>
                </a:ext>
              </a:extLst>
            </p:cNvPr>
            <p:cNvSpPr txBox="1"/>
            <p:nvPr/>
          </p:nvSpPr>
          <p:spPr>
            <a:xfrm>
              <a:off x="4489418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F9478DB0-2C96-4225-A2A9-242EA545179E}"/>
                </a:ext>
              </a:extLst>
            </p:cNvPr>
            <p:cNvSpPr txBox="1"/>
            <p:nvPr/>
          </p:nvSpPr>
          <p:spPr>
            <a:xfrm>
              <a:off x="5220072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83215212-D6C8-4A36-ADFC-290327710B0E}"/>
                </a:ext>
              </a:extLst>
            </p:cNvPr>
            <p:cNvSpPr txBox="1"/>
            <p:nvPr/>
          </p:nvSpPr>
          <p:spPr>
            <a:xfrm>
              <a:off x="6072764" y="3850415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E624EF96-EE69-48F9-9049-D50D2ABD69DA}"/>
                </a:ext>
              </a:extLst>
            </p:cNvPr>
            <p:cNvSpPr txBox="1"/>
            <p:nvPr/>
          </p:nvSpPr>
          <p:spPr>
            <a:xfrm>
              <a:off x="6803418" y="384933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8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E7E312B0-1252-4E77-A0C1-01AD7A7B10CC}"/>
                </a:ext>
              </a:extLst>
            </p:cNvPr>
            <p:cNvSpPr txBox="1"/>
            <p:nvPr/>
          </p:nvSpPr>
          <p:spPr>
            <a:xfrm>
              <a:off x="1275988" y="335807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940F54B4-7132-44B2-9E4D-F661EEDB5578}"/>
                </a:ext>
              </a:extLst>
            </p:cNvPr>
            <p:cNvSpPr txBox="1"/>
            <p:nvPr/>
          </p:nvSpPr>
          <p:spPr>
            <a:xfrm>
              <a:off x="2006642" y="3356992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55873025-1059-4180-AB65-654419874778}"/>
                </a:ext>
              </a:extLst>
            </p:cNvPr>
            <p:cNvSpPr txBox="1"/>
            <p:nvPr/>
          </p:nvSpPr>
          <p:spPr>
            <a:xfrm>
              <a:off x="2859334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E16AECF2-088E-472F-9032-64211787FBA1}"/>
                </a:ext>
              </a:extLst>
            </p:cNvPr>
            <p:cNvSpPr txBox="1"/>
            <p:nvPr/>
          </p:nvSpPr>
          <p:spPr>
            <a:xfrm>
              <a:off x="358998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5193DF9C-46DF-48A0-9F4A-3C35597C147B}"/>
                </a:ext>
              </a:extLst>
            </p:cNvPr>
            <p:cNvSpPr txBox="1"/>
            <p:nvPr/>
          </p:nvSpPr>
          <p:spPr>
            <a:xfrm>
              <a:off x="4393238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277F8A6D-531E-4569-A308-3E92929403EE}"/>
                </a:ext>
              </a:extLst>
            </p:cNvPr>
            <p:cNvSpPr txBox="1"/>
            <p:nvPr/>
          </p:nvSpPr>
          <p:spPr>
            <a:xfrm>
              <a:off x="5220072" y="335699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4" name="CasellaDiTesto 33">
              <a:extLst>
                <a:ext uri="{FF2B5EF4-FFF2-40B4-BE49-F238E27FC236}">
                  <a16:creationId xmlns:a16="http://schemas.microsoft.com/office/drawing/2014/main" id="{8A36BD69-E0D8-4F15-B4CF-D1EE931AB19C}"/>
                </a:ext>
              </a:extLst>
            </p:cNvPr>
            <p:cNvSpPr txBox="1"/>
            <p:nvPr/>
          </p:nvSpPr>
          <p:spPr>
            <a:xfrm>
              <a:off x="6012160" y="3358074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5821909C-241E-4F36-985D-B575EAF9F44F}"/>
                </a:ext>
              </a:extLst>
            </p:cNvPr>
            <p:cNvSpPr txBox="1"/>
            <p:nvPr/>
          </p:nvSpPr>
          <p:spPr>
            <a:xfrm>
              <a:off x="6830348" y="335699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F2CFD45B-31AB-42A0-80B8-3FAFC3FEF824}"/>
                </a:ext>
              </a:extLst>
            </p:cNvPr>
            <p:cNvSpPr txBox="1"/>
            <p:nvPr/>
          </p:nvSpPr>
          <p:spPr>
            <a:xfrm>
              <a:off x="467544" y="3284984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68991C29-FBB5-4E05-8C9D-E79A1B601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09" y="4365104"/>
            <a:ext cx="1934747" cy="1882068"/>
          </a:xfrm>
          <a:prstGeom prst="rect">
            <a:avLst/>
          </a:prstGeom>
        </p:spPr>
      </p:pic>
      <p:sp>
        <p:nvSpPr>
          <p:cNvPr id="37" name="CasellaDiTesto 7">
            <a:extLst>
              <a:ext uri="{FF2B5EF4-FFF2-40B4-BE49-F238E27FC236}">
                <a16:creationId xmlns:a16="http://schemas.microsoft.com/office/drawing/2014/main" id="{B2E79043-AE76-4F66-B267-209A3947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349" y="6269250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8" name="Fumetto: ovale 37">
            <a:extLst>
              <a:ext uri="{FF2B5EF4-FFF2-40B4-BE49-F238E27FC236}">
                <a16:creationId xmlns:a16="http://schemas.microsoft.com/office/drawing/2014/main" id="{61F06043-827B-40B2-A5EA-68EC8B8AAA46}"/>
              </a:ext>
            </a:extLst>
          </p:cNvPr>
          <p:cNvSpPr/>
          <p:nvPr/>
        </p:nvSpPr>
        <p:spPr>
          <a:xfrm>
            <a:off x="755576" y="4005064"/>
            <a:ext cx="1169314" cy="792088"/>
          </a:xfrm>
          <a:prstGeom prst="wedgeEllipseCallout">
            <a:avLst>
              <a:gd name="adj1" fmla="val -84980"/>
              <a:gd name="adj2" fmla="val 668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</a:t>
            </a:r>
          </a:p>
          <a:p>
            <a:pPr algn="ctr"/>
            <a:r>
              <a:rPr lang="it-IT" sz="2000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5" name="Fumetto: ovale 44">
            <a:extLst>
              <a:ext uri="{FF2B5EF4-FFF2-40B4-BE49-F238E27FC236}">
                <a16:creationId xmlns:a16="http://schemas.microsoft.com/office/drawing/2014/main" id="{B1205766-E020-4296-9852-0D07FB2516CC}"/>
              </a:ext>
            </a:extLst>
          </p:cNvPr>
          <p:cNvSpPr/>
          <p:nvPr/>
        </p:nvSpPr>
        <p:spPr>
          <a:xfrm>
            <a:off x="1090623" y="3190898"/>
            <a:ext cx="2410726" cy="792088"/>
          </a:xfrm>
          <a:prstGeom prst="wedgeEllipseCallout">
            <a:avLst>
              <a:gd name="adj1" fmla="val 70613"/>
              <a:gd name="adj2" fmla="val 1061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#elem in X fra a e b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780FAD29-E6BD-485F-A9D8-6052F9213C46}"/>
              </a:ext>
            </a:extLst>
          </p:cNvPr>
          <p:cNvSpPr/>
          <p:nvPr/>
        </p:nvSpPr>
        <p:spPr>
          <a:xfrm>
            <a:off x="5146403" y="3066536"/>
            <a:ext cx="421910" cy="559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CasellaDiTesto 7">
            <a:extLst>
              <a:ext uri="{FF2B5EF4-FFF2-40B4-BE49-F238E27FC236}">
                <a16:creationId xmlns:a16="http://schemas.microsoft.com/office/drawing/2014/main" id="{4B1B194F-0EC3-4F17-9188-73D763A33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3968" y="3707739"/>
            <a:ext cx="2232247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it-IT" sz="2000" dirty="0" err="1">
                <a:solidFill>
                  <a:srgbClr val="3366FF"/>
                </a:solidFill>
                <a:latin typeface="Comic Sans MS" pitchFamily="66" charset="0"/>
              </a:rPr>
              <a:t>alg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 che costruisce l’oracolo</a:t>
            </a:r>
          </a:p>
        </p:txBody>
      </p:sp>
      <p:sp>
        <p:nvSpPr>
          <p:cNvPr id="40" name="Freccia in giù 39">
            <a:extLst>
              <a:ext uri="{FF2B5EF4-FFF2-40B4-BE49-F238E27FC236}">
                <a16:creationId xmlns:a16="http://schemas.microsoft.com/office/drawing/2014/main" id="{248BFAD0-05D2-4C05-B72E-7E41BA77B56C}"/>
              </a:ext>
            </a:extLst>
          </p:cNvPr>
          <p:cNvSpPr/>
          <p:nvPr/>
        </p:nvSpPr>
        <p:spPr>
          <a:xfrm rot="2760568">
            <a:off x="4609515" y="4791448"/>
            <a:ext cx="421910" cy="559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CasellaDiTesto 7">
            <a:extLst>
              <a:ext uri="{FF2B5EF4-FFF2-40B4-BE49-F238E27FC236}">
                <a16:creationId xmlns:a16="http://schemas.microsoft.com/office/drawing/2014/main" id="{4B2B3821-D88A-4D5E-A6B3-9D63E467E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3275691"/>
            <a:ext cx="2232247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it-IT" sz="2000" dirty="0">
                <a:solidFill>
                  <a:srgbClr val="FF0000"/>
                </a:solidFill>
                <a:latin typeface="Comic Sans MS" pitchFamily="66" charset="0"/>
              </a:rPr>
              <a:t>Qualità oracolo:</a:t>
            </a:r>
          </a:p>
        </p:txBody>
      </p:sp>
      <p:sp>
        <p:nvSpPr>
          <p:cNvPr id="42" name="CasellaDiTesto 7">
            <a:extLst>
              <a:ext uri="{FF2B5EF4-FFF2-40B4-BE49-F238E27FC236}">
                <a16:creationId xmlns:a16="http://schemas.microsoft.com/office/drawing/2014/main" id="{63BE9CF8-F627-42CD-ACEA-5C1EC5CE5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3802" y="3645024"/>
            <a:ext cx="2574702" cy="111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it-IT" dirty="0">
                <a:latin typeface="Comic Sans MS" pitchFamily="66" charset="0"/>
              </a:rPr>
              <a:t>-tempo di costruzione</a:t>
            </a:r>
          </a:p>
          <a:p>
            <a:r>
              <a:rPr lang="it-IT" dirty="0">
                <a:latin typeface="Comic Sans MS" pitchFamily="66" charset="0"/>
              </a:rPr>
              <a:t>-tempo di query</a:t>
            </a:r>
          </a:p>
        </p:txBody>
      </p:sp>
    </p:spTree>
    <p:extLst>
      <p:ext uri="{BB962C8B-B14F-4D97-AF65-F5344CB8AC3E}">
        <p14:creationId xmlns:p14="http://schemas.microsoft.com/office/powerpoint/2010/main" val="418779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45" grpId="0" animBg="1"/>
      <p:bldP spid="2" grpId="0" animBg="1"/>
      <p:bldP spid="39" grpId="0"/>
      <p:bldP spid="40" grpId="0" animBg="1"/>
      <p:bldP spid="41" grpId="0"/>
      <p:bldP spid="4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7">
            <a:extLst>
              <a:ext uri="{FF2B5EF4-FFF2-40B4-BE49-F238E27FC236}">
                <a16:creationId xmlns:a16="http://schemas.microsoft.com/office/drawing/2014/main" id="{FBF89C92-3567-4BC6-A72F-34E486870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16632"/>
            <a:ext cx="47692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Soluzione 1: </a:t>
            </a:r>
            <a:r>
              <a:rPr lang="it-IT" sz="2400" dirty="0">
                <a:latin typeface="Comic Sans MS" pitchFamily="66" charset="0"/>
              </a:rPr>
              <a:t>rispondere ‘’al </a:t>
            </a:r>
            <a:r>
              <a:rPr lang="it-IT" sz="2400" dirty="0" err="1">
                <a:latin typeface="Comic Sans MS" pitchFamily="66" charset="0"/>
              </a:rPr>
              <a:t>volo’</a:t>
            </a:r>
            <a:r>
              <a:rPr lang="it-IT" sz="2400" dirty="0">
                <a:latin typeface="Comic Sans MS" pitchFamily="66" charset="0"/>
              </a:rPr>
              <a:t>’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7">
            <a:extLst>
              <a:ext uri="{FF2B5EF4-FFF2-40B4-BE49-F238E27FC236}">
                <a16:creationId xmlns:a16="http://schemas.microsoft.com/office/drawing/2014/main" id="{FE3334B7-26E1-4253-8C40-BD053F46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545" y="2780928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E23CF84F-F21D-45DA-8EDD-460EAED10F24}"/>
              </a:ext>
            </a:extLst>
          </p:cNvPr>
          <p:cNvSpPr/>
          <p:nvPr/>
        </p:nvSpPr>
        <p:spPr>
          <a:xfrm>
            <a:off x="1403648" y="2132856"/>
            <a:ext cx="6408712" cy="504056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26C3820F-9F5C-48DB-8B7E-11D0837FE480}"/>
              </a:ext>
            </a:extLst>
          </p:cNvPr>
          <p:cNvSpPr txBox="1"/>
          <p:nvPr/>
        </p:nvSpPr>
        <p:spPr>
          <a:xfrm>
            <a:off x="827584" y="2132856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32" name="CasellaDiTesto 7">
            <a:extLst>
              <a:ext uri="{FF2B5EF4-FFF2-40B4-BE49-F238E27FC236}">
                <a16:creationId xmlns:a16="http://schemas.microsoft.com/office/drawing/2014/main" id="{9677790D-39BD-4BE4-8A81-CBE4F1A90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356992"/>
            <a:ext cx="2574702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it-IT" sz="2200" dirty="0">
                <a:solidFill>
                  <a:srgbClr val="FF0000"/>
                </a:solidFill>
                <a:latin typeface="Comic Sans MS" pitchFamily="66" charset="0"/>
              </a:rPr>
              <a:t>Qualità oracolo:</a:t>
            </a:r>
          </a:p>
        </p:txBody>
      </p:sp>
      <p:sp>
        <p:nvSpPr>
          <p:cNvPr id="33" name="CasellaDiTesto 7">
            <a:extLst>
              <a:ext uri="{FF2B5EF4-FFF2-40B4-BE49-F238E27FC236}">
                <a16:creationId xmlns:a16="http://schemas.microsoft.com/office/drawing/2014/main" id="{B163B845-7449-40E5-8B13-D8467147E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138" y="3789040"/>
            <a:ext cx="3150766" cy="111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it-IT" sz="2000" dirty="0">
                <a:latin typeface="Comic Sans MS" pitchFamily="66" charset="0"/>
              </a:rPr>
              <a:t>-tempo di costruzione:</a:t>
            </a:r>
          </a:p>
          <a:p>
            <a:r>
              <a:rPr lang="it-IT" sz="2000" dirty="0">
                <a:latin typeface="Comic Sans MS" pitchFamily="66" charset="0"/>
              </a:rPr>
              <a:t>-tempo di query:</a:t>
            </a:r>
          </a:p>
        </p:txBody>
      </p:sp>
      <p:sp>
        <p:nvSpPr>
          <p:cNvPr id="34" name="CasellaDiTesto 7">
            <a:extLst>
              <a:ext uri="{FF2B5EF4-FFF2-40B4-BE49-F238E27FC236}">
                <a16:creationId xmlns:a16="http://schemas.microsoft.com/office/drawing/2014/main" id="{1B4E56EF-80BF-4DC3-A12A-53551FBF9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7458" y="3798467"/>
            <a:ext cx="1045479" cy="44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O(1)</a:t>
            </a:r>
          </a:p>
        </p:txBody>
      </p:sp>
      <p:sp>
        <p:nvSpPr>
          <p:cNvPr id="35" name="CasellaDiTesto 7">
            <a:extLst>
              <a:ext uri="{FF2B5EF4-FFF2-40B4-BE49-F238E27FC236}">
                <a16:creationId xmlns:a16="http://schemas.microsoft.com/office/drawing/2014/main" id="{67810E0C-EA38-4A0F-86CB-E6164A1E9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513" y="4121957"/>
            <a:ext cx="1045479" cy="44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el-GR" sz="2000" dirty="0">
                <a:solidFill>
                  <a:srgbClr val="3366FF"/>
                </a:solidFill>
                <a:latin typeface="Comic Sans MS" pitchFamily="66" charset="0"/>
              </a:rPr>
              <a:t>Θ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(n)</a:t>
            </a:r>
          </a:p>
        </p:txBody>
      </p:sp>
      <p:pic>
        <p:nvPicPr>
          <p:cNvPr id="37" name="Immagine 36">
            <a:extLst>
              <a:ext uri="{FF2B5EF4-FFF2-40B4-BE49-F238E27FC236}">
                <a16:creationId xmlns:a16="http://schemas.microsoft.com/office/drawing/2014/main" id="{B90D2A71-C334-4C40-A0DB-C14C8E953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249" y="5013176"/>
            <a:ext cx="1283376" cy="130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2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31" grpId="0"/>
      <p:bldP spid="32" grpId="0"/>
      <p:bldP spid="33" grpId="0"/>
      <p:bldP spid="34" grpId="0"/>
      <p:bldP spid="3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7">
            <a:extLst>
              <a:ext uri="{FF2B5EF4-FFF2-40B4-BE49-F238E27FC236}">
                <a16:creationId xmlns:a16="http://schemas.microsoft.com/office/drawing/2014/main" id="{FBF89C92-3567-4BC6-A72F-34E486870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16632"/>
            <a:ext cx="76450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Soluzione 2: </a:t>
            </a:r>
            <a:r>
              <a:rPr lang="it-IT" sz="2400" dirty="0">
                <a:latin typeface="Comic Sans MS" pitchFamily="66" charset="0"/>
              </a:rPr>
              <a:t>precalcolare tutte le possibili domande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7">
            <a:extLst>
              <a:ext uri="{FF2B5EF4-FFF2-40B4-BE49-F238E27FC236}">
                <a16:creationId xmlns:a16="http://schemas.microsoft.com/office/drawing/2014/main" id="{FE3334B7-26E1-4253-8C40-BD053F46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9833" y="4253524"/>
            <a:ext cx="1045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oracolo</a:t>
            </a:r>
          </a:p>
        </p:txBody>
      </p:sp>
      <p:sp>
        <p:nvSpPr>
          <p:cNvPr id="32" name="CasellaDiTesto 7">
            <a:extLst>
              <a:ext uri="{FF2B5EF4-FFF2-40B4-BE49-F238E27FC236}">
                <a16:creationId xmlns:a16="http://schemas.microsoft.com/office/drawing/2014/main" id="{9677790D-39BD-4BE4-8A81-CBE4F1A90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4797152"/>
            <a:ext cx="2574702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it-IT" sz="2200" dirty="0">
                <a:solidFill>
                  <a:srgbClr val="FF0000"/>
                </a:solidFill>
                <a:latin typeface="Comic Sans MS" pitchFamily="66" charset="0"/>
              </a:rPr>
              <a:t>Qualità oracolo:</a:t>
            </a:r>
          </a:p>
        </p:txBody>
      </p:sp>
      <p:sp>
        <p:nvSpPr>
          <p:cNvPr id="33" name="CasellaDiTesto 7">
            <a:extLst>
              <a:ext uri="{FF2B5EF4-FFF2-40B4-BE49-F238E27FC236}">
                <a16:creationId xmlns:a16="http://schemas.microsoft.com/office/drawing/2014/main" id="{B163B845-7449-40E5-8B13-D8467147E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122" y="5229200"/>
            <a:ext cx="3150766" cy="111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it-IT" sz="2000" dirty="0">
                <a:latin typeface="Comic Sans MS" pitchFamily="66" charset="0"/>
              </a:rPr>
              <a:t>-tempo di costruzione:</a:t>
            </a:r>
          </a:p>
          <a:p>
            <a:r>
              <a:rPr lang="it-IT" sz="2000" dirty="0">
                <a:latin typeface="Comic Sans MS" pitchFamily="66" charset="0"/>
              </a:rPr>
              <a:t>-tempo di query:</a:t>
            </a:r>
          </a:p>
        </p:txBody>
      </p:sp>
      <p:sp>
        <p:nvSpPr>
          <p:cNvPr id="34" name="CasellaDiTesto 7">
            <a:extLst>
              <a:ext uri="{FF2B5EF4-FFF2-40B4-BE49-F238E27FC236}">
                <a16:creationId xmlns:a16="http://schemas.microsoft.com/office/drawing/2014/main" id="{1B4E56EF-80BF-4DC3-A12A-53551FBF9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442" y="5238627"/>
            <a:ext cx="1045479" cy="44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el-GR" sz="2000" dirty="0">
                <a:solidFill>
                  <a:srgbClr val="3366FF"/>
                </a:solidFill>
                <a:latin typeface="Comic Sans MS" pitchFamily="66" charset="0"/>
              </a:rPr>
              <a:t>Ω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(k</a:t>
            </a:r>
            <a:r>
              <a:rPr lang="it-IT" sz="2000" baseline="30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5" name="CasellaDiTesto 7">
            <a:extLst>
              <a:ext uri="{FF2B5EF4-FFF2-40B4-BE49-F238E27FC236}">
                <a16:creationId xmlns:a16="http://schemas.microsoft.com/office/drawing/2014/main" id="{67810E0C-EA38-4A0F-86CB-E6164A1E9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497" y="5517232"/>
            <a:ext cx="1045479" cy="44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r>
              <a:rPr lang="it-IT" sz="2000" dirty="0">
                <a:solidFill>
                  <a:srgbClr val="3366FF"/>
                </a:solidFill>
                <a:latin typeface="Comic Sans MS" pitchFamily="66" charset="0"/>
              </a:rPr>
              <a:t>O(1)</a:t>
            </a:r>
          </a:p>
        </p:txBody>
      </p:sp>
      <p:pic>
        <p:nvPicPr>
          <p:cNvPr id="37" name="Immagine 36">
            <a:extLst>
              <a:ext uri="{FF2B5EF4-FFF2-40B4-BE49-F238E27FC236}">
                <a16:creationId xmlns:a16="http://schemas.microsoft.com/office/drawing/2014/main" id="{B90D2A71-C334-4C40-A0DB-C14C8E953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312" y="4892976"/>
            <a:ext cx="1283376" cy="130704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0F8E617A-2CC2-4428-85E1-C44ED843431E}"/>
              </a:ext>
            </a:extLst>
          </p:cNvPr>
          <p:cNvSpPr/>
          <p:nvPr/>
        </p:nvSpPr>
        <p:spPr>
          <a:xfrm>
            <a:off x="2411760" y="1319572"/>
            <a:ext cx="3312368" cy="2880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EA8FCB3-C40F-486F-9D87-5E6E236650F4}"/>
              </a:ext>
            </a:extLst>
          </p:cNvPr>
          <p:cNvSpPr/>
          <p:nvPr/>
        </p:nvSpPr>
        <p:spPr>
          <a:xfrm>
            <a:off x="3862553" y="1319572"/>
            <a:ext cx="360040" cy="2880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393C6D0-04E9-4609-ACEE-67FF34C2ED74}"/>
              </a:ext>
            </a:extLst>
          </p:cNvPr>
          <p:cNvSpPr txBox="1"/>
          <p:nvPr/>
        </p:nvSpPr>
        <p:spPr>
          <a:xfrm>
            <a:off x="2411760" y="102224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0A5142C-50B2-401F-99C9-2B01DA75C50E}"/>
              </a:ext>
            </a:extLst>
          </p:cNvPr>
          <p:cNvSpPr txBox="1"/>
          <p:nvPr/>
        </p:nvSpPr>
        <p:spPr>
          <a:xfrm>
            <a:off x="5414000" y="1011615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308B669-4D89-4AAB-8B65-D02F6BD1A7BA}"/>
              </a:ext>
            </a:extLst>
          </p:cNvPr>
          <p:cNvSpPr txBox="1"/>
          <p:nvPr/>
        </p:nvSpPr>
        <p:spPr>
          <a:xfrm>
            <a:off x="2123728" y="1299647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AF5DA2D-BFF1-465A-881B-70B041954D61}"/>
              </a:ext>
            </a:extLst>
          </p:cNvPr>
          <p:cNvSpPr txBox="1"/>
          <p:nvPr/>
        </p:nvSpPr>
        <p:spPr>
          <a:xfrm>
            <a:off x="2123728" y="39025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89CDC50-A8EF-4E74-A2B3-62163553FA38}"/>
              </a:ext>
            </a:extLst>
          </p:cNvPr>
          <p:cNvSpPr txBox="1"/>
          <p:nvPr/>
        </p:nvSpPr>
        <p:spPr>
          <a:xfrm>
            <a:off x="3894452" y="95953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86CB337-32CB-4DAC-B38A-EA2E1223CA2D}"/>
              </a:ext>
            </a:extLst>
          </p:cNvPr>
          <p:cNvSpPr txBox="1"/>
          <p:nvPr/>
        </p:nvSpPr>
        <p:spPr>
          <a:xfrm>
            <a:off x="2106868" y="297575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13A8FE7B-E4FA-461D-8A6E-430E3432544D}"/>
              </a:ext>
            </a:extLst>
          </p:cNvPr>
          <p:cNvSpPr/>
          <p:nvPr/>
        </p:nvSpPr>
        <p:spPr>
          <a:xfrm rot="16200000">
            <a:off x="3893026" y="1570896"/>
            <a:ext cx="360040" cy="33013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F3C1399A-01A7-4E9E-B4A3-781CC26054D4}"/>
              </a:ext>
            </a:extLst>
          </p:cNvPr>
          <p:cNvSpPr txBox="1"/>
          <p:nvPr/>
        </p:nvSpPr>
        <p:spPr>
          <a:xfrm>
            <a:off x="7188428" y="1391580"/>
            <a:ext cx="1272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risposta alla query q(</a:t>
            </a:r>
            <a:r>
              <a:rPr lang="it-IT" sz="1600" dirty="0" err="1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a,b</a:t>
            </a:r>
            <a:r>
              <a:rPr lang="it-IT" sz="16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) </a:t>
            </a:r>
            <a:endParaRPr lang="it-IT" sz="1400" dirty="0">
              <a:latin typeface="Comic Sans MS" pitchFamily="66" charset="0"/>
            </a:endParaRPr>
          </a:p>
        </p:txBody>
      </p:sp>
      <p:cxnSp>
        <p:nvCxnSpPr>
          <p:cNvPr id="22" name="Connettore 1 39">
            <a:extLst>
              <a:ext uri="{FF2B5EF4-FFF2-40B4-BE49-F238E27FC236}">
                <a16:creationId xmlns:a16="http://schemas.microsoft.com/office/drawing/2014/main" id="{D4CBC44D-531D-45F3-8297-9DE0DD457DA7}"/>
              </a:ext>
            </a:extLst>
          </p:cNvPr>
          <p:cNvCxnSpPr>
            <a:cxnSpLocks/>
          </p:cNvCxnSpPr>
          <p:nvPr/>
        </p:nvCxnSpPr>
        <p:spPr>
          <a:xfrm flipV="1">
            <a:off x="4067944" y="1731694"/>
            <a:ext cx="3096344" cy="143932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CasellaDiTesto 7">
            <a:extLst>
              <a:ext uri="{FF2B5EF4-FFF2-40B4-BE49-F238E27FC236}">
                <a16:creationId xmlns:a16="http://schemas.microsoft.com/office/drawing/2014/main" id="{3B82417E-AACE-4A4A-9612-FE47CD7F1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184" y="4365104"/>
            <a:ext cx="2574702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it-IT" sz="2800" dirty="0">
                <a:solidFill>
                  <a:srgbClr val="FF0000"/>
                </a:solidFill>
                <a:latin typeface="Comic Sans MS" pitchFamily="66" charset="0"/>
              </a:rPr>
              <a:t>possiamo fare meglio?</a:t>
            </a:r>
          </a:p>
        </p:txBody>
      </p:sp>
    </p:spTree>
    <p:extLst>
      <p:ext uri="{BB962C8B-B14F-4D97-AF65-F5344CB8AC3E}">
        <p14:creationId xmlns:p14="http://schemas.microsoft.com/office/powerpoint/2010/main" val="9312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/>
      <p:bldP spid="33" grpId="0"/>
      <p:bldP spid="34" grpId="0"/>
      <p:bldP spid="35" grpId="0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20" grpId="0" animBg="1"/>
      <p:bldP spid="21" grpId="0"/>
      <p:bldP spid="2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7">
            <a:extLst>
              <a:ext uri="{FF2B5EF4-FFF2-40B4-BE49-F238E27FC236}">
                <a16:creationId xmlns:a16="http://schemas.microsoft.com/office/drawing/2014/main" id="{26C60459-E0F5-431F-9549-F151CF6B9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16632"/>
            <a:ext cx="9509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</a:p>
        </p:txBody>
      </p:sp>
      <p:sp>
        <p:nvSpPr>
          <p:cNvPr id="5" name="CasellaDiTesto 7">
            <a:extLst>
              <a:ext uri="{FF2B5EF4-FFF2-40B4-BE49-F238E27FC236}">
                <a16:creationId xmlns:a16="http://schemas.microsoft.com/office/drawing/2014/main" id="{EDFDDD31-4717-46F7-BD54-A5A13D088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90" y="116632"/>
            <a:ext cx="80321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Comic Sans MS" panose="030F0702030302020204" pitchFamily="66" charset="0"/>
              </a:rPr>
              <a:t>Costruire</a:t>
            </a:r>
            <a:r>
              <a:rPr lang="en-US" sz="2400" dirty="0">
                <a:latin typeface="Comic Sans MS" panose="030F0702030302020204" pitchFamily="66" charset="0"/>
              </a:rPr>
              <a:t> in tempo O(</a:t>
            </a:r>
            <a:r>
              <a:rPr lang="en-US" sz="2400" dirty="0" err="1">
                <a:latin typeface="Comic Sans MS" panose="030F0702030302020204" pitchFamily="66" charset="0"/>
              </a:rPr>
              <a:t>n+k</a:t>
            </a:r>
            <a:r>
              <a:rPr lang="en-US" sz="2400" dirty="0">
                <a:latin typeface="Comic Sans MS" panose="030F0702030302020204" pitchFamily="66" charset="0"/>
              </a:rPr>
              <a:t>) un array Y di </a:t>
            </a:r>
            <a:r>
              <a:rPr lang="en-US" sz="2400" dirty="0" err="1">
                <a:latin typeface="Comic Sans MS" panose="030F0702030302020204" pitchFamily="66" charset="0"/>
              </a:rPr>
              <a:t>dimensione</a:t>
            </a:r>
            <a:r>
              <a:rPr lang="en-US" sz="2400" dirty="0">
                <a:latin typeface="Comic Sans MS" panose="030F0702030302020204" pitchFamily="66" charset="0"/>
              </a:rPr>
              <a:t> k dove Y[</a:t>
            </a:r>
            <a:r>
              <a:rPr lang="en-US" sz="2400" dirty="0" err="1">
                <a:latin typeface="Comic Sans MS" panose="030F0702030302020204" pitchFamily="66" charset="0"/>
              </a:rPr>
              <a:t>i</a:t>
            </a:r>
            <a:r>
              <a:rPr lang="en-US" sz="2400" dirty="0">
                <a:latin typeface="Comic Sans MS" panose="030F0702030302020204" pitchFamily="66" charset="0"/>
              </a:rPr>
              <a:t>] è il </a:t>
            </a:r>
            <a:r>
              <a:rPr lang="en-US" sz="2400" dirty="0" err="1">
                <a:latin typeface="Comic Sans MS" panose="030F0702030302020204" pitchFamily="66" charset="0"/>
              </a:rPr>
              <a:t>numero</a:t>
            </a:r>
            <a:r>
              <a:rPr lang="en-US" sz="2400" dirty="0">
                <a:latin typeface="Comic Sans MS" panose="030F0702030302020204" pitchFamily="66" charset="0"/>
              </a:rPr>
              <a:t> di </a:t>
            </a:r>
            <a:r>
              <a:rPr lang="en-US" sz="2400" dirty="0" err="1">
                <a:latin typeface="Comic Sans MS" panose="030F0702030302020204" pitchFamily="66" charset="0"/>
              </a:rPr>
              <a:t>elementi</a:t>
            </a:r>
            <a:r>
              <a:rPr lang="en-US" sz="2400" dirty="0">
                <a:latin typeface="Comic Sans MS" panose="030F0702030302020204" pitchFamily="66" charset="0"/>
              </a:rPr>
              <a:t> di X </a:t>
            </a:r>
            <a:r>
              <a:rPr lang="en-US" sz="2400" dirty="0" err="1">
                <a:latin typeface="Comic Sans MS" panose="030F0702030302020204" pitchFamily="66" charset="0"/>
              </a:rPr>
              <a:t>che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sono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>
                <a:latin typeface="Comic Sans MS" panose="030F0702030302020204" pitchFamily="66" charset="0"/>
                <a:sym typeface="Symbol" pitchFamily="18" charset="2"/>
              </a:rPr>
              <a:t> </a:t>
            </a:r>
            <a:r>
              <a:rPr lang="en-US" sz="2400" dirty="0" err="1">
                <a:latin typeface="Comic Sans MS" panose="030F0702030302020204" pitchFamily="66" charset="0"/>
                <a:sym typeface="Symbol" pitchFamily="18" charset="2"/>
              </a:rPr>
              <a:t>i</a:t>
            </a:r>
            <a:endParaRPr lang="en-US" sz="2400" dirty="0">
              <a:latin typeface="Comic Sans MS" panose="030F0702030302020204" pitchFamily="66" charset="0"/>
              <a:sym typeface="Symbol" pitchFamily="18" charset="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A28F012B-671C-4679-9F72-2681FF4DA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1628800"/>
            <a:ext cx="4103688" cy="2430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CostruisciOracolo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(X, k)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Sia Y un array di 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dimensione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k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=1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k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Y[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]=0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for 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=1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 to 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 do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incrementa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Y[X[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]]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=2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k </a:t>
            </a: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Y[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]=Y[</a:t>
            </a:r>
            <a:r>
              <a:rPr lang="en-US" dirty="0" err="1">
                <a:solidFill>
                  <a:srgbClr val="000000"/>
                </a:solidFill>
                <a:latin typeface="Times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]+Y[i-1]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b="1" dirty="0">
                <a:solidFill>
                  <a:srgbClr val="000000"/>
                </a:solidFill>
                <a:latin typeface="Times" pitchFamily="18" charset="0"/>
              </a:rPr>
              <a:t> return</a:t>
            </a:r>
            <a:r>
              <a:rPr lang="en-US" dirty="0">
                <a:solidFill>
                  <a:srgbClr val="000000"/>
                </a:solidFill>
                <a:latin typeface="Times" pitchFamily="18" charset="0"/>
              </a:rPr>
              <a:t> Y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F7B7A1-76BF-4022-ABFB-3909CC58D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068663"/>
            <a:ext cx="4103688" cy="1604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InterrogaOracolo (Y, k, a, b)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if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  b &gt; k </a:t>
            </a: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then 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b=k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if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  a </a:t>
            </a:r>
            <a:r>
              <a:rPr lang="en-US">
                <a:solidFill>
                  <a:srgbClr val="000000"/>
                </a:solidFill>
                <a:latin typeface="Times" pitchFamily="18" charset="0"/>
                <a:sym typeface="Symbol" pitchFamily="18" charset="2"/>
              </a:rPr>
              <a:t> 1 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then return 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Y[b]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		     else return </a:t>
            </a:r>
            <a:r>
              <a:rPr lang="en-US">
                <a:solidFill>
                  <a:srgbClr val="000000"/>
                </a:solidFill>
                <a:latin typeface="Times" pitchFamily="18" charset="0"/>
              </a:rPr>
              <a:t>(Y[b]-Y[a-1])</a:t>
            </a:r>
            <a:r>
              <a:rPr lang="en-US" b="1">
                <a:solidFill>
                  <a:srgbClr val="000000"/>
                </a:solidFill>
                <a:latin typeface="Times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6209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15A7329D-4EAF-8653-36EC-37C939E01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204864"/>
            <a:ext cx="8064896" cy="1440160"/>
          </a:xfrm>
          <a:prstGeom prst="rect">
            <a:avLst/>
          </a:prstGeom>
          <a:solidFill>
            <a:srgbClr val="FFFF99">
              <a:alpha val="31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Dato un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vettore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di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numeri,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costruire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tempo O(n log n) una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struttura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dati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 err="1">
                <a:solidFill>
                  <a:srgbClr val="3366FF"/>
                </a:solidFill>
                <a:latin typeface="Times" pitchFamily="18" charset="0"/>
              </a:rPr>
              <a:t>oracolo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che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sappia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rispondere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domande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Times" pitchFamily="18" charset="0"/>
              </a:rPr>
              <a:t>query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) in tempo O(log n) del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tipo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: “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quanti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elementi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in X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cadono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nell’intervallo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[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,</a:t>
            </a:r>
            <a:r>
              <a:rPr lang="en-US" sz="2000" i="1" dirty="0" err="1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]?”, per </a:t>
            </a:r>
            <a:r>
              <a:rPr lang="en-US" sz="2000" dirty="0" err="1">
                <a:solidFill>
                  <a:srgbClr val="000000"/>
                </a:solidFill>
                <a:latin typeface="Times" pitchFamily="18" charset="0"/>
              </a:rPr>
              <a:t>ogni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 e </a:t>
            </a:r>
            <a:r>
              <a:rPr lang="en-US" sz="2000" i="1" dirty="0">
                <a:solidFill>
                  <a:srgbClr val="000000"/>
                </a:solidFill>
                <a:latin typeface="Times" pitchFamily="18" charset="0"/>
              </a:rPr>
              <a:t>b</a:t>
            </a:r>
            <a:r>
              <a:rPr lang="en-US" sz="2000" dirty="0">
                <a:solidFill>
                  <a:srgbClr val="000000"/>
                </a:solidFill>
                <a:latin typeface="Times" pitchFamily="18" charset="0"/>
              </a:rPr>
              <a:t>. </a:t>
            </a:r>
            <a:endParaRPr lang="en-US" sz="2000" i="1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5" name="CasellaDiTesto 7">
            <a:extLst>
              <a:ext uri="{FF2B5EF4-FFF2-40B4-BE49-F238E27FC236}">
                <a16:creationId xmlns:a16="http://schemas.microsoft.com/office/drawing/2014/main" id="{C651A836-E7B5-128C-E182-A6054839C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772816"/>
            <a:ext cx="15007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Esercizio</a:t>
            </a:r>
          </a:p>
        </p:txBody>
      </p:sp>
    </p:spTree>
    <p:extLst>
      <p:ext uri="{BB962C8B-B14F-4D97-AF65-F5344CB8AC3E}">
        <p14:creationId xmlns:p14="http://schemas.microsoft.com/office/powerpoint/2010/main" val="362528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ChangeArrowheads="1"/>
          </p:cNvSpPr>
          <p:nvPr/>
        </p:nvSpPr>
        <p:spPr bwMode="black">
          <a:xfrm>
            <a:off x="457200" y="533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</a:pPr>
            <a:r>
              <a:rPr lang="it-IT" altLang="it-IT" sz="3200" b="1" dirty="0">
                <a:solidFill>
                  <a:srgbClr val="3366FF"/>
                </a:solidFill>
                <a:latin typeface="Comic Sans MS" pitchFamily="66" charset="0"/>
              </a:rPr>
              <a:t>Ottimalità di un algoritmo</a:t>
            </a:r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250825" y="1989138"/>
            <a:ext cx="8624477" cy="208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altLang="it-IT" sz="2400" b="1" dirty="0">
                <a:solidFill>
                  <a:srgbClr val="FF0000"/>
                </a:solidFill>
                <a:latin typeface="Comic Sans MS" pitchFamily="66" charset="0"/>
              </a:rPr>
              <a:t>Definizione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Dato un problema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con complessità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 </a:t>
            </a:r>
            <a:r>
              <a:rPr lang="it-IT" altLang="it-IT" sz="2400" dirty="0">
                <a:latin typeface="Comic Sans MS" pitchFamily="66" charset="0"/>
              </a:rPr>
              <a:t>rispetto ad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una risorsa di calcolo, un algoritmo che risolve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it-IT" altLang="it-IT" sz="2400" dirty="0">
                <a:latin typeface="Comic Sans MS" pitchFamily="66" charset="0"/>
              </a:rPr>
              <a:t> è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(asintoticamente) </a:t>
            </a:r>
            <a:r>
              <a:rPr lang="it-IT" altLang="it-IT" sz="2400" dirty="0">
                <a:solidFill>
                  <a:srgbClr val="FF0000"/>
                </a:solidFill>
                <a:latin typeface="Comic Sans MS" pitchFamily="66" charset="0"/>
              </a:rPr>
              <a:t>ottimo</a:t>
            </a:r>
            <a:r>
              <a:rPr lang="it-IT" altLang="it-IT" sz="2400" dirty="0">
                <a:latin typeface="Comic Sans MS" pitchFamily="66" charset="0"/>
              </a:rPr>
              <a:t> se ha costo di esecuzione 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O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altLang="it-IT" sz="2400" i="1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altLang="it-IT" sz="2400" dirty="0">
                <a:solidFill>
                  <a:srgbClr val="3366FF"/>
                </a:solidFill>
                <a:latin typeface="Comic Sans MS" pitchFamily="66" charset="0"/>
              </a:rPr>
              <a:t>))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it-IT" altLang="it-IT" sz="2400" dirty="0">
                <a:latin typeface="Comic Sans MS" pitchFamily="66" charset="0"/>
              </a:rPr>
              <a:t>rispetto a quella risorsa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1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complessità temporale del problema dell’ordinamento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887663"/>
          </a:xfrm>
        </p:spPr>
        <p:txBody>
          <a:bodyPr/>
          <a:lstStyle/>
          <a:p>
            <a:pPr eaLnBrk="1" hangingPunct="1"/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Upper </a:t>
            </a:r>
            <a:r>
              <a:rPr lang="it-IT" sz="24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: O(n</a:t>
            </a:r>
            <a:r>
              <a:rPr lang="it-IT" sz="2400" baseline="30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  <a:p>
            <a:pPr lvl="1" eaLnBrk="1" hangingPunct="1"/>
            <a:r>
              <a:rPr lang="it-IT" sz="2000" dirty="0" err="1">
                <a:latin typeface="Comic Sans MS" pitchFamily="66" charset="0"/>
              </a:rPr>
              <a:t>Insertion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r>
              <a:rPr lang="it-IT" sz="2000" dirty="0">
                <a:latin typeface="Comic Sans MS" pitchFamily="66" charset="0"/>
              </a:rPr>
              <a:t>, </a:t>
            </a:r>
            <a:r>
              <a:rPr lang="it-IT" sz="2000" dirty="0" err="1">
                <a:latin typeface="Comic Sans MS" pitchFamily="66" charset="0"/>
              </a:rPr>
              <a:t>Selection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r>
              <a:rPr lang="it-IT" sz="2000" dirty="0">
                <a:latin typeface="Comic Sans MS" pitchFamily="66" charset="0"/>
              </a:rPr>
              <a:t>, </a:t>
            </a:r>
            <a:r>
              <a:rPr lang="it-IT" sz="2000" dirty="0" err="1">
                <a:latin typeface="Comic Sans MS" pitchFamily="66" charset="0"/>
              </a:rPr>
              <a:t>Quick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r>
              <a:rPr lang="it-IT" sz="2000" dirty="0">
                <a:latin typeface="Comic Sans MS" pitchFamily="66" charset="0"/>
              </a:rPr>
              <a:t>, </a:t>
            </a:r>
            <a:r>
              <a:rPr lang="it-IT" sz="2000" dirty="0" err="1">
                <a:latin typeface="Comic Sans MS" pitchFamily="66" charset="0"/>
              </a:rPr>
              <a:t>Bubble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endParaRPr lang="it-IT" sz="2000" dirty="0">
              <a:latin typeface="Comic Sans MS" pitchFamily="66" charset="0"/>
            </a:endParaRPr>
          </a:p>
          <a:p>
            <a:pPr eaLnBrk="1" hangingPunct="1"/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Un upper </a:t>
            </a:r>
            <a:r>
              <a:rPr lang="it-IT" sz="24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Comic Sans MS" pitchFamily="66" charset="0"/>
              </a:rPr>
              <a:t>migliore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: O(n log n)</a:t>
            </a:r>
          </a:p>
          <a:p>
            <a:pPr lvl="1" eaLnBrk="1" hangingPunct="1"/>
            <a:r>
              <a:rPr lang="it-IT" sz="2000" dirty="0" err="1">
                <a:latin typeface="Comic Sans MS" pitchFamily="66" charset="0"/>
              </a:rPr>
              <a:t>Merge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r>
              <a:rPr lang="it-IT" sz="2000" dirty="0">
                <a:latin typeface="Comic Sans MS" pitchFamily="66" charset="0"/>
              </a:rPr>
              <a:t>, </a:t>
            </a:r>
            <a:r>
              <a:rPr lang="it-IT" sz="2000" dirty="0" err="1">
                <a:latin typeface="Comic Sans MS" pitchFamily="66" charset="0"/>
              </a:rPr>
              <a:t>Heap</a:t>
            </a:r>
            <a:r>
              <a:rPr lang="it-IT" sz="2000" dirty="0">
                <a:latin typeface="Comic Sans MS" pitchFamily="66" charset="0"/>
              </a:rPr>
              <a:t> </a:t>
            </a:r>
            <a:r>
              <a:rPr lang="it-IT" sz="2000" dirty="0" err="1">
                <a:latin typeface="Comic Sans MS" pitchFamily="66" charset="0"/>
              </a:rPr>
              <a:t>Sort</a:t>
            </a:r>
            <a:endParaRPr lang="it-IT" sz="2000" dirty="0">
              <a:latin typeface="Comic Sans MS" pitchFamily="66" charset="0"/>
            </a:endParaRPr>
          </a:p>
          <a:p>
            <a:pPr eaLnBrk="1" hangingPunct="1"/>
            <a:r>
              <a:rPr lang="it-IT" sz="2400" dirty="0" err="1">
                <a:solidFill>
                  <a:srgbClr val="3366FF"/>
                </a:solidFill>
                <a:latin typeface="Comic Sans MS" pitchFamily="66" charset="0"/>
              </a:rPr>
              <a:t>Lower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400" dirty="0" err="1">
                <a:solidFill>
                  <a:srgbClr val="3366FF"/>
                </a:solidFill>
                <a:latin typeface="Comic Sans MS" pitchFamily="66" charset="0"/>
              </a:rPr>
              <a:t>bound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(n)</a:t>
            </a:r>
          </a:p>
          <a:p>
            <a:pPr lvl="1" eaLnBrk="1" hangingPunct="1"/>
            <a:r>
              <a:rPr lang="it-IT" sz="2000" dirty="0">
                <a:latin typeface="Comic Sans MS" pitchFamily="66" charset="0"/>
                <a:sym typeface="Symbol" pitchFamily="18" charset="2"/>
              </a:rPr>
              <a:t>banale: ogni algoritmo che ordina n elementi li deve almeno leggere tutti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395288" y="5084763"/>
            <a:ext cx="81772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Abbiamo un </a:t>
            </a:r>
            <a:r>
              <a:rPr lang="it-IT" sz="2400" b="1" dirty="0">
                <a:solidFill>
                  <a:srgbClr val="3366FF"/>
                </a:solidFill>
                <a:latin typeface="Comic Sans MS" pitchFamily="66" charset="0"/>
              </a:rPr>
              <a:t>gap di log 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2400" dirty="0">
                <a:latin typeface="Comic Sans MS" pitchFamily="66" charset="0"/>
              </a:rPr>
              <a:t>tra upper </a:t>
            </a:r>
            <a:r>
              <a:rPr lang="it-IT" sz="2400" dirty="0" err="1">
                <a:latin typeface="Comic Sans MS" pitchFamily="66" charset="0"/>
              </a:rPr>
              <a:t>bound</a:t>
            </a:r>
            <a:r>
              <a:rPr lang="it-IT" sz="2400" dirty="0">
                <a:latin typeface="Comic Sans MS" pitchFamily="66" charset="0"/>
              </a:rPr>
              <a:t> e </a:t>
            </a:r>
            <a:r>
              <a:rPr lang="it-IT" sz="2400" dirty="0" err="1">
                <a:latin typeface="Comic Sans MS" pitchFamily="66" charset="0"/>
              </a:rPr>
              <a:t>lower</a:t>
            </a:r>
            <a:r>
              <a:rPr lang="it-IT" sz="2400" dirty="0">
                <a:latin typeface="Comic Sans MS" pitchFamily="66" charset="0"/>
              </a:rPr>
              <a:t> </a:t>
            </a:r>
            <a:r>
              <a:rPr lang="it-IT" sz="2400" dirty="0" err="1">
                <a:latin typeface="Comic Sans MS" pitchFamily="66" charset="0"/>
              </a:rPr>
              <a:t>bound</a:t>
            </a:r>
            <a:r>
              <a:rPr lang="it-IT" sz="2400" dirty="0">
                <a:latin typeface="Comic Sans MS" pitchFamily="66" charset="0"/>
              </a:rPr>
              <a:t>!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2051050" y="5899150"/>
            <a:ext cx="4900701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FF0000"/>
                </a:solidFill>
                <a:latin typeface="Comic Sans MS" pitchFamily="66" charset="0"/>
              </a:rPr>
              <a:t>Possiamo fare meglio?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uiExpand="1" build="p"/>
      <p:bldP spid="111620" grpId="0"/>
      <p:bldP spid="1116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3275856" y="1210742"/>
            <a:ext cx="5410944" cy="3658418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Sui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limiti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della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velocità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una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delimitazione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inferiore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(lower bound)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alla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complessità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br>
              <a:rPr lang="en-US" sz="32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del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problema</a:t>
            </a:r>
            <a:endParaRPr lang="en-US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6" name="Picture 7" descr="https://cdn.media910.whipplehill.net/ftpimages/180/push/14032/ski%20carto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801011"/>
            <a:ext cx="3456558" cy="3220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549275"/>
            <a:ext cx="8455025" cy="2308324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b="1">
                <a:latin typeface="Comic Sans MS" pitchFamily="66" charset="0"/>
              </a:rPr>
              <a:t>Ordinamento per confronti</a:t>
            </a:r>
          </a:p>
          <a:p>
            <a:pPr eaLnBrk="1" hangingPunct="1"/>
            <a:r>
              <a:rPr lang="it-IT">
                <a:latin typeface="Comic Sans MS" pitchFamily="66" charset="0"/>
              </a:rPr>
              <a:t>Dati due elementi a</a:t>
            </a:r>
            <a:r>
              <a:rPr lang="it-IT" baseline="-25000">
                <a:latin typeface="Comic Sans MS" pitchFamily="66" charset="0"/>
              </a:rPr>
              <a:t>i</a:t>
            </a:r>
            <a:r>
              <a:rPr lang="it-IT">
                <a:latin typeface="Comic Sans MS" pitchFamily="66" charset="0"/>
              </a:rPr>
              <a:t> ed a</a:t>
            </a:r>
            <a:r>
              <a:rPr lang="it-IT" baseline="-25000">
                <a:latin typeface="Comic Sans MS" pitchFamily="66" charset="0"/>
              </a:rPr>
              <a:t>j</a:t>
            </a:r>
            <a:r>
              <a:rPr lang="en-US">
                <a:latin typeface="Comic Sans MS" pitchFamily="66" charset="0"/>
              </a:rPr>
              <a:t>, </a:t>
            </a:r>
            <a:r>
              <a:rPr lang="it-IT">
                <a:latin typeface="Comic Sans MS" pitchFamily="66" charset="0"/>
              </a:rPr>
              <a:t>per determinar</a:t>
            </a:r>
            <a:r>
              <a:rPr lang="en-US">
                <a:latin typeface="Comic Sans MS" pitchFamily="66" charset="0"/>
              </a:rPr>
              <a:t>n</a:t>
            </a:r>
            <a:r>
              <a:rPr lang="it-IT">
                <a:latin typeface="Comic Sans MS" pitchFamily="66" charset="0"/>
              </a:rPr>
              <a:t>e l’ordinamento relativo effettuiamo una delle seguenti operazioni di confronto:</a:t>
            </a:r>
          </a:p>
          <a:p>
            <a:pPr eaLnBrk="1" hangingPunct="1"/>
            <a:endParaRPr lang="it-IT">
              <a:latin typeface="Comic Sans MS" pitchFamily="66" charset="0"/>
            </a:endParaRPr>
          </a:p>
          <a:p>
            <a:pPr eaLnBrk="1" hangingPunct="1"/>
            <a:r>
              <a:rPr lang="it-IT">
                <a:latin typeface="Comic Sans MS" pitchFamily="66" charset="0"/>
              </a:rPr>
              <a:t>         a</a:t>
            </a:r>
            <a:r>
              <a:rPr lang="it-IT" baseline="-25000">
                <a:latin typeface="Comic Sans MS" pitchFamily="66" charset="0"/>
              </a:rPr>
              <a:t>i</a:t>
            </a:r>
            <a:r>
              <a:rPr lang="it-IT">
                <a:latin typeface="Comic Sans MS" pitchFamily="66" charset="0"/>
                <a:sym typeface="Symbol" pitchFamily="18" charset="2"/>
              </a:rPr>
              <a:t> 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j</a:t>
            </a:r>
            <a:r>
              <a:rPr lang="it-IT">
                <a:latin typeface="Comic Sans MS" pitchFamily="66" charset="0"/>
                <a:sym typeface="Symbol" pitchFamily="18" charset="2"/>
              </a:rPr>
              <a:t>  ; 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i</a:t>
            </a:r>
            <a:r>
              <a:rPr lang="it-IT">
                <a:latin typeface="Comic Sans MS" pitchFamily="66" charset="0"/>
                <a:sym typeface="Symbol" pitchFamily="18" charset="2"/>
              </a:rPr>
              <a:t> 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j</a:t>
            </a:r>
            <a:r>
              <a:rPr lang="it-IT">
                <a:latin typeface="Comic Sans MS" pitchFamily="66" charset="0"/>
              </a:rPr>
              <a:t>  ;  a</a:t>
            </a:r>
            <a:r>
              <a:rPr lang="it-IT" baseline="-25000">
                <a:latin typeface="Comic Sans MS" pitchFamily="66" charset="0"/>
              </a:rPr>
              <a:t>i</a:t>
            </a:r>
            <a:r>
              <a:rPr lang="it-IT">
                <a:latin typeface="Comic Sans MS" pitchFamily="66" charset="0"/>
                <a:sym typeface="Symbol" pitchFamily="18" charset="2"/>
              </a:rPr>
              <a:t> 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j</a:t>
            </a:r>
            <a:r>
              <a:rPr lang="it-IT">
                <a:latin typeface="Comic Sans MS" pitchFamily="66" charset="0"/>
                <a:sym typeface="Symbol" pitchFamily="18" charset="2"/>
              </a:rPr>
              <a:t>  ; 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i  </a:t>
            </a:r>
            <a:r>
              <a:rPr lang="it-IT">
                <a:latin typeface="Comic Sans MS" pitchFamily="66" charset="0"/>
                <a:sym typeface="Symbol" pitchFamily="18" charset="2"/>
              </a:rPr>
              <a:t>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j  </a:t>
            </a:r>
            <a:r>
              <a:rPr lang="it-IT">
                <a:latin typeface="Comic Sans MS" pitchFamily="66" charset="0"/>
                <a:sym typeface="Symbol" pitchFamily="18" charset="2"/>
              </a:rPr>
              <a:t>;  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i</a:t>
            </a:r>
            <a:r>
              <a:rPr lang="it-IT">
                <a:latin typeface="Comic Sans MS" pitchFamily="66" charset="0"/>
                <a:sym typeface="Symbol" pitchFamily="18" charset="2"/>
              </a:rPr>
              <a:t>  </a:t>
            </a:r>
            <a:r>
              <a:rPr lang="it-IT">
                <a:latin typeface="Comic Sans MS" pitchFamily="66" charset="0"/>
              </a:rPr>
              <a:t>a</a:t>
            </a:r>
            <a:r>
              <a:rPr lang="it-IT" baseline="-25000">
                <a:latin typeface="Comic Sans MS" pitchFamily="66" charset="0"/>
              </a:rPr>
              <a:t>j</a:t>
            </a:r>
          </a:p>
          <a:p>
            <a:pPr eaLnBrk="1" hangingPunct="1"/>
            <a:endParaRPr lang="it-IT">
              <a:latin typeface="Comic Sans MS" pitchFamily="66" charset="0"/>
            </a:endParaRPr>
          </a:p>
          <a:p>
            <a:pPr eaLnBrk="1" hangingPunct="1"/>
            <a:r>
              <a:rPr lang="it-IT">
                <a:latin typeface="Comic Sans MS" pitchFamily="66" charset="0"/>
              </a:rPr>
              <a:t>Non si possono esaminare i valori degli elementi o ottenere informazioni sul loro ordine in altro modo.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457200" y="4648200"/>
            <a:ext cx="7786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b="1" dirty="0">
                <a:latin typeface="Comic Sans MS" pitchFamily="66" charset="0"/>
              </a:rPr>
              <a:t>Notare:</a:t>
            </a:r>
            <a:r>
              <a:rPr lang="it-IT" dirty="0">
                <a:latin typeface="Comic Sans MS" pitchFamily="66" charset="0"/>
              </a:rPr>
              <a:t> Tutti gli algoritmi citati prima sono algoritmi di ordinamento per confronto.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3681</Words>
  <Application>Microsoft Office PowerPoint</Application>
  <PresentationFormat>On-screen Show (4:3)</PresentationFormat>
  <Paragraphs>899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Arial</vt:lpstr>
      <vt:lpstr>Calibri</vt:lpstr>
      <vt:lpstr>Comic Sans MS</vt:lpstr>
      <vt:lpstr>Symbol</vt:lpstr>
      <vt:lpstr>Times</vt:lpstr>
      <vt:lpstr>Times New Roman</vt:lpstr>
      <vt:lpstr>Tema di Office</vt:lpstr>
      <vt:lpstr>Algoritmi e Strutture Dati</vt:lpstr>
      <vt:lpstr>Sommario</vt:lpstr>
      <vt:lpstr>PowerPoint Presentation</vt:lpstr>
      <vt:lpstr>PowerPoint Presentation</vt:lpstr>
      <vt:lpstr>PowerPoint Presentation</vt:lpstr>
      <vt:lpstr>PowerPoint Presentation</vt:lpstr>
      <vt:lpstr>complessità temporale del problema dell’ordinamento</vt:lpstr>
      <vt:lpstr>Sui limiti della velocità: una delimitazione inferiore (lower bound) alla complessità  del problema</vt:lpstr>
      <vt:lpstr>PowerPoint Presentation</vt:lpstr>
      <vt:lpstr>PowerPoint Presentation</vt:lpstr>
      <vt:lpstr>Uno strumento utile: albero di decisione</vt:lpstr>
      <vt:lpstr>PowerPoint Presentation</vt:lpstr>
      <vt:lpstr>PowerPoint Presentation</vt:lpstr>
      <vt:lpstr>Esempio  Fornire l’albero di decisione del seguente algoritmo per istanze di dimensione 3.</vt:lpstr>
      <vt:lpstr>PowerPoint Presentation</vt:lpstr>
      <vt:lpstr>PowerPoint Presentation</vt:lpstr>
      <vt:lpstr>PowerPoint Presentation</vt:lpstr>
      <vt:lpstr>PowerPoint Presentation</vt:lpstr>
      <vt:lpstr>Esercizio  Dimostrare usando la tecnica dell’albero di decisione che l’algoritmo di pesatura che esegue (nel caso peggiore) log3 n pesate per trovare la moneta falsa fra n monete è ottimo.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Una domanda</vt:lpstr>
      <vt:lpstr>Sommario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esempio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398</cp:revision>
  <dcterms:created xsi:type="dcterms:W3CDTF">2013-03-05T17:51:33Z</dcterms:created>
  <dcterms:modified xsi:type="dcterms:W3CDTF">2025-10-30T14:02:35Z</dcterms:modified>
</cp:coreProperties>
</file>