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06" r:id="rId3"/>
    <p:sldId id="353" r:id="rId4"/>
    <p:sldId id="354" r:id="rId5"/>
    <p:sldId id="355" r:id="rId6"/>
    <p:sldId id="356" r:id="rId7"/>
    <p:sldId id="357" r:id="rId8"/>
    <p:sldId id="372" r:id="rId9"/>
    <p:sldId id="358" r:id="rId10"/>
    <p:sldId id="383" r:id="rId11"/>
    <p:sldId id="359" r:id="rId12"/>
    <p:sldId id="360" r:id="rId13"/>
    <p:sldId id="362" r:id="rId14"/>
    <p:sldId id="384" r:id="rId15"/>
    <p:sldId id="385" r:id="rId16"/>
    <p:sldId id="364" r:id="rId17"/>
    <p:sldId id="365" r:id="rId18"/>
    <p:sldId id="366" r:id="rId19"/>
    <p:sldId id="386" r:id="rId20"/>
    <p:sldId id="367" r:id="rId21"/>
    <p:sldId id="368" r:id="rId22"/>
    <p:sldId id="369" r:id="rId23"/>
    <p:sldId id="370" r:id="rId24"/>
    <p:sldId id="371" r:id="rId25"/>
    <p:sldId id="373" r:id="rId26"/>
    <p:sldId id="400" r:id="rId27"/>
    <p:sldId id="374" r:id="rId28"/>
    <p:sldId id="375" r:id="rId29"/>
    <p:sldId id="390" r:id="rId30"/>
    <p:sldId id="391" r:id="rId31"/>
    <p:sldId id="392" r:id="rId32"/>
    <p:sldId id="393" r:id="rId33"/>
    <p:sldId id="394" r:id="rId34"/>
    <p:sldId id="395" r:id="rId35"/>
    <p:sldId id="396" r:id="rId36"/>
    <p:sldId id="397" r:id="rId37"/>
    <p:sldId id="398" r:id="rId38"/>
    <p:sldId id="399" r:id="rId39"/>
    <p:sldId id="389" r:id="rId40"/>
    <p:sldId id="376" r:id="rId41"/>
    <p:sldId id="377" r:id="rId42"/>
    <p:sldId id="378" r:id="rId43"/>
    <p:sldId id="379" r:id="rId44"/>
    <p:sldId id="380" r:id="rId45"/>
    <p:sldId id="381" r:id="rId46"/>
    <p:sldId id="382" r:id="rId47"/>
    <p:sldId id="304" r:id="rId48"/>
    <p:sldId id="402" r:id="rId49"/>
    <p:sldId id="403" r:id="rId50"/>
    <p:sldId id="404" r:id="rId51"/>
    <p:sldId id="405" r:id="rId52"/>
    <p:sldId id="406" r:id="rId53"/>
    <p:sldId id="407" r:id="rId54"/>
    <p:sldId id="408" r:id="rId5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FFFF99"/>
    <a:srgbClr val="FFCC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16" autoAdjust="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50425-26E2-4B1F-B45F-9FF877331C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11/2/2022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479606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>
                <a:latin typeface="Comic Sans MS" pitchFamily="66" charset="0"/>
              </a:rPr>
              <a:t>Il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Merge Sort</a:t>
            </a:r>
            <a:r>
              <a:rPr lang="en-US" sz="2400" dirty="0">
                <a:latin typeface="Comic Sans MS" pitchFamily="66" charset="0"/>
              </a:rPr>
              <a:t> e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Heap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sono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ottimi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 err="1">
                <a:latin typeface="Comic Sans MS" pitchFamily="66" charset="0"/>
              </a:rPr>
              <a:t>almeno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dentro</a:t>
            </a:r>
            <a:r>
              <a:rPr lang="en-US" sz="2400" dirty="0">
                <a:latin typeface="Comic Sans MS" pitchFamily="66" charset="0"/>
              </a:rPr>
              <a:t> la </a:t>
            </a:r>
            <a:r>
              <a:rPr lang="en-US" sz="2400" dirty="0" err="1">
                <a:latin typeface="Comic Sans MS" pitchFamily="66" charset="0"/>
              </a:rPr>
              <a:t>classe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basati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).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4221088"/>
            <a:ext cx="17956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22438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Ogni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che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ordina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elementi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deve</a:t>
            </a:r>
            <a:r>
              <a:rPr lang="en-US" sz="2400" dirty="0">
                <a:latin typeface="Comic Sans MS" pitchFamily="66" charset="0"/>
              </a:rPr>
              <a:t> fare </a:t>
            </a:r>
            <a:r>
              <a:rPr lang="en-US" sz="2400" dirty="0" err="1">
                <a:latin typeface="Comic Sans MS" pitchFamily="66" charset="0"/>
              </a:rPr>
              <a:t>nel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caso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peggiore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>
                <a:latin typeface="Comic Sans MS" pitchFamily="66" charset="0"/>
                <a:sym typeface="Symbol"/>
              </a:rPr>
              <a:t>(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log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400" dirty="0">
                <a:latin typeface="Comic Sans MS" pitchFamily="66" charset="0"/>
              </a:rPr>
              <a:t>)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7"/>
          <p:cNvSpPr txBox="1">
            <a:spLocks noChangeArrowheads="1"/>
          </p:cNvSpPr>
          <p:nvPr/>
        </p:nvSpPr>
        <p:spPr bwMode="auto">
          <a:xfrm>
            <a:off x="6924675" y="95366"/>
            <a:ext cx="16482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899592" y="2420888"/>
            <a:ext cx="7200800" cy="769441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#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confronti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lower </a:t>
            </a:r>
          </a:p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        bound </a:t>
            </a:r>
            <a:r>
              <a:rPr lang="en-US" sz="2000" dirty="0">
                <a:latin typeface="Comic Sans MS" pitchFamily="66" charset="0"/>
              </a:rPr>
              <a:t>al #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8925" y="1342509"/>
            <a:ext cx="8386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Gli algoritmi di ordinamento per confronto possono essere descritti in modo astratto in termini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  <a:r>
              <a:rPr lang="it-IT" sz="2000" dirty="0">
                <a:latin typeface="Comic Sans MS" pitchFamily="66" charset="0"/>
              </a:rPr>
              <a:t>.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88925" y="2420888"/>
            <a:ext cx="86042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Un generico algoritmo di ordinamento per confronto lavora nel modo seguente: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confronta due elementi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sz="2000" dirty="0">
                <a:latin typeface="Comic Sans MS" pitchFamily="66" charset="0"/>
              </a:rPr>
              <a:t> ed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 (ad esempio effettua il test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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r>
              <a:rPr lang="it-IT" sz="2000" dirty="0">
                <a:latin typeface="Comic Sans MS" pitchFamily="66" charset="0"/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it-IT" sz="2000" dirty="0">
                <a:latin typeface="Comic Sans MS" pitchFamily="66" charset="0"/>
              </a:rPr>
              <a:t> a seconda del risultato – riordina e/o decide il confronto successivo da eseguire.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228600" y="4437112"/>
            <a:ext cx="8591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Albero di </a:t>
            </a:r>
            <a:r>
              <a:rPr lang="it-IT" sz="2000" b="1" dirty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it-IT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b="1" dirty="0">
                <a:latin typeface="Comic Sans MS" pitchFamily="66" charset="0"/>
              </a:rPr>
              <a:t>-</a:t>
            </a:r>
            <a:r>
              <a:rPr lang="it-IT" dirty="0">
                <a:latin typeface="Comic Sans MS" pitchFamily="66" charset="0"/>
              </a:rPr>
              <a:t> </a:t>
            </a:r>
            <a:r>
              <a:rPr lang="it-IT" sz="2000" dirty="0">
                <a:latin typeface="Comic Sans MS" pitchFamily="66" charset="0"/>
              </a:rPr>
              <a:t>Descrive i confronti che l’algoritmo esegue quando opera su un input di una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determinata dimensione</a:t>
            </a:r>
            <a:r>
              <a:rPr lang="it-IT" sz="2000" dirty="0">
                <a:latin typeface="Comic Sans MS" pitchFamily="66" charset="0"/>
              </a:rPr>
              <a:t>. I movimenti dei dati e tutti gli altri aspetti dell’algoritmo vengono ignorati 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C00000"/>
                </a:solidFill>
                <a:latin typeface="Comic Sans MS" pitchFamily="66" charset="0"/>
              </a:rPr>
              <a:t>Uno strumento utile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: albero di decisione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108549" grpId="0"/>
      <p:bldP spid="1085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3213100"/>
            <a:ext cx="8569325" cy="3254375"/>
          </a:xfrm>
          <a:prstGeom prst="rect">
            <a:avLst/>
          </a:prstGeom>
          <a:solidFill>
            <a:srgbClr val="FFFF99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black">
          <a:xfrm>
            <a:off x="533400" y="2016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Alberi di decisione</a:t>
            </a:r>
          </a:p>
        </p:txBody>
      </p:sp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9850" y="3489325"/>
            <a:ext cx="66167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675688" cy="2376488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Descrive le diverse sequenze di confronti che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potrebbe fare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Nodo interno (non foglia):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i:j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800" dirty="0">
                <a:latin typeface="Comic Sans MS" pitchFamily="66" charset="0"/>
              </a:rPr>
              <a:t>modella il 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confronto </a:t>
            </a:r>
            <a:r>
              <a:rPr lang="it-IT" altLang="it-IT" sz="1800" dirty="0">
                <a:latin typeface="Comic Sans MS" pitchFamily="66" charset="0"/>
              </a:rPr>
              <a:t>tra 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it-IT" altLang="it-IT" sz="1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1800" dirty="0">
                <a:latin typeface="Comic Sans MS" pitchFamily="66" charset="0"/>
              </a:rPr>
              <a:t>e </a:t>
            </a:r>
            <a:r>
              <a:rPr lang="it-IT" altLang="it-IT" sz="1800" dirty="0" err="1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1800" baseline="-25000" dirty="0" err="1">
                <a:solidFill>
                  <a:srgbClr val="3366FF"/>
                </a:solidFill>
                <a:latin typeface="Comic Sans MS" pitchFamily="66" charset="0"/>
              </a:rPr>
              <a:t>j</a:t>
            </a:r>
            <a:endParaRPr lang="it-IT" altLang="it-IT" sz="1800" baseline="-25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Nodo foglia: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2000" dirty="0">
                <a:latin typeface="Comic Sans MS" pitchFamily="66" charset="0"/>
              </a:rPr>
              <a:t>modella una risposta (output) dell’algoritmo: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</a:rPr>
              <a:t>permutazione degli elementi</a:t>
            </a: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2925763" y="3635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1700213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2565400" y="5316538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3" name="Text Box 9"/>
          <p:cNvSpPr txBox="1">
            <a:spLocks noChangeArrowheads="1"/>
          </p:cNvSpPr>
          <p:nvPr/>
        </p:nvSpPr>
        <p:spPr bwMode="auto">
          <a:xfrm>
            <a:off x="4941888" y="4524375"/>
            <a:ext cx="350837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4" name="Text Box 10"/>
          <p:cNvSpPr txBox="1">
            <a:spLocks noChangeArrowheads="1"/>
          </p:cNvSpPr>
          <p:nvPr/>
        </p:nvSpPr>
        <p:spPr bwMode="auto">
          <a:xfrm>
            <a:off x="5867400" y="5435600"/>
            <a:ext cx="350838" cy="457200"/>
          </a:xfrm>
          <a:prstGeom prst="rect">
            <a:avLst/>
          </a:prstGeom>
          <a:solidFill>
            <a:srgbClr val="FFFF99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</a:t>
            </a:r>
          </a:p>
        </p:txBody>
      </p:sp>
      <p:sp>
        <p:nvSpPr>
          <p:cNvPr id="8205" name="Text Box 11"/>
          <p:cNvSpPr txBox="1">
            <a:spLocks noChangeArrowheads="1"/>
          </p:cNvSpPr>
          <p:nvPr/>
        </p:nvSpPr>
        <p:spPr bwMode="auto">
          <a:xfrm>
            <a:off x="467544" y="3330575"/>
            <a:ext cx="1858201" cy="400110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en-US" sz="2000" b="1" dirty="0"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a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,a</a:t>
            </a:r>
            <a:r>
              <a:rPr lang="en-US" sz="2000" baseline="-25000" dirty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1850" y="333375"/>
            <a:ext cx="7772400" cy="658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Osservazioni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1412875"/>
            <a:ext cx="7772400" cy="46831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problema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non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solo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è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associato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ad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 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L’albero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decisione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descrive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le diverse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sequenze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confronti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un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certo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algoritmo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può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eseguire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istanze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data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dimensione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>
                <a:latin typeface="Comic Sans MS" pitchFamily="66" charset="0"/>
              </a:rPr>
              <a:t>L’albero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decisione</a:t>
            </a:r>
            <a:r>
              <a:rPr lang="en-US" sz="2800" dirty="0">
                <a:latin typeface="Comic Sans MS" pitchFamily="66" charset="0"/>
              </a:rPr>
              <a:t> è </a:t>
            </a:r>
            <a:r>
              <a:rPr lang="en-US" sz="2800" dirty="0" err="1">
                <a:latin typeface="Comic Sans MS" pitchFamily="66" charset="0"/>
              </a:rPr>
              <a:t>una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descrizione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alternativa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dell’algoritmo</a:t>
            </a:r>
            <a:r>
              <a:rPr lang="en-US" sz="2800" dirty="0">
                <a:latin typeface="Comic Sans MS" pitchFamily="66" charset="0"/>
              </a:rPr>
              <a:t> (</a:t>
            </a:r>
            <a:r>
              <a:rPr lang="en-US" sz="2800" dirty="0" err="1">
                <a:latin typeface="Comic Sans MS" pitchFamily="66" charset="0"/>
              </a:rPr>
              <a:t>customizzato</a:t>
            </a:r>
            <a:r>
              <a:rPr lang="en-US" sz="2800" dirty="0">
                <a:latin typeface="Comic Sans MS" pitchFamily="66" charset="0"/>
              </a:rPr>
              <a:t> per </a:t>
            </a:r>
            <a:r>
              <a:rPr lang="en-US" sz="2800" dirty="0" err="1">
                <a:latin typeface="Comic Sans MS" pitchFamily="66" charset="0"/>
              </a:rPr>
              <a:t>istanze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una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certa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dimensione</a:t>
            </a:r>
            <a:r>
              <a:rPr lang="en-US" sz="2800" dirty="0"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414338"/>
            <a:ext cx="8532813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it-IT" sz="2400" dirty="0">
                <a:latin typeface="Comic Sans MS" pitchFamily="66" charset="0"/>
              </a:rPr>
            </a:br>
            <a:r>
              <a:rPr lang="it-IT" sz="2400" dirty="0">
                <a:latin typeface="Comic Sans MS" pitchFamily="66" charset="0"/>
              </a:rPr>
              <a:t>Fornire l’albero di decisione del seguente algoritmo per istanze di dimensione 3.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63525" y="1916113"/>
            <a:ext cx="4608513" cy="325596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InsertionSort2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(A)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n-1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x = A[k+1]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j =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 &gt; 0 e A[j] &gt; x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     A[j+1] = A[j]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j= j-1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A[j+1]=x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5"/>
          <p:cNvSpPr>
            <a:spLocks noChangeArrowheads="1"/>
          </p:cNvSpPr>
          <p:nvPr/>
        </p:nvSpPr>
        <p:spPr bwMode="auto">
          <a:xfrm>
            <a:off x="1042988" y="1484313"/>
            <a:ext cx="6516687" cy="3959225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it-IT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835400" y="15557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a1:a2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2493963" y="2546350"/>
            <a:ext cx="642937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a2:a3</a:t>
            </a: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5156200" y="2546350"/>
            <a:ext cx="614363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44751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&lt;a2,a1,a3&gt;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6299200" y="3619500"/>
            <a:ext cx="642938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</a:t>
            </a:r>
            <a:r>
              <a:rPr lang="en-US" sz="1400">
                <a:latin typeface="Comic Sans MS" pitchFamily="66" charset="0"/>
              </a:rPr>
              <a:t>2</a:t>
            </a:r>
            <a:r>
              <a:rPr lang="it-IT" sz="1400">
                <a:latin typeface="Comic Sans MS" pitchFamily="66" charset="0"/>
              </a:rPr>
              <a:t>:a</a:t>
            </a:r>
            <a:r>
              <a:rPr lang="en-US" sz="1400">
                <a:latin typeface="Comic Sans MS" pitchFamily="66" charset="0"/>
              </a:rPr>
              <a:t>3</a:t>
            </a:r>
            <a:endParaRPr lang="it-IT" sz="1400">
              <a:latin typeface="Comic Sans MS" pitchFamily="66" charset="0"/>
            </a:endParaRP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319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&lt;a1,a3,a2&gt;</a:t>
            </a:r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31035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&lt;a3,a1,a2&gt;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5084763" y="49403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&lt;a2,a3,a1&gt;</a:t>
            </a:r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6456363" y="494665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&lt;a3,a2,a1&gt;</a:t>
            </a:r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122363" y="3619500"/>
            <a:ext cx="995362" cy="31432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&lt;a1,a2,a3&gt;</a:t>
            </a:r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874963" y="3611563"/>
            <a:ext cx="614362" cy="3143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1400">
                <a:latin typeface="Comic Sans MS" pitchFamily="66" charset="0"/>
              </a:rPr>
              <a:t>a1:a3</a:t>
            </a:r>
          </a:p>
        </p:txBody>
      </p:sp>
      <p:cxnSp>
        <p:nvCxnSpPr>
          <p:cNvPr id="112655" name="AutoShape 15"/>
          <p:cNvCxnSpPr>
            <a:cxnSpLocks noChangeShapeType="1"/>
            <a:stCxn id="112644" idx="2"/>
            <a:endCxn id="112645" idx="0"/>
          </p:cNvCxnSpPr>
          <p:nvPr/>
        </p:nvCxnSpPr>
        <p:spPr bwMode="auto">
          <a:xfrm flipH="1">
            <a:off x="2816225" y="1870075"/>
            <a:ext cx="132715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6" name="AutoShape 16"/>
          <p:cNvCxnSpPr>
            <a:cxnSpLocks noChangeShapeType="1"/>
            <a:stCxn id="112645" idx="2"/>
            <a:endCxn id="112653" idx="0"/>
          </p:cNvCxnSpPr>
          <p:nvPr/>
        </p:nvCxnSpPr>
        <p:spPr bwMode="auto">
          <a:xfrm flipH="1">
            <a:off x="1620838" y="2860675"/>
            <a:ext cx="119538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7" name="AutoShape 17"/>
          <p:cNvCxnSpPr>
            <a:cxnSpLocks noChangeShapeType="1"/>
            <a:stCxn id="112645" idx="2"/>
            <a:endCxn id="112654" idx="0"/>
          </p:cNvCxnSpPr>
          <p:nvPr/>
        </p:nvCxnSpPr>
        <p:spPr bwMode="auto">
          <a:xfrm>
            <a:off x="2816225" y="2860675"/>
            <a:ext cx="366713" cy="750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8" name="AutoShape 18"/>
          <p:cNvCxnSpPr>
            <a:cxnSpLocks noChangeShapeType="1"/>
            <a:stCxn id="112644" idx="2"/>
            <a:endCxn id="112646" idx="0"/>
          </p:cNvCxnSpPr>
          <p:nvPr/>
        </p:nvCxnSpPr>
        <p:spPr bwMode="auto">
          <a:xfrm>
            <a:off x="4143375" y="1870075"/>
            <a:ext cx="1320800" cy="676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59" name="AutoShape 19"/>
          <p:cNvCxnSpPr>
            <a:cxnSpLocks noChangeShapeType="1"/>
            <a:stCxn id="112646" idx="2"/>
            <a:endCxn id="112648" idx="0"/>
          </p:cNvCxnSpPr>
          <p:nvPr/>
        </p:nvCxnSpPr>
        <p:spPr bwMode="auto">
          <a:xfrm>
            <a:off x="5464175" y="2860675"/>
            <a:ext cx="1157288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0" name="AutoShape 20"/>
          <p:cNvCxnSpPr>
            <a:cxnSpLocks noChangeShapeType="1"/>
            <a:stCxn id="112646" idx="2"/>
            <a:endCxn id="112647" idx="0"/>
          </p:cNvCxnSpPr>
          <p:nvPr/>
        </p:nvCxnSpPr>
        <p:spPr bwMode="auto">
          <a:xfrm flipH="1">
            <a:off x="4973638" y="2860675"/>
            <a:ext cx="490537" cy="758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1" name="AutoShape 21"/>
          <p:cNvCxnSpPr>
            <a:cxnSpLocks noChangeShapeType="1"/>
            <a:stCxn id="112654" idx="2"/>
            <a:endCxn id="112650" idx="0"/>
          </p:cNvCxnSpPr>
          <p:nvPr/>
        </p:nvCxnSpPr>
        <p:spPr bwMode="auto">
          <a:xfrm>
            <a:off x="3182938" y="3925888"/>
            <a:ext cx="419100" cy="1020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2" name="AutoShape 22"/>
          <p:cNvCxnSpPr>
            <a:cxnSpLocks noChangeShapeType="1"/>
            <a:stCxn id="112654" idx="2"/>
            <a:endCxn id="112649" idx="0"/>
          </p:cNvCxnSpPr>
          <p:nvPr/>
        </p:nvCxnSpPr>
        <p:spPr bwMode="auto">
          <a:xfrm flipH="1">
            <a:off x="2230438" y="3925888"/>
            <a:ext cx="952500" cy="1014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3" name="AutoShape 23"/>
          <p:cNvCxnSpPr>
            <a:cxnSpLocks noChangeShapeType="1"/>
            <a:stCxn id="112648" idx="2"/>
            <a:endCxn id="112651" idx="0"/>
          </p:cNvCxnSpPr>
          <p:nvPr/>
        </p:nvCxnSpPr>
        <p:spPr bwMode="auto">
          <a:xfrm flipH="1">
            <a:off x="5583238" y="3933825"/>
            <a:ext cx="1038225" cy="100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664" name="AutoShape 24"/>
          <p:cNvCxnSpPr>
            <a:cxnSpLocks noChangeShapeType="1"/>
            <a:stCxn id="112648" idx="2"/>
            <a:endCxn id="112652" idx="0"/>
          </p:cNvCxnSpPr>
          <p:nvPr/>
        </p:nvCxnSpPr>
        <p:spPr bwMode="auto">
          <a:xfrm>
            <a:off x="6621463" y="3933825"/>
            <a:ext cx="333375" cy="1012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3313113" y="18192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6" name="Text Box 26"/>
          <p:cNvSpPr txBox="1">
            <a:spLocks noChangeArrowheads="1"/>
          </p:cNvSpPr>
          <p:nvPr/>
        </p:nvSpPr>
        <p:spPr bwMode="auto">
          <a:xfrm>
            <a:off x="4837113" y="30416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7" name="Text Box 27"/>
          <p:cNvSpPr txBox="1">
            <a:spLocks noChangeArrowheads="1"/>
          </p:cNvSpPr>
          <p:nvPr/>
        </p:nvSpPr>
        <p:spPr bwMode="auto">
          <a:xfrm>
            <a:off x="1884363" y="289242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2322513" y="41973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5827713" y="41306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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4703763" y="18034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1" name="Text Box 31"/>
          <p:cNvSpPr txBox="1">
            <a:spLocks noChangeArrowheads="1"/>
          </p:cNvSpPr>
          <p:nvPr/>
        </p:nvSpPr>
        <p:spPr bwMode="auto">
          <a:xfrm>
            <a:off x="3389313" y="4183063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2932113" y="287655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6151563" y="3013075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6742113" y="4114800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  <a:sym typeface="Symbol" pitchFamily="18" charset="2"/>
              </a:rPr>
              <a:t>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16420" name="Text Box 37"/>
          <p:cNvSpPr txBox="1">
            <a:spLocks noChangeArrowheads="1"/>
          </p:cNvSpPr>
          <p:nvPr/>
        </p:nvSpPr>
        <p:spPr bwMode="auto">
          <a:xfrm>
            <a:off x="250825" y="404813"/>
            <a:ext cx="1837362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3366FF"/>
                </a:solidFill>
                <a:latin typeface="Comic Sans MS" pitchFamily="66" charset="0"/>
              </a:rPr>
              <a:t>…eccolo</a:t>
            </a:r>
            <a:r>
              <a:rPr lang="it-IT" sz="3200" b="1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12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 animBg="1"/>
      <p:bldP spid="112645" grpId="0" animBg="1"/>
      <p:bldP spid="112646" grpId="0" animBg="1"/>
      <p:bldP spid="112647" grpId="0" animBg="1"/>
      <p:bldP spid="112648" grpId="0" animBg="1"/>
      <p:bldP spid="112649" grpId="0" animBg="1"/>
      <p:bldP spid="112650" grpId="0" animBg="1"/>
      <p:bldP spid="112651" grpId="0" animBg="1"/>
      <p:bldP spid="112652" grpId="0" animBg="1"/>
      <p:bldP spid="112653" grpId="0" animBg="1"/>
      <p:bldP spid="112654" grpId="0" animBg="1"/>
      <p:bldP spid="112665" grpId="0"/>
      <p:bldP spid="112666" grpId="0"/>
      <p:bldP spid="112667" grpId="0"/>
      <p:bldP spid="112668" grpId="0"/>
      <p:bldP spid="112669" grpId="0"/>
      <p:bldP spid="112670" grpId="0"/>
      <p:bldP spid="112671" grpId="0"/>
      <p:bldP spid="112672" grpId="0"/>
      <p:bldP spid="112673" grpId="0"/>
      <p:bldP spid="1126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2775" y="908050"/>
            <a:ext cx="7920038" cy="55451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Per una particolare istanza, i confronti eseguiti dall’algoritmo su quella istanza rappresentano un 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cammino radice – foglia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L’algoritmo segue un cammino diverso a seconda delle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caratteristiche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dell’istanza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Caso peggiore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cammino più lungo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Il numero di confronti nel caso peggiore è pari 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all’altezza dell’albero di decisione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altLang="it-IT" sz="7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Un albero di decisione di un algoritmo</a:t>
            </a:r>
            <a:r>
              <a:rPr kumimoji="0" lang="it-IT" altLang="it-IT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(corretto)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che risolve il problema dell’ordinamento di </a:t>
            </a:r>
            <a:r>
              <a:rPr kumimoji="0" lang="it-IT" altLang="it-IT" sz="2800" b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elementi</a:t>
            </a:r>
            <a:r>
              <a:rPr lang="it-IT" altLang="it-IT" sz="2800" dirty="0">
                <a:latin typeface="Comic Sans MS" pitchFamily="66" charset="0"/>
              </a:rPr>
              <a:t> deve avere necessariamente </a:t>
            </a:r>
            <a:r>
              <a:rPr kumimoji="0" lang="it-IT" altLang="it-IT" sz="2800" b="0" i="1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almeno</a:t>
            </a:r>
            <a:r>
              <a:rPr kumimoji="0" lang="it-IT" altLang="it-IT" sz="28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it-IT" altLang="it-IT" sz="2800" b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n!</a:t>
            </a:r>
            <a:r>
              <a:rPr kumimoji="0" lang="it-IT" alt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foglie</a:t>
            </a: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black">
          <a:xfrm>
            <a:off x="457200" y="1381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Proprietà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nettore 1 40"/>
          <p:cNvCxnSpPr>
            <a:stCxn id="31" idx="4"/>
            <a:endCxn id="33" idx="0"/>
          </p:cNvCxnSpPr>
          <p:nvPr/>
        </p:nvCxnSpPr>
        <p:spPr>
          <a:xfrm>
            <a:off x="6660232" y="4437112"/>
            <a:ext cx="2216" cy="57606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albero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binario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con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foglie</a:t>
            </a:r>
            <a:r>
              <a:rPr lang="en-US" sz="2000" dirty="0">
                <a:latin typeface="Comic Sans MS" pitchFamily="66" charset="0"/>
              </a:rPr>
              <a:t>, ha </a:t>
            </a:r>
            <a:r>
              <a:rPr lang="en-US" sz="2000" dirty="0" err="1">
                <a:latin typeface="Comic Sans MS" pitchFamily="66" charset="0"/>
              </a:rPr>
              <a:t>altezza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36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157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Lemma</a:t>
            </a: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850" y="1484784"/>
            <a:ext cx="554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induzione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Symbol" pitchFamily="18" charset="2"/>
              </a:rPr>
              <a:t>sul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 k)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2845385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considera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vicino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due </a:t>
            </a:r>
            <a:r>
              <a:rPr lang="en-US" sz="2000" dirty="0" err="1">
                <a:latin typeface="Comic Sans MS" pitchFamily="66" charset="0"/>
              </a:rPr>
              <a:t>figli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potrebbe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essere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radice</a:t>
            </a:r>
            <a:r>
              <a:rPr lang="en-US" sz="2000" dirty="0">
                <a:latin typeface="Comic Sans MS" pitchFamily="66" charset="0"/>
              </a:rPr>
              <a:t>). nota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esistere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perché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&gt;1.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323528" y="1988840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base</a:t>
            </a:r>
            <a:r>
              <a:rPr lang="en-US" sz="2000" dirty="0">
                <a:latin typeface="Comic Sans MS" pitchFamily="66" charset="0"/>
              </a:rPr>
              <a:t>:  k=1</a:t>
            </a:r>
          </a:p>
        </p:txBody>
      </p: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8677275" y="6597650"/>
            <a:ext cx="215900" cy="2159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55776" y="1988840"/>
            <a:ext cx="540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altezza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1=0</a:t>
            </a:r>
          </a:p>
        </p:txBody>
      </p:sp>
      <p:sp>
        <p:nvSpPr>
          <p:cNvPr id="29" name="CasellaDiTesto 28"/>
          <p:cNvSpPr txBox="1">
            <a:spLocks noChangeArrowheads="1"/>
          </p:cNvSpPr>
          <p:nvPr/>
        </p:nvSpPr>
        <p:spPr bwMode="auto">
          <a:xfrm>
            <a:off x="323528" y="2380818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induttivo</a:t>
            </a:r>
            <a:r>
              <a:rPr lang="en-US" sz="2000" dirty="0">
                <a:latin typeface="Comic Sans MS" pitchFamily="66" charset="0"/>
              </a:rPr>
              <a:t>:  k&gt;1</a:t>
            </a:r>
          </a:p>
        </p:txBody>
      </p:sp>
      <p:sp>
        <p:nvSpPr>
          <p:cNvPr id="30" name="CasellaDiTesto 29"/>
          <p:cNvSpPr txBox="1">
            <a:spLocks noChangeArrowheads="1"/>
          </p:cNvSpPr>
          <p:nvPr/>
        </p:nvSpPr>
        <p:spPr bwMode="auto">
          <a:xfrm>
            <a:off x="323528" y="3925505"/>
            <a:ext cx="45365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figlio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(sotto)</a:t>
            </a:r>
            <a:r>
              <a:rPr lang="en-US" sz="2000" dirty="0" err="1">
                <a:latin typeface="Comic Sans MS" pitchFamily="66" charset="0"/>
              </a:rPr>
              <a:t>albero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k/2 </a:t>
            </a:r>
            <a:r>
              <a:rPr lang="en-US" sz="2000" dirty="0" err="1">
                <a:latin typeface="Comic Sans MS" pitchFamily="66" charset="0"/>
              </a:rPr>
              <a:t>foglie</a:t>
            </a:r>
            <a:r>
              <a:rPr lang="en-US" sz="2000" dirty="0">
                <a:latin typeface="Comic Sans MS" pitchFamily="66" charset="0"/>
              </a:rPr>
              <a:t> e &lt; k </a:t>
            </a:r>
            <a:r>
              <a:rPr lang="en-US" sz="2000" dirty="0" err="1">
                <a:latin typeface="Comic Sans MS" pitchFamily="66" charset="0"/>
              </a:rPr>
              <a:t>foglie</a:t>
            </a:r>
            <a:r>
              <a:rPr lang="en-US" sz="2000" dirty="0">
                <a:latin typeface="Comic Sans MS" pitchFamily="66" charset="0"/>
              </a:rPr>
              <a:t>.  </a:t>
            </a:r>
          </a:p>
        </p:txBody>
      </p:sp>
      <p:sp>
        <p:nvSpPr>
          <p:cNvPr id="31" name="Ovale 30"/>
          <p:cNvSpPr/>
          <p:nvPr/>
        </p:nvSpPr>
        <p:spPr>
          <a:xfrm>
            <a:off x="6588224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e 31"/>
          <p:cNvSpPr/>
          <p:nvPr/>
        </p:nvSpPr>
        <p:spPr>
          <a:xfrm>
            <a:off x="6590647" y="465313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e 32"/>
          <p:cNvSpPr/>
          <p:nvPr/>
        </p:nvSpPr>
        <p:spPr>
          <a:xfrm>
            <a:off x="6590440" y="501317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riangolo isoscele 33"/>
          <p:cNvSpPr/>
          <p:nvPr/>
        </p:nvSpPr>
        <p:spPr>
          <a:xfrm>
            <a:off x="6804248" y="5589240"/>
            <a:ext cx="504056" cy="64807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riangolo isoscele 35"/>
          <p:cNvSpPr/>
          <p:nvPr/>
        </p:nvSpPr>
        <p:spPr>
          <a:xfrm>
            <a:off x="5940152" y="5517232"/>
            <a:ext cx="432048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e 36"/>
          <p:cNvSpPr/>
          <p:nvPr/>
        </p:nvSpPr>
        <p:spPr>
          <a:xfrm>
            <a:off x="6991697" y="5488657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e 38"/>
          <p:cNvSpPr/>
          <p:nvPr/>
        </p:nvSpPr>
        <p:spPr>
          <a:xfrm>
            <a:off x="6103218" y="5435699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Connettore 1 41"/>
          <p:cNvCxnSpPr>
            <a:stCxn id="33" idx="3"/>
            <a:endCxn id="39" idx="0"/>
          </p:cNvCxnSpPr>
          <p:nvPr/>
        </p:nvCxnSpPr>
        <p:spPr>
          <a:xfrm flipH="1">
            <a:off x="6175226" y="5136101"/>
            <a:ext cx="436305" cy="29959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>
            <a:stCxn id="33" idx="5"/>
            <a:endCxn id="37" idx="0"/>
          </p:cNvCxnSpPr>
          <p:nvPr/>
        </p:nvCxnSpPr>
        <p:spPr>
          <a:xfrm>
            <a:off x="6713365" y="5136101"/>
            <a:ext cx="350340" cy="3525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/>
          <p:cNvSpPr txBox="1">
            <a:spLocks noChangeArrowheads="1"/>
          </p:cNvSpPr>
          <p:nvPr/>
        </p:nvSpPr>
        <p:spPr bwMode="auto">
          <a:xfrm>
            <a:off x="323528" y="5221649"/>
            <a:ext cx="49685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altezza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  1 +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k/2 = 1+log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 –log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2 =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k</a:t>
            </a:r>
          </a:p>
        </p:txBody>
      </p:sp>
      <p:sp>
        <p:nvSpPr>
          <p:cNvPr id="52" name="AutoShape 12"/>
          <p:cNvSpPr>
            <a:spLocks/>
          </p:cNvSpPr>
          <p:nvPr/>
        </p:nvSpPr>
        <p:spPr bwMode="auto">
          <a:xfrm rot="10800000">
            <a:off x="7379990" y="4293095"/>
            <a:ext cx="360362" cy="1224136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3" name="AutoShape 12"/>
          <p:cNvSpPr>
            <a:spLocks/>
          </p:cNvSpPr>
          <p:nvPr/>
        </p:nvSpPr>
        <p:spPr bwMode="auto">
          <a:xfrm rot="10800000">
            <a:off x="7380313" y="5517231"/>
            <a:ext cx="360362" cy="720079"/>
          </a:xfrm>
          <a:prstGeom prst="leftBrace">
            <a:avLst>
              <a:gd name="adj1" fmla="val 28310"/>
              <a:gd name="adj2" fmla="val 47361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4" name="CasellaDiTesto 53"/>
          <p:cNvSpPr txBox="1">
            <a:spLocks noChangeArrowheads="1"/>
          </p:cNvSpPr>
          <p:nvPr/>
        </p:nvSpPr>
        <p:spPr bwMode="auto">
          <a:xfrm>
            <a:off x="7668344" y="5733256"/>
            <a:ext cx="12241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  <a:sym typeface="Symbol"/>
              </a:rPr>
              <a:t></a:t>
            </a:r>
            <a:r>
              <a:rPr lang="en-US" sz="1600" dirty="0">
                <a:latin typeface="Comic Sans MS" pitchFamily="66" charset="0"/>
              </a:rPr>
              <a:t>log</a:t>
            </a:r>
            <a:r>
              <a:rPr lang="en-US" sz="1600" baseline="-25000" dirty="0">
                <a:latin typeface="Comic Sans MS" pitchFamily="66" charset="0"/>
              </a:rPr>
              <a:t>2</a:t>
            </a:r>
            <a:r>
              <a:rPr lang="en-US" sz="1600" dirty="0">
                <a:latin typeface="Comic Sans MS" pitchFamily="66" charset="0"/>
              </a:rPr>
              <a:t> k/2</a:t>
            </a:r>
          </a:p>
        </p:txBody>
      </p:sp>
      <p:sp>
        <p:nvSpPr>
          <p:cNvPr id="55" name="CasellaDiTesto 54"/>
          <p:cNvSpPr txBox="1">
            <a:spLocks noChangeArrowheads="1"/>
          </p:cNvSpPr>
          <p:nvPr/>
        </p:nvSpPr>
        <p:spPr bwMode="auto">
          <a:xfrm>
            <a:off x="7820744" y="4746630"/>
            <a:ext cx="5676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Comic Sans MS" pitchFamily="66" charset="0"/>
                <a:sym typeface="Symbol"/>
              </a:rPr>
              <a:t>1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56" name="CasellaDiTesto 55"/>
          <p:cNvSpPr txBox="1">
            <a:spLocks noChangeArrowheads="1"/>
          </p:cNvSpPr>
          <p:nvPr/>
        </p:nvSpPr>
        <p:spPr bwMode="auto">
          <a:xfrm>
            <a:off x="6300192" y="479715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v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>
            <a:spLocks noChangeArrowheads="1"/>
          </p:cNvSpPr>
          <p:nvPr/>
        </p:nvSpPr>
        <p:spPr bwMode="auto">
          <a:xfrm>
            <a:off x="6956648" y="5117122"/>
            <a:ext cx="4236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u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8" name="CasellaDiTesto 57"/>
          <p:cNvSpPr txBox="1">
            <a:spLocks noChangeArrowheads="1"/>
          </p:cNvSpPr>
          <p:nvPr/>
        </p:nvSpPr>
        <p:spPr bwMode="auto">
          <a:xfrm>
            <a:off x="6884640" y="4149080"/>
            <a:ext cx="42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T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28" grpId="0" animBg="1"/>
      <p:bldP spid="23" grpId="0"/>
      <p:bldP spid="29" grpId="0"/>
      <p:bldP spid="30" grpId="0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39" grpId="0" animBg="1"/>
      <p:bldP spid="51" grpId="0"/>
      <p:bldP spid="52" grpId="0" animBg="1"/>
      <p:bldP spid="53" grpId="0" animBg="1"/>
      <p:bldP spid="54" grpId="0"/>
      <p:bldP spid="55" grpId="0"/>
      <p:bldP spid="56" grpId="0"/>
      <p:bldP spid="57" grpId="0"/>
      <p:bldP spid="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3250" cy="23034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mic Sans MS" pitchFamily="66" charset="0"/>
              </a:rPr>
              <a:t>Consideriamo l’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albero di decisione</a:t>
            </a:r>
            <a:r>
              <a:rPr lang="it-IT" altLang="it-IT" sz="2400" dirty="0">
                <a:latin typeface="Comic Sans MS" pitchFamily="66" charset="0"/>
              </a:rPr>
              <a:t> di un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qualsiasi</a:t>
            </a:r>
            <a:r>
              <a:rPr lang="it-IT" altLang="it-IT" sz="2400" dirty="0">
                <a:latin typeface="Comic Sans MS" pitchFamily="66" charset="0"/>
              </a:rPr>
              <a:t> algoritmo che risolve il problema dell’ordinamento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elementi</a:t>
            </a: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latin typeface="Comic Sans MS" pitchFamily="66" charset="0"/>
              </a:rPr>
              <a:t>L’altezza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h</a:t>
            </a:r>
            <a:r>
              <a:rPr lang="it-IT" altLang="it-IT" sz="2400" dirty="0">
                <a:latin typeface="Comic Sans MS" pitchFamily="66" charset="0"/>
              </a:rPr>
              <a:t> dell’albero di decisione è almeno log</a:t>
            </a:r>
            <a:r>
              <a:rPr lang="it-IT" altLang="it-IT" sz="2400" baseline="-25000" dirty="0">
                <a:latin typeface="Comic Sans MS" pitchFamily="66" charset="0"/>
              </a:rPr>
              <a:t>2</a:t>
            </a:r>
            <a:r>
              <a:rPr lang="it-IT" altLang="it-IT" sz="2400" dirty="0">
                <a:latin typeface="Comic Sans MS" pitchFamily="66" charset="0"/>
              </a:rPr>
              <a:t> (n!)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Formula di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Stirling</a:t>
            </a:r>
            <a:r>
              <a:rPr lang="it-IT" altLang="it-IT" sz="2400" dirty="0">
                <a:latin typeface="Comic Sans MS" pitchFamily="66" charset="0"/>
              </a:rPr>
              <a:t>:   n! </a:t>
            </a:r>
            <a:r>
              <a:rPr lang="it-IT" altLang="it-IT" sz="2400" b="1" dirty="0">
                <a:latin typeface="Comic Sans MS" pitchFamily="66" charset="0"/>
                <a:sym typeface="Symbol" pitchFamily="18" charset="2"/>
              </a:rPr>
              <a:t></a:t>
            </a:r>
            <a:r>
              <a:rPr lang="it-IT" altLang="it-IT" sz="2400" dirty="0">
                <a:latin typeface="Comic Sans MS" pitchFamily="66" charset="0"/>
              </a:rPr>
              <a:t> (2</a:t>
            </a:r>
            <a:r>
              <a:rPr lang="it-IT" altLang="it-IT" sz="2400" dirty="0">
                <a:latin typeface="Comic Sans MS" pitchFamily="66" charset="0"/>
                <a:sym typeface="Symbol"/>
              </a:rPr>
              <a:t></a:t>
            </a:r>
            <a:r>
              <a:rPr lang="it-IT" altLang="it-IT" sz="2400" dirty="0">
                <a:latin typeface="Comic Sans MS" pitchFamily="66" charset="0"/>
              </a:rPr>
              <a:t>n)</a:t>
            </a:r>
            <a:r>
              <a:rPr lang="it-IT" altLang="it-IT" sz="2400" baseline="30000" dirty="0">
                <a:latin typeface="Comic Sans MS" pitchFamily="66" charset="0"/>
              </a:rPr>
              <a:t>1/2</a:t>
            </a:r>
            <a:r>
              <a:rPr lang="it-IT" altLang="it-IT" sz="2400" dirty="0">
                <a:latin typeface="Comic Sans MS" pitchFamily="66" charset="0"/>
              </a:rPr>
              <a:t> ·(n/e)</a:t>
            </a:r>
            <a:r>
              <a:rPr lang="it-IT" altLang="it-IT" sz="2400" baseline="30000" dirty="0">
                <a:latin typeface="Comic Sans MS" pitchFamily="66" charset="0"/>
              </a:rPr>
              <a:t>n</a:t>
            </a:r>
          </a:p>
          <a:p>
            <a:pPr eaLnBrk="1" hangingPunct="1">
              <a:lnSpc>
                <a:spcPct val="80000"/>
              </a:lnSpc>
            </a:pPr>
            <a:endParaRPr lang="it-IT" altLang="it-IT" sz="1100" baseline="30000" dirty="0">
              <a:latin typeface="Comic Sans MS" pitchFamily="66" charset="0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Il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(n log</a:t>
            </a:r>
            <a:r>
              <a:rPr lang="it-IT" altLang="it-IT" sz="10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i="1" dirty="0">
                <a:solidFill>
                  <a:srgbClr val="3366FF"/>
                </a:solidFill>
                <a:latin typeface="Comic Sans MS" pitchFamily="66" charset="0"/>
              </a:rPr>
              <a:t>n)</a:t>
            </a:r>
            <a:endParaRPr lang="it-IT" altLang="it-IT" sz="40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647825" y="4097338"/>
            <a:ext cx="1962397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</a:rPr>
              <a:t>h 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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</a:t>
            </a:r>
            <a:r>
              <a:rPr lang="it-IT" sz="2800">
                <a:latin typeface="Comic Sans MS" pitchFamily="66" charset="0"/>
                <a:sym typeface="Symbol" pitchFamily="18" charset="2"/>
              </a:rPr>
              <a:t>(n!)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571026" y="5102225"/>
            <a:ext cx="18966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altLang="it-IT" sz="2800">
                <a:latin typeface="Comic Sans MS" pitchFamily="66" charset="0"/>
              </a:rPr>
              <a:t>n! </a:t>
            </a:r>
            <a:r>
              <a:rPr lang="it-IT" altLang="it-IT" sz="2800" b="1">
                <a:latin typeface="Comic Sans MS" pitchFamily="66" charset="0"/>
                <a:sym typeface="Symbol" pitchFamily="18" charset="2"/>
              </a:rPr>
              <a:t>&gt;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 baseline="30000">
              <a:latin typeface="Comic Sans MS" pitchFamily="66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3635375" y="410368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latin typeface="Comic Sans MS" pitchFamily="66" charset="0"/>
                <a:sym typeface="Symbol" pitchFamily="18" charset="2"/>
              </a:rPr>
              <a:t>&gt; log</a:t>
            </a:r>
            <a:r>
              <a:rPr lang="it-IT" sz="2800" baseline="-25000">
                <a:latin typeface="Comic Sans MS" pitchFamily="66" charset="0"/>
                <a:sym typeface="Symbol" pitchFamily="18" charset="2"/>
              </a:rPr>
              <a:t>2 </a:t>
            </a:r>
            <a:r>
              <a:rPr lang="it-IT" altLang="it-IT" sz="2800">
                <a:latin typeface="Comic Sans MS" pitchFamily="66" charset="0"/>
              </a:rPr>
              <a:t>(n/e)</a:t>
            </a:r>
            <a:r>
              <a:rPr lang="it-IT" altLang="it-IT" sz="2800" baseline="30000">
                <a:latin typeface="Comic Sans MS" pitchFamily="66" charset="0"/>
              </a:rPr>
              <a:t>n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635375" y="4673600"/>
            <a:ext cx="233269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(n/e)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5580063" y="4122738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708400" y="5249863"/>
            <a:ext cx="3284874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>
                <a:latin typeface="Comic Sans MS" pitchFamily="66" charset="0"/>
              </a:rPr>
              <a:t>=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n – n log</a:t>
            </a:r>
            <a:r>
              <a:rPr lang="it-IT" altLang="it-IT" sz="2800" baseline="-25000">
                <a:latin typeface="Comic Sans MS" pitchFamily="66" charset="0"/>
              </a:rPr>
              <a:t>2</a:t>
            </a:r>
            <a:r>
              <a:rPr lang="it-IT" altLang="it-IT" sz="2800">
                <a:latin typeface="Comic Sans MS" pitchFamily="66" charset="0"/>
              </a:rPr>
              <a:t> e</a:t>
            </a:r>
            <a:endParaRPr lang="it-IT" sz="2800">
              <a:latin typeface="Comic Sans MS" pitchFamily="66" charset="0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5759418" y="4699000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3708400" y="5862638"/>
            <a:ext cx="2081019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 log n)</a:t>
            </a:r>
            <a:endParaRPr 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793615" y="5269309"/>
            <a:ext cx="367408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=</a:t>
            </a:r>
            <a:endParaRPr lang="it-IT" sz="2800" dirty="0">
              <a:latin typeface="Comic Sans MS" pitchFamily="66" charset="0"/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2843213" y="4457700"/>
            <a:ext cx="792162" cy="7191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  <p:bldP spid="57350" grpId="0"/>
      <p:bldP spid="57351" grpId="0"/>
      <p:bldP spid="57352" grpId="0"/>
      <p:bldP spid="57353" grpId="0"/>
      <p:bldP spid="57354" grpId="0"/>
      <p:bldP spid="57355" grpId="0"/>
      <p:bldP spid="57356" grpId="0"/>
      <p:bldP spid="5735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215900" y="774378"/>
            <a:ext cx="8532813" cy="1718518"/>
          </a:xfrm>
          <a:solidFill>
            <a:srgbClr val="FFFF99"/>
          </a:solidFill>
          <a:ln w="38100"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it-IT" sz="2400" dirty="0">
                <a:latin typeface="Comic Sans MS" pitchFamily="66" charset="0"/>
              </a:rPr>
            </a:br>
            <a:r>
              <a:rPr lang="it-IT" sz="2400" dirty="0">
                <a:latin typeface="Comic Sans MS" pitchFamily="66" charset="0"/>
              </a:rPr>
              <a:t>Dimostrare usando la tecnica dell’albero di decisione che l’algoritmo di pesatura che esegue (nel caso peggiore)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sz="2400" baseline="-25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 </a:t>
            </a:r>
            <a:r>
              <a:rPr lang="it-IT" sz="2400" dirty="0">
                <a:latin typeface="Comic Sans MS" pitchFamily="66" charset="0"/>
                <a:sym typeface="Symbol"/>
              </a:rPr>
              <a:t>pesate per trovare la moneta falsa fra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it-IT" sz="2400" dirty="0">
                <a:latin typeface="Comic Sans MS" pitchFamily="66" charset="0"/>
                <a:sym typeface="Symbol"/>
              </a:rPr>
              <a:t> monete è ottimo.</a:t>
            </a:r>
            <a:endParaRPr lang="it-IT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mic Sans MS" pitchFamily="66" charset="0"/>
              </a:rPr>
              <a:t>Delimitazioni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superiori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latin typeface="Comic Sans MS" pitchFamily="66" charset="0"/>
              </a:rPr>
              <a:t>Quanto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velocemente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ordinare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elementi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soglia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asintotica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sotto la </a:t>
            </a:r>
            <a:r>
              <a:rPr lang="en-US" dirty="0" err="1">
                <a:latin typeface="Comic Sans MS" pitchFamily="66" charset="0"/>
              </a:rPr>
              <a:t>quale</a:t>
            </a:r>
            <a:r>
              <a:rPr lang="en-US" dirty="0">
                <a:latin typeface="Comic Sans MS" pitchFamily="66" charset="0"/>
              </a:rPr>
              <a:t> non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può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scendere</a:t>
            </a:r>
            <a:r>
              <a:rPr lang="en-US" dirty="0">
                <a:latin typeface="Comic Sans MS" pitchFamily="66" charset="0"/>
              </a:rPr>
              <a:t>: un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ragionevoli</a:t>
            </a:r>
            <a:r>
              <a:rPr lang="en-US" dirty="0">
                <a:latin typeface="Comic Sans MS" pitchFamily="66" charset="0"/>
              </a:rPr>
              <a:t> – </a:t>
            </a:r>
            <a:r>
              <a:rPr lang="en-US" dirty="0" err="1">
                <a:latin typeface="Comic Sans MS" pitchFamily="66" charset="0"/>
              </a:rPr>
              <a:t>quelli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basati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confronti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tecinica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elegante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 se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questa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piccoli</a:t>
            </a:r>
            <a:r>
              <a:rPr lang="en-US" dirty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grandi</a:t>
            </a:r>
            <a:r>
              <a:rPr lang="en-US" dirty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76470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può un algoritmo basato su confronti ordinare 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interi piccoli, diciamo compresi fra 1 e </a:t>
            </a:r>
            <a:r>
              <a:rPr lang="it-IT" altLang="it-IT" sz="4000" b="1" dirty="0" err="1">
                <a:solidFill>
                  <a:srgbClr val="FF0000"/>
                </a:solidFill>
                <a:latin typeface="Comic Sans MS" pitchFamily="66" charset="0"/>
              </a:rPr>
              <a:t>k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=O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), in (asintoticamente) meno di </a:t>
            </a:r>
            <a:r>
              <a:rPr lang="it-IT" altLang="it-IT" sz="4000" b="1" dirty="0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b="1" dirty="0" err="1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4000" b="1" dirty="0" err="1">
                <a:solidFill>
                  <a:srgbClr val="FF0000"/>
                </a:solidFill>
                <a:latin typeface="Comic Sans MS" pitchFamily="66" charset="0"/>
              </a:rPr>
              <a:t>n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 txBox="1">
            <a:spLocks/>
          </p:cNvSpPr>
          <p:nvPr/>
        </p:nvSpPr>
        <p:spPr>
          <a:xfrm>
            <a:off x="4827984" y="5323656"/>
            <a:ext cx="3920480" cy="9136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…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no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, la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dimostrazione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funziona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anche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sotto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questa</a:t>
            </a:r>
            <a:r>
              <a:rPr kumimoji="0" 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ipotesi</a:t>
            </a:r>
            <a:r>
              <a:rPr lang="en-US" sz="3200" dirty="0">
                <a:latin typeface="Comic Sans MS" pitchFamily="66" charset="0"/>
              </a:rPr>
              <a:t>!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228600" y="3213100"/>
            <a:ext cx="8686800" cy="3113088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1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1800" y="3441700"/>
            <a:ext cx="8331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7380288" cy="796925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400" dirty="0">
                <a:latin typeface="Comic Sans MS" pitchFamily="66" charset="0"/>
              </a:rPr>
              <a:t>Per ordinare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interi con valori in [1,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]</a:t>
            </a:r>
          </a:p>
        </p:txBody>
      </p:sp>
      <p:sp>
        <p:nvSpPr>
          <p:cNvPr id="4104" name="Rectangle 9"/>
          <p:cNvSpPr>
            <a:spLocks noChangeArrowheads="1"/>
          </p:cNvSpPr>
          <p:nvPr/>
        </p:nvSpPr>
        <p:spPr bwMode="auto">
          <a:xfrm>
            <a:off x="381000" y="2032000"/>
            <a:ext cx="85344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Mantiene un array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di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contatori tale che 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 </a:t>
            </a:r>
            <a:r>
              <a:rPr lang="it-IT" altLang="it-IT" sz="1600" dirty="0">
                <a:latin typeface="Comic Sans MS" pitchFamily="66" charset="0"/>
              </a:rPr>
              <a:t>=</a:t>
            </a:r>
            <a:r>
              <a:rPr lang="it-IT" altLang="it-IT" sz="2400" dirty="0">
                <a:latin typeface="Comic Sans MS" pitchFamily="66" charset="0"/>
              </a:rPr>
              <a:t> numero di volte che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compare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28600" y="3024188"/>
            <a:ext cx="8686800" cy="3113087"/>
          </a:xfrm>
          <a:prstGeom prst="rect">
            <a:avLst/>
          </a:prstGeom>
          <a:solidFill>
            <a:srgbClr val="FFFFBF"/>
          </a:solidFill>
          <a:ln w="1905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fase 2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63888"/>
            <a:ext cx="83312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33400" y="1676400"/>
            <a:ext cx="82296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Scorre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 da sinistra verso destra e, se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400" dirty="0">
                <a:latin typeface="Comic Sans MS" pitchFamily="66" charset="0"/>
              </a:rPr>
              <a:t>[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]</a:t>
            </a:r>
            <a:r>
              <a:rPr lang="it-IT" altLang="it-IT" sz="2400" dirty="0" err="1">
                <a:latin typeface="Comic Sans MS" pitchFamily="66" charset="0"/>
              </a:rPr>
              <a:t>=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, scrive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il valore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400" dirty="0">
                <a:latin typeface="Comic Sans MS" pitchFamily="66" charset="0"/>
              </a:rPr>
              <a:t> per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400" dirty="0">
                <a:latin typeface="Comic Sans MS" pitchFamily="66" charset="0"/>
              </a:rPr>
              <a:t> volte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1" y="765175"/>
            <a:ext cx="3960118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IntegerSort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]=0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&gt; 0)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X[j]=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incrementa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j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decrementa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4"/>
          <p:cNvSpPr>
            <a:spLocks/>
          </p:cNvSpPr>
          <p:nvPr/>
        </p:nvSpPr>
        <p:spPr bwMode="auto">
          <a:xfrm>
            <a:off x="4283968" y="3284984"/>
            <a:ext cx="215900" cy="1584176"/>
          </a:xfrm>
          <a:prstGeom prst="rightBrace">
            <a:avLst>
              <a:gd name="adj1" fmla="val 25061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6" name="AutoShape 5"/>
          <p:cNvSpPr>
            <a:spLocks/>
          </p:cNvSpPr>
          <p:nvPr/>
        </p:nvSpPr>
        <p:spPr bwMode="auto">
          <a:xfrm>
            <a:off x="4283968" y="126876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9992" y="3645024"/>
            <a:ext cx="19559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per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fissato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#volte </a:t>
            </a:r>
            <a:r>
              <a:rPr lang="en-US" dirty="0" err="1">
                <a:latin typeface="Comic Sans MS" pitchFamily="66" charset="0"/>
              </a:rPr>
              <a:t>eseguite</a:t>
            </a:r>
            <a:r>
              <a:rPr lang="en-US" dirty="0">
                <a:latin typeface="Comic Sans MS" pitchFamily="66" charset="0"/>
              </a:rPr>
              <a:t> </a:t>
            </a:r>
          </a:p>
          <a:p>
            <a:r>
              <a:rPr lang="en-US" dirty="0">
                <a:latin typeface="Comic Sans MS" pitchFamily="66" charset="0"/>
              </a:rPr>
              <a:t> è al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1+Y[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499992" y="1259468"/>
            <a:ext cx="2549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O(1) – tempo </a:t>
            </a:r>
            <a:r>
              <a:rPr lang="en-US" dirty="0" err="1">
                <a:latin typeface="Comic Sans MS" pitchFamily="66" charset="0"/>
              </a:rPr>
              <a:t>costante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/>
          </p:cNvSpPr>
          <p:nvPr/>
        </p:nvSpPr>
        <p:spPr bwMode="auto">
          <a:xfrm>
            <a:off x="4283968" y="1628800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499992" y="1619508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>
            <a:off x="4283968" y="2060848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9992" y="2051556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4283968" y="244081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499992" y="2431521"/>
            <a:ext cx="643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O(1)</a:t>
            </a:r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>
            <a:off x="4283968" y="2800853"/>
            <a:ext cx="144016" cy="288032"/>
          </a:xfrm>
          <a:prstGeom prst="rightBrace">
            <a:avLst>
              <a:gd name="adj1" fmla="val 19108"/>
              <a:gd name="adj2" fmla="val 50000"/>
            </a:avLst>
          </a:prstGeom>
          <a:noFill/>
          <a:ln w="31750">
            <a:solidFill>
              <a:srgbClr val="33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499992" y="2791561"/>
            <a:ext cx="663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O(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1208261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87624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187624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619672" y="5560319"/>
            <a:ext cx="1069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(1+Y[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])=</a:t>
            </a: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2504207" y="5332437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2483570" y="5869012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2483570" y="5230837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2780207" y="5579948"/>
            <a:ext cx="6751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  1 + </a:t>
            </a: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3296295" y="5330800"/>
            <a:ext cx="50482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dirty="0">
                <a:latin typeface="Comic Sans MS" pitchFamily="66" charset="0"/>
                <a:sym typeface="Symbol" pitchFamily="18" charset="2"/>
              </a:rPr>
              <a:t></a:t>
            </a:r>
            <a:endParaRPr lang="en-US" sz="4400" dirty="0">
              <a:latin typeface="Comic Sans MS" pitchFamily="66" charset="0"/>
            </a:endParaRP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275658" y="5867375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=1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3275658" y="5229200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3644176" y="5579948"/>
            <a:ext cx="13163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mic Sans MS" pitchFamily="66" charset="0"/>
              </a:rPr>
              <a:t>Y[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] =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dirty="0">
                <a:latin typeface="Comic Sans MS" pitchFamily="66" charset="0"/>
              </a:rPr>
              <a:t> +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0" name="Freccia a destra 29"/>
          <p:cNvSpPr/>
          <p:nvPr/>
        </p:nvSpPr>
        <p:spPr>
          <a:xfrm>
            <a:off x="6372200" y="4005064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6948264" y="3923764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O(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k+n</a:t>
            </a:r>
            <a:r>
              <a:rPr lang="en-US" sz="3200" dirty="0">
                <a:latin typeface="Comic Sans MS" pitchFamily="66" charset="0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30" grpId="0" animBg="1"/>
      <p:bldP spid="3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35063"/>
            <a:ext cx="8382000" cy="1981200"/>
          </a:xfrm>
        </p:spPr>
        <p:txBody>
          <a:bodyPr>
            <a:norm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O(1)</a:t>
            </a:r>
            <a:r>
              <a:rPr lang="it-IT" altLang="it-IT" sz="2800" dirty="0" err="1">
                <a:latin typeface="Comic Sans MS" pitchFamily="66" charset="0"/>
              </a:rPr>
              <a:t>+O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per inizializzare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a 0</a:t>
            </a:r>
          </a:p>
          <a:p>
            <a:r>
              <a:rPr lang="it-IT" altLang="it-IT" sz="2800" dirty="0">
                <a:latin typeface="Comic Sans MS" pitchFamily="66" charset="0"/>
              </a:rPr>
              <a:t>Tempo O(1)</a:t>
            </a:r>
            <a:r>
              <a:rPr lang="it-IT" altLang="it-IT" sz="2800" dirty="0" err="1">
                <a:latin typeface="Comic Sans MS" pitchFamily="66" charset="0"/>
              </a:rPr>
              <a:t>+O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 per calcolare i valori dei contatori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Tempo 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>
                <a:latin typeface="Comic Sans MS" pitchFamily="66" charset="0"/>
              </a:rPr>
              <a:t>+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per ricostruire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</a:rPr>
              <a:t>: analisi</a:t>
            </a:r>
          </a:p>
          <a:p>
            <a:pPr marL="342900" indent="-342900" algn="r" eaLnBrk="1" hangingPunct="1">
              <a:spcBef>
                <a:spcPct val="20000"/>
              </a:spcBef>
            </a:pPr>
            <a:endParaRPr lang="it-IT" altLang="it-IT" sz="3600" b="1" dirty="0">
              <a:latin typeface="Comic Sans MS" pitchFamily="66" charset="0"/>
            </a:endParaRPr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3962400" y="3116263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00CC99"/>
          </a:solidFill>
          <a:ln w="9525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1600">
              <a:latin typeface="Comic Sans MS" pitchFamily="66" charset="0"/>
            </a:endParaRP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3733800" y="3644900"/>
            <a:ext cx="14462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3200" dirty="0" err="1">
                <a:solidFill>
                  <a:srgbClr val="3366FF"/>
                </a:solidFill>
                <a:latin typeface="Comic Sans MS" pitchFamily="66" charset="0"/>
              </a:rPr>
              <a:t>n+k</a:t>
            </a:r>
            <a:r>
              <a:rPr lang="it-IT" altLang="it-IT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7176" name="Rectangle 6"/>
          <p:cNvSpPr>
            <a:spLocks noChangeArrowheads="1"/>
          </p:cNvSpPr>
          <p:nvPr/>
        </p:nvSpPr>
        <p:spPr bwMode="auto">
          <a:xfrm>
            <a:off x="2362200" y="4375150"/>
            <a:ext cx="4232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Tempo lineare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 err="1">
                <a:latin typeface="Comic Sans MS" pitchFamily="66" charset="0"/>
              </a:rPr>
              <a:t>=O</a:t>
            </a:r>
            <a:r>
              <a:rPr lang="it-IT" altLang="it-IT" sz="2800" dirty="0">
                <a:latin typeface="Comic Sans MS" pitchFamily="66" charset="0"/>
              </a:rPr>
              <a:t>(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)</a:t>
            </a: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1403350" y="4941888"/>
            <a:ext cx="597471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Contraddice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il</a:t>
            </a:r>
            <a:r>
              <a:rPr lang="en-US" sz="2400" dirty="0">
                <a:latin typeface="Comic Sans MS" pitchFamily="66" charset="0"/>
              </a:rPr>
              <a:t> lower bound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log </a:t>
            </a:r>
            <a:r>
              <a:rPr lang="en-US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385340" y="5510213"/>
            <a:ext cx="6646371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No</a:t>
            </a:r>
            <a:r>
              <a:rPr lang="en-US" sz="2400" dirty="0">
                <a:latin typeface="Comic Sans MS" pitchFamily="66" charset="0"/>
              </a:rPr>
              <a:t>, </a:t>
            </a:r>
            <a:r>
              <a:rPr lang="en-US" sz="2400" dirty="0" err="1">
                <a:latin typeface="Comic Sans MS" pitchFamily="66" charset="0"/>
              </a:rPr>
              <a:t>perché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l’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Integer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Sort</a:t>
            </a:r>
            <a:r>
              <a:rPr lang="en-US" sz="2400" dirty="0">
                <a:latin typeface="Comic Sans MS" pitchFamily="66" charset="0"/>
              </a:rPr>
              <a:t> non è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basato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confronti</a:t>
            </a:r>
            <a:r>
              <a:rPr lang="en-US" sz="2400" dirty="0"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323850" y="1773238"/>
            <a:ext cx="8569325" cy="316865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Comic Sans MS" pitchFamily="66" charset="0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Una</a:t>
            </a:r>
            <a:r>
              <a:rPr lang="en-US" sz="36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Comic Sans MS" pitchFamily="66" charset="0"/>
              </a:rPr>
              <a:t>domanda</a:t>
            </a:r>
            <a:endParaRPr lang="en-US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352396" y="2276475"/>
            <a:ext cx="8180445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 err="1">
                <a:latin typeface="Comic Sans MS" pitchFamily="66" charset="0"/>
              </a:rPr>
              <a:t>Che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complessità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temporale</a:t>
            </a:r>
            <a:r>
              <a:rPr lang="en-US" sz="2200" dirty="0">
                <a:latin typeface="Comic Sans MS" pitchFamily="66" charset="0"/>
              </a:rPr>
              <a:t> ha </a:t>
            </a:r>
            <a:r>
              <a:rPr lang="en-US" sz="2200" dirty="0" err="1">
                <a:latin typeface="Comic Sans MS" pitchFamily="66" charset="0"/>
              </a:rPr>
              <a:t>l’IntegerSort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quando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200" i="1" dirty="0">
                <a:latin typeface="Comic Sans MS" pitchFamily="66" charset="0"/>
              </a:rPr>
              <a:t> </a:t>
            </a:r>
            <a:r>
              <a:rPr lang="en-US" sz="2200" dirty="0">
                <a:latin typeface="Comic Sans MS" pitchFamily="66" charset="0"/>
              </a:rPr>
              <a:t>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per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esempio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=(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), con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i="1" dirty="0">
                <a:latin typeface="Comic Sans MS" pitchFamily="66" charset="0"/>
                <a:sym typeface="Symbol" pitchFamily="18" charset="2"/>
              </a:rPr>
              <a:t>&gt;1 </a:t>
            </a:r>
            <a:r>
              <a:rPr lang="en-US" sz="2200" dirty="0" err="1">
                <a:latin typeface="Comic Sans MS" pitchFamily="66" charset="0"/>
                <a:sym typeface="Symbol" pitchFamily="18" charset="2"/>
              </a:rPr>
              <a:t>costante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?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2905810" y="3686175"/>
            <a:ext cx="3108543" cy="76944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latin typeface="Comic Sans MS" pitchFamily="66" charset="0"/>
              </a:rPr>
              <a:t>…T(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200" dirty="0">
                <a:latin typeface="Comic Sans MS" pitchFamily="66" charset="0"/>
              </a:rPr>
              <a:t>) = 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)…</a:t>
            </a:r>
          </a:p>
          <a:p>
            <a:pPr algn="ctr"/>
            <a:r>
              <a:rPr lang="en-US" sz="2200" dirty="0">
                <a:latin typeface="Comic Sans MS" pitchFamily="66" charset="0"/>
                <a:sym typeface="Symbol" pitchFamily="18" charset="2"/>
              </a:rPr>
              <a:t>…=(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log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) per 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en-US" sz="2200" dirty="0">
                <a:latin typeface="Comic Sans MS" pitchFamily="66" charset="0"/>
                <a:sym typeface="Symbol" pitchFamily="18" charset="2"/>
              </a:rPr>
              <a:t> &gt; 1…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Sommario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mic Sans MS" pitchFamily="66" charset="0"/>
              </a:rPr>
              <a:t>Delimitazioni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superiori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problemi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latin typeface="Comic Sans MS" pitchFamily="66" charset="0"/>
              </a:rPr>
              <a:t>Quanto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velocemente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ordinare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elementi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soglia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asintotica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sotto la </a:t>
            </a:r>
            <a:r>
              <a:rPr lang="en-US" dirty="0" err="1">
                <a:latin typeface="Comic Sans MS" pitchFamily="66" charset="0"/>
              </a:rPr>
              <a:t>quale</a:t>
            </a:r>
            <a:r>
              <a:rPr lang="en-US" dirty="0">
                <a:latin typeface="Comic Sans MS" pitchFamily="66" charset="0"/>
              </a:rPr>
              <a:t> non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può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scendere</a:t>
            </a:r>
            <a:r>
              <a:rPr lang="en-US" dirty="0">
                <a:latin typeface="Comic Sans MS" pitchFamily="66" charset="0"/>
              </a:rPr>
              <a:t>: un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lower bound </a:t>
            </a:r>
          </a:p>
          <a:p>
            <a:pPr lvl="2"/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ragionevoli</a:t>
            </a:r>
            <a:r>
              <a:rPr lang="en-US" dirty="0">
                <a:latin typeface="Comic Sans MS" pitchFamily="66" charset="0"/>
              </a:rPr>
              <a:t> – </a:t>
            </a:r>
            <a:r>
              <a:rPr lang="en-US" dirty="0" err="1">
                <a:latin typeface="Comic Sans MS" pitchFamily="66" charset="0"/>
              </a:rPr>
              <a:t>quelli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basati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confronti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lvl="1"/>
            <a:r>
              <a:rPr lang="en-US" dirty="0" err="1">
                <a:latin typeface="Comic Sans MS" pitchFamily="66" charset="0"/>
              </a:rPr>
              <a:t>una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tecinica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elegante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alberi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E se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esce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questa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classe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r>
              <a:rPr lang="en-US" dirty="0">
                <a:latin typeface="Comic Sans MS" pitchFamily="66" charset="0"/>
              </a:rPr>
              <a:t>? 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integer sort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bucket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piccoli</a:t>
            </a:r>
            <a:r>
              <a:rPr lang="en-US" dirty="0">
                <a:latin typeface="Comic Sans MS" pitchFamily="66" charset="0"/>
              </a:rPr>
              <a:t>”)</a:t>
            </a:r>
          </a:p>
          <a:p>
            <a:pPr lvl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radix sort </a:t>
            </a:r>
            <a:r>
              <a:rPr lang="en-US" dirty="0">
                <a:latin typeface="Comic Sans MS" pitchFamily="66" charset="0"/>
              </a:rPr>
              <a:t>(per </a:t>
            </a:r>
            <a:r>
              <a:rPr lang="en-US" dirty="0" err="1">
                <a:latin typeface="Comic Sans MS" pitchFamily="66" charset="0"/>
              </a:rPr>
              <a:t>interi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più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grandi</a:t>
            </a:r>
            <a:r>
              <a:rPr lang="en-US" dirty="0">
                <a:latin typeface="Comic Sans MS" pitchFamily="66" charset="0"/>
              </a:rPr>
              <a:t>”)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849313" y="1316038"/>
            <a:ext cx="791368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Per ordinare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record con chiavi intere in [1,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]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360363" y="2276872"/>
            <a:ext cx="8532812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it-IT" altLang="it-IT" sz="2200" dirty="0">
                <a:latin typeface="Comic Sans MS" pitchFamily="66" charset="0"/>
              </a:rPr>
              <a:t>: ordinare </a:t>
            </a: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con campi: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nome, cognome, anno di nascita, matricola,…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si potrebbe voler ordinare per matricola o per anno di nascita</a:t>
            </a:r>
          </a:p>
          <a:p>
            <a:pPr marL="342900" indent="-342900" eaLnBrk="1" hangingPunct="1">
              <a:spcBef>
                <a:spcPct val="20000"/>
              </a:spcBef>
            </a:pPr>
            <a:endParaRPr lang="it-IT" altLang="it-IT" sz="22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  <a:r>
              <a:rPr lang="it-IT" altLang="it-IT" sz="2200" dirty="0">
                <a:latin typeface="Comic Sans MS" pitchFamily="66" charset="0"/>
              </a:rPr>
              <a:t> del problema: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200" dirty="0">
                <a:latin typeface="Comic Sans MS" pitchFamily="66" charset="0"/>
              </a:rPr>
              <a:t> record mantenuti in un 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endParaRPr lang="it-IT" altLang="it-IT" sz="22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200" dirty="0">
                <a:latin typeface="Comic Sans MS" pitchFamily="66" charset="0"/>
              </a:rPr>
              <a:t>ogni elemento dell’</a:t>
            </a:r>
            <a:r>
              <a:rPr lang="it-IT" altLang="it-IT" sz="2200" dirty="0" err="1">
                <a:latin typeface="Comic Sans MS" pitchFamily="66" charset="0"/>
              </a:rPr>
              <a:t>array</a:t>
            </a:r>
            <a:r>
              <a:rPr lang="it-IT" altLang="it-IT" sz="2200" dirty="0">
                <a:latin typeface="Comic Sans MS" pitchFamily="66" charset="0"/>
              </a:rPr>
              <a:t> è un record con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campo chiave (rispetto al quale ordinare)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2200" dirty="0">
                <a:latin typeface="Comic Sans MS" pitchFamily="66" charset="0"/>
              </a:rPr>
              <a:t>altri campi associati alla chiave (informazione satellite)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2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 err="1">
                <a:solidFill>
                  <a:srgbClr val="C00000"/>
                </a:solidFill>
                <a:latin typeface="Comic Sans MS" pitchFamily="66" charset="0"/>
              </a:rPr>
              <a:t>BucketSort</a:t>
            </a:r>
            <a:endParaRPr lang="it-IT" altLang="it-IT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8484" name="Rectangle 4"/>
          <p:cNvSpPr>
            <a:spLocks noChangeArrowheads="1"/>
          </p:cNvSpPr>
          <p:nvPr/>
        </p:nvSpPr>
        <p:spPr bwMode="auto">
          <a:xfrm>
            <a:off x="539750" y="1773238"/>
            <a:ext cx="8001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Basta mantenere un </a:t>
            </a:r>
            <a:r>
              <a:rPr lang="it-IT" altLang="it-IT" sz="2800" dirty="0" err="1">
                <a:latin typeface="Comic Sans MS" pitchFamily="66" charset="0"/>
              </a:rPr>
              <a:t>array</a:t>
            </a:r>
            <a:r>
              <a:rPr lang="it-IT" altLang="it-IT" sz="2800" dirty="0">
                <a:latin typeface="Comic Sans MS" pitchFamily="66" charset="0"/>
              </a:rPr>
              <a:t> di liste, anziché di contatori, ed operare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it-IT" altLang="it-IT" sz="70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La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Y[i]</a:t>
            </a:r>
            <a:r>
              <a:rPr lang="it-IT" altLang="it-IT" sz="2800" dirty="0">
                <a:latin typeface="Comic Sans MS" pitchFamily="66" charset="0"/>
              </a:rPr>
              <a:t> conterrà gli elementi con chiave uguale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Comic Sans MS" pitchFamily="66" charset="0"/>
              </a:rPr>
              <a:t>Concatenare poi le liste</a:t>
            </a:r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49313" y="5013325"/>
            <a:ext cx="7467600" cy="838200"/>
          </a:xfrm>
          <a:noFill/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altLang="it-IT" sz="2800" dirty="0">
                <a:latin typeface="Comic Sans MS" pitchFamily="66" charset="0"/>
              </a:rPr>
              <a:t>Tempo 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 err="1">
                <a:latin typeface="Comic Sans MS" pitchFamily="66" charset="0"/>
              </a:rPr>
              <a:t>+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it-IT" altLang="it-IT" sz="2800" dirty="0">
                <a:latin typeface="Comic Sans MS" pitchFamily="66" charset="0"/>
              </a:rPr>
              <a:t>) come per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IntegerSort</a:t>
            </a:r>
            <a:endParaRPr lang="it-IT" altLang="it-IT" sz="28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8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/>
      <p:bldP spid="14848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72" grpId="0"/>
      <p:bldP spid="149573" grpId="0"/>
      <p:bldP spid="149574" grpId="0"/>
      <p:bldP spid="149575" grpId="0"/>
      <p:bldP spid="149576" grpId="0"/>
      <p:bldP spid="149577" grpId="0"/>
      <p:bldP spid="149578" grpId="0"/>
      <p:bldP spid="149579" grpId="0"/>
      <p:bldP spid="149600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ChangeArrowheads="1"/>
          </p:cNvSpPr>
          <p:nvPr/>
        </p:nvSpPr>
        <p:spPr bwMode="black">
          <a:xfrm>
            <a:off x="457200" y="2819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Delimitazioni 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inferiori e superiori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(di </a:t>
            </a: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algoritmi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problemi</a:t>
            </a: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2780928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30625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3810306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314362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  <p:sp>
        <p:nvSpPr>
          <p:cNvPr id="38" name="Freccia a destra 37"/>
          <p:cNvSpPr/>
          <p:nvPr/>
        </p:nvSpPr>
        <p:spPr>
          <a:xfrm>
            <a:off x="78028" y="4869160"/>
            <a:ext cx="288032" cy="194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25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7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8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31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3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34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37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superiori (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79555" name="Text Box 3"/>
          <p:cNvSpPr txBox="1">
            <a:spLocks noChangeArrowheads="1"/>
          </p:cNvSpPr>
          <p:nvPr/>
        </p:nvSpPr>
        <p:spPr bwMode="auto">
          <a:xfrm>
            <a:off x="-7938" y="1182688"/>
            <a:ext cx="897242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complessità (costo di 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certa risorsa di calcolo, se la quantità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 di risorsa 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nel caso peggiore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latin typeface="Comic Sans MS" pitchFamily="66" charset="0"/>
              </a:rPr>
              <a:t>r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)=O(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)).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36513" y="3876675"/>
            <a:ext cx="8557151" cy="168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esiste</a:t>
            </a:r>
            <a:r>
              <a:rPr lang="it-IT" altLang="it-IT" sz="2400" dirty="0">
                <a:latin typeface="Comic Sans MS" pitchFamily="66" charset="0"/>
              </a:rPr>
              <a:t>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il cui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rispetto  quella risorsa è O(</a:t>
            </a:r>
            <a:r>
              <a:rPr lang="it-IT" altLang="it-IT" sz="2400" i="1" dirty="0">
                <a:latin typeface="Comic Sans MS" pitchFamily="66" charset="0"/>
              </a:rPr>
              <a:t>f</a:t>
            </a:r>
            <a:r>
              <a:rPr lang="it-IT" altLang="it-IT" sz="2400" dirty="0">
                <a:latin typeface="Comic Sans MS" pitchFamily="66" charset="0"/>
              </a:rPr>
              <a:t>(</a:t>
            </a:r>
            <a:r>
              <a:rPr lang="it-IT" altLang="it-IT" sz="2400" i="1" dirty="0"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/>
      <p:bldP spid="27955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47" name="Group 43"/>
          <p:cNvGraphicFramePr>
            <a:graphicFrameLocks noGrp="1"/>
          </p:cNvGraphicFramePr>
          <p:nvPr>
            <p:ph idx="1"/>
          </p:nvPr>
        </p:nvGraphicFramePr>
        <p:xfrm>
          <a:off x="685800" y="2641600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41350" y="2239963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0266" name="Text Box 36"/>
          <p:cNvSpPr txBox="1">
            <a:spLocks noChangeArrowheads="1"/>
          </p:cNvSpPr>
          <p:nvPr/>
        </p:nvSpPr>
        <p:spPr bwMode="auto">
          <a:xfrm>
            <a:off x="1474788" y="2239963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0267" name="Text Box 37"/>
          <p:cNvSpPr txBox="1">
            <a:spLocks noChangeArrowheads="1"/>
          </p:cNvSpPr>
          <p:nvPr/>
        </p:nvSpPr>
        <p:spPr bwMode="auto">
          <a:xfrm>
            <a:off x="336550" y="26717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0268" name="Text Box 38"/>
          <p:cNvSpPr txBox="1">
            <a:spLocks noChangeArrowheads="1"/>
          </p:cNvSpPr>
          <p:nvPr/>
        </p:nvSpPr>
        <p:spPr bwMode="auto">
          <a:xfrm>
            <a:off x="346075" y="31416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0269" name="Text Box 39"/>
          <p:cNvSpPr txBox="1">
            <a:spLocks noChangeArrowheads="1"/>
          </p:cNvSpPr>
          <p:nvPr/>
        </p:nvSpPr>
        <p:spPr bwMode="auto">
          <a:xfrm>
            <a:off x="346075" y="371792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0270" name="Text Box 40"/>
          <p:cNvSpPr txBox="1">
            <a:spLocks noChangeArrowheads="1"/>
          </p:cNvSpPr>
          <p:nvPr/>
        </p:nvSpPr>
        <p:spPr bwMode="auto">
          <a:xfrm>
            <a:off x="346075" y="4221163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0271" name="Text Box 41"/>
          <p:cNvSpPr txBox="1">
            <a:spLocks noChangeArrowheads="1"/>
          </p:cNvSpPr>
          <p:nvPr/>
        </p:nvSpPr>
        <p:spPr bwMode="auto">
          <a:xfrm>
            <a:off x="323850" y="470058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0272" name="Text Box 42"/>
          <p:cNvSpPr txBox="1">
            <a:spLocks noChangeArrowheads="1"/>
          </p:cNvSpPr>
          <p:nvPr/>
        </p:nvSpPr>
        <p:spPr bwMode="auto">
          <a:xfrm>
            <a:off x="179388" y="1701800"/>
            <a:ext cx="40748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graphicFrame>
        <p:nvGraphicFramePr>
          <p:cNvPr id="149582" name="Group 78"/>
          <p:cNvGraphicFramePr>
            <a:graphicFrameLocks noGrp="1"/>
          </p:cNvGraphicFramePr>
          <p:nvPr/>
        </p:nvGraphicFramePr>
        <p:xfrm>
          <a:off x="3530600" y="1665288"/>
          <a:ext cx="431800" cy="4145280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9572" name="Text Box 68"/>
          <p:cNvSpPr txBox="1">
            <a:spLocks noChangeArrowheads="1"/>
          </p:cNvSpPr>
          <p:nvPr/>
        </p:nvSpPr>
        <p:spPr bwMode="auto">
          <a:xfrm>
            <a:off x="3184525" y="1735138"/>
            <a:ext cx="28886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1</a:t>
            </a:r>
          </a:p>
        </p:txBody>
      </p:sp>
      <p:sp>
        <p:nvSpPr>
          <p:cNvPr id="149573" name="Text Box 69"/>
          <p:cNvSpPr txBox="1">
            <a:spLocks noChangeArrowheads="1"/>
          </p:cNvSpPr>
          <p:nvPr/>
        </p:nvSpPr>
        <p:spPr bwMode="auto">
          <a:xfrm>
            <a:off x="3194050" y="22050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2</a:t>
            </a:r>
          </a:p>
        </p:txBody>
      </p:sp>
      <p:sp>
        <p:nvSpPr>
          <p:cNvPr id="149574" name="Text Box 70"/>
          <p:cNvSpPr txBox="1">
            <a:spLocks noChangeArrowheads="1"/>
          </p:cNvSpPr>
          <p:nvPr/>
        </p:nvSpPr>
        <p:spPr bwMode="auto">
          <a:xfrm>
            <a:off x="3194050" y="2781300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3</a:t>
            </a:r>
          </a:p>
        </p:txBody>
      </p:sp>
      <p:sp>
        <p:nvSpPr>
          <p:cNvPr id="149575" name="Text Box 71"/>
          <p:cNvSpPr txBox="1">
            <a:spLocks noChangeArrowheads="1"/>
          </p:cNvSpPr>
          <p:nvPr/>
        </p:nvSpPr>
        <p:spPr bwMode="auto">
          <a:xfrm>
            <a:off x="3194050" y="3284538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4</a:t>
            </a:r>
          </a:p>
        </p:txBody>
      </p:sp>
      <p:sp>
        <p:nvSpPr>
          <p:cNvPr id="149576" name="Text Box 72"/>
          <p:cNvSpPr txBox="1">
            <a:spLocks noChangeArrowheads="1"/>
          </p:cNvSpPr>
          <p:nvPr/>
        </p:nvSpPr>
        <p:spPr bwMode="auto">
          <a:xfrm>
            <a:off x="3197225" y="3763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5</a:t>
            </a:r>
          </a:p>
        </p:txBody>
      </p:sp>
      <p:sp>
        <p:nvSpPr>
          <p:cNvPr id="149577" name="Text Box 73"/>
          <p:cNvSpPr txBox="1">
            <a:spLocks noChangeArrowheads="1"/>
          </p:cNvSpPr>
          <p:nvPr/>
        </p:nvSpPr>
        <p:spPr bwMode="auto">
          <a:xfrm>
            <a:off x="3195638" y="4271963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6</a:t>
            </a:r>
          </a:p>
        </p:txBody>
      </p:sp>
      <p:sp>
        <p:nvSpPr>
          <p:cNvPr id="149578" name="Text Box 74"/>
          <p:cNvSpPr txBox="1">
            <a:spLocks noChangeArrowheads="1"/>
          </p:cNvSpPr>
          <p:nvPr/>
        </p:nvSpPr>
        <p:spPr bwMode="auto">
          <a:xfrm>
            <a:off x="3205163" y="47974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7</a:t>
            </a:r>
          </a:p>
        </p:txBody>
      </p:sp>
      <p:sp>
        <p:nvSpPr>
          <p:cNvPr id="149579" name="Text Box 75"/>
          <p:cNvSpPr txBox="1">
            <a:spLocks noChangeArrowheads="1"/>
          </p:cNvSpPr>
          <p:nvPr/>
        </p:nvSpPr>
        <p:spPr bwMode="auto">
          <a:xfrm>
            <a:off x="3192463" y="5267325"/>
            <a:ext cx="32573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8</a:t>
            </a:r>
          </a:p>
        </p:txBody>
      </p:sp>
      <p:sp>
        <p:nvSpPr>
          <p:cNvPr id="149585" name="Rectangle 81"/>
          <p:cNvSpPr>
            <a:spLocks noChangeArrowheads="1"/>
          </p:cNvSpPr>
          <p:nvPr/>
        </p:nvSpPr>
        <p:spPr bwMode="auto">
          <a:xfrm>
            <a:off x="4248150" y="379888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86" name="Text Box 82"/>
          <p:cNvSpPr txBox="1">
            <a:spLocks noChangeArrowheads="1"/>
          </p:cNvSpPr>
          <p:nvPr/>
        </p:nvSpPr>
        <p:spPr bwMode="auto">
          <a:xfrm>
            <a:off x="4211638" y="3692525"/>
            <a:ext cx="747320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49587" name="Rectangle 83"/>
          <p:cNvSpPr>
            <a:spLocks noChangeArrowheads="1"/>
          </p:cNvSpPr>
          <p:nvPr/>
        </p:nvSpPr>
        <p:spPr bwMode="auto">
          <a:xfrm>
            <a:off x="4251325" y="4405462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rial" pitchFamily="34" charset="0"/>
              <a:cs typeface="Arial" pitchFamily="34" charset="0"/>
            </a:endParaRPr>
          </a:p>
        </p:txBody>
      </p:sp>
      <p:sp>
        <p:nvSpPr>
          <p:cNvPr id="149588" name="Text Box 84"/>
          <p:cNvSpPr txBox="1">
            <a:spLocks noChangeArrowheads="1"/>
          </p:cNvSpPr>
          <p:nvPr/>
        </p:nvSpPr>
        <p:spPr bwMode="auto">
          <a:xfrm>
            <a:off x="4246712" y="4311939"/>
            <a:ext cx="67999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</a:t>
            </a:r>
          </a:p>
        </p:txBody>
      </p:sp>
      <p:sp>
        <p:nvSpPr>
          <p:cNvPr id="149589" name="Rectangle 85"/>
          <p:cNvSpPr>
            <a:spLocks noChangeArrowheads="1"/>
          </p:cNvSpPr>
          <p:nvPr/>
        </p:nvSpPr>
        <p:spPr bwMode="auto">
          <a:xfrm>
            <a:off x="5294313" y="4373563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0" name="Text Box 86"/>
          <p:cNvSpPr txBox="1">
            <a:spLocks noChangeArrowheads="1"/>
          </p:cNvSpPr>
          <p:nvPr/>
        </p:nvSpPr>
        <p:spPr bwMode="auto">
          <a:xfrm>
            <a:off x="5257800" y="4267200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6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1" name="Rectangle 87"/>
          <p:cNvSpPr>
            <a:spLocks noChangeArrowheads="1"/>
          </p:cNvSpPr>
          <p:nvPr/>
        </p:nvSpPr>
        <p:spPr bwMode="auto">
          <a:xfrm>
            <a:off x="4251325" y="1747838"/>
            <a:ext cx="790575" cy="2873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2" name="Text Box 88"/>
          <p:cNvSpPr txBox="1">
            <a:spLocks noChangeArrowheads="1"/>
          </p:cNvSpPr>
          <p:nvPr/>
        </p:nvSpPr>
        <p:spPr bwMode="auto">
          <a:xfrm>
            <a:off x="4214813" y="1641475"/>
            <a:ext cx="72167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 |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49593" name="Rectangle 89"/>
          <p:cNvSpPr>
            <a:spLocks noChangeArrowheads="1"/>
          </p:cNvSpPr>
          <p:nvPr/>
        </p:nvSpPr>
        <p:spPr bwMode="auto">
          <a:xfrm>
            <a:off x="4324350" y="5407025"/>
            <a:ext cx="790575" cy="2873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9594" name="Text Box 90"/>
          <p:cNvSpPr txBox="1">
            <a:spLocks noChangeArrowheads="1"/>
          </p:cNvSpPr>
          <p:nvPr/>
        </p:nvSpPr>
        <p:spPr bwMode="auto">
          <a:xfrm>
            <a:off x="4287838" y="5300663"/>
            <a:ext cx="739305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8 | </a:t>
            </a:r>
            <a:r>
              <a:rPr lang="en-US" sz="24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</a:p>
        </p:txBody>
      </p:sp>
      <p:sp>
        <p:nvSpPr>
          <p:cNvPr id="149595" name="Line 91"/>
          <p:cNvSpPr>
            <a:spLocks noChangeShapeType="1"/>
          </p:cNvSpPr>
          <p:nvPr/>
        </p:nvSpPr>
        <p:spPr bwMode="auto">
          <a:xfrm>
            <a:off x="3746500" y="1916113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6" name="Line 92"/>
          <p:cNvSpPr>
            <a:spLocks noChangeShapeType="1"/>
          </p:cNvSpPr>
          <p:nvPr/>
        </p:nvSpPr>
        <p:spPr bwMode="auto">
          <a:xfrm>
            <a:off x="3746500" y="3933825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7" name="Line 93"/>
          <p:cNvSpPr>
            <a:spLocks noChangeShapeType="1"/>
          </p:cNvSpPr>
          <p:nvPr/>
        </p:nvSpPr>
        <p:spPr bwMode="auto">
          <a:xfrm>
            <a:off x="3746500" y="4508500"/>
            <a:ext cx="503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8" name="Line 94"/>
          <p:cNvSpPr>
            <a:spLocks noChangeShapeType="1"/>
          </p:cNvSpPr>
          <p:nvPr/>
        </p:nvSpPr>
        <p:spPr bwMode="auto">
          <a:xfrm>
            <a:off x="3817938" y="5589588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599" name="Line 95"/>
          <p:cNvSpPr>
            <a:spLocks noChangeShapeType="1"/>
          </p:cNvSpPr>
          <p:nvPr/>
        </p:nvSpPr>
        <p:spPr bwMode="auto">
          <a:xfrm>
            <a:off x="5041900" y="4508500"/>
            <a:ext cx="287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3482975" y="1087438"/>
            <a:ext cx="380232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Y</a:t>
            </a:r>
          </a:p>
        </p:txBody>
      </p:sp>
      <p:graphicFrame>
        <p:nvGraphicFramePr>
          <p:cNvPr id="149602" name="Group 98"/>
          <p:cNvGraphicFramePr>
            <a:graphicFrameLocks noGrp="1"/>
          </p:cNvGraphicFramePr>
          <p:nvPr/>
        </p:nvGraphicFramePr>
        <p:xfrm>
          <a:off x="6805613" y="2640013"/>
          <a:ext cx="2012950" cy="2590800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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9622" name="Text Box 118"/>
          <p:cNvSpPr txBox="1">
            <a:spLocks noChangeArrowheads="1"/>
          </p:cNvSpPr>
          <p:nvPr/>
        </p:nvSpPr>
        <p:spPr bwMode="auto">
          <a:xfrm>
            <a:off x="6761163" y="2238375"/>
            <a:ext cx="85792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chiave</a:t>
            </a:r>
          </a:p>
        </p:txBody>
      </p:sp>
      <p:sp>
        <p:nvSpPr>
          <p:cNvPr id="149623" name="Text Box 119"/>
          <p:cNvSpPr txBox="1">
            <a:spLocks noChangeArrowheads="1"/>
          </p:cNvSpPr>
          <p:nvPr/>
        </p:nvSpPr>
        <p:spPr bwMode="auto">
          <a:xfrm>
            <a:off x="7594600" y="2238375"/>
            <a:ext cx="156805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3366FF"/>
                </a:solidFill>
                <a:latin typeface="Comic Sans MS" pitchFamily="66" charset="0"/>
              </a:rPr>
              <a:t>info satellite</a:t>
            </a:r>
          </a:p>
        </p:txBody>
      </p:sp>
      <p:sp>
        <p:nvSpPr>
          <p:cNvPr id="149624" name="Text Box 120"/>
          <p:cNvSpPr txBox="1">
            <a:spLocks noChangeArrowheads="1"/>
          </p:cNvSpPr>
          <p:nvPr/>
        </p:nvSpPr>
        <p:spPr bwMode="auto">
          <a:xfrm>
            <a:off x="6456363" y="26701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</a:p>
        </p:txBody>
      </p:sp>
      <p:sp>
        <p:nvSpPr>
          <p:cNvPr id="149625" name="Text Box 121"/>
          <p:cNvSpPr txBox="1">
            <a:spLocks noChangeArrowheads="1"/>
          </p:cNvSpPr>
          <p:nvPr/>
        </p:nvSpPr>
        <p:spPr bwMode="auto">
          <a:xfrm>
            <a:off x="6465888" y="31400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</a:t>
            </a:r>
          </a:p>
        </p:txBody>
      </p:sp>
      <p:sp>
        <p:nvSpPr>
          <p:cNvPr id="149626" name="Text Box 122"/>
          <p:cNvSpPr txBox="1">
            <a:spLocks noChangeArrowheads="1"/>
          </p:cNvSpPr>
          <p:nvPr/>
        </p:nvSpPr>
        <p:spPr bwMode="auto">
          <a:xfrm>
            <a:off x="6465888" y="3716338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</a:t>
            </a:r>
          </a:p>
        </p:txBody>
      </p:sp>
      <p:sp>
        <p:nvSpPr>
          <p:cNvPr id="149627" name="Text Box 123"/>
          <p:cNvSpPr txBox="1">
            <a:spLocks noChangeArrowheads="1"/>
          </p:cNvSpPr>
          <p:nvPr/>
        </p:nvSpPr>
        <p:spPr bwMode="auto">
          <a:xfrm>
            <a:off x="6465888" y="4219575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4</a:t>
            </a:r>
          </a:p>
        </p:txBody>
      </p:sp>
      <p:sp>
        <p:nvSpPr>
          <p:cNvPr id="149628" name="Text Box 124"/>
          <p:cNvSpPr txBox="1">
            <a:spLocks noChangeArrowheads="1"/>
          </p:cNvSpPr>
          <p:nvPr/>
        </p:nvSpPr>
        <p:spPr bwMode="auto">
          <a:xfrm>
            <a:off x="6443663" y="4699000"/>
            <a:ext cx="31451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5</a:t>
            </a:r>
          </a:p>
        </p:txBody>
      </p:sp>
      <p:sp>
        <p:nvSpPr>
          <p:cNvPr id="149629" name="Text Box 125"/>
          <p:cNvSpPr txBox="1">
            <a:spLocks noChangeArrowheads="1"/>
          </p:cNvSpPr>
          <p:nvPr/>
        </p:nvSpPr>
        <p:spPr bwMode="auto">
          <a:xfrm>
            <a:off x="6973888" y="1557338"/>
            <a:ext cx="192552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3366FF"/>
                </a:solidFill>
                <a:latin typeface="Comic Sans MS" pitchFamily="66" charset="0"/>
              </a:rPr>
              <a:t>X (ordinato)</a:t>
            </a:r>
          </a:p>
        </p:txBody>
      </p:sp>
      <p:sp>
        <p:nvSpPr>
          <p:cNvPr id="10345" name="Text Box 126"/>
          <p:cNvSpPr txBox="1">
            <a:spLocks noChangeArrowheads="1"/>
          </p:cNvSpPr>
          <p:nvPr/>
        </p:nvSpPr>
        <p:spPr bwMode="auto">
          <a:xfrm>
            <a:off x="7524750" y="404813"/>
            <a:ext cx="1521570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mic Sans MS" pitchFamily="66" charset="0"/>
              </a:rPr>
              <a:t>esempio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6192838" cy="2862322"/>
          </a:xfrm>
          <a:prstGeom prst="rect">
            <a:avLst/>
          </a:prstGeom>
          <a:ln w="3810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BucketSort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(X, k)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 un array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dimensione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vuota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do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appendi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il record 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chiave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(X[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])]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=1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k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copia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ordinatamente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in X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gli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elemeti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della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lista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Y[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0575"/>
            <a:ext cx="7772400" cy="3730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Un algoritmo è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stabile</a:t>
            </a:r>
            <a:r>
              <a:rPr lang="it-IT" altLang="it-IT" sz="2800" dirty="0">
                <a:latin typeface="Comic Sans MS" pitchFamily="66" charset="0"/>
              </a:rPr>
              <a:t> se preserva l’ordine iniziale tra elementi con la stessa chiave</a:t>
            </a:r>
          </a:p>
          <a:p>
            <a:pPr eaLnBrk="1" hangingPunct="1"/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domanda: il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è stabile?</a:t>
            </a:r>
          </a:p>
          <a:p>
            <a:pPr eaLnBrk="1" hangingPunct="1"/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Il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è stabile se si appendendo gli elementi di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</a:rPr>
              <a:t>in coda </a:t>
            </a:r>
            <a:r>
              <a:rPr lang="it-IT" altLang="it-IT" sz="2800" dirty="0">
                <a:latin typeface="Comic Sans MS" pitchFamily="66" charset="0"/>
              </a:rPr>
              <a:t>alla opportuna lista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Y[i]</a:t>
            </a: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C00000"/>
                </a:solidFill>
                <a:latin typeface="Comic Sans MS" pitchFamily="66" charset="0"/>
              </a:rPr>
              <a:t>Stabilità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774"/>
            <a:ext cx="8077200" cy="3505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Ordina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 interi con valori in [1,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]</a:t>
            </a:r>
          </a:p>
          <a:p>
            <a:pPr eaLnBrk="1" hangingPunct="1"/>
            <a:endParaRPr lang="it-IT" altLang="it-IT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Rappresentiamo gli elementi in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base b</a:t>
            </a:r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, ed eseguiamo una serie di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BucketSort</a:t>
            </a:r>
            <a:endParaRPr lang="it-IT" altLang="it-IT" sz="2400" dirty="0">
              <a:solidFill>
                <a:srgbClr val="3366FF"/>
              </a:solidFill>
              <a:latin typeface="Comic Sans MS" pitchFamily="66" charset="0"/>
              <a:sym typeface="Symbol" pitchFamily="18" charset="2"/>
            </a:endParaRPr>
          </a:p>
          <a:p>
            <a:pPr eaLnBrk="1" hangingPunct="1"/>
            <a:endParaRPr lang="it-IT" altLang="it-IT" sz="2400" dirty="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it-IT" altLang="it-IT" sz="2400" dirty="0">
                <a:latin typeface="Comic Sans MS" pitchFamily="66" charset="0"/>
                <a:sym typeface="Symbol" pitchFamily="18" charset="2"/>
              </a:rPr>
              <a:t>Partiamo dalla cifra meno significativa verso quella più significativa:</a:t>
            </a:r>
          </a:p>
          <a:p>
            <a:pPr lvl="1"/>
            <a:r>
              <a:rPr lang="it-IT" altLang="it-IT" sz="2000" dirty="0">
                <a:latin typeface="Comic Sans MS" pitchFamily="66" charset="0"/>
                <a:sym typeface="Symbol" pitchFamily="18" charset="2"/>
              </a:rPr>
              <a:t>Ordiniamo per l’i-esima cifra con una passata di </a:t>
            </a:r>
            <a:r>
              <a:rPr lang="it-IT" altLang="it-IT" sz="2000" dirty="0" err="1">
                <a:latin typeface="Comic Sans MS" pitchFamily="66" charset="0"/>
                <a:sym typeface="Symbol" pitchFamily="18" charset="2"/>
              </a:rPr>
              <a:t>buckerSort</a:t>
            </a:r>
            <a:r>
              <a:rPr lang="it-IT" altLang="it-IT" sz="2000" dirty="0">
                <a:latin typeface="Comic Sans MS" pitchFamily="66" charset="0"/>
                <a:sym typeface="Symbol" pitchFamily="18" charset="2"/>
              </a:rPr>
              <a:t> (stabile)</a:t>
            </a:r>
          </a:p>
          <a:p>
            <a:pPr lvl="1"/>
            <a:r>
              <a:rPr lang="it-IT" altLang="it-IT" sz="2000" dirty="0">
                <a:latin typeface="Comic Sans MS" pitchFamily="66" charset="0"/>
              </a:rPr>
              <a:t>i-esima cifra è la chiave, il numero info satellite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black">
          <a:xfrm>
            <a:off x="457200" y="4462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 err="1">
                <a:solidFill>
                  <a:srgbClr val="C00000"/>
                </a:solidFill>
                <a:latin typeface="Comic Sans MS" pitchFamily="66" charset="0"/>
              </a:rPr>
              <a:t>RadixSort</a:t>
            </a:r>
            <a:endParaRPr lang="it-IT" altLang="it-IT" sz="4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6367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7" name="AutoShape 5"/>
          <p:cNvSpPr>
            <a:spLocks noChangeArrowheads="1"/>
          </p:cNvSpPr>
          <p:nvPr/>
        </p:nvSpPr>
        <p:spPr bwMode="auto">
          <a:xfrm>
            <a:off x="2627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236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8</a:t>
            </a:r>
          </a:p>
        </p:txBody>
      </p:sp>
      <p:sp>
        <p:nvSpPr>
          <p:cNvPr id="146439" name="AutoShape 7"/>
          <p:cNvSpPr>
            <a:spLocks noChangeArrowheads="1"/>
          </p:cNvSpPr>
          <p:nvPr/>
        </p:nvSpPr>
        <p:spPr bwMode="auto">
          <a:xfrm>
            <a:off x="4151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0" name="Rectangle 8"/>
          <p:cNvSpPr>
            <a:spLocks noChangeArrowheads="1"/>
          </p:cNvSpPr>
          <p:nvPr/>
        </p:nvSpPr>
        <p:spPr bwMode="auto">
          <a:xfrm>
            <a:off x="4760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59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24</a:t>
            </a:r>
            <a:endParaRPr lang="it-IT" altLang="it-IT" sz="2000" dirty="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97</a:t>
            </a:r>
          </a:p>
        </p:txBody>
      </p:sp>
      <p:sp>
        <p:nvSpPr>
          <p:cNvPr id="146441" name="AutoShape 9"/>
          <p:cNvSpPr>
            <a:spLocks noChangeArrowheads="1"/>
          </p:cNvSpPr>
          <p:nvPr/>
        </p:nvSpPr>
        <p:spPr bwMode="auto">
          <a:xfrm>
            <a:off x="5675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6284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924</a:t>
            </a:r>
          </a:p>
        </p:txBody>
      </p:sp>
      <p:sp>
        <p:nvSpPr>
          <p:cNvPr id="146443" name="AutoShape 11"/>
          <p:cNvSpPr>
            <a:spLocks noChangeArrowheads="1"/>
          </p:cNvSpPr>
          <p:nvPr/>
        </p:nvSpPr>
        <p:spPr bwMode="auto">
          <a:xfrm>
            <a:off x="7199313" y="5454650"/>
            <a:ext cx="381000" cy="278606"/>
          </a:xfrm>
          <a:prstGeom prst="rightArrow">
            <a:avLst>
              <a:gd name="adj1" fmla="val 62500"/>
              <a:gd name="adj2" fmla="val 46667"/>
            </a:avLst>
          </a:prstGeom>
          <a:solidFill>
            <a:srgbClr val="3366FF"/>
          </a:solidFill>
          <a:ln w="2540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4" name="Rectangle 12"/>
          <p:cNvSpPr>
            <a:spLocks noChangeArrowheads="1"/>
          </p:cNvSpPr>
          <p:nvPr/>
        </p:nvSpPr>
        <p:spPr bwMode="auto">
          <a:xfrm>
            <a:off x="7808913" y="5127625"/>
            <a:ext cx="106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2397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4368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</a:pPr>
            <a:r>
              <a:rPr lang="it-IT" altLang="it-IT" sz="200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5924</a:t>
            </a:r>
            <a:endParaRPr lang="it-IT" altLang="it-IT" sz="2000">
              <a:solidFill>
                <a:srgbClr val="3366FF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323850" y="5181600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Per </a:t>
            </a:r>
            <a:r>
              <a:rPr lang="it-IT" altLang="it-IT" sz="2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it-IT" altLang="it-IT" sz="2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/>
      <p:bldP spid="146437" grpId="0" animBg="1"/>
      <p:bldP spid="146438" grpId="0"/>
      <p:bldP spid="146439" grpId="0" animBg="1"/>
      <p:bldP spid="146440" grpId="0"/>
      <p:bldP spid="146441" grpId="0" animBg="1"/>
      <p:bldP spid="146442" grpId="0"/>
      <p:bldP spid="146443" grpId="0" animBg="1"/>
      <p:bldP spid="146444" grpId="0"/>
      <p:bldP spid="14644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98863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Se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hanno una diversa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cifra,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li ordina</a:t>
            </a: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Se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y</a:t>
            </a:r>
            <a:r>
              <a:rPr lang="it-IT" altLang="it-IT" sz="2800" dirty="0">
                <a:latin typeface="Comic Sans MS" pitchFamily="66" charset="0"/>
              </a:rPr>
              <a:t> hanno la stessa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cifra, la proprietà di stabilità del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  li mantiene ordinati correttamente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089648" y="4077072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12825" y="4762500"/>
            <a:ext cx="7391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800" dirty="0">
                <a:latin typeface="Comic Sans MS" pitchFamily="66" charset="0"/>
              </a:rPr>
              <a:t>Dopo la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-esima passata di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BucketSort</a:t>
            </a:r>
            <a:r>
              <a:rPr lang="it-IT" altLang="it-IT" sz="2800" dirty="0">
                <a:latin typeface="Comic Sans MS" pitchFamily="66" charset="0"/>
              </a:rPr>
              <a:t>, i numeri sono correttamente ordinati rispetto alle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dirty="0">
                <a:latin typeface="Comic Sans MS" pitchFamily="66" charset="0"/>
              </a:rPr>
              <a:t> cifre meno significative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k) </a:t>
            </a:r>
            <a:r>
              <a:rPr lang="it-IT" altLang="it-IT" sz="2800" dirty="0">
                <a:latin typeface="Comic Sans MS" pitchFamily="66" charset="0"/>
              </a:rPr>
              <a:t>passate di </a:t>
            </a:r>
            <a:r>
              <a:rPr lang="it-IT" altLang="it-IT" sz="2800" dirty="0" err="1">
                <a:latin typeface="Comic Sans MS" pitchFamily="66" charset="0"/>
              </a:rPr>
              <a:t>bucketsort</a:t>
            </a:r>
            <a:endParaRPr lang="it-IT" altLang="it-IT" sz="2800" dirty="0">
              <a:latin typeface="Comic Sans MS" pitchFamily="66" charset="0"/>
            </a:endParaRPr>
          </a:p>
          <a:p>
            <a:pPr eaLnBrk="1" hangingPunct="1"/>
            <a:r>
              <a:rPr lang="it-IT" altLang="it-IT" sz="2800" dirty="0">
                <a:latin typeface="Comic Sans MS" pitchFamily="66" charset="0"/>
              </a:rPr>
              <a:t>Ciascuna passata richiede tempo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O(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b="1" dirty="0">
                <a:solidFill>
                  <a:srgbClr val="C00000"/>
                </a:solidFill>
                <a:latin typeface="Comic Sans MS" pitchFamily="66" charset="0"/>
              </a:rPr>
              <a:t>Tempo di esecuzione</a:t>
            </a: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3962400" y="3124200"/>
            <a:ext cx="914400" cy="457200"/>
          </a:xfrm>
          <a:prstGeom prst="downArrow">
            <a:avLst>
              <a:gd name="adj1" fmla="val 47222"/>
              <a:gd name="adj2" fmla="val 48264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762000" y="3651250"/>
            <a:ext cx="739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O((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n+b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)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log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b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 k)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4297361"/>
            <a:ext cx="7391400" cy="1057274"/>
            <a:chOff x="672" y="2707"/>
            <a:chExt cx="4656" cy="666"/>
          </a:xfrm>
        </p:grpSpPr>
        <p:sp>
          <p:nvSpPr>
            <p:cNvPr id="18445" name="Rectangle 7"/>
            <p:cNvSpPr>
              <a:spLocks noChangeArrowheads="1"/>
            </p:cNvSpPr>
            <p:nvPr/>
          </p:nvSpPr>
          <p:spPr bwMode="auto">
            <a:xfrm>
              <a:off x="672" y="2874"/>
              <a:ext cx="465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Se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b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 = </a:t>
              </a:r>
              <a:r>
                <a:rPr lang="it-IT" altLang="it-IT" sz="2800" dirty="0">
                  <a:latin typeface="Comic Sans MS" pitchFamily="66" charset="0"/>
                  <a:cs typeface="Arial" charset="0"/>
                  <a:sym typeface="Symbol"/>
                </a:rPr>
                <a:t>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), si ha O(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12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 err="1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2800" baseline="-25000" dirty="0" err="1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  <a:r>
                <a:rPr lang="it-IT" altLang="it-IT" sz="9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)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=</a:t>
              </a:r>
              <a:r>
                <a:rPr lang="it-IT" altLang="it-IT" sz="7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latin typeface="Comic Sans MS" pitchFamily="66" charset="0"/>
                  <a:cs typeface="Arial" charset="0"/>
                </a:rPr>
                <a:t>O 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4341" y="3072"/>
              <a:ext cx="57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8447" name="Rectangle 9"/>
            <p:cNvSpPr>
              <a:spLocks noChangeArrowheads="1"/>
            </p:cNvSpPr>
            <p:nvPr/>
          </p:nvSpPr>
          <p:spPr bwMode="auto">
            <a:xfrm>
              <a:off x="4320" y="2707"/>
              <a:ext cx="56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k</a:t>
              </a:r>
            </a:p>
          </p:txBody>
        </p:sp>
        <p:sp>
          <p:nvSpPr>
            <p:cNvPr id="18448" name="Rectangle 10"/>
            <p:cNvSpPr>
              <a:spLocks noChangeArrowheads="1"/>
            </p:cNvSpPr>
            <p:nvPr/>
          </p:nvSpPr>
          <p:spPr bwMode="auto">
            <a:xfrm>
              <a:off x="4320" y="3043"/>
              <a:ext cx="558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it-IT" altLang="it-IT" sz="2800" dirty="0">
                  <a:latin typeface="Comic Sans MS" pitchFamily="66" charset="0"/>
                  <a:cs typeface="Arial" charset="0"/>
                </a:rPr>
                <a:t>log</a:t>
              </a:r>
              <a:r>
                <a:rPr lang="it-IT" altLang="it-IT" sz="900" dirty="0">
                  <a:latin typeface="Comic Sans MS" pitchFamily="66" charset="0"/>
                  <a:cs typeface="Arial" charset="0"/>
                </a:rPr>
                <a:t> </a:t>
              </a:r>
              <a:r>
                <a:rPr lang="it-IT" altLang="it-IT" sz="2800" dirty="0">
                  <a:solidFill>
                    <a:srgbClr val="3366FF"/>
                  </a:solidFill>
                  <a:latin typeface="Comic Sans MS" pitchFamily="66" charset="0"/>
                  <a:cs typeface="Arial" charset="0"/>
                </a:rPr>
                <a:t>n</a:t>
              </a:r>
            </a:p>
          </p:txBody>
        </p:sp>
        <p:sp>
          <p:nvSpPr>
            <p:cNvPr id="18449" name="AutoShape 11"/>
            <p:cNvSpPr>
              <a:spLocks/>
            </p:cNvSpPr>
            <p:nvPr/>
          </p:nvSpPr>
          <p:spPr bwMode="auto">
            <a:xfrm>
              <a:off x="410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  <p:sp>
          <p:nvSpPr>
            <p:cNvPr id="18450" name="AutoShape 12"/>
            <p:cNvSpPr>
              <a:spLocks/>
            </p:cNvSpPr>
            <p:nvPr/>
          </p:nvSpPr>
          <p:spPr bwMode="auto">
            <a:xfrm flipH="1">
              <a:off x="4931" y="2784"/>
              <a:ext cx="48" cy="576"/>
            </a:xfrm>
            <a:prstGeom prst="leftBracket">
              <a:avLst>
                <a:gd name="adj" fmla="val 100000"/>
              </a:avLst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 sz="1600">
                <a:latin typeface="Comic Sans MS" pitchFamily="66" charset="0"/>
              </a:endParaRPr>
            </a:p>
          </p:txBody>
        </p:sp>
      </p:grp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1985963" y="5516563"/>
            <a:ext cx="63113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800" dirty="0">
                <a:latin typeface="Comic Sans MS" pitchFamily="66" charset="0"/>
                <a:cs typeface="Arial" charset="0"/>
              </a:rPr>
              <a:t>Tempo </a:t>
            </a:r>
            <a:r>
              <a:rPr lang="it-IT" altLang="it-IT" sz="2800" dirty="0">
                <a:solidFill>
                  <a:srgbClr val="C00000"/>
                </a:solidFill>
                <a:latin typeface="Comic Sans MS" pitchFamily="66" charset="0"/>
                <a:cs typeface="Arial" charset="0"/>
              </a:rPr>
              <a:t>lineare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se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k</a:t>
            </a:r>
            <a:r>
              <a:rPr lang="it-IT" altLang="it-IT" sz="2800" dirty="0" err="1">
                <a:latin typeface="Comic Sans MS" pitchFamily="66" charset="0"/>
                <a:cs typeface="Arial" charset="0"/>
              </a:rPr>
              <a:t>=O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(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n</a:t>
            </a:r>
            <a:r>
              <a:rPr lang="it-IT" altLang="it-IT" sz="2800" baseline="30000" dirty="0" err="1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),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Arial" charset="0"/>
              </a:rPr>
              <a:t>c</a:t>
            </a:r>
            <a:r>
              <a:rPr lang="it-IT" altLang="it-IT" sz="2800" dirty="0">
                <a:latin typeface="Comic Sans MS" pitchFamily="66" charset="0"/>
                <a:cs typeface="Arial" charset="0"/>
              </a:rPr>
              <a:t> costante</a:t>
            </a:r>
          </a:p>
        </p:txBody>
      </p:sp>
      <p:sp>
        <p:nvSpPr>
          <p:cNvPr id="147470" name="AutoShape 14"/>
          <p:cNvSpPr>
            <a:spLocks noChangeArrowheads="1"/>
          </p:cNvSpPr>
          <p:nvPr/>
        </p:nvSpPr>
        <p:spPr bwMode="auto">
          <a:xfrm>
            <a:off x="1219200" y="5562600"/>
            <a:ext cx="685800" cy="457200"/>
          </a:xfrm>
          <a:prstGeom prst="rightArrow">
            <a:avLst>
              <a:gd name="adj1" fmla="val 45139"/>
              <a:gd name="adj2" fmla="val 73958"/>
            </a:avLst>
          </a:prstGeom>
          <a:solidFill>
            <a:srgbClr val="3366FF"/>
          </a:solidFill>
          <a:ln w="19050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6156325" y="3213100"/>
            <a:ext cx="243368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= </a:t>
            </a:r>
            <a:r>
              <a:rPr lang="en-US" sz="2000" dirty="0" err="1">
                <a:latin typeface="Comic Sans MS" pitchFamily="66" charset="0"/>
              </a:rPr>
              <a:t>log</a:t>
            </a:r>
            <a:r>
              <a:rPr lang="en-US" sz="2000" baseline="-25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 log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7472" name="Line 16"/>
          <p:cNvSpPr>
            <a:spLocks noChangeShapeType="1"/>
          </p:cNvSpPr>
          <p:nvPr/>
        </p:nvSpPr>
        <p:spPr bwMode="auto">
          <a:xfrm flipV="1">
            <a:off x="5940425" y="3644900"/>
            <a:ext cx="1008063" cy="10080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AutoShape 11"/>
          <p:cNvSpPr>
            <a:spLocks/>
          </p:cNvSpPr>
          <p:nvPr/>
        </p:nvSpPr>
        <p:spPr bwMode="auto">
          <a:xfrm>
            <a:off x="6368008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" name="AutoShape 12"/>
          <p:cNvSpPr>
            <a:spLocks/>
          </p:cNvSpPr>
          <p:nvPr/>
        </p:nvSpPr>
        <p:spPr bwMode="auto">
          <a:xfrm flipH="1">
            <a:off x="7977857" y="4386808"/>
            <a:ext cx="76200" cy="914400"/>
          </a:xfrm>
          <a:prstGeom prst="leftBracket">
            <a:avLst>
              <a:gd name="adj" fmla="val 10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2" name="Connettore 1 21"/>
          <p:cNvCxnSpPr/>
          <p:nvPr/>
        </p:nvCxnSpPr>
        <p:spPr>
          <a:xfrm>
            <a:off x="6804248" y="4869160"/>
            <a:ext cx="10801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 build="p"/>
      <p:bldP spid="147460" grpId="0" animBg="1"/>
      <p:bldP spid="147461" grpId="0"/>
      <p:bldP spid="147469" grpId="0"/>
      <p:bldP spid="147470" grpId="0" animBg="1"/>
      <p:bldP spid="147471" grpId="0"/>
      <p:bldP spid="147472" grpId="0" animBg="1"/>
      <p:bldP spid="19" grpId="0" animBg="1"/>
      <p:bldP spid="2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C00000"/>
                </a:solidFill>
                <a:latin typeface="Comic Sans MS" pitchFamily="66" charset="0"/>
              </a:rPr>
              <a:t>esempio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Comic Sans MS" pitchFamily="66" charset="0"/>
              </a:rPr>
              <a:t>Si </a:t>
            </a:r>
            <a:r>
              <a:rPr lang="en-US" sz="2800" dirty="0" err="1">
                <a:latin typeface="Comic Sans MS" pitchFamily="66" charset="0"/>
              </a:rPr>
              <a:t>supponga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voler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ordinare</a:t>
            </a:r>
            <a:r>
              <a:rPr lang="en-US" sz="2800" dirty="0">
                <a:latin typeface="Comic Sans MS" pitchFamily="66" charset="0"/>
              </a:rPr>
              <a:t> 10</a:t>
            </a:r>
            <a:r>
              <a:rPr lang="en-US" sz="2800" baseline="30000" dirty="0">
                <a:latin typeface="Comic Sans MS" pitchFamily="66" charset="0"/>
              </a:rPr>
              <a:t>6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numeri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da</a:t>
            </a:r>
            <a:r>
              <a:rPr lang="en-US" sz="2800" dirty="0">
                <a:latin typeface="Comic Sans MS" pitchFamily="66" charset="0"/>
              </a:rPr>
              <a:t> 32 bit</a:t>
            </a:r>
          </a:p>
          <a:p>
            <a:pPr eaLnBrk="1" hangingPunct="1"/>
            <a:r>
              <a:rPr lang="en-US" sz="2800" dirty="0">
                <a:latin typeface="Comic Sans MS" pitchFamily="66" charset="0"/>
              </a:rPr>
              <a:t>Come </a:t>
            </a:r>
            <a:r>
              <a:rPr lang="en-US" sz="2800" dirty="0" err="1">
                <a:latin typeface="Comic Sans MS" pitchFamily="66" charset="0"/>
              </a:rPr>
              <a:t>scelgo</a:t>
            </a:r>
            <a:r>
              <a:rPr lang="en-US" sz="2800" dirty="0">
                <a:latin typeface="Comic Sans MS" pitchFamily="66" charset="0"/>
              </a:rPr>
              <a:t> la base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?</a:t>
            </a:r>
          </a:p>
          <a:p>
            <a:pPr eaLnBrk="1" hangingPunct="1"/>
            <a:r>
              <a:rPr lang="en-US" sz="2800" dirty="0">
                <a:latin typeface="Comic Sans MS" pitchFamily="66" charset="0"/>
              </a:rPr>
              <a:t>10</a:t>
            </a:r>
            <a:r>
              <a:rPr lang="en-US" sz="2800" baseline="30000" dirty="0">
                <a:latin typeface="Comic Sans MS" pitchFamily="66" charset="0"/>
              </a:rPr>
              <a:t>6 </a:t>
            </a:r>
            <a:r>
              <a:rPr lang="en-US" sz="2800" dirty="0">
                <a:latin typeface="Comic Sans MS" pitchFamily="66" charset="0"/>
              </a:rPr>
              <a:t>è </a:t>
            </a:r>
            <a:r>
              <a:rPr lang="en-US" sz="2800" dirty="0" err="1">
                <a:latin typeface="Comic Sans MS" pitchFamily="66" charset="0"/>
              </a:rPr>
              <a:t>compreso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fra</a:t>
            </a:r>
            <a:r>
              <a:rPr lang="en-US" sz="2800" dirty="0">
                <a:latin typeface="Comic Sans MS" pitchFamily="66" charset="0"/>
              </a:rPr>
              <a:t> 2</a:t>
            </a:r>
            <a:r>
              <a:rPr lang="en-US" sz="2800" baseline="30000" dirty="0">
                <a:latin typeface="Comic Sans MS" pitchFamily="66" charset="0"/>
              </a:rPr>
              <a:t>19</a:t>
            </a:r>
            <a:r>
              <a:rPr lang="en-US" sz="2800" dirty="0">
                <a:latin typeface="Comic Sans MS" pitchFamily="66" charset="0"/>
              </a:rPr>
              <a:t> e 2</a:t>
            </a:r>
            <a:r>
              <a:rPr lang="en-US" sz="2800" baseline="30000" dirty="0">
                <a:latin typeface="Comic Sans MS" pitchFamily="66" charset="0"/>
              </a:rPr>
              <a:t>20</a:t>
            </a:r>
          </a:p>
          <a:p>
            <a:pPr eaLnBrk="1" hangingPunct="1"/>
            <a:r>
              <a:rPr lang="en-US" sz="2800" dirty="0" err="1">
                <a:latin typeface="Comic Sans MS" pitchFamily="66" charset="0"/>
              </a:rPr>
              <a:t>Scegliendo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b</a:t>
            </a:r>
            <a:r>
              <a:rPr lang="en-US" sz="2800" dirty="0">
                <a:latin typeface="Comic Sans MS" pitchFamily="66" charset="0"/>
              </a:rPr>
              <a:t>=2</a:t>
            </a:r>
            <a:r>
              <a:rPr lang="en-US" sz="2800" baseline="30000" dirty="0">
                <a:latin typeface="Comic Sans MS" pitchFamily="66" charset="0"/>
              </a:rPr>
              <a:t>16 </a:t>
            </a:r>
            <a:r>
              <a:rPr lang="en-US" sz="2800" dirty="0" err="1">
                <a:latin typeface="Comic Sans MS" pitchFamily="66" charset="0"/>
              </a:rPr>
              <a:t>si</a:t>
            </a:r>
            <a:r>
              <a:rPr lang="en-US" sz="2800" dirty="0">
                <a:latin typeface="Comic Sans MS" pitchFamily="66" charset="0"/>
              </a:rPr>
              <a:t> ha:</a:t>
            </a:r>
          </a:p>
          <a:p>
            <a:pPr lvl="1" eaLnBrk="1" hangingPunct="1"/>
            <a:r>
              <a:rPr lang="en-US" sz="2400" dirty="0" err="1">
                <a:latin typeface="Comic Sans MS" pitchFamily="66" charset="0"/>
              </a:rPr>
              <a:t>sono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sufficienti</a:t>
            </a:r>
            <a:r>
              <a:rPr lang="en-US" sz="2400" dirty="0">
                <a:latin typeface="Comic Sans MS" pitchFamily="66" charset="0"/>
              </a:rPr>
              <a:t> 2 </a:t>
            </a:r>
            <a:r>
              <a:rPr lang="en-US" sz="2400" dirty="0" err="1">
                <a:latin typeface="Comic Sans MS" pitchFamily="66" charset="0"/>
              </a:rPr>
              <a:t>passate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bucketSort</a:t>
            </a:r>
            <a:endParaRPr lang="en-US" sz="2400" dirty="0">
              <a:latin typeface="Comic Sans MS" pitchFamily="66" charset="0"/>
            </a:endParaRPr>
          </a:p>
          <a:p>
            <a:pPr lvl="1" eaLnBrk="1" hangingPunct="1"/>
            <a:r>
              <a:rPr lang="en-US" sz="2400" dirty="0" err="1">
                <a:latin typeface="Comic Sans MS" pitchFamily="66" charset="0"/>
              </a:rPr>
              <a:t>ogni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passata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richiede</a:t>
            </a:r>
            <a:r>
              <a:rPr lang="en-US" sz="2400" dirty="0">
                <a:latin typeface="Comic Sans MS" pitchFamily="66" charset="0"/>
              </a:rPr>
              <a:t> tempo </a:t>
            </a:r>
            <a:r>
              <a:rPr lang="en-US" sz="2400" dirty="0" err="1">
                <a:latin typeface="Comic Sans MS" pitchFamily="66" charset="0"/>
              </a:rPr>
              <a:t>lineare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39" name="Bolla: nuvola 38">
            <a:extLst>
              <a:ext uri="{FF2B5EF4-FFF2-40B4-BE49-F238E27FC236}">
                <a16:creationId xmlns:a16="http://schemas.microsoft.com/office/drawing/2014/main" id="{8DD7551A-AE38-4438-9F43-F116BC51C785}"/>
              </a:ext>
            </a:extLst>
          </p:cNvPr>
          <p:cNvSpPr/>
          <p:nvPr/>
        </p:nvSpPr>
        <p:spPr>
          <a:xfrm>
            <a:off x="2605102" y="3284983"/>
            <a:ext cx="1030794" cy="936105"/>
          </a:xfrm>
          <a:prstGeom prst="cloudCallout">
            <a:avLst>
              <a:gd name="adj1" fmla="val 67785"/>
              <a:gd name="adj2" fmla="val 847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082C69C7-DF88-477E-8480-0B8E5944F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533">
            <a:off x="2967607" y="3451022"/>
            <a:ext cx="282554" cy="562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3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5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4531367" y="3319235"/>
            <a:ext cx="1169314" cy="792088"/>
          </a:xfrm>
          <a:prstGeom prst="wedgeEllipseCallout">
            <a:avLst>
              <a:gd name="adj1" fmla="val -45477"/>
              <a:gd name="adj2" fmla="val 847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672355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39" name="Bolla: nuvola 38">
            <a:extLst>
              <a:ext uri="{FF2B5EF4-FFF2-40B4-BE49-F238E27FC236}">
                <a16:creationId xmlns:a16="http://schemas.microsoft.com/office/drawing/2014/main" id="{8DD7551A-AE38-4438-9F43-F116BC51C785}"/>
              </a:ext>
            </a:extLst>
          </p:cNvPr>
          <p:cNvSpPr/>
          <p:nvPr/>
        </p:nvSpPr>
        <p:spPr>
          <a:xfrm>
            <a:off x="2605102" y="3284983"/>
            <a:ext cx="1030794" cy="936105"/>
          </a:xfrm>
          <a:prstGeom prst="cloudCallout">
            <a:avLst>
              <a:gd name="adj1" fmla="val 67785"/>
              <a:gd name="adj2" fmla="val 847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1" name="Immagine 40">
            <a:extLst>
              <a:ext uri="{FF2B5EF4-FFF2-40B4-BE49-F238E27FC236}">
                <a16:creationId xmlns:a16="http://schemas.microsoft.com/office/drawing/2014/main" id="{082C69C7-DF88-477E-8480-0B8E5944F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669533">
            <a:off x="2967607" y="3451022"/>
            <a:ext cx="282554" cy="56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5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ChangeArrowheads="1"/>
          </p:cNvSpPr>
          <p:nvPr/>
        </p:nvSpPr>
        <p:spPr bwMode="black">
          <a:xfrm>
            <a:off x="457200" y="332656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Delimitazioni inferiori (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altLang="it-IT" sz="3200" b="1" i="1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200" b="1" i="1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107950" y="1125538"/>
            <a:ext cx="90360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r>
              <a:rPr lang="it-IT" altLang="it-IT" sz="2400" dirty="0">
                <a:latin typeface="Comic Sans MS" pitchFamily="66" charset="0"/>
              </a:rPr>
              <a:t>Un algoritmo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dirty="0">
                <a:latin typeface="Comic Sans MS" pitchFamily="66" charset="0"/>
              </a:rPr>
              <a:t> ha complessità (costo di esecuzione)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certa risorsa di calcolo, se la quantità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it-IT" altLang="it-IT" sz="2400" dirty="0">
                <a:latin typeface="Comic Sans MS" pitchFamily="66" charset="0"/>
              </a:rPr>
              <a:t> di risorsa usata da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altLang="it-IT" sz="2400" i="1" dirty="0">
                <a:latin typeface="Comic Sans MS" pitchFamily="66" charset="0"/>
              </a:rPr>
              <a:t> </a:t>
            </a:r>
            <a:r>
              <a:rPr lang="it-IT" altLang="it-IT" sz="2400" dirty="0">
                <a:latin typeface="Comic Sans MS" pitchFamily="66" charset="0"/>
              </a:rPr>
              <a:t>nel caso peggiore su istanze di dimensione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latin typeface="Comic Sans MS" pitchFamily="66" charset="0"/>
              </a:rPr>
              <a:t> verifica la relazione 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r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)=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07950" y="3865563"/>
            <a:ext cx="8419292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 una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</a:t>
            </a:r>
            <a:r>
              <a:rPr lang="it-IT" altLang="it-IT" sz="2400" dirty="0">
                <a:latin typeface="Comic Sans MS" pitchFamily="66" charset="0"/>
              </a:rPr>
              <a:t> rispetto ad una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risorsa di calcolo se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ogni algoritmo </a:t>
            </a:r>
            <a:r>
              <a:rPr lang="it-IT" altLang="it-IT" sz="2400" dirty="0">
                <a:latin typeface="Comic Sans MS" pitchFamily="66" charset="0"/>
              </a:rPr>
              <a:t>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ha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costo di esecuzione nel caso peggiore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/>
      <p:bldP spid="28058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2</a:t>
            </a:r>
          </a:p>
          <a:p>
            <a:pPr algn="ctr"/>
            <a:r>
              <a:rPr lang="it-IT" sz="2000" dirty="0">
                <a:solidFill>
                  <a:srgbClr val="3366FF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b=</a:t>
            </a:r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4531367" y="3319235"/>
            <a:ext cx="1169314" cy="792088"/>
          </a:xfrm>
          <a:prstGeom prst="wedgeEllipseCallout">
            <a:avLst>
              <a:gd name="adj1" fmla="val -45477"/>
              <a:gd name="adj2" fmla="val 8471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5545673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107504" y="404664"/>
            <a:ext cx="8064896" cy="1440160"/>
          </a:xfrm>
          <a:prstGeom prst="rect">
            <a:avLst/>
          </a:prstGeom>
          <a:solidFill>
            <a:srgbClr val="FFFF99">
              <a:alpha val="31000"/>
            </a:srgb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Dato un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vettore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X di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[1,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],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costruire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tempo O(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n+k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una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struttura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dati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 err="1">
                <a:solidFill>
                  <a:srgbClr val="3366FF"/>
                </a:solidFill>
                <a:latin typeface="Times" pitchFamily="18" charset="0"/>
              </a:rPr>
              <a:t>oracolo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che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sappia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rispondere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domande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Times" pitchFamily="18" charset="0"/>
              </a:rPr>
              <a:t>query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) in tempo O(1) del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tipo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: “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quanti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interi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in X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cadono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nell’intervallo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[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,</a:t>
            </a:r>
            <a:r>
              <a:rPr lang="en-US" sz="2000" i="1" dirty="0" err="1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]?”, per </a:t>
            </a:r>
            <a:r>
              <a:rPr lang="en-US" sz="2000" dirty="0" err="1">
                <a:solidFill>
                  <a:srgbClr val="000000"/>
                </a:solidFill>
                <a:latin typeface="Times" pitchFamily="18" charset="0"/>
              </a:rPr>
              <a:t>ogni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 e </a:t>
            </a:r>
            <a:r>
              <a:rPr lang="en-US" sz="2000" i="1" dirty="0">
                <a:solidFill>
                  <a:srgbClr val="000000"/>
                </a:solidFill>
                <a:latin typeface="Times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Times" pitchFamily="18" charset="0"/>
              </a:rPr>
              <a:t>. </a:t>
            </a:r>
            <a:endParaRPr lang="en-US" sz="2000" i="1" dirty="0">
              <a:solidFill>
                <a:srgbClr val="000000"/>
              </a:solidFill>
              <a:latin typeface="Times" pitchFamily="18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107504" y="-27384"/>
            <a:ext cx="2167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Problema 4.10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4832923D-9B8E-4A17-84F7-4A1D8C92FAEE}"/>
              </a:ext>
            </a:extLst>
          </p:cNvPr>
          <p:cNvGrpSpPr/>
          <p:nvPr/>
        </p:nvGrpSpPr>
        <p:grpSpPr>
          <a:xfrm>
            <a:off x="827584" y="2132856"/>
            <a:ext cx="6984776" cy="934763"/>
            <a:chOff x="467544" y="3284984"/>
            <a:chExt cx="6984776" cy="934763"/>
          </a:xfrm>
        </p:grpSpPr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005217EA-D20E-44E1-88A3-E694D7354EAE}"/>
                </a:ext>
              </a:extLst>
            </p:cNvPr>
            <p:cNvSpPr/>
            <p:nvPr/>
          </p:nvSpPr>
          <p:spPr>
            <a:xfrm>
              <a:off x="1043608" y="3284984"/>
              <a:ext cx="6408712" cy="504056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Connettore 1 6">
              <a:extLst>
                <a:ext uri="{FF2B5EF4-FFF2-40B4-BE49-F238E27FC236}">
                  <a16:creationId xmlns:a16="http://schemas.microsoft.com/office/drawing/2014/main" id="{9B0433BC-2A0D-427F-A37F-FF2CC8272E75}"/>
                </a:ext>
              </a:extLst>
            </p:cNvPr>
            <p:cNvCxnSpPr/>
            <p:nvPr/>
          </p:nvCxnSpPr>
          <p:spPr>
            <a:xfrm>
              <a:off x="255577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7">
              <a:extLst>
                <a:ext uri="{FF2B5EF4-FFF2-40B4-BE49-F238E27FC236}">
                  <a16:creationId xmlns:a16="http://schemas.microsoft.com/office/drawing/2014/main" id="{1E0D0C34-937C-4C24-9537-985D4912523B}"/>
                </a:ext>
              </a:extLst>
            </p:cNvPr>
            <p:cNvCxnSpPr/>
            <p:nvPr/>
          </p:nvCxnSpPr>
          <p:spPr>
            <a:xfrm>
              <a:off x="4211960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8">
              <a:extLst>
                <a:ext uri="{FF2B5EF4-FFF2-40B4-BE49-F238E27FC236}">
                  <a16:creationId xmlns:a16="http://schemas.microsoft.com/office/drawing/2014/main" id="{117B6BF8-8114-41C1-A9C5-D9D7848C902D}"/>
                </a:ext>
              </a:extLst>
            </p:cNvPr>
            <p:cNvCxnSpPr/>
            <p:nvPr/>
          </p:nvCxnSpPr>
          <p:spPr>
            <a:xfrm>
              <a:off x="579613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9">
              <a:extLst>
                <a:ext uri="{FF2B5EF4-FFF2-40B4-BE49-F238E27FC236}">
                  <a16:creationId xmlns:a16="http://schemas.microsoft.com/office/drawing/2014/main" id="{A16BA949-6434-4962-8181-D436DC4676FB}"/>
                </a:ext>
              </a:extLst>
            </p:cNvPr>
            <p:cNvCxnSpPr/>
            <p:nvPr/>
          </p:nvCxnSpPr>
          <p:spPr>
            <a:xfrm>
              <a:off x="6625910" y="3295617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0">
              <a:extLst>
                <a:ext uri="{FF2B5EF4-FFF2-40B4-BE49-F238E27FC236}">
                  <a16:creationId xmlns:a16="http://schemas.microsoft.com/office/drawing/2014/main" id="{93467A12-3B99-46BF-B0C9-CD1B02D87F50}"/>
                </a:ext>
              </a:extLst>
            </p:cNvPr>
            <p:cNvCxnSpPr/>
            <p:nvPr/>
          </p:nvCxnSpPr>
          <p:spPr>
            <a:xfrm>
              <a:off x="500404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1">
              <a:extLst>
                <a:ext uri="{FF2B5EF4-FFF2-40B4-BE49-F238E27FC236}">
                  <a16:creationId xmlns:a16="http://schemas.microsoft.com/office/drawing/2014/main" id="{295F6181-4350-4397-AE36-8EE842477F21}"/>
                </a:ext>
              </a:extLst>
            </p:cNvPr>
            <p:cNvCxnSpPr/>
            <p:nvPr/>
          </p:nvCxnSpPr>
          <p:spPr>
            <a:xfrm>
              <a:off x="3398606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2">
              <a:extLst>
                <a:ext uri="{FF2B5EF4-FFF2-40B4-BE49-F238E27FC236}">
                  <a16:creationId xmlns:a16="http://schemas.microsoft.com/office/drawing/2014/main" id="{65D8855F-AC72-4CE6-A95A-0D8FC86BDC66}"/>
                </a:ext>
              </a:extLst>
            </p:cNvPr>
            <p:cNvCxnSpPr/>
            <p:nvPr/>
          </p:nvCxnSpPr>
          <p:spPr>
            <a:xfrm>
              <a:off x="1763688" y="3284984"/>
              <a:ext cx="0" cy="50405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CasellaDiTesto 19">
              <a:extLst>
                <a:ext uri="{FF2B5EF4-FFF2-40B4-BE49-F238E27FC236}">
                  <a16:creationId xmlns:a16="http://schemas.microsoft.com/office/drawing/2014/main" id="{E983C413-ACDF-4A96-9CC8-7173585BB5C0}"/>
                </a:ext>
              </a:extLst>
            </p:cNvPr>
            <p:cNvSpPr txBox="1"/>
            <p:nvPr/>
          </p:nvSpPr>
          <p:spPr>
            <a:xfrm>
              <a:off x="1249058" y="3850415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3352F8D9-983D-44AB-BD2F-B2257E5C843E}"/>
                </a:ext>
              </a:extLst>
            </p:cNvPr>
            <p:cNvSpPr txBox="1"/>
            <p:nvPr/>
          </p:nvSpPr>
          <p:spPr>
            <a:xfrm>
              <a:off x="197971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2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2AAB473-F239-40A0-BFCA-EDEA8270DD85}"/>
                </a:ext>
              </a:extLst>
            </p:cNvPr>
            <p:cNvSpPr txBox="1"/>
            <p:nvPr/>
          </p:nvSpPr>
          <p:spPr>
            <a:xfrm>
              <a:off x="283240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3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3AEF0055-E733-4E11-AE50-9A0BE6B0C7DA}"/>
                </a:ext>
              </a:extLst>
            </p:cNvPr>
            <p:cNvSpPr txBox="1"/>
            <p:nvPr/>
          </p:nvSpPr>
          <p:spPr>
            <a:xfrm>
              <a:off x="356305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4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FFEFAD98-76CC-4E66-AB88-8ADE0FA822C2}"/>
                </a:ext>
              </a:extLst>
            </p:cNvPr>
            <p:cNvSpPr txBox="1"/>
            <p:nvPr/>
          </p:nvSpPr>
          <p:spPr>
            <a:xfrm>
              <a:off x="4489418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5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F9478DB0-2C96-4225-A2A9-242EA545179E}"/>
                </a:ext>
              </a:extLst>
            </p:cNvPr>
            <p:cNvSpPr txBox="1"/>
            <p:nvPr/>
          </p:nvSpPr>
          <p:spPr>
            <a:xfrm>
              <a:off x="5220072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83215212-D6C8-4A36-ADFC-290327710B0E}"/>
                </a:ext>
              </a:extLst>
            </p:cNvPr>
            <p:cNvSpPr txBox="1"/>
            <p:nvPr/>
          </p:nvSpPr>
          <p:spPr>
            <a:xfrm>
              <a:off x="6072764" y="3850415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7</a:t>
              </a:r>
            </a:p>
          </p:txBody>
        </p:sp>
        <p:sp>
          <p:nvSpPr>
            <p:cNvPr id="27" name="CasellaDiTesto 26">
              <a:extLst>
                <a:ext uri="{FF2B5EF4-FFF2-40B4-BE49-F238E27FC236}">
                  <a16:creationId xmlns:a16="http://schemas.microsoft.com/office/drawing/2014/main" id="{E624EF96-EE69-48F9-9049-D50D2ABD69DA}"/>
                </a:ext>
              </a:extLst>
            </p:cNvPr>
            <p:cNvSpPr txBox="1"/>
            <p:nvPr/>
          </p:nvSpPr>
          <p:spPr>
            <a:xfrm>
              <a:off x="6803418" y="3849333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3366FF"/>
                  </a:solidFill>
                  <a:latin typeface="Comic Sans MS" pitchFamily="66" charset="0"/>
                </a:rPr>
                <a:t>8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E7E312B0-1252-4E77-A0C1-01AD7A7B10CC}"/>
                </a:ext>
              </a:extLst>
            </p:cNvPr>
            <p:cNvSpPr txBox="1"/>
            <p:nvPr/>
          </p:nvSpPr>
          <p:spPr>
            <a:xfrm>
              <a:off x="1275988" y="3358074"/>
              <a:ext cx="288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9" name="CasellaDiTesto 28">
              <a:extLst>
                <a:ext uri="{FF2B5EF4-FFF2-40B4-BE49-F238E27FC236}">
                  <a16:creationId xmlns:a16="http://schemas.microsoft.com/office/drawing/2014/main" id="{940F54B4-7132-44B2-9E4D-F661EEDB5578}"/>
                </a:ext>
              </a:extLst>
            </p:cNvPr>
            <p:cNvSpPr txBox="1"/>
            <p:nvPr/>
          </p:nvSpPr>
          <p:spPr>
            <a:xfrm>
              <a:off x="2006642" y="3356992"/>
              <a:ext cx="429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" name="CasellaDiTesto 29">
              <a:extLst>
                <a:ext uri="{FF2B5EF4-FFF2-40B4-BE49-F238E27FC236}">
                  <a16:creationId xmlns:a16="http://schemas.microsoft.com/office/drawing/2014/main" id="{55873025-1059-4180-AB65-654419874778}"/>
                </a:ext>
              </a:extLst>
            </p:cNvPr>
            <p:cNvSpPr txBox="1"/>
            <p:nvPr/>
          </p:nvSpPr>
          <p:spPr>
            <a:xfrm>
              <a:off x="2859334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E16AECF2-088E-472F-9032-64211787FBA1}"/>
                </a:ext>
              </a:extLst>
            </p:cNvPr>
            <p:cNvSpPr txBox="1"/>
            <p:nvPr/>
          </p:nvSpPr>
          <p:spPr>
            <a:xfrm>
              <a:off x="358998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5193DF9C-46DF-48A0-9F4A-3C35597C147B}"/>
                </a:ext>
              </a:extLst>
            </p:cNvPr>
            <p:cNvSpPr txBox="1"/>
            <p:nvPr/>
          </p:nvSpPr>
          <p:spPr>
            <a:xfrm>
              <a:off x="4393238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7F8A6D-531E-4569-A308-3E92929403EE}"/>
                </a:ext>
              </a:extLst>
            </p:cNvPr>
            <p:cNvSpPr txBox="1"/>
            <p:nvPr/>
          </p:nvSpPr>
          <p:spPr>
            <a:xfrm>
              <a:off x="5220072" y="3356992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8A36BD69-E0D8-4F15-B4CF-D1EE931AB19C}"/>
                </a:ext>
              </a:extLst>
            </p:cNvPr>
            <p:cNvSpPr txBox="1"/>
            <p:nvPr/>
          </p:nvSpPr>
          <p:spPr>
            <a:xfrm>
              <a:off x="6012160" y="3358074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5821909C-241E-4F36-985D-B575EAF9F44F}"/>
                </a:ext>
              </a:extLst>
            </p:cNvPr>
            <p:cNvSpPr txBox="1"/>
            <p:nvPr/>
          </p:nvSpPr>
          <p:spPr>
            <a:xfrm>
              <a:off x="6830348" y="335699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F2CFD45B-31AB-42A0-80B8-3FAFC3FEF824}"/>
                </a:ext>
              </a:extLst>
            </p:cNvPr>
            <p:cNvSpPr txBox="1"/>
            <p:nvPr/>
          </p:nvSpPr>
          <p:spPr>
            <a:xfrm>
              <a:off x="467544" y="3284984"/>
              <a:ext cx="4090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3366FF"/>
                  </a:solidFill>
                  <a:latin typeface="Comic Sans MS" pitchFamily="66" charset="0"/>
                </a:rPr>
                <a:t>X</a:t>
              </a:r>
            </a:p>
          </p:txBody>
        </p:sp>
      </p:grpSp>
      <p:pic>
        <p:nvPicPr>
          <p:cNvPr id="3" name="Immagine 2">
            <a:extLst>
              <a:ext uri="{FF2B5EF4-FFF2-40B4-BE49-F238E27FC236}">
                <a16:creationId xmlns:a16="http://schemas.microsoft.com/office/drawing/2014/main" id="{68991C29-FBB5-4E05-8C9D-E79A1B601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309" y="4365104"/>
            <a:ext cx="1934747" cy="1882068"/>
          </a:xfrm>
          <a:prstGeom prst="rect">
            <a:avLst/>
          </a:prstGeom>
        </p:spPr>
      </p:pic>
      <p:sp>
        <p:nvSpPr>
          <p:cNvPr id="37" name="CasellaDiTesto 7">
            <a:extLst>
              <a:ext uri="{FF2B5EF4-FFF2-40B4-BE49-F238E27FC236}">
                <a16:creationId xmlns:a16="http://schemas.microsoft.com/office/drawing/2014/main" id="{B2E79043-AE76-4F66-B267-209A3947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1349" y="6269250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8" name="Fumetto: ovale 37">
            <a:extLst>
              <a:ext uri="{FF2B5EF4-FFF2-40B4-BE49-F238E27FC236}">
                <a16:creationId xmlns:a16="http://schemas.microsoft.com/office/drawing/2014/main" id="{61F06043-827B-40B2-A5EA-68EC8B8AAA46}"/>
              </a:ext>
            </a:extLst>
          </p:cNvPr>
          <p:cNvSpPr/>
          <p:nvPr/>
        </p:nvSpPr>
        <p:spPr>
          <a:xfrm>
            <a:off x="755576" y="4005064"/>
            <a:ext cx="1169314" cy="792088"/>
          </a:xfrm>
          <a:prstGeom prst="wedgeEllipseCallout">
            <a:avLst>
              <a:gd name="adj1" fmla="val -84980"/>
              <a:gd name="adj2" fmla="val 6686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5" name="Fumetto: ovale 44">
            <a:extLst>
              <a:ext uri="{FF2B5EF4-FFF2-40B4-BE49-F238E27FC236}">
                <a16:creationId xmlns:a16="http://schemas.microsoft.com/office/drawing/2014/main" id="{B1205766-E020-4296-9852-0D07FB2516CC}"/>
              </a:ext>
            </a:extLst>
          </p:cNvPr>
          <p:cNvSpPr/>
          <p:nvPr/>
        </p:nvSpPr>
        <p:spPr>
          <a:xfrm>
            <a:off x="1090623" y="3190898"/>
            <a:ext cx="2410726" cy="792088"/>
          </a:xfrm>
          <a:prstGeom prst="wedgeEllipseCallout">
            <a:avLst>
              <a:gd name="adj1" fmla="val 70613"/>
              <a:gd name="adj2" fmla="val 10613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#elem in X fra a e b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780FAD29-E6BD-485F-A9D8-6052F9213C46}"/>
              </a:ext>
            </a:extLst>
          </p:cNvPr>
          <p:cNvSpPr/>
          <p:nvPr/>
        </p:nvSpPr>
        <p:spPr>
          <a:xfrm>
            <a:off x="5146403" y="3066536"/>
            <a:ext cx="421910" cy="559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CasellaDiTesto 7">
            <a:extLst>
              <a:ext uri="{FF2B5EF4-FFF2-40B4-BE49-F238E27FC236}">
                <a16:creationId xmlns:a16="http://schemas.microsoft.com/office/drawing/2014/main" id="{4B1B194F-0EC3-4F17-9188-73D763A33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968" y="3707739"/>
            <a:ext cx="223224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alg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che costruisce l’oracolo</a:t>
            </a:r>
          </a:p>
        </p:txBody>
      </p:sp>
      <p:sp>
        <p:nvSpPr>
          <p:cNvPr id="40" name="Freccia in giù 39">
            <a:extLst>
              <a:ext uri="{FF2B5EF4-FFF2-40B4-BE49-F238E27FC236}">
                <a16:creationId xmlns:a16="http://schemas.microsoft.com/office/drawing/2014/main" id="{248BFAD0-05D2-4C05-B72E-7E41BA77B56C}"/>
              </a:ext>
            </a:extLst>
          </p:cNvPr>
          <p:cNvSpPr/>
          <p:nvPr/>
        </p:nvSpPr>
        <p:spPr>
          <a:xfrm rot="2760568">
            <a:off x="4609515" y="4791448"/>
            <a:ext cx="421910" cy="559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CasellaDiTesto 7">
            <a:extLst>
              <a:ext uri="{FF2B5EF4-FFF2-40B4-BE49-F238E27FC236}">
                <a16:creationId xmlns:a16="http://schemas.microsoft.com/office/drawing/2014/main" id="{4B2B3821-D88A-4D5E-A6B3-9D63E467E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00" y="3275691"/>
            <a:ext cx="223224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0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42" name="CasellaDiTesto 7">
            <a:extLst>
              <a:ext uri="{FF2B5EF4-FFF2-40B4-BE49-F238E27FC236}">
                <a16:creationId xmlns:a16="http://schemas.microsoft.com/office/drawing/2014/main" id="{63BE9CF8-F627-42CD-ACEA-5C1EC5CE5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3802" y="3645024"/>
            <a:ext cx="2574702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dirty="0">
                <a:latin typeface="Comic Sans MS" pitchFamily="66" charset="0"/>
              </a:rPr>
              <a:t>-tempo di costruzione</a:t>
            </a:r>
          </a:p>
          <a:p>
            <a:r>
              <a:rPr lang="it-IT" dirty="0">
                <a:latin typeface="Comic Sans MS" pitchFamily="66" charset="0"/>
              </a:rPr>
              <a:t>-tempo di query</a:t>
            </a:r>
          </a:p>
        </p:txBody>
      </p:sp>
    </p:spTree>
    <p:extLst>
      <p:ext uri="{BB962C8B-B14F-4D97-AF65-F5344CB8AC3E}">
        <p14:creationId xmlns:p14="http://schemas.microsoft.com/office/powerpoint/2010/main" val="418779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 animBg="1"/>
      <p:bldP spid="45" grpId="0" animBg="1"/>
      <p:bldP spid="2" grpId="0" animBg="1"/>
      <p:bldP spid="39" grpId="0"/>
      <p:bldP spid="40" grpId="0" animBg="1"/>
      <p:bldP spid="41" grpId="0"/>
      <p:bldP spid="4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FBF89C92-3567-4BC6-A72F-34E48687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47692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Soluzione 1: </a:t>
            </a:r>
            <a:r>
              <a:rPr lang="it-IT" sz="2400" dirty="0">
                <a:latin typeface="Comic Sans MS" pitchFamily="66" charset="0"/>
              </a:rPr>
              <a:t>rispondere ‘’al </a:t>
            </a:r>
            <a:r>
              <a:rPr lang="it-IT" sz="2400" dirty="0" err="1">
                <a:latin typeface="Comic Sans MS" pitchFamily="66" charset="0"/>
              </a:rPr>
              <a:t>volo’</a:t>
            </a:r>
            <a:r>
              <a:rPr lang="it-IT" sz="2400" dirty="0">
                <a:latin typeface="Comic Sans MS" pitchFamily="66" charset="0"/>
              </a:rPr>
              <a:t>’</a:t>
            </a:r>
            <a:endParaRPr lang="it-IT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FE3334B7-26E1-4253-8C40-BD053F46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545" y="2780928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23CF84F-F21D-45DA-8EDD-460EAED10F24}"/>
              </a:ext>
            </a:extLst>
          </p:cNvPr>
          <p:cNvSpPr/>
          <p:nvPr/>
        </p:nvSpPr>
        <p:spPr>
          <a:xfrm>
            <a:off x="1403648" y="2132856"/>
            <a:ext cx="6408712" cy="50405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6C3820F-9F5C-48DB-8B7E-11D0837FE480}"/>
              </a:ext>
            </a:extLst>
          </p:cNvPr>
          <p:cNvSpPr txBox="1"/>
          <p:nvPr/>
        </p:nvSpPr>
        <p:spPr>
          <a:xfrm>
            <a:off x="827584" y="213285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32" name="CasellaDiTesto 7">
            <a:extLst>
              <a:ext uri="{FF2B5EF4-FFF2-40B4-BE49-F238E27FC236}">
                <a16:creationId xmlns:a16="http://schemas.microsoft.com/office/drawing/2014/main" id="{9677790D-39BD-4BE4-8A81-CBE4F1A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3356992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2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33" name="CasellaDiTesto 7">
            <a:extLst>
              <a:ext uri="{FF2B5EF4-FFF2-40B4-BE49-F238E27FC236}">
                <a16:creationId xmlns:a16="http://schemas.microsoft.com/office/drawing/2014/main" id="{B163B845-7449-40E5-8B13-D8467147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138" y="3789040"/>
            <a:ext cx="3150766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latin typeface="Comic Sans MS" pitchFamily="66" charset="0"/>
              </a:rPr>
              <a:t>-tempo di costruzione:</a:t>
            </a:r>
          </a:p>
          <a:p>
            <a:r>
              <a:rPr lang="it-IT" sz="2000" dirty="0">
                <a:latin typeface="Comic Sans MS" pitchFamily="66" charset="0"/>
              </a:rPr>
              <a:t>-tempo di query:</a:t>
            </a:r>
          </a:p>
        </p:txBody>
      </p:sp>
      <p:sp>
        <p:nvSpPr>
          <p:cNvPr id="34" name="CasellaDiTesto 7">
            <a:extLst>
              <a:ext uri="{FF2B5EF4-FFF2-40B4-BE49-F238E27FC236}">
                <a16:creationId xmlns:a16="http://schemas.microsoft.com/office/drawing/2014/main" id="{1B4E56EF-80BF-4DC3-A12A-53551FBF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7458" y="379846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O(1)</a:t>
            </a:r>
          </a:p>
        </p:txBody>
      </p:sp>
      <p:sp>
        <p:nvSpPr>
          <p:cNvPr id="35" name="CasellaDiTesto 7">
            <a:extLst>
              <a:ext uri="{FF2B5EF4-FFF2-40B4-BE49-F238E27FC236}">
                <a16:creationId xmlns:a16="http://schemas.microsoft.com/office/drawing/2014/main" id="{67810E0C-EA38-4A0F-86CB-E6164A1E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513" y="412195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l-GR" sz="2000" dirty="0">
                <a:solidFill>
                  <a:srgbClr val="3366FF"/>
                </a:solidFill>
                <a:latin typeface="Comic Sans MS" pitchFamily="66" charset="0"/>
              </a:rPr>
              <a:t>Θ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90D2A71-C334-4C40-A0DB-C14C8E95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1249" y="5013176"/>
            <a:ext cx="1283376" cy="130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92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31" grpId="0"/>
      <p:bldP spid="32" grpId="0"/>
      <p:bldP spid="33" grpId="0"/>
      <p:bldP spid="34" grpId="0"/>
      <p:bldP spid="3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FBF89C92-3567-4BC6-A72F-34E48687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76450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Soluzione 2: </a:t>
            </a:r>
            <a:r>
              <a:rPr lang="it-IT" sz="2400" dirty="0">
                <a:latin typeface="Comic Sans MS" pitchFamily="66" charset="0"/>
              </a:rPr>
              <a:t>precalcolare tutte le possibili domande</a:t>
            </a:r>
            <a:endParaRPr lang="it-IT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FE3334B7-26E1-4253-8C40-BD053F465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9833" y="4253524"/>
            <a:ext cx="10454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oracolo</a:t>
            </a:r>
          </a:p>
        </p:txBody>
      </p:sp>
      <p:sp>
        <p:nvSpPr>
          <p:cNvPr id="32" name="CasellaDiTesto 7">
            <a:extLst>
              <a:ext uri="{FF2B5EF4-FFF2-40B4-BE49-F238E27FC236}">
                <a16:creationId xmlns:a16="http://schemas.microsoft.com/office/drawing/2014/main" id="{9677790D-39BD-4BE4-8A81-CBE4F1A90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4797152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200" dirty="0">
                <a:solidFill>
                  <a:srgbClr val="FF0000"/>
                </a:solidFill>
                <a:latin typeface="Comic Sans MS" pitchFamily="66" charset="0"/>
              </a:rPr>
              <a:t>Qualità oracolo:</a:t>
            </a:r>
          </a:p>
        </p:txBody>
      </p:sp>
      <p:sp>
        <p:nvSpPr>
          <p:cNvPr id="33" name="CasellaDiTesto 7">
            <a:extLst>
              <a:ext uri="{FF2B5EF4-FFF2-40B4-BE49-F238E27FC236}">
                <a16:creationId xmlns:a16="http://schemas.microsoft.com/office/drawing/2014/main" id="{B163B845-7449-40E5-8B13-D8467147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122" y="5229200"/>
            <a:ext cx="3150766" cy="1111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latin typeface="Comic Sans MS" pitchFamily="66" charset="0"/>
              </a:rPr>
              <a:t>-tempo di costruzione:</a:t>
            </a:r>
          </a:p>
          <a:p>
            <a:r>
              <a:rPr lang="it-IT" sz="2000" dirty="0">
                <a:latin typeface="Comic Sans MS" pitchFamily="66" charset="0"/>
              </a:rPr>
              <a:t>-tempo di query:</a:t>
            </a:r>
          </a:p>
        </p:txBody>
      </p:sp>
      <p:sp>
        <p:nvSpPr>
          <p:cNvPr id="34" name="CasellaDiTesto 7">
            <a:extLst>
              <a:ext uri="{FF2B5EF4-FFF2-40B4-BE49-F238E27FC236}">
                <a16:creationId xmlns:a16="http://schemas.microsoft.com/office/drawing/2014/main" id="{1B4E56EF-80BF-4DC3-A12A-53551FBF9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442" y="5238627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el-GR" sz="2000" dirty="0">
                <a:solidFill>
                  <a:srgbClr val="3366FF"/>
                </a:solidFill>
                <a:latin typeface="Comic Sans MS" pitchFamily="66" charset="0"/>
              </a:rPr>
              <a:t>Ω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(k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35" name="CasellaDiTesto 7">
            <a:extLst>
              <a:ext uri="{FF2B5EF4-FFF2-40B4-BE49-F238E27FC236}">
                <a16:creationId xmlns:a16="http://schemas.microsoft.com/office/drawing/2014/main" id="{67810E0C-EA38-4A0F-86CB-E6164A1E9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0497" y="5517232"/>
            <a:ext cx="1045479" cy="44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O(1)</a:t>
            </a:r>
          </a:p>
        </p:txBody>
      </p:sp>
      <p:pic>
        <p:nvPicPr>
          <p:cNvPr id="37" name="Immagine 36">
            <a:extLst>
              <a:ext uri="{FF2B5EF4-FFF2-40B4-BE49-F238E27FC236}">
                <a16:creationId xmlns:a16="http://schemas.microsoft.com/office/drawing/2014/main" id="{B90D2A71-C334-4C40-A0DB-C14C8E95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2312" y="4892976"/>
            <a:ext cx="1283376" cy="130704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0F8E617A-2CC2-4428-85E1-C44ED843431E}"/>
              </a:ext>
            </a:extLst>
          </p:cNvPr>
          <p:cNvSpPr/>
          <p:nvPr/>
        </p:nvSpPr>
        <p:spPr>
          <a:xfrm>
            <a:off x="2411760" y="1319572"/>
            <a:ext cx="3312368" cy="2880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EA8FCB3-C40F-486F-9D87-5E6E236650F4}"/>
              </a:ext>
            </a:extLst>
          </p:cNvPr>
          <p:cNvSpPr/>
          <p:nvPr/>
        </p:nvSpPr>
        <p:spPr>
          <a:xfrm>
            <a:off x="3862553" y="1319572"/>
            <a:ext cx="360040" cy="28803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2393C6D0-04E9-4609-ACEE-67FF34C2ED74}"/>
              </a:ext>
            </a:extLst>
          </p:cNvPr>
          <p:cNvSpPr txBox="1"/>
          <p:nvPr/>
        </p:nvSpPr>
        <p:spPr>
          <a:xfrm>
            <a:off x="2411760" y="102224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0A5142C-50B2-401F-99C9-2B01DA75C50E}"/>
              </a:ext>
            </a:extLst>
          </p:cNvPr>
          <p:cNvSpPr txBox="1"/>
          <p:nvPr/>
        </p:nvSpPr>
        <p:spPr>
          <a:xfrm>
            <a:off x="5414000" y="101161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308B669-4D89-4AAB-8B65-D02F6BD1A7BA}"/>
              </a:ext>
            </a:extLst>
          </p:cNvPr>
          <p:cNvSpPr txBox="1"/>
          <p:nvPr/>
        </p:nvSpPr>
        <p:spPr>
          <a:xfrm>
            <a:off x="2123728" y="1299647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AF5DA2D-BFF1-465A-881B-70B041954D61}"/>
              </a:ext>
            </a:extLst>
          </p:cNvPr>
          <p:cNvSpPr txBox="1"/>
          <p:nvPr/>
        </p:nvSpPr>
        <p:spPr>
          <a:xfrm>
            <a:off x="2123728" y="39025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k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89CDC50-A8EF-4E74-A2B3-62163553FA38}"/>
              </a:ext>
            </a:extLst>
          </p:cNvPr>
          <p:cNvSpPr txBox="1"/>
          <p:nvPr/>
        </p:nvSpPr>
        <p:spPr>
          <a:xfrm>
            <a:off x="3894452" y="959532"/>
            <a:ext cx="320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86CB337-32CB-4DAC-B38A-EA2E1223CA2D}"/>
              </a:ext>
            </a:extLst>
          </p:cNvPr>
          <p:cNvSpPr txBox="1"/>
          <p:nvPr/>
        </p:nvSpPr>
        <p:spPr>
          <a:xfrm>
            <a:off x="2106868" y="297575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13A8FE7B-E4FA-461D-8A6E-430E3432544D}"/>
              </a:ext>
            </a:extLst>
          </p:cNvPr>
          <p:cNvSpPr/>
          <p:nvPr/>
        </p:nvSpPr>
        <p:spPr>
          <a:xfrm rot="16200000">
            <a:off x="3893026" y="1570896"/>
            <a:ext cx="360040" cy="33013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F3C1399A-01A7-4E9E-B4A3-781CC26054D4}"/>
              </a:ext>
            </a:extLst>
          </p:cNvPr>
          <p:cNvSpPr txBox="1"/>
          <p:nvPr/>
        </p:nvSpPr>
        <p:spPr>
          <a:xfrm>
            <a:off x="7188428" y="1391580"/>
            <a:ext cx="12720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risposta alla query q(</a:t>
            </a:r>
            <a:r>
              <a:rPr lang="it-IT" sz="1600" dirty="0" err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a,b</a:t>
            </a:r>
            <a:r>
              <a:rPr lang="it-IT" sz="16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) </a:t>
            </a:r>
            <a:endParaRPr lang="it-IT" sz="1400" dirty="0">
              <a:latin typeface="Comic Sans MS" pitchFamily="66" charset="0"/>
            </a:endParaRPr>
          </a:p>
        </p:txBody>
      </p:sp>
      <p:cxnSp>
        <p:nvCxnSpPr>
          <p:cNvPr id="22" name="Connettore 1 39">
            <a:extLst>
              <a:ext uri="{FF2B5EF4-FFF2-40B4-BE49-F238E27FC236}">
                <a16:creationId xmlns:a16="http://schemas.microsoft.com/office/drawing/2014/main" id="{D4CBC44D-531D-45F3-8297-9DE0DD457DA7}"/>
              </a:ext>
            </a:extLst>
          </p:cNvPr>
          <p:cNvCxnSpPr>
            <a:cxnSpLocks/>
          </p:cNvCxnSpPr>
          <p:nvPr/>
        </p:nvCxnSpPr>
        <p:spPr>
          <a:xfrm flipV="1">
            <a:off x="4067944" y="1731694"/>
            <a:ext cx="3096344" cy="143932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7" name="CasellaDiTesto 7">
            <a:extLst>
              <a:ext uri="{FF2B5EF4-FFF2-40B4-BE49-F238E27FC236}">
                <a16:creationId xmlns:a16="http://schemas.microsoft.com/office/drawing/2014/main" id="{3B82417E-AACE-4A4A-9612-FE47CD7F1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4365104"/>
            <a:ext cx="2574702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it-IT" sz="28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  <p:extLst>
      <p:ext uri="{BB962C8B-B14F-4D97-AF65-F5344CB8AC3E}">
        <p14:creationId xmlns:p14="http://schemas.microsoft.com/office/powerpoint/2010/main" val="9312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33" grpId="0"/>
      <p:bldP spid="34" grpId="0"/>
      <p:bldP spid="35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20" grpId="0" animBg="1"/>
      <p:bldP spid="21" grpId="0"/>
      <p:bldP spid="27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7">
            <a:extLst>
              <a:ext uri="{FF2B5EF4-FFF2-40B4-BE49-F238E27FC236}">
                <a16:creationId xmlns:a16="http://schemas.microsoft.com/office/drawing/2014/main" id="{26C60459-E0F5-431F-9549-F151CF6B9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116632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it-IT" sz="2400" dirty="0">
                <a:solidFill>
                  <a:srgbClr val="FF0000"/>
                </a:solidFill>
                <a:latin typeface="Comic Sans MS" pitchFamily="66" charset="0"/>
              </a:rPr>
              <a:t>Idea:</a:t>
            </a: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EDFDDD31-4717-46F7-BD54-A5A13D088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4390" y="116632"/>
            <a:ext cx="80321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Comic Sans MS" panose="030F0702030302020204" pitchFamily="66" charset="0"/>
              </a:rPr>
              <a:t>Costruire</a:t>
            </a:r>
            <a:r>
              <a:rPr lang="en-US" sz="2400" dirty="0">
                <a:latin typeface="Comic Sans MS" panose="030F0702030302020204" pitchFamily="66" charset="0"/>
              </a:rPr>
              <a:t> in tempo O(</a:t>
            </a:r>
            <a:r>
              <a:rPr lang="en-US" sz="2400" dirty="0" err="1">
                <a:latin typeface="Comic Sans MS" panose="030F0702030302020204" pitchFamily="66" charset="0"/>
              </a:rPr>
              <a:t>n+k</a:t>
            </a:r>
            <a:r>
              <a:rPr lang="en-US" sz="2400" dirty="0">
                <a:latin typeface="Comic Sans MS" panose="030F0702030302020204" pitchFamily="66" charset="0"/>
              </a:rPr>
              <a:t>) un array Y di </a:t>
            </a:r>
            <a:r>
              <a:rPr lang="en-US" sz="2400" dirty="0" err="1">
                <a:latin typeface="Comic Sans MS" panose="030F0702030302020204" pitchFamily="66" charset="0"/>
              </a:rPr>
              <a:t>dimensione</a:t>
            </a:r>
            <a:r>
              <a:rPr lang="en-US" sz="2400" dirty="0">
                <a:latin typeface="Comic Sans MS" panose="030F0702030302020204" pitchFamily="66" charset="0"/>
              </a:rPr>
              <a:t> k dove Y[</a:t>
            </a:r>
            <a:r>
              <a:rPr lang="en-US" sz="2400" dirty="0" err="1">
                <a:latin typeface="Comic Sans MS" panose="030F0702030302020204" pitchFamily="66" charset="0"/>
              </a:rPr>
              <a:t>i</a:t>
            </a:r>
            <a:r>
              <a:rPr lang="en-US" sz="2400" dirty="0">
                <a:latin typeface="Comic Sans MS" panose="030F0702030302020204" pitchFamily="66" charset="0"/>
              </a:rPr>
              <a:t>] è il </a:t>
            </a:r>
            <a:r>
              <a:rPr lang="en-US" sz="2400" dirty="0" err="1">
                <a:latin typeface="Comic Sans MS" panose="030F0702030302020204" pitchFamily="66" charset="0"/>
              </a:rPr>
              <a:t>numero</a:t>
            </a:r>
            <a:r>
              <a:rPr lang="en-US" sz="2400" dirty="0">
                <a:latin typeface="Comic Sans MS" panose="030F0702030302020204" pitchFamily="66" charset="0"/>
              </a:rPr>
              <a:t> di </a:t>
            </a:r>
            <a:r>
              <a:rPr lang="en-US" sz="2400" dirty="0" err="1">
                <a:latin typeface="Comic Sans MS" panose="030F0702030302020204" pitchFamily="66" charset="0"/>
              </a:rPr>
              <a:t>elementi</a:t>
            </a:r>
            <a:r>
              <a:rPr lang="en-US" sz="2400" dirty="0">
                <a:latin typeface="Comic Sans MS" panose="030F0702030302020204" pitchFamily="66" charset="0"/>
              </a:rPr>
              <a:t> di X </a:t>
            </a:r>
            <a:r>
              <a:rPr lang="en-US" sz="2400" dirty="0" err="1">
                <a:latin typeface="Comic Sans MS" panose="030F0702030302020204" pitchFamily="66" charset="0"/>
              </a:rPr>
              <a:t>che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 err="1">
                <a:latin typeface="Comic Sans MS" panose="030F0702030302020204" pitchFamily="66" charset="0"/>
              </a:rPr>
              <a:t>sono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latin typeface="Comic Sans MS" panose="030F0702030302020204" pitchFamily="66" charset="0"/>
                <a:sym typeface="Symbol" pitchFamily="18" charset="2"/>
              </a:rPr>
              <a:t> </a:t>
            </a:r>
            <a:r>
              <a:rPr lang="en-US" sz="2400" dirty="0" err="1">
                <a:latin typeface="Comic Sans MS" panose="030F0702030302020204" pitchFamily="66" charset="0"/>
                <a:sym typeface="Symbol" pitchFamily="18" charset="2"/>
              </a:rPr>
              <a:t>i</a:t>
            </a:r>
            <a:endParaRPr lang="en-US" sz="2400" dirty="0">
              <a:latin typeface="Comic Sans MS" panose="030F0702030302020204" pitchFamily="66" charset="0"/>
              <a:sym typeface="Symbol" pitchFamily="18" charset="2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A28F012B-671C-4679-9F72-2681FF4DA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1628800"/>
            <a:ext cx="4103688" cy="24304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CostruisciOracolo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(X, k)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Sia Y un array di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dimensione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=1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]=0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=1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to 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n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incrementa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Y[X[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=2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to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k </a:t>
            </a: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do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]=Y[</a:t>
            </a:r>
            <a:r>
              <a:rPr lang="en-US" dirty="0" err="1">
                <a:solidFill>
                  <a:srgbClr val="000000"/>
                </a:solidFill>
                <a:latin typeface="Times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]+Y[i-1]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 b="1" dirty="0">
                <a:solidFill>
                  <a:srgbClr val="000000"/>
                </a:solidFill>
                <a:latin typeface="Times" pitchFamily="18" charset="0"/>
              </a:rPr>
              <a:t> return</a:t>
            </a:r>
            <a:r>
              <a:rPr lang="en-US" dirty="0">
                <a:solidFill>
                  <a:srgbClr val="000000"/>
                </a:solidFill>
                <a:latin typeface="Times" pitchFamily="18" charset="0"/>
              </a:rPr>
              <a:t> Y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AF7B7A1-76BF-4022-ABFB-3909CC58D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068663"/>
            <a:ext cx="4103688" cy="1604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InterrogaOracolo (Y, k, a, b)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 b &gt; k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then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b=k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  <a:buFontTx/>
              <a:buAutoNum type="arabicPeriod"/>
            </a:pP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 a </a:t>
            </a:r>
            <a:r>
              <a:rPr lang="en-US">
                <a:solidFill>
                  <a:srgbClr val="000000"/>
                </a:solidFill>
                <a:latin typeface="Times" pitchFamily="18" charset="0"/>
                <a:sym typeface="Symbol" pitchFamily="18" charset="2"/>
              </a:rPr>
              <a:t> 1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then return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Y[b]</a:t>
            </a:r>
          </a:p>
          <a:p>
            <a:pPr marL="457200" indent="-4572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		     else return </a:t>
            </a:r>
            <a:r>
              <a:rPr lang="en-US">
                <a:solidFill>
                  <a:srgbClr val="000000"/>
                </a:solidFill>
                <a:latin typeface="Times" pitchFamily="18" charset="0"/>
              </a:rPr>
              <a:t>(Y[b]-Y[a-1])</a:t>
            </a:r>
            <a:r>
              <a:rPr lang="en-US" b="1">
                <a:solidFill>
                  <a:srgbClr val="000000"/>
                </a:solidFill>
                <a:latin typeface="Times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209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200" b="1" dirty="0">
                <a:solidFill>
                  <a:srgbClr val="3366FF"/>
                </a:solidFill>
                <a:latin typeface="Comic Sans MS" pitchFamily="66" charset="0"/>
              </a:rPr>
              <a:t>Ottimalità di un algoritmo</a:t>
            </a:r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250825" y="1989138"/>
            <a:ext cx="8624477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400" b="1" dirty="0">
                <a:solidFill>
                  <a:srgbClr val="C00000"/>
                </a:solidFill>
                <a:latin typeface="Comic Sans MS" pitchFamily="66" charset="0"/>
              </a:rPr>
              <a:t>Definizione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Dato un problema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con complessità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  <a:r>
              <a:rPr lang="it-IT" altLang="it-IT" sz="2400" dirty="0">
                <a:latin typeface="Comic Sans MS" pitchFamily="66" charset="0"/>
              </a:rPr>
              <a:t>rispetto ad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una risorsa di calcolo, un algoritmo che risolve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</a:t>
            </a:r>
            <a:r>
              <a:rPr lang="it-IT" altLang="it-IT" sz="2400" dirty="0">
                <a:latin typeface="Comic Sans MS" pitchFamily="66" charset="0"/>
              </a:rPr>
              <a:t> è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(asintoticamente) </a:t>
            </a:r>
            <a:r>
              <a:rPr lang="it-IT" altLang="it-IT" sz="2400" dirty="0">
                <a:solidFill>
                  <a:srgbClr val="FF0000"/>
                </a:solidFill>
                <a:latin typeface="Comic Sans MS" pitchFamily="66" charset="0"/>
              </a:rPr>
              <a:t>ottimo</a:t>
            </a:r>
            <a:r>
              <a:rPr lang="it-IT" altLang="it-IT" sz="2400" dirty="0">
                <a:latin typeface="Comic Sans MS" pitchFamily="66" charset="0"/>
              </a:rPr>
              <a:t> se ha costo di esecuzione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O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f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altLang="it-IT" sz="2400" i="1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))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400" dirty="0">
                <a:latin typeface="Comic Sans MS" pitchFamily="66" charset="0"/>
              </a:rPr>
              <a:t>rispetto a quella risorsa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complessità temporale del problema dell’ordinamento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887663"/>
          </a:xfrm>
        </p:spPr>
        <p:txBody>
          <a:bodyPr/>
          <a:lstStyle/>
          <a:p>
            <a:pPr eaLnBrk="1" hangingPunct="1"/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Upper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O(n</a:t>
            </a:r>
            <a:r>
              <a:rPr lang="it-IT" sz="24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  <a:p>
            <a:pPr lvl="1" eaLnBrk="1" hangingPunct="1"/>
            <a:r>
              <a:rPr lang="it-IT" sz="2000" dirty="0" err="1">
                <a:latin typeface="Comic Sans MS" pitchFamily="66" charset="0"/>
              </a:rPr>
              <a:t>Insertion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Selection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Quick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Bubble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Un upper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solidFill>
                  <a:srgbClr val="FF0000"/>
                </a:solidFill>
                <a:latin typeface="Comic Sans MS" pitchFamily="66" charset="0"/>
              </a:rPr>
              <a:t>migliore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O(n log n)</a:t>
            </a:r>
          </a:p>
          <a:p>
            <a:pPr lvl="1" eaLnBrk="1" hangingPunct="1"/>
            <a:r>
              <a:rPr lang="it-IT" sz="2000" dirty="0" err="1">
                <a:latin typeface="Comic Sans MS" pitchFamily="66" charset="0"/>
              </a:rPr>
              <a:t>Merge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r>
              <a:rPr lang="it-IT" sz="2000" dirty="0">
                <a:latin typeface="Comic Sans MS" pitchFamily="66" charset="0"/>
              </a:rPr>
              <a:t>, </a:t>
            </a:r>
            <a:r>
              <a:rPr lang="it-IT" sz="2000" dirty="0" err="1">
                <a:latin typeface="Comic Sans MS" pitchFamily="66" charset="0"/>
              </a:rPr>
              <a:t>Heap</a:t>
            </a:r>
            <a:r>
              <a:rPr lang="it-IT" sz="2000" dirty="0">
                <a:latin typeface="Comic Sans MS" pitchFamily="66" charset="0"/>
              </a:rPr>
              <a:t> </a:t>
            </a:r>
            <a:r>
              <a:rPr lang="it-IT" sz="2000" dirty="0" err="1">
                <a:latin typeface="Comic Sans MS" pitchFamily="66" charset="0"/>
              </a:rPr>
              <a:t>Sort</a:t>
            </a:r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Lower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 err="1">
                <a:solidFill>
                  <a:srgbClr val="3366FF"/>
                </a:solidFill>
                <a:latin typeface="Comic Sans MS" pitchFamily="66" charset="0"/>
              </a:rPr>
              <a:t>bound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(n)</a:t>
            </a:r>
          </a:p>
          <a:p>
            <a:pPr lvl="1"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banale: ogni algoritmo che ordina n elementi li deve almeno leggere tutti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5084763"/>
            <a:ext cx="817723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dirty="0">
                <a:latin typeface="Comic Sans MS" pitchFamily="66" charset="0"/>
              </a:rPr>
              <a:t>Abbiamo un </a:t>
            </a:r>
            <a:r>
              <a:rPr lang="it-IT" sz="2400" b="1" dirty="0">
                <a:solidFill>
                  <a:srgbClr val="3366FF"/>
                </a:solidFill>
                <a:latin typeface="Comic Sans MS" pitchFamily="66" charset="0"/>
              </a:rPr>
              <a:t>gap di log n</a:t>
            </a:r>
            <a:r>
              <a:rPr lang="it-IT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400" dirty="0">
                <a:latin typeface="Comic Sans MS" pitchFamily="66" charset="0"/>
              </a:rPr>
              <a:t>tra upper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 e </a:t>
            </a:r>
            <a:r>
              <a:rPr lang="it-IT" sz="2400" dirty="0" err="1">
                <a:latin typeface="Comic Sans MS" pitchFamily="66" charset="0"/>
              </a:rPr>
              <a:t>lower</a:t>
            </a:r>
            <a:r>
              <a:rPr lang="it-IT" sz="2400" dirty="0">
                <a:latin typeface="Comic Sans MS" pitchFamily="66" charset="0"/>
              </a:rPr>
              <a:t> </a:t>
            </a:r>
            <a:r>
              <a:rPr lang="it-IT" sz="2400" dirty="0" err="1">
                <a:latin typeface="Comic Sans MS" pitchFamily="66" charset="0"/>
              </a:rPr>
              <a:t>bound</a:t>
            </a:r>
            <a:r>
              <a:rPr lang="it-IT" sz="2400" dirty="0">
                <a:latin typeface="Comic Sans MS" pitchFamily="66" charset="0"/>
              </a:rPr>
              <a:t>!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2051050" y="5899150"/>
            <a:ext cx="4900701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 dirty="0">
                <a:solidFill>
                  <a:srgbClr val="FF0000"/>
                </a:solidFill>
                <a:latin typeface="Comic Sans MS" pitchFamily="66" charset="0"/>
              </a:rPr>
              <a:t>Possiamo fare meglio?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  <p:bldP spid="111620" grpId="0"/>
      <p:bldP spid="1116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49275"/>
            <a:ext cx="8455025" cy="2308324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>
                <a:latin typeface="Comic Sans MS" pitchFamily="66" charset="0"/>
              </a:rPr>
              <a:t>Ordinamento per confronti</a:t>
            </a:r>
          </a:p>
          <a:p>
            <a:pPr eaLnBrk="1" hangingPunct="1"/>
            <a:r>
              <a:rPr lang="it-IT">
                <a:latin typeface="Comic Sans MS" pitchFamily="66" charset="0"/>
              </a:rPr>
              <a:t>Dati due elementi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</a:rPr>
              <a:t> ed 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en-US">
                <a:latin typeface="Comic Sans MS" pitchFamily="66" charset="0"/>
              </a:rPr>
              <a:t>, </a:t>
            </a:r>
            <a:r>
              <a:rPr lang="it-IT">
                <a:latin typeface="Comic Sans MS" pitchFamily="66" charset="0"/>
              </a:rPr>
              <a:t>per determinar</a:t>
            </a:r>
            <a:r>
              <a:rPr lang="en-US">
                <a:latin typeface="Comic Sans MS" pitchFamily="66" charset="0"/>
              </a:rPr>
              <a:t>n</a:t>
            </a:r>
            <a:r>
              <a:rPr lang="it-IT">
                <a:latin typeface="Comic Sans MS" pitchFamily="66" charset="0"/>
              </a:rPr>
              <a:t>e l’ordinamento relativo effettuiamo una delle seguenti operazioni di confronto: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       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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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</a:rPr>
              <a:t>  ;  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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  <a:r>
              <a:rPr lang="it-IT">
                <a:latin typeface="Comic Sans MS" pitchFamily="66" charset="0"/>
                <a:sym typeface="Symbol" pitchFamily="18" charset="2"/>
              </a:rPr>
              <a:t>  ;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  </a:t>
            </a:r>
            <a:r>
              <a:rPr lang="it-IT">
                <a:latin typeface="Comic Sans MS" pitchFamily="66" charset="0"/>
                <a:sym typeface="Symbol" pitchFamily="18" charset="2"/>
              </a:rPr>
              <a:t>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  </a:t>
            </a:r>
            <a:r>
              <a:rPr lang="it-IT">
                <a:latin typeface="Comic Sans MS" pitchFamily="66" charset="0"/>
                <a:sym typeface="Symbol" pitchFamily="18" charset="2"/>
              </a:rPr>
              <a:t>;  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i</a:t>
            </a:r>
            <a:r>
              <a:rPr lang="it-IT">
                <a:latin typeface="Comic Sans MS" pitchFamily="66" charset="0"/>
                <a:sym typeface="Symbol" pitchFamily="18" charset="2"/>
              </a:rPr>
              <a:t>  </a:t>
            </a:r>
            <a:r>
              <a:rPr lang="it-IT">
                <a:latin typeface="Comic Sans MS" pitchFamily="66" charset="0"/>
              </a:rPr>
              <a:t>a</a:t>
            </a:r>
            <a:r>
              <a:rPr lang="it-IT" baseline="-25000">
                <a:latin typeface="Comic Sans MS" pitchFamily="66" charset="0"/>
              </a:rPr>
              <a:t>j</a:t>
            </a:r>
          </a:p>
          <a:p>
            <a:pPr eaLnBrk="1" hangingPunct="1"/>
            <a:endParaRPr lang="it-IT">
              <a:latin typeface="Comic Sans MS" pitchFamily="66" charset="0"/>
            </a:endParaRPr>
          </a:p>
          <a:p>
            <a:pPr eaLnBrk="1" hangingPunct="1"/>
            <a:r>
              <a:rPr lang="it-IT">
                <a:latin typeface="Comic Sans MS" pitchFamily="66" charset="0"/>
              </a:rPr>
              <a:t>Non si possono esaminare i valori degli elementi o ottenere informazioni sul loro ordine in altro modo.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7786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b="1" dirty="0">
                <a:latin typeface="Comic Sans MS" pitchFamily="66" charset="0"/>
              </a:rPr>
              <a:t>Notare:</a:t>
            </a:r>
            <a:r>
              <a:rPr lang="it-IT" dirty="0">
                <a:latin typeface="Comic Sans MS" pitchFamily="66" charset="0"/>
              </a:rPr>
              <a:t> Tutti gli algoritmi citati prima sono algoritmi di ordinamento per confronto.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3554</Words>
  <Application>Microsoft Office PowerPoint</Application>
  <PresentationFormat>Presentazione su schermo (4:3)</PresentationFormat>
  <Paragraphs>894</Paragraphs>
  <Slides>54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54</vt:i4>
      </vt:variant>
    </vt:vector>
  </HeadingPairs>
  <TitlesOfParts>
    <vt:vector size="60" baseType="lpstr">
      <vt:lpstr>Arial</vt:lpstr>
      <vt:lpstr>Calibri</vt:lpstr>
      <vt:lpstr>Comic Sans MS</vt:lpstr>
      <vt:lpstr>Times</vt:lpstr>
      <vt:lpstr>Times New Roman</vt:lpstr>
      <vt:lpstr>Tema di Office</vt:lpstr>
      <vt:lpstr>Algoritmi e Strutture Dati</vt:lpstr>
      <vt:lpstr>Sommario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complessità temporale del problema dell’ordinamento</vt:lpstr>
      <vt:lpstr>Sui limiti della velocità: una delimitazione inferiore (lower bound) alla complessità  del problema</vt:lpstr>
      <vt:lpstr>Presentazione standard di PowerPoint</vt:lpstr>
      <vt:lpstr>Presentazione standard di PowerPoint</vt:lpstr>
      <vt:lpstr>Uno strumento utile: albero di decisione</vt:lpstr>
      <vt:lpstr>Presentazione standard di PowerPoint</vt:lpstr>
      <vt:lpstr>Presentazione standard di PowerPoint</vt:lpstr>
      <vt:lpstr>Esempio  Fornire l’albero di decisione del seguente algoritmo per istanze di dimensione 3.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Esercizio  Dimostrare usando la tecnica dell’albero di decisione che l’algoritmo di pesatura che esegue (nel caso peggiore) log3 n pesate per trovare la moneta falsa fra n monete è ottimo.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Una domanda</vt:lpstr>
      <vt:lpstr>Sommario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esempio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388</cp:revision>
  <dcterms:created xsi:type="dcterms:W3CDTF">2013-03-05T17:51:33Z</dcterms:created>
  <dcterms:modified xsi:type="dcterms:W3CDTF">2022-11-07T20:06:45Z</dcterms:modified>
</cp:coreProperties>
</file>