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0"/>
  </p:notesMasterIdLst>
  <p:sldIdLst>
    <p:sldId id="256" r:id="rId3"/>
    <p:sldId id="306" r:id="rId4"/>
    <p:sldId id="353" r:id="rId5"/>
    <p:sldId id="354" r:id="rId6"/>
    <p:sldId id="355" r:id="rId7"/>
    <p:sldId id="356" r:id="rId8"/>
    <p:sldId id="357" r:id="rId9"/>
    <p:sldId id="372" r:id="rId10"/>
    <p:sldId id="358" r:id="rId11"/>
    <p:sldId id="383" r:id="rId12"/>
    <p:sldId id="359" r:id="rId13"/>
    <p:sldId id="360" r:id="rId14"/>
    <p:sldId id="362" r:id="rId15"/>
    <p:sldId id="384" r:id="rId16"/>
    <p:sldId id="385" r:id="rId17"/>
    <p:sldId id="364" r:id="rId18"/>
    <p:sldId id="365" r:id="rId19"/>
    <p:sldId id="366" r:id="rId20"/>
    <p:sldId id="386" r:id="rId21"/>
    <p:sldId id="367" r:id="rId22"/>
    <p:sldId id="368" r:id="rId23"/>
    <p:sldId id="369" r:id="rId24"/>
    <p:sldId id="370" r:id="rId25"/>
    <p:sldId id="371" r:id="rId26"/>
    <p:sldId id="373" r:id="rId27"/>
    <p:sldId id="374" r:id="rId28"/>
    <p:sldId id="375" r:id="rId29"/>
    <p:sldId id="390" r:id="rId30"/>
    <p:sldId id="391" r:id="rId31"/>
    <p:sldId id="392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389" r:id="rId40"/>
    <p:sldId id="376" r:id="rId41"/>
    <p:sldId id="377" r:id="rId42"/>
    <p:sldId id="378" r:id="rId43"/>
    <p:sldId id="379" r:id="rId44"/>
    <p:sldId id="380" r:id="rId45"/>
    <p:sldId id="381" r:id="rId46"/>
    <p:sldId id="382" r:id="rId47"/>
    <p:sldId id="387" r:id="rId48"/>
    <p:sldId id="388" r:id="rId4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99"/>
    <a:srgbClr val="FFCC00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50425-26E2-4B1F-B45F-9FF877331C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DB6E4-F9BE-48BC-BA4A-070819CF99D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FEDE-D437-4996-A6AB-99F3FBD93336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0E9B-1F45-4D17-9116-818C007D9FE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D525-7CA8-4ACE-86EA-771AC5AE897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7D3F-0127-4136-89CA-7DDD6142336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4198-8598-4A96-80E4-80075DC8DC0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C2056-7906-4719-9684-B93E2EDABE87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6287-C389-47FB-9092-4FABECFBB38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5A329-FFD9-4DD8-84D1-64D2F0F81DC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D62B-4EEB-40AA-8CB5-FB358EE2FB6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CAFB-F507-4F98-A2DB-466CA94A2AB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A2FB-0E2B-4FED-8E68-9924ABED4057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98B53E7-5479-4B90-BEB8-EB15480D5922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1034" name="Picture 13" descr="McGraw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23850" y="4796060"/>
            <a:ext cx="8280400" cy="865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latin typeface="Comic Sans MS" pitchFamily="66" charset="0"/>
              </a:rPr>
              <a:t>Il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Merge Sort</a:t>
            </a:r>
            <a:r>
              <a:rPr lang="en-US" sz="2400" dirty="0" smtClean="0">
                <a:latin typeface="Comic Sans MS" pitchFamily="66" charset="0"/>
              </a:rPr>
              <a:t> e </a:t>
            </a:r>
            <a:r>
              <a:rPr lang="en-US" sz="2400" dirty="0" err="1" smtClean="0">
                <a:latin typeface="Comic Sans MS" pitchFamily="66" charset="0"/>
              </a:rPr>
              <a:t>l’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Heap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Sort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algoritmi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ottimi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almeno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dentro</a:t>
            </a:r>
            <a:r>
              <a:rPr lang="en-US" sz="2400" dirty="0" smtClean="0">
                <a:latin typeface="Comic Sans MS" pitchFamily="66" charset="0"/>
              </a:rPr>
              <a:t> la </a:t>
            </a:r>
            <a:r>
              <a:rPr lang="en-US" sz="2400" dirty="0" err="1" smtClean="0">
                <a:latin typeface="Comic Sans MS" pitchFamily="66" charset="0"/>
              </a:rPr>
              <a:t>classe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algoritmi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basati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confronti</a:t>
            </a:r>
            <a:r>
              <a:rPr lang="en-US" sz="2400" dirty="0" smtClean="0">
                <a:latin typeface="Comic Sans MS" pitchFamily="66" charset="0"/>
              </a:rPr>
              <a:t>).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6924675" y="4221088"/>
            <a:ext cx="1795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Corollario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23850" y="548432"/>
            <a:ext cx="8280400" cy="122438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algoritmo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basato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confronti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che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ordina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elementi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deve</a:t>
            </a:r>
            <a:r>
              <a:rPr lang="en-US" sz="2400" dirty="0" smtClean="0">
                <a:latin typeface="Comic Sans MS" pitchFamily="66" charset="0"/>
              </a:rPr>
              <a:t> fare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peggiore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(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 smtClean="0">
                <a:latin typeface="Comic Sans MS" pitchFamily="66" charset="0"/>
              </a:rPr>
              <a:t>log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en-US" sz="2400" dirty="0" smtClean="0">
                <a:latin typeface="Comic Sans MS" pitchFamily="66" charset="0"/>
              </a:rPr>
              <a:t>) </a:t>
            </a:r>
            <a:r>
              <a:rPr lang="en-US" sz="2400" dirty="0" err="1" smtClean="0">
                <a:latin typeface="Comic Sans MS" pitchFamily="66" charset="0"/>
              </a:rPr>
              <a:t>confronti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7"/>
          <p:cNvSpPr txBox="1">
            <a:spLocks noChangeArrowheads="1"/>
          </p:cNvSpPr>
          <p:nvPr/>
        </p:nvSpPr>
        <p:spPr bwMode="auto">
          <a:xfrm>
            <a:off x="6924675" y="95366"/>
            <a:ext cx="1648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Teorema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899592" y="2420888"/>
            <a:ext cx="7200800" cy="769441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Nota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#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confronti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esegue</a:t>
            </a:r>
            <a:r>
              <a:rPr lang="en-US" sz="2000" dirty="0" smtClean="0">
                <a:latin typeface="Comic Sans MS" pitchFamily="66" charset="0"/>
              </a:rPr>
              <a:t> è un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lower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bound </a:t>
            </a:r>
            <a:r>
              <a:rPr lang="en-US" sz="2000" dirty="0" smtClean="0">
                <a:latin typeface="Comic Sans MS" pitchFamily="66" charset="0"/>
              </a:rPr>
              <a:t>al #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esegue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5" y="1342509"/>
            <a:ext cx="8386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</a:rPr>
              <a:t>Gli algoritmi di ordinamento per confronto possono essere descritti in modo astratto in termini di </a:t>
            </a:r>
            <a:r>
              <a:rPr lang="it-IT" sz="2000" b="1" dirty="0">
                <a:solidFill>
                  <a:srgbClr val="3366FF"/>
                </a:solidFill>
                <a:latin typeface="Comic Sans MS" pitchFamily="66" charset="0"/>
              </a:rPr>
              <a:t>alberi di decisione</a:t>
            </a:r>
            <a:r>
              <a:rPr lang="it-IT" sz="2000" dirty="0">
                <a:latin typeface="Comic Sans MS" pitchFamily="66" charset="0"/>
              </a:rPr>
              <a:t>.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88925" y="2420888"/>
            <a:ext cx="8604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</a:rPr>
              <a:t>Un generico algoritmo di ordinamento per confronto lavora nel modo seguente:</a:t>
            </a:r>
          </a:p>
          <a:p>
            <a:pPr eaLnBrk="1" hangingPunct="1">
              <a:buFontTx/>
              <a:buChar char="-"/>
            </a:pPr>
            <a:r>
              <a:rPr lang="it-IT" sz="2000" dirty="0" smtClean="0">
                <a:latin typeface="Comic Sans MS" pitchFamily="66" charset="0"/>
              </a:rPr>
              <a:t> confronta </a:t>
            </a:r>
            <a:r>
              <a:rPr lang="it-IT" sz="2000" dirty="0">
                <a:latin typeface="Comic Sans MS" pitchFamily="66" charset="0"/>
              </a:rPr>
              <a:t>due elementi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sz="2000" dirty="0">
                <a:latin typeface="Comic Sans MS" pitchFamily="66" charset="0"/>
              </a:rPr>
              <a:t> ed 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 err="1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sz="2000" dirty="0">
                <a:latin typeface="Comic Sans MS" pitchFamily="66" charset="0"/>
              </a:rPr>
              <a:t> (ad esempio effettua il test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i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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 err="1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sz="2000" dirty="0">
                <a:latin typeface="Comic Sans MS" pitchFamily="66" charset="0"/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a </a:t>
            </a:r>
            <a:r>
              <a:rPr lang="it-IT" sz="2000" dirty="0">
                <a:latin typeface="Comic Sans MS" pitchFamily="66" charset="0"/>
              </a:rPr>
              <a:t>seconda del risultato – riordina e/o decide il confronto successivo da eseguire.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28600" y="4437112"/>
            <a:ext cx="859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b="1" dirty="0">
                <a:solidFill>
                  <a:srgbClr val="3366FF"/>
                </a:solidFill>
                <a:latin typeface="Comic Sans MS" pitchFamily="66" charset="0"/>
              </a:rPr>
              <a:t>Albero di </a:t>
            </a:r>
            <a:r>
              <a:rPr lang="it-IT" sz="2000" b="1" dirty="0">
                <a:solidFill>
                  <a:srgbClr val="3366FF"/>
                </a:solidFill>
                <a:latin typeface="Comic Sans MS" pitchFamily="66" charset="0"/>
              </a:rPr>
              <a:t>decisione</a:t>
            </a:r>
            <a:r>
              <a:rPr lang="it-IT" b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b="1" dirty="0">
                <a:latin typeface="Comic Sans MS" pitchFamily="66" charset="0"/>
              </a:rPr>
              <a:t>-</a:t>
            </a:r>
            <a:r>
              <a:rPr lang="it-IT" dirty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</a:rPr>
              <a:t>Descrive i confronti che l’algoritmo esegue quando opera su un input di una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determinata dimensione</a:t>
            </a:r>
            <a:r>
              <a:rPr lang="it-IT" sz="2000" dirty="0">
                <a:latin typeface="Comic Sans MS" pitchFamily="66" charset="0"/>
              </a:rPr>
              <a:t>. I movimenti dei dati e tutti gli altri aspetti dell’algoritmo vengono ignorati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  <a:latin typeface="Comic Sans MS" pitchFamily="66" charset="0"/>
              </a:rPr>
              <a:t>Uno strumento utile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: albero di decisione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108549" grpId="0"/>
      <p:bldP spid="1085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3213100"/>
            <a:ext cx="8569325" cy="32543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black">
          <a:xfrm>
            <a:off x="533400" y="2016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Alberi di decisione</a:t>
            </a:r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9850" y="3489325"/>
            <a:ext cx="66167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75688" cy="2376488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Descrive le diverse sequenze di confronti che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 smtClean="0">
                <a:latin typeface="Comic Sans MS" pitchFamily="66" charset="0"/>
              </a:rPr>
              <a:t> potrebbe fare su istanze di dimensione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Nodo interno (non foglia):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i:j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 dirty="0" smtClean="0">
                <a:latin typeface="Comic Sans MS" pitchFamily="66" charset="0"/>
              </a:rPr>
              <a:t>modella il </a:t>
            </a:r>
            <a:r>
              <a:rPr lang="it-IT" altLang="it-IT" sz="1800" dirty="0" smtClean="0">
                <a:solidFill>
                  <a:srgbClr val="3366FF"/>
                </a:solidFill>
                <a:latin typeface="Comic Sans MS" pitchFamily="66" charset="0"/>
              </a:rPr>
              <a:t>confronto </a:t>
            </a:r>
            <a:r>
              <a:rPr lang="it-IT" altLang="it-IT" sz="1800" dirty="0" smtClean="0">
                <a:latin typeface="Comic Sans MS" pitchFamily="66" charset="0"/>
              </a:rPr>
              <a:t>tra </a:t>
            </a:r>
            <a:r>
              <a:rPr lang="it-IT" altLang="it-IT" sz="18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1800" baseline="-25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1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1800" dirty="0" smtClean="0">
                <a:latin typeface="Comic Sans MS" pitchFamily="66" charset="0"/>
              </a:rPr>
              <a:t>e </a:t>
            </a:r>
            <a:r>
              <a:rPr lang="it-IT" altLang="it-IT" sz="1800" dirty="0" err="1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1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it-IT" altLang="it-IT" sz="1800" baseline="-250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Nodo foglia: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>
                <a:latin typeface="Comic Sans MS" pitchFamily="66" charset="0"/>
              </a:rPr>
              <a:t>modella una risposta (output) dell’algoritmo: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permutazione degli elementi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925763" y="3635375"/>
            <a:ext cx="350837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1700213" y="4524375"/>
            <a:ext cx="350837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2565400" y="5316538"/>
            <a:ext cx="350838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4941888" y="4524375"/>
            <a:ext cx="350837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5867400" y="5435600"/>
            <a:ext cx="350838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467544" y="3330575"/>
            <a:ext cx="1858201" cy="40011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en-US" sz="2000" b="1" dirty="0">
                <a:latin typeface="Comic Sans MS" pitchFamily="66" charset="0"/>
              </a:rPr>
              <a:t>:</a:t>
            </a:r>
            <a:r>
              <a:rPr lang="en-US" sz="2000" dirty="0">
                <a:latin typeface="Comic Sans MS" pitchFamily="66" charset="0"/>
              </a:rPr>
              <a:t> a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,a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,a</a:t>
            </a:r>
            <a:r>
              <a:rPr lang="en-US" sz="2000" baseline="-25000" dirty="0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1850" y="333375"/>
            <a:ext cx="7772400" cy="658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Osservazioni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412875"/>
            <a:ext cx="7772400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non 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associato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ad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problema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non 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associato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solo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ad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algoritmo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associato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ad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algoritmo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e 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una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dimensione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dell’istanza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descrive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le diverse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sequenze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confronti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certo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algoritmo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può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eseguire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su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istanze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una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dimensione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>
                <a:latin typeface="Comic Sans MS" pitchFamily="66" charset="0"/>
              </a:rPr>
              <a:t>L’albero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decisione</a:t>
            </a:r>
            <a:r>
              <a:rPr lang="en-US" sz="2800" dirty="0" smtClean="0">
                <a:latin typeface="Comic Sans MS" pitchFamily="66" charset="0"/>
              </a:rPr>
              <a:t> è </a:t>
            </a:r>
            <a:r>
              <a:rPr lang="en-US" sz="2800" dirty="0" err="1" smtClean="0">
                <a:latin typeface="Comic Sans MS" pitchFamily="66" charset="0"/>
              </a:rPr>
              <a:t>una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descrizione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alternativa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dell’algoritmo</a:t>
            </a:r>
            <a:r>
              <a:rPr lang="en-US" sz="2800" dirty="0" smtClean="0">
                <a:latin typeface="Comic Sans MS" pitchFamily="66" charset="0"/>
              </a:rPr>
              <a:t> (</a:t>
            </a:r>
            <a:r>
              <a:rPr lang="en-US" sz="2800" dirty="0" err="1" smtClean="0">
                <a:latin typeface="Comic Sans MS" pitchFamily="66" charset="0"/>
              </a:rPr>
              <a:t>customizzato</a:t>
            </a:r>
            <a:r>
              <a:rPr lang="en-US" sz="2800" dirty="0" smtClean="0">
                <a:latin typeface="Comic Sans MS" pitchFamily="66" charset="0"/>
              </a:rPr>
              <a:t> per </a:t>
            </a:r>
            <a:r>
              <a:rPr lang="en-US" sz="2800" dirty="0" err="1" smtClean="0">
                <a:latin typeface="Comic Sans MS" pitchFamily="66" charset="0"/>
              </a:rPr>
              <a:t>istanze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certa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dimensione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14338"/>
            <a:ext cx="8532813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2400" b="1" dirty="0" smtClean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/>
            </a:r>
            <a:br>
              <a:rPr lang="it-IT" sz="2400" dirty="0" smtClean="0">
                <a:latin typeface="Comic Sans MS" pitchFamily="66" charset="0"/>
              </a:rPr>
            </a:br>
            <a:r>
              <a:rPr lang="it-IT" sz="2400" dirty="0" smtClean="0">
                <a:latin typeface="Comic Sans MS" pitchFamily="66" charset="0"/>
              </a:rPr>
              <a:t>Fornire l’albero di decisione del seguente algoritmo per istanze di dimensione 3.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3525" y="1916113"/>
            <a:ext cx="4608513" cy="3255962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InsertionSort2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(A)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n-1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x = A[k+1]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j = 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 &gt; 0 e A[j] &gt; x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     A[j+1] = A[j]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j= j-1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A[j+1]=x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5"/>
          <p:cNvSpPr>
            <a:spLocks noChangeArrowheads="1"/>
          </p:cNvSpPr>
          <p:nvPr/>
        </p:nvSpPr>
        <p:spPr bwMode="auto">
          <a:xfrm>
            <a:off x="1042988" y="1484313"/>
            <a:ext cx="6516687" cy="3959225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it-IT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835400" y="1555750"/>
            <a:ext cx="614363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a1:a2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493963" y="2546350"/>
            <a:ext cx="642937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a2:a3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156200" y="2546350"/>
            <a:ext cx="614363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a1:a3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4475163" y="36195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&lt;a2,a1,a3&gt;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299200" y="3619500"/>
            <a:ext cx="642938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</a:t>
            </a:r>
            <a:r>
              <a:rPr lang="en-US" sz="1400">
                <a:latin typeface="Comic Sans MS" pitchFamily="66" charset="0"/>
              </a:rPr>
              <a:t>2</a:t>
            </a:r>
            <a:r>
              <a:rPr lang="it-IT" sz="1400">
                <a:latin typeface="Comic Sans MS" pitchFamily="66" charset="0"/>
              </a:rPr>
              <a:t>:a</a:t>
            </a:r>
            <a:r>
              <a:rPr lang="en-US" sz="1400">
                <a:latin typeface="Comic Sans MS" pitchFamily="66" charset="0"/>
              </a:rPr>
              <a:t>3</a:t>
            </a:r>
            <a:endParaRPr lang="it-IT" sz="1400">
              <a:latin typeface="Comic Sans MS" pitchFamily="66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731963" y="49403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&lt;a1,a3,a2&gt;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103563" y="494665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&lt;a3,a1,a2&gt;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084763" y="49403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&lt;a2,a3,a1&gt;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6456363" y="494665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&lt;a3,a2,a1&gt;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1122363" y="36195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&lt;a1,a2,a3&gt;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874963" y="3611563"/>
            <a:ext cx="614362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a1:a3</a:t>
            </a:r>
          </a:p>
        </p:txBody>
      </p:sp>
      <p:cxnSp>
        <p:nvCxnSpPr>
          <p:cNvPr id="112655" name="AutoShape 15"/>
          <p:cNvCxnSpPr>
            <a:cxnSpLocks noChangeShapeType="1"/>
            <a:stCxn id="112644" idx="2"/>
            <a:endCxn id="112645" idx="0"/>
          </p:cNvCxnSpPr>
          <p:nvPr/>
        </p:nvCxnSpPr>
        <p:spPr bwMode="auto">
          <a:xfrm flipH="1">
            <a:off x="2816225" y="1870075"/>
            <a:ext cx="132715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6" name="AutoShape 16"/>
          <p:cNvCxnSpPr>
            <a:cxnSpLocks noChangeShapeType="1"/>
            <a:stCxn id="112645" idx="2"/>
            <a:endCxn id="112653" idx="0"/>
          </p:cNvCxnSpPr>
          <p:nvPr/>
        </p:nvCxnSpPr>
        <p:spPr bwMode="auto">
          <a:xfrm flipH="1">
            <a:off x="1620838" y="2860675"/>
            <a:ext cx="1195387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7" name="AutoShape 17"/>
          <p:cNvCxnSpPr>
            <a:cxnSpLocks noChangeShapeType="1"/>
            <a:stCxn id="112645" idx="2"/>
            <a:endCxn id="112654" idx="0"/>
          </p:cNvCxnSpPr>
          <p:nvPr/>
        </p:nvCxnSpPr>
        <p:spPr bwMode="auto">
          <a:xfrm>
            <a:off x="2816225" y="2860675"/>
            <a:ext cx="366713" cy="750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8" name="AutoShape 18"/>
          <p:cNvCxnSpPr>
            <a:cxnSpLocks noChangeShapeType="1"/>
            <a:stCxn id="112644" idx="2"/>
            <a:endCxn id="112646" idx="0"/>
          </p:cNvCxnSpPr>
          <p:nvPr/>
        </p:nvCxnSpPr>
        <p:spPr bwMode="auto">
          <a:xfrm>
            <a:off x="4143375" y="1870075"/>
            <a:ext cx="13208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9" name="AutoShape 19"/>
          <p:cNvCxnSpPr>
            <a:cxnSpLocks noChangeShapeType="1"/>
            <a:stCxn id="112646" idx="2"/>
            <a:endCxn id="112648" idx="0"/>
          </p:cNvCxnSpPr>
          <p:nvPr/>
        </p:nvCxnSpPr>
        <p:spPr bwMode="auto">
          <a:xfrm>
            <a:off x="5464175" y="2860675"/>
            <a:ext cx="1157288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0" name="AutoShape 20"/>
          <p:cNvCxnSpPr>
            <a:cxnSpLocks noChangeShapeType="1"/>
            <a:stCxn id="112646" idx="2"/>
            <a:endCxn id="112647" idx="0"/>
          </p:cNvCxnSpPr>
          <p:nvPr/>
        </p:nvCxnSpPr>
        <p:spPr bwMode="auto">
          <a:xfrm flipH="1">
            <a:off x="4973638" y="2860675"/>
            <a:ext cx="490537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1" name="AutoShape 21"/>
          <p:cNvCxnSpPr>
            <a:cxnSpLocks noChangeShapeType="1"/>
            <a:stCxn id="112654" idx="2"/>
            <a:endCxn id="112650" idx="0"/>
          </p:cNvCxnSpPr>
          <p:nvPr/>
        </p:nvCxnSpPr>
        <p:spPr bwMode="auto">
          <a:xfrm>
            <a:off x="3182938" y="3925888"/>
            <a:ext cx="419100" cy="1020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2" name="AutoShape 22"/>
          <p:cNvCxnSpPr>
            <a:cxnSpLocks noChangeShapeType="1"/>
            <a:stCxn id="112654" idx="2"/>
            <a:endCxn id="112649" idx="0"/>
          </p:cNvCxnSpPr>
          <p:nvPr/>
        </p:nvCxnSpPr>
        <p:spPr bwMode="auto">
          <a:xfrm flipH="1">
            <a:off x="2230438" y="3925888"/>
            <a:ext cx="952500" cy="1014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3" name="AutoShape 23"/>
          <p:cNvCxnSpPr>
            <a:cxnSpLocks noChangeShapeType="1"/>
            <a:stCxn id="112648" idx="2"/>
            <a:endCxn id="112651" idx="0"/>
          </p:cNvCxnSpPr>
          <p:nvPr/>
        </p:nvCxnSpPr>
        <p:spPr bwMode="auto">
          <a:xfrm flipH="1">
            <a:off x="5583238" y="3933825"/>
            <a:ext cx="1038225" cy="1006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4" name="AutoShape 24"/>
          <p:cNvCxnSpPr>
            <a:cxnSpLocks noChangeShapeType="1"/>
            <a:stCxn id="112648" idx="2"/>
            <a:endCxn id="112652" idx="0"/>
          </p:cNvCxnSpPr>
          <p:nvPr/>
        </p:nvCxnSpPr>
        <p:spPr bwMode="auto">
          <a:xfrm>
            <a:off x="6621463" y="3933825"/>
            <a:ext cx="33337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3313113" y="18192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4837113" y="30416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884363" y="28924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2322513" y="41973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5827713" y="41306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4703763" y="18034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3389313" y="41830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2932113" y="28765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6151563" y="30130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6742113" y="41148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6420" name="Text Box 37"/>
          <p:cNvSpPr txBox="1">
            <a:spLocks noChangeArrowheads="1"/>
          </p:cNvSpPr>
          <p:nvPr/>
        </p:nvSpPr>
        <p:spPr bwMode="auto">
          <a:xfrm>
            <a:off x="250825" y="404813"/>
            <a:ext cx="1837362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dirty="0" err="1" smtClean="0">
                <a:solidFill>
                  <a:srgbClr val="3366FF"/>
                </a:solidFill>
                <a:latin typeface="Comic Sans MS" pitchFamily="66" charset="0"/>
              </a:rPr>
              <a:t>…eccolo</a:t>
            </a:r>
            <a:r>
              <a:rPr lang="it-IT" sz="3200" b="1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  <a:endParaRPr lang="it-IT" sz="32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45" grpId="0" animBg="1"/>
      <p:bldP spid="112646" grpId="0" animBg="1"/>
      <p:bldP spid="112647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65" grpId="0"/>
      <p:bldP spid="112666" grpId="0"/>
      <p:bldP spid="112667" grpId="0"/>
      <p:bldP spid="112668" grpId="0"/>
      <p:bldP spid="112669" grpId="0"/>
      <p:bldP spid="112670" grpId="0"/>
      <p:bldP spid="112671" grpId="0"/>
      <p:bldP spid="112672" grpId="0"/>
      <p:bldP spid="112673" grpId="0"/>
      <p:bldP spid="112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2775" y="908050"/>
            <a:ext cx="7920038" cy="55451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Per una particolare istanza, i confronti eseguiti dall’algoritmo su quella istanza rappresentano un 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cammino radice – foglia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L’algoritmo segue un cammino diverso a seconda delle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caratteristiche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dell’istanza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Caso peggiore</a:t>
            </a: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cammino più lungo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Il numero di confronti nel caso peggiore è pari 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all’altezza dell’albero di decisione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altLang="it-IT" sz="7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Un albero di decisione di un algoritmo</a:t>
            </a:r>
            <a:r>
              <a:rPr kumimoji="0" lang="it-IT" alt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(corretto)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che risolve il problema dell’ordinamento di </a:t>
            </a:r>
            <a:r>
              <a:rPr kumimoji="0" lang="it-IT" altLang="it-IT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elementi</a:t>
            </a:r>
            <a:r>
              <a:rPr lang="it-IT" altLang="it-IT" sz="2800" dirty="0" smtClean="0">
                <a:latin typeface="Comic Sans MS" pitchFamily="66" charset="0"/>
              </a:rPr>
              <a:t> deve avere necessariamente </a:t>
            </a:r>
            <a:r>
              <a:rPr kumimoji="0" lang="it-IT" altLang="it-IT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almeno</a:t>
            </a:r>
            <a:r>
              <a:rPr kumimoji="0" lang="it-IT" altLang="it-IT" sz="28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altLang="it-IT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n!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foglie</a:t>
            </a:r>
            <a:endParaRPr kumimoji="0" lang="it-IT" altLang="it-IT" sz="24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black">
          <a:xfrm>
            <a:off x="457200" y="1381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Proprietà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nettore 1 40"/>
          <p:cNvCxnSpPr>
            <a:stCxn id="31" idx="4"/>
            <a:endCxn id="33" idx="0"/>
          </p:cNvCxnSpPr>
          <p:nvPr/>
        </p:nvCxnSpPr>
        <p:spPr>
          <a:xfrm>
            <a:off x="6660232" y="4437112"/>
            <a:ext cx="2216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323850" y="548432"/>
            <a:ext cx="8280400" cy="865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albero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binario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foglie</a:t>
            </a:r>
            <a:r>
              <a:rPr lang="en-US" sz="2000" dirty="0" smtClean="0">
                <a:latin typeface="Comic Sans MS" pitchFamily="66" charset="0"/>
              </a:rPr>
              <a:t>, ha </a:t>
            </a:r>
            <a:r>
              <a:rPr lang="en-US" sz="2000" dirty="0" err="1" smtClean="0">
                <a:latin typeface="Comic Sans MS" pitchFamily="66" charset="0"/>
              </a:rPr>
              <a:t>altezza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log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6924675" y="116632"/>
            <a:ext cx="1157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Lemma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23850" y="1484784"/>
            <a:ext cx="554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dim 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per </a:t>
            </a:r>
            <a:r>
              <a:rPr lang="en-US" sz="2000" dirty="0" err="1">
                <a:latin typeface="Comic Sans MS" pitchFamily="66" charset="0"/>
                <a:sym typeface="Symbol" pitchFamily="18" charset="2"/>
              </a:rPr>
              <a:t>induzione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000" dirty="0" err="1">
                <a:latin typeface="Comic Sans MS" pitchFamily="66" charset="0"/>
                <a:sym typeface="Symbol" pitchFamily="18" charset="2"/>
              </a:rPr>
              <a:t>sul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k)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323528" y="2845385"/>
            <a:ext cx="77048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considera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interno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vicino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radice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due </a:t>
            </a:r>
            <a:r>
              <a:rPr lang="en-US" sz="2000" dirty="0" err="1" smtClean="0">
                <a:latin typeface="Comic Sans MS" pitchFamily="66" charset="0"/>
              </a:rPr>
              <a:t>figli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potrebbe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radice</a:t>
            </a:r>
            <a:r>
              <a:rPr lang="en-US" sz="2000" dirty="0" smtClean="0">
                <a:latin typeface="Comic Sans MS" pitchFamily="66" charset="0"/>
              </a:rPr>
              <a:t>). nota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esistere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perché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&gt;1.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323528" y="1988840"/>
            <a:ext cx="259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base</a:t>
            </a:r>
            <a:r>
              <a:rPr lang="en-US" sz="2000" dirty="0" smtClean="0">
                <a:latin typeface="Comic Sans MS" pitchFamily="66" charset="0"/>
              </a:rPr>
              <a:t>:  k=1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8677275" y="6597650"/>
            <a:ext cx="215900" cy="2159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2555776" y="1988840"/>
            <a:ext cx="54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altezza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1=0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>
            <a:spLocks noChangeArrowheads="1"/>
          </p:cNvSpPr>
          <p:nvPr/>
        </p:nvSpPr>
        <p:spPr bwMode="auto">
          <a:xfrm>
            <a:off x="323528" y="2380818"/>
            <a:ext cx="259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induttivo</a:t>
            </a:r>
            <a:r>
              <a:rPr lang="en-US" sz="2000" dirty="0" smtClean="0">
                <a:latin typeface="Comic Sans MS" pitchFamily="66" charset="0"/>
              </a:rPr>
              <a:t>:  k&gt;1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323528" y="3925505"/>
            <a:ext cx="45365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figlio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radice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(sotto)</a:t>
            </a:r>
            <a:r>
              <a:rPr lang="en-US" sz="2000" dirty="0" err="1" smtClean="0">
                <a:latin typeface="Comic Sans MS" pitchFamily="66" charset="0"/>
              </a:rPr>
              <a:t>albero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k/2 </a:t>
            </a:r>
            <a:r>
              <a:rPr lang="en-US" sz="2000" dirty="0" err="1" smtClean="0">
                <a:latin typeface="Comic Sans MS" pitchFamily="66" charset="0"/>
              </a:rPr>
              <a:t>foglie</a:t>
            </a:r>
            <a:r>
              <a:rPr lang="en-US" sz="2000" dirty="0" smtClean="0">
                <a:latin typeface="Comic Sans MS" pitchFamily="66" charset="0"/>
              </a:rPr>
              <a:t> e &lt; k </a:t>
            </a:r>
            <a:r>
              <a:rPr lang="en-US" sz="2000" dirty="0" err="1" smtClean="0">
                <a:latin typeface="Comic Sans MS" pitchFamily="66" charset="0"/>
              </a:rPr>
              <a:t>foglie</a:t>
            </a:r>
            <a:r>
              <a:rPr lang="en-US" sz="2000" dirty="0" smtClean="0">
                <a:latin typeface="Comic Sans MS" pitchFamily="66" charset="0"/>
              </a:rPr>
              <a:t>. 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588224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6590647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6590440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angolo isoscele 33"/>
          <p:cNvSpPr/>
          <p:nvPr/>
        </p:nvSpPr>
        <p:spPr>
          <a:xfrm>
            <a:off x="6804248" y="5589240"/>
            <a:ext cx="504056" cy="64807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angolo isoscele 35"/>
          <p:cNvSpPr/>
          <p:nvPr/>
        </p:nvSpPr>
        <p:spPr>
          <a:xfrm>
            <a:off x="5940152" y="5517232"/>
            <a:ext cx="432048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6991697" y="548865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6103218" y="5435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nettore 1 41"/>
          <p:cNvCxnSpPr>
            <a:stCxn id="33" idx="3"/>
            <a:endCxn id="39" idx="0"/>
          </p:cNvCxnSpPr>
          <p:nvPr/>
        </p:nvCxnSpPr>
        <p:spPr>
          <a:xfrm flipH="1">
            <a:off x="6175226" y="5136101"/>
            <a:ext cx="436305" cy="2995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33" idx="5"/>
            <a:endCxn id="37" idx="0"/>
          </p:cNvCxnSpPr>
          <p:nvPr/>
        </p:nvCxnSpPr>
        <p:spPr>
          <a:xfrm>
            <a:off x="6713365" y="5136101"/>
            <a:ext cx="350340" cy="3525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>
            <a:spLocks noChangeArrowheads="1"/>
          </p:cNvSpPr>
          <p:nvPr/>
        </p:nvSpPr>
        <p:spPr bwMode="auto">
          <a:xfrm>
            <a:off x="323528" y="5221649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altezza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1 + 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k/2 = 1+log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k –log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2 = 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k</a:t>
            </a:r>
          </a:p>
        </p:txBody>
      </p:sp>
      <p:sp>
        <p:nvSpPr>
          <p:cNvPr id="52" name="AutoShape 12"/>
          <p:cNvSpPr>
            <a:spLocks/>
          </p:cNvSpPr>
          <p:nvPr/>
        </p:nvSpPr>
        <p:spPr bwMode="auto">
          <a:xfrm rot="10800000">
            <a:off x="7379990" y="4293095"/>
            <a:ext cx="360362" cy="1224136"/>
          </a:xfrm>
          <a:prstGeom prst="leftBrace">
            <a:avLst>
              <a:gd name="adj1" fmla="val 28310"/>
              <a:gd name="adj2" fmla="val 47361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3" name="AutoShape 12"/>
          <p:cNvSpPr>
            <a:spLocks/>
          </p:cNvSpPr>
          <p:nvPr/>
        </p:nvSpPr>
        <p:spPr bwMode="auto">
          <a:xfrm rot="10800000">
            <a:off x="7380313" y="5517231"/>
            <a:ext cx="360362" cy="720079"/>
          </a:xfrm>
          <a:prstGeom prst="leftBrace">
            <a:avLst>
              <a:gd name="adj1" fmla="val 28310"/>
              <a:gd name="adj2" fmla="val 47361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" name="CasellaDiTesto 53"/>
          <p:cNvSpPr txBox="1">
            <a:spLocks noChangeArrowheads="1"/>
          </p:cNvSpPr>
          <p:nvPr/>
        </p:nvSpPr>
        <p:spPr bwMode="auto">
          <a:xfrm>
            <a:off x="7668344" y="5733256"/>
            <a:ext cx="12241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  <a:sym typeface="Symbol"/>
              </a:rPr>
              <a:t></a:t>
            </a:r>
            <a:r>
              <a:rPr lang="en-US" sz="1600" dirty="0" smtClean="0">
                <a:latin typeface="Comic Sans MS" pitchFamily="66" charset="0"/>
              </a:rPr>
              <a:t>log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k/2</a:t>
            </a:r>
          </a:p>
        </p:txBody>
      </p:sp>
      <p:sp>
        <p:nvSpPr>
          <p:cNvPr id="55" name="CasellaDiTesto 54"/>
          <p:cNvSpPr txBox="1">
            <a:spLocks noChangeArrowheads="1"/>
          </p:cNvSpPr>
          <p:nvPr/>
        </p:nvSpPr>
        <p:spPr bwMode="auto">
          <a:xfrm>
            <a:off x="7820744" y="4746630"/>
            <a:ext cx="5676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  <a:sym typeface="Symbol"/>
              </a:rPr>
              <a:t>1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56" name="CasellaDiTesto 55"/>
          <p:cNvSpPr txBox="1">
            <a:spLocks noChangeArrowheads="1"/>
          </p:cNvSpPr>
          <p:nvPr/>
        </p:nvSpPr>
        <p:spPr bwMode="auto">
          <a:xfrm>
            <a:off x="6300192" y="4797152"/>
            <a:ext cx="423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v</a:t>
            </a:r>
            <a:endParaRPr lang="en-US" sz="16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7" name="CasellaDiTesto 56"/>
          <p:cNvSpPr txBox="1">
            <a:spLocks noChangeArrowheads="1"/>
          </p:cNvSpPr>
          <p:nvPr/>
        </p:nvSpPr>
        <p:spPr bwMode="auto">
          <a:xfrm>
            <a:off x="6956648" y="5117122"/>
            <a:ext cx="423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u</a:t>
            </a:r>
            <a:endParaRPr lang="en-US" sz="16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8" name="CasellaDiTesto 57"/>
          <p:cNvSpPr txBox="1">
            <a:spLocks noChangeArrowheads="1"/>
          </p:cNvSpPr>
          <p:nvPr/>
        </p:nvSpPr>
        <p:spPr bwMode="auto">
          <a:xfrm>
            <a:off x="6884640" y="4149080"/>
            <a:ext cx="42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T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28" grpId="0" animBg="1"/>
      <p:bldP spid="23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51" grpId="0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3250" cy="2303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 smtClean="0">
                <a:latin typeface="Comic Sans MS" pitchFamily="66" charset="0"/>
              </a:rPr>
              <a:t>Consideriamo l’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albero di decisione</a:t>
            </a:r>
            <a:r>
              <a:rPr lang="it-IT" altLang="it-IT" sz="2400" dirty="0" smtClean="0">
                <a:latin typeface="Comic Sans MS" pitchFamily="66" charset="0"/>
              </a:rPr>
              <a:t> di un </a:t>
            </a:r>
            <a:r>
              <a:rPr lang="it-IT" altLang="it-IT" sz="2400" dirty="0" smtClean="0">
                <a:solidFill>
                  <a:srgbClr val="FF0000"/>
                </a:solidFill>
                <a:latin typeface="Comic Sans MS" pitchFamily="66" charset="0"/>
              </a:rPr>
              <a:t>qualsiasi</a:t>
            </a:r>
            <a:r>
              <a:rPr lang="it-IT" altLang="it-IT" sz="2400" dirty="0" smtClean="0">
                <a:latin typeface="Comic Sans MS" pitchFamily="66" charset="0"/>
              </a:rPr>
              <a:t> algoritmo che risolve il problema dell’ordinamento di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 smtClean="0">
                <a:latin typeface="Comic Sans MS" pitchFamily="66" charset="0"/>
              </a:rPr>
              <a:t> elementi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 smtClean="0">
                <a:latin typeface="Comic Sans MS" pitchFamily="66" charset="0"/>
              </a:rPr>
              <a:t>L’altezza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h</a:t>
            </a:r>
            <a:r>
              <a:rPr lang="it-IT" altLang="it-IT" sz="2400" dirty="0" smtClean="0">
                <a:latin typeface="Comic Sans MS" pitchFamily="66" charset="0"/>
              </a:rPr>
              <a:t> dell’albero di decisione è almeno log</a:t>
            </a:r>
            <a:r>
              <a:rPr lang="it-IT" altLang="it-IT" sz="2400" baseline="-25000" dirty="0" smtClean="0">
                <a:latin typeface="Comic Sans MS" pitchFamily="66" charset="0"/>
              </a:rPr>
              <a:t>2</a:t>
            </a:r>
            <a:r>
              <a:rPr lang="it-IT" altLang="it-IT" sz="2400" dirty="0" smtClean="0">
                <a:latin typeface="Comic Sans MS" pitchFamily="66" charset="0"/>
              </a:rPr>
              <a:t> (n!)</a:t>
            </a:r>
          </a:p>
          <a:p>
            <a:pPr eaLnBrk="1" hangingPunct="1">
              <a:lnSpc>
                <a:spcPct val="80000"/>
              </a:lnSpc>
            </a:pPr>
            <a:endParaRPr lang="it-IT" altLang="it-IT" sz="11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Formula di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Stirling</a:t>
            </a:r>
            <a:r>
              <a:rPr lang="it-IT" altLang="it-IT" sz="2400" dirty="0" smtClean="0">
                <a:latin typeface="Comic Sans MS" pitchFamily="66" charset="0"/>
              </a:rPr>
              <a:t>:   n! </a:t>
            </a:r>
            <a:r>
              <a:rPr lang="it-IT" altLang="it-IT" sz="2400" b="1" dirty="0" smtClean="0">
                <a:latin typeface="Comic Sans MS" pitchFamily="66" charset="0"/>
                <a:sym typeface="Symbol" pitchFamily="18" charset="2"/>
              </a:rPr>
              <a:t></a:t>
            </a:r>
            <a:r>
              <a:rPr lang="it-IT" altLang="it-IT" sz="2400" dirty="0" smtClean="0">
                <a:latin typeface="Comic Sans MS" pitchFamily="66" charset="0"/>
              </a:rPr>
              <a:t> (2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</a:t>
            </a:r>
            <a:r>
              <a:rPr lang="it-IT" altLang="it-IT" sz="2400" dirty="0" smtClean="0">
                <a:latin typeface="Comic Sans MS" pitchFamily="66" charset="0"/>
              </a:rPr>
              <a:t>n)</a:t>
            </a:r>
            <a:r>
              <a:rPr lang="it-IT" altLang="it-IT" sz="2400" baseline="30000" dirty="0" smtClean="0">
                <a:latin typeface="Comic Sans MS" pitchFamily="66" charset="0"/>
              </a:rPr>
              <a:t>1/2</a:t>
            </a:r>
            <a:r>
              <a:rPr lang="it-IT" altLang="it-IT" sz="2400" dirty="0" smtClean="0">
                <a:latin typeface="Comic Sans MS" pitchFamily="66" charset="0"/>
              </a:rPr>
              <a:t> ·(n/e)</a:t>
            </a:r>
            <a:r>
              <a:rPr lang="it-IT" altLang="it-IT" sz="2400" baseline="30000" dirty="0" smtClean="0">
                <a:latin typeface="Comic Sans MS" pitchFamily="66" charset="0"/>
              </a:rPr>
              <a:t>n</a:t>
            </a:r>
          </a:p>
          <a:p>
            <a:pPr eaLnBrk="1" hangingPunct="1">
              <a:lnSpc>
                <a:spcPct val="80000"/>
              </a:lnSpc>
            </a:pPr>
            <a:endParaRPr lang="it-IT" altLang="it-IT" sz="1100" baseline="30000" dirty="0" smtClean="0">
              <a:latin typeface="Comic Sans MS" pitchFamily="66" charset="0"/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Il </a:t>
            </a:r>
            <a:r>
              <a:rPr lang="it-IT" altLang="it-IT" sz="4000" b="1" dirty="0" err="1">
                <a:solidFill>
                  <a:srgbClr val="3366FF"/>
                </a:solidFill>
                <a:latin typeface="Comic Sans MS" pitchFamily="66" charset="0"/>
              </a:rPr>
              <a:t>lower</a:t>
            </a: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dirty="0" err="1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r>
              <a:rPr lang="it-IT" altLang="it-IT" sz="4000" b="1" i="1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4000" b="1" i="1" dirty="0">
                <a:solidFill>
                  <a:srgbClr val="3366FF"/>
                </a:solidFill>
                <a:latin typeface="Comic Sans MS" pitchFamily="66" charset="0"/>
              </a:rPr>
              <a:t>n log</a:t>
            </a:r>
            <a:r>
              <a:rPr lang="it-IT" altLang="it-IT" sz="1000" b="1" i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i="1" dirty="0">
                <a:solidFill>
                  <a:srgbClr val="3366FF"/>
                </a:solidFill>
                <a:latin typeface="Comic Sans MS" pitchFamily="66" charset="0"/>
              </a:rPr>
              <a:t>n)</a:t>
            </a:r>
            <a:endParaRPr lang="it-IT" alt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47825" y="4097338"/>
            <a:ext cx="196239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latin typeface="Comic Sans MS" pitchFamily="66" charset="0"/>
              </a:rPr>
              <a:t>h </a:t>
            </a:r>
            <a:r>
              <a:rPr lang="it-IT" sz="2800">
                <a:latin typeface="Comic Sans MS" pitchFamily="66" charset="0"/>
                <a:sym typeface="Symbol" pitchFamily="18" charset="2"/>
              </a:rPr>
              <a:t> log</a:t>
            </a:r>
            <a:r>
              <a:rPr lang="it-IT" sz="2800" baseline="-25000">
                <a:latin typeface="Comic Sans MS" pitchFamily="66" charset="0"/>
                <a:sym typeface="Symbol" pitchFamily="18" charset="2"/>
              </a:rPr>
              <a:t>2</a:t>
            </a:r>
            <a:r>
              <a:rPr lang="it-IT" sz="2800">
                <a:latin typeface="Comic Sans MS" pitchFamily="66" charset="0"/>
                <a:sym typeface="Symbol" pitchFamily="18" charset="2"/>
              </a:rPr>
              <a:t>(n!)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571026" y="5102225"/>
            <a:ext cx="189667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altLang="it-IT" sz="2800">
                <a:latin typeface="Comic Sans MS" pitchFamily="66" charset="0"/>
              </a:rPr>
              <a:t>n! </a:t>
            </a:r>
            <a:r>
              <a:rPr lang="it-IT" altLang="it-IT" sz="2800" b="1">
                <a:latin typeface="Comic Sans MS" pitchFamily="66" charset="0"/>
                <a:sym typeface="Symbol" pitchFamily="18" charset="2"/>
              </a:rPr>
              <a:t>&gt; </a:t>
            </a:r>
            <a:r>
              <a:rPr lang="it-IT" altLang="it-IT" sz="2800">
                <a:latin typeface="Comic Sans MS" pitchFamily="66" charset="0"/>
              </a:rPr>
              <a:t>(n/e)</a:t>
            </a:r>
            <a:r>
              <a:rPr lang="it-IT" altLang="it-IT" sz="2800" baseline="30000">
                <a:latin typeface="Comic Sans MS" pitchFamily="66" charset="0"/>
              </a:rPr>
              <a:t>n</a:t>
            </a:r>
            <a:endParaRPr lang="it-IT" sz="2800" baseline="30000">
              <a:latin typeface="Comic Sans MS" pitchFamily="66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635375" y="4103688"/>
            <a:ext cx="208101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latin typeface="Comic Sans MS" pitchFamily="66" charset="0"/>
                <a:sym typeface="Symbol" pitchFamily="18" charset="2"/>
              </a:rPr>
              <a:t>&gt; log</a:t>
            </a:r>
            <a:r>
              <a:rPr lang="it-IT" sz="2800" baseline="-25000">
                <a:latin typeface="Comic Sans MS" pitchFamily="66" charset="0"/>
                <a:sym typeface="Symbol" pitchFamily="18" charset="2"/>
              </a:rPr>
              <a:t>2 </a:t>
            </a:r>
            <a:r>
              <a:rPr lang="it-IT" altLang="it-IT" sz="2800">
                <a:latin typeface="Comic Sans MS" pitchFamily="66" charset="0"/>
              </a:rPr>
              <a:t>(n/e)</a:t>
            </a:r>
            <a:r>
              <a:rPr lang="it-IT" altLang="it-IT" sz="2800" baseline="30000">
                <a:latin typeface="Comic Sans MS" pitchFamily="66" charset="0"/>
              </a:rPr>
              <a:t>n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35375" y="4673600"/>
            <a:ext cx="233269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= n log</a:t>
            </a:r>
            <a:r>
              <a:rPr lang="it-IT" altLang="it-IT" sz="2800" baseline="-25000">
                <a:latin typeface="Comic Sans MS" pitchFamily="66" charset="0"/>
              </a:rPr>
              <a:t>2</a:t>
            </a:r>
            <a:r>
              <a:rPr lang="it-IT" altLang="it-IT" sz="2800">
                <a:latin typeface="Comic Sans MS" pitchFamily="66" charset="0"/>
              </a:rPr>
              <a:t> (n/e)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580063" y="4122738"/>
            <a:ext cx="36740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=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708400" y="5249863"/>
            <a:ext cx="328487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= n log</a:t>
            </a:r>
            <a:r>
              <a:rPr lang="it-IT" altLang="it-IT" sz="2800" baseline="-25000">
                <a:latin typeface="Comic Sans MS" pitchFamily="66" charset="0"/>
              </a:rPr>
              <a:t>2</a:t>
            </a:r>
            <a:r>
              <a:rPr lang="it-IT" altLang="it-IT" sz="2800">
                <a:latin typeface="Comic Sans MS" pitchFamily="66" charset="0"/>
              </a:rPr>
              <a:t> n – n log</a:t>
            </a:r>
            <a:r>
              <a:rPr lang="it-IT" altLang="it-IT" sz="2800" baseline="-25000">
                <a:latin typeface="Comic Sans MS" pitchFamily="66" charset="0"/>
              </a:rPr>
              <a:t>2</a:t>
            </a:r>
            <a:r>
              <a:rPr lang="it-IT" altLang="it-IT" sz="2800">
                <a:latin typeface="Comic Sans MS" pitchFamily="66" charset="0"/>
              </a:rPr>
              <a:t> e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59418" y="4699000"/>
            <a:ext cx="36740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=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08400" y="5862638"/>
            <a:ext cx="208101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=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 log n)</a:t>
            </a:r>
            <a:endParaRPr lang="it-IT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793615" y="5269309"/>
            <a:ext cx="36740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=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2843213" y="4457700"/>
            <a:ext cx="792162" cy="7191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  <p:bldP spid="57351" grpId="0"/>
      <p:bldP spid="57352" grpId="0"/>
      <p:bldP spid="57353" grpId="0"/>
      <p:bldP spid="57354" grpId="0"/>
      <p:bldP spid="57355" grpId="0"/>
      <p:bldP spid="57356" grpId="0"/>
      <p:bldP spid="573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774378"/>
            <a:ext cx="8532813" cy="1718518"/>
          </a:xfrm>
          <a:solidFill>
            <a:srgbClr val="FFFF99"/>
          </a:solidFill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it-IT" sz="2400" b="1" dirty="0" smtClean="0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/>
            </a:r>
            <a:br>
              <a:rPr lang="it-IT" sz="2400" dirty="0" smtClean="0">
                <a:latin typeface="Comic Sans MS" pitchFamily="66" charset="0"/>
              </a:rPr>
            </a:br>
            <a:r>
              <a:rPr lang="it-IT" sz="2400" dirty="0" smtClean="0">
                <a:latin typeface="Comic Sans MS" pitchFamily="66" charset="0"/>
              </a:rPr>
              <a:t>Dimostrare usando la tecnica dell’albero di decisione che l’algoritmo di pesatura che esegue (nel caso peggiore)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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log</a:t>
            </a:r>
            <a:r>
              <a:rPr lang="it-IT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 </a:t>
            </a:r>
            <a:r>
              <a:rPr lang="it-IT" sz="2400" dirty="0" smtClean="0">
                <a:latin typeface="Comic Sans MS" pitchFamily="66" charset="0"/>
                <a:sym typeface="Symbol"/>
              </a:rPr>
              <a:t>pesate per trovare la moneta falsa fra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it-IT" sz="2400" dirty="0" smtClean="0">
                <a:latin typeface="Comic Sans MS" pitchFamily="66" charset="0"/>
                <a:sym typeface="Symbol"/>
              </a:rPr>
              <a:t> monete è ottimo.</a:t>
            </a:r>
            <a:endParaRPr lang="it-IT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Comic Sans MS" pitchFamily="66" charset="0"/>
              </a:rPr>
              <a:t>Delimitazioni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inferiori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err="1" smtClean="0">
                <a:latin typeface="Comic Sans MS" pitchFamily="66" charset="0"/>
              </a:rPr>
              <a:t>superiori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r>
              <a:rPr lang="en-US" dirty="0" err="1" smtClean="0">
                <a:latin typeface="Comic Sans MS" pitchFamily="66" charset="0"/>
              </a:rPr>
              <a:t>Quanto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velocemente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possono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ordinare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elementi</a:t>
            </a:r>
            <a:r>
              <a:rPr lang="en-US" dirty="0" smtClean="0">
                <a:latin typeface="Comic Sans MS" pitchFamily="66" charset="0"/>
              </a:rPr>
              <a:t>? 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soglia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asintotica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velocità</a:t>
            </a:r>
            <a:r>
              <a:rPr lang="en-US" dirty="0" smtClean="0">
                <a:latin typeface="Comic Sans MS" pitchFamily="66" charset="0"/>
              </a:rPr>
              <a:t> sotto la </a:t>
            </a:r>
            <a:r>
              <a:rPr lang="en-US" dirty="0" err="1" smtClean="0">
                <a:latin typeface="Comic Sans MS" pitchFamily="66" charset="0"/>
              </a:rPr>
              <a:t>quale</a:t>
            </a:r>
            <a:r>
              <a:rPr lang="en-US" dirty="0" smtClean="0">
                <a:latin typeface="Comic Sans MS" pitchFamily="66" charset="0"/>
              </a:rPr>
              <a:t> non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può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scendere</a:t>
            </a:r>
            <a:r>
              <a:rPr lang="en-US" dirty="0" smtClean="0">
                <a:latin typeface="Comic Sans MS" pitchFamily="66" charset="0"/>
              </a:rPr>
              <a:t>: un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lower bound 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(per </a:t>
            </a:r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classe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ragionevoli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dirty="0" err="1" smtClean="0">
                <a:latin typeface="Comic Sans MS" pitchFamily="66" charset="0"/>
              </a:rPr>
              <a:t>quelli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basati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confronti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tecinica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elegante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alberi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decisione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 se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questa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classe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?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integer sort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bucket sort </a:t>
            </a:r>
            <a:r>
              <a:rPr lang="en-US" dirty="0" smtClean="0">
                <a:latin typeface="Comic Sans MS" pitchFamily="66" charset="0"/>
              </a:rPr>
              <a:t>(per </a:t>
            </a:r>
            <a:r>
              <a:rPr lang="en-US" dirty="0" err="1" smtClean="0">
                <a:latin typeface="Comic Sans MS" pitchFamily="66" charset="0"/>
              </a:rPr>
              <a:t>interi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piccoli</a:t>
            </a:r>
            <a:r>
              <a:rPr lang="en-US" dirty="0" smtClean="0">
                <a:latin typeface="Comic Sans MS" pitchFamily="66" charset="0"/>
              </a:rPr>
              <a:t>”)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radix sort </a:t>
            </a:r>
            <a:r>
              <a:rPr lang="en-US" dirty="0" smtClean="0">
                <a:latin typeface="Comic Sans MS" pitchFamily="66" charset="0"/>
              </a:rPr>
              <a:t>(per </a:t>
            </a:r>
            <a:r>
              <a:rPr lang="en-US" dirty="0" err="1" smtClean="0">
                <a:latin typeface="Comic Sans MS" pitchFamily="66" charset="0"/>
              </a:rPr>
              <a:t>interi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più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grandi</a:t>
            </a:r>
            <a:r>
              <a:rPr lang="en-US" dirty="0" smtClean="0">
                <a:latin typeface="Comic Sans MS" pitchFamily="66" charset="0"/>
              </a:rPr>
              <a:t>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black">
          <a:xfrm>
            <a:off x="457200" y="76470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può un algoritmo basato su confronti ordinare </a:t>
            </a:r>
            <a:r>
              <a:rPr lang="it-IT" alt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 interi piccoli, diciamo compresi fra 1 e </a:t>
            </a:r>
            <a:r>
              <a:rPr lang="it-IT" altLang="it-IT" sz="4000" b="1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it-IT" altLang="it-IT" sz="4000" b="1" dirty="0" err="1" smtClean="0">
                <a:solidFill>
                  <a:srgbClr val="3366FF"/>
                </a:solidFill>
                <a:latin typeface="Comic Sans MS" pitchFamily="66" charset="0"/>
              </a:rPr>
              <a:t>=O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), in (asintoticamente) meno di </a:t>
            </a:r>
            <a:r>
              <a:rPr lang="it-IT" alt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dirty="0" err="1" smtClean="0">
                <a:solidFill>
                  <a:srgbClr val="3366FF"/>
                </a:solidFill>
                <a:latin typeface="Comic Sans MS" pitchFamily="66" charset="0"/>
              </a:rPr>
              <a:t>log</a:t>
            </a:r>
            <a:r>
              <a:rPr lang="it-IT" altLang="it-IT" sz="4000" b="1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it-IT" alt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 txBox="1">
            <a:spLocks/>
          </p:cNvSpPr>
          <p:nvPr/>
        </p:nvSpPr>
        <p:spPr>
          <a:xfrm>
            <a:off x="4827984" y="5323656"/>
            <a:ext cx="3920480" cy="913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…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la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dimostrazione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funziona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anche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sotto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questa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ipotesi</a:t>
            </a:r>
            <a:r>
              <a:rPr lang="en-US" sz="3200" dirty="0" smtClean="0">
                <a:latin typeface="Comic Sans MS" pitchFamily="66" charset="0"/>
              </a:rPr>
              <a:t>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228600" y="3213100"/>
            <a:ext cx="8686800" cy="3113088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: fase 1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3441700"/>
            <a:ext cx="8331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380288" cy="796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400" dirty="0" smtClean="0">
                <a:latin typeface="Comic Sans MS" pitchFamily="66" charset="0"/>
              </a:rPr>
              <a:t>Per ordinare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 smtClean="0">
                <a:latin typeface="Comic Sans MS" pitchFamily="66" charset="0"/>
              </a:rPr>
              <a:t> interi con valori in [1,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 smtClean="0">
                <a:latin typeface="Comic Sans MS" pitchFamily="66" charset="0"/>
              </a:rPr>
              <a:t>]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381000" y="2032000"/>
            <a:ext cx="85344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Mantiene un </a:t>
            </a:r>
            <a:r>
              <a:rPr lang="it-IT" altLang="it-IT" sz="2400" dirty="0" err="1">
                <a:latin typeface="Comic Sans MS" pitchFamily="66" charset="0"/>
              </a:rPr>
              <a:t>array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 di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 contatori tale che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[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] </a:t>
            </a:r>
            <a:r>
              <a:rPr lang="it-IT" altLang="it-IT" sz="1600" dirty="0">
                <a:latin typeface="Comic Sans MS" pitchFamily="66" charset="0"/>
              </a:rPr>
              <a:t>=</a:t>
            </a:r>
            <a:r>
              <a:rPr lang="it-IT" altLang="it-IT" sz="2400" dirty="0">
                <a:latin typeface="Comic Sans MS" pitchFamily="66" charset="0"/>
              </a:rPr>
              <a:t> numero di volte che il valore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 compare nell’</a:t>
            </a:r>
            <a:r>
              <a:rPr lang="it-IT" altLang="it-IT" sz="2400" dirty="0" err="1">
                <a:latin typeface="Comic Sans MS" pitchFamily="66" charset="0"/>
              </a:rPr>
              <a:t>array</a:t>
            </a:r>
            <a:r>
              <a:rPr lang="it-IT" altLang="it-IT" sz="2400" dirty="0">
                <a:latin typeface="Comic Sans MS" pitchFamily="66" charset="0"/>
              </a:rPr>
              <a:t> di input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28600" y="3024188"/>
            <a:ext cx="8686800" cy="3113087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: fase 2</a:t>
            </a:r>
          </a:p>
          <a:p>
            <a:pPr marL="342900" indent="-342900" algn="r" eaLnBrk="1" hangingPunct="1">
              <a:spcBef>
                <a:spcPct val="20000"/>
              </a:spcBef>
            </a:pPr>
            <a:endParaRPr lang="it-IT" altLang="it-IT" sz="3600" b="1" dirty="0">
              <a:latin typeface="Comic Sans MS" pitchFamily="66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63888"/>
            <a:ext cx="83312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3400" y="1676400"/>
            <a:ext cx="8229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Scorre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 da sinistra verso destra e, se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[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]</a:t>
            </a:r>
            <a:r>
              <a:rPr lang="it-IT" altLang="it-IT" sz="2400" dirty="0" err="1">
                <a:latin typeface="Comic Sans MS" pitchFamily="66" charset="0"/>
              </a:rPr>
              <a:t>=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, scrive in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 il valore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 per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 volte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1" y="765175"/>
            <a:ext cx="3960118" cy="4108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IntegerSort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(X, k)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 un array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dimensione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]=0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incrementa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]]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j=1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 &gt; 0)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X[j]=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incrementa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decrementa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4283968" y="3284984"/>
            <a:ext cx="215900" cy="1584176"/>
          </a:xfrm>
          <a:prstGeom prst="rightBrace">
            <a:avLst>
              <a:gd name="adj1" fmla="val 25061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4283968" y="1268760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9992" y="3645024"/>
            <a:ext cx="19559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per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fissato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#volte </a:t>
            </a:r>
            <a:r>
              <a:rPr lang="en-US" dirty="0" err="1" smtClean="0">
                <a:latin typeface="Comic Sans MS" pitchFamily="66" charset="0"/>
              </a:rPr>
              <a:t>eseguite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 è al </a:t>
            </a:r>
            <a:r>
              <a:rPr lang="en-US" dirty="0" err="1" smtClean="0">
                <a:latin typeface="Comic Sans MS" pitchFamily="66" charset="0"/>
              </a:rPr>
              <a:t>più</a:t>
            </a:r>
            <a:r>
              <a:rPr lang="en-US" dirty="0" smtClean="0">
                <a:latin typeface="Comic Sans MS" pitchFamily="66" charset="0"/>
              </a:rPr>
              <a:t> 1+Y[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99992" y="1259468"/>
            <a:ext cx="2549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O(1) – tempo </a:t>
            </a:r>
            <a:r>
              <a:rPr lang="en-US" dirty="0" err="1" smtClean="0">
                <a:latin typeface="Comic Sans MS" pitchFamily="66" charset="0"/>
              </a:rPr>
              <a:t>costante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4283968" y="1628800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499992" y="1619508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AutoShape 5"/>
          <p:cNvSpPr>
            <a:spLocks/>
          </p:cNvSpPr>
          <p:nvPr/>
        </p:nvSpPr>
        <p:spPr bwMode="auto">
          <a:xfrm>
            <a:off x="4283968" y="2060848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499992" y="2051556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AutoShape 5"/>
          <p:cNvSpPr>
            <a:spLocks/>
          </p:cNvSpPr>
          <p:nvPr/>
        </p:nvSpPr>
        <p:spPr bwMode="auto">
          <a:xfrm>
            <a:off x="4283968" y="2440813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499992" y="2431521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O(1)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AutoShape 5"/>
          <p:cNvSpPr>
            <a:spLocks/>
          </p:cNvSpPr>
          <p:nvPr/>
        </p:nvSpPr>
        <p:spPr bwMode="auto">
          <a:xfrm>
            <a:off x="4283968" y="2800853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499992" y="2791561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1208261" y="5332437"/>
            <a:ext cx="504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Comic Sans MS" pitchFamily="66" charset="0"/>
                <a:sym typeface="Symbol" pitchFamily="18" charset="2"/>
              </a:rPr>
              <a:t>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187624" y="5869012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1800" dirty="0">
                <a:latin typeface="Comic Sans MS" pitchFamily="66" charset="0"/>
                <a:sym typeface="Symbol" pitchFamily="18" charset="2"/>
              </a:rPr>
              <a:t>=1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187624" y="5230837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619672" y="5560319"/>
            <a:ext cx="106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(1+Y[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])=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2504207" y="5332437"/>
            <a:ext cx="504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Comic Sans MS" pitchFamily="66" charset="0"/>
                <a:sym typeface="Symbol" pitchFamily="18" charset="2"/>
              </a:rPr>
              <a:t>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483570" y="5869012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1800" dirty="0">
                <a:latin typeface="Comic Sans MS" pitchFamily="66" charset="0"/>
                <a:sym typeface="Symbol" pitchFamily="18" charset="2"/>
              </a:rPr>
              <a:t>=1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483570" y="5230837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780207" y="5579948"/>
            <a:ext cx="675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 1 +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3296295" y="5330800"/>
            <a:ext cx="504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Comic Sans MS" pitchFamily="66" charset="0"/>
                <a:sym typeface="Symbol" pitchFamily="18" charset="2"/>
              </a:rPr>
              <a:t>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275658" y="5867375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1800" dirty="0">
                <a:latin typeface="Comic Sans MS" pitchFamily="66" charset="0"/>
                <a:sym typeface="Symbol" pitchFamily="18" charset="2"/>
              </a:rPr>
              <a:t>=1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275658" y="5229200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644176" y="5579948"/>
            <a:ext cx="1316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Y[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 =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0" name="Freccia a destra 29"/>
          <p:cNvSpPr/>
          <p:nvPr/>
        </p:nvSpPr>
        <p:spPr>
          <a:xfrm>
            <a:off x="6372200" y="400506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948264" y="3923764"/>
            <a:ext cx="1446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O(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k+n</a:t>
            </a:r>
            <a:r>
              <a:rPr lang="en-US" sz="32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 animBg="1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35063"/>
            <a:ext cx="8382000" cy="1981200"/>
          </a:xfrm>
        </p:spPr>
        <p:txBody>
          <a:bodyPr>
            <a:normAutofit/>
          </a:bodyPr>
          <a:lstStyle/>
          <a:p>
            <a:r>
              <a:rPr lang="it-IT" altLang="it-IT" sz="2800" dirty="0" smtClean="0">
                <a:latin typeface="Comic Sans MS" pitchFamily="66" charset="0"/>
              </a:rPr>
              <a:t>Tempo O(1)</a:t>
            </a:r>
            <a:r>
              <a:rPr lang="it-IT" altLang="it-IT" sz="2800" dirty="0" err="1" smtClean="0">
                <a:latin typeface="Comic Sans MS" pitchFamily="66" charset="0"/>
              </a:rPr>
              <a:t>+O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</a:t>
            </a:r>
            <a:r>
              <a:rPr lang="it-IT" altLang="it-IT" sz="2800" dirty="0" err="1" smtClean="0">
                <a:latin typeface="Comic Sans MS" pitchFamily="66" charset="0"/>
              </a:rPr>
              <a:t>=O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 per inizializzare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800" dirty="0" smtClean="0">
                <a:latin typeface="Comic Sans MS" pitchFamily="66" charset="0"/>
              </a:rPr>
              <a:t> a 0</a:t>
            </a:r>
          </a:p>
          <a:p>
            <a:r>
              <a:rPr lang="it-IT" altLang="it-IT" sz="2800" dirty="0" smtClean="0">
                <a:latin typeface="Comic Sans MS" pitchFamily="66" charset="0"/>
              </a:rPr>
              <a:t>Tempo O(1)</a:t>
            </a:r>
            <a:r>
              <a:rPr lang="it-IT" altLang="it-IT" sz="2800" dirty="0" err="1" smtClean="0">
                <a:latin typeface="Comic Sans MS" pitchFamily="66" charset="0"/>
              </a:rPr>
              <a:t>+O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)</a:t>
            </a:r>
            <a:r>
              <a:rPr lang="it-IT" altLang="it-IT" sz="2800" dirty="0" err="1" smtClean="0">
                <a:latin typeface="Comic Sans MS" pitchFamily="66" charset="0"/>
              </a:rPr>
              <a:t>=O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) per calcolare i valori dei contatori</a:t>
            </a: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Tempo 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err="1" smtClean="0">
                <a:latin typeface="Comic Sans MS" pitchFamily="66" charset="0"/>
              </a:rPr>
              <a:t>+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 per ricostruire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: analisi</a:t>
            </a:r>
          </a:p>
          <a:p>
            <a:pPr marL="342900" indent="-342900" algn="r" eaLnBrk="1" hangingPunct="1">
              <a:spcBef>
                <a:spcPct val="20000"/>
              </a:spcBef>
            </a:pPr>
            <a:endParaRPr lang="it-IT" altLang="it-IT" sz="3600" b="1" dirty="0">
              <a:latin typeface="Comic Sans MS" pitchFamily="66" charset="0"/>
            </a:endParaRPr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3962400" y="3116263"/>
            <a:ext cx="914400" cy="457200"/>
          </a:xfrm>
          <a:prstGeom prst="downArrow">
            <a:avLst>
              <a:gd name="adj1" fmla="val 47222"/>
              <a:gd name="adj2" fmla="val 48264"/>
            </a:avLst>
          </a:prstGeom>
          <a:solidFill>
            <a:srgbClr val="00CC99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3733800" y="3644900"/>
            <a:ext cx="1446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200" dirty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3200" dirty="0" err="1">
                <a:solidFill>
                  <a:srgbClr val="3366FF"/>
                </a:solidFill>
                <a:latin typeface="Comic Sans MS" pitchFamily="66" charset="0"/>
              </a:rPr>
              <a:t>n+k</a:t>
            </a:r>
            <a:r>
              <a:rPr lang="it-IT" altLang="it-IT" sz="32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2362200" y="4375150"/>
            <a:ext cx="4232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Tempo lineare se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err="1">
                <a:latin typeface="Comic Sans MS" pitchFamily="66" charset="0"/>
              </a:rPr>
              <a:t>=O</a:t>
            </a:r>
            <a:r>
              <a:rPr lang="it-IT" altLang="it-IT" sz="2800" dirty="0">
                <a:latin typeface="Comic Sans MS" pitchFamily="66" charset="0"/>
              </a:rPr>
              <a:t>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403350" y="4941888"/>
            <a:ext cx="597471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omic Sans MS" pitchFamily="66" charset="0"/>
              </a:rPr>
              <a:t>Contraddice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il</a:t>
            </a:r>
            <a:r>
              <a:rPr lang="en-US" sz="2400" dirty="0">
                <a:latin typeface="Comic Sans MS" pitchFamily="66" charset="0"/>
              </a:rPr>
              <a:t> lower bound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(</a:t>
            </a:r>
            <a:r>
              <a:rPr lang="en-US" sz="2400" i="1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log </a:t>
            </a:r>
            <a:r>
              <a:rPr lang="en-US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385340" y="5510213"/>
            <a:ext cx="664637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perché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l’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Integer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Sort</a:t>
            </a:r>
            <a:r>
              <a:rPr lang="en-US" sz="2400" dirty="0">
                <a:latin typeface="Comic Sans MS" pitchFamily="66" charset="0"/>
              </a:rPr>
              <a:t> non è un </a:t>
            </a:r>
            <a:r>
              <a:rPr lang="en-US" sz="2400" dirty="0" err="1">
                <a:latin typeface="Comic Sans MS" pitchFamily="66" charset="0"/>
              </a:rPr>
              <a:t>algoritmo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 err="1">
                <a:latin typeface="Comic Sans MS" pitchFamily="66" charset="0"/>
              </a:rPr>
              <a:t>basato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confronti</a:t>
            </a:r>
            <a:r>
              <a:rPr lang="en-US" sz="2400" dirty="0"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323850" y="1773238"/>
            <a:ext cx="8569325" cy="31686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dirty="0" err="1" smtClean="0">
                <a:solidFill>
                  <a:srgbClr val="C00000"/>
                </a:solidFill>
                <a:latin typeface="Comic Sans MS" pitchFamily="66" charset="0"/>
              </a:rPr>
              <a:t>Una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itchFamily="66" charset="0"/>
              </a:rPr>
              <a:t>domanda</a:t>
            </a:r>
            <a:endParaRPr lang="en-US" sz="36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352396" y="2276475"/>
            <a:ext cx="8180445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dirty="0" err="1">
                <a:latin typeface="Comic Sans MS" pitchFamily="66" charset="0"/>
              </a:rPr>
              <a:t>Che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complessità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temporale</a:t>
            </a:r>
            <a:r>
              <a:rPr lang="en-US" sz="2200" dirty="0">
                <a:latin typeface="Comic Sans MS" pitchFamily="66" charset="0"/>
              </a:rPr>
              <a:t> ha </a:t>
            </a:r>
            <a:r>
              <a:rPr lang="en-US" sz="2200" dirty="0" err="1">
                <a:latin typeface="Comic Sans MS" pitchFamily="66" charset="0"/>
              </a:rPr>
              <a:t>l’IntegerSort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quando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200" i="1" dirty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= 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(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), </a:t>
            </a:r>
          </a:p>
          <a:p>
            <a:pPr algn="ctr"/>
            <a:r>
              <a:rPr lang="en-US" sz="2200" dirty="0">
                <a:latin typeface="Comic Sans MS" pitchFamily="66" charset="0"/>
                <a:sym typeface="Symbol" pitchFamily="18" charset="2"/>
              </a:rPr>
              <a:t>per </a:t>
            </a:r>
            <a:r>
              <a:rPr lang="en-US" sz="2200" dirty="0" err="1">
                <a:latin typeface="Comic Sans MS" pitchFamily="66" charset="0"/>
                <a:sym typeface="Symbol" pitchFamily="18" charset="2"/>
              </a:rPr>
              <a:t>esempio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=(</a:t>
            </a:r>
            <a:r>
              <a:rPr lang="en-US" sz="22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baseline="30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), con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i="1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200" dirty="0" err="1">
                <a:latin typeface="Comic Sans MS" pitchFamily="66" charset="0"/>
                <a:sym typeface="Symbol" pitchFamily="18" charset="2"/>
              </a:rPr>
              <a:t>costante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?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905810" y="3686175"/>
            <a:ext cx="3108543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latin typeface="Comic Sans MS" pitchFamily="66" charset="0"/>
              </a:rPr>
              <a:t>…T(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200" dirty="0">
                <a:latin typeface="Comic Sans MS" pitchFamily="66" charset="0"/>
              </a:rPr>
              <a:t>) = 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(</a:t>
            </a:r>
            <a:r>
              <a:rPr lang="en-US" sz="22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baseline="30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)…</a:t>
            </a:r>
          </a:p>
          <a:p>
            <a:pPr algn="ctr"/>
            <a:r>
              <a:rPr lang="en-US" sz="2200" dirty="0">
                <a:latin typeface="Comic Sans MS" pitchFamily="66" charset="0"/>
                <a:sym typeface="Symbol" pitchFamily="18" charset="2"/>
              </a:rPr>
              <a:t>…=(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 log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 per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 &gt; 1…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C00000"/>
                </a:solidFill>
                <a:latin typeface="Comic Sans MS" pitchFamily="66" charset="0"/>
              </a:rPr>
              <a:t>BucketSort</a:t>
            </a:r>
            <a:endParaRPr lang="it-IT" altLang="it-IT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849313" y="1316038"/>
            <a:ext cx="791368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</a:rPr>
              <a:t>Per ordinare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record con chiavi intere in [1,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>
                <a:latin typeface="Comic Sans MS" pitchFamily="66" charset="0"/>
              </a:rPr>
              <a:t>]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60363" y="2276872"/>
            <a:ext cx="8532812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altLang="it-IT" sz="2200" dirty="0">
                <a:latin typeface="Comic Sans MS" pitchFamily="66" charset="0"/>
              </a:rPr>
              <a:t>: ordinare 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 record con campi: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200" dirty="0">
                <a:latin typeface="Comic Sans MS" pitchFamily="66" charset="0"/>
              </a:rPr>
              <a:t>nome, cognome, anno di nascita, matricola,…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it-IT" altLang="it-IT" sz="22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latin typeface="Comic Sans MS" pitchFamily="66" charset="0"/>
              </a:rPr>
              <a:t>si potrebbe voler ordinare per matricola o per anno di nascita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it-IT" altLang="it-IT" sz="22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>
                <a:latin typeface="Comic Sans MS" pitchFamily="66" charset="0"/>
              </a:rPr>
              <a:t>del problema: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 record mantenuti in un </a:t>
            </a:r>
            <a:r>
              <a:rPr lang="it-IT" altLang="it-IT" sz="2200" dirty="0" err="1">
                <a:latin typeface="Comic Sans MS" pitchFamily="66" charset="0"/>
              </a:rPr>
              <a:t>array</a:t>
            </a:r>
            <a:endParaRPr lang="it-IT" altLang="it-IT" sz="22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latin typeface="Comic Sans MS" pitchFamily="66" charset="0"/>
              </a:rPr>
              <a:t>ogni elemento dell’</a:t>
            </a:r>
            <a:r>
              <a:rPr lang="it-IT" altLang="it-IT" sz="2200" dirty="0" err="1">
                <a:latin typeface="Comic Sans MS" pitchFamily="66" charset="0"/>
              </a:rPr>
              <a:t>array</a:t>
            </a:r>
            <a:r>
              <a:rPr lang="it-IT" altLang="it-IT" sz="2200" dirty="0">
                <a:latin typeface="Comic Sans MS" pitchFamily="66" charset="0"/>
              </a:rPr>
              <a:t> è un record con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200" dirty="0">
                <a:latin typeface="Comic Sans MS" pitchFamily="66" charset="0"/>
              </a:rPr>
              <a:t>campo chiave (rispetto al quale ordinare)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200" dirty="0">
                <a:latin typeface="Comic Sans MS" pitchFamily="66" charset="0"/>
              </a:rPr>
              <a:t>altri campi associati alla chiave (informazione satellite)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it-IT" altLang="it-IT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C00000"/>
                </a:solidFill>
                <a:latin typeface="Comic Sans MS" pitchFamily="66" charset="0"/>
              </a:rPr>
              <a:t>BucketSort</a:t>
            </a:r>
            <a:endParaRPr lang="it-IT" altLang="it-IT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539750" y="1773238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Comic Sans MS" pitchFamily="66" charset="0"/>
              </a:rPr>
              <a:t>Basta mantenere un </a:t>
            </a:r>
            <a:r>
              <a:rPr lang="it-IT" altLang="it-IT" sz="2800" dirty="0" err="1">
                <a:latin typeface="Comic Sans MS" pitchFamily="66" charset="0"/>
              </a:rPr>
              <a:t>array</a:t>
            </a:r>
            <a:r>
              <a:rPr lang="it-IT" altLang="it-IT" sz="2800" dirty="0">
                <a:latin typeface="Comic Sans MS" pitchFamily="66" charset="0"/>
              </a:rPr>
              <a:t> di liste, anziché di contatori, ed operare come per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endParaRPr lang="it-IT" altLang="it-IT" sz="2800" dirty="0">
              <a:solidFill>
                <a:srgbClr val="3366FF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it-IT" altLang="it-IT" sz="7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Comic Sans MS" pitchFamily="66" charset="0"/>
              </a:rPr>
              <a:t>La lista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Y[x]</a:t>
            </a:r>
            <a:r>
              <a:rPr lang="it-IT" altLang="it-IT" sz="2800" dirty="0">
                <a:latin typeface="Comic Sans MS" pitchFamily="66" charset="0"/>
              </a:rPr>
              <a:t> conterrà gli elementi con chiave uguale 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Comic Sans MS" pitchFamily="66" charset="0"/>
              </a:rPr>
              <a:t>Concatenare poi le liste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49313" y="5013325"/>
            <a:ext cx="7467600" cy="838200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altLang="it-IT" sz="2800" dirty="0" smtClean="0">
                <a:latin typeface="Comic Sans MS" pitchFamily="66" charset="0"/>
              </a:rPr>
              <a:t>Tempo 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err="1" smtClean="0">
                <a:latin typeface="Comic Sans MS" pitchFamily="66" charset="0"/>
              </a:rPr>
              <a:t>+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 come per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endParaRPr lang="it-IT" altLang="it-IT" sz="28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4848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2780928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72" grpId="0"/>
      <p:bldP spid="149573" grpId="0"/>
      <p:bldP spid="149574" grpId="0"/>
      <p:bldP spid="149575" grpId="0"/>
      <p:bldP spid="149576" grpId="0"/>
      <p:bldP spid="149577" grpId="0"/>
      <p:bldP spid="149578" grpId="0"/>
      <p:bldP spid="149579" grpId="0"/>
      <p:bldP spid="149600" grpId="0"/>
      <p:bldP spid="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2780928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black">
          <a:xfrm>
            <a:off x="457200" y="2819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Delimitazioni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inferiori e 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superiori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(di </a:t>
            </a:r>
            <a:r>
              <a:rPr lang="it-IT" altLang="it-IT" sz="4000" b="1" dirty="0" smtClean="0">
                <a:solidFill>
                  <a:srgbClr val="C00000"/>
                </a:solidFill>
                <a:latin typeface="Comic Sans MS" pitchFamily="66" charset="0"/>
              </a:rPr>
              <a:t>algoritmi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it-IT" altLang="it-IT" sz="4000" b="1" dirty="0" smtClean="0">
                <a:solidFill>
                  <a:srgbClr val="C00000"/>
                </a:solidFill>
                <a:latin typeface="Comic Sans MS" pitchFamily="66" charset="0"/>
              </a:rPr>
              <a:t>problemi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3306250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3306250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3810306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3810306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31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4314362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31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4314362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31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4324350" y="5407025"/>
            <a:ext cx="790575" cy="287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Text Box 90"/>
          <p:cNvSpPr txBox="1">
            <a:spLocks noChangeArrowheads="1"/>
          </p:cNvSpPr>
          <p:nvPr/>
        </p:nvSpPr>
        <p:spPr bwMode="auto">
          <a:xfrm>
            <a:off x="4287838" y="5300663"/>
            <a:ext cx="7393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8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</a:p>
        </p:txBody>
      </p:sp>
      <p:sp>
        <p:nvSpPr>
          <p:cNvPr id="34" name="Line 94"/>
          <p:cNvSpPr>
            <a:spLocks noChangeShapeType="1"/>
          </p:cNvSpPr>
          <p:nvPr/>
        </p:nvSpPr>
        <p:spPr bwMode="auto">
          <a:xfrm>
            <a:off x="3817938" y="5589588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4869160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31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4324350" y="5407025"/>
            <a:ext cx="790575" cy="287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Text Box 90"/>
          <p:cNvSpPr txBox="1">
            <a:spLocks noChangeArrowheads="1"/>
          </p:cNvSpPr>
          <p:nvPr/>
        </p:nvSpPr>
        <p:spPr bwMode="auto">
          <a:xfrm>
            <a:off x="4287838" y="5300663"/>
            <a:ext cx="7393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8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</a:p>
        </p:txBody>
      </p:sp>
      <p:sp>
        <p:nvSpPr>
          <p:cNvPr id="34" name="Line 94"/>
          <p:cNvSpPr>
            <a:spLocks noChangeShapeType="1"/>
          </p:cNvSpPr>
          <p:nvPr/>
        </p:nvSpPr>
        <p:spPr bwMode="auto">
          <a:xfrm>
            <a:off x="3817938" y="5589588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  <p:sp>
        <p:nvSpPr>
          <p:cNvPr id="38" name="Freccia a destra 37"/>
          <p:cNvSpPr/>
          <p:nvPr/>
        </p:nvSpPr>
        <p:spPr>
          <a:xfrm>
            <a:off x="78028" y="4869160"/>
            <a:ext cx="288032" cy="19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25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31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4324350" y="5407025"/>
            <a:ext cx="790575" cy="287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Text Box 90"/>
          <p:cNvSpPr txBox="1">
            <a:spLocks noChangeArrowheads="1"/>
          </p:cNvSpPr>
          <p:nvPr/>
        </p:nvSpPr>
        <p:spPr bwMode="auto">
          <a:xfrm>
            <a:off x="4287838" y="5300663"/>
            <a:ext cx="7393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8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</a:p>
        </p:txBody>
      </p:sp>
      <p:sp>
        <p:nvSpPr>
          <p:cNvPr id="34" name="Line 94"/>
          <p:cNvSpPr>
            <a:spLocks noChangeShapeType="1"/>
          </p:cNvSpPr>
          <p:nvPr/>
        </p:nvSpPr>
        <p:spPr bwMode="auto">
          <a:xfrm>
            <a:off x="3817938" y="5589588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85"/>
          <p:cNvSpPr>
            <a:spLocks noChangeArrowheads="1"/>
          </p:cNvSpPr>
          <p:nvPr/>
        </p:nvSpPr>
        <p:spPr bwMode="auto">
          <a:xfrm>
            <a:off x="5294313" y="4373563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Text Box 86"/>
          <p:cNvSpPr txBox="1">
            <a:spLocks noChangeArrowheads="1"/>
          </p:cNvSpPr>
          <p:nvPr/>
        </p:nvSpPr>
        <p:spPr bwMode="auto">
          <a:xfrm>
            <a:off x="5257800" y="4267200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37" name="Line 95"/>
          <p:cNvSpPr>
            <a:spLocks noChangeShapeType="1"/>
          </p:cNvSpPr>
          <p:nvPr/>
        </p:nvSpPr>
        <p:spPr bwMode="auto">
          <a:xfrm>
            <a:off x="5041900" y="4508500"/>
            <a:ext cx="287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585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86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149587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88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149589" name="Rectangle 85"/>
          <p:cNvSpPr>
            <a:spLocks noChangeArrowheads="1"/>
          </p:cNvSpPr>
          <p:nvPr/>
        </p:nvSpPr>
        <p:spPr bwMode="auto">
          <a:xfrm>
            <a:off x="5294313" y="4373563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0" name="Text Box 86"/>
          <p:cNvSpPr txBox="1">
            <a:spLocks noChangeArrowheads="1"/>
          </p:cNvSpPr>
          <p:nvPr/>
        </p:nvSpPr>
        <p:spPr bwMode="auto">
          <a:xfrm>
            <a:off x="5257800" y="4267200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49591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2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49593" name="Rectangle 89"/>
          <p:cNvSpPr>
            <a:spLocks noChangeArrowheads="1"/>
          </p:cNvSpPr>
          <p:nvPr/>
        </p:nvSpPr>
        <p:spPr bwMode="auto">
          <a:xfrm>
            <a:off x="4324350" y="5407025"/>
            <a:ext cx="790575" cy="287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4" name="Text Box 90"/>
          <p:cNvSpPr txBox="1">
            <a:spLocks noChangeArrowheads="1"/>
          </p:cNvSpPr>
          <p:nvPr/>
        </p:nvSpPr>
        <p:spPr bwMode="auto">
          <a:xfrm>
            <a:off x="4287838" y="5300663"/>
            <a:ext cx="7393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8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</a:p>
        </p:txBody>
      </p:sp>
      <p:sp>
        <p:nvSpPr>
          <p:cNvPr id="149595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6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7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8" name="Line 94"/>
          <p:cNvSpPr>
            <a:spLocks noChangeShapeType="1"/>
          </p:cNvSpPr>
          <p:nvPr/>
        </p:nvSpPr>
        <p:spPr bwMode="auto">
          <a:xfrm>
            <a:off x="3817938" y="5589588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9" name="Line 95"/>
          <p:cNvSpPr>
            <a:spLocks noChangeShapeType="1"/>
          </p:cNvSpPr>
          <p:nvPr/>
        </p:nvSpPr>
        <p:spPr bwMode="auto">
          <a:xfrm>
            <a:off x="5041900" y="4508500"/>
            <a:ext cx="287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585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86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149587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88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149589" name="Rectangle 85"/>
          <p:cNvSpPr>
            <a:spLocks noChangeArrowheads="1"/>
          </p:cNvSpPr>
          <p:nvPr/>
        </p:nvSpPr>
        <p:spPr bwMode="auto">
          <a:xfrm>
            <a:off x="5294313" y="4373563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0" name="Text Box 86"/>
          <p:cNvSpPr txBox="1">
            <a:spLocks noChangeArrowheads="1"/>
          </p:cNvSpPr>
          <p:nvPr/>
        </p:nvSpPr>
        <p:spPr bwMode="auto">
          <a:xfrm>
            <a:off x="5257800" y="4267200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49591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2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49593" name="Rectangle 89"/>
          <p:cNvSpPr>
            <a:spLocks noChangeArrowheads="1"/>
          </p:cNvSpPr>
          <p:nvPr/>
        </p:nvSpPr>
        <p:spPr bwMode="auto">
          <a:xfrm>
            <a:off x="4324350" y="5407025"/>
            <a:ext cx="790575" cy="287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4" name="Text Box 90"/>
          <p:cNvSpPr txBox="1">
            <a:spLocks noChangeArrowheads="1"/>
          </p:cNvSpPr>
          <p:nvPr/>
        </p:nvSpPr>
        <p:spPr bwMode="auto">
          <a:xfrm>
            <a:off x="4287838" y="5300663"/>
            <a:ext cx="7393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8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</a:p>
        </p:txBody>
      </p:sp>
      <p:sp>
        <p:nvSpPr>
          <p:cNvPr id="149595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6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7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8" name="Line 94"/>
          <p:cNvSpPr>
            <a:spLocks noChangeShapeType="1"/>
          </p:cNvSpPr>
          <p:nvPr/>
        </p:nvSpPr>
        <p:spPr bwMode="auto">
          <a:xfrm>
            <a:off x="3817938" y="5589588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9" name="Line 95"/>
          <p:cNvSpPr>
            <a:spLocks noChangeShapeType="1"/>
          </p:cNvSpPr>
          <p:nvPr/>
        </p:nvSpPr>
        <p:spPr bwMode="auto">
          <a:xfrm>
            <a:off x="5041900" y="4508500"/>
            <a:ext cx="287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graphicFrame>
        <p:nvGraphicFramePr>
          <p:cNvPr id="149602" name="Group 98"/>
          <p:cNvGraphicFramePr>
            <a:graphicFrameLocks noGrp="1"/>
          </p:cNvGraphicFramePr>
          <p:nvPr/>
        </p:nvGraphicFramePr>
        <p:xfrm>
          <a:off x="6805613" y="2640013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622" name="Text Box 118"/>
          <p:cNvSpPr txBox="1">
            <a:spLocks noChangeArrowheads="1"/>
          </p:cNvSpPr>
          <p:nvPr/>
        </p:nvSpPr>
        <p:spPr bwMode="auto">
          <a:xfrm>
            <a:off x="6761163" y="2238375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49623" name="Text Box 119"/>
          <p:cNvSpPr txBox="1">
            <a:spLocks noChangeArrowheads="1"/>
          </p:cNvSpPr>
          <p:nvPr/>
        </p:nvSpPr>
        <p:spPr bwMode="auto">
          <a:xfrm>
            <a:off x="7594600" y="2238375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49624" name="Text Box 120"/>
          <p:cNvSpPr txBox="1">
            <a:spLocks noChangeArrowheads="1"/>
          </p:cNvSpPr>
          <p:nvPr/>
        </p:nvSpPr>
        <p:spPr bwMode="auto">
          <a:xfrm>
            <a:off x="6456363" y="267017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49625" name="Text Box 121"/>
          <p:cNvSpPr txBox="1">
            <a:spLocks noChangeArrowheads="1"/>
          </p:cNvSpPr>
          <p:nvPr/>
        </p:nvSpPr>
        <p:spPr bwMode="auto">
          <a:xfrm>
            <a:off x="6465888" y="314007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49626" name="Text Box 122"/>
          <p:cNvSpPr txBox="1">
            <a:spLocks noChangeArrowheads="1"/>
          </p:cNvSpPr>
          <p:nvPr/>
        </p:nvSpPr>
        <p:spPr bwMode="auto">
          <a:xfrm>
            <a:off x="6465888" y="371633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49627" name="Text Box 123"/>
          <p:cNvSpPr txBox="1">
            <a:spLocks noChangeArrowheads="1"/>
          </p:cNvSpPr>
          <p:nvPr/>
        </p:nvSpPr>
        <p:spPr bwMode="auto">
          <a:xfrm>
            <a:off x="6465888" y="421957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49628" name="Text Box 124"/>
          <p:cNvSpPr txBox="1">
            <a:spLocks noChangeArrowheads="1"/>
          </p:cNvSpPr>
          <p:nvPr/>
        </p:nvSpPr>
        <p:spPr bwMode="auto">
          <a:xfrm>
            <a:off x="6443663" y="4699000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49629" name="Text Box 125"/>
          <p:cNvSpPr txBox="1">
            <a:spLocks noChangeArrowheads="1"/>
          </p:cNvSpPr>
          <p:nvPr/>
        </p:nvSpPr>
        <p:spPr bwMode="auto">
          <a:xfrm>
            <a:off x="6973888" y="1557338"/>
            <a:ext cx="19255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X (ordinato)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Delimitazioni superiori (</a:t>
            </a:r>
            <a:r>
              <a:rPr lang="it-IT" altLang="it-IT" sz="3200" b="1" i="1" dirty="0">
                <a:solidFill>
                  <a:srgbClr val="3366FF"/>
                </a:solidFill>
                <a:latin typeface="Comic Sans MS" pitchFamily="66" charset="0"/>
              </a:rPr>
              <a:t>upper </a:t>
            </a:r>
            <a:r>
              <a:rPr lang="it-IT" altLang="it-IT" sz="3200" b="1" i="1" dirty="0" err="1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-7938" y="1182688"/>
            <a:ext cx="89724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r>
              <a:rPr lang="it-IT" altLang="it-IT" sz="2400" dirty="0" smtClean="0">
                <a:latin typeface="Comic Sans MS" pitchFamily="66" charset="0"/>
              </a:rPr>
              <a:t>Un </a:t>
            </a:r>
            <a:r>
              <a:rPr lang="it-IT" altLang="it-IT" sz="2400" dirty="0">
                <a:latin typeface="Comic Sans MS" pitchFamily="66" charset="0"/>
              </a:rPr>
              <a:t>algoritmo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ha </a:t>
            </a:r>
            <a:r>
              <a:rPr lang="it-IT" altLang="it-IT" sz="2400" dirty="0" smtClean="0">
                <a:latin typeface="Comic Sans MS" pitchFamily="66" charset="0"/>
              </a:rPr>
              <a:t>complessità (costo </a:t>
            </a:r>
            <a:r>
              <a:rPr lang="it-IT" altLang="it-IT" sz="2400" dirty="0">
                <a:latin typeface="Comic Sans MS" pitchFamily="66" charset="0"/>
              </a:rPr>
              <a:t>di </a:t>
            </a:r>
            <a:r>
              <a:rPr lang="it-IT" altLang="it-IT" sz="2400" dirty="0" smtClean="0">
                <a:latin typeface="Comic Sans MS" pitchFamily="66" charset="0"/>
              </a:rPr>
              <a:t>esecuzione)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su istanze di </a:t>
            </a:r>
            <a:r>
              <a:rPr lang="it-IT" altLang="it-IT" sz="2400" dirty="0" smtClean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rispetto </a:t>
            </a:r>
            <a:r>
              <a:rPr lang="it-IT" altLang="it-IT" sz="2400" dirty="0">
                <a:latin typeface="Comic Sans MS" pitchFamily="66" charset="0"/>
              </a:rPr>
              <a:t>ad una certa risorsa di calcolo, se la </a:t>
            </a:r>
            <a:r>
              <a:rPr lang="it-IT" altLang="it-IT" sz="2400" dirty="0" smtClean="0">
                <a:latin typeface="Comic Sans MS" pitchFamily="66" charset="0"/>
              </a:rPr>
              <a:t>quantità 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r</a:t>
            </a:r>
            <a:r>
              <a:rPr lang="it-IT" altLang="it-IT" sz="2400" dirty="0">
                <a:latin typeface="Comic Sans MS" pitchFamily="66" charset="0"/>
              </a:rPr>
              <a:t> di risorsa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sufficiente</a:t>
            </a:r>
            <a:r>
              <a:rPr lang="it-IT" altLang="it-IT" sz="2400" dirty="0">
                <a:latin typeface="Comic Sans MS" pitchFamily="66" charset="0"/>
              </a:rPr>
              <a:t> per eseguire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i="1" dirty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su una </a:t>
            </a:r>
            <a:r>
              <a:rPr lang="it-IT" altLang="it-IT" sz="2400" dirty="0" smtClean="0">
                <a:latin typeface="Comic Sans MS" pitchFamily="66" charset="0"/>
              </a:rPr>
              <a:t>qualunque istanza </a:t>
            </a:r>
            <a:r>
              <a:rPr lang="it-IT" altLang="it-IT" sz="2400" dirty="0">
                <a:latin typeface="Comic Sans MS" pitchFamily="66" charset="0"/>
              </a:rPr>
              <a:t>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verifica la relazione </a:t>
            </a:r>
            <a:r>
              <a:rPr lang="it-IT" altLang="it-IT" sz="2400" i="1" dirty="0">
                <a:latin typeface="Comic Sans MS" pitchFamily="66" charset="0"/>
              </a:rPr>
              <a:t>r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</a:t>
            </a:r>
            <a:r>
              <a:rPr lang="it-IT" altLang="it-IT" sz="2400" dirty="0" err="1">
                <a:latin typeface="Comic Sans MS" pitchFamily="66" charset="0"/>
              </a:rPr>
              <a:t>=O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latin typeface="Comic Sans MS" pitchFamily="66" charset="0"/>
              </a:rPr>
              <a:t>f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3876675"/>
            <a:ext cx="8557151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 problema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ha una complessità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rispetto ad una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risorsa di calcolo se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esiste</a:t>
            </a:r>
            <a:r>
              <a:rPr lang="it-IT" altLang="it-IT" sz="2400" dirty="0">
                <a:latin typeface="Comic Sans MS" pitchFamily="66" charset="0"/>
              </a:rPr>
              <a:t> un algoritmo che risolve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il cui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costo di esecuzione rispetto  quella risorsa è O(</a:t>
            </a:r>
            <a:r>
              <a:rPr lang="it-IT" altLang="it-IT" sz="2400" i="1" dirty="0">
                <a:latin typeface="Comic Sans MS" pitchFamily="66" charset="0"/>
              </a:rPr>
              <a:t>f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3850" y="765175"/>
            <a:ext cx="6192838" cy="3255963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BucketSort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(X, k)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 un array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dimensione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vuota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chiave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])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[1,k]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errore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appendi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record 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chiave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])]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copia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ordinatamente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 X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elemeti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3730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Un algoritmo è </a:t>
            </a:r>
            <a:r>
              <a:rPr lang="it-IT" altLang="it-IT" sz="2800" dirty="0" smtClean="0">
                <a:solidFill>
                  <a:srgbClr val="C00000"/>
                </a:solidFill>
                <a:latin typeface="Comic Sans MS" pitchFamily="66" charset="0"/>
              </a:rPr>
              <a:t>stabile</a:t>
            </a:r>
            <a:r>
              <a:rPr lang="it-IT" altLang="it-IT" sz="2800" dirty="0" smtClean="0">
                <a:latin typeface="Comic Sans MS" pitchFamily="66" charset="0"/>
              </a:rPr>
              <a:t> se preserva l’ordine iniziale tra elementi con la stessa chiave</a:t>
            </a:r>
          </a:p>
          <a:p>
            <a:pPr eaLnBrk="1" hangingPunct="1"/>
            <a:endParaRPr lang="it-IT" altLang="it-IT" sz="2800" dirty="0" smtClean="0">
              <a:latin typeface="Comic Sans MS" pitchFamily="66" charset="0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domanda: il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è stabile?</a:t>
            </a:r>
          </a:p>
          <a:p>
            <a:pPr eaLnBrk="1" hangingPunct="1"/>
            <a:endParaRPr lang="it-IT" altLang="it-IT" sz="2800" dirty="0" smtClean="0">
              <a:latin typeface="Comic Sans MS" pitchFamily="66" charset="0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Il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è stabile se si appendendo gli elementi di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 smtClean="0">
                <a:latin typeface="Comic Sans MS" pitchFamily="66" charset="0"/>
              </a:rPr>
              <a:t> </a:t>
            </a:r>
            <a:r>
              <a:rPr lang="it-IT" altLang="it-IT" sz="2800" dirty="0" smtClean="0">
                <a:solidFill>
                  <a:srgbClr val="C00000"/>
                </a:solidFill>
                <a:latin typeface="Comic Sans MS" pitchFamily="66" charset="0"/>
              </a:rPr>
              <a:t>in coda </a:t>
            </a:r>
            <a:r>
              <a:rPr lang="it-IT" altLang="it-IT" sz="2800" dirty="0" smtClean="0">
                <a:latin typeface="Comic Sans MS" pitchFamily="66" charset="0"/>
              </a:rPr>
              <a:t>alla opportuna lista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Y[i]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C00000"/>
                </a:solidFill>
                <a:latin typeface="Comic Sans MS" pitchFamily="66" charset="0"/>
              </a:rPr>
              <a:t>Stabilità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79550"/>
            <a:ext cx="80772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Ordina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 interi con valori in [1,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]</a:t>
            </a:r>
          </a:p>
          <a:p>
            <a:pPr eaLnBrk="1" hangingPunct="1"/>
            <a:endParaRPr lang="it-IT" altLang="it-IT" sz="28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Rappresentiamo gli elementi in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base b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, ed eseguiamo una serie di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BucketSort</a:t>
            </a:r>
            <a:endParaRPr lang="it-IT" altLang="it-IT" sz="28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endParaRPr lang="it-IT" altLang="it-IT" sz="28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Partiamo dalla cifra meno significativa verso quella più significativa</a:t>
            </a:r>
            <a:endParaRPr lang="it-IT" altLang="it-IT" sz="2800" dirty="0" smtClean="0">
              <a:latin typeface="Comic Sans MS" pitchFamily="66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 err="1">
                <a:solidFill>
                  <a:srgbClr val="C00000"/>
                </a:solidFill>
                <a:latin typeface="Comic Sans MS" pitchFamily="66" charset="0"/>
              </a:rPr>
              <a:t>RadixSort</a:t>
            </a:r>
            <a:endParaRPr lang="it-IT" altLang="it-IT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6367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2397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4368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5924</a:t>
            </a:r>
            <a:endParaRPr lang="it-IT" alt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2627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3236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592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4</a:t>
            </a:r>
            <a:endParaRPr lang="it-IT" altLang="it-IT" sz="2000" dirty="0">
              <a:solidFill>
                <a:srgbClr val="33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239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436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46439" name="AutoShape 7"/>
          <p:cNvSpPr>
            <a:spLocks noChangeArrowheads="1"/>
          </p:cNvSpPr>
          <p:nvPr/>
        </p:nvSpPr>
        <p:spPr bwMode="auto">
          <a:xfrm>
            <a:off x="4151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4760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59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24</a:t>
            </a:r>
            <a:endParaRPr lang="it-IT" altLang="it-IT" sz="2000" dirty="0">
              <a:solidFill>
                <a:srgbClr val="33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43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23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97</a:t>
            </a:r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5675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6284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368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397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924</a:t>
            </a:r>
          </a:p>
        </p:txBody>
      </p:sp>
      <p:sp>
        <p:nvSpPr>
          <p:cNvPr id="146443" name="AutoShape 11"/>
          <p:cNvSpPr>
            <a:spLocks noChangeArrowheads="1"/>
          </p:cNvSpPr>
          <p:nvPr/>
        </p:nvSpPr>
        <p:spPr bwMode="auto">
          <a:xfrm>
            <a:off x="7199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7808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2397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4368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5924</a:t>
            </a:r>
            <a:endParaRPr lang="it-IT" altLang="it-IT" sz="2000">
              <a:solidFill>
                <a:srgbClr val="3366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323850" y="5181600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Per 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/>
      <p:bldP spid="146437" grpId="0" animBg="1"/>
      <p:bldP spid="146438" grpId="0"/>
      <p:bldP spid="146439" grpId="0" animBg="1"/>
      <p:bldP spid="146440" grpId="0"/>
      <p:bldP spid="146441" grpId="0" animBg="1"/>
      <p:bldP spid="146442" grpId="0"/>
      <p:bldP spid="146443" grpId="0" animBg="1"/>
      <p:bldP spid="146444" grpId="0"/>
      <p:bldP spid="1464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59886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Se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 smtClean="0">
                <a:latin typeface="Comic Sans MS" pitchFamily="66" charset="0"/>
              </a:rPr>
              <a:t> 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800" dirty="0" smtClean="0">
                <a:latin typeface="Comic Sans MS" pitchFamily="66" charset="0"/>
              </a:rPr>
              <a:t> hanno una diversa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 smtClean="0">
                <a:latin typeface="Comic Sans MS" pitchFamily="66" charset="0"/>
              </a:rPr>
              <a:t>-esima cifra, la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 smtClean="0">
                <a:latin typeface="Comic Sans MS" pitchFamily="66" charset="0"/>
              </a:rPr>
              <a:t>-esima passata di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li ordina</a:t>
            </a: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Se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 smtClean="0">
                <a:latin typeface="Comic Sans MS" pitchFamily="66" charset="0"/>
              </a:rPr>
              <a:t> 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800" dirty="0" smtClean="0">
                <a:latin typeface="Comic Sans MS" pitchFamily="66" charset="0"/>
              </a:rPr>
              <a:t> hanno la stessa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 smtClean="0">
                <a:latin typeface="Comic Sans MS" pitchFamily="66" charset="0"/>
              </a:rPr>
              <a:t>-esima cifra, la proprietà di stabilità del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 li mantiene ordinati correttamente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Correttezza</a:t>
            </a: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4089648" y="4077072"/>
            <a:ext cx="914400" cy="457200"/>
          </a:xfrm>
          <a:prstGeom prst="downArrow">
            <a:avLst>
              <a:gd name="adj1" fmla="val 47222"/>
              <a:gd name="adj2" fmla="val 48264"/>
            </a:avLst>
          </a:prstGeom>
          <a:solidFill>
            <a:srgbClr val="3366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012825" y="4762500"/>
            <a:ext cx="739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Dopo la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>
                <a:latin typeface="Comic Sans MS" pitchFamily="66" charset="0"/>
              </a:rPr>
              <a:t>-esima passata di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>
                <a:latin typeface="Comic Sans MS" pitchFamily="66" charset="0"/>
              </a:rPr>
              <a:t>, i numeri sono correttamente ordinati rispetto alle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>
                <a:latin typeface="Comic Sans MS" pitchFamily="66" charset="0"/>
              </a:rPr>
              <a:t> cifre meno significative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log</a:t>
            </a:r>
            <a:r>
              <a:rPr lang="it-IT" altLang="it-IT" sz="2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k) </a:t>
            </a:r>
            <a:r>
              <a:rPr lang="it-IT" altLang="it-IT" sz="2800" dirty="0" smtClean="0">
                <a:latin typeface="Comic Sans MS" pitchFamily="66" charset="0"/>
              </a:rPr>
              <a:t>passate di </a:t>
            </a:r>
            <a:r>
              <a:rPr lang="it-IT" altLang="it-IT" sz="2800" dirty="0" err="1" smtClean="0">
                <a:latin typeface="Comic Sans MS" pitchFamily="66" charset="0"/>
              </a:rPr>
              <a:t>bucketsort</a:t>
            </a:r>
            <a:endParaRPr lang="it-IT" altLang="it-IT" sz="2800" dirty="0" smtClean="0">
              <a:latin typeface="Comic Sans MS" pitchFamily="66" charset="0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Ciascuna passata richiede tempo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n+b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Tempo di esecuzione</a:t>
            </a:r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3962400" y="3124200"/>
            <a:ext cx="914400" cy="457200"/>
          </a:xfrm>
          <a:prstGeom prst="downArrow">
            <a:avLst>
              <a:gd name="adj1" fmla="val 47222"/>
              <a:gd name="adj2" fmla="val 48264"/>
            </a:avLst>
          </a:prstGeom>
          <a:solidFill>
            <a:srgbClr val="3366FF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762000" y="365125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O((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n+b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)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log</a:t>
            </a:r>
            <a:r>
              <a:rPr lang="it-IT" altLang="it-IT" sz="2800" baseline="-250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b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 k)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4297361"/>
            <a:ext cx="7391400" cy="1057274"/>
            <a:chOff x="672" y="2707"/>
            <a:chExt cx="4656" cy="666"/>
          </a:xfrm>
        </p:grpSpPr>
        <p:sp>
          <p:nvSpPr>
            <p:cNvPr id="18445" name="Rectangle 7"/>
            <p:cNvSpPr>
              <a:spLocks noChangeArrowheads="1"/>
            </p:cNvSpPr>
            <p:nvPr/>
          </p:nvSpPr>
          <p:spPr bwMode="auto">
            <a:xfrm>
              <a:off x="672" y="2874"/>
              <a:ext cx="465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cs typeface="Arial" charset="0"/>
                </a:rPr>
                <a:t>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b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 = </a:t>
              </a:r>
              <a:r>
                <a:rPr lang="it-IT" altLang="it-IT" sz="2800" dirty="0" smtClean="0">
                  <a:latin typeface="Comic Sans MS" pitchFamily="66" charset="0"/>
                  <a:cs typeface="Arial" charset="0"/>
                  <a:sym typeface="Symbol"/>
                </a:rPr>
                <a:t></a:t>
              </a:r>
              <a:r>
                <a:rPr lang="it-IT" altLang="it-IT" sz="2800" dirty="0" smtClean="0">
                  <a:latin typeface="Comic Sans MS" pitchFamily="66" charset="0"/>
                  <a:cs typeface="Arial" charset="0"/>
                </a:rPr>
                <a:t>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), si ha O(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  <a:r>
                <a:rPr lang="it-IT" altLang="it-IT" sz="12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 err="1">
                  <a:latin typeface="Comic Sans MS" pitchFamily="66" charset="0"/>
                  <a:cs typeface="Arial" charset="0"/>
                </a:rPr>
                <a:t>log</a:t>
              </a:r>
              <a:r>
                <a:rPr lang="it-IT" altLang="it-IT" sz="2800" baseline="-25000" dirty="0" err="1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  <a:r>
                <a:rPr lang="it-IT" altLang="it-IT" sz="9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k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)</a:t>
              </a:r>
              <a:r>
                <a:rPr lang="it-IT" altLang="it-IT" sz="7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=</a:t>
              </a:r>
              <a:r>
                <a:rPr lang="it-IT" altLang="it-IT" sz="7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O 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</a:p>
          </p:txBody>
        </p:sp>
        <p:sp>
          <p:nvSpPr>
            <p:cNvPr id="18446" name="Line 8"/>
            <p:cNvSpPr>
              <a:spLocks noChangeShapeType="1"/>
            </p:cNvSpPr>
            <p:nvPr/>
          </p:nvSpPr>
          <p:spPr bwMode="auto">
            <a:xfrm>
              <a:off x="4341" y="3072"/>
              <a:ext cx="5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8447" name="Rectangle 9"/>
            <p:cNvSpPr>
              <a:spLocks noChangeArrowheads="1"/>
            </p:cNvSpPr>
            <p:nvPr/>
          </p:nvSpPr>
          <p:spPr bwMode="auto">
            <a:xfrm>
              <a:off x="4320" y="2707"/>
              <a:ext cx="56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cs typeface="Arial" charset="0"/>
                </a:rPr>
                <a:t>log</a:t>
              </a:r>
              <a:r>
                <a:rPr lang="it-IT" altLang="it-IT" sz="9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k</a:t>
              </a:r>
            </a:p>
          </p:txBody>
        </p:sp>
        <p:sp>
          <p:nvSpPr>
            <p:cNvPr id="18448" name="Rectangle 10"/>
            <p:cNvSpPr>
              <a:spLocks noChangeArrowheads="1"/>
            </p:cNvSpPr>
            <p:nvPr/>
          </p:nvSpPr>
          <p:spPr bwMode="auto">
            <a:xfrm>
              <a:off x="4320" y="3043"/>
              <a:ext cx="55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cs typeface="Arial" charset="0"/>
                </a:rPr>
                <a:t>log</a:t>
              </a:r>
              <a:r>
                <a:rPr lang="it-IT" altLang="it-IT" sz="9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</a:p>
          </p:txBody>
        </p:sp>
        <p:sp>
          <p:nvSpPr>
            <p:cNvPr id="18449" name="AutoShape 11"/>
            <p:cNvSpPr>
              <a:spLocks/>
            </p:cNvSpPr>
            <p:nvPr/>
          </p:nvSpPr>
          <p:spPr bwMode="auto">
            <a:xfrm>
              <a:off x="4101" y="2784"/>
              <a:ext cx="48" cy="576"/>
            </a:xfrm>
            <a:prstGeom prst="leftBracket">
              <a:avLst>
                <a:gd name="adj" fmla="val 100000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18450" name="AutoShape 12"/>
            <p:cNvSpPr>
              <a:spLocks/>
            </p:cNvSpPr>
            <p:nvPr/>
          </p:nvSpPr>
          <p:spPr bwMode="auto">
            <a:xfrm flipH="1">
              <a:off x="4931" y="2784"/>
              <a:ext cx="48" cy="576"/>
            </a:xfrm>
            <a:prstGeom prst="leftBracket">
              <a:avLst>
                <a:gd name="adj" fmla="val 100000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</p:grp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85963" y="5516563"/>
            <a:ext cx="63113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  <a:cs typeface="Arial" charset="0"/>
              </a:rPr>
              <a:t>Tempo </a:t>
            </a:r>
            <a:r>
              <a:rPr lang="it-IT" altLang="it-IT" sz="28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lineare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 se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k</a:t>
            </a:r>
            <a:r>
              <a:rPr lang="it-IT" altLang="it-IT" sz="2800" dirty="0" err="1">
                <a:latin typeface="Comic Sans MS" pitchFamily="66" charset="0"/>
                <a:cs typeface="Arial" charset="0"/>
              </a:rPr>
              <a:t>=O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(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altLang="it-IT" sz="2800" baseline="300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),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 costante</a:t>
            </a:r>
          </a:p>
        </p:txBody>
      </p:sp>
      <p:sp>
        <p:nvSpPr>
          <p:cNvPr id="147470" name="AutoShape 14"/>
          <p:cNvSpPr>
            <a:spLocks noChangeArrowheads="1"/>
          </p:cNvSpPr>
          <p:nvPr/>
        </p:nvSpPr>
        <p:spPr bwMode="auto">
          <a:xfrm>
            <a:off x="1219200" y="5562600"/>
            <a:ext cx="685800" cy="457200"/>
          </a:xfrm>
          <a:prstGeom prst="rightArrow">
            <a:avLst>
              <a:gd name="adj1" fmla="val 45139"/>
              <a:gd name="adj2" fmla="val 73958"/>
            </a:avLst>
          </a:prstGeom>
          <a:solidFill>
            <a:srgbClr val="3366FF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6156325" y="3213100"/>
            <a:ext cx="24336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log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>
                <a:latin typeface="Comic Sans MS" pitchFamily="66" charset="0"/>
              </a:rPr>
              <a:t> = </a:t>
            </a:r>
            <a:r>
              <a:rPr lang="en-US" sz="2000" dirty="0" err="1">
                <a:latin typeface="Comic Sans MS" pitchFamily="66" charset="0"/>
              </a:rPr>
              <a:t>log</a:t>
            </a:r>
            <a:r>
              <a:rPr lang="en-US" sz="2000" baseline="-250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>
                <a:latin typeface="Comic Sans MS" pitchFamily="66" charset="0"/>
              </a:rPr>
              <a:t> log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 flipV="1">
            <a:off x="5940425" y="3644900"/>
            <a:ext cx="1008063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AutoShape 11"/>
          <p:cNvSpPr>
            <a:spLocks/>
          </p:cNvSpPr>
          <p:nvPr/>
        </p:nvSpPr>
        <p:spPr bwMode="auto">
          <a:xfrm>
            <a:off x="6368008" y="4386808"/>
            <a:ext cx="76200" cy="914400"/>
          </a:xfrm>
          <a:prstGeom prst="leftBracket">
            <a:avLst>
              <a:gd name="adj" fmla="val 10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AutoShape 12"/>
          <p:cNvSpPr>
            <a:spLocks/>
          </p:cNvSpPr>
          <p:nvPr/>
        </p:nvSpPr>
        <p:spPr bwMode="auto">
          <a:xfrm flipH="1">
            <a:off x="7977857" y="4386808"/>
            <a:ext cx="76200" cy="914400"/>
          </a:xfrm>
          <a:prstGeom prst="leftBracket">
            <a:avLst>
              <a:gd name="adj" fmla="val 10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>
            <a:off x="6804248" y="486916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1" grpId="0"/>
      <p:bldP spid="147469" grpId="0"/>
      <p:bldP spid="147470" grpId="0" animBg="1"/>
      <p:bldP spid="147471" grpId="0"/>
      <p:bldP spid="147472" grpId="0" animBg="1"/>
      <p:bldP spid="19" grpId="0" animBg="1"/>
      <p:bldP spid="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esempio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Comic Sans MS" pitchFamily="66" charset="0"/>
              </a:rPr>
              <a:t>Si </a:t>
            </a:r>
            <a:r>
              <a:rPr lang="en-US" sz="2800" dirty="0" err="1" smtClean="0">
                <a:latin typeface="Comic Sans MS" pitchFamily="66" charset="0"/>
              </a:rPr>
              <a:t>supponga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voler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ordinare</a:t>
            </a:r>
            <a:r>
              <a:rPr lang="en-US" sz="2800" dirty="0" smtClean="0">
                <a:latin typeface="Comic Sans MS" pitchFamily="66" charset="0"/>
              </a:rPr>
              <a:t> 10</a:t>
            </a:r>
            <a:r>
              <a:rPr lang="en-US" sz="2800" baseline="30000" dirty="0" smtClean="0">
                <a:latin typeface="Comic Sans MS" pitchFamily="66" charset="0"/>
              </a:rPr>
              <a:t>6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numeri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</a:t>
            </a:r>
            <a:r>
              <a:rPr lang="en-US" sz="2800" dirty="0" smtClean="0">
                <a:latin typeface="Comic Sans MS" pitchFamily="66" charset="0"/>
              </a:rPr>
              <a:t> 32 bit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Come </a:t>
            </a:r>
            <a:r>
              <a:rPr lang="en-US" sz="2800" dirty="0" err="1" smtClean="0">
                <a:latin typeface="Comic Sans MS" pitchFamily="66" charset="0"/>
              </a:rPr>
              <a:t>scelgo</a:t>
            </a:r>
            <a:r>
              <a:rPr lang="en-US" sz="2800" dirty="0" smtClean="0">
                <a:latin typeface="Comic Sans MS" pitchFamily="66" charset="0"/>
              </a:rPr>
              <a:t> la base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2800" dirty="0" smtClean="0">
                <a:latin typeface="Comic Sans MS" pitchFamily="66" charset="0"/>
              </a:rPr>
              <a:t>?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10</a:t>
            </a:r>
            <a:r>
              <a:rPr lang="en-US" sz="2800" baseline="30000" dirty="0" smtClean="0">
                <a:latin typeface="Comic Sans MS" pitchFamily="66" charset="0"/>
              </a:rPr>
              <a:t>6 </a:t>
            </a:r>
            <a:r>
              <a:rPr lang="en-US" sz="2800" dirty="0" smtClean="0">
                <a:latin typeface="Comic Sans MS" pitchFamily="66" charset="0"/>
              </a:rPr>
              <a:t>è </a:t>
            </a:r>
            <a:r>
              <a:rPr lang="en-US" sz="2800" dirty="0" err="1" smtClean="0">
                <a:latin typeface="Comic Sans MS" pitchFamily="66" charset="0"/>
              </a:rPr>
              <a:t>compreso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fra</a:t>
            </a:r>
            <a:r>
              <a:rPr lang="en-US" sz="2800" dirty="0" smtClean="0">
                <a:latin typeface="Comic Sans MS" pitchFamily="66" charset="0"/>
              </a:rPr>
              <a:t> 2</a:t>
            </a:r>
            <a:r>
              <a:rPr lang="en-US" sz="2800" baseline="30000" dirty="0" smtClean="0">
                <a:latin typeface="Comic Sans MS" pitchFamily="66" charset="0"/>
              </a:rPr>
              <a:t>19</a:t>
            </a:r>
            <a:r>
              <a:rPr lang="en-US" sz="2800" dirty="0" smtClean="0">
                <a:latin typeface="Comic Sans MS" pitchFamily="66" charset="0"/>
              </a:rPr>
              <a:t> e 2</a:t>
            </a:r>
            <a:r>
              <a:rPr lang="en-US" sz="2800" baseline="30000" dirty="0" smtClean="0">
                <a:latin typeface="Comic Sans MS" pitchFamily="66" charset="0"/>
              </a:rPr>
              <a:t>20</a:t>
            </a:r>
          </a:p>
          <a:p>
            <a:pPr eaLnBrk="1" hangingPunct="1"/>
            <a:r>
              <a:rPr lang="en-US" sz="2800" dirty="0" err="1" smtClean="0">
                <a:latin typeface="Comic Sans MS" pitchFamily="66" charset="0"/>
              </a:rPr>
              <a:t>Scegliendo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2800" dirty="0" smtClean="0">
                <a:latin typeface="Comic Sans MS" pitchFamily="66" charset="0"/>
              </a:rPr>
              <a:t>=2</a:t>
            </a:r>
            <a:r>
              <a:rPr lang="en-US" sz="2800" baseline="30000" dirty="0" smtClean="0">
                <a:latin typeface="Comic Sans MS" pitchFamily="66" charset="0"/>
              </a:rPr>
              <a:t>16 </a:t>
            </a:r>
            <a:r>
              <a:rPr lang="en-US" sz="2800" dirty="0" err="1" smtClean="0">
                <a:latin typeface="Comic Sans MS" pitchFamily="66" charset="0"/>
              </a:rPr>
              <a:t>si</a:t>
            </a:r>
            <a:r>
              <a:rPr lang="en-US" sz="2800" dirty="0" smtClean="0">
                <a:latin typeface="Comic Sans MS" pitchFamily="66" charset="0"/>
              </a:rPr>
              <a:t> ha:</a:t>
            </a:r>
          </a:p>
          <a:p>
            <a:pPr lvl="1" eaLnBrk="1" hangingPunct="1"/>
            <a:r>
              <a:rPr lang="en-US" sz="2400" dirty="0" err="1" smtClean="0">
                <a:latin typeface="Comic Sans MS" pitchFamily="66" charset="0"/>
              </a:rPr>
              <a:t>sono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sufficienti</a:t>
            </a:r>
            <a:r>
              <a:rPr lang="en-US" sz="2400" dirty="0" smtClean="0">
                <a:latin typeface="Comic Sans MS" pitchFamily="66" charset="0"/>
              </a:rPr>
              <a:t> 2 </a:t>
            </a:r>
            <a:r>
              <a:rPr lang="en-US" sz="2400" dirty="0" err="1" smtClean="0">
                <a:latin typeface="Comic Sans MS" pitchFamily="66" charset="0"/>
              </a:rPr>
              <a:t>passate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bucketSort</a:t>
            </a:r>
            <a:endParaRPr lang="en-US" sz="2400" dirty="0" smtClean="0">
              <a:latin typeface="Comic Sans MS" pitchFamily="66" charset="0"/>
            </a:endParaRPr>
          </a:p>
          <a:p>
            <a:pPr lvl="1" eaLnBrk="1" hangingPunct="1"/>
            <a:r>
              <a:rPr lang="en-US" sz="2400" dirty="0" err="1" smtClean="0">
                <a:latin typeface="Comic Sans MS" pitchFamily="66" charset="0"/>
              </a:rPr>
              <a:t>ogni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passata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richiede</a:t>
            </a:r>
            <a:r>
              <a:rPr lang="en-US" sz="2400" dirty="0" smtClean="0">
                <a:latin typeface="Comic Sans MS" pitchFamily="66" charset="0"/>
              </a:rPr>
              <a:t> tempo </a:t>
            </a:r>
            <a:r>
              <a:rPr lang="en-US" sz="2400" dirty="0" err="1" smtClean="0">
                <a:latin typeface="Comic Sans MS" pitchFamily="66" charset="0"/>
              </a:rPr>
              <a:t>lineare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23850" y="1773238"/>
            <a:ext cx="8569325" cy="31686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Problema 4.10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592138" y="2232025"/>
            <a:ext cx="8021637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Descrivere un algoritmo che, dati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n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 interi in [1,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k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], processa la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sequenza in modo da poter poi rispondere a interrogazioni del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tipo: “quanti interi cadono nell’intervallo [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,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b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]?”, per ogni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 e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b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in tempo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O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(1). L’algoritmo deve richiedere tempo di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preprocessamento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O(n + 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188913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z="3200" b="1" smtClean="0"/>
              <a:t>Soluzione Problema 4.10</a:t>
            </a:r>
            <a:r>
              <a:rPr lang="en-US" sz="3600" b="1" smtClean="0"/>
              <a:t> 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34950" y="1125538"/>
            <a:ext cx="88011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00"/>
                </a:solidFill>
                <a:latin typeface="Times" pitchFamily="18" charset="0"/>
              </a:rPr>
              <a:t>Idea: 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Costruire in tempo O(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n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+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k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) un array Y di dimensione 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k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         dove Y[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i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] è il numero di elementi di X che sono 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 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i</a:t>
            </a:r>
            <a:endParaRPr lang="en-US" sz="2800" smtClean="0">
              <a:solidFill>
                <a:srgbClr val="FFFF00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80975" y="2438400"/>
            <a:ext cx="4103688" cy="2430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CostruisciOracolo (X, k)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Sia Y un array di dimensione k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for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i=1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k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do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Y[i]=0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for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i=1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 to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n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 do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incrementa Y[X[i]]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for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i=2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k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do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Y[i]=Y[i]+Y[i-1]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 return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Y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4787900" y="3878263"/>
            <a:ext cx="4103688" cy="1604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InterrogaOracolo (Y, k, a, b)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if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 b &gt; k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then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b=k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if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 a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  <a:sym typeface="Symbol" pitchFamily="18" charset="2"/>
              </a:rPr>
              <a:t> 1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then return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Y[b]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		     else return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(Y[b]-Y[a-1])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nimBg="1"/>
      <p:bldP spid="1536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ChangeArrowheads="1"/>
          </p:cNvSpPr>
          <p:nvPr/>
        </p:nvSpPr>
        <p:spPr bwMode="black">
          <a:xfrm>
            <a:off x="457200" y="332656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Delimitazioni inferiori (</a:t>
            </a:r>
            <a:r>
              <a:rPr lang="it-IT" altLang="it-IT" sz="3200" b="1" i="1" dirty="0" err="1">
                <a:solidFill>
                  <a:srgbClr val="3366FF"/>
                </a:solidFill>
                <a:latin typeface="Comic Sans MS" pitchFamily="66" charset="0"/>
              </a:rPr>
              <a:t>lower</a:t>
            </a:r>
            <a:r>
              <a:rPr lang="it-IT" altLang="it-IT" sz="3200" b="1" i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3200" b="1" i="1" dirty="0" err="1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r>
              <a:rPr lang="it-IT" altLang="it-IT" sz="2400" dirty="0">
                <a:latin typeface="Comic Sans MS" pitchFamily="66" charset="0"/>
              </a:rPr>
              <a:t>Un algoritmo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ha </a:t>
            </a:r>
            <a:r>
              <a:rPr lang="it-IT" altLang="it-IT" sz="2400" dirty="0" smtClean="0">
                <a:latin typeface="Comic Sans MS" pitchFamily="66" charset="0"/>
              </a:rPr>
              <a:t>complessità (costo </a:t>
            </a:r>
            <a:r>
              <a:rPr lang="it-IT" altLang="it-IT" sz="2400" dirty="0">
                <a:latin typeface="Comic Sans MS" pitchFamily="66" charset="0"/>
              </a:rPr>
              <a:t>di </a:t>
            </a:r>
            <a:r>
              <a:rPr lang="it-IT" altLang="it-IT" sz="2400" dirty="0" smtClean="0">
                <a:latin typeface="Comic Sans MS" pitchFamily="66" charset="0"/>
              </a:rPr>
              <a:t>esecuzione)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su istanze di </a:t>
            </a:r>
            <a:r>
              <a:rPr lang="it-IT" altLang="it-IT" sz="2400" dirty="0" smtClean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e rispetto ad una certa risorsa di calcolo, se la </a:t>
            </a:r>
            <a:r>
              <a:rPr lang="it-IT" altLang="it-IT" sz="2400" dirty="0" smtClean="0">
                <a:latin typeface="Comic Sans MS" pitchFamily="66" charset="0"/>
              </a:rPr>
              <a:t>quantità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r</a:t>
            </a:r>
            <a:r>
              <a:rPr lang="it-IT" altLang="it-IT" sz="2400" dirty="0">
                <a:latin typeface="Comic Sans MS" pitchFamily="66" charset="0"/>
              </a:rPr>
              <a:t> di risorsa </a:t>
            </a:r>
            <a:r>
              <a:rPr lang="it-IT" altLang="it-IT" sz="2400" dirty="0" smtClean="0">
                <a:latin typeface="Comic Sans MS" pitchFamily="66" charset="0"/>
              </a:rPr>
              <a:t>usata da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i="1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nel caso peggiore su istanze di </a:t>
            </a:r>
            <a:r>
              <a:rPr lang="it-IT" altLang="it-IT" sz="2400" dirty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verifica la relazione 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r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)=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07950" y="3865563"/>
            <a:ext cx="8419292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 problema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ha una complessità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rispetto ad una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risorsa di calcolo se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ogni algoritmo </a:t>
            </a:r>
            <a:r>
              <a:rPr lang="it-IT" altLang="it-IT" sz="2400" dirty="0">
                <a:latin typeface="Comic Sans MS" pitchFamily="66" charset="0"/>
              </a:rPr>
              <a:t>che risolve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ha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costo di </a:t>
            </a:r>
            <a:r>
              <a:rPr lang="it-IT" altLang="it-IT" sz="2400" dirty="0" smtClean="0">
                <a:latin typeface="Comic Sans MS" pitchFamily="66" charset="0"/>
              </a:rPr>
              <a:t>esecuzione nel caso peggiore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 </a:t>
            </a:r>
            <a:r>
              <a:rPr lang="it-IT" altLang="it-IT" sz="2400" dirty="0">
                <a:latin typeface="Comic Sans MS" pitchFamily="66" charset="0"/>
              </a:rPr>
              <a:t>rispetto  </a:t>
            </a:r>
            <a:endParaRPr lang="it-IT" altLang="it-IT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 smtClean="0">
                <a:latin typeface="Comic Sans MS" pitchFamily="66" charset="0"/>
              </a:rPr>
              <a:t>quella risorsa</a:t>
            </a:r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/>
      <p:bldP spid="280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 err="1">
                <a:solidFill>
                  <a:srgbClr val="3366FF"/>
                </a:solidFill>
                <a:latin typeface="Comic Sans MS" pitchFamily="66" charset="0"/>
              </a:rPr>
              <a:t>Ottimalità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 di un algoritmo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250825" y="1989138"/>
            <a:ext cx="8624477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Dato un problema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con complessità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 </a:t>
            </a:r>
            <a:r>
              <a:rPr lang="it-IT" altLang="it-IT" sz="2400" dirty="0">
                <a:latin typeface="Comic Sans MS" pitchFamily="66" charset="0"/>
              </a:rPr>
              <a:t>rispetto ad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una risorsa di calcolo, un algoritmo che risolve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è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 smtClean="0">
                <a:latin typeface="Comic Sans MS" pitchFamily="66" charset="0"/>
              </a:rPr>
              <a:t>(asintoticamente)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ottimo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se </a:t>
            </a:r>
            <a:r>
              <a:rPr lang="it-IT" altLang="it-IT" sz="2400" dirty="0">
                <a:latin typeface="Comic Sans MS" pitchFamily="66" charset="0"/>
              </a:rPr>
              <a:t>ha costo di esecuzione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O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 </a:t>
            </a:r>
            <a:endParaRPr lang="it-IT" altLang="it-IT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smtClean="0">
                <a:latin typeface="Comic Sans MS" pitchFamily="66" charset="0"/>
              </a:rPr>
              <a:t>rispetto </a:t>
            </a:r>
            <a:r>
              <a:rPr lang="it-IT" altLang="it-IT" sz="2400" smtClean="0">
                <a:latin typeface="Comic Sans MS" pitchFamily="66" charset="0"/>
              </a:rPr>
              <a:t>a </a:t>
            </a:r>
            <a:r>
              <a:rPr lang="it-IT" altLang="it-IT" sz="2400" dirty="0">
                <a:latin typeface="Comic Sans MS" pitchFamily="66" charset="0"/>
              </a:rPr>
              <a:t>quella risorsa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complessità temporale del problema dell’ordinamento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87663"/>
          </a:xfrm>
        </p:spPr>
        <p:txBody>
          <a:bodyPr/>
          <a:lstStyle/>
          <a:p>
            <a:pPr eaLnBrk="1" hangingPunct="1"/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Upper </a:t>
            </a:r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: O(n</a:t>
            </a:r>
            <a:r>
              <a:rPr lang="it-IT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  <a:p>
            <a:pPr lvl="1" eaLnBrk="1" hangingPunct="1"/>
            <a:r>
              <a:rPr lang="it-IT" sz="2000" dirty="0" err="1" smtClean="0">
                <a:latin typeface="Comic Sans MS" pitchFamily="66" charset="0"/>
              </a:rPr>
              <a:t>Insertion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Selection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Quick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Bubble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endParaRPr lang="it-IT" sz="2000" dirty="0" smtClean="0">
              <a:latin typeface="Comic Sans MS" pitchFamily="66" charset="0"/>
            </a:endParaRPr>
          </a:p>
          <a:p>
            <a:pPr eaLnBrk="1" hangingPunct="1"/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Un upper </a:t>
            </a:r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migliore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: O(n log n)</a:t>
            </a:r>
          </a:p>
          <a:p>
            <a:pPr lvl="1" eaLnBrk="1" hangingPunct="1"/>
            <a:r>
              <a:rPr lang="it-IT" sz="2000" dirty="0" err="1" smtClean="0">
                <a:latin typeface="Comic Sans MS" pitchFamily="66" charset="0"/>
              </a:rPr>
              <a:t>Merge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Heap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endParaRPr lang="it-IT" sz="2000" dirty="0" smtClean="0">
              <a:latin typeface="Comic Sans MS" pitchFamily="66" charset="0"/>
            </a:endParaRPr>
          </a:p>
          <a:p>
            <a:pPr eaLnBrk="1" hangingPunct="1"/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Lower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(n)</a:t>
            </a:r>
          </a:p>
          <a:p>
            <a:pPr lvl="1" eaLnBrk="1" hangingPunct="1"/>
            <a:r>
              <a:rPr lang="it-IT" sz="2000" dirty="0" smtClean="0">
                <a:latin typeface="Comic Sans MS" pitchFamily="66" charset="0"/>
                <a:sym typeface="Symbol" pitchFamily="18" charset="2"/>
              </a:rPr>
              <a:t>banale: ogni algoritmo che ordina n elementi li deve almeno leggere tutti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95288" y="5084763"/>
            <a:ext cx="81772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Abbiamo un </a:t>
            </a:r>
            <a:r>
              <a:rPr lang="it-IT" sz="2400" b="1" dirty="0">
                <a:solidFill>
                  <a:srgbClr val="3366FF"/>
                </a:solidFill>
                <a:latin typeface="Comic Sans MS" pitchFamily="66" charset="0"/>
              </a:rPr>
              <a:t>gap di log n</a:t>
            </a:r>
            <a:r>
              <a:rPr lang="it-IT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tra upper </a:t>
            </a:r>
            <a:r>
              <a:rPr lang="it-IT" sz="2400" dirty="0" err="1">
                <a:latin typeface="Comic Sans MS" pitchFamily="66" charset="0"/>
              </a:rPr>
              <a:t>bound</a:t>
            </a:r>
            <a:r>
              <a:rPr lang="it-IT" sz="2400" dirty="0">
                <a:latin typeface="Comic Sans MS" pitchFamily="66" charset="0"/>
              </a:rPr>
              <a:t> e </a:t>
            </a:r>
            <a:r>
              <a:rPr lang="it-IT" sz="2400" dirty="0" err="1">
                <a:latin typeface="Comic Sans MS" pitchFamily="66" charset="0"/>
              </a:rPr>
              <a:t>lower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 err="1">
                <a:latin typeface="Comic Sans MS" pitchFamily="66" charset="0"/>
              </a:rPr>
              <a:t>bound</a:t>
            </a:r>
            <a:r>
              <a:rPr lang="it-IT" sz="2400" dirty="0">
                <a:latin typeface="Comic Sans MS" pitchFamily="66" charset="0"/>
              </a:rPr>
              <a:t>!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051050" y="5899150"/>
            <a:ext cx="490070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FF0000"/>
                </a:solidFill>
                <a:latin typeface="Comic Sans MS" pitchFamily="66" charset="0"/>
              </a:rPr>
              <a:t>Possiamo fare meglio?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  <p:bldP spid="111620" grpId="0"/>
      <p:bldP spid="1116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275856" y="1210742"/>
            <a:ext cx="5410944" cy="3658418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Sui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limiti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delimitazione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inferiore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(lower bound)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del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6" name="Picture 7" descr="https://cdn.media910.whipplehill.net/ftpimages/180/push/14032/ski%20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01011"/>
            <a:ext cx="3456558" cy="322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55025" cy="2308324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b="1">
                <a:latin typeface="Comic Sans MS" pitchFamily="66" charset="0"/>
              </a:rPr>
              <a:t>Ordinamento per confronti</a:t>
            </a:r>
          </a:p>
          <a:p>
            <a:pPr eaLnBrk="1" hangingPunct="1"/>
            <a:r>
              <a:rPr lang="it-IT">
                <a:latin typeface="Comic Sans MS" pitchFamily="66" charset="0"/>
              </a:rPr>
              <a:t>Dati due elementi 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</a:rPr>
              <a:t> ed 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en-US">
                <a:latin typeface="Comic Sans MS" pitchFamily="66" charset="0"/>
              </a:rPr>
              <a:t>, </a:t>
            </a:r>
            <a:r>
              <a:rPr lang="it-IT">
                <a:latin typeface="Comic Sans MS" pitchFamily="66" charset="0"/>
              </a:rPr>
              <a:t>per determinar</a:t>
            </a:r>
            <a:r>
              <a:rPr lang="en-US">
                <a:latin typeface="Comic Sans MS" pitchFamily="66" charset="0"/>
              </a:rPr>
              <a:t>n</a:t>
            </a:r>
            <a:r>
              <a:rPr lang="it-IT">
                <a:latin typeface="Comic Sans MS" pitchFamily="66" charset="0"/>
              </a:rPr>
              <a:t>e l’ordinamento relativo effettuiamo una delle seguenti operazioni di confronto:</a:t>
            </a:r>
          </a:p>
          <a:p>
            <a:pPr eaLnBrk="1" hangingPunct="1"/>
            <a:endParaRPr lang="it-IT">
              <a:latin typeface="Comic Sans MS" pitchFamily="66" charset="0"/>
            </a:endParaRPr>
          </a:p>
          <a:p>
            <a:pPr eaLnBrk="1" hangingPunct="1"/>
            <a:r>
              <a:rPr lang="it-IT">
                <a:latin typeface="Comic Sans MS" pitchFamily="66" charset="0"/>
              </a:rPr>
              <a:t>         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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it-IT">
                <a:latin typeface="Comic Sans MS" pitchFamily="66" charset="0"/>
                <a:sym typeface="Symbol" pitchFamily="18" charset="2"/>
              </a:rPr>
              <a:t>  ; 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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it-IT">
                <a:latin typeface="Comic Sans MS" pitchFamily="66" charset="0"/>
              </a:rPr>
              <a:t>  ;  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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it-IT">
                <a:latin typeface="Comic Sans MS" pitchFamily="66" charset="0"/>
                <a:sym typeface="Symbol" pitchFamily="18" charset="2"/>
              </a:rPr>
              <a:t>  ; 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i  </a:t>
            </a:r>
            <a:r>
              <a:rPr lang="it-IT">
                <a:latin typeface="Comic Sans MS" pitchFamily="66" charset="0"/>
                <a:sym typeface="Symbol" pitchFamily="18" charset="2"/>
              </a:rPr>
              <a:t>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  </a:t>
            </a:r>
            <a:r>
              <a:rPr lang="it-IT">
                <a:latin typeface="Comic Sans MS" pitchFamily="66" charset="0"/>
                <a:sym typeface="Symbol" pitchFamily="18" charset="2"/>
              </a:rPr>
              <a:t>;  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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</a:p>
          <a:p>
            <a:pPr eaLnBrk="1" hangingPunct="1"/>
            <a:endParaRPr lang="it-IT">
              <a:latin typeface="Comic Sans MS" pitchFamily="66" charset="0"/>
            </a:endParaRPr>
          </a:p>
          <a:p>
            <a:pPr eaLnBrk="1" hangingPunct="1"/>
            <a:r>
              <a:rPr lang="it-IT">
                <a:latin typeface="Comic Sans MS" pitchFamily="66" charset="0"/>
              </a:rPr>
              <a:t>Non si possono esaminare i valori degli elementi o ottenere informazioni sul loro ordine in altro modo.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7786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b="1" dirty="0">
                <a:latin typeface="Comic Sans MS" pitchFamily="66" charset="0"/>
              </a:rPr>
              <a:t>Notare:</a:t>
            </a:r>
            <a:r>
              <a:rPr lang="it-IT" dirty="0">
                <a:latin typeface="Comic Sans MS" pitchFamily="66" charset="0"/>
              </a:rPr>
              <a:t> Tutti gli algoritmi </a:t>
            </a:r>
            <a:r>
              <a:rPr lang="it-IT" dirty="0" smtClean="0">
                <a:latin typeface="Comic Sans MS" pitchFamily="66" charset="0"/>
              </a:rPr>
              <a:t>citati prima </a:t>
            </a:r>
            <a:r>
              <a:rPr lang="it-IT" dirty="0">
                <a:latin typeface="Comic Sans MS" pitchFamily="66" charset="0"/>
              </a:rPr>
              <a:t>sono algoritmi di ordinamento per confronto.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13174</TotalTime>
  <Words>2499</Words>
  <Application>Microsoft Office PowerPoint</Application>
  <PresentationFormat>Presentazione su schermo (4:3)</PresentationFormat>
  <Paragraphs>750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47</vt:i4>
      </vt:variant>
    </vt:vector>
  </HeadingPairs>
  <TitlesOfParts>
    <vt:vector size="49" baseType="lpstr">
      <vt:lpstr>Tema di Office</vt:lpstr>
      <vt:lpstr>2ott03</vt:lpstr>
      <vt:lpstr>Algoritmi e Strutture Dati</vt:lpstr>
      <vt:lpstr>Sommario</vt:lpstr>
      <vt:lpstr>Diapositiva 3</vt:lpstr>
      <vt:lpstr>Diapositiva 4</vt:lpstr>
      <vt:lpstr>Diapositiva 5</vt:lpstr>
      <vt:lpstr>Diapositiva 6</vt:lpstr>
      <vt:lpstr>complessità temporale del problema dell’ordinamento</vt:lpstr>
      <vt:lpstr>Sui limiti della velocità: una delimitazione inferiore (lower bound) alla complessità  del problema</vt:lpstr>
      <vt:lpstr>Diapositiva 9</vt:lpstr>
      <vt:lpstr>Diapositiva 10</vt:lpstr>
      <vt:lpstr>Uno strumento utile: albero di decisione</vt:lpstr>
      <vt:lpstr>Diapositiva 12</vt:lpstr>
      <vt:lpstr>Diapositiva 13</vt:lpstr>
      <vt:lpstr>Esempio  Fornire l’albero di decisione del seguente algoritmo per istanze di dimensione 3.</vt:lpstr>
      <vt:lpstr>Diapositiva 15</vt:lpstr>
      <vt:lpstr>Diapositiva 16</vt:lpstr>
      <vt:lpstr>Diapositiva 17</vt:lpstr>
      <vt:lpstr>Diapositiva 18</vt:lpstr>
      <vt:lpstr>Esercizio  Dimostrare usando la tecnica dell’albero di decisione che l’algoritmo di pesatura che esegue (nel caso peggiore) log3 n pesate per trovare la moneta falsa fra n monete è ottimo.</vt:lpstr>
      <vt:lpstr>Diapositiva 20</vt:lpstr>
      <vt:lpstr>Diapositiva 21</vt:lpstr>
      <vt:lpstr>Diapositiva 22</vt:lpstr>
      <vt:lpstr>Diapositiva 23</vt:lpstr>
      <vt:lpstr>Diapositiva 24</vt:lpstr>
      <vt:lpstr>Una domanda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esempio</vt:lpstr>
      <vt:lpstr>Problema 4.10</vt:lpstr>
      <vt:lpstr>Soluzione Problema 4.10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Beta</cp:lastModifiedBy>
  <cp:revision>367</cp:revision>
  <dcterms:created xsi:type="dcterms:W3CDTF">2013-03-05T17:51:33Z</dcterms:created>
  <dcterms:modified xsi:type="dcterms:W3CDTF">2019-10-30T09:24:02Z</dcterms:modified>
</cp:coreProperties>
</file>