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9"/>
  </p:notesMasterIdLst>
  <p:sldIdLst>
    <p:sldId id="256" r:id="rId3"/>
    <p:sldId id="306" r:id="rId4"/>
    <p:sldId id="353" r:id="rId5"/>
    <p:sldId id="354" r:id="rId6"/>
    <p:sldId id="355" r:id="rId7"/>
    <p:sldId id="356" r:id="rId8"/>
    <p:sldId id="357" r:id="rId9"/>
    <p:sldId id="372" r:id="rId10"/>
    <p:sldId id="358" r:id="rId11"/>
    <p:sldId id="383" r:id="rId12"/>
    <p:sldId id="359" r:id="rId13"/>
    <p:sldId id="360" r:id="rId14"/>
    <p:sldId id="362" r:id="rId15"/>
    <p:sldId id="384" r:id="rId16"/>
    <p:sldId id="385" r:id="rId17"/>
    <p:sldId id="364" r:id="rId18"/>
    <p:sldId id="365" r:id="rId19"/>
    <p:sldId id="366" r:id="rId20"/>
    <p:sldId id="386" r:id="rId21"/>
    <p:sldId id="367" r:id="rId22"/>
    <p:sldId id="368" r:id="rId23"/>
    <p:sldId id="369" r:id="rId24"/>
    <p:sldId id="370" r:id="rId25"/>
    <p:sldId id="371" r:id="rId26"/>
    <p:sldId id="373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7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DB6E4-F9BE-48BC-BA4A-070819CF99D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8FEDE-D437-4996-A6AB-99F3FBD93336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0E9B-1F45-4D17-9116-818C007D9FE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D525-7CA8-4ACE-86EA-771AC5AE8973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87D3F-0127-4136-89CA-7DDD6142336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84198-8598-4A96-80E4-80075DC8DC01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C2056-7906-4719-9684-B93E2EDABE8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26287-C389-47FB-9092-4FABECFBB380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A329-FFD9-4DD8-84D1-64D2F0F81DCB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5D62B-4EEB-40AA-8CB5-FB358EE2FB65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DCAFB-F507-4F98-A2DB-466CA94A2ABE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A2FB-0E2B-4FED-8E68-9924ABED4057}" type="slidenum">
              <a:rPr lang="it-IT" altLang="it-IT">
                <a:solidFill>
                  <a:srgbClr val="FFFFFF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10/30/2017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432425" y="44450"/>
            <a:ext cx="3429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>
                <a:solidFill>
                  <a:srgbClr val="FFFFFF"/>
                </a:solidFill>
                <a:latin typeface="Arial" charset="0"/>
              </a:rPr>
              <a:t>Camil Demetrescu, Irene Finocchi, Giuseppe F.  Italiano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81000" y="44450"/>
            <a:ext cx="2743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1000" b="1">
                <a:solidFill>
                  <a:srgbClr val="FFFFFF"/>
                </a:solidFill>
                <a:latin typeface="Arial" charset="0"/>
              </a:rPr>
              <a:t>Algoritmi e strutture dati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200400" y="6543675"/>
            <a:ext cx="556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altLang="it-IT">
                <a:solidFill>
                  <a:srgbClr val="FFFFFF"/>
                </a:solidFill>
              </a:rPr>
              <a:t>Copyright © 2004 - The McGraw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-</a:t>
            </a:r>
            <a:r>
              <a:rPr lang="it-IT" altLang="it-IT" sz="800">
                <a:solidFill>
                  <a:srgbClr val="FFFFFF"/>
                </a:solidFill>
              </a:rPr>
              <a:t> </a:t>
            </a:r>
            <a:r>
              <a:rPr lang="it-IT" altLang="it-IT">
                <a:solidFill>
                  <a:srgbClr val="FFFFFF"/>
                </a:solidFill>
              </a:rPr>
              <a:t>Hill Companies, srl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327025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0" y="64897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4302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98B53E7-5479-4B90-BEB8-EB15480D5922}" type="slidenum">
              <a:rPr lang="it-IT" altLang="it-IT">
                <a:solidFill>
                  <a:srgbClr val="FFFFFF"/>
                </a:solidFill>
                <a:latin typeface="Times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 altLang="it-IT">
              <a:solidFill>
                <a:srgbClr val="FFFFFF"/>
              </a:solidFill>
              <a:latin typeface="Times" pitchFamily="18" charset="0"/>
            </a:endParaRPr>
          </a:p>
        </p:txBody>
      </p:sp>
      <p:pic>
        <p:nvPicPr>
          <p:cNvPr id="1034" name="Picture 13" descr="McGraw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29663" y="6394450"/>
            <a:ext cx="41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smtClean="0">
                <a:latin typeface="Comic Sans MS" pitchFamily="66" charset="0"/>
              </a:rPr>
              <a:t>Il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 smtClean="0">
                <a:latin typeface="Comic Sans MS" pitchFamily="66" charset="0"/>
              </a:rPr>
              <a:t> e </a:t>
            </a:r>
            <a:r>
              <a:rPr lang="en-US" sz="2400" dirty="0" err="1" smtClean="0">
                <a:latin typeface="Comic Sans MS" pitchFamily="66" charset="0"/>
              </a:rPr>
              <a:t>l’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err="1" smtClean="0">
                <a:latin typeface="Comic Sans MS" pitchFamily="66" charset="0"/>
              </a:rPr>
              <a:t>almeno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dentro</a:t>
            </a:r>
            <a:r>
              <a:rPr lang="en-US" sz="2400" dirty="0" smtClean="0">
                <a:latin typeface="Comic Sans MS" pitchFamily="66" charset="0"/>
              </a:rPr>
              <a:t> la </a:t>
            </a:r>
            <a:r>
              <a:rPr lang="en-US" sz="2400" dirty="0" err="1" smtClean="0">
                <a:latin typeface="Comic Sans MS" pitchFamily="66" charset="0"/>
              </a:rPr>
              <a:t>classe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basato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che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ordina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elementi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deve</a:t>
            </a:r>
            <a:r>
              <a:rPr lang="en-US" sz="2400" dirty="0" smtClean="0">
                <a:latin typeface="Comic Sans MS" pitchFamily="66" charset="0"/>
              </a:rPr>
              <a:t> fare </a:t>
            </a:r>
            <a:r>
              <a:rPr lang="en-US" sz="2400" dirty="0" err="1" smtClean="0">
                <a:latin typeface="Comic Sans MS" pitchFamily="66" charset="0"/>
              </a:rPr>
              <a:t>nel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caso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peggiore</a:t>
            </a:r>
            <a:r>
              <a:rPr lang="en-US" sz="2400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log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 smtClean="0">
                <a:latin typeface="Comic Sans MS" pitchFamily="66" charset="0"/>
              </a:rPr>
              <a:t>) </a:t>
            </a:r>
            <a:r>
              <a:rPr lang="en-US" sz="2400" dirty="0" err="1" smtClean="0">
                <a:latin typeface="Comic Sans MS" pitchFamily="66" charset="0"/>
              </a:rPr>
              <a:t>confronti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 smtClean="0">
                <a:latin typeface="Comic Sans MS" pitchFamily="66" charset="0"/>
              </a:rPr>
              <a:t>al #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 smtClean="0">
                <a:latin typeface="Comic Sans MS" pitchFamily="66" charset="0"/>
              </a:rPr>
              <a:t> confronta </a:t>
            </a:r>
            <a:r>
              <a:rPr lang="it-IT" sz="2000" dirty="0">
                <a:latin typeface="Comic Sans MS" pitchFamily="66" charset="0"/>
              </a:rPr>
              <a:t>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smtClean="0">
                <a:latin typeface="Comic Sans MS" pitchFamily="66" charset="0"/>
              </a:rPr>
              <a:t>a </a:t>
            </a:r>
            <a:r>
              <a:rPr lang="it-IT" sz="2000" dirty="0">
                <a:latin typeface="Comic Sans MS" pitchFamily="66" charset="0"/>
              </a:rPr>
              <a:t>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 smtClean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interno (non foglia):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 smtClean="0">
                <a:latin typeface="Comic Sans MS" pitchFamily="66" charset="0"/>
              </a:rPr>
              <a:t>modella il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 smtClean="0">
                <a:latin typeface="Comic Sans MS" pitchFamily="66" charset="0"/>
              </a:rPr>
              <a:t>tra 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 smtClean="0">
                <a:latin typeface="Comic Sans MS" pitchFamily="66" charset="0"/>
              </a:rPr>
              <a:t>e </a:t>
            </a:r>
            <a:r>
              <a:rPr lang="it-IT" altLang="it-IT" sz="1800" dirty="0" err="1" smtClean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 smtClean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>
                <a:latin typeface="Comic Sans MS" pitchFamily="66" charset="0"/>
              </a:rPr>
              <a:t>L’albero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decisione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descrizione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alternativa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dell’algoritmo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customizzato</a:t>
            </a:r>
            <a:r>
              <a:rPr lang="en-US" sz="2800" dirty="0" smtClean="0">
                <a:latin typeface="Comic Sans MS" pitchFamily="66" charset="0"/>
              </a:rPr>
              <a:t> per </a:t>
            </a:r>
            <a:r>
              <a:rPr lang="en-US" sz="2800" dirty="0" err="1" smtClean="0">
                <a:latin typeface="Comic Sans MS" pitchFamily="66" charset="0"/>
              </a:rPr>
              <a:t>istanze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certa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dimensione</a:t>
            </a:r>
            <a:r>
              <a:rPr lang="en-US" sz="2800" dirty="0" smtClean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 smtClean="0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  <a:endParaRPr lang="it-IT" sz="32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 smtClean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binario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,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Lemma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considera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interno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vicino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due </a:t>
            </a:r>
            <a:r>
              <a:rPr lang="en-US" sz="2000" dirty="0" err="1" smtClean="0">
                <a:latin typeface="Comic Sans MS" pitchFamily="66" charset="0"/>
              </a:rPr>
              <a:t>figli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potrebbe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). nota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esistere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&gt;1.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 smtClean="0">
                <a:latin typeface="Comic Sans MS" pitchFamily="66" charset="0"/>
              </a:rPr>
              <a:t>:  k=1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1=0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 smtClean="0">
                <a:latin typeface="Comic Sans MS" pitchFamily="66" charset="0"/>
              </a:rPr>
              <a:t>:  k&gt;1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figlio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radice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(sotto)</a:t>
            </a:r>
            <a:r>
              <a:rPr lang="en-US" sz="2000" dirty="0" err="1" smtClean="0">
                <a:latin typeface="Comic Sans MS" pitchFamily="66" charset="0"/>
              </a:rPr>
              <a:t>albero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k/2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 e &lt; k </a:t>
            </a:r>
            <a:r>
              <a:rPr lang="en-US" sz="2000" dirty="0" err="1" smtClean="0">
                <a:latin typeface="Comic Sans MS" pitchFamily="66" charset="0"/>
              </a:rPr>
              <a:t>foglie</a:t>
            </a:r>
            <a:r>
              <a:rPr lang="en-US" sz="2000" dirty="0" smtClean="0">
                <a:latin typeface="Comic Sans MS" pitchFamily="66" charset="0"/>
              </a:rPr>
              <a:t>. 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 smtClean="0">
                <a:latin typeface="Comic Sans MS" pitchFamily="66" charset="0"/>
              </a:rPr>
              <a:t> ha </a:t>
            </a:r>
            <a:r>
              <a:rPr lang="en-US" sz="2000" dirty="0" err="1" smtClean="0">
                <a:latin typeface="Comic Sans MS" pitchFamily="66" charset="0"/>
              </a:rPr>
              <a:t>altezza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1 +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k/2 = 1+log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 –log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2 = log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</a:t>
            </a:r>
            <a:r>
              <a:rPr lang="en-US" sz="1600" dirty="0" smtClean="0">
                <a:latin typeface="Comic Sans MS" pitchFamily="66" charset="0"/>
              </a:rPr>
              <a:t>log</a:t>
            </a:r>
            <a:r>
              <a:rPr lang="en-US" sz="1600" baseline="-25000" dirty="0" smtClean="0">
                <a:latin typeface="Comic Sans MS" pitchFamily="66" charset="0"/>
              </a:rPr>
              <a:t>2</a:t>
            </a:r>
            <a:r>
              <a:rPr lang="en-US" sz="1600" dirty="0" smtClean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  <a:sym typeface="Symbol"/>
              </a:rPr>
              <a:t>1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Consideriamo l’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 smtClean="0">
                <a:latin typeface="Comic Sans MS" pitchFamily="66" charset="0"/>
              </a:rPr>
              <a:t> di un </a:t>
            </a:r>
            <a:r>
              <a:rPr lang="it-IT" altLang="it-IT" sz="2400" dirty="0" smtClean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 smtClean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latin typeface="Comic Sans MS" pitchFamily="66" charset="0"/>
              </a:rPr>
              <a:t>L’altezza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 smtClean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 smtClean="0">
                <a:latin typeface="Comic Sans MS" pitchFamily="66" charset="0"/>
              </a:rPr>
              <a:t>2</a:t>
            </a:r>
            <a:r>
              <a:rPr lang="it-IT" altLang="it-IT" sz="2400" dirty="0" smtClean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 smtClean="0">
                <a:latin typeface="Comic Sans MS" pitchFamily="66" charset="0"/>
              </a:rPr>
              <a:t>:   n! </a:t>
            </a:r>
            <a:r>
              <a:rPr lang="it-IT" altLang="it-IT" sz="2400" b="1" dirty="0" smtClean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 smtClean="0">
                <a:latin typeface="Comic Sans MS" pitchFamily="66" charset="0"/>
              </a:rPr>
              <a:t> (2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 smtClean="0">
                <a:latin typeface="Comic Sans MS" pitchFamily="66" charset="0"/>
              </a:rPr>
              <a:t>n)</a:t>
            </a:r>
            <a:r>
              <a:rPr lang="it-IT" altLang="it-IT" sz="2400" baseline="30000" dirty="0" smtClean="0">
                <a:latin typeface="Comic Sans MS" pitchFamily="66" charset="0"/>
              </a:rPr>
              <a:t>1/2</a:t>
            </a:r>
            <a:r>
              <a:rPr lang="it-IT" altLang="it-IT" sz="2400" dirty="0" smtClean="0">
                <a:latin typeface="Comic Sans MS" pitchFamily="66" charset="0"/>
              </a:rPr>
              <a:t> ·(n/e)</a:t>
            </a:r>
            <a:r>
              <a:rPr lang="it-IT" altLang="it-IT" sz="2400" baseline="30000" dirty="0" smtClean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 smtClean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latin typeface="Comic Sans MS" pitchFamily="66" charset="0"/>
              </a:rPr>
              <a:t/>
            </a:r>
            <a:br>
              <a:rPr lang="it-IT" sz="2400" dirty="0" smtClean="0">
                <a:latin typeface="Comic Sans MS" pitchFamily="66" charset="0"/>
              </a:rPr>
            </a:br>
            <a:r>
              <a:rPr lang="it-IT" sz="2400" dirty="0" smtClean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 smtClean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 smtClean="0">
                <a:latin typeface="Comic Sans MS" pitchFamily="66" charset="0"/>
                <a:sym typeface="Symbol"/>
              </a:rPr>
              <a:t> monete è ottimo.</a:t>
            </a:r>
            <a:endParaRPr lang="it-IT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Comic Sans MS" pitchFamily="66" charset="0"/>
              </a:rPr>
              <a:t>Delimitazioni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superiori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latin typeface="Comic Sans MS" pitchFamily="66" charset="0"/>
              </a:rPr>
              <a:t>Quanto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velocemente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soglia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asintotica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sotto la </a:t>
            </a:r>
            <a:r>
              <a:rPr lang="en-US" dirty="0" err="1" smtClean="0">
                <a:latin typeface="Comic Sans MS" pitchFamily="66" charset="0"/>
              </a:rPr>
              <a:t>quale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può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scendere</a:t>
            </a:r>
            <a:r>
              <a:rPr lang="en-US" dirty="0" smtClean="0">
                <a:latin typeface="Comic Sans MS" pitchFamily="66" charset="0"/>
              </a:rPr>
              <a:t>: un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ragionevoli</a:t>
            </a:r>
            <a:r>
              <a:rPr lang="en-US" dirty="0" smtClean="0">
                <a:latin typeface="Comic Sans MS" pitchFamily="66" charset="0"/>
              </a:rPr>
              <a:t> – </a:t>
            </a:r>
            <a:r>
              <a:rPr lang="en-US" dirty="0" err="1" smtClean="0">
                <a:latin typeface="Comic Sans MS" pitchFamily="66" charset="0"/>
              </a:rPr>
              <a:t>quelli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basati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confronti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una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tecinica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elegante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 se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esce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questa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classe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r>
              <a:rPr lang="en-US" dirty="0" smtClean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piccoli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 smtClean="0">
                <a:latin typeface="Comic Sans MS" pitchFamily="66" charset="0"/>
              </a:rPr>
              <a:t>(per </a:t>
            </a:r>
            <a:r>
              <a:rPr lang="en-US" dirty="0" err="1" smtClean="0">
                <a:latin typeface="Comic Sans MS" pitchFamily="66" charset="0"/>
              </a:rPr>
              <a:t>interi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grandi</a:t>
            </a:r>
            <a:r>
              <a:rPr lang="en-US" dirty="0" smtClean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 smtClean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 smtClean="0">
                <a:latin typeface="Comic Sans MS" pitchFamily="66" charset="0"/>
              </a:rPr>
              <a:t>Per ordinare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 smtClean="0">
                <a:latin typeface="Comic Sans MS" pitchFamily="66" charset="0"/>
              </a:rPr>
              <a:t> interi con valori in [1,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 smtClean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nell’</a:t>
            </a:r>
            <a:r>
              <a:rPr lang="it-IT" altLang="it-IT" sz="2400" dirty="0" err="1">
                <a:latin typeface="Comic Sans MS" pitchFamily="66" charset="0"/>
              </a:rPr>
              <a:t>array</a:t>
            </a:r>
            <a:r>
              <a:rPr lang="it-IT" altLang="it-IT" sz="2400" dirty="0">
                <a:latin typeface="Comic Sans MS" pitchFamily="66" charset="0"/>
              </a:rPr>
              <a:t> di input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per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fissato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#volte </a:t>
            </a:r>
            <a:r>
              <a:rPr lang="en-US" dirty="0" err="1" smtClean="0">
                <a:latin typeface="Comic Sans MS" pitchFamily="66" charset="0"/>
              </a:rPr>
              <a:t>eseguite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 è al </a:t>
            </a:r>
            <a:r>
              <a:rPr lang="en-US" dirty="0" err="1" smtClean="0">
                <a:latin typeface="Comic Sans MS" pitchFamily="66" charset="0"/>
              </a:rPr>
              <a:t>più</a:t>
            </a:r>
            <a:r>
              <a:rPr lang="en-US" dirty="0" smtClean="0">
                <a:latin typeface="Comic Sans MS" pitchFamily="66" charset="0"/>
              </a:rPr>
              <a:t> 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 – tempo </a:t>
            </a:r>
            <a:r>
              <a:rPr lang="en-US" dirty="0" err="1" smtClean="0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O(1)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O(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(1+Y[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])=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  1 +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Y[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 =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 smtClean="0">
                <a:latin typeface="Comic Sans MS" pitchFamily="66" charset="0"/>
              </a:rPr>
              <a:t> +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O(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 smtClean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inizializzare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a 0</a:t>
            </a:r>
          </a:p>
          <a:p>
            <a:r>
              <a:rPr lang="it-IT" altLang="it-IT" sz="2800" dirty="0" smtClean="0">
                <a:latin typeface="Comic Sans MS" pitchFamily="66" charset="0"/>
              </a:rPr>
              <a:t>Tempo O(1)</a:t>
            </a:r>
            <a:r>
              <a:rPr lang="it-IT" altLang="it-IT" sz="2800" dirty="0" err="1" smtClean="0">
                <a:latin typeface="Comic Sans MS" pitchFamily="66" charset="0"/>
              </a:rPr>
              <a:t>+O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</a:t>
            </a:r>
            <a:r>
              <a:rPr lang="it-IT" altLang="it-IT" sz="2800" dirty="0" err="1" smtClean="0">
                <a:latin typeface="Comic Sans MS" pitchFamily="66" charset="0"/>
              </a:rPr>
              <a:t>=O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per ricostruire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>
                <a:latin typeface="Comic Sans MS" pitchFamily="66" charset="0"/>
              </a:rPr>
              <a:t>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Y[x]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 smtClean="0">
                <a:latin typeface="Comic Sans MS" pitchFamily="66" charset="0"/>
              </a:rPr>
              <a:t>Tempo 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 smtClean="0">
                <a:latin typeface="Comic Sans MS" pitchFamily="66" charset="0"/>
              </a:rPr>
              <a:t>+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smtClean="0">
                <a:latin typeface="Comic Sans MS" pitchFamily="66" charset="0"/>
              </a:rPr>
              <a:t>) come per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 smtClean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/>
                <a:gridCol w="128270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 smtClean="0">
                <a:latin typeface="Comic Sans MS" pitchFamily="66" charset="0"/>
              </a:rPr>
              <a:t>Un </a:t>
            </a:r>
            <a:r>
              <a:rPr lang="it-IT" altLang="it-IT" sz="2400" dirty="0">
                <a:latin typeface="Comic Sans MS" pitchFamily="66" charset="0"/>
              </a:rPr>
              <a:t>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rispetto </a:t>
            </a:r>
            <a:r>
              <a:rPr lang="it-IT" altLang="it-IT" sz="2400" dirty="0">
                <a:latin typeface="Comic Sans MS" pitchFamily="66" charset="0"/>
              </a:rPr>
              <a:t>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sufficiente</a:t>
            </a:r>
            <a:r>
              <a:rPr lang="it-IT" altLang="it-IT" sz="2400" dirty="0">
                <a:latin typeface="Comic Sans MS" pitchFamily="66" charset="0"/>
              </a:rPr>
              <a:t> per eseguire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su una </a:t>
            </a:r>
            <a:r>
              <a:rPr lang="it-IT" altLang="it-IT" sz="2400" dirty="0" smtClean="0">
                <a:latin typeface="Comic Sans MS" pitchFamily="66" charset="0"/>
              </a:rPr>
              <a:t>qualunque istanza </a:t>
            </a:r>
            <a:r>
              <a:rPr lang="it-IT" altLang="it-IT" sz="2400" dirty="0">
                <a:latin typeface="Comic Sans MS" pitchFamily="66" charset="0"/>
              </a:rPr>
              <a:t>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</a:t>
            </a:r>
            <a:r>
              <a:rPr lang="it-IT" altLang="it-IT" sz="2400" dirty="0" err="1">
                <a:latin typeface="Comic Sans MS" pitchFamily="66" charset="0"/>
              </a:rPr>
              <a:t>=O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3255963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[1,k]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then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errore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else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Un algoritmo è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 smtClean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domanda: 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Il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 smtClean="0">
                <a:latin typeface="Comic Sans MS" pitchFamily="66" charset="0"/>
              </a:rPr>
              <a:t>alla opportuna lista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9550"/>
            <a:ext cx="8077200" cy="35052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800" dirty="0" smtClean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800" dirty="0" smtClean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Partiamo dalla cifra meno significativa verso quella più significativa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una diversa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passata di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Se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 smtClean="0">
                <a:latin typeface="Comic Sans MS" pitchFamily="66" charset="0"/>
              </a:rPr>
              <a:t> hanno la stessa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 smtClean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 smtClean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 smtClean="0">
                <a:latin typeface="Comic Sans MS" pitchFamily="66" charset="0"/>
              </a:rPr>
              <a:t>passate di </a:t>
            </a:r>
            <a:r>
              <a:rPr lang="it-IT" altLang="it-IT" sz="2800" dirty="0" err="1" smtClean="0">
                <a:latin typeface="Comic Sans MS" pitchFamily="66" charset="0"/>
              </a:rPr>
              <a:t>bucketsort</a:t>
            </a:r>
            <a:endParaRPr lang="it-IT" altLang="it-IT" sz="2800" dirty="0" smtClean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 smtClean="0">
                <a:latin typeface="Comic Sans MS" pitchFamily="66" charset="0"/>
              </a:rPr>
              <a:t>Ciascuna passata richiede tempo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 smtClean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Si </a:t>
            </a:r>
            <a:r>
              <a:rPr lang="en-US" sz="2800" dirty="0" err="1" smtClean="0">
                <a:latin typeface="Comic Sans MS" pitchFamily="66" charset="0"/>
              </a:rPr>
              <a:t>supponga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voler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ordinare</a:t>
            </a:r>
            <a:r>
              <a:rPr lang="en-US" sz="2800" dirty="0" smtClean="0">
                <a:latin typeface="Comic Sans MS" pitchFamily="66" charset="0"/>
              </a:rPr>
              <a:t> 10</a:t>
            </a:r>
            <a:r>
              <a:rPr lang="en-US" sz="2800" baseline="30000" dirty="0" smtClean="0">
                <a:latin typeface="Comic Sans MS" pitchFamily="66" charset="0"/>
              </a:rPr>
              <a:t>6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numeri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da</a:t>
            </a:r>
            <a:r>
              <a:rPr lang="en-US" sz="2800" dirty="0" smtClean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Come </a:t>
            </a:r>
            <a:r>
              <a:rPr lang="en-US" sz="2800" dirty="0" err="1" smtClean="0">
                <a:latin typeface="Comic Sans MS" pitchFamily="66" charset="0"/>
              </a:rPr>
              <a:t>scelgo</a:t>
            </a:r>
            <a:r>
              <a:rPr lang="en-US" sz="2800" dirty="0" smtClean="0">
                <a:latin typeface="Comic Sans MS" pitchFamily="66" charset="0"/>
              </a:rPr>
              <a:t> la base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Comic Sans MS" pitchFamily="66" charset="0"/>
              </a:rPr>
              <a:t>10</a:t>
            </a:r>
            <a:r>
              <a:rPr lang="en-US" sz="2800" baseline="30000" dirty="0" smtClean="0">
                <a:latin typeface="Comic Sans MS" pitchFamily="66" charset="0"/>
              </a:rPr>
              <a:t>6 </a:t>
            </a:r>
            <a:r>
              <a:rPr lang="en-US" sz="2800" dirty="0" smtClean="0">
                <a:latin typeface="Comic Sans MS" pitchFamily="66" charset="0"/>
              </a:rPr>
              <a:t>è </a:t>
            </a:r>
            <a:r>
              <a:rPr lang="en-US" sz="2800" dirty="0" err="1" smtClean="0">
                <a:latin typeface="Comic Sans MS" pitchFamily="66" charset="0"/>
              </a:rPr>
              <a:t>compreso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fra</a:t>
            </a:r>
            <a:r>
              <a:rPr lang="en-US" sz="2800" dirty="0" smtClean="0">
                <a:latin typeface="Comic Sans MS" pitchFamily="66" charset="0"/>
              </a:rPr>
              <a:t> 2</a:t>
            </a:r>
            <a:r>
              <a:rPr lang="en-US" sz="2800" baseline="30000" dirty="0" smtClean="0">
                <a:latin typeface="Comic Sans MS" pitchFamily="66" charset="0"/>
              </a:rPr>
              <a:t>19</a:t>
            </a:r>
            <a:r>
              <a:rPr lang="en-US" sz="2800" dirty="0" smtClean="0">
                <a:latin typeface="Comic Sans MS" pitchFamily="66" charset="0"/>
              </a:rPr>
              <a:t> e 2</a:t>
            </a:r>
            <a:r>
              <a:rPr lang="en-US" sz="2800" baseline="30000" dirty="0" smtClean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 smtClean="0">
                <a:latin typeface="Comic Sans MS" pitchFamily="66" charset="0"/>
              </a:rPr>
              <a:t>Scegliendo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 smtClean="0">
                <a:latin typeface="Comic Sans MS" pitchFamily="66" charset="0"/>
              </a:rPr>
              <a:t>=2</a:t>
            </a:r>
            <a:r>
              <a:rPr lang="en-US" sz="2800" baseline="30000" dirty="0" smtClean="0">
                <a:latin typeface="Comic Sans MS" pitchFamily="66" charset="0"/>
              </a:rPr>
              <a:t>16 </a:t>
            </a:r>
            <a:r>
              <a:rPr lang="en-US" sz="2800" dirty="0" err="1" smtClean="0">
                <a:latin typeface="Comic Sans MS" pitchFamily="66" charset="0"/>
              </a:rPr>
              <a:t>si</a:t>
            </a:r>
            <a:r>
              <a:rPr lang="en-US" sz="2800" dirty="0" smtClean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sono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sufficienti</a:t>
            </a:r>
            <a:r>
              <a:rPr lang="en-US" sz="2400" dirty="0" smtClean="0">
                <a:latin typeface="Comic Sans MS" pitchFamily="66" charset="0"/>
              </a:rPr>
              <a:t> 2 </a:t>
            </a:r>
            <a:r>
              <a:rPr lang="en-US" sz="2400" dirty="0" err="1" smtClean="0">
                <a:latin typeface="Comic Sans MS" pitchFamily="66" charset="0"/>
              </a:rPr>
              <a:t>passate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bucketSort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 smtClean="0">
                <a:latin typeface="Comic Sans MS" pitchFamily="66" charset="0"/>
              </a:rPr>
              <a:t>ogni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passata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richiede</a:t>
            </a:r>
            <a:r>
              <a:rPr lang="en-US" sz="2400" dirty="0" smtClean="0">
                <a:latin typeface="Comic Sans MS" pitchFamily="66" charset="0"/>
              </a:rPr>
              <a:t> tempo </a:t>
            </a:r>
            <a:r>
              <a:rPr lang="en-US" sz="2400" dirty="0" err="1" smtClean="0">
                <a:latin typeface="Comic Sans MS" pitchFamily="66" charset="0"/>
              </a:rPr>
              <a:t>lineare</a:t>
            </a:r>
            <a:endParaRPr lang="en-US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24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smtClean="0"/>
              <a:t>Problema 4.10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592138" y="2232025"/>
            <a:ext cx="8021637" cy="1917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Descrivere un algoritmo che, dati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interi in [1,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], processa la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sequenza in modo da poter poi rispondere a interrogazioni del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tipo: “quanti interi cadono nell’intervallo [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]?”, per ogni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b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in tempo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</a:t>
            </a: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(1). L’algoritmo deve richiedere tempo di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  <a:latin typeface="Times" pitchFamily="18" charset="0"/>
              </a:rPr>
              <a:t>preprocessamento </a:t>
            </a:r>
            <a:r>
              <a:rPr lang="en-US" sz="2400" i="1" smtClean="0">
                <a:solidFill>
                  <a:srgbClr val="000000"/>
                </a:solidFill>
                <a:latin typeface="Times" pitchFamily="18" charset="0"/>
              </a:rPr>
              <a:t>O(n + 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</a:t>
            </a:r>
            <a:r>
              <a:rPr lang="it-IT" altLang="it-IT" sz="2400" dirty="0" smtClean="0">
                <a:latin typeface="Comic Sans MS" pitchFamily="66" charset="0"/>
              </a:rPr>
              <a:t>complessità (costo </a:t>
            </a:r>
            <a:r>
              <a:rPr lang="it-IT" altLang="it-IT" sz="2400" dirty="0">
                <a:latin typeface="Comic Sans MS" pitchFamily="66" charset="0"/>
              </a:rPr>
              <a:t>di </a:t>
            </a:r>
            <a:r>
              <a:rPr lang="it-IT" altLang="it-IT" sz="2400" dirty="0" smtClean="0">
                <a:latin typeface="Comic Sans MS" pitchFamily="66" charset="0"/>
              </a:rPr>
              <a:t>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su istanze di </a:t>
            </a:r>
            <a:r>
              <a:rPr lang="it-IT" altLang="it-IT" sz="2400" dirty="0" smtClean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 rispetto ad una certa risorsa di calcolo, se la </a:t>
            </a:r>
            <a:r>
              <a:rPr lang="it-IT" altLang="it-IT" sz="2400" dirty="0" smtClean="0">
                <a:latin typeface="Comic Sans MS" pitchFamily="66" charset="0"/>
              </a:rPr>
              <a:t>quantità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 di risorsa </a:t>
            </a:r>
            <a:r>
              <a:rPr lang="it-IT" altLang="it-IT" sz="2400" dirty="0" smtClean="0">
                <a:latin typeface="Comic Sans MS" pitchFamily="66" charset="0"/>
              </a:rPr>
              <a:t>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nel caso peggiore su istanze di </a:t>
            </a:r>
            <a:r>
              <a:rPr lang="it-IT" altLang="it-IT" sz="2400" dirty="0">
                <a:latin typeface="Comic Sans MS" pitchFamily="66" charset="0"/>
              </a:rPr>
              <a:t>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</a:t>
            </a:r>
            <a:r>
              <a:rPr lang="it-IT" altLang="it-IT" sz="2400" dirty="0" smtClean="0">
                <a:latin typeface="Comic Sans MS" pitchFamily="66" charset="0"/>
              </a:rPr>
              <a:t>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  <a:endParaRPr lang="it-IT" altLang="it-IT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quella risorsa</a:t>
            </a:r>
            <a:endParaRPr lang="it-IT" altLang="it-IT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 err="1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</a:rPr>
              <a:t>se </a:t>
            </a:r>
            <a:r>
              <a:rPr lang="it-IT" altLang="it-IT" sz="2400" dirty="0">
                <a:latin typeface="Comic Sans MS" pitchFamily="66" charset="0"/>
              </a:rPr>
              <a:t>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endParaRPr lang="it-IT" altLang="it-IT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 smtClean="0">
                <a:latin typeface="Comic Sans MS" pitchFamily="66" charset="0"/>
              </a:rPr>
              <a:t>rispetto  </a:t>
            </a: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Insertion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Selection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Quick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Bubble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smtClean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 smtClean="0">
                <a:latin typeface="Comic Sans MS" pitchFamily="66" charset="0"/>
              </a:rPr>
              <a:t>Merge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r>
              <a:rPr lang="it-IT" sz="2000" dirty="0" smtClean="0">
                <a:latin typeface="Comic Sans MS" pitchFamily="66" charset="0"/>
              </a:rPr>
              <a:t>, </a:t>
            </a:r>
            <a:r>
              <a:rPr lang="it-IT" sz="2000" dirty="0" err="1" smtClean="0">
                <a:latin typeface="Comic Sans MS" pitchFamily="66" charset="0"/>
              </a:rPr>
              <a:t>Heap</a:t>
            </a:r>
            <a:r>
              <a:rPr lang="it-IT" sz="2000" dirty="0" smtClean="0">
                <a:latin typeface="Comic Sans MS" pitchFamily="66" charset="0"/>
              </a:rPr>
              <a:t> </a:t>
            </a:r>
            <a:r>
              <a:rPr lang="it-IT" sz="2000" dirty="0" err="1" smtClean="0">
                <a:latin typeface="Comic Sans MS" pitchFamily="66" charset="0"/>
              </a:rPr>
              <a:t>Sort</a:t>
            </a:r>
            <a:endParaRPr lang="it-IT" sz="2000" dirty="0" smtClean="0">
              <a:latin typeface="Comic Sans MS" pitchFamily="66" charset="0"/>
            </a:endParaRPr>
          </a:p>
          <a:p>
            <a:pPr eaLnBrk="1" hangingPunct="1"/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 smtClean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</a:t>
            </a:r>
            <a:r>
              <a:rPr lang="it-IT" dirty="0" smtClean="0">
                <a:latin typeface="Comic Sans MS" pitchFamily="66" charset="0"/>
              </a:rPr>
              <a:t>citati prima </a:t>
            </a:r>
            <a:r>
              <a:rPr lang="it-IT" dirty="0">
                <a:latin typeface="Comic Sans MS" pitchFamily="66" charset="0"/>
              </a:rPr>
              <a:t>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ott03">
  <a:themeElements>
    <a:clrScheme name="2ott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ott0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ott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ott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ott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11976</TotalTime>
  <Words>2394</Words>
  <Application>Microsoft Office PowerPoint</Application>
  <PresentationFormat>Presentazione su schermo (4:3)</PresentationFormat>
  <Paragraphs>737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46</vt:i4>
      </vt:variant>
    </vt:vector>
  </HeadingPairs>
  <TitlesOfParts>
    <vt:vector size="48" baseType="lpstr">
      <vt:lpstr>Tema di Office</vt:lpstr>
      <vt:lpstr>2ott03</vt:lpstr>
      <vt:lpstr>Algoritmi e Strutture Dati</vt:lpstr>
      <vt:lpstr>Sommario</vt:lpstr>
      <vt:lpstr>Diapositiva 3</vt:lpstr>
      <vt:lpstr>Diapositiva 4</vt:lpstr>
      <vt:lpstr>Diapositiva 5</vt:lpstr>
      <vt:lpstr>Diapositiva 6</vt:lpstr>
      <vt:lpstr>complessità temporale del problema dell’ordinamento</vt:lpstr>
      <vt:lpstr>Sui limiti della velocità: una delimitazione inferiore (lower bound) alla complessità  del problema</vt:lpstr>
      <vt:lpstr>Diapositiva 9</vt:lpstr>
      <vt:lpstr>Diapositiva 10</vt:lpstr>
      <vt:lpstr>Uno strumento utile: albero di decisione</vt:lpstr>
      <vt:lpstr>Diapositiva 12</vt:lpstr>
      <vt:lpstr>Diapositiva 13</vt:lpstr>
      <vt:lpstr>Esempio  Fornire l’albero di decisione del seguente algoritmo per istanze di dimensione 3.</vt:lpstr>
      <vt:lpstr>Diapositiva 15</vt:lpstr>
      <vt:lpstr>Diapositiva 16</vt:lpstr>
      <vt:lpstr>Diapositiva 17</vt:lpstr>
      <vt:lpstr>Diapositiva 18</vt:lpstr>
      <vt:lpstr>Esercizio  Dimostrare usando la tecnica dell’albero di decisione che l’algoritmo di pesatura che esegue (nel caso peggiore) log3 n pesate per trovare la moneta falsa fra n monete è ottimo.</vt:lpstr>
      <vt:lpstr>Diapositiva 20</vt:lpstr>
      <vt:lpstr>Diapositiva 21</vt:lpstr>
      <vt:lpstr>Diapositiva 22</vt:lpstr>
      <vt:lpstr>Diapositiva 23</vt:lpstr>
      <vt:lpstr>Diapositiva 24</vt:lpstr>
      <vt:lpstr>Una domanda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esempio</vt:lpstr>
      <vt:lpstr>Problema 4.10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Beta</cp:lastModifiedBy>
  <cp:revision>367</cp:revision>
  <dcterms:created xsi:type="dcterms:W3CDTF">2013-03-05T17:51:33Z</dcterms:created>
  <dcterms:modified xsi:type="dcterms:W3CDTF">2017-10-30T13:31:58Z</dcterms:modified>
</cp:coreProperties>
</file>