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307" r:id="rId3"/>
    <p:sldId id="379" r:id="rId4"/>
    <p:sldId id="305" r:id="rId5"/>
    <p:sldId id="308" r:id="rId6"/>
    <p:sldId id="312" r:id="rId7"/>
    <p:sldId id="309" r:id="rId8"/>
    <p:sldId id="313" r:id="rId9"/>
    <p:sldId id="314" r:id="rId10"/>
    <p:sldId id="315" r:id="rId11"/>
    <p:sldId id="316" r:id="rId12"/>
    <p:sldId id="318" r:id="rId13"/>
    <p:sldId id="376" r:id="rId14"/>
    <p:sldId id="319" r:id="rId15"/>
    <p:sldId id="320" r:id="rId16"/>
    <p:sldId id="321" r:id="rId17"/>
    <p:sldId id="322" r:id="rId18"/>
    <p:sldId id="310" r:id="rId19"/>
    <p:sldId id="323" r:id="rId20"/>
    <p:sldId id="324" r:id="rId21"/>
    <p:sldId id="325" r:id="rId22"/>
    <p:sldId id="326" r:id="rId23"/>
    <p:sldId id="327" r:id="rId24"/>
    <p:sldId id="328" r:id="rId25"/>
    <p:sldId id="329" r:id="rId26"/>
    <p:sldId id="330" r:id="rId27"/>
    <p:sldId id="331" r:id="rId28"/>
    <p:sldId id="332" r:id="rId29"/>
    <p:sldId id="333" r:id="rId30"/>
    <p:sldId id="334" r:id="rId31"/>
    <p:sldId id="335" r:id="rId32"/>
    <p:sldId id="336" r:id="rId33"/>
    <p:sldId id="337" r:id="rId34"/>
    <p:sldId id="338" r:id="rId35"/>
    <p:sldId id="378" r:id="rId36"/>
    <p:sldId id="339" r:id="rId37"/>
    <p:sldId id="377" r:id="rId38"/>
    <p:sldId id="341" r:id="rId39"/>
    <p:sldId id="342" r:id="rId40"/>
    <p:sldId id="343" r:id="rId41"/>
    <p:sldId id="344" r:id="rId42"/>
    <p:sldId id="348" r:id="rId43"/>
    <p:sldId id="347" r:id="rId44"/>
    <p:sldId id="346" r:id="rId45"/>
    <p:sldId id="374" r:id="rId46"/>
    <p:sldId id="375" r:id="rId47"/>
    <p:sldId id="351" r:id="rId4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8B3E1-99C9-4B0F-ABD7-FAFD94969881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CB08F-9C69-4FA4-94D1-AABDFF39A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  <p:sp>
        <p:nvSpPr>
          <p:cNvPr id="6349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FDF694-3C30-464A-8E80-228A9FFB3DD8}" type="slidenum">
              <a:rPr lang="it-IT" altLang="it-IT" smtClean="0"/>
              <a:pPr/>
              <a:t>11</a:t>
            </a:fld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Copyright © 2004 - The McGraw</a:t>
            </a:r>
            <a:r>
              <a:rPr lang="it-IT" altLang="it-IT" sz="800"/>
              <a:t> </a:t>
            </a:r>
            <a:r>
              <a:rPr lang="it-IT" altLang="it-IT"/>
              <a:t>-</a:t>
            </a:r>
            <a:r>
              <a:rPr lang="it-IT" altLang="it-IT" sz="800"/>
              <a:t> </a:t>
            </a:r>
            <a:r>
              <a:rPr lang="it-IT" altLang="it-IT"/>
              <a:t>Hill Companies, srl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B6AD2-B969-41E1-A967-EBC13C99C02B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uala@mat.uniroma2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6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3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5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5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29.bin"/><Relationship Id="rId3" Type="http://schemas.openxmlformats.org/officeDocument/2006/relationships/image" Target="../media/image28.wmf"/><Relationship Id="rId21" Type="http://schemas.openxmlformats.org/officeDocument/2006/relationships/image" Target="../media/image37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35.wmf"/><Relationship Id="rId2" Type="http://schemas.openxmlformats.org/officeDocument/2006/relationships/oleObject" Target="../embeddings/oleObject21.bin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23" Type="http://schemas.openxmlformats.org/officeDocument/2006/relationships/image" Target="../media/image38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36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3.bin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Algoritmi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e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Strutture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Dati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Luciano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itchFamily="66" charset="0"/>
                <a:hlinkClick r:id="rId2"/>
              </a:rPr>
              <a:t>guala@mat.uniroma2.it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www.mat.uniroma2.it/~guala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447856" cy="4114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>
                <a:latin typeface="Comic Sans MS" pitchFamily="66" charset="0"/>
              </a:rPr>
              <a:t>Misureremo il tempo di esecuzione di un algoritmo in funzione della dimensione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800" dirty="0">
                <a:latin typeface="Comic Sans MS" pitchFamily="66" charset="0"/>
              </a:rPr>
              <a:t> delle istanze</a:t>
            </a:r>
            <a:endParaRPr lang="it-IT" altLang="it-IT" sz="700" dirty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>
                <a:latin typeface="Comic Sans MS" pitchFamily="66" charset="0"/>
              </a:rPr>
              <a:t>Istanze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diverse</a:t>
            </a:r>
            <a:r>
              <a:rPr lang="it-IT" altLang="it-IT" sz="2800" dirty="0">
                <a:latin typeface="Comic Sans MS" pitchFamily="66" charset="0"/>
              </a:rPr>
              <a:t>, a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parità di dimensione</a:t>
            </a:r>
            <a:r>
              <a:rPr lang="it-IT" altLang="it-IT" sz="2800" dirty="0">
                <a:latin typeface="Comic Sans MS" pitchFamily="66" charset="0"/>
              </a:rPr>
              <a:t>, potrebbero però richiedere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tempo diverso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>
                <a:latin typeface="Comic Sans MS" pitchFamily="66" charset="0"/>
              </a:rPr>
              <a:t>Distinguiamo quindi ulteriormente tra analisi nel caso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peggiore</a:t>
            </a:r>
            <a:r>
              <a:rPr lang="it-IT" altLang="it-IT" sz="2800" dirty="0">
                <a:latin typeface="Comic Sans MS" pitchFamily="66" charset="0"/>
              </a:rPr>
              <a:t> 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medio</a:t>
            </a:r>
          </a:p>
        </p:txBody>
      </p:sp>
      <p:sp>
        <p:nvSpPr>
          <p:cNvPr id="31749" name="Rectangle 3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4000" dirty="0">
                <a:solidFill>
                  <a:srgbClr val="3366FF"/>
                </a:solidFill>
                <a:latin typeface="Comic Sans MS" pitchFamily="66" charset="0"/>
              </a:rPr>
              <a:t>Caso peggiore e caso medio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1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1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1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610600" cy="4114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altLang="it-IT" sz="2000" dirty="0">
                <a:latin typeface="Comic Sans MS" pitchFamily="66" charset="0"/>
              </a:rPr>
              <a:t>Sia 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</a:rPr>
              <a:t>tempo(I)</a:t>
            </a:r>
            <a:r>
              <a:rPr lang="it-IT" altLang="it-IT" sz="2000" dirty="0">
                <a:latin typeface="Comic Sans MS" pitchFamily="66" charset="0"/>
              </a:rPr>
              <a:t> il tempo di esecuzione (numero di passi elementari sul modello RAM) di un algoritmo sull’istanza 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</a:p>
          <a:p>
            <a:pPr eaLnBrk="1" hangingPunct="1">
              <a:lnSpc>
                <a:spcPct val="90000"/>
              </a:lnSpc>
            </a:pPr>
            <a:endParaRPr lang="it-IT" altLang="it-IT" sz="11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      </a:t>
            </a:r>
            <a:r>
              <a:rPr lang="it-IT" altLang="it-IT" sz="24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it-IT" altLang="it-IT" sz="2400" baseline="-25000" dirty="0" err="1">
                <a:solidFill>
                  <a:srgbClr val="3366FF"/>
                </a:solidFill>
                <a:latin typeface="Comic Sans MS" pitchFamily="66" charset="0"/>
              </a:rPr>
              <a:t>worst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(n) = </a:t>
            </a:r>
            <a:r>
              <a:rPr lang="it-IT" altLang="it-IT" sz="2400" dirty="0" err="1">
                <a:solidFill>
                  <a:srgbClr val="3366FF"/>
                </a:solidFill>
                <a:latin typeface="Comic Sans MS" pitchFamily="66" charset="0"/>
              </a:rPr>
              <a:t>max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2400" baseline="-25000" dirty="0">
                <a:solidFill>
                  <a:srgbClr val="3366FF"/>
                </a:solidFill>
                <a:latin typeface="Comic Sans MS" pitchFamily="66" charset="0"/>
              </a:rPr>
              <a:t>istanze I di dimensione 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 {tempo(I)}</a:t>
            </a:r>
          </a:p>
          <a:p>
            <a:pPr eaLnBrk="1" hangingPunct="1">
              <a:lnSpc>
                <a:spcPct val="90000"/>
              </a:lnSpc>
            </a:pPr>
            <a:endParaRPr lang="it-IT" altLang="it-IT" sz="11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>
                <a:latin typeface="Comic Sans MS" pitchFamily="66" charset="0"/>
              </a:rPr>
              <a:t>Intuitivamente, </a:t>
            </a:r>
            <a:r>
              <a:rPr lang="it-IT" altLang="it-IT" sz="2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it-IT" altLang="it-IT" sz="2000" baseline="-25000" dirty="0" err="1">
                <a:solidFill>
                  <a:srgbClr val="3366FF"/>
                </a:solidFill>
                <a:latin typeface="Comic Sans MS" pitchFamily="66" charset="0"/>
              </a:rPr>
              <a:t>worst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</a:rPr>
              <a:t>(n)</a:t>
            </a:r>
            <a:r>
              <a:rPr lang="it-IT" altLang="it-IT" sz="2000" dirty="0">
                <a:latin typeface="Comic Sans MS" pitchFamily="66" charset="0"/>
              </a:rPr>
              <a:t> è il tempo di esecuzione sulle istanze di ingresso che comportano più lavoro per l’algoritmo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>
                <a:latin typeface="Comic Sans MS" pitchFamily="66" charset="0"/>
              </a:rPr>
              <a:t>rappresenta una 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</a:rPr>
              <a:t>garanzia</a:t>
            </a:r>
            <a:r>
              <a:rPr lang="it-IT" altLang="it-IT" sz="2000" dirty="0">
                <a:latin typeface="Comic Sans MS" pitchFamily="66" charset="0"/>
              </a:rPr>
              <a:t> sul tempo di esecuzione di ogni istanza</a:t>
            </a:r>
          </a:p>
        </p:txBody>
      </p:sp>
      <p:sp>
        <p:nvSpPr>
          <p:cNvPr id="32773" name="Rectangle 3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4000" dirty="0">
                <a:solidFill>
                  <a:srgbClr val="3366FF"/>
                </a:solidFill>
                <a:latin typeface="Comic Sans MS" pitchFamily="66" charset="0"/>
              </a:rPr>
              <a:t>Caso peggiore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2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2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2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2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35888" cy="5029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000" dirty="0">
                <a:latin typeface="Comic Sans MS" pitchFamily="66" charset="0"/>
              </a:rPr>
              <a:t>Sia 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</a:rPr>
              <a:t>P(I)</a:t>
            </a:r>
            <a:r>
              <a:rPr lang="it-IT" altLang="it-IT" sz="2000" dirty="0">
                <a:latin typeface="Comic Sans MS" pitchFamily="66" charset="0"/>
              </a:rPr>
              <a:t> la probabilità di occorrenza dell’istanza 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</a:p>
          <a:p>
            <a:pPr eaLnBrk="1" hangingPunct="1">
              <a:lnSpc>
                <a:spcPct val="90000"/>
              </a:lnSpc>
            </a:pPr>
            <a:endParaRPr lang="it-IT" altLang="it-IT" sz="4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it-IT" altLang="it-IT" sz="4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it-IT" altLang="it-IT" sz="4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it-IT" altLang="it-IT" sz="4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    </a:t>
            </a:r>
            <a:r>
              <a:rPr lang="it-IT" altLang="it-IT" sz="24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it-IT" altLang="it-IT" sz="2400" baseline="-25000" dirty="0" err="1">
                <a:solidFill>
                  <a:srgbClr val="3366FF"/>
                </a:solidFill>
                <a:latin typeface="Comic Sans MS" pitchFamily="66" charset="0"/>
              </a:rPr>
              <a:t>avg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(n) = ∑ </a:t>
            </a:r>
            <a:r>
              <a:rPr lang="it-IT" altLang="it-IT" sz="2400" baseline="-25000" dirty="0">
                <a:solidFill>
                  <a:srgbClr val="3366FF"/>
                </a:solidFill>
                <a:latin typeface="Comic Sans MS" pitchFamily="66" charset="0"/>
              </a:rPr>
              <a:t>istanze I di dimensione 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 {P(I) tempo(I) }</a:t>
            </a:r>
          </a:p>
          <a:p>
            <a:pPr eaLnBrk="1" hangingPunct="1">
              <a:lnSpc>
                <a:spcPct val="90000"/>
              </a:lnSpc>
            </a:pPr>
            <a:endParaRPr lang="it-IT" altLang="it-IT" sz="12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it-IT" altLang="it-IT" sz="12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it-IT" altLang="it-IT" sz="12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>
                <a:latin typeface="Comic Sans MS" pitchFamily="66" charset="0"/>
              </a:rPr>
              <a:t>Intuitivamente, </a:t>
            </a:r>
            <a:r>
              <a:rPr lang="it-IT" altLang="it-IT" sz="2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it-IT" altLang="it-IT" sz="2000" baseline="-25000" dirty="0" err="1">
                <a:solidFill>
                  <a:srgbClr val="3366FF"/>
                </a:solidFill>
                <a:latin typeface="Comic Sans MS" pitchFamily="66" charset="0"/>
              </a:rPr>
              <a:t>avg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</a:rPr>
              <a:t>(n)</a:t>
            </a:r>
            <a:r>
              <a:rPr lang="it-IT" altLang="it-IT" sz="2000" dirty="0">
                <a:latin typeface="Comic Sans MS" pitchFamily="66" charset="0"/>
              </a:rPr>
              <a:t> è il tempo di esecuzione nel 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</a:rPr>
              <a:t>caso medio</a:t>
            </a:r>
            <a:r>
              <a:rPr lang="it-IT" altLang="it-IT" sz="2000" dirty="0">
                <a:latin typeface="Comic Sans MS" pitchFamily="66" charset="0"/>
              </a:rPr>
              <a:t>, ovvero sulle istanze di ingresso “tipiche” per il problema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>
                <a:latin typeface="Comic Sans MS" pitchFamily="66" charset="0"/>
              </a:rPr>
              <a:t>Come faccio a conoscere la distribuzione di probabilità sulle istanze?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</a:rPr>
              <a:t>Semplice</a:t>
            </a:r>
            <a:r>
              <a:rPr lang="it-IT" altLang="it-IT" sz="2000" dirty="0">
                <a:latin typeface="Comic Sans MS" pitchFamily="66" charset="0"/>
              </a:rPr>
              <a:t>: (di solito) non posso conoscerla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>
                <a:latin typeface="Comic Sans MS" pitchFamily="66" charset="0"/>
              </a:rPr>
              <a:t>-&gt; faccio un’assunzione.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>
                <a:latin typeface="Comic Sans MS" pitchFamily="66" charset="0"/>
              </a:rPr>
              <a:t>spesso è difficile fare assunzioni realistiche</a:t>
            </a:r>
          </a:p>
        </p:txBody>
      </p:sp>
      <p:sp>
        <p:nvSpPr>
          <p:cNvPr id="34821" name="Rectangle 3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4000" dirty="0">
                <a:solidFill>
                  <a:srgbClr val="3366FF"/>
                </a:solidFill>
                <a:latin typeface="Comic Sans MS" pitchFamily="66" charset="0"/>
              </a:rPr>
              <a:t>Caso medio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0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0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0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0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0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0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08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08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08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08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23528" y="2060600"/>
            <a:ext cx="8280400" cy="180044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dirty="0" err="1">
                <a:latin typeface="Comic Sans MS" pitchFamily="66" charset="0"/>
              </a:rPr>
              <a:t>Analizzare</a:t>
            </a:r>
            <a:r>
              <a:rPr lang="en-US" sz="2000" dirty="0">
                <a:latin typeface="Comic Sans MS" pitchFamily="66" charset="0"/>
              </a:rPr>
              <a:t> la </a:t>
            </a:r>
            <a:r>
              <a:rPr lang="en-US" sz="2000" dirty="0" err="1">
                <a:latin typeface="Comic Sans MS" pitchFamily="66" charset="0"/>
              </a:rPr>
              <a:t>complessità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nel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caso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medio</a:t>
            </a:r>
            <a:r>
              <a:rPr lang="en-US" sz="2000" dirty="0">
                <a:latin typeface="Comic Sans MS" pitchFamily="66" charset="0"/>
              </a:rPr>
              <a:t> del primo </a:t>
            </a:r>
            <a:r>
              <a:rPr lang="en-US" sz="2000" dirty="0" err="1">
                <a:latin typeface="Comic Sans MS" pitchFamily="66" charset="0"/>
              </a:rPr>
              <a:t>algoritmo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pesatura</a:t>
            </a:r>
            <a:r>
              <a:rPr lang="en-US" sz="2000" dirty="0">
                <a:latin typeface="Comic Sans MS" pitchFamily="66" charset="0"/>
              </a:rPr>
              <a:t>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Alg1</a:t>
            </a:r>
            <a:r>
              <a:rPr lang="en-US" sz="2000" dirty="0">
                <a:latin typeface="Comic Sans MS" pitchFamily="66" charset="0"/>
              </a:rPr>
              <a:t>) </a:t>
            </a:r>
            <a:r>
              <a:rPr lang="en-US" sz="2000" dirty="0" err="1">
                <a:latin typeface="Comic Sans MS" pitchFamily="66" charset="0"/>
              </a:rPr>
              <a:t>presentato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nella</a:t>
            </a:r>
            <a:r>
              <a:rPr lang="en-US" sz="2000" dirty="0">
                <a:latin typeface="Comic Sans MS" pitchFamily="66" charset="0"/>
              </a:rPr>
              <a:t> prima </a:t>
            </a:r>
            <a:r>
              <a:rPr lang="en-US" sz="2000" dirty="0" err="1">
                <a:latin typeface="Comic Sans MS" pitchFamily="66" charset="0"/>
              </a:rPr>
              <a:t>lezione</a:t>
            </a:r>
            <a:r>
              <a:rPr lang="en-US" sz="2000" dirty="0">
                <a:latin typeface="Comic Sans MS" pitchFamily="66" charset="0"/>
              </a:rPr>
              <a:t>. </a:t>
            </a:r>
            <a:r>
              <a:rPr lang="en-US" sz="2000" dirty="0" err="1">
                <a:latin typeface="Comic Sans MS" pitchFamily="66" charset="0"/>
              </a:rPr>
              <a:t>Rispetto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alla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distribuzione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probabilità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sulle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istanze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si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assuma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che</a:t>
            </a:r>
            <a:r>
              <a:rPr lang="en-US" sz="2000" dirty="0">
                <a:latin typeface="Comic Sans MS" pitchFamily="66" charset="0"/>
              </a:rPr>
              <a:t> la </a:t>
            </a:r>
            <a:r>
              <a:rPr lang="en-US" sz="2000" dirty="0" err="1">
                <a:latin typeface="Comic Sans MS" pitchFamily="66" charset="0"/>
              </a:rPr>
              <a:t>moneta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falsa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possa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trovarsi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dirty="0" err="1">
                <a:latin typeface="Comic Sans MS" pitchFamily="66" charset="0"/>
              </a:rPr>
              <a:t>modo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equiprobabile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qualsiasi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delle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posizioni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7"/>
          <p:cNvSpPr txBox="1">
            <a:spLocks noChangeArrowheads="1"/>
          </p:cNvSpPr>
          <p:nvPr/>
        </p:nvSpPr>
        <p:spPr bwMode="auto">
          <a:xfrm>
            <a:off x="6924353" y="1628800"/>
            <a:ext cx="15007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Esercizio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85800" y="2174999"/>
            <a:ext cx="7772400" cy="1902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Una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grande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idea: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notazione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asintotica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18864" y="44624"/>
            <a:ext cx="8229600" cy="634082"/>
          </a:xfrm>
        </p:spPr>
        <p:txBody>
          <a:bodyPr>
            <a:normAutofit/>
          </a:bodyPr>
          <a:lstStyle/>
          <a:p>
            <a:pPr algn="r"/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Notazione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asintotica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intuizioni</a:t>
            </a:r>
            <a:endParaRPr lang="en-US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323528" y="1772816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): # </a:t>
            </a:r>
            <a:r>
              <a:rPr lang="en-US" sz="2000" dirty="0" err="1">
                <a:latin typeface="Comic Sans MS" pitchFamily="66" charset="0"/>
              </a:rPr>
              <a:t>passi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elementari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eseguiti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su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RAM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nel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caso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peggiore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            </a:t>
            </a:r>
            <a:r>
              <a:rPr lang="en-US" sz="2000" dirty="0" err="1">
                <a:latin typeface="Comic Sans MS" pitchFamily="66" charset="0"/>
              </a:rPr>
              <a:t>su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un’istanza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dimensione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7" name="CasellaDiTesto 6"/>
          <p:cNvSpPr txBox="1">
            <a:spLocks noChangeArrowheads="1"/>
          </p:cNvSpPr>
          <p:nvPr/>
        </p:nvSpPr>
        <p:spPr bwMode="auto">
          <a:xfrm>
            <a:off x="288032" y="2793122"/>
            <a:ext cx="882047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</a:t>
            </a:r>
            <a:r>
              <a:rPr lang="en-US" sz="2000" dirty="0">
                <a:latin typeface="Comic Sans MS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descrivere</a:t>
            </a:r>
            <a:r>
              <a:rPr lang="en-US" sz="2000" dirty="0">
                <a:latin typeface="Comic Sans MS" pitchFamily="66" charset="0"/>
              </a:rPr>
              <a:t> 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in </a:t>
            </a:r>
            <a:r>
              <a:rPr lang="en-US" sz="2000" dirty="0" err="1">
                <a:latin typeface="Comic Sans MS" pitchFamily="66" charset="0"/>
              </a:rPr>
              <a:t>modo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qualitativo</a:t>
            </a:r>
            <a:r>
              <a:rPr lang="en-US" sz="2000" dirty="0">
                <a:latin typeface="Comic Sans MS" pitchFamily="66" charset="0"/>
              </a:rPr>
              <a:t>. </a:t>
            </a:r>
            <a:r>
              <a:rPr lang="en-US" sz="2000" dirty="0" err="1">
                <a:latin typeface="Comic Sans MS" pitchFamily="66" charset="0"/>
              </a:rPr>
              <a:t>Ovvero</a:t>
            </a:r>
            <a:r>
              <a:rPr lang="en-US" sz="2000" dirty="0">
                <a:latin typeface="Comic Sans MS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perdere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po</a:t>
            </a:r>
            <a:r>
              <a:rPr lang="en-US" sz="2000" dirty="0">
                <a:latin typeface="Comic Sans MS" pitchFamily="66" charset="0"/>
              </a:rPr>
              <a:t>’ in </a:t>
            </a:r>
          </a:p>
          <a:p>
            <a:r>
              <a:rPr lang="en-US" sz="2000" dirty="0">
                <a:latin typeface="Comic Sans MS" pitchFamily="66" charset="0"/>
              </a:rPr>
              <a:t> 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precisione</a:t>
            </a:r>
            <a:r>
              <a:rPr lang="en-US" sz="2000" dirty="0">
                <a:latin typeface="Comic Sans MS" pitchFamily="66" charset="0"/>
              </a:rPr>
              <a:t> (</a:t>
            </a:r>
            <a:r>
              <a:rPr lang="en-US" sz="2000" dirty="0" err="1">
                <a:latin typeface="Comic Sans MS" pitchFamily="66" charset="0"/>
              </a:rPr>
              <a:t>senza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perdere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l’essenziale</a:t>
            </a:r>
            <a:r>
              <a:rPr lang="en-US" sz="2000" dirty="0">
                <a:latin typeface="Comic Sans MS" pitchFamily="66" charset="0"/>
              </a:rPr>
              <a:t>) e </a:t>
            </a:r>
            <a:r>
              <a:rPr lang="en-US" sz="2000" dirty="0" err="1">
                <a:latin typeface="Comic Sans MS" pitchFamily="66" charset="0"/>
              </a:rPr>
              <a:t>guadagnare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semplicità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19"/>
          <p:cNvSpPr txBox="1">
            <a:spLocks noChangeArrowheads="1"/>
          </p:cNvSpPr>
          <p:nvPr/>
        </p:nvSpPr>
        <p:spPr bwMode="auto">
          <a:xfrm>
            <a:off x="395536" y="764704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complessità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computazionale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algoritmo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espressa</a:t>
            </a:r>
            <a:r>
              <a:rPr lang="en-US" sz="2000" dirty="0">
                <a:latin typeface="Comic Sans MS" pitchFamily="66" charset="0"/>
              </a:rPr>
              <a:t> con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funzioneT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18864" y="44624"/>
            <a:ext cx="8229600" cy="634082"/>
          </a:xfrm>
        </p:spPr>
        <p:txBody>
          <a:bodyPr>
            <a:normAutofit/>
          </a:bodyPr>
          <a:lstStyle/>
          <a:p>
            <a:pPr algn="r"/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Notazione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asintotica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intuizioni</a:t>
            </a:r>
            <a:endParaRPr lang="en-US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323528" y="836712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): # </a:t>
            </a:r>
            <a:r>
              <a:rPr lang="en-US" sz="2000" dirty="0" err="1">
                <a:latin typeface="Comic Sans MS" pitchFamily="66" charset="0"/>
              </a:rPr>
              <a:t>passi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elementari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eseguiti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su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RAM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nel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caso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peggiore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            </a:t>
            </a:r>
            <a:r>
              <a:rPr lang="en-US" sz="2000" dirty="0" err="1">
                <a:latin typeface="Comic Sans MS" pitchFamily="66" charset="0"/>
              </a:rPr>
              <a:t>su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un’istanza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dimensione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14" name="CasellaDiTesto 13"/>
          <p:cNvSpPr txBox="1">
            <a:spLocks noChangeArrowheads="1"/>
          </p:cNvSpPr>
          <p:nvPr/>
        </p:nvSpPr>
        <p:spPr bwMode="auto">
          <a:xfrm>
            <a:off x="1979712" y="2020778"/>
            <a:ext cx="26642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/>
              </a:rPr>
              <a:t>71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  <a:sym typeface="Symbol"/>
              </a:rPr>
              <a:t> </a:t>
            </a:r>
            <a:r>
              <a:rPr lang="en-US" sz="2000" dirty="0">
                <a:latin typeface="Comic Sans MS" pitchFamily="66" charset="0"/>
              </a:rPr>
              <a:t>+ 100 </a:t>
            </a:r>
            <a:r>
              <a:rPr lang="en-US" sz="2000" dirty="0">
                <a:latin typeface="Comic Sans MS" pitchFamily="66" charset="0"/>
                <a:sym typeface="Symbol"/>
              </a:rPr>
              <a:t>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/4</a:t>
            </a:r>
            <a:r>
              <a:rPr lang="en-US" sz="2000" dirty="0">
                <a:latin typeface="Comic Sans MS" pitchFamily="66" charset="0"/>
                <a:sym typeface="Symbol"/>
              </a:rPr>
              <a:t> + 7 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7" name="CasellaDiTesto 16"/>
          <p:cNvSpPr txBox="1">
            <a:spLocks noChangeArrowheads="1"/>
          </p:cNvSpPr>
          <p:nvPr/>
        </p:nvSpPr>
        <p:spPr bwMode="auto">
          <a:xfrm>
            <a:off x="467544" y="3975447"/>
            <a:ext cx="42484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omic Sans MS" pitchFamily="66" charset="0"/>
              </a:rPr>
              <a:t>scriveremo</a:t>
            </a:r>
            <a:r>
              <a:rPr lang="en-US" sz="2400" dirty="0">
                <a:latin typeface="Comic Sans MS" pitchFamily="66" charset="0"/>
              </a:rPr>
              <a:t>:  T(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n</a:t>
            </a:r>
            <a:r>
              <a:rPr lang="en-US" sz="2400" dirty="0">
                <a:latin typeface="Comic Sans MS" pitchFamily="66" charset="0"/>
                <a:sym typeface="Symbol"/>
              </a:rPr>
              <a:t>)</a:t>
            </a:r>
            <a:r>
              <a:rPr lang="en-US" sz="2400" dirty="0">
                <a:latin typeface="Comic Sans MS" pitchFamily="66" charset="0"/>
              </a:rPr>
              <a:t>=</a:t>
            </a:r>
            <a:r>
              <a:rPr lang="en-US" sz="2400" dirty="0">
                <a:latin typeface="Comic Sans MS" pitchFamily="66" charset="0"/>
                <a:sym typeface="Symbol"/>
              </a:rPr>
              <a:t> (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n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400" dirty="0">
                <a:latin typeface="Comic Sans MS" pitchFamily="66" charset="0"/>
                <a:sym typeface="Symbol"/>
              </a:rPr>
              <a:t>)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8" name="CasellaDiTesto 17"/>
          <p:cNvSpPr txBox="1">
            <a:spLocks noChangeArrowheads="1"/>
          </p:cNvSpPr>
          <p:nvPr/>
        </p:nvSpPr>
        <p:spPr bwMode="auto">
          <a:xfrm>
            <a:off x="827584" y="2564904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)=</a:t>
            </a:r>
          </a:p>
        </p:txBody>
      </p:sp>
      <p:sp>
        <p:nvSpPr>
          <p:cNvPr id="23" name="CasellaDiTesto 22"/>
          <p:cNvSpPr txBox="1">
            <a:spLocks noChangeArrowheads="1"/>
          </p:cNvSpPr>
          <p:nvPr/>
        </p:nvSpPr>
        <p:spPr bwMode="auto">
          <a:xfrm>
            <a:off x="251520" y="1556792"/>
            <a:ext cx="28803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un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esempio</a:t>
            </a:r>
            <a:r>
              <a:rPr lang="en-US" sz="2000" dirty="0">
                <a:latin typeface="Comic Sans MS" pitchFamily="66" charset="0"/>
              </a:rPr>
              <a:t>: </a:t>
            </a:r>
          </a:p>
        </p:txBody>
      </p:sp>
      <p:sp>
        <p:nvSpPr>
          <p:cNvPr id="24" name="CasellaDiTesto 23"/>
          <p:cNvSpPr txBox="1">
            <a:spLocks noChangeArrowheads="1"/>
          </p:cNvSpPr>
          <p:nvPr/>
        </p:nvSpPr>
        <p:spPr bwMode="auto">
          <a:xfrm>
            <a:off x="5076056" y="2020778"/>
            <a:ext cx="18722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/>
              </a:rPr>
              <a:t> 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 </a:t>
            </a:r>
            <a:r>
              <a:rPr lang="en-US" sz="2000" dirty="0">
                <a:latin typeface="Comic Sans MS" pitchFamily="66" charset="0"/>
              </a:rPr>
              <a:t>è </a:t>
            </a:r>
            <a:r>
              <a:rPr lang="en-US" sz="2000" dirty="0" err="1">
                <a:latin typeface="Comic Sans MS" pitchFamily="66" charset="0"/>
              </a:rPr>
              <a:t>pari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5" name="CasellaDiTesto 24"/>
          <p:cNvSpPr txBox="1">
            <a:spLocks noChangeArrowheads="1"/>
          </p:cNvSpPr>
          <p:nvPr/>
        </p:nvSpPr>
        <p:spPr bwMode="auto">
          <a:xfrm>
            <a:off x="1979712" y="3140968"/>
            <a:ext cx="3168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/>
              </a:rPr>
              <a:t>70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  <a:sym typeface="Symbol"/>
              </a:rPr>
              <a:t> </a:t>
            </a:r>
            <a:r>
              <a:rPr lang="en-US" sz="2000" dirty="0">
                <a:latin typeface="Comic Sans MS" pitchFamily="66" charset="0"/>
              </a:rPr>
              <a:t>+ 150 </a:t>
            </a:r>
            <a:r>
              <a:rPr lang="en-US" sz="2000" dirty="0">
                <a:latin typeface="Comic Sans MS" pitchFamily="66" charset="0"/>
                <a:sym typeface="Symbol"/>
              </a:rPr>
              <a:t>(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+1)/4</a:t>
            </a:r>
            <a:r>
              <a:rPr lang="en-US" sz="2000" dirty="0">
                <a:latin typeface="Comic Sans MS" pitchFamily="66" charset="0"/>
                <a:sym typeface="Symbol"/>
              </a:rPr>
              <a:t> + 5  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Parentesi graffa aperta 25"/>
          <p:cNvSpPr/>
          <p:nvPr/>
        </p:nvSpPr>
        <p:spPr>
          <a:xfrm>
            <a:off x="1619672" y="1988840"/>
            <a:ext cx="432048" cy="1584176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asellaDiTesto 26"/>
          <p:cNvSpPr txBox="1">
            <a:spLocks noChangeArrowheads="1"/>
          </p:cNvSpPr>
          <p:nvPr/>
        </p:nvSpPr>
        <p:spPr bwMode="auto">
          <a:xfrm>
            <a:off x="5076056" y="3172906"/>
            <a:ext cx="21602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/>
              </a:rPr>
              <a:t> 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 </a:t>
            </a:r>
            <a:r>
              <a:rPr lang="en-US" sz="2000" dirty="0">
                <a:latin typeface="Comic Sans MS" pitchFamily="66" charset="0"/>
              </a:rPr>
              <a:t>è </a:t>
            </a:r>
            <a:r>
              <a:rPr lang="en-US" sz="2000" dirty="0" err="1">
                <a:latin typeface="Comic Sans MS" pitchFamily="66" charset="0"/>
              </a:rPr>
              <a:t>dispari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5" name="CasellaDiTesto 14"/>
          <p:cNvSpPr txBox="1">
            <a:spLocks noChangeArrowheads="1"/>
          </p:cNvSpPr>
          <p:nvPr/>
        </p:nvSpPr>
        <p:spPr bwMode="auto">
          <a:xfrm>
            <a:off x="467544" y="4613066"/>
            <a:ext cx="6696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intuitivamente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vuol</a:t>
            </a:r>
            <a:r>
              <a:rPr lang="en-US" sz="2000" dirty="0">
                <a:latin typeface="Comic Sans MS" pitchFamily="66" charset="0"/>
              </a:rPr>
              <a:t> dire: 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n</a:t>
            </a:r>
            <a:r>
              <a:rPr lang="en-US" sz="2000" dirty="0">
                <a:latin typeface="Comic Sans MS" pitchFamily="66" charset="0"/>
                <a:sym typeface="Symbol"/>
              </a:rPr>
              <a:t>) è </a:t>
            </a:r>
            <a:r>
              <a:rPr lang="en-US" sz="2000" dirty="0" err="1">
                <a:solidFill>
                  <a:srgbClr val="C00000"/>
                </a:solidFill>
                <a:latin typeface="Comic Sans MS" pitchFamily="66" charset="0"/>
                <a:sym typeface="Symbol"/>
              </a:rPr>
              <a:t>proporzionale</a:t>
            </a:r>
            <a:r>
              <a:rPr lang="en-US" sz="2000" dirty="0">
                <a:latin typeface="Comic Sans MS" pitchFamily="66" charset="0"/>
                <a:sym typeface="Symbol"/>
              </a:rPr>
              <a:t>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n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6" name="CasellaDiTesto 15"/>
          <p:cNvSpPr txBox="1">
            <a:spLocks noChangeArrowheads="1"/>
          </p:cNvSpPr>
          <p:nvPr/>
        </p:nvSpPr>
        <p:spPr bwMode="auto">
          <a:xfrm>
            <a:off x="539552" y="5201905"/>
            <a:ext cx="417646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cioè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ignoro</a:t>
            </a:r>
            <a:r>
              <a:rPr lang="en-US" sz="2000" dirty="0">
                <a:latin typeface="Comic Sans MS" pitchFamily="66" charset="0"/>
              </a:rPr>
              <a:t>:</a:t>
            </a:r>
          </a:p>
          <a:p>
            <a:pPr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costanti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moltiplicative</a:t>
            </a:r>
            <a:endParaRPr lang="en-US" sz="2000" dirty="0"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termini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ordine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inferiore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   (</a:t>
            </a:r>
            <a:r>
              <a:rPr lang="en-US" sz="2000" dirty="0" err="1">
                <a:latin typeface="Comic Sans MS" pitchFamily="66" charset="0"/>
              </a:rPr>
              <a:t>che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crescono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più</a:t>
            </a:r>
            <a:r>
              <a:rPr lang="en-US" sz="2000" dirty="0">
                <a:latin typeface="Comic Sans MS" pitchFamily="66" charset="0"/>
              </a:rPr>
              <a:t> lentamente)</a:t>
            </a:r>
          </a:p>
        </p:txBody>
      </p:sp>
      <p:sp>
        <p:nvSpPr>
          <p:cNvPr id="19" name="CasellaDiTesto 18"/>
          <p:cNvSpPr txBox="1">
            <a:spLocks noChangeArrowheads="1"/>
          </p:cNvSpPr>
          <p:nvPr/>
        </p:nvSpPr>
        <p:spPr bwMode="auto">
          <a:xfrm>
            <a:off x="5364088" y="5201905"/>
            <a:ext cx="37444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omic Sans MS" pitchFamily="66" charset="0"/>
              </a:rPr>
              <a:t>Nota</a:t>
            </a:r>
            <a:r>
              <a:rPr lang="en-US" sz="2000" dirty="0">
                <a:latin typeface="Comic Sans MS" pitchFamily="66" charset="0"/>
              </a:rPr>
              <a:t>:</a:t>
            </a:r>
          </a:p>
          <a:p>
            <a:r>
              <a:rPr lang="en-US" sz="2000" dirty="0" err="1">
                <a:latin typeface="Comic Sans MS" pitchFamily="66" charset="0"/>
              </a:rPr>
              <a:t>l’assunzione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implicita</a:t>
            </a:r>
            <a:r>
              <a:rPr lang="en-US" sz="2000" dirty="0">
                <a:latin typeface="Comic Sans MS" pitchFamily="66" charset="0"/>
              </a:rPr>
              <a:t> è </a:t>
            </a:r>
            <a:r>
              <a:rPr lang="en-US" sz="2000" dirty="0" err="1">
                <a:latin typeface="Comic Sans MS" pitchFamily="66" charset="0"/>
              </a:rPr>
              <a:t>che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guardo</a:t>
            </a:r>
            <a:r>
              <a:rPr lang="en-US" sz="2000" dirty="0">
                <a:latin typeface="Comic Sans MS" pitchFamily="66" charset="0"/>
              </a:rPr>
              <a:t> come </a:t>
            </a:r>
            <a:r>
              <a:rPr lang="en-US" sz="2000" dirty="0" err="1">
                <a:latin typeface="Comic Sans MS" pitchFamily="66" charset="0"/>
              </a:rPr>
              <a:t>si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comporta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l’algoritmo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su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istanze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grandi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  <p:bldP spid="24" grpId="0"/>
      <p:bldP spid="25" grpId="0"/>
      <p:bldP spid="26" grpId="0" animBg="1"/>
      <p:bldP spid="27" grpId="0"/>
      <p:bldP spid="15" grpId="0"/>
      <p:bldP spid="16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692696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…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una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vecchia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tabella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2400" dirty="0" err="1">
                <a:latin typeface="Comic Sans MS" pitchFamily="66" charset="0"/>
              </a:rPr>
              <a:t>numero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asintotico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pesate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95536" y="1732746"/>
            <a:ext cx="5472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C00000"/>
                </a:solidFill>
                <a:latin typeface="Comic Sans MS" pitchFamily="66" charset="0"/>
              </a:rPr>
              <a:t>assunzione</a:t>
            </a:r>
            <a:r>
              <a:rPr lang="en-US" sz="2000" dirty="0">
                <a:solidFill>
                  <a:srgbClr val="C00000"/>
                </a:solidFill>
                <a:latin typeface="Comic Sans MS" pitchFamily="66" charset="0"/>
              </a:rPr>
              <a:t>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ogni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pesata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richiede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minuto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835696" y="2348880"/>
            <a:ext cx="5472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  <a:latin typeface="Comic Sans MS" pitchFamily="66" charset="0"/>
              </a:rPr>
              <a:t>TABELLA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372200" y="3399383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(n) </a:t>
            </a:r>
            <a:r>
              <a:rPr lang="en-US" sz="2400" dirty="0" err="1">
                <a:latin typeface="Comic Sans MS" pitchFamily="66" charset="0"/>
                <a:sym typeface="Symbol"/>
              </a:rPr>
              <a:t>pesate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1331640" y="2852936"/>
          <a:ext cx="5198800" cy="187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75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75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Alg1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Symbol"/>
                        </a:rPr>
                        <a:t> 1h,</a:t>
                      </a:r>
                      <a:r>
                        <a:rPr lang="en-US" baseline="0" dirty="0">
                          <a:sym typeface="Symbol"/>
                        </a:rPr>
                        <a:t> 39m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Symbol"/>
                        </a:rPr>
                        <a:t>16 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Symbol"/>
                        </a:rPr>
                        <a:t>6gg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Symbol"/>
                        </a:rPr>
                        <a:t></a:t>
                      </a:r>
                      <a:r>
                        <a:rPr lang="en-US" dirty="0"/>
                        <a:t>69gg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Alg2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Symbol"/>
                        </a:rPr>
                        <a:t> 50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Symbol"/>
                        </a:rPr>
                        <a:t>8 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Symbol"/>
                        </a:rPr>
                        <a:t>3,5gg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Symbol"/>
                        </a:rPr>
                        <a:t>35gg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Alg3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Alg4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0" name="Connettore 1 9"/>
          <p:cNvCxnSpPr/>
          <p:nvPr/>
        </p:nvCxnSpPr>
        <p:spPr>
          <a:xfrm>
            <a:off x="971600" y="4005064"/>
            <a:ext cx="6048672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6446631" y="4108971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(log n) </a:t>
            </a:r>
            <a:r>
              <a:rPr lang="en-US" sz="2400" dirty="0" err="1">
                <a:latin typeface="Comic Sans MS" pitchFamily="66" charset="0"/>
                <a:sym typeface="Symbol"/>
              </a:rPr>
              <a:t>pesate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4" descr="kleinberg_02T01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473" y="2198141"/>
            <a:ext cx="8756650" cy="396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ttangolo 4"/>
          <p:cNvSpPr/>
          <p:nvPr/>
        </p:nvSpPr>
        <p:spPr>
          <a:xfrm>
            <a:off x="2267744" y="2018316"/>
            <a:ext cx="6624736" cy="1224136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590872" y="188640"/>
            <a:ext cx="8229600" cy="634082"/>
          </a:xfrm>
        </p:spPr>
        <p:txBody>
          <a:bodyPr>
            <a:normAutofit/>
          </a:bodyPr>
          <a:lstStyle/>
          <a:p>
            <a:pPr algn="r"/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Un’altra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tabella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dalla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bilancia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al computer</a:t>
            </a:r>
          </a:p>
        </p:txBody>
      </p:sp>
      <p:sp>
        <p:nvSpPr>
          <p:cNvPr id="7" name="CasellaDiTesto 6"/>
          <p:cNvSpPr txBox="1">
            <a:spLocks noChangeArrowheads="1"/>
          </p:cNvSpPr>
          <p:nvPr/>
        </p:nvSpPr>
        <p:spPr bwMode="auto">
          <a:xfrm>
            <a:off x="2483768" y="1621108"/>
            <a:ext cx="633670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mic Sans MS" pitchFamily="66" charset="0"/>
              </a:rPr>
              <a:t>Tempi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esecuzione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differenti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algorimi</a:t>
            </a:r>
            <a:r>
              <a:rPr lang="en-US" dirty="0">
                <a:latin typeface="Comic Sans MS" pitchFamily="66" charset="0"/>
              </a:rPr>
              <a:t> per </a:t>
            </a:r>
            <a:r>
              <a:rPr lang="en-US" dirty="0" err="1">
                <a:latin typeface="Comic Sans MS" pitchFamily="66" charset="0"/>
              </a:rPr>
              <a:t>istanze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dimensione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crescente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su</a:t>
            </a:r>
            <a:r>
              <a:rPr lang="en-US" dirty="0">
                <a:latin typeface="Comic Sans MS" pitchFamily="66" charset="0"/>
              </a:rPr>
              <a:t> un </a:t>
            </a:r>
            <a:r>
              <a:rPr lang="en-US" dirty="0" err="1">
                <a:latin typeface="Comic Sans MS" pitchFamily="66" charset="0"/>
              </a:rPr>
              <a:t>processore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che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eseguire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un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milione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istruzioni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alto </a:t>
            </a:r>
            <a:r>
              <a:rPr lang="en-US" dirty="0" err="1">
                <a:latin typeface="Comic Sans MS" pitchFamily="66" charset="0"/>
              </a:rPr>
              <a:t>livello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al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secondo</a:t>
            </a:r>
            <a:r>
              <a:rPr lang="en-US" dirty="0">
                <a:latin typeface="Comic Sans MS" pitchFamily="66" charset="0"/>
              </a:rPr>
              <a:t>. </a:t>
            </a:r>
          </a:p>
          <a:p>
            <a:r>
              <a:rPr lang="en-US" dirty="0" err="1">
                <a:latin typeface="Comic Sans MS" pitchFamily="66" charset="0"/>
              </a:rPr>
              <a:t>L’indicazione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very long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indica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che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il</a:t>
            </a:r>
            <a:r>
              <a:rPr lang="en-US" dirty="0">
                <a:latin typeface="Comic Sans MS" pitchFamily="66" charset="0"/>
              </a:rPr>
              <a:t> tempo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calcolo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supera</a:t>
            </a:r>
            <a:r>
              <a:rPr lang="en-US" dirty="0">
                <a:latin typeface="Comic Sans MS" pitchFamily="66" charset="0"/>
              </a:rPr>
              <a:t> 10</a:t>
            </a:r>
            <a:r>
              <a:rPr lang="en-US" baseline="30000" dirty="0">
                <a:latin typeface="Comic Sans MS" pitchFamily="66" charset="0"/>
              </a:rPr>
              <a:t>25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anni</a:t>
            </a:r>
            <a:r>
              <a:rPr lang="en-US" dirty="0">
                <a:latin typeface="Comic Sans MS" pitchFamily="66" charset="0"/>
              </a:rPr>
              <a:t>. 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2438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f(n) = O(g(n))</a:t>
            </a:r>
            <a:r>
              <a:rPr lang="it-IT" altLang="it-IT" sz="2800" dirty="0">
                <a:latin typeface="Comic Sans MS" pitchFamily="66" charset="0"/>
                <a:cs typeface="Times New Roman" pitchFamily="18" charset="0"/>
              </a:rPr>
              <a:t> se </a:t>
            </a:r>
            <a:r>
              <a:rPr lang="it-IT" altLang="it-IT" sz="28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 due costanti c&gt;0 e n</a:t>
            </a:r>
            <a:r>
              <a:rPr lang="it-IT" altLang="it-IT" sz="2800" baseline="-25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0</a:t>
            </a:r>
            <a:r>
              <a:rPr lang="it-IT" altLang="it-IT" sz="28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≥0 tali che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0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f(n) ≤ c g(n) </a:t>
            </a:r>
            <a:r>
              <a:rPr lang="it-IT" altLang="it-IT" sz="2800" dirty="0">
                <a:latin typeface="Comic Sans MS" pitchFamily="66" charset="0"/>
                <a:cs typeface="Times New Roman" pitchFamily="18" charset="0"/>
              </a:rPr>
              <a:t>per ogni n </a:t>
            </a:r>
            <a:r>
              <a:rPr lang="it-IT" altLang="it-IT" sz="28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≥</a:t>
            </a:r>
            <a:r>
              <a:rPr lang="it-IT" altLang="it-IT" sz="28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it-IT" altLang="it-IT" sz="28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it-IT" altLang="it-IT" sz="2800" baseline="-25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0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40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Notazione asintotica O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828800" y="2514600"/>
            <a:ext cx="5867400" cy="3810000"/>
            <a:chOff x="912" y="1344"/>
            <a:chExt cx="4032" cy="2640"/>
          </a:xfrm>
        </p:grpSpPr>
        <p:sp>
          <p:nvSpPr>
            <p:cNvPr id="17415" name="Rectangle 2"/>
            <p:cNvSpPr>
              <a:spLocks noChangeArrowheads="1"/>
            </p:cNvSpPr>
            <p:nvPr/>
          </p:nvSpPr>
          <p:spPr bwMode="auto">
            <a:xfrm>
              <a:off x="912" y="1344"/>
              <a:ext cx="4032" cy="2640"/>
            </a:xfrm>
            <a:prstGeom prst="rect">
              <a:avLst/>
            </a:prstGeom>
            <a:solidFill>
              <a:srgbClr val="FFFF9B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pic>
          <p:nvPicPr>
            <p:cNvPr id="17416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48" y="1432"/>
              <a:ext cx="3760" cy="2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3366FF"/>
                </a:solidFill>
                <a:latin typeface="Comic Sans MS" pitchFamily="66" charset="0"/>
              </a:rPr>
              <a:t>riassunto puntate precedenti</a:t>
            </a: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323528" y="1412776"/>
            <a:ext cx="8352928" cy="424847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buNone/>
            </a:pPr>
            <a:r>
              <a:rPr lang="it-IT" sz="2000" dirty="0">
                <a:latin typeface="Comic Sans MS" pitchFamily="66" charset="0"/>
              </a:rPr>
              <a:t>Abbiamo un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problema</a:t>
            </a:r>
            <a:r>
              <a:rPr lang="it-IT" sz="2000" dirty="0">
                <a:latin typeface="Comic Sans MS" pitchFamily="66" charset="0"/>
              </a:rPr>
              <a:t> a cui sono associate diverse (infinite)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istanze</a:t>
            </a:r>
            <a:r>
              <a:rPr lang="it-IT" sz="2000" dirty="0">
                <a:latin typeface="Comic Sans MS" pitchFamily="66" charset="0"/>
              </a:rPr>
              <a:t> di diversa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dimensione</a:t>
            </a:r>
            <a:r>
              <a:rPr lang="it-IT" sz="2000" dirty="0">
                <a:latin typeface="Comic Sans MS" pitchFamily="66" charset="0"/>
              </a:rPr>
              <a:t>. Vogliamo risolvere (automaticamente) il problema progettando un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algoritmo</a:t>
            </a:r>
            <a:r>
              <a:rPr lang="it-IT" sz="2000" dirty="0">
                <a:latin typeface="Comic Sans MS" pitchFamily="66" charset="0"/>
              </a:rPr>
              <a:t>. L’algoritmo sarà eseguito su un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modello di calcolo </a:t>
            </a:r>
            <a:r>
              <a:rPr lang="it-IT" sz="2000" dirty="0">
                <a:latin typeface="Comic Sans MS" pitchFamily="66" charset="0"/>
              </a:rPr>
              <a:t>e deve descrivere in modo non ambiguo (utilizzando appositi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costrutti</a:t>
            </a:r>
            <a:r>
              <a:rPr lang="it-IT" sz="2000" dirty="0">
                <a:latin typeface="Comic Sans MS" pitchFamily="66" charset="0"/>
              </a:rPr>
              <a:t>) la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sequenza di operazioni </a:t>
            </a:r>
            <a:r>
              <a:rPr lang="it-IT" sz="2000" dirty="0">
                <a:latin typeface="Comic Sans MS" pitchFamily="66" charset="0"/>
              </a:rPr>
              <a:t>sul modello che risolvono una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generica</a:t>
            </a:r>
            <a:r>
              <a:rPr lang="it-IT" sz="2000" dirty="0">
                <a:latin typeface="Comic Sans MS" pitchFamily="66" charset="0"/>
              </a:rPr>
              <a:t> istanza. La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velocità</a:t>
            </a:r>
            <a:r>
              <a:rPr lang="it-IT" sz="2000" dirty="0">
                <a:latin typeface="Comic Sans MS" pitchFamily="66" charset="0"/>
              </a:rPr>
              <a:t> dell’algoritmo è misurata come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numero di operazioni </a:t>
            </a:r>
            <a:r>
              <a:rPr lang="it-IT" sz="2000" dirty="0">
                <a:latin typeface="Comic Sans MS" pitchFamily="66" charset="0"/>
              </a:rPr>
              <a:t>eseguite sul modello e dipende dalla dimensione e dall’istanza stessa. Analizzare la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complessità computazionale</a:t>
            </a:r>
            <a:r>
              <a:rPr lang="it-IT" sz="2000" dirty="0">
                <a:latin typeface="Comic Sans MS" pitchFamily="66" charset="0"/>
              </a:rPr>
              <a:t> di un algoritmo vuol dire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stimare</a:t>
            </a:r>
            <a:r>
              <a:rPr lang="it-IT" sz="2000" dirty="0">
                <a:latin typeface="Comic Sans MS" pitchFamily="66" charset="0"/>
              </a:rPr>
              <a:t> il tempo di esecuzione dell’algoritmo nel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caso peggiore</a:t>
            </a:r>
            <a:r>
              <a:rPr lang="it-IT" sz="2000" dirty="0">
                <a:latin typeface="Comic Sans MS" pitchFamily="66" charset="0"/>
              </a:rPr>
              <a:t> in funzione della dimensione dell’istanza. </a:t>
            </a:r>
          </a:p>
          <a:p>
            <a:pPr>
              <a:buNone/>
            </a:pPr>
            <a:r>
              <a:rPr lang="it-IT" sz="2000" dirty="0">
                <a:latin typeface="Comic Sans MS" pitchFamily="66" charset="0"/>
              </a:rPr>
              <a:t>Sappiamo progettare un algoritmo veloce? Fin dove possiamo spingerci con la velocità? A volte si può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dimostrare matematicamente </a:t>
            </a:r>
            <a:r>
              <a:rPr lang="it-IT" sz="2000" dirty="0">
                <a:latin typeface="Comic Sans MS" pitchFamily="66" charset="0"/>
              </a:rPr>
              <a:t>che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oltre una certa soglia di velocità </a:t>
            </a:r>
            <a:r>
              <a:rPr lang="it-IT" sz="2000" dirty="0">
                <a:latin typeface="Comic Sans MS" pitchFamily="66" charset="0"/>
              </a:rPr>
              <a:t>non si può andare.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Esempi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err="1">
                <a:latin typeface="Comic Sans MS" pitchFamily="66" charset="0"/>
              </a:rPr>
              <a:t>Sia</a:t>
            </a:r>
            <a:r>
              <a:rPr lang="en-US" dirty="0">
                <a:latin typeface="Comic Sans MS" pitchFamily="66" charset="0"/>
              </a:rPr>
              <a:t> f(n) = 2n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 + 3n, </a:t>
            </a:r>
            <a:r>
              <a:rPr lang="en-US" dirty="0" err="1">
                <a:latin typeface="Comic Sans MS" pitchFamily="66" charset="0"/>
              </a:rPr>
              <a:t>allora</a:t>
            </a:r>
            <a:endParaRPr lang="en-US" dirty="0">
              <a:latin typeface="Comic Sans MS" pitchFamily="66" charset="0"/>
            </a:endParaRPr>
          </a:p>
          <a:p>
            <a:pPr eaLnBrk="1" hangingPunct="1"/>
            <a:r>
              <a:rPr lang="en-US" dirty="0">
                <a:latin typeface="Comic Sans MS" pitchFamily="66" charset="0"/>
              </a:rPr>
              <a:t>f(n)=O(n</a:t>
            </a:r>
            <a:r>
              <a:rPr lang="en-US" baseline="30000" dirty="0">
                <a:latin typeface="Comic Sans MS" pitchFamily="66" charset="0"/>
              </a:rPr>
              <a:t>3</a:t>
            </a:r>
            <a:r>
              <a:rPr lang="en-US" dirty="0">
                <a:latin typeface="Comic Sans MS" pitchFamily="66" charset="0"/>
              </a:rPr>
              <a:t>)                  (c=1, n</a:t>
            </a:r>
            <a:r>
              <a:rPr lang="en-US" baseline="-25000" dirty="0">
                <a:latin typeface="Comic Sans MS" pitchFamily="66" charset="0"/>
              </a:rPr>
              <a:t>0</a:t>
            </a:r>
            <a:r>
              <a:rPr lang="en-US" dirty="0">
                <a:latin typeface="Comic Sans MS" pitchFamily="66" charset="0"/>
              </a:rPr>
              <a:t>=3)</a:t>
            </a:r>
          </a:p>
          <a:p>
            <a:pPr eaLnBrk="1" hangingPunct="1"/>
            <a:r>
              <a:rPr lang="en-US" dirty="0">
                <a:latin typeface="Comic Sans MS" pitchFamily="66" charset="0"/>
              </a:rPr>
              <a:t>f(n)=O(n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)                  (c=3, n</a:t>
            </a:r>
            <a:r>
              <a:rPr lang="en-US" baseline="-25000" dirty="0">
                <a:latin typeface="Comic Sans MS" pitchFamily="66" charset="0"/>
              </a:rPr>
              <a:t>0</a:t>
            </a:r>
            <a:r>
              <a:rPr lang="en-US" dirty="0">
                <a:latin typeface="Comic Sans MS" pitchFamily="66" charset="0"/>
              </a:rPr>
              <a:t>=3)</a:t>
            </a:r>
          </a:p>
          <a:p>
            <a:pPr eaLnBrk="1" hangingPunct="1"/>
            <a:r>
              <a:rPr lang="en-US" dirty="0">
                <a:latin typeface="Comic Sans MS" pitchFamily="66" charset="0"/>
              </a:rPr>
              <a:t>f(n) 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 O(n)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976313" y="188913"/>
            <a:ext cx="7772400" cy="1090612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sz="4000" dirty="0" err="1">
                <a:solidFill>
                  <a:srgbClr val="3366FF"/>
                </a:solidFill>
                <a:latin typeface="Comic Sans MS" pitchFamily="66" charset="0"/>
              </a:rPr>
              <a:t>Notazione</a:t>
            </a:r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4000" dirty="0" err="1">
                <a:solidFill>
                  <a:srgbClr val="3366FF"/>
                </a:solidFill>
                <a:latin typeface="Comic Sans MS" pitchFamily="66" charset="0"/>
              </a:rPr>
              <a:t>asintotica</a:t>
            </a:r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 O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3500438"/>
            <a:ext cx="7772400" cy="2376487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La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scrittura</a:t>
            </a:r>
            <a:r>
              <a:rPr lang="en-US" dirty="0">
                <a:latin typeface="Comic Sans MS" pitchFamily="66" charset="0"/>
              </a:rPr>
              <a:t>:</a:t>
            </a:r>
          </a:p>
          <a:p>
            <a:pPr lvl="1" eaLnBrk="1" hangingPunct="1">
              <a:buFontTx/>
              <a:buNone/>
            </a:pPr>
            <a:r>
              <a:rPr lang="en-US" dirty="0">
                <a:latin typeface="Comic Sans MS" pitchFamily="66" charset="0"/>
              </a:rPr>
              <a:t>	2n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+4=O(n</a:t>
            </a:r>
            <a:r>
              <a:rPr lang="en-US" baseline="30000" dirty="0">
                <a:latin typeface="Comic Sans MS" pitchFamily="66" charset="0"/>
              </a:rPr>
              <a:t>3</a:t>
            </a:r>
            <a:r>
              <a:rPr lang="en-US" dirty="0">
                <a:latin typeface="Comic Sans MS" pitchFamily="66" charset="0"/>
              </a:rPr>
              <a:t>)</a:t>
            </a:r>
          </a:p>
          <a:p>
            <a:pPr eaLnBrk="1" hangingPunct="1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è un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abuso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notazine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per</a:t>
            </a:r>
            <a:r>
              <a:rPr lang="en-US" dirty="0">
                <a:latin typeface="Comic Sans MS" pitchFamily="66" charset="0"/>
              </a:rPr>
              <a:t>:</a:t>
            </a:r>
          </a:p>
          <a:p>
            <a:pPr lvl="1" eaLnBrk="1" hangingPunct="1">
              <a:buFontTx/>
              <a:buNone/>
            </a:pPr>
            <a:r>
              <a:rPr lang="en-US" dirty="0">
                <a:latin typeface="Comic Sans MS" pitchFamily="66" charset="0"/>
              </a:rPr>
              <a:t>	2n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+4 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</a:t>
            </a:r>
            <a:r>
              <a:rPr lang="en-US" dirty="0">
                <a:latin typeface="Comic Sans MS" pitchFamily="66" charset="0"/>
              </a:rPr>
              <a:t> O(n</a:t>
            </a:r>
            <a:r>
              <a:rPr lang="en-US" baseline="30000" dirty="0">
                <a:latin typeface="Comic Sans MS" pitchFamily="66" charset="0"/>
              </a:rPr>
              <a:t>3</a:t>
            </a:r>
            <a:r>
              <a:rPr lang="en-US" dirty="0">
                <a:latin typeface="Comic Sans MS" pitchFamily="66" charset="0"/>
              </a:rPr>
              <a:t>)</a:t>
            </a:r>
          </a:p>
        </p:txBody>
      </p:sp>
      <p:sp>
        <p:nvSpPr>
          <p:cNvPr id="19462" name="Rectangle 4"/>
          <p:cNvSpPr>
            <a:spLocks noChangeArrowheads="1"/>
          </p:cNvSpPr>
          <p:nvPr/>
        </p:nvSpPr>
        <p:spPr bwMode="auto">
          <a:xfrm>
            <a:off x="250825" y="1123950"/>
            <a:ext cx="8569325" cy="19446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9463" name="Rectangle 5"/>
          <p:cNvSpPr>
            <a:spLocks noChangeArrowheads="1"/>
          </p:cNvSpPr>
          <p:nvPr/>
        </p:nvSpPr>
        <p:spPr bwMode="auto">
          <a:xfrm>
            <a:off x="304800" y="1295400"/>
            <a:ext cx="837088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3200" dirty="0">
                <a:latin typeface="Comic Sans MS" pitchFamily="66" charset="0"/>
              </a:rPr>
              <a:t> O( g(n) )={f(n) | </a:t>
            </a: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 c&gt;0 e n</a:t>
            </a:r>
            <a:r>
              <a:rPr lang="it-IT" altLang="it-IT" sz="32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≥0 tali che 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			  0  </a:t>
            </a:r>
            <a:r>
              <a:rPr lang="it-IT" altLang="it-IT" sz="3200" dirty="0">
                <a:latin typeface="Comic Sans MS" pitchFamily="66" charset="0"/>
              </a:rPr>
              <a:t>f(n) ≤ c g(n) per ogni n </a:t>
            </a: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≥</a:t>
            </a:r>
            <a:r>
              <a:rPr lang="it-IT" altLang="it-IT" sz="3200" dirty="0">
                <a:latin typeface="Comic Sans MS" pitchFamily="66" charset="0"/>
              </a:rPr>
              <a:t> </a:t>
            </a: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n</a:t>
            </a:r>
            <a:r>
              <a:rPr lang="it-IT" altLang="it-IT" sz="32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ext Box 2"/>
          <p:cNvSpPr txBox="1">
            <a:spLocks noChangeArrowheads="1"/>
          </p:cNvSpPr>
          <p:nvPr/>
        </p:nvSpPr>
        <p:spPr bwMode="auto">
          <a:xfrm>
            <a:off x="588963" y="487363"/>
            <a:ext cx="11080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</a:rPr>
              <a:t>Notare:</a:t>
            </a:r>
          </a:p>
          <a:p>
            <a:pPr eaLnBrk="1" hangingPunct="1"/>
            <a:endParaRPr lang="it-IT" sz="2000">
              <a:latin typeface="Comic Sans MS" pitchFamily="66" charset="0"/>
            </a:endParaRPr>
          </a:p>
          <a:p>
            <a:pPr eaLnBrk="1" hangingPunct="1"/>
            <a:r>
              <a:rPr lang="it-IT" sz="2000">
                <a:latin typeface="Comic Sans MS" pitchFamily="66" charset="0"/>
              </a:rPr>
              <a:t> 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1116013" y="1436688"/>
          <a:ext cx="58959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444240" progId="Equation.3">
                  <p:embed/>
                </p:oleObj>
              </mc:Choice>
              <mc:Fallback>
                <p:oleObj name="Equation" r:id="rId2" imgW="2349360" imgH="444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436688"/>
                        <a:ext cx="589597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503238" y="2105025"/>
          <a:ext cx="589756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444240" progId="Equation.3">
                  <p:embed/>
                </p:oleObj>
              </mc:Choice>
              <mc:Fallback>
                <p:oleObj name="Equation" r:id="rId4" imgW="2349360" imgH="4442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2105025"/>
                        <a:ext cx="5897562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Line 5"/>
          <p:cNvSpPr>
            <a:spLocks noChangeShapeType="1"/>
          </p:cNvSpPr>
          <p:nvPr/>
        </p:nvSpPr>
        <p:spPr bwMode="auto">
          <a:xfrm flipH="1">
            <a:off x="3043064" y="2070100"/>
            <a:ext cx="304800" cy="474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028" name="Object 6"/>
          <p:cNvGraphicFramePr>
            <a:graphicFrameLocks noChangeAspect="1"/>
          </p:cNvGraphicFramePr>
          <p:nvPr/>
        </p:nvGraphicFramePr>
        <p:xfrm>
          <a:off x="519113" y="2738438"/>
          <a:ext cx="832008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14520" imgH="444240" progId="Equation.3">
                  <p:embed/>
                </p:oleObj>
              </mc:Choice>
              <mc:Fallback>
                <p:oleObj name="Equation" r:id="rId6" imgW="331452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2738438"/>
                        <a:ext cx="8320087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508000" y="1052513"/>
            <a:ext cx="8331200" cy="2427287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f(n) =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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(g(n))</a:t>
            </a:r>
            <a:r>
              <a:rPr lang="it-IT" altLang="it-IT" sz="2800" dirty="0">
                <a:latin typeface="Comic Sans MS" pitchFamily="66" charset="0"/>
              </a:rPr>
              <a:t> se 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 due costanti c&gt;0 e n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≥0 tali che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f(n) ≥ c g(n) ≥ 0 </a:t>
            </a:r>
            <a:r>
              <a:rPr lang="it-IT" altLang="it-IT" sz="2800" dirty="0">
                <a:latin typeface="Comic Sans MS" pitchFamily="66" charset="0"/>
              </a:rPr>
              <a:t>per ogni n 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≥</a:t>
            </a:r>
            <a:r>
              <a:rPr lang="it-IT" altLang="it-IT" sz="2800" dirty="0">
                <a:latin typeface="Comic Sans MS" pitchFamily="66" charset="0"/>
              </a:rPr>
              <a:t> 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n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0</a:t>
            </a:r>
          </a:p>
        </p:txBody>
      </p:sp>
      <p:sp>
        <p:nvSpPr>
          <p:cNvPr id="20485" name="Rectangle 3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3600" dirty="0">
                <a:solidFill>
                  <a:srgbClr val="3366FF"/>
                </a:solidFill>
                <a:latin typeface="Comic Sans MS" pitchFamily="66" charset="0"/>
              </a:rPr>
              <a:t>Notazione asintotica </a:t>
            </a:r>
            <a:r>
              <a:rPr lang="it-IT" altLang="it-IT" sz="36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</a:t>
            </a:r>
            <a:endParaRPr lang="it-IT" altLang="it-IT" sz="36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487" name="Rectangle 5"/>
          <p:cNvSpPr>
            <a:spLocks noChangeArrowheads="1"/>
          </p:cNvSpPr>
          <p:nvPr/>
        </p:nvSpPr>
        <p:spPr bwMode="auto">
          <a:xfrm>
            <a:off x="1447800" y="2501900"/>
            <a:ext cx="6400800" cy="3810000"/>
          </a:xfrm>
          <a:prstGeom prst="rect">
            <a:avLst/>
          </a:prstGeom>
          <a:solidFill>
            <a:srgbClr val="FFFF9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8" name="Freeform 12"/>
          <p:cNvSpPr>
            <a:spLocks/>
          </p:cNvSpPr>
          <p:nvPr/>
        </p:nvSpPr>
        <p:spPr bwMode="auto">
          <a:xfrm>
            <a:off x="1752600" y="2654300"/>
            <a:ext cx="5105400" cy="3200400"/>
          </a:xfrm>
          <a:custGeom>
            <a:avLst/>
            <a:gdLst>
              <a:gd name="T0" fmla="*/ 0 w 3216"/>
              <a:gd name="T1" fmla="*/ 2016 h 2016"/>
              <a:gd name="T2" fmla="*/ 576 w 3216"/>
              <a:gd name="T3" fmla="*/ 1104 h 2016"/>
              <a:gd name="T4" fmla="*/ 1296 w 3216"/>
              <a:gd name="T5" fmla="*/ 720 h 2016"/>
              <a:gd name="T6" fmla="*/ 2160 w 3216"/>
              <a:gd name="T7" fmla="*/ 288 h 2016"/>
              <a:gd name="T8" fmla="*/ 3216 w 3216"/>
              <a:gd name="T9" fmla="*/ 0 h 20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16"/>
              <a:gd name="T16" fmla="*/ 0 h 2016"/>
              <a:gd name="T17" fmla="*/ 3216 w 3216"/>
              <a:gd name="T18" fmla="*/ 2016 h 20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16" h="2016">
                <a:moveTo>
                  <a:pt x="0" y="2016"/>
                </a:moveTo>
                <a:cubicBezTo>
                  <a:pt x="180" y="1668"/>
                  <a:pt x="360" y="1320"/>
                  <a:pt x="576" y="1104"/>
                </a:cubicBezTo>
                <a:cubicBezTo>
                  <a:pt x="792" y="888"/>
                  <a:pt x="1032" y="855"/>
                  <a:pt x="1296" y="720"/>
                </a:cubicBezTo>
                <a:cubicBezTo>
                  <a:pt x="1559" y="584"/>
                  <a:pt x="1840" y="407"/>
                  <a:pt x="2160" y="288"/>
                </a:cubicBezTo>
                <a:cubicBezTo>
                  <a:pt x="2479" y="168"/>
                  <a:pt x="2847" y="84"/>
                  <a:pt x="3216" y="0"/>
                </a:cubicBezTo>
              </a:path>
            </a:pathLst>
          </a:custGeom>
          <a:noFill/>
          <a:ln w="57150" cap="flat" cmpd="sng">
            <a:solidFill>
              <a:srgbClr val="CC0000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Line 13"/>
          <p:cNvSpPr>
            <a:spLocks noChangeShapeType="1"/>
          </p:cNvSpPr>
          <p:nvPr/>
        </p:nvSpPr>
        <p:spPr bwMode="auto">
          <a:xfrm>
            <a:off x="3810000" y="3797300"/>
            <a:ext cx="0" cy="2057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Freeform 11"/>
          <p:cNvSpPr>
            <a:spLocks/>
          </p:cNvSpPr>
          <p:nvPr/>
        </p:nvSpPr>
        <p:spPr bwMode="auto">
          <a:xfrm>
            <a:off x="1752600" y="3352800"/>
            <a:ext cx="5105400" cy="2501900"/>
          </a:xfrm>
          <a:custGeom>
            <a:avLst/>
            <a:gdLst>
              <a:gd name="T0" fmla="*/ 0 w 3216"/>
              <a:gd name="T1" fmla="*/ 1576 h 1576"/>
              <a:gd name="T2" fmla="*/ 192 w 3216"/>
              <a:gd name="T3" fmla="*/ 904 h 1576"/>
              <a:gd name="T4" fmla="*/ 672 w 3216"/>
              <a:gd name="T5" fmla="*/ 1000 h 1576"/>
              <a:gd name="T6" fmla="*/ 912 w 3216"/>
              <a:gd name="T7" fmla="*/ 520 h 1576"/>
              <a:gd name="T8" fmla="*/ 1296 w 3216"/>
              <a:gd name="T9" fmla="*/ 280 h 1576"/>
              <a:gd name="T10" fmla="*/ 2208 w 3216"/>
              <a:gd name="T11" fmla="*/ 40 h 1576"/>
              <a:gd name="T12" fmla="*/ 3216 w 3216"/>
              <a:gd name="T13" fmla="*/ 40 h 15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216"/>
              <a:gd name="T22" fmla="*/ 0 h 1576"/>
              <a:gd name="T23" fmla="*/ 3216 w 3216"/>
              <a:gd name="T24" fmla="*/ 1576 h 157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216" h="1576">
                <a:moveTo>
                  <a:pt x="0" y="1576"/>
                </a:moveTo>
                <a:cubicBezTo>
                  <a:pt x="40" y="1287"/>
                  <a:pt x="80" y="999"/>
                  <a:pt x="192" y="904"/>
                </a:cubicBezTo>
                <a:cubicBezTo>
                  <a:pt x="303" y="808"/>
                  <a:pt x="552" y="1063"/>
                  <a:pt x="672" y="1000"/>
                </a:cubicBezTo>
                <a:cubicBezTo>
                  <a:pt x="791" y="936"/>
                  <a:pt x="808" y="640"/>
                  <a:pt x="912" y="520"/>
                </a:cubicBezTo>
                <a:cubicBezTo>
                  <a:pt x="1016" y="400"/>
                  <a:pt x="1080" y="359"/>
                  <a:pt x="1296" y="280"/>
                </a:cubicBezTo>
                <a:cubicBezTo>
                  <a:pt x="1511" y="200"/>
                  <a:pt x="1888" y="79"/>
                  <a:pt x="2208" y="40"/>
                </a:cubicBezTo>
                <a:cubicBezTo>
                  <a:pt x="2527" y="0"/>
                  <a:pt x="2871" y="20"/>
                  <a:pt x="3216" y="40"/>
                </a:cubicBezTo>
              </a:path>
            </a:pathLst>
          </a:custGeom>
          <a:noFill/>
          <a:ln w="57150" cap="flat" cmpd="sng">
            <a:solidFill>
              <a:srgbClr val="3366FF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Rectangle 14"/>
          <p:cNvSpPr>
            <a:spLocks noChangeArrowheads="1"/>
          </p:cNvSpPr>
          <p:nvPr/>
        </p:nvSpPr>
        <p:spPr bwMode="auto">
          <a:xfrm>
            <a:off x="3657600" y="5778500"/>
            <a:ext cx="457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600" i="1">
                <a:sym typeface="Symbol" pitchFamily="18" charset="2"/>
              </a:rPr>
              <a:t>n</a:t>
            </a:r>
            <a:r>
              <a:rPr lang="it-IT" altLang="it-IT" sz="2600" i="1" baseline="-25000">
                <a:sym typeface="Symbol" pitchFamily="18" charset="2"/>
              </a:rPr>
              <a:t>0</a:t>
            </a:r>
          </a:p>
        </p:txBody>
      </p:sp>
      <p:sp>
        <p:nvSpPr>
          <p:cNvPr id="20492" name="Rectangle 15"/>
          <p:cNvSpPr>
            <a:spLocks noChangeArrowheads="1"/>
          </p:cNvSpPr>
          <p:nvPr/>
        </p:nvSpPr>
        <p:spPr bwMode="auto">
          <a:xfrm>
            <a:off x="6813550" y="5822950"/>
            <a:ext cx="34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600" i="1">
                <a:sym typeface="Symbol" pitchFamily="18" charset="2"/>
              </a:rPr>
              <a:t>n</a:t>
            </a:r>
            <a:endParaRPr lang="it-IT" altLang="it-IT" sz="2600" i="1" baseline="-25000">
              <a:sym typeface="Symbol" pitchFamily="18" charset="2"/>
            </a:endParaRPr>
          </a:p>
        </p:txBody>
      </p:sp>
      <p:sp>
        <p:nvSpPr>
          <p:cNvPr id="20493" name="Rectangle 16"/>
          <p:cNvSpPr>
            <a:spLocks noChangeArrowheads="1"/>
          </p:cNvSpPr>
          <p:nvPr/>
        </p:nvSpPr>
        <p:spPr bwMode="auto">
          <a:xfrm>
            <a:off x="2057400" y="2730500"/>
            <a:ext cx="229742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600" i="1" dirty="0">
                <a:latin typeface="Comic Sans MS" pitchFamily="66" charset="0"/>
              </a:rPr>
              <a:t>f(n) = </a:t>
            </a:r>
            <a:r>
              <a:rPr lang="it-IT" altLang="it-IT" sz="2600" i="1" dirty="0">
                <a:latin typeface="Comic Sans MS" pitchFamily="66" charset="0"/>
                <a:sym typeface="Symbol"/>
              </a:rPr>
              <a:t></a:t>
            </a:r>
            <a:r>
              <a:rPr lang="it-IT" altLang="it-IT" sz="2600" i="1" dirty="0">
                <a:latin typeface="Comic Sans MS" pitchFamily="66" charset="0"/>
              </a:rPr>
              <a:t>(</a:t>
            </a:r>
            <a:r>
              <a:rPr lang="it-IT" altLang="it-IT" sz="800" i="1" dirty="0">
                <a:latin typeface="Comic Sans MS" pitchFamily="66" charset="0"/>
              </a:rPr>
              <a:t> </a:t>
            </a:r>
            <a:r>
              <a:rPr lang="it-IT" altLang="it-IT" sz="2600" i="1" dirty="0">
                <a:latin typeface="Comic Sans MS" pitchFamily="66" charset="0"/>
              </a:rPr>
              <a:t>g(n)</a:t>
            </a:r>
            <a:r>
              <a:rPr lang="it-IT" altLang="it-IT" sz="800" i="1" dirty="0">
                <a:latin typeface="Comic Sans MS" pitchFamily="66" charset="0"/>
              </a:rPr>
              <a:t> </a:t>
            </a:r>
            <a:r>
              <a:rPr lang="it-IT" altLang="it-IT" sz="2600" i="1" dirty="0">
                <a:latin typeface="Comic Sans MS" pitchFamily="66" charset="0"/>
              </a:rPr>
              <a:t>)</a:t>
            </a:r>
          </a:p>
        </p:txBody>
      </p:sp>
      <p:sp>
        <p:nvSpPr>
          <p:cNvPr id="20494" name="Rectangle 17"/>
          <p:cNvSpPr>
            <a:spLocks noChangeArrowheads="1"/>
          </p:cNvSpPr>
          <p:nvPr/>
        </p:nvSpPr>
        <p:spPr bwMode="auto">
          <a:xfrm>
            <a:off x="6959600" y="2501900"/>
            <a:ext cx="77296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600" i="1">
                <a:latin typeface="Comic Sans MS" pitchFamily="66" charset="0"/>
              </a:rPr>
              <a:t>f(n)</a:t>
            </a:r>
          </a:p>
        </p:txBody>
      </p:sp>
      <p:sp>
        <p:nvSpPr>
          <p:cNvPr id="20495" name="Rectangle 18"/>
          <p:cNvSpPr>
            <a:spLocks noChangeArrowheads="1"/>
          </p:cNvSpPr>
          <p:nvPr/>
        </p:nvSpPr>
        <p:spPr bwMode="auto">
          <a:xfrm>
            <a:off x="6888163" y="3263900"/>
            <a:ext cx="101181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600" i="1">
                <a:latin typeface="Comic Sans MS" pitchFamily="66" charset="0"/>
              </a:rPr>
              <a:t>c</a:t>
            </a:r>
            <a:r>
              <a:rPr lang="it-IT" altLang="it-IT" sz="1600" i="1">
                <a:latin typeface="Comic Sans MS" pitchFamily="66" charset="0"/>
              </a:rPr>
              <a:t> </a:t>
            </a:r>
            <a:r>
              <a:rPr lang="it-IT" altLang="it-IT" sz="2600" i="1">
                <a:latin typeface="Comic Sans MS" pitchFamily="66" charset="0"/>
              </a:rPr>
              <a:t>g(n)</a:t>
            </a:r>
          </a:p>
        </p:txBody>
      </p:sp>
      <p:sp>
        <p:nvSpPr>
          <p:cNvPr id="20496" name="Line 7"/>
          <p:cNvSpPr>
            <a:spLocks noChangeShapeType="1"/>
          </p:cNvSpPr>
          <p:nvPr/>
        </p:nvSpPr>
        <p:spPr bwMode="auto">
          <a:xfrm flipV="1">
            <a:off x="1752600" y="2654300"/>
            <a:ext cx="0" cy="3200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8"/>
          <p:cNvSpPr>
            <a:spLocks noChangeShapeType="1"/>
          </p:cNvSpPr>
          <p:nvPr/>
        </p:nvSpPr>
        <p:spPr bwMode="auto">
          <a:xfrm>
            <a:off x="1752600" y="58547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Esempi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err="1">
                <a:latin typeface="Comic Sans MS" pitchFamily="66" charset="0"/>
              </a:rPr>
              <a:t>Sia</a:t>
            </a:r>
            <a:r>
              <a:rPr lang="en-US" dirty="0">
                <a:latin typeface="Comic Sans MS" pitchFamily="66" charset="0"/>
              </a:rPr>
              <a:t> f(n) = 2n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 – 3n, </a:t>
            </a:r>
            <a:r>
              <a:rPr lang="en-US" dirty="0" err="1">
                <a:latin typeface="Comic Sans MS" pitchFamily="66" charset="0"/>
              </a:rPr>
              <a:t>allora</a:t>
            </a:r>
            <a:endParaRPr lang="en-US" dirty="0"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f(n)= 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</a:t>
            </a:r>
            <a:r>
              <a:rPr lang="en-US" dirty="0">
                <a:latin typeface="Comic Sans MS" pitchFamily="66" charset="0"/>
              </a:rPr>
              <a:t>(n)                  (c=1, n</a:t>
            </a:r>
            <a:r>
              <a:rPr lang="en-US" baseline="-25000" dirty="0">
                <a:latin typeface="Comic Sans MS" pitchFamily="66" charset="0"/>
              </a:rPr>
              <a:t>0</a:t>
            </a:r>
            <a:r>
              <a:rPr lang="en-US" dirty="0">
                <a:latin typeface="Comic Sans MS" pitchFamily="66" charset="0"/>
              </a:rPr>
              <a:t>=2)</a:t>
            </a:r>
          </a:p>
          <a:p>
            <a:pPr eaLnBrk="1" hangingPunct="1"/>
            <a:r>
              <a:rPr lang="en-US" dirty="0">
                <a:latin typeface="Comic Sans MS" pitchFamily="66" charset="0"/>
              </a:rPr>
              <a:t>f(n)=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</a:t>
            </a:r>
            <a:r>
              <a:rPr lang="en-US" dirty="0">
                <a:latin typeface="Comic Sans MS" pitchFamily="66" charset="0"/>
              </a:rPr>
              <a:t>(n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)                  (c=1, n</a:t>
            </a:r>
            <a:r>
              <a:rPr lang="en-US" baseline="-25000" dirty="0">
                <a:latin typeface="Comic Sans MS" pitchFamily="66" charset="0"/>
              </a:rPr>
              <a:t>0</a:t>
            </a:r>
            <a:r>
              <a:rPr lang="en-US" dirty="0">
                <a:latin typeface="Comic Sans MS" pitchFamily="66" charset="0"/>
              </a:rPr>
              <a:t>=3)</a:t>
            </a:r>
          </a:p>
          <a:p>
            <a:pPr eaLnBrk="1" hangingPunct="1"/>
            <a:r>
              <a:rPr lang="en-US" dirty="0">
                <a:latin typeface="Comic Sans MS" pitchFamily="66" charset="0"/>
              </a:rPr>
              <a:t>f(n) 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 (n</a:t>
            </a:r>
            <a:r>
              <a:rPr lang="en-US" baseline="30000" dirty="0">
                <a:latin typeface="Comic Sans MS" pitchFamily="66" charset="0"/>
                <a:sym typeface="Symbol" pitchFamily="18" charset="2"/>
              </a:rPr>
              <a:t>3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976313" y="188913"/>
            <a:ext cx="7772400" cy="1090612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sz="4000" dirty="0" err="1">
                <a:solidFill>
                  <a:srgbClr val="3366FF"/>
                </a:solidFill>
                <a:latin typeface="Comic Sans MS" pitchFamily="66" charset="0"/>
              </a:rPr>
              <a:t>Notazione</a:t>
            </a:r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4000" dirty="0" err="1">
                <a:solidFill>
                  <a:srgbClr val="3366FF"/>
                </a:solidFill>
                <a:latin typeface="Comic Sans MS" pitchFamily="66" charset="0"/>
              </a:rPr>
              <a:t>asintotica</a:t>
            </a:r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3600" b="1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</a:t>
            </a:r>
            <a:endParaRPr lang="en-US" sz="36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3500438"/>
            <a:ext cx="7772400" cy="2376487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La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scrittura</a:t>
            </a:r>
            <a:r>
              <a:rPr lang="en-US" dirty="0">
                <a:latin typeface="Comic Sans MS" pitchFamily="66" charset="0"/>
              </a:rPr>
              <a:t>:</a:t>
            </a:r>
          </a:p>
          <a:p>
            <a:pPr lvl="1">
              <a:buNone/>
            </a:pPr>
            <a:r>
              <a:rPr lang="en-US" dirty="0">
                <a:latin typeface="Comic Sans MS" pitchFamily="66" charset="0"/>
              </a:rPr>
              <a:t>	2n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+4= </a:t>
            </a:r>
            <a:r>
              <a:rPr lang="it-IT" altLang="it-IT" dirty="0">
                <a:latin typeface="Comic Sans MS" pitchFamily="66" charset="0"/>
                <a:sym typeface="Symbol"/>
              </a:rPr>
              <a:t></a:t>
            </a:r>
            <a:r>
              <a:rPr lang="en-US" dirty="0">
                <a:latin typeface="Comic Sans MS" pitchFamily="66" charset="0"/>
              </a:rPr>
              <a:t>(n)</a:t>
            </a:r>
          </a:p>
          <a:p>
            <a:pPr eaLnBrk="1" hangingPunct="1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è un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abuso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notazine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per</a:t>
            </a:r>
            <a:r>
              <a:rPr lang="en-US" dirty="0">
                <a:latin typeface="Comic Sans MS" pitchFamily="66" charset="0"/>
              </a:rPr>
              <a:t>:</a:t>
            </a:r>
          </a:p>
          <a:p>
            <a:pPr lvl="1">
              <a:buNone/>
            </a:pPr>
            <a:r>
              <a:rPr lang="en-US" dirty="0">
                <a:latin typeface="Comic Sans MS" pitchFamily="66" charset="0"/>
              </a:rPr>
              <a:t>	2n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+4 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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it-IT" altLang="it-IT" dirty="0">
                <a:latin typeface="Comic Sans MS" pitchFamily="66" charset="0"/>
                <a:sym typeface="Symbol"/>
              </a:rPr>
              <a:t></a:t>
            </a:r>
            <a:r>
              <a:rPr lang="en-US" dirty="0">
                <a:latin typeface="Comic Sans MS" pitchFamily="66" charset="0"/>
              </a:rPr>
              <a:t>(n)</a:t>
            </a:r>
          </a:p>
        </p:txBody>
      </p:sp>
      <p:sp>
        <p:nvSpPr>
          <p:cNvPr id="22534" name="Rectangle 4"/>
          <p:cNvSpPr>
            <a:spLocks noChangeArrowheads="1"/>
          </p:cNvSpPr>
          <p:nvPr/>
        </p:nvSpPr>
        <p:spPr bwMode="auto">
          <a:xfrm>
            <a:off x="250825" y="1123950"/>
            <a:ext cx="8569325" cy="19446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2535" name="Rectangle 5"/>
          <p:cNvSpPr>
            <a:spLocks noChangeArrowheads="1"/>
          </p:cNvSpPr>
          <p:nvPr/>
        </p:nvSpPr>
        <p:spPr bwMode="auto">
          <a:xfrm>
            <a:off x="251520" y="1268760"/>
            <a:ext cx="837088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3200" dirty="0">
                <a:latin typeface="Comic Sans MS" pitchFamily="66" charset="0"/>
              </a:rPr>
              <a:t> </a:t>
            </a:r>
            <a:r>
              <a:rPr lang="it-IT" altLang="it-IT" sz="3200" dirty="0">
                <a:latin typeface="Comic Sans MS" pitchFamily="66" charset="0"/>
                <a:sym typeface="Symbol"/>
              </a:rPr>
              <a:t></a:t>
            </a:r>
            <a:r>
              <a:rPr lang="it-IT" altLang="it-IT" sz="3200" dirty="0">
                <a:latin typeface="Comic Sans MS" pitchFamily="66" charset="0"/>
              </a:rPr>
              <a:t>(g(n))={f(n) | </a:t>
            </a: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 c&gt;0 e n</a:t>
            </a:r>
            <a:r>
              <a:rPr lang="it-IT" altLang="it-IT" sz="32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≥0 tali che 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			  0  c </a:t>
            </a:r>
            <a:r>
              <a:rPr lang="it-IT" altLang="it-IT" sz="3200" dirty="0">
                <a:latin typeface="Comic Sans MS" pitchFamily="66" charset="0"/>
              </a:rPr>
              <a:t>g(n) ≤ f(n) per ogni n </a:t>
            </a: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≥</a:t>
            </a:r>
            <a:r>
              <a:rPr lang="it-IT" altLang="it-IT" sz="3200" dirty="0">
                <a:latin typeface="Comic Sans MS" pitchFamily="66" charset="0"/>
              </a:rPr>
              <a:t> </a:t>
            </a: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n</a:t>
            </a:r>
            <a:r>
              <a:rPr lang="it-IT" altLang="it-IT" sz="32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altLang="it-IT" sz="3200" dirty="0">
                <a:latin typeface="Comic Sans MS" pitchFamily="66" charset="0"/>
                <a:sym typeface="Symbol" pitchFamily="18" charset="2"/>
              </a:rPr>
              <a:t>}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2"/>
          <p:cNvSpPr txBox="1">
            <a:spLocks noChangeArrowheads="1"/>
          </p:cNvSpPr>
          <p:nvPr/>
        </p:nvSpPr>
        <p:spPr bwMode="auto">
          <a:xfrm>
            <a:off x="588963" y="487363"/>
            <a:ext cx="11080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</a:rPr>
              <a:t>Notare:</a:t>
            </a:r>
          </a:p>
          <a:p>
            <a:pPr eaLnBrk="1" hangingPunct="1"/>
            <a:endParaRPr lang="it-IT" sz="2000">
              <a:latin typeface="Comic Sans MS" pitchFamily="66" charset="0"/>
            </a:endParaRPr>
          </a:p>
          <a:p>
            <a:pPr eaLnBrk="1" hangingPunct="1"/>
            <a:r>
              <a:rPr lang="it-IT" sz="2000">
                <a:latin typeface="Comic Sans MS" pitchFamily="66" charset="0"/>
              </a:rPr>
              <a:t> 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058863" y="1320800"/>
          <a:ext cx="59594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74560" imgH="444240" progId="Equation.3">
                  <p:embed/>
                </p:oleObj>
              </mc:Choice>
              <mc:Fallback>
                <p:oleObj name="Equation" r:id="rId2" imgW="2374560" imgH="444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1320800"/>
                        <a:ext cx="5959475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539750" y="1954213"/>
          <a:ext cx="5961063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560" imgH="444240" progId="Equation.3">
                  <p:embed/>
                </p:oleObj>
              </mc:Choice>
              <mc:Fallback>
                <p:oleObj name="Equation" r:id="rId4" imgW="2374560" imgH="4442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954213"/>
                        <a:ext cx="5961063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Line 5"/>
          <p:cNvSpPr>
            <a:spLocks noChangeShapeType="1"/>
          </p:cNvSpPr>
          <p:nvPr/>
        </p:nvSpPr>
        <p:spPr bwMode="auto">
          <a:xfrm flipH="1">
            <a:off x="3060700" y="1954213"/>
            <a:ext cx="304800" cy="474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52" name="Object 6"/>
          <p:cNvGraphicFramePr>
            <a:graphicFrameLocks noChangeAspect="1"/>
          </p:cNvGraphicFramePr>
          <p:nvPr/>
        </p:nvGraphicFramePr>
        <p:xfrm>
          <a:off x="525463" y="2622550"/>
          <a:ext cx="82883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1920" imgH="444240" progId="Equation.3">
                  <p:embed/>
                </p:oleObj>
              </mc:Choice>
              <mc:Fallback>
                <p:oleObj name="Equation" r:id="rId6" imgW="330192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2622550"/>
                        <a:ext cx="8288337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14"/>
          <p:cNvSpPr>
            <a:spLocks noChangeArrowheads="1"/>
          </p:cNvSpPr>
          <p:nvPr/>
        </p:nvSpPr>
        <p:spPr bwMode="auto">
          <a:xfrm>
            <a:off x="330200" y="1196975"/>
            <a:ext cx="8534400" cy="211137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268760"/>
            <a:ext cx="8686800" cy="24384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it-IT" altLang="it-IT" sz="2800" dirty="0">
                <a:latin typeface="Comic Sans MS" pitchFamily="66" charset="0"/>
              </a:rPr>
              <a:t>f(n) = </a:t>
            </a:r>
            <a:r>
              <a:rPr lang="it-IT" altLang="it-IT" sz="2800" dirty="0">
                <a:latin typeface="Comic Sans MS" pitchFamily="66" charset="0"/>
                <a:sym typeface="Symbol"/>
              </a:rPr>
              <a:t></a:t>
            </a:r>
            <a:r>
              <a:rPr lang="it-IT" altLang="it-IT" sz="2800" dirty="0">
                <a:latin typeface="Comic Sans MS" pitchFamily="66" charset="0"/>
              </a:rPr>
              <a:t>( g(n) ) se 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 tre costanti c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1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,c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2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&gt;0 e n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≥0 tali che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it-IT" altLang="it-IT" sz="2800" baseline="-25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1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 g(n) ≤ f(n) ≤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it-IT" altLang="it-IT" sz="2800" baseline="-25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2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 g(n) </a:t>
            </a:r>
            <a:r>
              <a:rPr lang="it-IT" altLang="it-IT" sz="2800" dirty="0">
                <a:latin typeface="Comic Sans MS" pitchFamily="66" charset="0"/>
              </a:rPr>
              <a:t>per ogni n 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≥</a:t>
            </a:r>
            <a:r>
              <a:rPr lang="it-IT" altLang="it-IT" sz="2800" dirty="0">
                <a:latin typeface="Comic Sans MS" pitchFamily="66" charset="0"/>
              </a:rPr>
              <a:t> 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n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0</a:t>
            </a:r>
          </a:p>
        </p:txBody>
      </p:sp>
      <p:sp>
        <p:nvSpPr>
          <p:cNvPr id="23557" name="Rectangle 3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3600" dirty="0">
                <a:solidFill>
                  <a:srgbClr val="3366FF"/>
                </a:solidFill>
                <a:latin typeface="Comic Sans MS" pitchFamily="66" charset="0"/>
              </a:rPr>
              <a:t>Notazione asintotica </a:t>
            </a:r>
            <a:r>
              <a:rPr lang="it-IT" altLang="it-IT" sz="36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</a:t>
            </a:r>
            <a:endParaRPr lang="it-IT" altLang="it-IT" sz="36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1295400" y="2501900"/>
            <a:ext cx="6629400" cy="3810000"/>
          </a:xfrm>
          <a:prstGeom prst="rect">
            <a:avLst/>
          </a:prstGeom>
          <a:solidFill>
            <a:srgbClr val="FFFF9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3560" name="Freeform 11"/>
          <p:cNvSpPr>
            <a:spLocks/>
          </p:cNvSpPr>
          <p:nvPr/>
        </p:nvSpPr>
        <p:spPr bwMode="auto">
          <a:xfrm>
            <a:off x="1600200" y="3619500"/>
            <a:ext cx="5105400" cy="2273300"/>
          </a:xfrm>
          <a:custGeom>
            <a:avLst/>
            <a:gdLst>
              <a:gd name="T0" fmla="*/ 0 w 3216"/>
              <a:gd name="T1" fmla="*/ 976 h 1576"/>
              <a:gd name="T2" fmla="*/ 192 w 3216"/>
              <a:gd name="T3" fmla="*/ 560 h 1576"/>
              <a:gd name="T4" fmla="*/ 672 w 3216"/>
              <a:gd name="T5" fmla="*/ 620 h 1576"/>
              <a:gd name="T6" fmla="*/ 912 w 3216"/>
              <a:gd name="T7" fmla="*/ 322 h 1576"/>
              <a:gd name="T8" fmla="*/ 1296 w 3216"/>
              <a:gd name="T9" fmla="*/ 174 h 1576"/>
              <a:gd name="T10" fmla="*/ 2208 w 3216"/>
              <a:gd name="T11" fmla="*/ 25 h 1576"/>
              <a:gd name="T12" fmla="*/ 3216 w 3216"/>
              <a:gd name="T13" fmla="*/ 25 h 15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216"/>
              <a:gd name="T22" fmla="*/ 0 h 1576"/>
              <a:gd name="T23" fmla="*/ 3216 w 3216"/>
              <a:gd name="T24" fmla="*/ 1576 h 157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216" h="1576">
                <a:moveTo>
                  <a:pt x="0" y="1576"/>
                </a:moveTo>
                <a:cubicBezTo>
                  <a:pt x="40" y="1287"/>
                  <a:pt x="80" y="999"/>
                  <a:pt x="192" y="904"/>
                </a:cubicBezTo>
                <a:cubicBezTo>
                  <a:pt x="303" y="808"/>
                  <a:pt x="552" y="1063"/>
                  <a:pt x="672" y="1000"/>
                </a:cubicBezTo>
                <a:cubicBezTo>
                  <a:pt x="791" y="936"/>
                  <a:pt x="808" y="640"/>
                  <a:pt x="912" y="520"/>
                </a:cubicBezTo>
                <a:cubicBezTo>
                  <a:pt x="1016" y="400"/>
                  <a:pt x="1080" y="359"/>
                  <a:pt x="1296" y="280"/>
                </a:cubicBezTo>
                <a:cubicBezTo>
                  <a:pt x="1511" y="200"/>
                  <a:pt x="1888" y="79"/>
                  <a:pt x="2208" y="40"/>
                </a:cubicBezTo>
                <a:cubicBezTo>
                  <a:pt x="2527" y="0"/>
                  <a:pt x="2871" y="20"/>
                  <a:pt x="3216" y="40"/>
                </a:cubicBezTo>
              </a:path>
            </a:pathLst>
          </a:custGeom>
          <a:noFill/>
          <a:ln w="57150" cap="flat" cmpd="sng">
            <a:solidFill>
              <a:srgbClr val="3366FF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12"/>
          <p:cNvSpPr>
            <a:spLocks noChangeArrowheads="1"/>
          </p:cNvSpPr>
          <p:nvPr/>
        </p:nvSpPr>
        <p:spPr bwMode="auto">
          <a:xfrm>
            <a:off x="2819400" y="5816600"/>
            <a:ext cx="457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600" i="1">
                <a:sym typeface="Symbol" pitchFamily="18" charset="2"/>
              </a:rPr>
              <a:t>n</a:t>
            </a:r>
            <a:r>
              <a:rPr lang="it-IT" altLang="it-IT" sz="2600" i="1" baseline="-25000">
                <a:sym typeface="Symbol" pitchFamily="18" charset="2"/>
              </a:rPr>
              <a:t>0</a:t>
            </a:r>
          </a:p>
        </p:txBody>
      </p:sp>
      <p:sp>
        <p:nvSpPr>
          <p:cNvPr id="23562" name="Rectangle 13"/>
          <p:cNvSpPr>
            <a:spLocks noChangeArrowheads="1"/>
          </p:cNvSpPr>
          <p:nvPr/>
        </p:nvSpPr>
        <p:spPr bwMode="auto">
          <a:xfrm>
            <a:off x="6661150" y="5861050"/>
            <a:ext cx="34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600" i="1">
                <a:sym typeface="Symbol" pitchFamily="18" charset="2"/>
              </a:rPr>
              <a:t>n</a:t>
            </a:r>
            <a:endParaRPr lang="it-IT" altLang="it-IT" sz="2600" i="1" baseline="-25000">
              <a:sym typeface="Symbol" pitchFamily="18" charset="2"/>
            </a:endParaRPr>
          </a:p>
        </p:txBody>
      </p:sp>
      <p:sp>
        <p:nvSpPr>
          <p:cNvPr id="23563" name="Rectangle 14"/>
          <p:cNvSpPr>
            <a:spLocks noChangeArrowheads="1"/>
          </p:cNvSpPr>
          <p:nvPr/>
        </p:nvSpPr>
        <p:spPr bwMode="auto">
          <a:xfrm>
            <a:off x="1854200" y="2628900"/>
            <a:ext cx="2111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600" i="1" dirty="0"/>
              <a:t>f(n) = </a:t>
            </a:r>
            <a:r>
              <a:rPr lang="it-IT" altLang="it-IT" sz="2600" i="1" dirty="0">
                <a:latin typeface="Symbol" pitchFamily="18" charset="2"/>
              </a:rPr>
              <a:t>Q</a:t>
            </a:r>
            <a:r>
              <a:rPr lang="it-IT" altLang="it-IT" sz="2600" i="1" dirty="0"/>
              <a:t>(</a:t>
            </a:r>
            <a:r>
              <a:rPr lang="it-IT" altLang="it-IT" sz="800" i="1" dirty="0"/>
              <a:t> </a:t>
            </a:r>
            <a:r>
              <a:rPr lang="it-IT" altLang="it-IT" sz="2600" i="1" dirty="0"/>
              <a:t>g(n)</a:t>
            </a:r>
            <a:r>
              <a:rPr lang="it-IT" altLang="it-IT" sz="800" i="1" dirty="0"/>
              <a:t> </a:t>
            </a:r>
            <a:r>
              <a:rPr lang="it-IT" altLang="it-IT" sz="2600" i="1" dirty="0"/>
              <a:t>)</a:t>
            </a:r>
          </a:p>
        </p:txBody>
      </p:sp>
      <p:sp>
        <p:nvSpPr>
          <p:cNvPr id="23564" name="Rectangle 15"/>
          <p:cNvSpPr>
            <a:spLocks noChangeArrowheads="1"/>
          </p:cNvSpPr>
          <p:nvPr/>
        </p:nvSpPr>
        <p:spPr bwMode="auto">
          <a:xfrm>
            <a:off x="6807200" y="3016250"/>
            <a:ext cx="660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600" i="1"/>
              <a:t>f(n)</a:t>
            </a:r>
          </a:p>
        </p:txBody>
      </p:sp>
      <p:sp>
        <p:nvSpPr>
          <p:cNvPr id="23565" name="Rectangle 16"/>
          <p:cNvSpPr>
            <a:spLocks noChangeArrowheads="1"/>
          </p:cNvSpPr>
          <p:nvPr/>
        </p:nvSpPr>
        <p:spPr bwMode="auto">
          <a:xfrm>
            <a:off x="6734175" y="3473450"/>
            <a:ext cx="10318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600" i="1"/>
              <a:t>c</a:t>
            </a:r>
            <a:r>
              <a:rPr lang="it-IT" altLang="it-IT" sz="2600" i="1" baseline="-25000"/>
              <a:t>1</a:t>
            </a:r>
            <a:r>
              <a:rPr lang="it-IT" altLang="it-IT" sz="1400" i="1"/>
              <a:t> </a:t>
            </a:r>
            <a:r>
              <a:rPr lang="it-IT" altLang="it-IT" sz="2600" i="1"/>
              <a:t>g(n)</a:t>
            </a:r>
          </a:p>
        </p:txBody>
      </p:sp>
      <p:sp>
        <p:nvSpPr>
          <p:cNvPr id="23566" name="Line 17"/>
          <p:cNvSpPr>
            <a:spLocks noChangeShapeType="1"/>
          </p:cNvSpPr>
          <p:nvPr/>
        </p:nvSpPr>
        <p:spPr bwMode="auto">
          <a:xfrm flipV="1">
            <a:off x="1600200" y="2692400"/>
            <a:ext cx="0" cy="3200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8"/>
          <p:cNvSpPr>
            <a:spLocks noChangeShapeType="1"/>
          </p:cNvSpPr>
          <p:nvPr/>
        </p:nvSpPr>
        <p:spPr bwMode="auto">
          <a:xfrm>
            <a:off x="1600200" y="58928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Freeform 19"/>
          <p:cNvSpPr>
            <a:spLocks/>
          </p:cNvSpPr>
          <p:nvPr/>
        </p:nvSpPr>
        <p:spPr bwMode="auto">
          <a:xfrm>
            <a:off x="1600200" y="2705100"/>
            <a:ext cx="5181600" cy="3124200"/>
          </a:xfrm>
          <a:custGeom>
            <a:avLst/>
            <a:gdLst>
              <a:gd name="T0" fmla="*/ 0 w 3216"/>
              <a:gd name="T1" fmla="*/ 4785 h 1576"/>
              <a:gd name="T2" fmla="*/ 207 w 3216"/>
              <a:gd name="T3" fmla="*/ 2746 h 1576"/>
              <a:gd name="T4" fmla="*/ 723 w 3216"/>
              <a:gd name="T5" fmla="*/ 3038 h 1576"/>
              <a:gd name="T6" fmla="*/ 982 w 3216"/>
              <a:gd name="T7" fmla="*/ 1576 h 1576"/>
              <a:gd name="T8" fmla="*/ 1396 w 3216"/>
              <a:gd name="T9" fmla="*/ 852 h 1576"/>
              <a:gd name="T10" fmla="*/ 2377 w 3216"/>
              <a:gd name="T11" fmla="*/ 120 h 1576"/>
              <a:gd name="T12" fmla="*/ 3463 w 3216"/>
              <a:gd name="T13" fmla="*/ 120 h 15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216"/>
              <a:gd name="T22" fmla="*/ 0 h 1576"/>
              <a:gd name="T23" fmla="*/ 3216 w 3216"/>
              <a:gd name="T24" fmla="*/ 1576 h 157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216" h="1576">
                <a:moveTo>
                  <a:pt x="0" y="1576"/>
                </a:moveTo>
                <a:cubicBezTo>
                  <a:pt x="40" y="1287"/>
                  <a:pt x="80" y="999"/>
                  <a:pt x="192" y="904"/>
                </a:cubicBezTo>
                <a:cubicBezTo>
                  <a:pt x="303" y="808"/>
                  <a:pt x="552" y="1063"/>
                  <a:pt x="672" y="1000"/>
                </a:cubicBezTo>
                <a:cubicBezTo>
                  <a:pt x="791" y="936"/>
                  <a:pt x="808" y="640"/>
                  <a:pt x="912" y="520"/>
                </a:cubicBezTo>
                <a:cubicBezTo>
                  <a:pt x="1016" y="400"/>
                  <a:pt x="1080" y="359"/>
                  <a:pt x="1296" y="280"/>
                </a:cubicBezTo>
                <a:cubicBezTo>
                  <a:pt x="1511" y="200"/>
                  <a:pt x="1888" y="79"/>
                  <a:pt x="2208" y="40"/>
                </a:cubicBezTo>
                <a:cubicBezTo>
                  <a:pt x="2527" y="0"/>
                  <a:pt x="2871" y="20"/>
                  <a:pt x="3216" y="40"/>
                </a:cubicBezTo>
              </a:path>
            </a:pathLst>
          </a:custGeom>
          <a:noFill/>
          <a:ln w="57150" cap="flat" cmpd="sng">
            <a:solidFill>
              <a:srgbClr val="006600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Freeform 20"/>
          <p:cNvSpPr>
            <a:spLocks/>
          </p:cNvSpPr>
          <p:nvPr/>
        </p:nvSpPr>
        <p:spPr bwMode="auto">
          <a:xfrm>
            <a:off x="1600200" y="3135313"/>
            <a:ext cx="5105400" cy="2770188"/>
          </a:xfrm>
          <a:custGeom>
            <a:avLst/>
            <a:gdLst>
              <a:gd name="T0" fmla="*/ 0 w 3216"/>
              <a:gd name="T1" fmla="*/ 1745 h 1745"/>
              <a:gd name="T2" fmla="*/ 576 w 3216"/>
              <a:gd name="T3" fmla="*/ 929 h 1745"/>
              <a:gd name="T4" fmla="*/ 960 w 3216"/>
              <a:gd name="T5" fmla="*/ 497 h 1745"/>
              <a:gd name="T6" fmla="*/ 1392 w 3216"/>
              <a:gd name="T7" fmla="*/ 257 h 1745"/>
              <a:gd name="T8" fmla="*/ 1776 w 3216"/>
              <a:gd name="T9" fmla="*/ 113 h 1745"/>
              <a:gd name="T10" fmla="*/ 2256 w 3216"/>
              <a:gd name="T11" fmla="*/ 17 h 1745"/>
              <a:gd name="T12" fmla="*/ 2496 w 3216"/>
              <a:gd name="T13" fmla="*/ 17 h 1745"/>
              <a:gd name="T14" fmla="*/ 2976 w 3216"/>
              <a:gd name="T15" fmla="*/ 17 h 1745"/>
              <a:gd name="T16" fmla="*/ 3216 w 3216"/>
              <a:gd name="T17" fmla="*/ 17 h 174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216"/>
              <a:gd name="T28" fmla="*/ 0 h 1745"/>
              <a:gd name="T29" fmla="*/ 3216 w 3216"/>
              <a:gd name="T30" fmla="*/ 1745 h 174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216" h="1745">
                <a:moveTo>
                  <a:pt x="0" y="1745"/>
                </a:moveTo>
                <a:cubicBezTo>
                  <a:pt x="208" y="1440"/>
                  <a:pt x="416" y="1136"/>
                  <a:pt x="576" y="929"/>
                </a:cubicBezTo>
                <a:cubicBezTo>
                  <a:pt x="735" y="721"/>
                  <a:pt x="823" y="609"/>
                  <a:pt x="960" y="497"/>
                </a:cubicBezTo>
                <a:cubicBezTo>
                  <a:pt x="1096" y="384"/>
                  <a:pt x="1256" y="320"/>
                  <a:pt x="1392" y="257"/>
                </a:cubicBezTo>
                <a:cubicBezTo>
                  <a:pt x="1527" y="193"/>
                  <a:pt x="1632" y="152"/>
                  <a:pt x="1776" y="113"/>
                </a:cubicBezTo>
                <a:cubicBezTo>
                  <a:pt x="1919" y="73"/>
                  <a:pt x="2135" y="33"/>
                  <a:pt x="2256" y="17"/>
                </a:cubicBezTo>
                <a:cubicBezTo>
                  <a:pt x="2376" y="0"/>
                  <a:pt x="2376" y="17"/>
                  <a:pt x="2496" y="17"/>
                </a:cubicBezTo>
                <a:cubicBezTo>
                  <a:pt x="2616" y="17"/>
                  <a:pt x="2856" y="17"/>
                  <a:pt x="2976" y="17"/>
                </a:cubicBezTo>
                <a:cubicBezTo>
                  <a:pt x="3096" y="17"/>
                  <a:pt x="3176" y="17"/>
                  <a:pt x="3216" y="17"/>
                </a:cubicBezTo>
              </a:path>
            </a:pathLst>
          </a:custGeom>
          <a:noFill/>
          <a:ln w="57150" cap="flat" cmpd="sng">
            <a:solidFill>
              <a:srgbClr val="CC0000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Rectangle 21"/>
          <p:cNvSpPr>
            <a:spLocks noChangeArrowheads="1"/>
          </p:cNvSpPr>
          <p:nvPr/>
        </p:nvSpPr>
        <p:spPr bwMode="auto">
          <a:xfrm>
            <a:off x="6742113" y="2514600"/>
            <a:ext cx="10318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600" i="1"/>
              <a:t>c</a:t>
            </a:r>
            <a:r>
              <a:rPr lang="it-IT" altLang="it-IT" sz="2600" i="1" baseline="-25000"/>
              <a:t>2</a:t>
            </a:r>
            <a:r>
              <a:rPr lang="it-IT" altLang="it-IT" sz="1400" i="1"/>
              <a:t> </a:t>
            </a:r>
            <a:r>
              <a:rPr lang="it-IT" altLang="it-IT" sz="2600" i="1"/>
              <a:t>g(n)</a:t>
            </a:r>
          </a:p>
        </p:txBody>
      </p:sp>
      <p:sp>
        <p:nvSpPr>
          <p:cNvPr id="23571" name="Line 10"/>
          <p:cNvSpPr>
            <a:spLocks noChangeShapeType="1"/>
          </p:cNvSpPr>
          <p:nvPr/>
        </p:nvSpPr>
        <p:spPr bwMode="auto">
          <a:xfrm>
            <a:off x="2946400" y="4140200"/>
            <a:ext cx="0" cy="17526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Esempi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err="1">
                <a:latin typeface="Comic Sans MS" pitchFamily="66" charset="0"/>
              </a:rPr>
              <a:t>Sia</a:t>
            </a:r>
            <a:r>
              <a:rPr lang="en-US" dirty="0">
                <a:latin typeface="Comic Sans MS" pitchFamily="66" charset="0"/>
              </a:rPr>
              <a:t> f(n) = 2n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 – 3n, </a:t>
            </a:r>
            <a:r>
              <a:rPr lang="en-US" dirty="0" err="1">
                <a:latin typeface="Comic Sans MS" pitchFamily="66" charset="0"/>
              </a:rPr>
              <a:t>allora</a:t>
            </a:r>
            <a:endParaRPr lang="en-US" dirty="0">
              <a:latin typeface="Comic Sans MS" pitchFamily="66" charset="0"/>
            </a:endParaRPr>
          </a:p>
          <a:p>
            <a:pPr eaLnBrk="1" hangingPunct="1"/>
            <a:r>
              <a:rPr lang="en-US" dirty="0">
                <a:latin typeface="Comic Sans MS" pitchFamily="66" charset="0"/>
              </a:rPr>
              <a:t>f(n)= </a:t>
            </a:r>
            <a:r>
              <a:rPr lang="it-IT" altLang="it-IT" dirty="0">
                <a:latin typeface="Comic Sans MS" pitchFamily="66" charset="0"/>
                <a:sym typeface="Symbol"/>
              </a:rPr>
              <a:t></a:t>
            </a:r>
            <a:r>
              <a:rPr lang="en-US" dirty="0">
                <a:latin typeface="Comic Sans MS" pitchFamily="66" charset="0"/>
              </a:rPr>
              <a:t>(n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)                  (c</a:t>
            </a:r>
            <a:r>
              <a:rPr lang="en-US" baseline="-25000" dirty="0">
                <a:latin typeface="Comic Sans MS" pitchFamily="66" charset="0"/>
              </a:rPr>
              <a:t>1</a:t>
            </a:r>
            <a:r>
              <a:rPr lang="en-US" dirty="0">
                <a:latin typeface="Comic Sans MS" pitchFamily="66" charset="0"/>
              </a:rPr>
              <a:t>=1, c</a:t>
            </a:r>
            <a:r>
              <a:rPr lang="en-US" baseline="-25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=2, n</a:t>
            </a:r>
            <a:r>
              <a:rPr lang="en-US" baseline="-25000" dirty="0">
                <a:latin typeface="Comic Sans MS" pitchFamily="66" charset="0"/>
              </a:rPr>
              <a:t>0</a:t>
            </a:r>
            <a:r>
              <a:rPr lang="en-US" dirty="0">
                <a:latin typeface="Comic Sans MS" pitchFamily="66" charset="0"/>
              </a:rPr>
              <a:t>=3)</a:t>
            </a:r>
          </a:p>
          <a:p>
            <a:r>
              <a:rPr lang="en-US" dirty="0">
                <a:latin typeface="Comic Sans MS" pitchFamily="66" charset="0"/>
              </a:rPr>
              <a:t>f(n)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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it-IT" altLang="it-IT" dirty="0">
                <a:latin typeface="Comic Sans MS" pitchFamily="66" charset="0"/>
                <a:sym typeface="Symbol"/>
              </a:rPr>
              <a:t></a:t>
            </a:r>
            <a:r>
              <a:rPr lang="en-US" dirty="0">
                <a:latin typeface="Comic Sans MS" pitchFamily="66" charset="0"/>
              </a:rPr>
              <a:t>(n)</a:t>
            </a:r>
          </a:p>
          <a:p>
            <a:r>
              <a:rPr lang="en-US" dirty="0">
                <a:latin typeface="Comic Sans MS" pitchFamily="66" charset="0"/>
              </a:rPr>
              <a:t>f(n) 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 </a:t>
            </a:r>
            <a:r>
              <a:rPr lang="it-IT" altLang="it-IT" dirty="0">
                <a:latin typeface="Comic Sans MS" pitchFamily="66" charset="0"/>
                <a:sym typeface="Symbol"/>
              </a:rPr>
              <a:t>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(n</a:t>
            </a:r>
            <a:r>
              <a:rPr lang="en-US" baseline="30000" dirty="0">
                <a:latin typeface="Comic Sans MS" pitchFamily="66" charset="0"/>
                <a:sym typeface="Symbol" pitchFamily="18" charset="2"/>
              </a:rPr>
              <a:t>3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976313" y="188913"/>
            <a:ext cx="7772400" cy="1090612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</a:rPr>
              <a:t>Notazione</a:t>
            </a:r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</a:rPr>
              <a:t>asintotica</a:t>
            </a:r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4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</a:t>
            </a:r>
            <a:endParaRPr lang="en-US" sz="4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3500438"/>
            <a:ext cx="7772400" cy="2376487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La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scrittura</a:t>
            </a:r>
            <a:r>
              <a:rPr lang="en-US" dirty="0">
                <a:latin typeface="Comic Sans MS" pitchFamily="66" charset="0"/>
              </a:rPr>
              <a:t>:</a:t>
            </a:r>
          </a:p>
          <a:p>
            <a:pPr lvl="1" eaLnBrk="1" hangingPunct="1">
              <a:buFontTx/>
              <a:buNone/>
            </a:pPr>
            <a:r>
              <a:rPr lang="en-US" dirty="0">
                <a:latin typeface="Comic Sans MS" pitchFamily="66" charset="0"/>
              </a:rPr>
              <a:t>	2n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+4= </a:t>
            </a:r>
            <a:r>
              <a:rPr lang="it-IT" altLang="it-IT" sz="3000" dirty="0">
                <a:latin typeface="Comic Sans MS" pitchFamily="66" charset="0"/>
                <a:sym typeface="Symbol"/>
              </a:rPr>
              <a:t></a:t>
            </a:r>
            <a:r>
              <a:rPr lang="en-US" dirty="0">
                <a:latin typeface="Comic Sans MS" pitchFamily="66" charset="0"/>
              </a:rPr>
              <a:t>(n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)</a:t>
            </a:r>
          </a:p>
          <a:p>
            <a:pPr eaLnBrk="1" hangingPunct="1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è un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abuso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notazine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per</a:t>
            </a:r>
            <a:r>
              <a:rPr lang="en-US" dirty="0">
                <a:latin typeface="Comic Sans MS" pitchFamily="66" charset="0"/>
              </a:rPr>
              <a:t>:</a:t>
            </a:r>
          </a:p>
          <a:p>
            <a:pPr lvl="1">
              <a:buNone/>
            </a:pPr>
            <a:r>
              <a:rPr lang="en-US" dirty="0">
                <a:latin typeface="Comic Sans MS" pitchFamily="66" charset="0"/>
              </a:rPr>
              <a:t>	2n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+4 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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it-IT" altLang="it-IT" sz="3000" dirty="0">
                <a:latin typeface="Comic Sans MS" pitchFamily="66" charset="0"/>
                <a:sym typeface="Symbol"/>
              </a:rPr>
              <a:t></a:t>
            </a:r>
            <a:r>
              <a:rPr lang="en-US" dirty="0">
                <a:latin typeface="Comic Sans MS" pitchFamily="66" charset="0"/>
              </a:rPr>
              <a:t>(n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)</a:t>
            </a:r>
          </a:p>
        </p:txBody>
      </p:sp>
      <p:sp>
        <p:nvSpPr>
          <p:cNvPr id="25606" name="Rectangle 4"/>
          <p:cNvSpPr>
            <a:spLocks noChangeArrowheads="1"/>
          </p:cNvSpPr>
          <p:nvPr/>
        </p:nvSpPr>
        <p:spPr bwMode="auto">
          <a:xfrm>
            <a:off x="250825" y="1123950"/>
            <a:ext cx="8569325" cy="19446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5607" name="Rectangle 5"/>
          <p:cNvSpPr>
            <a:spLocks noChangeArrowheads="1"/>
          </p:cNvSpPr>
          <p:nvPr/>
        </p:nvSpPr>
        <p:spPr bwMode="auto">
          <a:xfrm>
            <a:off x="304800" y="1295400"/>
            <a:ext cx="851535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it-IT" altLang="it-IT" sz="2800" dirty="0">
                <a:latin typeface="Comic Sans MS" pitchFamily="66" charset="0"/>
              </a:rPr>
              <a:t> </a:t>
            </a:r>
            <a:r>
              <a:rPr lang="it-IT" altLang="it-IT" sz="2800" dirty="0">
                <a:latin typeface="Comic Sans MS" pitchFamily="66" charset="0"/>
                <a:sym typeface="Symbol"/>
              </a:rPr>
              <a:t></a:t>
            </a:r>
            <a:r>
              <a:rPr lang="it-IT" altLang="it-IT" sz="2800" dirty="0">
                <a:latin typeface="Comic Sans MS" pitchFamily="66" charset="0"/>
              </a:rPr>
              <a:t>(g(n))={f(n) | 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 c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1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,c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2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&gt;0 e n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≥0 tali che 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			c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1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it-IT" altLang="it-IT" sz="2800" dirty="0">
                <a:latin typeface="Comic Sans MS" pitchFamily="66" charset="0"/>
              </a:rPr>
              <a:t>g(n) ≤ f(n) 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 c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2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 f(n) </a:t>
            </a:r>
            <a:r>
              <a:rPr lang="it-IT" altLang="it-IT" sz="2800" dirty="0">
                <a:latin typeface="Comic Sans MS" pitchFamily="66" charset="0"/>
              </a:rPr>
              <a:t>per ogni n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≥n</a:t>
            </a:r>
            <a:r>
              <a:rPr lang="it-IT" altLang="it-IT" sz="28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altLang="it-IT" sz="2800" dirty="0">
                <a:latin typeface="Comic Sans MS" pitchFamily="66" charset="0"/>
                <a:sym typeface="Symbol" pitchFamily="18" charset="2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85800" y="2174999"/>
            <a:ext cx="7772400" cy="1902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sz="44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È sensato misurare la complessità di un algoritmo contando il numero di linee di codice eseguite?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dirty="0">
                <a:solidFill>
                  <a:srgbClr val="3366FF"/>
                </a:solidFill>
                <a:latin typeface="Comic Sans MS" pitchFamily="66" charset="0"/>
              </a:rPr>
              <a:t>Notare che:</a:t>
            </a:r>
          </a:p>
        </p:txBody>
      </p:sp>
      <p:graphicFrame>
        <p:nvGraphicFramePr>
          <p:cNvPr id="225284" name="Object 4"/>
          <p:cNvGraphicFramePr>
            <a:graphicFrameLocks noChangeAspect="1"/>
          </p:cNvGraphicFramePr>
          <p:nvPr/>
        </p:nvGraphicFramePr>
        <p:xfrm>
          <a:off x="2579688" y="1960563"/>
          <a:ext cx="430371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228600" progId="Equation.3">
                  <p:embed/>
                </p:oleObj>
              </mc:Choice>
              <mc:Fallback>
                <p:oleObj name="Equation" r:id="rId2" imgW="22860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688" y="1960563"/>
                        <a:ext cx="4303712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285" name="Object 5"/>
          <p:cNvGraphicFramePr>
            <a:graphicFrameLocks noChangeAspect="1"/>
          </p:cNvGraphicFramePr>
          <p:nvPr/>
        </p:nvGraphicFramePr>
        <p:xfrm>
          <a:off x="2560638" y="2598738"/>
          <a:ext cx="430371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0" imgH="228600" progId="Equation.3">
                  <p:embed/>
                </p:oleObj>
              </mc:Choice>
              <mc:Fallback>
                <p:oleObj name="Equation" r:id="rId4" imgW="22860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638" y="2598738"/>
                        <a:ext cx="4303712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286" name="Line 6"/>
          <p:cNvSpPr>
            <a:spLocks noChangeShapeType="1"/>
          </p:cNvSpPr>
          <p:nvPr/>
        </p:nvSpPr>
        <p:spPr bwMode="auto">
          <a:xfrm flipH="1">
            <a:off x="4578350" y="2446338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287" name="Rectangle 7"/>
          <p:cNvSpPr>
            <a:spLocks noChangeArrowheads="1"/>
          </p:cNvSpPr>
          <p:nvPr/>
        </p:nvSpPr>
        <p:spPr bwMode="auto">
          <a:xfrm>
            <a:off x="2444750" y="1684338"/>
            <a:ext cx="4648200" cy="1600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535238" y="3411538"/>
            <a:ext cx="4572000" cy="1371600"/>
            <a:chOff x="1597" y="2149"/>
            <a:chExt cx="2880" cy="864"/>
          </a:xfrm>
        </p:grpSpPr>
        <p:graphicFrame>
          <p:nvGraphicFramePr>
            <p:cNvPr id="3077" name="Object 8"/>
            <p:cNvGraphicFramePr>
              <a:graphicFrameLocks noChangeAspect="1"/>
            </p:cNvGraphicFramePr>
            <p:nvPr/>
          </p:nvGraphicFramePr>
          <p:xfrm>
            <a:off x="1682" y="2245"/>
            <a:ext cx="2711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286000" imgH="228600" progId="Equation.3">
                    <p:embed/>
                  </p:oleObj>
                </mc:Choice>
                <mc:Fallback>
                  <p:oleObj name="Equation" r:id="rId6" imgW="2286000" imgH="22860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2" y="2245"/>
                          <a:ext cx="2711" cy="24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8" name="Object 9"/>
            <p:cNvGraphicFramePr>
              <a:graphicFrameLocks noChangeAspect="1"/>
            </p:cNvGraphicFramePr>
            <p:nvPr/>
          </p:nvGraphicFramePr>
          <p:xfrm>
            <a:off x="1670" y="2658"/>
            <a:ext cx="2711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286000" imgH="228600" progId="Equation.3">
                    <p:embed/>
                  </p:oleObj>
                </mc:Choice>
                <mc:Fallback>
                  <p:oleObj name="Equation" r:id="rId8" imgW="2286000" imgH="22860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0" y="2658"/>
                          <a:ext cx="2711" cy="24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8" name="Line 10"/>
            <p:cNvSpPr>
              <a:spLocks noChangeShapeType="1"/>
            </p:cNvSpPr>
            <p:nvPr/>
          </p:nvSpPr>
          <p:spPr bwMode="auto">
            <a:xfrm flipH="1">
              <a:off x="2941" y="2562"/>
              <a:ext cx="14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Rectangle 12"/>
            <p:cNvSpPr>
              <a:spLocks noChangeArrowheads="1"/>
            </p:cNvSpPr>
            <p:nvPr/>
          </p:nvSpPr>
          <p:spPr bwMode="auto">
            <a:xfrm>
              <a:off x="1597" y="2149"/>
              <a:ext cx="2880" cy="864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1906588" y="5335588"/>
            <a:ext cx="6553200" cy="685800"/>
            <a:chOff x="1201" y="3361"/>
            <a:chExt cx="4128" cy="432"/>
          </a:xfrm>
        </p:grpSpPr>
        <p:graphicFrame>
          <p:nvGraphicFramePr>
            <p:cNvPr id="3076" name="Object 11"/>
            <p:cNvGraphicFramePr>
              <a:graphicFrameLocks noChangeAspect="1"/>
            </p:cNvGraphicFramePr>
            <p:nvPr/>
          </p:nvGraphicFramePr>
          <p:xfrm>
            <a:off x="1241" y="3488"/>
            <a:ext cx="4052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3416040" imgH="228600" progId="Equation.3">
                    <p:embed/>
                  </p:oleObj>
                </mc:Choice>
                <mc:Fallback>
                  <p:oleObj name="Equation" r:id="rId10" imgW="3416040" imgH="22860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1" y="3488"/>
                          <a:ext cx="4052" cy="24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7" name="Rectangle 13"/>
            <p:cNvSpPr>
              <a:spLocks noChangeArrowheads="1"/>
            </p:cNvSpPr>
            <p:nvPr/>
          </p:nvSpPr>
          <p:spPr bwMode="auto">
            <a:xfrm>
              <a:off x="1201" y="3361"/>
              <a:ext cx="4128" cy="432"/>
            </a:xfrm>
            <a:prstGeom prst="rect">
              <a:avLst/>
            </a:prstGeom>
            <a:noFill/>
            <a:ln w="38100">
              <a:solidFill>
                <a:srgbClr val="3399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6" grpId="0" animBg="1"/>
      <p:bldP spid="22528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2"/>
          <p:cNvSpPr txBox="1">
            <a:spLocks noChangeArrowheads="1"/>
          </p:cNvSpPr>
          <p:nvPr/>
        </p:nvSpPr>
        <p:spPr bwMode="auto">
          <a:xfrm>
            <a:off x="323528" y="44624"/>
            <a:ext cx="446949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Notazione asintotica o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104" name="Text Box 3"/>
          <p:cNvSpPr txBox="1">
            <a:spLocks noChangeArrowheads="1"/>
          </p:cNvSpPr>
          <p:nvPr/>
        </p:nvSpPr>
        <p:spPr bwMode="auto">
          <a:xfrm>
            <a:off x="407988" y="685800"/>
            <a:ext cx="87360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</a:rPr>
              <a:t>Data una funzione g(n): N </a:t>
            </a:r>
            <a:r>
              <a:rPr lang="it-IT" sz="2000">
                <a:latin typeface="Comic Sans MS" pitchFamily="66" charset="0"/>
                <a:sym typeface="Wingdings" pitchFamily="2" charset="2"/>
              </a:rPr>
              <a:t> R, si denota con 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o(g(n)) l’ insieme delle funzioni f(n): N</a:t>
            </a:r>
            <a:r>
              <a:rPr lang="it-IT" sz="2000">
                <a:latin typeface="Comic Sans MS" pitchFamily="66" charset="0"/>
                <a:sym typeface="Wingdings" pitchFamily="2" charset="2"/>
              </a:rPr>
              <a:t> R: 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4105" name="Text Box 4"/>
          <p:cNvSpPr txBox="1">
            <a:spLocks noChangeArrowheads="1"/>
          </p:cNvSpPr>
          <p:nvPr/>
        </p:nvSpPr>
        <p:spPr bwMode="auto">
          <a:xfrm>
            <a:off x="609600" y="1541463"/>
            <a:ext cx="47468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 dirty="0">
                <a:latin typeface="Comic Sans MS" pitchFamily="66" charset="0"/>
                <a:sym typeface="Symbol" pitchFamily="18" charset="2"/>
              </a:rPr>
              <a:t>o(g(n)) = {f(n) :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 c</a:t>
            </a:r>
            <a:r>
              <a:rPr lang="it-IT" sz="2000" baseline="-25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&gt; 0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,  n</a:t>
            </a:r>
            <a:r>
              <a:rPr lang="it-IT" sz="20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  tale che </a:t>
            </a:r>
          </a:p>
          <a:p>
            <a:pPr eaLnBrk="1" hangingPunct="1"/>
            <a:r>
              <a:rPr lang="it-IT" sz="2000" dirty="0">
                <a:latin typeface="Comic Sans MS" pitchFamily="66" charset="0"/>
                <a:sym typeface="Symbol" pitchFamily="18" charset="2"/>
              </a:rPr>
              <a:t>                   n  n</a:t>
            </a:r>
            <a:r>
              <a:rPr lang="it-IT" sz="20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   0  f(n) </a:t>
            </a:r>
            <a:r>
              <a:rPr lang="it-IT" sz="2000" dirty="0">
                <a:latin typeface="Times New Roman" pitchFamily="18" charset="0"/>
                <a:sym typeface="Symbol" pitchFamily="18" charset="2"/>
              </a:rPr>
              <a:t>&lt;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 c</a:t>
            </a:r>
            <a:r>
              <a:rPr lang="it-IT" sz="2000" baseline="-250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g(n) }</a:t>
            </a:r>
          </a:p>
        </p:txBody>
      </p:sp>
      <p:sp>
        <p:nvSpPr>
          <p:cNvPr id="4106" name="Text Box 5"/>
          <p:cNvSpPr txBox="1">
            <a:spLocks noChangeArrowheads="1"/>
          </p:cNvSpPr>
          <p:nvPr/>
        </p:nvSpPr>
        <p:spPr bwMode="auto">
          <a:xfrm>
            <a:off x="655638" y="2584450"/>
            <a:ext cx="1108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</a:rPr>
              <a:t>Notare:</a:t>
            </a:r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1320800" y="5138961"/>
          <a:ext cx="5735638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444240" progId="Equation.3">
                  <p:embed/>
                </p:oleObj>
              </mc:Choice>
              <mc:Fallback>
                <p:oleObj name="Equation" r:id="rId2" imgW="228600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5138961"/>
                        <a:ext cx="5735638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7"/>
          <p:cNvGraphicFramePr>
            <a:graphicFrameLocks noChangeAspect="1"/>
          </p:cNvGraphicFramePr>
          <p:nvPr/>
        </p:nvGraphicFramePr>
        <p:xfrm>
          <a:off x="2546350" y="3449638"/>
          <a:ext cx="32829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228600" progId="Equation.3">
                  <p:embed/>
                </p:oleObj>
              </mc:Choice>
              <mc:Fallback>
                <p:oleObj name="Equation" r:id="rId4" imgW="130788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3449638"/>
                        <a:ext cx="32829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7" name="Rectangle 8"/>
          <p:cNvSpPr>
            <a:spLocks noChangeArrowheads="1"/>
          </p:cNvSpPr>
          <p:nvPr/>
        </p:nvSpPr>
        <p:spPr bwMode="auto">
          <a:xfrm>
            <a:off x="177800" y="593725"/>
            <a:ext cx="8839200" cy="15827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323528" y="4365104"/>
            <a:ext cx="40735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800" dirty="0">
                <a:solidFill>
                  <a:srgbClr val="3366FF"/>
                </a:solidFill>
                <a:latin typeface="Comic Sans MS" pitchFamily="66" charset="0"/>
              </a:rPr>
              <a:t>definizione alternativa: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2"/>
          <p:cNvSpPr txBox="1">
            <a:spLocks noChangeArrowheads="1"/>
          </p:cNvSpPr>
          <p:nvPr/>
        </p:nvSpPr>
        <p:spPr bwMode="auto">
          <a:xfrm>
            <a:off x="323528" y="44624"/>
            <a:ext cx="45352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Notazione asintotica 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</a:t>
            </a:r>
            <a:endParaRPr lang="it-IT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128" name="Text Box 3"/>
          <p:cNvSpPr txBox="1">
            <a:spLocks noChangeArrowheads="1"/>
          </p:cNvSpPr>
          <p:nvPr/>
        </p:nvSpPr>
        <p:spPr bwMode="auto">
          <a:xfrm>
            <a:off x="407988" y="685800"/>
            <a:ext cx="87360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</a:rPr>
              <a:t>Data una funzione g(n): N </a:t>
            </a:r>
            <a:r>
              <a:rPr lang="it-IT" sz="2000">
                <a:latin typeface="Comic Sans MS" pitchFamily="66" charset="0"/>
                <a:sym typeface="Wingdings" pitchFamily="2" charset="2"/>
              </a:rPr>
              <a:t> R, si denota con 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(g(n)) l’ insieme delle funzioni f(n)</a:t>
            </a:r>
            <a:r>
              <a:rPr lang="it-IT" sz="2000">
                <a:latin typeface="Comic Sans MS" pitchFamily="66" charset="0"/>
                <a:sym typeface="Wingdings" pitchFamily="2" charset="2"/>
              </a:rPr>
              <a:t>: 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5129" name="Text Box 4"/>
          <p:cNvSpPr txBox="1">
            <a:spLocks noChangeArrowheads="1"/>
          </p:cNvSpPr>
          <p:nvPr/>
        </p:nvSpPr>
        <p:spPr bwMode="auto">
          <a:xfrm>
            <a:off x="609600" y="1541463"/>
            <a:ext cx="48494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 dirty="0">
                <a:latin typeface="Comic Sans MS" pitchFamily="66" charset="0"/>
                <a:sym typeface="Symbol" pitchFamily="18" charset="2"/>
              </a:rPr>
              <a:t>(g(n)) = {f(n) :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 c</a:t>
            </a:r>
            <a:r>
              <a:rPr lang="it-IT" sz="2000" baseline="-25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&gt; 0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,   n</a:t>
            </a:r>
            <a:r>
              <a:rPr lang="it-IT" sz="20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  tale che </a:t>
            </a:r>
          </a:p>
          <a:p>
            <a:pPr eaLnBrk="1" hangingPunct="1"/>
            <a:r>
              <a:rPr lang="it-IT" sz="2000" dirty="0">
                <a:latin typeface="Comic Sans MS" pitchFamily="66" charset="0"/>
                <a:sym typeface="Symbol" pitchFamily="18" charset="2"/>
              </a:rPr>
              <a:t>                   n  n</a:t>
            </a:r>
            <a:r>
              <a:rPr lang="it-IT" sz="2000" baseline="-25000" dirty="0">
                <a:latin typeface="Comic Sans MS" pitchFamily="66" charset="0"/>
                <a:sym typeface="Symbol" pitchFamily="18" charset="2"/>
              </a:rPr>
              <a:t>0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   0  c g(n) </a:t>
            </a:r>
            <a:r>
              <a:rPr lang="it-IT" sz="2000" dirty="0">
                <a:latin typeface="Times New Roman" pitchFamily="18" charset="0"/>
                <a:sym typeface="Symbol" pitchFamily="18" charset="2"/>
              </a:rPr>
              <a:t>&lt;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  f(n) }</a:t>
            </a:r>
          </a:p>
        </p:txBody>
      </p:sp>
      <p:sp>
        <p:nvSpPr>
          <p:cNvPr id="5130" name="Text Box 5"/>
          <p:cNvSpPr txBox="1">
            <a:spLocks noChangeArrowheads="1"/>
          </p:cNvSpPr>
          <p:nvPr/>
        </p:nvSpPr>
        <p:spPr bwMode="auto">
          <a:xfrm>
            <a:off x="757238" y="2743200"/>
            <a:ext cx="1108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</a:rPr>
              <a:t>Notare:</a:t>
            </a:r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1500188" y="5301208"/>
          <a:ext cx="583406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3800" imgH="444240" progId="Equation.3">
                  <p:embed/>
                </p:oleObj>
              </mc:Choice>
              <mc:Fallback>
                <p:oleObj name="Equation" r:id="rId2" imgW="232380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8" y="5301208"/>
                        <a:ext cx="5834062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2616200" y="3449638"/>
          <a:ext cx="33464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228600" progId="Equation.3">
                  <p:embed/>
                </p:oleObj>
              </mc:Choice>
              <mc:Fallback>
                <p:oleObj name="Equation" r:id="rId4" imgW="133344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449638"/>
                        <a:ext cx="33464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1" name="Rectangle 8"/>
          <p:cNvSpPr>
            <a:spLocks noChangeArrowheads="1"/>
          </p:cNvSpPr>
          <p:nvPr/>
        </p:nvSpPr>
        <p:spPr bwMode="auto">
          <a:xfrm>
            <a:off x="177800" y="593725"/>
            <a:ext cx="8839200" cy="15827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323528" y="4345940"/>
            <a:ext cx="40735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800" dirty="0">
                <a:solidFill>
                  <a:srgbClr val="3366FF"/>
                </a:solidFill>
                <a:latin typeface="Comic Sans MS" pitchFamily="66" charset="0"/>
              </a:rPr>
              <a:t>definizione alternativa: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Text Box 2"/>
          <p:cNvSpPr txBox="1">
            <a:spLocks noChangeArrowheads="1"/>
          </p:cNvSpPr>
          <p:nvPr/>
        </p:nvSpPr>
        <p:spPr bwMode="auto">
          <a:xfrm>
            <a:off x="487363" y="433388"/>
            <a:ext cx="209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solidFill>
                  <a:srgbClr val="FF3300"/>
                </a:solidFill>
                <a:latin typeface="Comic Sans MS" pitchFamily="66" charset="0"/>
              </a:rPr>
              <a:t>Riassumendo ……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257175" y="1160463"/>
          <a:ext cx="7748588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4076640" imgH="444240" progId="Equation.3">
                  <p:embed/>
                </p:oleObj>
              </mc:Choice>
              <mc:Fallback>
                <p:oleObj name="Equazione" r:id="rId2" imgW="4076640" imgH="444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" y="1160463"/>
                        <a:ext cx="7748588" cy="82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474663" y="3071813"/>
          <a:ext cx="6645275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7280" imgH="444240" progId="Equation.3">
                  <p:embed/>
                </p:oleObj>
              </mc:Choice>
              <mc:Fallback>
                <p:oleObj name="Equation" r:id="rId4" imgW="3797280" imgH="4442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3071813"/>
                        <a:ext cx="6645275" cy="788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5"/>
          <p:cNvGraphicFramePr>
            <a:graphicFrameLocks noChangeAspect="1"/>
          </p:cNvGraphicFramePr>
          <p:nvPr/>
        </p:nvGraphicFramePr>
        <p:xfrm>
          <a:off x="517525" y="2133600"/>
          <a:ext cx="72437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84320" imgH="444240" progId="Equation.3">
                  <p:embed/>
                </p:oleObj>
              </mc:Choice>
              <mc:Fallback>
                <p:oleObj name="Equation" r:id="rId6" imgW="378432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133600"/>
                        <a:ext cx="7243763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/>
        </p:nvGraphicFramePr>
        <p:xfrm>
          <a:off x="395288" y="4221163"/>
          <a:ext cx="5119687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74560" imgH="444240" progId="Equation.3">
                  <p:embed/>
                </p:oleObj>
              </mc:Choice>
              <mc:Fallback>
                <p:oleObj name="Equation" r:id="rId8" imgW="237456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221163"/>
                        <a:ext cx="5119687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/>
        </p:nvGraphicFramePr>
        <p:xfrm>
          <a:off x="374650" y="5013325"/>
          <a:ext cx="52054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720" imgH="444240" progId="Equation.3">
                  <p:embed/>
                </p:oleObj>
              </mc:Choice>
              <mc:Fallback>
                <p:oleObj name="Equation" r:id="rId10" imgW="2412720" imgH="4442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5013325"/>
                        <a:ext cx="5205413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395288" y="2205038"/>
            <a:ext cx="8497887" cy="25923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Analogie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205038"/>
            <a:ext cx="8064500" cy="79216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en-US" sz="5400">
                <a:solidFill>
                  <a:schemeClr val="tx1"/>
                </a:solidFill>
              </a:rPr>
              <a:t>O		</a:t>
            </a:r>
            <a:r>
              <a:rPr lang="en-US" sz="5400">
                <a:solidFill>
                  <a:schemeClr val="tx1"/>
                </a:solidFill>
                <a:sym typeface="Symbol" pitchFamily="18" charset="2"/>
              </a:rPr>
              <a:t></a:t>
            </a:r>
            <a:r>
              <a:rPr lang="en-US" sz="5400">
                <a:solidFill>
                  <a:schemeClr val="tx1"/>
                </a:solidFill>
              </a:rPr>
              <a:t>		</a:t>
            </a:r>
            <a:r>
              <a:rPr lang="it-IT" altLang="it-IT" sz="5600">
                <a:solidFill>
                  <a:schemeClr val="tx1"/>
                </a:solidFill>
                <a:latin typeface="Symbol" pitchFamily="18" charset="2"/>
              </a:rPr>
              <a:t>Q		o		</a:t>
            </a:r>
            <a:r>
              <a:rPr lang="en-US" sz="5400">
                <a:solidFill>
                  <a:schemeClr val="tx1"/>
                </a:solidFill>
                <a:sym typeface="Symbol" pitchFamily="18" charset="2"/>
              </a:rPr>
              <a:t></a:t>
            </a:r>
          </a:p>
        </p:txBody>
      </p:sp>
      <p:sp>
        <p:nvSpPr>
          <p:cNvPr id="26631" name="Rectangle 4"/>
          <p:cNvSpPr>
            <a:spLocks noChangeArrowheads="1"/>
          </p:cNvSpPr>
          <p:nvPr/>
        </p:nvSpPr>
        <p:spPr bwMode="auto">
          <a:xfrm>
            <a:off x="755650" y="3716338"/>
            <a:ext cx="80645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540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sz="5400">
                <a:latin typeface="Times New Roman" pitchFamily="18" charset="0"/>
              </a:rPr>
              <a:t>	  	 </a:t>
            </a:r>
            <a:r>
              <a:rPr lang="en-US" sz="540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5400">
                <a:latin typeface="Times New Roman" pitchFamily="18" charset="0"/>
              </a:rPr>
              <a:t>		 </a:t>
            </a:r>
            <a:r>
              <a:rPr lang="it-IT" altLang="it-IT" sz="5600">
                <a:latin typeface="Symbol" pitchFamily="18" charset="2"/>
              </a:rPr>
              <a:t>=		&lt;		</a:t>
            </a:r>
            <a:r>
              <a:rPr lang="en-US" sz="5400">
                <a:latin typeface="Times New Roman" pitchFamily="18" charset="0"/>
                <a:sym typeface="Symbol" pitchFamily="18" charset="2"/>
              </a:rPr>
              <a:t>&gt;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9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3" y="1772816"/>
            <a:ext cx="8486775" cy="4391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r" eaLnBrk="1" hangingPunct="1"/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Graficamente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4" name="Text Box 2"/>
          <p:cNvSpPr txBox="1">
            <a:spLocks noChangeArrowheads="1"/>
          </p:cNvSpPr>
          <p:nvPr/>
        </p:nvSpPr>
        <p:spPr bwMode="auto">
          <a:xfrm>
            <a:off x="588963" y="328613"/>
            <a:ext cx="4370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solidFill>
                  <a:srgbClr val="FF3300"/>
                </a:solidFill>
                <a:latin typeface="Comic Sans MS" pitchFamily="66" charset="0"/>
              </a:rPr>
              <a:t>Proprietà della notazione asintotica</a:t>
            </a:r>
          </a:p>
        </p:txBody>
      </p:sp>
      <p:sp>
        <p:nvSpPr>
          <p:cNvPr id="7185" name="Text Box 3"/>
          <p:cNvSpPr txBox="1">
            <a:spLocks noChangeArrowheads="1"/>
          </p:cNvSpPr>
          <p:nvPr/>
        </p:nvSpPr>
        <p:spPr bwMode="auto">
          <a:xfrm>
            <a:off x="385763" y="790575"/>
            <a:ext cx="1573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Transitività</a:t>
            </a:r>
          </a:p>
        </p:txBody>
      </p:sp>
      <p:sp>
        <p:nvSpPr>
          <p:cNvPr id="7186" name="Text Box 4"/>
          <p:cNvSpPr txBox="1">
            <a:spLocks noChangeArrowheads="1"/>
          </p:cNvSpPr>
          <p:nvPr/>
        </p:nvSpPr>
        <p:spPr bwMode="auto">
          <a:xfrm>
            <a:off x="406400" y="2719388"/>
            <a:ext cx="159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Riflessività </a:t>
            </a:r>
          </a:p>
        </p:txBody>
      </p:sp>
      <p:sp>
        <p:nvSpPr>
          <p:cNvPr id="7187" name="Text Box 5"/>
          <p:cNvSpPr txBox="1">
            <a:spLocks noChangeArrowheads="1"/>
          </p:cNvSpPr>
          <p:nvPr/>
        </p:nvSpPr>
        <p:spPr bwMode="auto">
          <a:xfrm>
            <a:off x="508000" y="4156075"/>
            <a:ext cx="1408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solidFill>
                  <a:srgbClr val="3366FF"/>
                </a:solidFill>
                <a:latin typeface="Comic Sans MS" pitchFamily="66" charset="0"/>
              </a:rPr>
              <a:t>Simmetria</a:t>
            </a:r>
          </a:p>
        </p:txBody>
      </p:sp>
      <p:sp>
        <p:nvSpPr>
          <p:cNvPr id="7188" name="Text Box 6"/>
          <p:cNvSpPr txBox="1">
            <a:spLocks noChangeArrowheads="1"/>
          </p:cNvSpPr>
          <p:nvPr/>
        </p:nvSpPr>
        <p:spPr bwMode="auto">
          <a:xfrm>
            <a:off x="465138" y="4987925"/>
            <a:ext cx="2622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solidFill>
                  <a:srgbClr val="3366FF"/>
                </a:solidFill>
                <a:latin typeface="Comic Sans MS" pitchFamily="66" charset="0"/>
              </a:rPr>
              <a:t>Simmetria trasposta</a:t>
            </a:r>
          </a:p>
        </p:txBody>
      </p:sp>
      <p:graphicFrame>
        <p:nvGraphicFramePr>
          <p:cNvPr id="7170" name="Object 7"/>
          <p:cNvGraphicFramePr>
            <a:graphicFrameLocks noChangeAspect="1"/>
          </p:cNvGraphicFramePr>
          <p:nvPr/>
        </p:nvGraphicFramePr>
        <p:xfrm>
          <a:off x="508000" y="1190625"/>
          <a:ext cx="8053388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560" imgH="228600" progId="Equation.3">
                  <p:embed/>
                </p:oleObj>
              </mc:Choice>
              <mc:Fallback>
                <p:oleObj name="Equation" r:id="rId2" imgW="373356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190625"/>
                        <a:ext cx="8053388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8"/>
          <p:cNvGraphicFramePr>
            <a:graphicFrameLocks noChangeAspect="1"/>
          </p:cNvGraphicFramePr>
          <p:nvPr/>
        </p:nvGraphicFramePr>
        <p:xfrm>
          <a:off x="495300" y="1417638"/>
          <a:ext cx="8081963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46160" imgH="228600" progId="Equation.3">
                  <p:embed/>
                </p:oleObj>
              </mc:Choice>
              <mc:Fallback>
                <p:oleObj name="Equation" r:id="rId4" imgW="374616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1417638"/>
                        <a:ext cx="8081963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9"/>
          <p:cNvGraphicFramePr>
            <a:graphicFrameLocks noChangeAspect="1"/>
          </p:cNvGraphicFramePr>
          <p:nvPr/>
        </p:nvGraphicFramePr>
        <p:xfrm>
          <a:off x="495300" y="1676400"/>
          <a:ext cx="8081963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46160" imgH="228600" progId="Equation.3">
                  <p:embed/>
                </p:oleObj>
              </mc:Choice>
              <mc:Fallback>
                <p:oleObj name="Equation" r:id="rId6" imgW="374616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1676400"/>
                        <a:ext cx="8081963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10"/>
          <p:cNvGraphicFramePr>
            <a:graphicFrameLocks noChangeAspect="1"/>
          </p:cNvGraphicFramePr>
          <p:nvPr/>
        </p:nvGraphicFramePr>
        <p:xfrm>
          <a:off x="533400" y="1944688"/>
          <a:ext cx="8001000" cy="26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32040" imgH="228600" progId="Equation.3">
                  <p:embed/>
                </p:oleObj>
              </mc:Choice>
              <mc:Fallback>
                <p:oleObj name="Equation" r:id="rId8" imgW="363204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44688"/>
                        <a:ext cx="8001000" cy="265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11"/>
          <p:cNvGraphicFramePr>
            <a:graphicFrameLocks noChangeAspect="1"/>
          </p:cNvGraphicFramePr>
          <p:nvPr/>
        </p:nvGraphicFramePr>
        <p:xfrm>
          <a:off x="522288" y="2255838"/>
          <a:ext cx="79724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95400" imgH="228600" progId="Equation.3">
                  <p:embed/>
                </p:oleObj>
              </mc:Choice>
              <mc:Fallback>
                <p:oleObj name="Equation" r:id="rId10" imgW="36954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2255838"/>
                        <a:ext cx="79724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12"/>
          <p:cNvGraphicFramePr>
            <a:graphicFrameLocks noChangeAspect="1"/>
          </p:cNvGraphicFramePr>
          <p:nvPr/>
        </p:nvGraphicFramePr>
        <p:xfrm>
          <a:off x="577850" y="3159125"/>
          <a:ext cx="21653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02960" imgH="215640" progId="Equation.3">
                  <p:embed/>
                </p:oleObj>
              </mc:Choice>
              <mc:Fallback>
                <p:oleObj name="Equation" r:id="rId12" imgW="1002960" imgH="2156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3159125"/>
                        <a:ext cx="2165350" cy="244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13"/>
          <p:cNvGraphicFramePr>
            <a:graphicFrameLocks noChangeAspect="1"/>
          </p:cNvGraphicFramePr>
          <p:nvPr/>
        </p:nvGraphicFramePr>
        <p:xfrm>
          <a:off x="565150" y="3436938"/>
          <a:ext cx="219233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5920" imgH="215640" progId="Equation.3">
                  <p:embed/>
                </p:oleObj>
              </mc:Choice>
              <mc:Fallback>
                <p:oleObj name="Equation" r:id="rId14" imgW="1015920" imgH="2156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3436938"/>
                        <a:ext cx="2192338" cy="244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14"/>
          <p:cNvGraphicFramePr>
            <a:graphicFrameLocks noChangeAspect="1"/>
          </p:cNvGraphicFramePr>
          <p:nvPr/>
        </p:nvGraphicFramePr>
        <p:xfrm>
          <a:off x="565150" y="3700463"/>
          <a:ext cx="219233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15920" imgH="215640" progId="Equation.3">
                  <p:embed/>
                </p:oleObj>
              </mc:Choice>
              <mc:Fallback>
                <p:oleObj name="Equation" r:id="rId16" imgW="1015920" imgH="2156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3700463"/>
                        <a:ext cx="2192338" cy="244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5"/>
          <p:cNvGraphicFramePr>
            <a:graphicFrameLocks noChangeAspect="1"/>
          </p:cNvGraphicFramePr>
          <p:nvPr/>
        </p:nvGraphicFramePr>
        <p:xfrm>
          <a:off x="576263" y="4583113"/>
          <a:ext cx="4986337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311200" imgH="228600" progId="Equation.3">
                  <p:embed/>
                </p:oleObj>
              </mc:Choice>
              <mc:Fallback>
                <p:oleObj name="Equation" r:id="rId18" imgW="2311200" imgH="228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3" y="4583113"/>
                        <a:ext cx="4986337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6"/>
          <p:cNvGraphicFramePr>
            <a:graphicFrameLocks noChangeAspect="1"/>
          </p:cNvGraphicFramePr>
          <p:nvPr/>
        </p:nvGraphicFramePr>
        <p:xfrm>
          <a:off x="596900" y="5386388"/>
          <a:ext cx="5014913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323800" imgH="228600" progId="Equation.3">
                  <p:embed/>
                </p:oleObj>
              </mc:Choice>
              <mc:Fallback>
                <p:oleObj name="Equation" r:id="rId20" imgW="232380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5386388"/>
                        <a:ext cx="5014913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7"/>
          <p:cNvGraphicFramePr>
            <a:graphicFrameLocks noChangeAspect="1"/>
          </p:cNvGraphicFramePr>
          <p:nvPr/>
        </p:nvGraphicFramePr>
        <p:xfrm>
          <a:off x="677863" y="5689600"/>
          <a:ext cx="4876800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60440" imgH="228600" progId="Equation.3">
                  <p:embed/>
                </p:oleObj>
              </mc:Choice>
              <mc:Fallback>
                <p:oleObj name="Equation" r:id="rId22" imgW="226044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3" y="5689600"/>
                        <a:ext cx="4876800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50825" y="476846"/>
            <a:ext cx="8281988" cy="1007938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2D2DB9"/>
            </a:solidFill>
            <a:prstDash val="solid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</a:rPr>
              <a:t>Un insieme in una formula rappresenta un’anonima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</a:rPr>
              <a:t>funzione dell’insieme.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450"/>
            <a:ext cx="7989888" cy="44291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</a:rPr>
              <a:t>Ancora una convenzione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539750" y="2368550"/>
            <a:ext cx="26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f(n)=n</a:t>
            </a:r>
            <a:r>
              <a:rPr kumimoji="0" lang="en-US" sz="2800" b="0" i="0" u="none" strike="noStrike" kern="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3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 + O(n</a:t>
            </a:r>
            <a:r>
              <a:rPr kumimoji="0" lang="en-US" sz="2800" b="0" i="0" u="none" strike="noStrike" kern="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2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)</a:t>
            </a: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79388" y="1844675"/>
            <a:ext cx="16674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</a:rPr>
              <a:t>Esempio 1: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941388" y="2924175"/>
            <a:ext cx="66239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</a:rPr>
              <a:t>sta per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: c’è una funzione h(n)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  <a:sym typeface="Symbol" pitchFamily="18" charset="2"/>
              </a:rPr>
              <a:t>O(n</a:t>
            </a:r>
            <a:r>
              <a:rPr kumimoji="0" lang="en-US" sz="2400" b="0" i="0" u="none" strike="noStrike" kern="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  <a:sym typeface="Symbol" pitchFamily="18" charset="2"/>
              </a:rPr>
              <a:t>2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  <a:sym typeface="Symbol" pitchFamily="18" charset="2"/>
              </a:rPr>
              <a:t>) tale che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539750" y="3448050"/>
            <a:ext cx="23791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f(n)=n</a:t>
            </a:r>
            <a:r>
              <a:rPr kumimoji="0" lang="en-US" sz="2800" b="0" i="0" u="none" strike="noStrike" kern="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3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 + h(n)</a:t>
            </a: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539750" y="4600575"/>
            <a:ext cx="29241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n</a:t>
            </a:r>
            <a:r>
              <a:rPr kumimoji="0" lang="en-US" sz="2800" b="0" i="0" u="none" strike="noStrike" kern="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2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 + O(n) = O(n</a:t>
            </a:r>
            <a:r>
              <a:rPr kumimoji="0" lang="en-US" sz="2800" b="0" i="0" u="none" strike="noStrike" kern="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2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)</a:t>
            </a: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179388" y="4076700"/>
            <a:ext cx="17171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</a:rPr>
              <a:t>Esempio 2: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941388" y="5157788"/>
            <a:ext cx="55130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pitchFamily="66" charset="0"/>
              </a:rPr>
              <a:t>sta per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: per ogni funzione f(n)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  <a:sym typeface="Symbol" pitchFamily="18" charset="2"/>
              </a:rPr>
              <a:t>O(n),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c’è una funzione h(n)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  <a:sym typeface="Symbol" pitchFamily="18" charset="2"/>
              </a:rPr>
              <a:t>O(n</a:t>
            </a:r>
            <a:r>
              <a:rPr kumimoji="0" lang="en-US" sz="2400" b="0" i="0" u="none" strike="noStrike" kern="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  <a:sym typeface="Symbol" pitchFamily="18" charset="2"/>
              </a:rPr>
              <a:t>2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  <a:sym typeface="Symbol" pitchFamily="18" charset="2"/>
              </a:rPr>
              <a:t>) tale che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282575" y="6021388"/>
            <a:ext cx="23791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n</a:t>
            </a:r>
            <a:r>
              <a:rPr kumimoji="0" lang="en-US" sz="2800" b="0" i="0" u="none" strike="noStrike" kern="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2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itchFamily="66" charset="0"/>
              </a:rPr>
              <a:t> +f(n)= h(n)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2"/>
          <p:cNvSpPr>
            <a:spLocks noChangeArrowheads="1"/>
          </p:cNvSpPr>
          <p:nvPr/>
        </p:nvSpPr>
        <p:spPr bwMode="auto">
          <a:xfrm>
            <a:off x="467544" y="1412776"/>
            <a:ext cx="7705725" cy="19446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989888" cy="442913"/>
          </a:xfrm>
        </p:spPr>
        <p:txBody>
          <a:bodyPr>
            <a:noAutofit/>
          </a:bodyPr>
          <a:lstStyle/>
          <a:p>
            <a:pPr eaLnBrk="1" hangingPunct="1"/>
            <a:r>
              <a:rPr lang="it-IT" sz="3200" dirty="0" err="1">
                <a:solidFill>
                  <a:srgbClr val="3366FF"/>
                </a:solidFill>
                <a:latin typeface="Comic Sans MS" pitchFamily="66" charset="0"/>
              </a:rPr>
              <a:t>…una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 semplice ma utile proprietà per capire la velocità di una funzione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528888" y="1695882"/>
            <a:ext cx="37224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err="1">
                <a:latin typeface="Comic Sans MS" pitchFamily="66" charset="0"/>
              </a:rPr>
              <a:t>lim</a:t>
            </a:r>
            <a:r>
              <a:rPr lang="en-US" sz="3200" dirty="0">
                <a:latin typeface="Comic Sans MS" pitchFamily="66" charset="0"/>
              </a:rPr>
              <a:t>  f(n)/g(n)= 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3200" dirty="0">
                <a:latin typeface="Comic Sans MS" pitchFamily="66" charset="0"/>
              </a:rPr>
              <a:t> &gt;0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033713" y="2545194"/>
            <a:ext cx="24593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omic Sans MS" pitchFamily="66" charset="0"/>
              </a:rPr>
              <a:t>f(n)=</a:t>
            </a:r>
            <a:r>
              <a:rPr lang="en-US" sz="3200">
                <a:latin typeface="Comic Sans MS" pitchFamily="66" charset="0"/>
                <a:sym typeface="Symbol" pitchFamily="18" charset="2"/>
              </a:rPr>
              <a:t>(</a:t>
            </a:r>
            <a:r>
              <a:rPr lang="en-US" sz="3200">
                <a:latin typeface="Comic Sans MS" pitchFamily="66" charset="0"/>
              </a:rPr>
              <a:t>g(n))</a:t>
            </a:r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2074863" y="4561319"/>
            <a:ext cx="37946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3200" dirty="0">
                <a:latin typeface="Comic Sans MS" pitchFamily="66" charset="0"/>
              </a:rPr>
              <a:t>/2 &lt; f(n)/g(n) &lt; 2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2699792" y="2060848"/>
            <a:ext cx="7553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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449388" y="1681594"/>
            <a:ext cx="6944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Se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736725" y="2545194"/>
            <a:ext cx="12426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allora</a:t>
            </a:r>
            <a:endParaRPr lang="en-US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7514" name="Text Box 10"/>
          <p:cNvSpPr txBox="1">
            <a:spLocks noChangeArrowheads="1"/>
          </p:cNvSpPr>
          <p:nvPr/>
        </p:nvSpPr>
        <p:spPr bwMode="auto">
          <a:xfrm>
            <a:off x="622300" y="3697719"/>
            <a:ext cx="16690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Infatti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277515" name="Text Box 11"/>
          <p:cNvSpPr txBox="1">
            <a:spLocks noChangeArrowheads="1"/>
          </p:cNvSpPr>
          <p:nvPr/>
        </p:nvSpPr>
        <p:spPr bwMode="auto">
          <a:xfrm>
            <a:off x="2603500" y="5282044"/>
            <a:ext cx="27815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per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suff</a:t>
            </a:r>
            <a:r>
              <a:rPr lang="en-US" sz="2400" dirty="0">
                <a:latin typeface="Comic Sans MS" pitchFamily="66" charset="0"/>
              </a:rPr>
              <a:t>. </a:t>
            </a:r>
            <a:r>
              <a:rPr lang="en-US" sz="2400" dirty="0" err="1">
                <a:latin typeface="Comic Sans MS" pitchFamily="66" charset="0"/>
              </a:rPr>
              <a:t>grande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77517" name="Rectangle 13"/>
          <p:cNvSpPr>
            <a:spLocks noChangeArrowheads="1"/>
          </p:cNvSpPr>
          <p:nvPr/>
        </p:nvSpPr>
        <p:spPr bwMode="auto">
          <a:xfrm>
            <a:off x="8459788" y="5949950"/>
            <a:ext cx="215900" cy="215900"/>
          </a:xfrm>
          <a:prstGeom prst="rect">
            <a:avLst/>
          </a:prstGeom>
          <a:solidFill>
            <a:srgbClr val="3366FF"/>
          </a:solidFill>
          <a:ln w="25400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7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77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77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77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10" grpId="0"/>
      <p:bldP spid="277514" grpId="0"/>
      <p:bldP spid="277515" grpId="0"/>
      <p:bldP spid="27751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508000" y="836613"/>
            <a:ext cx="8331200" cy="2581275"/>
          </a:xfrm>
          <a:prstGeom prst="rect">
            <a:avLst/>
          </a:prstGeom>
          <a:noFill/>
          <a:ln w="508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sz="2000" dirty="0">
                <a:latin typeface="Comic Sans MS" pitchFamily="66" charset="0"/>
              </a:rPr>
              <a:t>Se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T(n) = a</a:t>
            </a:r>
            <a:r>
              <a:rPr lang="it-IT" sz="2000" baseline="-25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sz="2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sz="2000" baseline="30000" dirty="0" err="1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 + a</a:t>
            </a:r>
            <a:r>
              <a:rPr lang="it-IT" sz="2000" baseline="-25000" dirty="0">
                <a:solidFill>
                  <a:srgbClr val="3366FF"/>
                </a:solidFill>
                <a:latin typeface="Comic Sans MS" pitchFamily="66" charset="0"/>
              </a:rPr>
              <a:t>d-1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 n</a:t>
            </a:r>
            <a:r>
              <a:rPr lang="it-IT" sz="2000" baseline="30000" dirty="0">
                <a:solidFill>
                  <a:srgbClr val="3366FF"/>
                </a:solidFill>
                <a:latin typeface="Comic Sans MS" pitchFamily="66" charset="0"/>
              </a:rPr>
              <a:t>d-1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 + … + a</a:t>
            </a:r>
            <a:r>
              <a:rPr lang="it-IT" sz="2000" baseline="-25000" dirty="0">
                <a:solidFill>
                  <a:srgbClr val="3366FF"/>
                </a:solidFill>
                <a:latin typeface="Comic Sans MS" pitchFamily="66" charset="0"/>
              </a:rPr>
              <a:t>0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   </a:t>
            </a:r>
            <a:r>
              <a:rPr lang="it-IT" sz="2000" dirty="0">
                <a:latin typeface="Comic Sans MS" pitchFamily="66" charset="0"/>
              </a:rPr>
              <a:t>è un polinomio di grado d (con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sz="2000" baseline="-25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&gt;0</a:t>
            </a:r>
            <a:r>
              <a:rPr lang="it-IT" sz="2000" dirty="0">
                <a:latin typeface="Comic Sans MS" pitchFamily="66" charset="0"/>
              </a:rPr>
              <a:t>), allora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T(n) =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(</a:t>
            </a:r>
            <a:r>
              <a:rPr lang="it-IT" sz="20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n</a:t>
            </a:r>
            <a:r>
              <a:rPr lang="it-IT" sz="2000" baseline="300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d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)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  <a:p>
            <a:pPr eaLnBrk="1" hangingPunct="1"/>
            <a:endParaRPr lang="it-IT" sz="2000" dirty="0">
              <a:latin typeface="Comic Sans MS" pitchFamily="66" charset="0"/>
            </a:endParaRPr>
          </a:p>
          <a:p>
            <a:pPr eaLnBrk="1" hangingPunct="1"/>
            <a:r>
              <a:rPr lang="it-IT" sz="2000" dirty="0">
                <a:latin typeface="Comic Sans MS" pitchFamily="66" charset="0"/>
              </a:rPr>
              <a:t>Infatti:</a:t>
            </a:r>
          </a:p>
          <a:p>
            <a:pPr eaLnBrk="1" hangingPunct="1"/>
            <a:endParaRPr lang="it-IT" sz="2000" dirty="0">
              <a:latin typeface="Comic Sans MS" pitchFamily="66" charset="0"/>
            </a:endParaRPr>
          </a:p>
          <a:p>
            <a:pPr eaLnBrk="1" hangingPunct="1"/>
            <a:r>
              <a:rPr lang="it-IT" sz="2000" dirty="0">
                <a:latin typeface="Comic Sans MS" pitchFamily="66" charset="0"/>
              </a:rPr>
              <a:t>T(n) / </a:t>
            </a:r>
            <a:r>
              <a:rPr lang="it-IT" sz="2000" dirty="0" err="1">
                <a:latin typeface="Comic Sans MS" pitchFamily="66" charset="0"/>
                <a:sym typeface="Symbol" pitchFamily="18" charset="2"/>
              </a:rPr>
              <a:t>n</a:t>
            </a:r>
            <a:r>
              <a:rPr lang="it-IT" sz="2000" baseline="30000" dirty="0" err="1">
                <a:latin typeface="Comic Sans MS" pitchFamily="66" charset="0"/>
                <a:sym typeface="Symbol" pitchFamily="18" charset="2"/>
              </a:rPr>
              <a:t>d</a:t>
            </a:r>
            <a:r>
              <a:rPr lang="it-IT" sz="2000" dirty="0">
                <a:latin typeface="Comic Sans MS" pitchFamily="66" charset="0"/>
              </a:rPr>
              <a:t> = a</a:t>
            </a:r>
            <a:r>
              <a:rPr lang="it-IT" sz="2000" baseline="-25000" dirty="0">
                <a:latin typeface="Comic Sans MS" pitchFamily="66" charset="0"/>
              </a:rPr>
              <a:t>d</a:t>
            </a:r>
            <a:r>
              <a:rPr lang="it-IT" sz="2000" dirty="0">
                <a:latin typeface="Comic Sans MS" pitchFamily="66" charset="0"/>
              </a:rPr>
              <a:t> + a</a:t>
            </a:r>
            <a:r>
              <a:rPr lang="it-IT" sz="2000" baseline="-25000" dirty="0">
                <a:latin typeface="Comic Sans MS" pitchFamily="66" charset="0"/>
              </a:rPr>
              <a:t>d-1</a:t>
            </a:r>
            <a:r>
              <a:rPr lang="it-IT" sz="2000" dirty="0">
                <a:latin typeface="Comic Sans MS" pitchFamily="66" charset="0"/>
              </a:rPr>
              <a:t> n</a:t>
            </a:r>
            <a:r>
              <a:rPr lang="it-IT" sz="2000" baseline="30000" dirty="0">
                <a:latin typeface="Comic Sans MS" pitchFamily="66" charset="0"/>
              </a:rPr>
              <a:t>-1</a:t>
            </a:r>
            <a:r>
              <a:rPr lang="it-IT" sz="2000" dirty="0">
                <a:latin typeface="Comic Sans MS" pitchFamily="66" charset="0"/>
              </a:rPr>
              <a:t> + … + a</a:t>
            </a:r>
            <a:r>
              <a:rPr lang="it-IT" sz="2000" baseline="-25000" dirty="0">
                <a:latin typeface="Comic Sans MS" pitchFamily="66" charset="0"/>
              </a:rPr>
              <a:t>0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it-IT" sz="2000" dirty="0">
                <a:latin typeface="Comic Sans MS" pitchFamily="66" charset="0"/>
              </a:rPr>
              <a:t>n</a:t>
            </a:r>
            <a:r>
              <a:rPr lang="it-IT" sz="2000" baseline="30000" dirty="0">
                <a:latin typeface="Comic Sans MS" pitchFamily="66" charset="0"/>
              </a:rPr>
              <a:t>-d</a:t>
            </a:r>
            <a:endParaRPr lang="it-IT" sz="2000" dirty="0">
              <a:latin typeface="Comic Sans MS" pitchFamily="66" charset="0"/>
              <a:sym typeface="Symbol" pitchFamily="18" charset="2"/>
            </a:endParaRPr>
          </a:p>
          <a:p>
            <a:pPr eaLnBrk="1" hangingPunct="1">
              <a:buFont typeface="Symbol" pitchFamily="18" charset="2"/>
              <a:buChar char="$"/>
            </a:pPr>
            <a:endParaRPr lang="it-IT" sz="2000" dirty="0">
              <a:latin typeface="Comic Sans MS" pitchFamily="66" charset="0"/>
              <a:sym typeface="Symbol" pitchFamily="18" charset="2"/>
            </a:endParaRPr>
          </a:p>
          <a:p>
            <a:pPr eaLnBrk="1" hangingPunct="1">
              <a:buFont typeface="Symbol" pitchFamily="18" charset="2"/>
              <a:buNone/>
            </a:pPr>
            <a:r>
              <a:rPr lang="it-IT" sz="2000" dirty="0">
                <a:latin typeface="Comic Sans MS" pitchFamily="66" charset="0"/>
                <a:sym typeface="Symbol" pitchFamily="18" charset="2"/>
              </a:rPr>
              <a:t>che tende a a</a:t>
            </a:r>
            <a:r>
              <a:rPr lang="it-IT" sz="2000" baseline="-25000" dirty="0">
                <a:latin typeface="Comic Sans MS" pitchFamily="66" charset="0"/>
                <a:sym typeface="Symbol" pitchFamily="18" charset="2"/>
              </a:rPr>
              <a:t>d  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quando n :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609600" y="404813"/>
            <a:ext cx="1220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solidFill>
                  <a:schemeClr val="accent2"/>
                </a:solidFill>
                <a:latin typeface="Comic Sans MS" pitchFamily="66" charset="0"/>
              </a:rPr>
              <a:t>Esempio: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470025"/>
          </a:xfrm>
        </p:spPr>
        <p:txBody>
          <a:bodyPr/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modelli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calcolo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1.bp.blogspot.com/_ISw2J9GiM-w/TLebeCHnE0I/AAAAAAAAAt4/pv_tSvo_wdo/s1600/Immagine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068960"/>
            <a:ext cx="2376501" cy="1800200"/>
          </a:xfrm>
          <a:prstGeom prst="rect">
            <a:avLst/>
          </a:prstGeom>
          <a:noFill/>
        </p:spPr>
      </p:pic>
      <p:pic>
        <p:nvPicPr>
          <p:cNvPr id="10242" name="Picture 2" descr="http://t3.gstatic.com/images?q=tbn:ANd9GcRnHydtP9jV1AnYZjuLHBf0itmV1a0VBZ81TNyWqN_rd_OfRzFAr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3212976"/>
            <a:ext cx="2505075" cy="1828800"/>
          </a:xfrm>
          <a:prstGeom prst="rect">
            <a:avLst/>
          </a:prstGeom>
          <a:noFill/>
        </p:spPr>
      </p:pic>
      <p:pic>
        <p:nvPicPr>
          <p:cNvPr id="10244" name="Picture 4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3573016"/>
            <a:ext cx="2184268" cy="1342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Text Box 2"/>
          <p:cNvSpPr txBox="1">
            <a:spLocks noChangeArrowheads="1"/>
          </p:cNvSpPr>
          <p:nvPr/>
        </p:nvSpPr>
        <p:spPr bwMode="auto">
          <a:xfrm>
            <a:off x="508000" y="2954338"/>
            <a:ext cx="1722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3300"/>
                </a:solidFill>
                <a:latin typeface="Comic Sans MS" pitchFamily="66" charset="0"/>
              </a:rPr>
              <a:t>Logaritmi ……</a:t>
            </a:r>
            <a:endParaRPr lang="it-IT" sz="2000">
              <a:solidFill>
                <a:srgbClr val="FF3300"/>
              </a:solidFill>
              <a:latin typeface="Comic Sans MS" pitchFamily="66" charset="0"/>
            </a:endParaRPr>
          </a:p>
        </p:txBody>
      </p:sp>
      <p:sp>
        <p:nvSpPr>
          <p:cNvPr id="8200" name="Text Box 3"/>
          <p:cNvSpPr txBox="1">
            <a:spLocks noChangeArrowheads="1"/>
          </p:cNvSpPr>
          <p:nvPr/>
        </p:nvSpPr>
        <p:spPr bwMode="auto">
          <a:xfrm>
            <a:off x="363538" y="1212850"/>
            <a:ext cx="2041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3300"/>
                </a:solidFill>
                <a:latin typeface="Comic Sans MS" pitchFamily="66" charset="0"/>
              </a:rPr>
              <a:t>Esponenziali ……</a:t>
            </a:r>
            <a:endParaRPr lang="it-IT" sz="2000">
              <a:solidFill>
                <a:srgbClr val="FF3300"/>
              </a:solidFill>
              <a:latin typeface="Comic Sans MS" pitchFamily="66" charset="0"/>
            </a:endParaRPr>
          </a:p>
        </p:txBody>
      </p:sp>
      <p:sp>
        <p:nvSpPr>
          <p:cNvPr id="8201" name="Text Box 4"/>
          <p:cNvSpPr txBox="1">
            <a:spLocks noChangeArrowheads="1"/>
          </p:cNvSpPr>
          <p:nvPr/>
        </p:nvSpPr>
        <p:spPr bwMode="auto">
          <a:xfrm>
            <a:off x="406400" y="104775"/>
            <a:ext cx="1544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3300"/>
                </a:solidFill>
                <a:latin typeface="Comic Sans MS" pitchFamily="66" charset="0"/>
              </a:rPr>
              <a:t>Polinomi ……</a:t>
            </a:r>
            <a:endParaRPr lang="it-IT" sz="2000">
              <a:solidFill>
                <a:srgbClr val="FF3300"/>
              </a:solidFill>
              <a:latin typeface="Comic Sans MS" pitchFamily="66" charset="0"/>
            </a:endParaRPr>
          </a:p>
        </p:txBody>
      </p:sp>
      <p:sp>
        <p:nvSpPr>
          <p:cNvPr id="8202" name="Text Box 5"/>
          <p:cNvSpPr txBox="1">
            <a:spLocks noChangeArrowheads="1"/>
          </p:cNvSpPr>
          <p:nvPr/>
        </p:nvSpPr>
        <p:spPr bwMode="auto">
          <a:xfrm>
            <a:off x="487363" y="4673600"/>
            <a:ext cx="172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3300"/>
                </a:solidFill>
                <a:latin typeface="Comic Sans MS" pitchFamily="66" charset="0"/>
              </a:rPr>
              <a:t>Fattoriali ……</a:t>
            </a:r>
            <a:endParaRPr lang="it-IT" sz="2000">
              <a:solidFill>
                <a:srgbClr val="FF3300"/>
              </a:solidFill>
              <a:latin typeface="Comic Sans MS" pitchFamily="66" charset="0"/>
            </a:endParaRPr>
          </a:p>
        </p:txBody>
      </p:sp>
      <p:sp>
        <p:nvSpPr>
          <p:cNvPr id="8203" name="Rectangle 6"/>
          <p:cNvSpPr>
            <a:spLocks noChangeArrowheads="1"/>
          </p:cNvSpPr>
          <p:nvPr/>
        </p:nvSpPr>
        <p:spPr bwMode="auto">
          <a:xfrm>
            <a:off x="304800" y="581025"/>
            <a:ext cx="3622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Comic Sans MS" pitchFamily="66" charset="0"/>
              </a:rPr>
              <a:t>P</a:t>
            </a:r>
            <a:r>
              <a:rPr lang="it-IT" sz="2000">
                <a:latin typeface="Comic Sans MS" pitchFamily="66" charset="0"/>
              </a:rPr>
              <a:t>(n) = a</a:t>
            </a:r>
            <a:r>
              <a:rPr lang="en-US" sz="2000" baseline="-25000">
                <a:latin typeface="Comic Sans MS" pitchFamily="66" charset="0"/>
              </a:rPr>
              <a:t>d</a:t>
            </a:r>
            <a:r>
              <a:rPr lang="it-IT" sz="2000">
                <a:latin typeface="Comic Sans MS" pitchFamily="66" charset="0"/>
              </a:rPr>
              <a:t> n</a:t>
            </a:r>
            <a:r>
              <a:rPr lang="en-US" sz="2000" baseline="30000">
                <a:latin typeface="Comic Sans MS" pitchFamily="66" charset="0"/>
              </a:rPr>
              <a:t>d</a:t>
            </a:r>
            <a:r>
              <a:rPr lang="it-IT" sz="2000">
                <a:latin typeface="Comic Sans MS" pitchFamily="66" charset="0"/>
              </a:rPr>
              <a:t> + a</a:t>
            </a:r>
            <a:r>
              <a:rPr lang="en-US" sz="2000" baseline="-25000">
                <a:latin typeface="Comic Sans MS" pitchFamily="66" charset="0"/>
              </a:rPr>
              <a:t>d</a:t>
            </a:r>
            <a:r>
              <a:rPr lang="it-IT" sz="2000" baseline="-25000">
                <a:latin typeface="Comic Sans MS" pitchFamily="66" charset="0"/>
              </a:rPr>
              <a:t>-1</a:t>
            </a:r>
            <a:r>
              <a:rPr lang="it-IT" sz="2000">
                <a:latin typeface="Comic Sans MS" pitchFamily="66" charset="0"/>
              </a:rPr>
              <a:t> n</a:t>
            </a:r>
            <a:r>
              <a:rPr lang="en-US" sz="2000" baseline="30000">
                <a:latin typeface="Comic Sans MS" pitchFamily="66" charset="0"/>
              </a:rPr>
              <a:t>d</a:t>
            </a:r>
            <a:r>
              <a:rPr lang="it-IT" sz="2000" baseline="30000">
                <a:latin typeface="Comic Sans MS" pitchFamily="66" charset="0"/>
              </a:rPr>
              <a:t>-1</a:t>
            </a:r>
            <a:r>
              <a:rPr lang="it-IT" sz="2000">
                <a:latin typeface="Comic Sans MS" pitchFamily="66" charset="0"/>
              </a:rPr>
              <a:t> + … + a</a:t>
            </a:r>
            <a:r>
              <a:rPr lang="it-IT" sz="2000" baseline="-25000">
                <a:latin typeface="Comic Sans MS" pitchFamily="66" charset="0"/>
              </a:rPr>
              <a:t>0</a:t>
            </a:r>
            <a:r>
              <a:rPr lang="en-US" sz="2000" baseline="-25000">
                <a:latin typeface="Comic Sans MS" pitchFamily="66" charset="0"/>
              </a:rPr>
              <a:t> </a:t>
            </a:r>
            <a:r>
              <a:rPr lang="en-US" sz="2000">
                <a:latin typeface="Comic Sans MS" pitchFamily="66" charset="0"/>
                <a:sym typeface="Wingdings" pitchFamily="2" charset="2"/>
              </a:rPr>
              <a:t> </a:t>
            </a:r>
            <a:endParaRPr lang="en-US" sz="2000" baseline="-25000">
              <a:latin typeface="Comic Sans MS" pitchFamily="66" charset="0"/>
            </a:endParaRPr>
          </a:p>
          <a:p>
            <a:pPr eaLnBrk="1" hangingPunct="1"/>
            <a:r>
              <a:rPr lang="en-US" sz="2000" baseline="-25000">
                <a:latin typeface="Comic Sans MS" pitchFamily="66" charset="0"/>
              </a:rPr>
              <a:t>               </a:t>
            </a:r>
            <a:r>
              <a:rPr lang="en-US" sz="2000">
                <a:latin typeface="Comic Sans MS" pitchFamily="66" charset="0"/>
              </a:rPr>
              <a:t>a</a:t>
            </a:r>
            <a:r>
              <a:rPr lang="en-US" sz="2000" baseline="-25000">
                <a:latin typeface="Comic Sans MS" pitchFamily="66" charset="0"/>
              </a:rPr>
              <a:t>d</a:t>
            </a:r>
            <a:r>
              <a:rPr lang="en-US" sz="2000">
                <a:latin typeface="Comic Sans MS" pitchFamily="66" charset="0"/>
              </a:rPr>
              <a:t> &gt; 0</a:t>
            </a:r>
            <a:endParaRPr lang="it-IT" sz="2000">
              <a:latin typeface="Comic Sans MS" pitchFamily="66" charset="0"/>
              <a:sym typeface="Wingdings" pitchFamily="2" charset="2"/>
            </a:endParaRPr>
          </a:p>
        </p:txBody>
      </p:sp>
      <p:sp>
        <p:nvSpPr>
          <p:cNvPr id="8204" name="Text Box 7"/>
          <p:cNvSpPr txBox="1">
            <a:spLocks noChangeArrowheads="1"/>
          </p:cNvSpPr>
          <p:nvPr/>
        </p:nvSpPr>
        <p:spPr bwMode="auto">
          <a:xfrm>
            <a:off x="304800" y="1687513"/>
            <a:ext cx="13398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Comic Sans MS" pitchFamily="66" charset="0"/>
              </a:rPr>
              <a:t>f(n) = a</a:t>
            </a:r>
            <a:r>
              <a:rPr lang="en-US" sz="2000" baseline="30000">
                <a:latin typeface="Comic Sans MS" pitchFamily="66" charset="0"/>
              </a:rPr>
              <a:t>n    </a:t>
            </a:r>
            <a:endParaRPr lang="en-US" sz="2000">
              <a:latin typeface="Comic Sans MS" pitchFamily="66" charset="0"/>
            </a:endParaRPr>
          </a:p>
          <a:p>
            <a:pPr eaLnBrk="1" hangingPunct="1"/>
            <a:r>
              <a:rPr lang="en-US" sz="2000" baseline="30000">
                <a:latin typeface="Comic Sans MS" pitchFamily="66" charset="0"/>
              </a:rPr>
              <a:t>               </a:t>
            </a:r>
            <a:r>
              <a:rPr lang="en-US" sz="2000">
                <a:latin typeface="Comic Sans MS" pitchFamily="66" charset="0"/>
              </a:rPr>
              <a:t>a &gt;1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8205" name="Text Box 9"/>
          <p:cNvSpPr txBox="1">
            <a:spLocks noChangeArrowheads="1"/>
          </p:cNvSpPr>
          <p:nvPr/>
        </p:nvSpPr>
        <p:spPr bwMode="auto">
          <a:xfrm>
            <a:off x="6107113" y="474663"/>
            <a:ext cx="16716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Comic Sans MS" pitchFamily="66" charset="0"/>
              </a:rPr>
              <a:t>P</a:t>
            </a:r>
            <a:r>
              <a:rPr lang="it-IT" sz="2000">
                <a:latin typeface="Comic Sans MS" pitchFamily="66" charset="0"/>
              </a:rPr>
              <a:t>(n) = 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(n</a:t>
            </a:r>
            <a:r>
              <a:rPr lang="en-US" sz="2000" baseline="30000">
                <a:latin typeface="Comic Sans MS" pitchFamily="66" charset="0"/>
                <a:sym typeface="Symbol" pitchFamily="18" charset="2"/>
              </a:rPr>
              <a:t>d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)</a:t>
            </a:r>
            <a:endParaRPr lang="en-US" sz="200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000">
                <a:latin typeface="Comic Sans MS" pitchFamily="66" charset="0"/>
              </a:rPr>
              <a:t>P</a:t>
            </a:r>
            <a:r>
              <a:rPr lang="it-IT" sz="2000">
                <a:latin typeface="Comic Sans MS" pitchFamily="66" charset="0"/>
              </a:rPr>
              <a:t>(n) = 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</a:t>
            </a:r>
            <a:r>
              <a:rPr lang="en-US" sz="2000">
                <a:latin typeface="Comic Sans MS" pitchFamily="66" charset="0"/>
                <a:sym typeface="Symbol" pitchFamily="18" charset="2"/>
              </a:rPr>
              <a:t>O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(n</a:t>
            </a:r>
            <a:r>
              <a:rPr lang="en-US" sz="2000" baseline="30000">
                <a:latin typeface="Comic Sans MS" pitchFamily="66" charset="0"/>
                <a:sym typeface="Symbol" pitchFamily="18" charset="2"/>
              </a:rPr>
              <a:t>d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)</a:t>
            </a:r>
            <a:endParaRPr lang="en-US" sz="200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000">
                <a:latin typeface="Comic Sans MS" pitchFamily="66" charset="0"/>
              </a:rPr>
              <a:t>P</a:t>
            </a:r>
            <a:r>
              <a:rPr lang="it-IT" sz="2000">
                <a:latin typeface="Comic Sans MS" pitchFamily="66" charset="0"/>
              </a:rPr>
              <a:t>(n) = 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(n</a:t>
            </a:r>
            <a:r>
              <a:rPr lang="en-US" sz="2000" baseline="30000">
                <a:latin typeface="Comic Sans MS" pitchFamily="66" charset="0"/>
                <a:sym typeface="Symbol" pitchFamily="18" charset="2"/>
              </a:rPr>
              <a:t>d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)</a:t>
            </a:r>
            <a:r>
              <a:rPr lang="en-US" sz="2000">
                <a:latin typeface="Comic Sans MS" pitchFamily="66" charset="0"/>
                <a:sym typeface="Wingdings" pitchFamily="2" charset="2"/>
              </a:rPr>
              <a:t> </a:t>
            </a:r>
            <a:endParaRPr lang="it-IT" sz="200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8206" name="Text Box 10"/>
          <p:cNvSpPr txBox="1">
            <a:spLocks noChangeArrowheads="1"/>
          </p:cNvSpPr>
          <p:nvPr/>
        </p:nvSpPr>
        <p:spPr bwMode="auto">
          <a:xfrm>
            <a:off x="6053138" y="1782763"/>
            <a:ext cx="14351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Comic Sans MS" pitchFamily="66" charset="0"/>
              </a:rPr>
              <a:t>a</a:t>
            </a:r>
            <a:r>
              <a:rPr lang="en-US" sz="2000" baseline="30000">
                <a:latin typeface="Comic Sans MS" pitchFamily="66" charset="0"/>
              </a:rPr>
              <a:t>n</a:t>
            </a:r>
            <a:r>
              <a:rPr lang="it-IT" sz="2000">
                <a:latin typeface="Comic Sans MS" pitchFamily="66" charset="0"/>
              </a:rPr>
              <a:t> = 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</a:t>
            </a:r>
            <a:r>
              <a:rPr lang="en-US" sz="2000">
                <a:latin typeface="Comic Sans MS" pitchFamily="66" charset="0"/>
                <a:sym typeface="Symbol" pitchFamily="18" charset="2"/>
              </a:rPr>
              <a:t>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(n</a:t>
            </a:r>
            <a:r>
              <a:rPr lang="en-US" sz="2000" baseline="30000">
                <a:latin typeface="Comic Sans MS" pitchFamily="66" charset="0"/>
                <a:sym typeface="Symbol" pitchFamily="18" charset="2"/>
              </a:rPr>
              <a:t>d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)</a:t>
            </a:r>
            <a:endParaRPr lang="en-US" sz="200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000">
                <a:latin typeface="Comic Sans MS" pitchFamily="66" charset="0"/>
              </a:rPr>
              <a:t>a</a:t>
            </a:r>
            <a:r>
              <a:rPr lang="en-US" sz="2000" baseline="30000">
                <a:latin typeface="Comic Sans MS" pitchFamily="66" charset="0"/>
              </a:rPr>
              <a:t>n</a:t>
            </a:r>
            <a:r>
              <a:rPr lang="it-IT" sz="2000">
                <a:latin typeface="Comic Sans MS" pitchFamily="66" charset="0"/>
              </a:rPr>
              <a:t> = 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(n</a:t>
            </a:r>
            <a:r>
              <a:rPr lang="en-US" sz="2000" baseline="30000">
                <a:latin typeface="Comic Sans MS" pitchFamily="66" charset="0"/>
                <a:sym typeface="Symbol" pitchFamily="18" charset="2"/>
              </a:rPr>
              <a:t>d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)</a:t>
            </a:r>
            <a:r>
              <a:rPr lang="en-US" sz="2000">
                <a:latin typeface="Comic Sans MS" pitchFamily="66" charset="0"/>
                <a:sym typeface="Wingdings" pitchFamily="2" charset="2"/>
              </a:rPr>
              <a:t> </a:t>
            </a:r>
            <a:endParaRPr lang="it-IT" sz="2000">
              <a:latin typeface="Comic Sans MS" pitchFamily="66" charset="0"/>
              <a:sym typeface="Wingdings" pitchFamily="2" charset="2"/>
            </a:endParaRPr>
          </a:p>
        </p:txBody>
      </p:sp>
      <p:sp>
        <p:nvSpPr>
          <p:cNvPr id="8207" name="Text Box 11"/>
          <p:cNvSpPr txBox="1">
            <a:spLocks noChangeArrowheads="1"/>
          </p:cNvSpPr>
          <p:nvPr/>
        </p:nvSpPr>
        <p:spPr bwMode="auto">
          <a:xfrm>
            <a:off x="406400" y="3533775"/>
            <a:ext cx="2263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Comic Sans MS" pitchFamily="66" charset="0"/>
              </a:rPr>
              <a:t>f(n) = log</a:t>
            </a:r>
            <a:r>
              <a:rPr lang="en-US" sz="2000" baseline="-25000">
                <a:latin typeface="Comic Sans MS" pitchFamily="66" charset="0"/>
              </a:rPr>
              <a:t>b</a:t>
            </a:r>
            <a:r>
              <a:rPr lang="en-US" sz="2000">
                <a:latin typeface="Comic Sans MS" pitchFamily="66" charset="0"/>
              </a:rPr>
              <a:t>(n)   b&gt;1</a:t>
            </a:r>
            <a:endParaRPr lang="it-IT" sz="2000">
              <a:latin typeface="Comic Sans MS" pitchFamily="66" charset="0"/>
            </a:endParaRPr>
          </a:p>
        </p:txBody>
      </p:sp>
      <p:graphicFrame>
        <p:nvGraphicFramePr>
          <p:cNvPr id="8194" name="Object 12"/>
          <p:cNvGraphicFramePr>
            <a:graphicFrameLocks noChangeAspect="1"/>
          </p:cNvGraphicFramePr>
          <p:nvPr/>
        </p:nvGraphicFramePr>
        <p:xfrm>
          <a:off x="503238" y="4030663"/>
          <a:ext cx="745331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431640" progId="Equation.3">
                  <p:embed/>
                </p:oleObj>
              </mc:Choice>
              <mc:Fallback>
                <p:oleObj name="Equation" r:id="rId2" imgW="1866600" imgH="4316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4030663"/>
                        <a:ext cx="7453312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Text Box 13"/>
          <p:cNvSpPr txBox="1">
            <a:spLocks noChangeArrowheads="1"/>
          </p:cNvSpPr>
          <p:nvPr/>
        </p:nvSpPr>
        <p:spPr bwMode="auto">
          <a:xfrm>
            <a:off x="6096000" y="3576638"/>
            <a:ext cx="2259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Comic Sans MS" pitchFamily="66" charset="0"/>
              </a:rPr>
              <a:t>[log</a:t>
            </a:r>
            <a:r>
              <a:rPr lang="en-US" sz="2000" baseline="-25000">
                <a:latin typeface="Comic Sans MS" pitchFamily="66" charset="0"/>
              </a:rPr>
              <a:t>b</a:t>
            </a:r>
            <a:r>
              <a:rPr lang="en-US" sz="2000">
                <a:latin typeface="Comic Sans MS" pitchFamily="66" charset="0"/>
              </a:rPr>
              <a:t>(n)]</a:t>
            </a:r>
            <a:r>
              <a:rPr lang="en-US" sz="2000" baseline="30000">
                <a:latin typeface="Comic Sans MS" pitchFamily="66" charset="0"/>
              </a:rPr>
              <a:t>c</a:t>
            </a:r>
            <a:r>
              <a:rPr lang="it-IT" sz="2000">
                <a:latin typeface="Comic Sans MS" pitchFamily="66" charset="0"/>
              </a:rPr>
              <a:t> = 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</a:t>
            </a:r>
            <a:r>
              <a:rPr lang="en-US" sz="2000">
                <a:latin typeface="Comic Sans MS" pitchFamily="66" charset="0"/>
                <a:sym typeface="Symbol" pitchFamily="18" charset="2"/>
              </a:rPr>
              <a:t>o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(n</a:t>
            </a:r>
            <a:r>
              <a:rPr lang="en-US" sz="2000" baseline="30000">
                <a:latin typeface="Comic Sans MS" pitchFamily="66" charset="0"/>
                <a:sym typeface="Symbol" pitchFamily="18" charset="2"/>
              </a:rPr>
              <a:t>d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)</a:t>
            </a:r>
            <a:endParaRPr lang="en-US" sz="200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000">
                <a:latin typeface="Comic Sans MS" pitchFamily="66" charset="0"/>
              </a:rPr>
              <a:t>[log</a:t>
            </a:r>
            <a:r>
              <a:rPr lang="en-US" sz="2000" baseline="-25000">
                <a:latin typeface="Comic Sans MS" pitchFamily="66" charset="0"/>
              </a:rPr>
              <a:t>b</a:t>
            </a:r>
            <a:r>
              <a:rPr lang="en-US" sz="2000">
                <a:latin typeface="Comic Sans MS" pitchFamily="66" charset="0"/>
              </a:rPr>
              <a:t>(n)]</a:t>
            </a:r>
            <a:r>
              <a:rPr lang="en-US" sz="2000" baseline="30000">
                <a:latin typeface="Comic Sans MS" pitchFamily="66" charset="0"/>
              </a:rPr>
              <a:t>c</a:t>
            </a:r>
            <a:r>
              <a:rPr lang="it-IT" sz="2000">
                <a:latin typeface="Comic Sans MS" pitchFamily="66" charset="0"/>
              </a:rPr>
              <a:t> = 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</a:t>
            </a:r>
            <a:r>
              <a:rPr lang="en-US" sz="2000">
                <a:latin typeface="Comic Sans MS" pitchFamily="66" charset="0"/>
                <a:sym typeface="Symbol" pitchFamily="18" charset="2"/>
              </a:rPr>
              <a:t>O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(n</a:t>
            </a:r>
            <a:r>
              <a:rPr lang="en-US" sz="2000" baseline="30000">
                <a:latin typeface="Comic Sans MS" pitchFamily="66" charset="0"/>
                <a:sym typeface="Symbol" pitchFamily="18" charset="2"/>
              </a:rPr>
              <a:t>d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)</a:t>
            </a:r>
            <a:r>
              <a:rPr lang="en-US" sz="2000">
                <a:latin typeface="Comic Sans MS" pitchFamily="66" charset="0"/>
                <a:sym typeface="Wingdings" pitchFamily="2" charset="2"/>
              </a:rPr>
              <a:t> </a:t>
            </a:r>
            <a:endParaRPr lang="it-IT" sz="2000">
              <a:latin typeface="Comic Sans MS" pitchFamily="66" charset="0"/>
              <a:sym typeface="Wingdings" pitchFamily="2" charset="2"/>
            </a:endParaRPr>
          </a:p>
        </p:txBody>
      </p:sp>
      <p:sp>
        <p:nvSpPr>
          <p:cNvPr id="8209" name="Text Box 14"/>
          <p:cNvSpPr txBox="1">
            <a:spLocks noChangeArrowheads="1"/>
          </p:cNvSpPr>
          <p:nvPr/>
        </p:nvSpPr>
        <p:spPr bwMode="auto">
          <a:xfrm>
            <a:off x="512763" y="5159375"/>
            <a:ext cx="3219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Comic Sans MS" pitchFamily="66" charset="0"/>
              </a:rPr>
              <a:t>f(n) = n! = n*(n-1)*……*2*1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8210" name="Text Box 15"/>
          <p:cNvSpPr txBox="1">
            <a:spLocks noChangeArrowheads="1"/>
          </p:cNvSpPr>
          <p:nvPr/>
        </p:nvSpPr>
        <p:spPr bwMode="auto">
          <a:xfrm>
            <a:off x="6096000" y="5159375"/>
            <a:ext cx="15303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Comic Sans MS" pitchFamily="66" charset="0"/>
              </a:rPr>
              <a:t> n!</a:t>
            </a:r>
            <a:r>
              <a:rPr lang="it-IT" sz="2000">
                <a:latin typeface="Comic Sans MS" pitchFamily="66" charset="0"/>
              </a:rPr>
              <a:t> = 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</a:t>
            </a:r>
            <a:r>
              <a:rPr lang="en-US" sz="2000">
                <a:latin typeface="Comic Sans MS" pitchFamily="66" charset="0"/>
                <a:sym typeface="Symbol" pitchFamily="18" charset="2"/>
              </a:rPr>
              <a:t>o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(n</a:t>
            </a:r>
            <a:r>
              <a:rPr lang="en-US" sz="2000" baseline="30000">
                <a:latin typeface="Comic Sans MS" pitchFamily="66" charset="0"/>
                <a:sym typeface="Symbol" pitchFamily="18" charset="2"/>
              </a:rPr>
              <a:t>n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)</a:t>
            </a:r>
            <a:endParaRPr lang="en-US" sz="200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000">
                <a:latin typeface="Comic Sans MS" pitchFamily="66" charset="0"/>
              </a:rPr>
              <a:t> n!</a:t>
            </a:r>
            <a:r>
              <a:rPr lang="it-IT" sz="2000">
                <a:latin typeface="Comic Sans MS" pitchFamily="66" charset="0"/>
              </a:rPr>
              <a:t> = 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</a:t>
            </a:r>
            <a:r>
              <a:rPr lang="en-US" sz="2000">
                <a:latin typeface="Comic Sans MS" pitchFamily="66" charset="0"/>
                <a:sym typeface="Symbol" pitchFamily="18" charset="2"/>
              </a:rPr>
              <a:t> 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000">
                <a:latin typeface="Comic Sans MS" pitchFamily="66" charset="0"/>
                <a:sym typeface="Symbol" pitchFamily="18" charset="2"/>
              </a:rPr>
              <a:t>a</a:t>
            </a:r>
            <a:r>
              <a:rPr lang="en-US" sz="2000" baseline="30000">
                <a:latin typeface="Comic Sans MS" pitchFamily="66" charset="0"/>
                <a:sym typeface="Symbol" pitchFamily="18" charset="2"/>
              </a:rPr>
              <a:t>n</a:t>
            </a:r>
            <a:r>
              <a:rPr lang="it-IT" sz="2000">
                <a:latin typeface="Comic Sans MS" pitchFamily="66" charset="0"/>
                <a:sym typeface="Symbol" pitchFamily="18" charset="2"/>
              </a:rPr>
              <a:t>)</a:t>
            </a:r>
            <a:r>
              <a:rPr lang="en-US" sz="2000">
                <a:latin typeface="Comic Sans MS" pitchFamily="66" charset="0"/>
                <a:sym typeface="Wingdings" pitchFamily="2" charset="2"/>
              </a:rPr>
              <a:t> </a:t>
            </a:r>
            <a:endParaRPr lang="it-IT" sz="2000">
              <a:latin typeface="Comic Sans MS" pitchFamily="66" charset="0"/>
              <a:sym typeface="Wingdings" pitchFamily="2" charset="2"/>
            </a:endParaRPr>
          </a:p>
        </p:txBody>
      </p:sp>
      <p:sp>
        <p:nvSpPr>
          <p:cNvPr id="8211" name="AutoShape 16"/>
          <p:cNvSpPr>
            <a:spLocks noChangeArrowheads="1"/>
          </p:cNvSpPr>
          <p:nvPr/>
        </p:nvSpPr>
        <p:spPr bwMode="auto">
          <a:xfrm>
            <a:off x="4591050" y="1952625"/>
            <a:ext cx="1301750" cy="157163"/>
          </a:xfrm>
          <a:prstGeom prst="rightArrow">
            <a:avLst>
              <a:gd name="adj1" fmla="val 50000"/>
              <a:gd name="adj2" fmla="val 207070"/>
            </a:avLst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8212" name="AutoShape 17"/>
          <p:cNvSpPr>
            <a:spLocks noChangeArrowheads="1"/>
          </p:cNvSpPr>
          <p:nvPr/>
        </p:nvSpPr>
        <p:spPr bwMode="auto">
          <a:xfrm>
            <a:off x="4387850" y="3744913"/>
            <a:ext cx="1301750" cy="158750"/>
          </a:xfrm>
          <a:prstGeom prst="rightArrow">
            <a:avLst>
              <a:gd name="adj1" fmla="val 50000"/>
              <a:gd name="adj2" fmla="val 205000"/>
            </a:avLst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8213" name="AutoShape 18"/>
          <p:cNvSpPr>
            <a:spLocks noChangeArrowheads="1"/>
          </p:cNvSpPr>
          <p:nvPr/>
        </p:nvSpPr>
        <p:spPr bwMode="auto">
          <a:xfrm>
            <a:off x="5080000" y="5222875"/>
            <a:ext cx="711200" cy="158750"/>
          </a:xfrm>
          <a:prstGeom prst="rightArrow">
            <a:avLst>
              <a:gd name="adj1" fmla="val 50000"/>
              <a:gd name="adj2" fmla="val 112000"/>
            </a:avLst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8214" name="AutoShape 19"/>
          <p:cNvSpPr>
            <a:spLocks noChangeArrowheads="1"/>
          </p:cNvSpPr>
          <p:nvPr/>
        </p:nvSpPr>
        <p:spPr bwMode="auto">
          <a:xfrm>
            <a:off x="5181600" y="685800"/>
            <a:ext cx="711200" cy="158750"/>
          </a:xfrm>
          <a:prstGeom prst="rightArrow">
            <a:avLst>
              <a:gd name="adj1" fmla="val 50000"/>
              <a:gd name="adj2" fmla="val 112000"/>
            </a:avLst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graphicFrame>
        <p:nvGraphicFramePr>
          <p:cNvPr id="8195" name="Object 20"/>
          <p:cNvGraphicFramePr>
            <a:graphicFrameLocks noGrp="1" noChangeAspect="1"/>
          </p:cNvGraphicFramePr>
          <p:nvPr>
            <p:ph/>
          </p:nvPr>
        </p:nvGraphicFramePr>
        <p:xfrm>
          <a:off x="501650" y="2232025"/>
          <a:ext cx="263048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419040" progId="Equation.3">
                  <p:embed/>
                </p:oleObj>
              </mc:Choice>
              <mc:Fallback>
                <p:oleObj name="Equation" r:id="rId4" imgW="901440" imgH="4190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2232025"/>
                        <a:ext cx="2630488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85800" y="2174999"/>
            <a:ext cx="7772400" cy="1902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velocità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asintotica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di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funzioni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composte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18864" y="44624"/>
            <a:ext cx="8229600" cy="634082"/>
          </a:xfrm>
        </p:spPr>
        <p:txBody>
          <a:bodyPr>
            <a:normAutofit/>
          </a:bodyPr>
          <a:lstStyle/>
          <a:p>
            <a:pPr algn="r"/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Velocità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delle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funzioni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composte</a:t>
            </a:r>
            <a:endParaRPr lang="en-US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19"/>
          <p:cNvSpPr txBox="1">
            <a:spLocks noChangeArrowheads="1"/>
          </p:cNvSpPr>
          <p:nvPr/>
        </p:nvSpPr>
        <p:spPr bwMode="auto">
          <a:xfrm>
            <a:off x="395536" y="764704"/>
            <a:ext cx="770485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date 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e g(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),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             </a:t>
            </a:r>
            <a:r>
              <a:rPr lang="en-US" sz="2000" dirty="0">
                <a:latin typeface="Comic Sans MS" pitchFamily="66" charset="0"/>
              </a:rPr>
              <a:t> la </a:t>
            </a:r>
            <a:r>
              <a:rPr lang="en-US" sz="2000" dirty="0" err="1">
                <a:latin typeface="Comic Sans MS" pitchFamily="66" charset="0"/>
              </a:rPr>
              <a:t>velocità</a:t>
            </a:r>
            <a:r>
              <a:rPr lang="en-US" sz="2000" dirty="0">
                <a:latin typeface="Comic Sans MS" pitchFamily="66" charset="0"/>
              </a:rPr>
              <a:t> ad </a:t>
            </a:r>
            <a:r>
              <a:rPr lang="en-US" sz="2000" dirty="0" err="1">
                <a:latin typeface="Comic Sans MS" pitchFamily="66" charset="0"/>
              </a:rPr>
              <a:t>andare</a:t>
            </a:r>
            <a:r>
              <a:rPr lang="en-US" sz="2000" dirty="0">
                <a:latin typeface="Comic Sans MS" pitchFamily="66" charset="0"/>
              </a:rPr>
              <a:t> a </a:t>
            </a:r>
            <a:r>
              <a:rPr lang="en-US" sz="2000" dirty="0" err="1">
                <a:latin typeface="Comic Sans MS" pitchFamily="66" charset="0"/>
              </a:rPr>
              <a:t>infinto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della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funzione</a:t>
            </a:r>
            <a:r>
              <a:rPr lang="en-US" sz="2000" dirty="0">
                <a:latin typeface="Comic Sans MS" pitchFamily="66" charset="0"/>
              </a:rPr>
              <a:t> 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)+g(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</a:t>
            </a:r>
          </a:p>
          <a:p>
            <a:r>
              <a:rPr lang="en-US" sz="2000" dirty="0">
                <a:latin typeface="Comic Sans MS" pitchFamily="66" charset="0"/>
              </a:rPr>
              <a:t>               è la </a:t>
            </a:r>
            <a:r>
              <a:rPr lang="en-US" sz="2000" dirty="0" err="1">
                <a:latin typeface="Comic Sans MS" pitchFamily="66" charset="0"/>
              </a:rPr>
              <a:t>velocità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della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più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veloce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fra</a:t>
            </a:r>
            <a:r>
              <a:rPr lang="en-US" sz="2000" dirty="0">
                <a:latin typeface="Comic Sans MS" pitchFamily="66" charset="0"/>
              </a:rPr>
              <a:t> 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e g(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15" name="CasellaDiTesto 14"/>
          <p:cNvSpPr txBox="1">
            <a:spLocks noChangeArrowheads="1"/>
          </p:cNvSpPr>
          <p:nvPr/>
        </p:nvSpPr>
        <p:spPr bwMode="auto">
          <a:xfrm>
            <a:off x="323528" y="1887215"/>
            <a:ext cx="77048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Esempi</a:t>
            </a:r>
            <a:r>
              <a:rPr lang="en-US" sz="2400" dirty="0">
                <a:latin typeface="Comic Sans MS" pitchFamily="66" charset="0"/>
              </a:rPr>
              <a:t>:</a:t>
            </a:r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504056" y="2391271"/>
            <a:ext cx="8995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r>
              <a:rPr lang="en-US" sz="2400" dirty="0">
                <a:latin typeface="Comic Sans MS" pitchFamily="66" charset="0"/>
              </a:rPr>
              <a:t>+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9" name="CasellaDiTesto 8"/>
          <p:cNvSpPr txBox="1">
            <a:spLocks noChangeArrowheads="1"/>
          </p:cNvSpPr>
          <p:nvPr/>
        </p:nvSpPr>
        <p:spPr bwMode="auto">
          <a:xfrm>
            <a:off x="488810" y="2852936"/>
            <a:ext cx="3707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dirty="0">
                <a:latin typeface="Comic Sans MS" pitchFamily="66" charset="0"/>
              </a:rPr>
              <a:t>+log</a:t>
            </a:r>
            <a:r>
              <a:rPr lang="en-US" sz="2400" baseline="30000" dirty="0">
                <a:latin typeface="Comic Sans MS" pitchFamily="66" charset="0"/>
              </a:rPr>
              <a:t>10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2" name="CasellaDiTesto 5">
            <a:extLst>
              <a:ext uri="{FF2B5EF4-FFF2-40B4-BE49-F238E27FC236}">
                <a16:creationId xmlns:a16="http://schemas.microsoft.com/office/drawing/2014/main" id="{81027ABD-2E24-699F-A8AA-8E91DDE98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7868" y="2391271"/>
            <a:ext cx="3707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=</a:t>
            </a:r>
            <a:r>
              <a:rPr lang="en-US" sz="2400" dirty="0">
                <a:latin typeface="Comic Sans MS" pitchFamily="66" charset="0"/>
                <a:sym typeface="Symbol"/>
              </a:rPr>
              <a:t>(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r>
              <a:rPr lang="en-US" sz="2400" dirty="0">
                <a:latin typeface="Comic Sans MS" pitchFamily="66" charset="0"/>
                <a:sym typeface="Symbol"/>
              </a:rPr>
              <a:t>)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8">
            <a:extLst>
              <a:ext uri="{FF2B5EF4-FFF2-40B4-BE49-F238E27FC236}">
                <a16:creationId xmlns:a16="http://schemas.microsoft.com/office/drawing/2014/main" id="{8EEA88CC-3E1B-43F1-0AF7-860693727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2863281"/>
            <a:ext cx="3707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=</a:t>
            </a:r>
            <a:r>
              <a:rPr lang="en-US" sz="2400" dirty="0">
                <a:latin typeface="Comic Sans MS" pitchFamily="66" charset="0"/>
                <a:sym typeface="Symbol"/>
              </a:rPr>
              <a:t>(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dirty="0">
                <a:latin typeface="Comic Sans MS" pitchFamily="66" charset="0"/>
                <a:sym typeface="Symbol"/>
              </a:rPr>
              <a:t>)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/>
      <p:bldP spid="9" grpId="0"/>
      <p:bldP spid="2" grpId="0"/>
      <p:bldP spid="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18864" y="44624"/>
            <a:ext cx="8229600" cy="634082"/>
          </a:xfrm>
        </p:spPr>
        <p:txBody>
          <a:bodyPr>
            <a:normAutofit/>
          </a:bodyPr>
          <a:lstStyle/>
          <a:p>
            <a:pPr algn="r"/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Velocità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delle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funzioni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composte</a:t>
            </a:r>
            <a:endParaRPr lang="en-US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19"/>
          <p:cNvSpPr txBox="1">
            <a:spLocks noChangeArrowheads="1"/>
          </p:cNvSpPr>
          <p:nvPr/>
        </p:nvSpPr>
        <p:spPr bwMode="auto">
          <a:xfrm>
            <a:off x="395536" y="764704"/>
            <a:ext cx="792088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date 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e g(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),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             </a:t>
            </a:r>
            <a:r>
              <a:rPr lang="en-US" sz="2000" dirty="0">
                <a:latin typeface="Comic Sans MS" pitchFamily="66" charset="0"/>
              </a:rPr>
              <a:t> la </a:t>
            </a:r>
            <a:r>
              <a:rPr lang="en-US" sz="2000" dirty="0" err="1">
                <a:latin typeface="Comic Sans MS" pitchFamily="66" charset="0"/>
              </a:rPr>
              <a:t>velocità</a:t>
            </a:r>
            <a:r>
              <a:rPr lang="en-US" sz="2000" dirty="0">
                <a:latin typeface="Comic Sans MS" pitchFamily="66" charset="0"/>
              </a:rPr>
              <a:t> ad </a:t>
            </a:r>
            <a:r>
              <a:rPr lang="en-US" sz="2000" dirty="0" err="1">
                <a:latin typeface="Comic Sans MS" pitchFamily="66" charset="0"/>
              </a:rPr>
              <a:t>andare</a:t>
            </a:r>
            <a:r>
              <a:rPr lang="en-US" sz="2000" dirty="0">
                <a:latin typeface="Comic Sans MS" pitchFamily="66" charset="0"/>
              </a:rPr>
              <a:t> a </a:t>
            </a:r>
            <a:r>
              <a:rPr lang="en-US" sz="2000" dirty="0" err="1">
                <a:latin typeface="Comic Sans MS" pitchFamily="66" charset="0"/>
              </a:rPr>
              <a:t>infinito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della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funzione</a:t>
            </a:r>
            <a:r>
              <a:rPr lang="en-US" sz="2000" dirty="0">
                <a:latin typeface="Comic Sans MS" pitchFamily="66" charset="0"/>
              </a:rPr>
              <a:t> 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g(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</a:t>
            </a:r>
          </a:p>
          <a:p>
            <a:r>
              <a:rPr lang="en-US" sz="2000" dirty="0">
                <a:latin typeface="Comic Sans MS" pitchFamily="66" charset="0"/>
              </a:rPr>
              <a:t>               e la </a:t>
            </a:r>
            <a:r>
              <a:rPr lang="en-US" sz="2000" dirty="0" err="1">
                <a:latin typeface="Comic Sans MS" pitchFamily="66" charset="0"/>
              </a:rPr>
              <a:t>velocità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“</a:t>
            </a:r>
            <a:r>
              <a:rPr lang="en-US" sz="2000" dirty="0" err="1">
                <a:solidFill>
                  <a:srgbClr val="FF0000"/>
                </a:solidFill>
                <a:latin typeface="Comic Sans MS" pitchFamily="66" charset="0"/>
              </a:rPr>
              <a:t>più</a:t>
            </a:r>
            <a:r>
              <a:rPr lang="en-US" sz="2000" dirty="0">
                <a:latin typeface="Comic Sans MS" pitchFamily="66" charset="0"/>
              </a:rPr>
              <a:t>” la </a:t>
            </a:r>
            <a:r>
              <a:rPr lang="en-US" sz="2000" dirty="0" err="1">
                <a:latin typeface="Comic Sans MS" pitchFamily="66" charset="0"/>
              </a:rPr>
              <a:t>velocità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g(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</a:t>
            </a:r>
          </a:p>
          <a:p>
            <a:endParaRPr lang="en-US" sz="2000" dirty="0">
              <a:latin typeface="Comic Sans MS" pitchFamily="66" charset="0"/>
            </a:endParaRP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             </a:t>
            </a:r>
            <a:r>
              <a:rPr lang="en-US" sz="2000" dirty="0">
                <a:latin typeface="Comic Sans MS" pitchFamily="66" charset="0"/>
              </a:rPr>
              <a:t> la </a:t>
            </a:r>
            <a:r>
              <a:rPr lang="en-US" sz="2000" dirty="0" err="1">
                <a:latin typeface="Comic Sans MS" pitchFamily="66" charset="0"/>
              </a:rPr>
              <a:t>velocità</a:t>
            </a:r>
            <a:r>
              <a:rPr lang="en-US" sz="2000" dirty="0">
                <a:latin typeface="Comic Sans MS" pitchFamily="66" charset="0"/>
              </a:rPr>
              <a:t> ad </a:t>
            </a:r>
            <a:r>
              <a:rPr lang="en-US" sz="2000" dirty="0" err="1">
                <a:latin typeface="Comic Sans MS" pitchFamily="66" charset="0"/>
              </a:rPr>
              <a:t>andare</a:t>
            </a:r>
            <a:r>
              <a:rPr lang="en-US" sz="2000" dirty="0">
                <a:latin typeface="Comic Sans MS" pitchFamily="66" charset="0"/>
              </a:rPr>
              <a:t> a </a:t>
            </a:r>
            <a:r>
              <a:rPr lang="en-US" sz="2000" dirty="0" err="1">
                <a:latin typeface="Comic Sans MS" pitchFamily="66" charset="0"/>
              </a:rPr>
              <a:t>infinito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della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funzione</a:t>
            </a:r>
            <a:r>
              <a:rPr lang="en-US" sz="2000" dirty="0">
                <a:latin typeface="Comic Sans MS" pitchFamily="66" charset="0"/>
              </a:rPr>
              <a:t> 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)/g(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</a:t>
            </a:r>
          </a:p>
          <a:p>
            <a:r>
              <a:rPr lang="en-US" sz="2000" dirty="0">
                <a:latin typeface="Comic Sans MS" pitchFamily="66" charset="0"/>
              </a:rPr>
              <a:t>               e la </a:t>
            </a:r>
            <a:r>
              <a:rPr lang="en-US" sz="2000" dirty="0" err="1">
                <a:latin typeface="Comic Sans MS" pitchFamily="66" charset="0"/>
              </a:rPr>
              <a:t>velocità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“</a:t>
            </a:r>
            <a:r>
              <a:rPr lang="en-US" sz="2000" dirty="0" err="1">
                <a:solidFill>
                  <a:srgbClr val="FF0000"/>
                </a:solidFill>
                <a:latin typeface="Comic Sans MS" pitchFamily="66" charset="0"/>
              </a:rPr>
              <a:t>meno</a:t>
            </a:r>
            <a:r>
              <a:rPr lang="en-US" sz="2000" dirty="0">
                <a:latin typeface="Comic Sans MS" pitchFamily="66" charset="0"/>
              </a:rPr>
              <a:t>” la </a:t>
            </a:r>
            <a:r>
              <a:rPr lang="en-US" sz="2000" dirty="0" err="1">
                <a:latin typeface="Comic Sans MS" pitchFamily="66" charset="0"/>
              </a:rPr>
              <a:t>velocità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g(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</a:t>
            </a:r>
          </a:p>
          <a:p>
            <a:endParaRPr lang="en-US" sz="2000" dirty="0">
              <a:latin typeface="Comic Sans MS" pitchFamily="66" charset="0"/>
            </a:endParaRPr>
          </a:p>
        </p:txBody>
      </p:sp>
      <p:sp>
        <p:nvSpPr>
          <p:cNvPr id="15" name="CasellaDiTesto 14"/>
          <p:cNvSpPr txBox="1">
            <a:spLocks noChangeArrowheads="1"/>
          </p:cNvSpPr>
          <p:nvPr/>
        </p:nvSpPr>
        <p:spPr bwMode="auto">
          <a:xfrm>
            <a:off x="395536" y="3068960"/>
            <a:ext cx="77048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Esempio</a:t>
            </a:r>
            <a:r>
              <a:rPr lang="en-US" sz="2400" dirty="0">
                <a:latin typeface="Comic Sans MS" pitchFamily="66" charset="0"/>
              </a:rPr>
              <a:t>:</a:t>
            </a:r>
          </a:p>
        </p:txBody>
      </p:sp>
      <p:sp>
        <p:nvSpPr>
          <p:cNvPr id="16" name="CasellaDiTesto 15"/>
          <p:cNvSpPr txBox="1">
            <a:spLocks noChangeArrowheads="1"/>
          </p:cNvSpPr>
          <p:nvPr/>
        </p:nvSpPr>
        <p:spPr bwMode="auto">
          <a:xfrm>
            <a:off x="864096" y="3645024"/>
            <a:ext cx="3707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r>
              <a:rPr lang="en-US" sz="2400" dirty="0">
                <a:latin typeface="Comic Sans MS" pitchFamily="66" charset="0"/>
              </a:rPr>
              <a:t>log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 </a:t>
            </a:r>
            <a:r>
              <a:rPr lang="en-US" sz="2400" dirty="0">
                <a:latin typeface="Comic Sans MS" pitchFamily="66" charset="0"/>
              </a:rPr>
              <a:t>+ </a:t>
            </a:r>
            <a:r>
              <a:rPr lang="en-US" sz="2400" dirty="0">
                <a:latin typeface="Comic Sans MS" pitchFamily="66" charset="0"/>
                <a:sym typeface="Symbol"/>
              </a:rPr>
              <a:t>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   </a:t>
            </a:r>
            <a:r>
              <a:rPr lang="en-US" sz="2400" dirty="0">
                <a:latin typeface="Comic Sans MS" pitchFamily="66" charset="0"/>
                <a:sym typeface="Symbol"/>
              </a:rPr>
              <a:t>log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r>
              <a:rPr lang="en-US" sz="2400" dirty="0">
                <a:latin typeface="Comic Sans MS" pitchFamily="66" charset="0"/>
                <a:sym typeface="Symbol"/>
              </a:rPr>
              <a:t> n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9" name="CasellaDiTesto 18"/>
          <p:cNvSpPr txBox="1">
            <a:spLocks noChangeArrowheads="1"/>
          </p:cNvSpPr>
          <p:nvPr/>
        </p:nvSpPr>
        <p:spPr bwMode="auto">
          <a:xfrm>
            <a:off x="1702313" y="4015556"/>
            <a:ext cx="9361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2</a:t>
            </a:r>
            <a:r>
              <a:rPr lang="en-US" sz="2400" dirty="0">
                <a:latin typeface="Comic Sans MS" pitchFamily="66" charset="0"/>
              </a:rPr>
              <a:t> + </a:t>
            </a:r>
            <a:r>
              <a:rPr lang="en-US" sz="2400" dirty="0">
                <a:latin typeface="Comic Sans MS" pitchFamily="66" charset="0"/>
                <a:sym typeface="Symbol"/>
              </a:rPr>
              <a:t>1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22" name="Connettore 1 21"/>
          <p:cNvCxnSpPr/>
          <p:nvPr/>
        </p:nvCxnSpPr>
        <p:spPr>
          <a:xfrm>
            <a:off x="755576" y="4066439"/>
            <a:ext cx="295232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27"/>
          <p:cNvSpPr txBox="1">
            <a:spLocks noChangeArrowheads="1"/>
          </p:cNvSpPr>
          <p:nvPr/>
        </p:nvSpPr>
        <p:spPr bwMode="auto">
          <a:xfrm>
            <a:off x="3635896" y="3831431"/>
            <a:ext cx="3707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= </a:t>
            </a:r>
            <a:r>
              <a:rPr lang="en-US" sz="2400" dirty="0">
                <a:latin typeface="Comic Sans MS" pitchFamily="66" charset="0"/>
                <a:sym typeface="Symbol"/>
              </a:rPr>
              <a:t>(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 </a:t>
            </a:r>
            <a:r>
              <a:rPr lang="en-US" sz="2400" dirty="0">
                <a:latin typeface="Comic Sans MS" pitchFamily="66" charset="0"/>
                <a:sym typeface="Symbol"/>
              </a:rPr>
              <a:t>log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dirty="0">
                <a:latin typeface="Comic Sans MS" pitchFamily="66" charset="0"/>
                <a:sym typeface="Symbol"/>
              </a:rPr>
              <a:t>)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29" name="Connettore 1 28"/>
          <p:cNvCxnSpPr/>
          <p:nvPr/>
        </p:nvCxnSpPr>
        <p:spPr>
          <a:xfrm>
            <a:off x="2350385" y="3717032"/>
            <a:ext cx="2964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85800" y="2174999"/>
            <a:ext cx="7772400" cy="1902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Usare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la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notazione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asintotica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nelle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analisi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118137" y="1279613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07504" y="1628800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18137" y="2020739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07504" y="2348880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07504" y="2751452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13" name="Titolo 1"/>
          <p:cNvSpPr>
            <a:spLocks noGrp="1"/>
          </p:cNvSpPr>
          <p:nvPr>
            <p:ph type="title"/>
          </p:nvPr>
        </p:nvSpPr>
        <p:spPr>
          <a:xfrm>
            <a:off x="35496" y="116632"/>
            <a:ext cx="8424936" cy="634082"/>
          </a:xfrm>
        </p:spPr>
        <p:txBody>
          <a:bodyPr>
            <a:normAutofit fontScale="90000"/>
          </a:bodyPr>
          <a:lstStyle/>
          <a:p>
            <a:pPr algn="r"/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Analisi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complessità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>
                <a:solidFill>
                  <a:srgbClr val="3366FF"/>
                </a:solidFill>
                <a:latin typeface="Bookman Old Style" pitchFamily="18" charset="0"/>
              </a:rPr>
              <a:t>fibonacci3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: un </a:t>
            </a:r>
            <a:r>
              <a:rPr lang="en-US" sz="3200" dirty="0">
                <a:solidFill>
                  <a:srgbClr val="C00000"/>
                </a:solidFill>
                <a:latin typeface="Comic Sans MS" pitchFamily="66" charset="0"/>
              </a:rPr>
              <a:t>Upper Bound</a:t>
            </a:r>
          </a:p>
        </p:txBody>
      </p:sp>
      <p:sp>
        <p:nvSpPr>
          <p:cNvPr id="14" name="CasellaDiTesto 13"/>
          <p:cNvSpPr txBox="1">
            <a:spLocks noChangeArrowheads="1"/>
          </p:cNvSpPr>
          <p:nvPr/>
        </p:nvSpPr>
        <p:spPr bwMode="auto">
          <a:xfrm>
            <a:off x="107504" y="3316922"/>
            <a:ext cx="85689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): </a:t>
            </a:r>
            <a:r>
              <a:rPr lang="en-US" sz="2000" dirty="0" err="1">
                <a:latin typeface="Comic Sans MS" pitchFamily="66" charset="0"/>
              </a:rPr>
              <a:t>complessità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computazionale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nel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caso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peggiore</a:t>
            </a:r>
            <a:r>
              <a:rPr lang="en-US" sz="2000" dirty="0">
                <a:latin typeface="Comic Sans MS" pitchFamily="66" charset="0"/>
              </a:rPr>
              <a:t> con input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15" name="CasellaDiTesto 14"/>
          <p:cNvSpPr txBox="1">
            <a:spLocks noChangeArrowheads="1"/>
          </p:cNvSpPr>
          <p:nvPr/>
        </p:nvSpPr>
        <p:spPr bwMode="auto">
          <a:xfrm>
            <a:off x="107504" y="3873242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c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: #</a:t>
            </a:r>
            <a:r>
              <a:rPr lang="en-US" sz="2000" dirty="0" err="1">
                <a:latin typeface="Comic Sans MS" pitchFamily="66" charset="0"/>
              </a:rPr>
              <a:t>passi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elementari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eseguiti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su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RAM </a:t>
            </a:r>
            <a:r>
              <a:rPr lang="en-US" sz="2000" dirty="0" err="1">
                <a:latin typeface="Comic Sans MS" pitchFamily="66" charset="0"/>
              </a:rPr>
              <a:t>quando</a:t>
            </a:r>
            <a:r>
              <a:rPr lang="en-US" sz="2000" dirty="0">
                <a:latin typeface="Comic Sans MS" pitchFamily="66" charset="0"/>
              </a:rPr>
              <a:t> è </a:t>
            </a:r>
            <a:r>
              <a:rPr lang="en-US" sz="2000" dirty="0" err="1">
                <a:latin typeface="Comic Sans MS" pitchFamily="66" charset="0"/>
              </a:rPr>
              <a:t>esguita</a:t>
            </a:r>
            <a:r>
              <a:rPr lang="en-US" sz="2000" dirty="0">
                <a:latin typeface="Comic Sans MS" pitchFamily="66" charset="0"/>
              </a:rPr>
              <a:t> la </a:t>
            </a:r>
          </a:p>
          <a:p>
            <a:r>
              <a:rPr lang="en-US" sz="2000" dirty="0">
                <a:latin typeface="Comic Sans MS" pitchFamily="66" charset="0"/>
              </a:rPr>
              <a:t>     </a:t>
            </a:r>
            <a:r>
              <a:rPr lang="en-US" sz="2000" dirty="0" err="1">
                <a:latin typeface="Comic Sans MS" pitchFamily="66" charset="0"/>
              </a:rPr>
              <a:t>linea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codice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j</a:t>
            </a:r>
          </a:p>
        </p:txBody>
      </p:sp>
      <p:sp>
        <p:nvSpPr>
          <p:cNvPr id="16" name="CasellaDiTesto 15"/>
          <p:cNvSpPr txBox="1">
            <a:spLocks noChangeArrowheads="1"/>
          </p:cNvSpPr>
          <p:nvPr/>
        </p:nvSpPr>
        <p:spPr bwMode="auto">
          <a:xfrm>
            <a:off x="107504" y="5877272"/>
            <a:ext cx="360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</a:t>
            </a:r>
            <a:r>
              <a:rPr lang="en-US" sz="2000" dirty="0">
                <a:latin typeface="Comic Sans MS" pitchFamily="66" charset="0"/>
                <a:sym typeface="Symbol"/>
              </a:rPr>
              <a:t></a:t>
            </a:r>
            <a:r>
              <a:rPr lang="en-US" sz="2000" dirty="0">
                <a:latin typeface="Comic Sans MS" pitchFamily="66" charset="0"/>
              </a:rPr>
              <a:t> c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+c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+c</a:t>
            </a:r>
            <a:r>
              <a:rPr lang="en-US" sz="2000" baseline="-25000" dirty="0">
                <a:latin typeface="Comic Sans MS" pitchFamily="66" charset="0"/>
              </a:rPr>
              <a:t>5</a:t>
            </a:r>
            <a:r>
              <a:rPr lang="en-US" sz="2000" dirty="0">
                <a:latin typeface="Comic Sans MS" pitchFamily="66" charset="0"/>
              </a:rPr>
              <a:t> +(c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+c</a:t>
            </a:r>
            <a:r>
              <a:rPr lang="en-US" sz="2000" baseline="-25000" dirty="0">
                <a:latin typeface="Comic Sans MS" pitchFamily="66" charset="0"/>
              </a:rPr>
              <a:t>4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endParaRPr lang="en-US" sz="20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7" name="CasellaDiTesto 16"/>
          <p:cNvSpPr txBox="1">
            <a:spLocks noChangeArrowheads="1"/>
          </p:cNvSpPr>
          <p:nvPr/>
        </p:nvSpPr>
        <p:spPr bwMode="auto">
          <a:xfrm>
            <a:off x="54339" y="4754620"/>
            <a:ext cx="85689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 err="1">
                <a:latin typeface="Comic Sans MS" pitchFamily="66" charset="0"/>
              </a:rPr>
              <a:t>linea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2</a:t>
            </a:r>
            <a:r>
              <a:rPr lang="en-US" sz="2000" dirty="0">
                <a:latin typeface="Comic Sans MS" pitchFamily="66" charset="0"/>
              </a:rPr>
              <a:t> e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5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eseguite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vota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CasellaDiTesto 17"/>
          <p:cNvSpPr txBox="1">
            <a:spLocks noChangeArrowheads="1"/>
          </p:cNvSpPr>
          <p:nvPr/>
        </p:nvSpPr>
        <p:spPr bwMode="auto">
          <a:xfrm>
            <a:off x="107504" y="5045114"/>
            <a:ext cx="85689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000" dirty="0" err="1">
                <a:latin typeface="Comic Sans MS" pitchFamily="66" charset="0"/>
              </a:rPr>
              <a:t>linee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 e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US" sz="2000" dirty="0">
                <a:latin typeface="Comic Sans MS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eseguite</a:t>
            </a:r>
            <a:r>
              <a:rPr lang="en-US" sz="2000" dirty="0">
                <a:latin typeface="Comic Sans MS" pitchFamily="66" charset="0"/>
              </a:rPr>
              <a:t> al </a:t>
            </a:r>
            <a:r>
              <a:rPr lang="en-US" sz="2000" dirty="0" err="1">
                <a:latin typeface="Comic Sans MS" pitchFamily="66" charset="0"/>
              </a:rPr>
              <a:t>più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volte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19"/>
          <p:cNvSpPr txBox="1">
            <a:spLocks noChangeArrowheads="1"/>
          </p:cNvSpPr>
          <p:nvPr/>
        </p:nvSpPr>
        <p:spPr bwMode="auto">
          <a:xfrm>
            <a:off x="2952328" y="5909210"/>
            <a:ext cx="37079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=</a:t>
            </a:r>
            <a:r>
              <a:rPr lang="en-US" sz="2000" dirty="0">
                <a:latin typeface="Comic Sans MS" pitchFamily="66" charset="0"/>
                <a:sym typeface="Symbol"/>
              </a:rPr>
              <a:t>(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  <a:sym typeface="Symbol"/>
              </a:rPr>
              <a:t>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Freccia a destra 20"/>
          <p:cNvSpPr/>
          <p:nvPr/>
        </p:nvSpPr>
        <p:spPr>
          <a:xfrm>
            <a:off x="683568" y="6381328"/>
            <a:ext cx="86409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21"/>
          <p:cNvSpPr txBox="1">
            <a:spLocks noChangeArrowheads="1"/>
          </p:cNvSpPr>
          <p:nvPr/>
        </p:nvSpPr>
        <p:spPr bwMode="auto">
          <a:xfrm>
            <a:off x="1835696" y="6309320"/>
            <a:ext cx="46805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T(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dirty="0">
                <a:latin typeface="Comic Sans MS" pitchFamily="66" charset="0"/>
              </a:rPr>
              <a:t>)=O(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182984" y="836712"/>
            <a:ext cx="6045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2400" b="1" dirty="0">
                <a:latin typeface="Times New Roman" pitchFamily="18" charset="0"/>
              </a:rPr>
              <a:t>algoritmo</a:t>
            </a:r>
            <a:r>
              <a:rPr lang="it-IT" altLang="it-IT" sz="2400" dirty="0">
                <a:latin typeface="Times New Roman" pitchFamily="18" charset="0"/>
              </a:rPr>
              <a:t> </a:t>
            </a:r>
            <a:r>
              <a:rPr lang="it-IT" altLang="it-IT" sz="2400" dirty="0">
                <a:latin typeface="Courier" pitchFamily="49" charset="0"/>
              </a:rPr>
              <a:t>fibonacci3</a:t>
            </a:r>
            <a:r>
              <a:rPr lang="it-IT" altLang="it-IT" sz="2400" i="1" dirty="0">
                <a:latin typeface="Times New Roman" pitchFamily="18" charset="0"/>
              </a:rPr>
              <a:t>(intero n) 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 intero</a:t>
            </a:r>
          </a:p>
          <a:p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   sia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un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array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di n interi</a:t>
            </a:r>
          </a:p>
          <a:p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  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[1] 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[2]  1</a:t>
            </a:r>
          </a:p>
          <a:p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   </a:t>
            </a:r>
            <a:r>
              <a:rPr lang="it-IT" altLang="it-IT" sz="2400" b="1" dirty="0" err="1">
                <a:latin typeface="Times New Roman" pitchFamily="18" charset="0"/>
                <a:sym typeface="Symbol" pitchFamily="18" charset="2"/>
              </a:rPr>
              <a:t>for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it-IT" altLang="it-IT" sz="2400" dirty="0">
                <a:latin typeface="Times New Roman" pitchFamily="18" charset="0"/>
                <a:sym typeface="Symbol" pitchFamily="18" charset="2"/>
              </a:rPr>
              <a:t>i = 3 </a:t>
            </a:r>
            <a:r>
              <a:rPr lang="it-IT" altLang="it-IT" sz="2400" b="1" dirty="0" err="1">
                <a:latin typeface="Times New Roman" pitchFamily="18" charset="0"/>
                <a:sym typeface="Symbol" pitchFamily="18" charset="2"/>
              </a:rPr>
              <a:t>to</a:t>
            </a:r>
            <a:r>
              <a:rPr lang="it-IT" altLang="it-IT" sz="2400" dirty="0">
                <a:latin typeface="Times New Roman" pitchFamily="18" charset="0"/>
                <a:sym typeface="Symbol" pitchFamily="18" charset="2"/>
              </a:rPr>
              <a:t> n </a:t>
            </a:r>
            <a:r>
              <a:rPr lang="it-IT" altLang="it-IT" sz="2400" b="1" dirty="0">
                <a:latin typeface="Times New Roman" pitchFamily="18" charset="0"/>
                <a:sym typeface="Symbol" pitchFamily="18" charset="2"/>
              </a:rPr>
              <a:t>do</a:t>
            </a:r>
            <a:endParaRPr lang="it-IT" altLang="it-IT" sz="2400" i="1" dirty="0">
              <a:latin typeface="Times New Roman" pitchFamily="18" charset="0"/>
              <a:sym typeface="Symbol" pitchFamily="18" charset="2"/>
            </a:endParaRPr>
          </a:p>
          <a:p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      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[i] 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[i-1] +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[i-2]</a:t>
            </a:r>
          </a:p>
          <a:p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   </a:t>
            </a:r>
            <a:r>
              <a:rPr lang="it-IT" altLang="it-IT" sz="2400" b="1" dirty="0" err="1">
                <a:latin typeface="Times New Roman" pitchFamily="18" charset="0"/>
                <a:sym typeface="Symbol" pitchFamily="18" charset="2"/>
              </a:rPr>
              <a:t>return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[n]</a:t>
            </a:r>
            <a:endParaRPr lang="en-US" altLang="it-IT" sz="2400" i="1" dirty="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20" grpId="0"/>
      <p:bldP spid="21" grpId="0" animBg="1"/>
      <p:bldP spid="2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asellaDiTesto 15"/>
          <p:cNvSpPr txBox="1">
            <a:spLocks noChangeArrowheads="1"/>
          </p:cNvSpPr>
          <p:nvPr/>
        </p:nvSpPr>
        <p:spPr bwMode="auto">
          <a:xfrm>
            <a:off x="107504" y="5877272"/>
            <a:ext cx="3168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</a:t>
            </a:r>
            <a:r>
              <a:rPr lang="en-US" sz="2000" dirty="0">
                <a:latin typeface="Comic Sans MS" pitchFamily="66" charset="0"/>
                <a:sym typeface="Symbol"/>
              </a:rPr>
              <a:t></a:t>
            </a:r>
            <a:r>
              <a:rPr lang="en-US" sz="2000" dirty="0">
                <a:latin typeface="Comic Sans MS" pitchFamily="66" charset="0"/>
              </a:rPr>
              <a:t> c</a:t>
            </a:r>
            <a:r>
              <a:rPr lang="en-US" sz="2000" baseline="-25000" dirty="0">
                <a:latin typeface="Comic Sans MS" pitchFamily="66" charset="0"/>
              </a:rPr>
              <a:t>4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-3)= c</a:t>
            </a:r>
            <a:r>
              <a:rPr lang="en-US" sz="2000" baseline="-25000" dirty="0">
                <a:latin typeface="Comic Sans MS" pitchFamily="66" charset="0"/>
              </a:rPr>
              <a:t>4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-3c</a:t>
            </a:r>
            <a:r>
              <a:rPr lang="en-US" sz="2000" baseline="-25000" dirty="0">
                <a:latin typeface="Comic Sans MS" pitchFamily="66" charset="0"/>
              </a:rPr>
              <a:t>4</a:t>
            </a:r>
            <a:endParaRPr lang="en-US" sz="20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9" name="CasellaDiTesto 18"/>
          <p:cNvSpPr txBox="1">
            <a:spLocks noChangeArrowheads="1"/>
          </p:cNvSpPr>
          <p:nvPr/>
        </p:nvSpPr>
        <p:spPr bwMode="auto">
          <a:xfrm>
            <a:off x="179512" y="5045114"/>
            <a:ext cx="8784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la </a:t>
            </a:r>
            <a:r>
              <a:rPr lang="en-US" sz="2000" dirty="0" err="1">
                <a:latin typeface="Comic Sans MS" pitchFamily="66" charset="0"/>
              </a:rPr>
              <a:t>linea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US" sz="2000" dirty="0">
                <a:latin typeface="Comic Sans MS" pitchFamily="66" charset="0"/>
              </a:rPr>
              <a:t> è </a:t>
            </a:r>
            <a:r>
              <a:rPr lang="en-US" sz="2000" dirty="0" err="1">
                <a:latin typeface="Comic Sans MS" pitchFamily="66" charset="0"/>
              </a:rPr>
              <a:t>eseguita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almeno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n</a:t>
            </a:r>
            <a:r>
              <a:rPr lang="en-US" sz="2000" dirty="0">
                <a:latin typeface="Comic Sans MS" pitchFamily="66" charset="0"/>
              </a:rPr>
              <a:t>-3 volte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19"/>
          <p:cNvSpPr txBox="1">
            <a:spLocks noChangeArrowheads="1"/>
          </p:cNvSpPr>
          <p:nvPr/>
        </p:nvSpPr>
        <p:spPr bwMode="auto">
          <a:xfrm>
            <a:off x="2915816" y="5898577"/>
            <a:ext cx="34198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=</a:t>
            </a:r>
            <a:r>
              <a:rPr lang="en-US" sz="2000" dirty="0">
                <a:latin typeface="Comic Sans MS" pitchFamily="66" charset="0"/>
                <a:sym typeface="Symbol"/>
              </a:rPr>
              <a:t>(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  <a:sym typeface="Symbol"/>
              </a:rPr>
              <a:t>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Freccia a destra 20"/>
          <p:cNvSpPr/>
          <p:nvPr/>
        </p:nvSpPr>
        <p:spPr>
          <a:xfrm>
            <a:off x="683568" y="6381328"/>
            <a:ext cx="86409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21"/>
          <p:cNvSpPr txBox="1">
            <a:spLocks noChangeArrowheads="1"/>
          </p:cNvSpPr>
          <p:nvPr/>
        </p:nvSpPr>
        <p:spPr bwMode="auto">
          <a:xfrm>
            <a:off x="1835696" y="6309320"/>
            <a:ext cx="22322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T(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dirty="0">
                <a:latin typeface="Comic Sans MS" pitchFamily="66" charset="0"/>
              </a:rPr>
              <a:t>)=</a:t>
            </a:r>
            <a:r>
              <a:rPr lang="en-US" sz="2400" dirty="0">
                <a:latin typeface="Comic Sans MS" pitchFamily="66" charset="0"/>
                <a:sym typeface="Symbol"/>
              </a:rPr>
              <a:t></a:t>
            </a:r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Freccia a destra 22"/>
          <p:cNvSpPr/>
          <p:nvPr/>
        </p:nvSpPr>
        <p:spPr>
          <a:xfrm>
            <a:off x="5148064" y="6093296"/>
            <a:ext cx="86409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asellaDiTesto 23"/>
          <p:cNvSpPr txBox="1">
            <a:spLocks noChangeArrowheads="1"/>
          </p:cNvSpPr>
          <p:nvPr/>
        </p:nvSpPr>
        <p:spPr bwMode="auto">
          <a:xfrm>
            <a:off x="6444208" y="5991671"/>
            <a:ext cx="2304256" cy="605681"/>
          </a:xfrm>
          <a:prstGeom prst="rect">
            <a:avLst/>
          </a:prstGeom>
          <a:ln w="41275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>
                <a:latin typeface="Comic Sans MS" pitchFamily="66" charset="0"/>
              </a:rPr>
              <a:t>T(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3200" dirty="0">
                <a:latin typeface="Comic Sans MS" pitchFamily="66" charset="0"/>
              </a:rPr>
              <a:t>)=</a:t>
            </a:r>
            <a:r>
              <a:rPr lang="en-US" sz="3200" dirty="0">
                <a:latin typeface="Comic Sans MS" pitchFamily="66" charset="0"/>
                <a:sym typeface="Symbol"/>
              </a:rPr>
              <a:t></a:t>
            </a:r>
            <a:r>
              <a:rPr lang="en-US" sz="3200">
                <a:latin typeface="Comic Sans MS" pitchFamily="66" charset="0"/>
              </a:rPr>
              <a:t>(</a:t>
            </a:r>
            <a:r>
              <a:rPr lang="en-US" sz="320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3200">
                <a:latin typeface="Comic Sans MS" pitchFamily="66" charset="0"/>
              </a:rPr>
              <a:t>)</a:t>
            </a:r>
            <a:endParaRPr lang="en-US" sz="32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25"/>
          <p:cNvSpPr txBox="1">
            <a:spLocks noChangeArrowheads="1"/>
          </p:cNvSpPr>
          <p:nvPr/>
        </p:nvSpPr>
        <p:spPr bwMode="auto">
          <a:xfrm>
            <a:off x="6444208" y="764704"/>
            <a:ext cx="2520280" cy="2246769"/>
          </a:xfrm>
          <a:prstGeom prst="rect">
            <a:avLst/>
          </a:prstGeom>
          <a:ln w="44450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  <a:latin typeface="Comic Sans MS" pitchFamily="66" charset="0"/>
              </a:rPr>
              <a:t>Nota</a:t>
            </a:r>
            <a:r>
              <a:rPr lang="en-US" sz="2000" dirty="0">
                <a:latin typeface="Comic Sans MS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poiché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ogni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istruzione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alto </a:t>
            </a:r>
            <a:r>
              <a:rPr lang="en-US" sz="2000" dirty="0" err="1">
                <a:latin typeface="Comic Sans MS" pitchFamily="66" charset="0"/>
              </a:rPr>
              <a:t>livello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esegue</a:t>
            </a:r>
            <a:r>
              <a:rPr lang="en-US" sz="2000" dirty="0">
                <a:latin typeface="Comic Sans MS" pitchFamily="66" charset="0"/>
              </a:rPr>
              <a:t> un #</a:t>
            </a:r>
            <a:r>
              <a:rPr lang="en-US" sz="2000" dirty="0" err="1">
                <a:latin typeface="Comic Sans MS" pitchFamily="66" charset="0"/>
              </a:rPr>
              <a:t>costante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passi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elementari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posso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contare</a:t>
            </a:r>
            <a:r>
              <a:rPr lang="en-US" sz="2000" dirty="0">
                <a:latin typeface="Comic Sans MS" pitchFamily="66" charset="0"/>
              </a:rPr>
              <a:t> #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istruzioni</a:t>
            </a:r>
            <a:endParaRPr lang="en-US" sz="28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Titolo 1"/>
          <p:cNvSpPr>
            <a:spLocks noGrp="1"/>
          </p:cNvSpPr>
          <p:nvPr>
            <p:ph type="title"/>
          </p:nvPr>
        </p:nvSpPr>
        <p:spPr>
          <a:xfrm>
            <a:off x="35496" y="116632"/>
            <a:ext cx="8424936" cy="634082"/>
          </a:xfrm>
        </p:spPr>
        <p:txBody>
          <a:bodyPr>
            <a:normAutofit fontScale="90000"/>
          </a:bodyPr>
          <a:lstStyle/>
          <a:p>
            <a:pPr algn="r"/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Analisi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complessità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>
                <a:solidFill>
                  <a:srgbClr val="3366FF"/>
                </a:solidFill>
                <a:latin typeface="Bookman Old Style" pitchFamily="18" charset="0"/>
              </a:rPr>
              <a:t>fibonacci3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: un </a:t>
            </a:r>
            <a:r>
              <a:rPr lang="en-US" sz="3200" dirty="0">
                <a:solidFill>
                  <a:srgbClr val="C00000"/>
                </a:solidFill>
                <a:latin typeface="Comic Sans MS" pitchFamily="66" charset="0"/>
              </a:rPr>
              <a:t>Lower Bound</a:t>
            </a:r>
          </a:p>
        </p:txBody>
      </p:sp>
      <p:sp>
        <p:nvSpPr>
          <p:cNvPr id="28" name="CasellaDiTesto 27"/>
          <p:cNvSpPr txBox="1"/>
          <p:nvPr/>
        </p:nvSpPr>
        <p:spPr>
          <a:xfrm>
            <a:off x="118137" y="1279613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29" name="CasellaDiTesto 28"/>
          <p:cNvSpPr txBox="1"/>
          <p:nvPr/>
        </p:nvSpPr>
        <p:spPr>
          <a:xfrm>
            <a:off x="107504" y="1628800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30" name="CasellaDiTesto 29"/>
          <p:cNvSpPr txBox="1"/>
          <p:nvPr/>
        </p:nvSpPr>
        <p:spPr>
          <a:xfrm>
            <a:off x="118137" y="2020739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107504" y="2348880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107504" y="2751452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33" name="CasellaDiTesto 32"/>
          <p:cNvSpPr txBox="1">
            <a:spLocks noChangeArrowheads="1"/>
          </p:cNvSpPr>
          <p:nvPr/>
        </p:nvSpPr>
        <p:spPr bwMode="auto">
          <a:xfrm>
            <a:off x="107504" y="3316922"/>
            <a:ext cx="85689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): </a:t>
            </a:r>
            <a:r>
              <a:rPr lang="en-US" sz="2000" dirty="0" err="1">
                <a:latin typeface="Comic Sans MS" pitchFamily="66" charset="0"/>
              </a:rPr>
              <a:t>complessità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computazionale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nel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caso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peggiore</a:t>
            </a:r>
            <a:r>
              <a:rPr lang="en-US" sz="2000" dirty="0">
                <a:latin typeface="Comic Sans MS" pitchFamily="66" charset="0"/>
              </a:rPr>
              <a:t> con input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34" name="CasellaDiTesto 33"/>
          <p:cNvSpPr txBox="1">
            <a:spLocks noChangeArrowheads="1"/>
          </p:cNvSpPr>
          <p:nvPr/>
        </p:nvSpPr>
        <p:spPr bwMode="auto">
          <a:xfrm>
            <a:off x="107504" y="3873242"/>
            <a:ext cx="7704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c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: #</a:t>
            </a:r>
            <a:r>
              <a:rPr lang="en-US" sz="2000" dirty="0" err="1">
                <a:latin typeface="Comic Sans MS" pitchFamily="66" charset="0"/>
              </a:rPr>
              <a:t>passi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elementari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eseguiti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su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RAM </a:t>
            </a:r>
            <a:r>
              <a:rPr lang="en-US" sz="2000" dirty="0" err="1">
                <a:latin typeface="Comic Sans MS" pitchFamily="66" charset="0"/>
              </a:rPr>
              <a:t>quando</a:t>
            </a:r>
            <a:r>
              <a:rPr lang="en-US" sz="2000" dirty="0">
                <a:latin typeface="Comic Sans MS" pitchFamily="66" charset="0"/>
              </a:rPr>
              <a:t> è </a:t>
            </a:r>
            <a:r>
              <a:rPr lang="en-US" sz="2000" dirty="0" err="1">
                <a:latin typeface="Comic Sans MS" pitchFamily="66" charset="0"/>
              </a:rPr>
              <a:t>esguita</a:t>
            </a:r>
            <a:r>
              <a:rPr lang="en-US" sz="2000" dirty="0">
                <a:latin typeface="Comic Sans MS" pitchFamily="66" charset="0"/>
              </a:rPr>
              <a:t> la </a:t>
            </a:r>
          </a:p>
          <a:p>
            <a:r>
              <a:rPr lang="en-US" sz="2000" dirty="0">
                <a:latin typeface="Comic Sans MS" pitchFamily="66" charset="0"/>
              </a:rPr>
              <a:t>     </a:t>
            </a:r>
            <a:r>
              <a:rPr lang="en-US" sz="2000" dirty="0" err="1">
                <a:latin typeface="Comic Sans MS" pitchFamily="66" charset="0"/>
              </a:rPr>
              <a:t>linea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codice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j</a:t>
            </a: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182984" y="836712"/>
            <a:ext cx="6045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2400" b="1" dirty="0">
                <a:latin typeface="Times New Roman" pitchFamily="18" charset="0"/>
              </a:rPr>
              <a:t>algoritmo</a:t>
            </a:r>
            <a:r>
              <a:rPr lang="it-IT" altLang="it-IT" sz="2400" dirty="0">
                <a:latin typeface="Times New Roman" pitchFamily="18" charset="0"/>
              </a:rPr>
              <a:t> </a:t>
            </a:r>
            <a:r>
              <a:rPr lang="it-IT" altLang="it-IT" sz="2400" dirty="0">
                <a:latin typeface="Courier" pitchFamily="49" charset="0"/>
              </a:rPr>
              <a:t>fibonacci3</a:t>
            </a:r>
            <a:r>
              <a:rPr lang="it-IT" altLang="it-IT" sz="2400" i="1" dirty="0">
                <a:latin typeface="Times New Roman" pitchFamily="18" charset="0"/>
              </a:rPr>
              <a:t>(intero n) 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 intero</a:t>
            </a:r>
          </a:p>
          <a:p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   sia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un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array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di n interi</a:t>
            </a:r>
          </a:p>
          <a:p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  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[1] 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[2]  1</a:t>
            </a:r>
          </a:p>
          <a:p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   </a:t>
            </a:r>
            <a:r>
              <a:rPr lang="it-IT" altLang="it-IT" sz="2400" b="1" dirty="0" err="1">
                <a:latin typeface="Times New Roman" pitchFamily="18" charset="0"/>
                <a:sym typeface="Symbol" pitchFamily="18" charset="2"/>
              </a:rPr>
              <a:t>for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it-IT" altLang="it-IT" sz="2400" dirty="0">
                <a:latin typeface="Times New Roman" pitchFamily="18" charset="0"/>
                <a:sym typeface="Symbol" pitchFamily="18" charset="2"/>
              </a:rPr>
              <a:t>i = 3 </a:t>
            </a:r>
            <a:r>
              <a:rPr lang="it-IT" altLang="it-IT" sz="2400" b="1" dirty="0" err="1">
                <a:latin typeface="Times New Roman" pitchFamily="18" charset="0"/>
                <a:sym typeface="Symbol" pitchFamily="18" charset="2"/>
              </a:rPr>
              <a:t>to</a:t>
            </a:r>
            <a:r>
              <a:rPr lang="it-IT" altLang="it-IT" sz="2400" dirty="0">
                <a:latin typeface="Times New Roman" pitchFamily="18" charset="0"/>
                <a:sym typeface="Symbol" pitchFamily="18" charset="2"/>
              </a:rPr>
              <a:t> n </a:t>
            </a:r>
            <a:r>
              <a:rPr lang="it-IT" altLang="it-IT" sz="2400" b="1" dirty="0">
                <a:latin typeface="Times New Roman" pitchFamily="18" charset="0"/>
                <a:sym typeface="Symbol" pitchFamily="18" charset="2"/>
              </a:rPr>
              <a:t>do</a:t>
            </a:r>
            <a:endParaRPr lang="it-IT" altLang="it-IT" sz="2400" i="1" dirty="0">
              <a:latin typeface="Times New Roman" pitchFamily="18" charset="0"/>
              <a:sym typeface="Symbol" pitchFamily="18" charset="2"/>
            </a:endParaRPr>
          </a:p>
          <a:p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      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[i] 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[i-1] +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[i-2]</a:t>
            </a:r>
          </a:p>
          <a:p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   </a:t>
            </a:r>
            <a:r>
              <a:rPr lang="it-IT" altLang="it-IT" sz="2400" b="1" dirty="0" err="1">
                <a:latin typeface="Times New Roman" pitchFamily="18" charset="0"/>
                <a:sym typeface="Symbol" pitchFamily="18" charset="2"/>
              </a:rPr>
              <a:t>return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it-IT" altLang="it-IT" sz="2400" i="1" dirty="0" err="1">
                <a:latin typeface="Times New Roman" pitchFamily="18" charset="0"/>
                <a:sym typeface="Symbol" pitchFamily="18" charset="2"/>
              </a:rPr>
              <a:t>Fib</a:t>
            </a:r>
            <a:r>
              <a:rPr lang="it-IT" altLang="it-IT" sz="2400" i="1" dirty="0">
                <a:latin typeface="Times New Roman" pitchFamily="18" charset="0"/>
                <a:sym typeface="Symbol" pitchFamily="18" charset="2"/>
              </a:rPr>
              <a:t>[n]</a:t>
            </a:r>
            <a:endParaRPr lang="en-US" altLang="it-IT" sz="2400" i="1" dirty="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0" grpId="0"/>
      <p:bldP spid="21" grpId="0" animBg="1"/>
      <p:bldP spid="22" grpId="0"/>
      <p:bldP spid="23" grpId="0" animBg="1"/>
      <p:bldP spid="24" grpId="0" animBg="1"/>
      <p:bldP spid="26" grpId="0" animBg="1"/>
      <p:bldP spid="33" grpId="0"/>
      <p:bldP spid="3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864" y="1639341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misura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indipendente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dall’implementazione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dell’algoritmo</a:t>
            </a:r>
            <a:r>
              <a:rPr lang="en-US" dirty="0">
                <a:latin typeface="Comic Sans MS" pitchFamily="66" charset="0"/>
              </a:rPr>
              <a:t> e </a:t>
            </a:r>
            <a:r>
              <a:rPr lang="en-US" dirty="0" err="1">
                <a:latin typeface="Comic Sans MS" pitchFamily="66" charset="0"/>
              </a:rPr>
              <a:t>dalla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macchina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reale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su</a:t>
            </a:r>
            <a:r>
              <a:rPr lang="en-US" dirty="0">
                <a:latin typeface="Comic Sans MS" pitchFamily="66" charset="0"/>
              </a:rPr>
              <a:t> cui è </a:t>
            </a:r>
            <a:r>
              <a:rPr lang="en-US" dirty="0" err="1">
                <a:latin typeface="Comic Sans MS" pitchFamily="66" charset="0"/>
              </a:rPr>
              <a:t>eseguito</a:t>
            </a:r>
            <a:endParaRPr lang="en-US" dirty="0">
              <a:latin typeface="Comic Sans MS" pitchFamily="66" charset="0"/>
            </a:endParaRPr>
          </a:p>
          <a:p>
            <a:r>
              <a:rPr lang="en-US" dirty="0" err="1">
                <a:latin typeface="Comic Sans MS" pitchFamily="66" charset="0"/>
              </a:rPr>
              <a:t>il</a:t>
            </a:r>
            <a:r>
              <a:rPr lang="en-US" dirty="0">
                <a:latin typeface="Comic Sans MS" pitchFamily="66" charset="0"/>
              </a:rPr>
              <a:t> “</a:t>
            </a:r>
            <a:r>
              <a:rPr lang="en-US" dirty="0" err="1">
                <a:latin typeface="Comic Sans MS" pitchFamily="66" charset="0"/>
              </a:rPr>
              <a:t>dettagli</a:t>
            </a:r>
            <a:r>
              <a:rPr lang="en-US" dirty="0">
                <a:latin typeface="Comic Sans MS" pitchFamily="66" charset="0"/>
              </a:rPr>
              <a:t>” </a:t>
            </a:r>
            <a:r>
              <a:rPr lang="en-US" dirty="0" err="1">
                <a:latin typeface="Comic Sans MS" pitchFamily="66" charset="0"/>
              </a:rPr>
              <a:t>nascosti</a:t>
            </a:r>
            <a:r>
              <a:rPr lang="en-US" dirty="0">
                <a:latin typeface="Comic Sans MS" pitchFamily="66" charset="0"/>
              </a:rPr>
              <a:t> (</a:t>
            </a:r>
            <a:r>
              <a:rPr lang="en-US" dirty="0" err="1">
                <a:latin typeface="Comic Sans MS" pitchFamily="66" charset="0"/>
              </a:rPr>
              <a:t>costanti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moltiplicative</a:t>
            </a:r>
            <a:r>
              <a:rPr lang="en-US" dirty="0">
                <a:latin typeface="Comic Sans MS" pitchFamily="66" charset="0"/>
              </a:rPr>
              <a:t> e termini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ordine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inferiore</a:t>
            </a:r>
            <a:r>
              <a:rPr lang="en-US" dirty="0">
                <a:latin typeface="Comic Sans MS" pitchFamily="66" charset="0"/>
              </a:rPr>
              <a:t>) </a:t>
            </a:r>
            <a:r>
              <a:rPr lang="en-US" dirty="0" err="1">
                <a:latin typeface="Comic Sans MS" pitchFamily="66" charset="0"/>
              </a:rPr>
              <a:t>sono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poco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rilevanti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quando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dirty="0">
                <a:latin typeface="Comic Sans MS" pitchFamily="66" charset="0"/>
              </a:rPr>
              <a:t> è </a:t>
            </a:r>
            <a:r>
              <a:rPr lang="en-US" dirty="0" err="1">
                <a:latin typeface="Comic Sans MS" pitchFamily="66" charset="0"/>
              </a:rPr>
              <a:t>grande</a:t>
            </a:r>
            <a:r>
              <a:rPr lang="en-US" dirty="0">
                <a:latin typeface="Comic Sans MS" pitchFamily="66" charset="0"/>
              </a:rPr>
              <a:t> per </a:t>
            </a:r>
            <a:r>
              <a:rPr lang="en-US" dirty="0" err="1">
                <a:latin typeface="Comic Sans MS" pitchFamily="66" charset="0"/>
              </a:rPr>
              <a:t>funzioni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asintoticamente</a:t>
            </a:r>
            <a:r>
              <a:rPr lang="en-US" dirty="0">
                <a:latin typeface="Comic Sans MS" pitchFamily="66" charset="0"/>
              </a:rPr>
              <a:t> diverse (</a:t>
            </a:r>
            <a:r>
              <a:rPr lang="en-US" dirty="0" err="1">
                <a:latin typeface="Comic Sans MS" pitchFamily="66" charset="0"/>
              </a:rPr>
              <a:t>guarda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tabella</a:t>
            </a:r>
            <a:r>
              <a:rPr lang="en-US" dirty="0">
                <a:latin typeface="Comic Sans MS" pitchFamily="66" charset="0"/>
              </a:rPr>
              <a:t>)</a:t>
            </a:r>
          </a:p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analisi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dettagliata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del </a:t>
            </a:r>
            <a:r>
              <a:rPr lang="en-US" dirty="0" err="1">
                <a:latin typeface="Comic Sans MS" pitchFamily="66" charset="0"/>
              </a:rPr>
              <a:t>numero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passi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realmente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eseguiti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sarebbe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difficile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noiosa</a:t>
            </a:r>
            <a:r>
              <a:rPr lang="en-US" dirty="0">
                <a:latin typeface="Comic Sans MS" pitchFamily="66" charset="0"/>
              </a:rPr>
              <a:t> e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non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direbbe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molto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più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(come </a:t>
            </a:r>
            <a:r>
              <a:rPr lang="en-US" dirty="0" err="1">
                <a:latin typeface="Comic Sans MS" pitchFamily="66" charset="0"/>
              </a:rPr>
              <a:t>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possono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conoscere</a:t>
            </a:r>
            <a:r>
              <a:rPr lang="en-US" dirty="0">
                <a:latin typeface="Comic Sans MS" pitchFamily="66" charset="0"/>
              </a:rPr>
              <a:t> per </a:t>
            </a:r>
            <a:r>
              <a:rPr lang="en-US" dirty="0" err="1">
                <a:latin typeface="Comic Sans MS" pitchFamily="66" charset="0"/>
              </a:rPr>
              <a:t>esempio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costi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reali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un’istruzione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alto </a:t>
            </a:r>
            <a:r>
              <a:rPr lang="en-US" dirty="0" err="1">
                <a:latin typeface="Comic Sans MS" pitchFamily="66" charset="0"/>
              </a:rPr>
              <a:t>livello</a:t>
            </a:r>
            <a:r>
              <a:rPr lang="en-US" dirty="0">
                <a:latin typeface="Comic Sans MS" pitchFamily="66" charset="0"/>
              </a:rPr>
              <a:t>?)</a:t>
            </a:r>
          </a:p>
          <a:p>
            <a:r>
              <a:rPr lang="en-US" dirty="0" err="1">
                <a:latin typeface="Comic Sans MS" pitchFamily="66" charset="0"/>
              </a:rPr>
              <a:t>si</a:t>
            </a:r>
            <a:r>
              <a:rPr lang="en-US" dirty="0">
                <a:latin typeface="Comic Sans MS" pitchFamily="66" charset="0"/>
              </a:rPr>
              <a:t> è </a:t>
            </a:r>
            <a:r>
              <a:rPr lang="en-US" dirty="0" err="1">
                <a:latin typeface="Comic Sans MS" pitchFamily="66" charset="0"/>
              </a:rPr>
              <a:t>visto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che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descrive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bene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in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pratica</a:t>
            </a:r>
            <a:r>
              <a:rPr lang="en-US" dirty="0">
                <a:latin typeface="Comic Sans MS" pitchFamily="66" charset="0"/>
              </a:rPr>
              <a:t> la </a:t>
            </a:r>
            <a:r>
              <a:rPr lang="en-US" dirty="0" err="1">
                <a:latin typeface="Comic Sans MS" pitchFamily="66" charset="0"/>
              </a:rPr>
              <a:t>velocità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degli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algoritmi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29497" y="55256"/>
            <a:ext cx="8229600" cy="1501536"/>
          </a:xfrm>
        </p:spPr>
        <p:txBody>
          <a:bodyPr>
            <a:normAutofit/>
          </a:bodyPr>
          <a:lstStyle/>
          <a:p>
            <a:pPr algn="r"/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Notazione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asintotica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br>
              <a:rPr lang="en-US" sz="32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perché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è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una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grande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idea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Un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modello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storico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: la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macchina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Turing</a:t>
            </a:r>
          </a:p>
        </p:txBody>
      </p:sp>
      <p:pic>
        <p:nvPicPr>
          <p:cNvPr id="90114" name="Picture 2" descr="https://encrypted-tbn2.gstatic.com/images?q=tbn:ANd9GcQMPce2STECK9weGIeYALLKfk8T-K4JH35PxMENABGDm_-x2H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204864"/>
            <a:ext cx="5328592" cy="2598104"/>
          </a:xfrm>
          <a:prstGeom prst="rect">
            <a:avLst/>
          </a:prstGeom>
          <a:noFill/>
        </p:spPr>
      </p:pic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1331640" y="5129897"/>
            <a:ext cx="5976664" cy="1323439"/>
          </a:xfrm>
          <a:prstGeom prst="rect">
            <a:avLst/>
          </a:prstGeom>
          <a:ln w="44450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 err="1">
                <a:latin typeface="Comic Sans MS" pitchFamily="66" charset="0"/>
              </a:rPr>
              <a:t>troppo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basso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livello</a:t>
            </a:r>
            <a:r>
              <a:rPr lang="en-US" sz="2000" dirty="0">
                <a:latin typeface="Comic Sans MS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somiglia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troppo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poco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calcolatori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reali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su</a:t>
            </a:r>
            <a:r>
              <a:rPr lang="en-US" sz="2000" dirty="0">
                <a:latin typeface="Comic Sans MS" pitchFamily="66" charset="0"/>
              </a:rPr>
              <a:t> cui </a:t>
            </a:r>
            <a:r>
              <a:rPr lang="en-US" sz="2000" dirty="0" err="1">
                <a:latin typeface="Comic Sans MS" pitchFamily="66" charset="0"/>
              </a:rPr>
              <a:t>girano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programmi</a:t>
            </a:r>
            <a:endParaRPr lang="en-US" sz="2000" dirty="0">
              <a:latin typeface="Comic Sans MS" pitchFamily="66" charset="0"/>
            </a:endParaRPr>
          </a:p>
          <a:p>
            <a:r>
              <a:rPr lang="en-US" sz="2000" dirty="0">
                <a:latin typeface="Comic Sans MS" pitchFamily="66" charset="0"/>
              </a:rPr>
              <a:t>- utile per </a:t>
            </a:r>
            <a:r>
              <a:rPr lang="en-US" sz="2000" dirty="0" err="1">
                <a:latin typeface="Comic Sans MS" pitchFamily="66" charset="0"/>
              </a:rPr>
              <a:t>parlare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calcolabilità</a:t>
            </a:r>
            <a:r>
              <a:rPr lang="en-US" sz="2000" dirty="0">
                <a:latin typeface="Comic Sans MS" pitchFamily="66" charset="0"/>
              </a:rPr>
              <a:t> ma </a:t>
            </a:r>
            <a:r>
              <a:rPr lang="en-US" sz="2000" dirty="0" err="1">
                <a:latin typeface="Comic Sans MS" pitchFamily="66" charset="0"/>
              </a:rPr>
              <a:t>meno</a:t>
            </a:r>
            <a:r>
              <a:rPr lang="en-US" sz="2000" dirty="0">
                <a:latin typeface="Comic Sans MS" pitchFamily="66" charset="0"/>
              </a:rPr>
              <a:t> utile per </a:t>
            </a:r>
            <a:r>
              <a:rPr lang="en-US" sz="2000" dirty="0" err="1">
                <a:latin typeface="Comic Sans MS" pitchFamily="66" charset="0"/>
              </a:rPr>
              <a:t>parlare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efficienza</a:t>
            </a:r>
            <a:endParaRPr lang="en-US" sz="28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1143000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un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modello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più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realistico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136582" cy="36717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err="1">
                <a:latin typeface="Comic Sans MS" pitchFamily="66" charset="0"/>
              </a:rPr>
              <a:t>Macchina</a:t>
            </a:r>
            <a:r>
              <a:rPr lang="en-US" sz="2400" dirty="0">
                <a:latin typeface="Comic Sans MS" pitchFamily="66" charset="0"/>
              </a:rPr>
              <a:t> a </a:t>
            </a:r>
            <a:r>
              <a:rPr lang="en-US" sz="2400" dirty="0" err="1">
                <a:latin typeface="Comic Sans MS" pitchFamily="66" charset="0"/>
              </a:rPr>
              <a:t>registri</a:t>
            </a:r>
            <a:r>
              <a:rPr lang="en-US" sz="2400" dirty="0">
                <a:latin typeface="Comic Sans MS" pitchFamily="66" charset="0"/>
              </a:rPr>
              <a:t> 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RAM</a:t>
            </a:r>
            <a:r>
              <a:rPr lang="en-US" sz="2400" dirty="0">
                <a:latin typeface="Comic Sans MS" pitchFamily="66" charset="0"/>
              </a:rPr>
              <a:t>: </a:t>
            </a:r>
            <a:r>
              <a:rPr lang="en-US" sz="2400" i="1" dirty="0">
                <a:latin typeface="Comic Sans MS" pitchFamily="66" charset="0"/>
              </a:rPr>
              <a:t>random access machine</a:t>
            </a:r>
            <a:r>
              <a:rPr lang="en-US" sz="2400" dirty="0">
                <a:latin typeface="Comic Sans MS" pitchFamily="66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Comic Sans MS" pitchFamily="66" charset="0"/>
              </a:rPr>
              <a:t>un </a:t>
            </a:r>
            <a:r>
              <a:rPr lang="en-US" sz="2000" dirty="0" err="1">
                <a:latin typeface="Comic Sans MS" pitchFamily="66" charset="0"/>
              </a:rPr>
              <a:t>programma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finito</a:t>
            </a:r>
            <a:endParaRPr lang="en-US" sz="2000" dirty="0">
              <a:latin typeface="Comic Sans MS" pitchFamily="66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Comic Sans MS" pitchFamily="66" charset="0"/>
              </a:rPr>
              <a:t>un </a:t>
            </a:r>
            <a:r>
              <a:rPr lang="en-US" sz="2000" dirty="0" err="1">
                <a:latin typeface="Comic Sans MS" pitchFamily="66" charset="0"/>
              </a:rPr>
              <a:t>nastro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ingresso</a:t>
            </a:r>
            <a:r>
              <a:rPr lang="en-US" sz="2000" dirty="0">
                <a:latin typeface="Comic Sans MS" pitchFamily="66" charset="0"/>
              </a:rPr>
              <a:t> e </a:t>
            </a:r>
            <a:r>
              <a:rPr lang="en-US" sz="2000" dirty="0" err="1">
                <a:latin typeface="Comic Sans MS" pitchFamily="66" charset="0"/>
              </a:rPr>
              <a:t>uno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uscita</a:t>
            </a:r>
            <a:endParaRPr lang="en-US" sz="2000" dirty="0">
              <a:latin typeface="Comic Sans MS" pitchFamily="66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memoria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strutturata</a:t>
            </a:r>
            <a:r>
              <a:rPr lang="en-US" sz="2000" dirty="0">
                <a:latin typeface="Comic Sans MS" pitchFamily="66" charset="0"/>
              </a:rPr>
              <a:t> come un array</a:t>
            </a:r>
          </a:p>
          <a:p>
            <a:pPr lvl="2">
              <a:lnSpc>
                <a:spcPct val="90000"/>
              </a:lnSpc>
            </a:pPr>
            <a:r>
              <a:rPr lang="en-US" sz="1800" dirty="0" err="1">
                <a:latin typeface="Comic Sans MS" pitchFamily="66" charset="0"/>
              </a:rPr>
              <a:t>ogni</a:t>
            </a:r>
            <a:r>
              <a:rPr lang="en-US" sz="1800" dirty="0">
                <a:latin typeface="Comic Sans MS" pitchFamily="66" charset="0"/>
              </a:rPr>
              <a:t> </a:t>
            </a:r>
            <a:r>
              <a:rPr lang="en-US" sz="1800" dirty="0" err="1">
                <a:latin typeface="Comic Sans MS" pitchFamily="66" charset="0"/>
              </a:rPr>
              <a:t>cella</a:t>
            </a:r>
            <a:r>
              <a:rPr lang="en-US" sz="1800" dirty="0">
                <a:latin typeface="Comic Sans MS" pitchFamily="66" charset="0"/>
              </a:rPr>
              <a:t> </a:t>
            </a:r>
            <a:r>
              <a:rPr lang="en-US" sz="1800" dirty="0" err="1">
                <a:latin typeface="Comic Sans MS" pitchFamily="66" charset="0"/>
              </a:rPr>
              <a:t>può</a:t>
            </a:r>
            <a:r>
              <a:rPr lang="en-US" sz="1800" dirty="0">
                <a:latin typeface="Comic Sans MS" pitchFamily="66" charset="0"/>
              </a:rPr>
              <a:t> </a:t>
            </a:r>
            <a:r>
              <a:rPr lang="en-US" sz="1800" dirty="0" err="1">
                <a:latin typeface="Comic Sans MS" pitchFamily="66" charset="0"/>
              </a:rPr>
              <a:t>contenere</a:t>
            </a:r>
            <a:r>
              <a:rPr lang="en-US" sz="1800" dirty="0">
                <a:latin typeface="Comic Sans MS" pitchFamily="66" charset="0"/>
              </a:rPr>
              <a:t> un </a:t>
            </a:r>
            <a:r>
              <a:rPr lang="en-US" sz="1800" dirty="0" err="1">
                <a:latin typeface="Comic Sans MS" pitchFamily="66" charset="0"/>
              </a:rPr>
              <a:t>qualunque</a:t>
            </a:r>
            <a:r>
              <a:rPr lang="en-US" sz="1800" dirty="0">
                <a:latin typeface="Comic Sans MS" pitchFamily="66" charset="0"/>
              </a:rPr>
              <a:t> </a:t>
            </a:r>
            <a:r>
              <a:rPr lang="en-US" sz="1800" dirty="0" err="1">
                <a:latin typeface="Comic Sans MS" pitchFamily="66" charset="0"/>
              </a:rPr>
              <a:t>valore</a:t>
            </a:r>
            <a:r>
              <a:rPr lang="en-US" sz="1800" dirty="0">
                <a:latin typeface="Comic Sans MS" pitchFamily="66" charset="0"/>
              </a:rPr>
              <a:t> </a:t>
            </a:r>
            <a:r>
              <a:rPr lang="en-US" sz="1800" dirty="0" err="1">
                <a:latin typeface="Comic Sans MS" pitchFamily="66" charset="0"/>
              </a:rPr>
              <a:t>intero</a:t>
            </a:r>
            <a:r>
              <a:rPr lang="en-US" sz="1800" dirty="0">
                <a:latin typeface="Comic Sans MS" pitchFamily="66" charset="0"/>
              </a:rPr>
              <a:t>/</a:t>
            </a:r>
            <a:r>
              <a:rPr lang="en-US" sz="1800" dirty="0" err="1">
                <a:latin typeface="Comic Sans MS" pitchFamily="66" charset="0"/>
              </a:rPr>
              <a:t>reale</a:t>
            </a:r>
            <a:endParaRPr lang="en-US" sz="1800" dirty="0">
              <a:latin typeface="Comic Sans MS" pitchFamily="66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CPU per </a:t>
            </a:r>
            <a:r>
              <a:rPr lang="en-US" sz="2000" dirty="0" err="1">
                <a:latin typeface="Comic Sans MS" pitchFamily="66" charset="0"/>
              </a:rPr>
              <a:t>eseguire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istruzioni</a:t>
            </a:r>
            <a:endParaRPr lang="en-US" sz="2000" dirty="0">
              <a:latin typeface="Comic Sans MS" pitchFamily="66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dirty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Comic Sans MS" pitchFamily="66" charset="0"/>
              </a:rPr>
              <a:t>la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RAM</a:t>
            </a:r>
            <a:r>
              <a:rPr lang="en-US" sz="2400" dirty="0">
                <a:latin typeface="Comic Sans MS" pitchFamily="66" charset="0"/>
              </a:rPr>
              <a:t> è </a:t>
            </a:r>
            <a:r>
              <a:rPr lang="en-US" sz="2400" dirty="0" err="1">
                <a:latin typeface="Comic Sans MS" pitchFamily="66" charset="0"/>
              </a:rPr>
              <a:t>un’astrazione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dell’architettura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</a:t>
            </a:r>
            <a:r>
              <a:rPr lang="en-US" sz="2400" dirty="0">
                <a:latin typeface="Comic Sans MS" pitchFamily="66" charset="0"/>
              </a:rPr>
              <a:t> von Neumann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Freccia bidirezionale verticale 91"/>
          <p:cNvSpPr/>
          <p:nvPr/>
        </p:nvSpPr>
        <p:spPr>
          <a:xfrm>
            <a:off x="899592" y="1556793"/>
            <a:ext cx="504056" cy="122413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880" y="188640"/>
            <a:ext cx="8229600" cy="70609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Macchina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a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registri</a:t>
            </a:r>
            <a:br>
              <a:rPr lang="en-US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3100" dirty="0">
                <a:solidFill>
                  <a:srgbClr val="3366FF"/>
                </a:solidFill>
                <a:latin typeface="Comic Sans MS" pitchFamily="66" charset="0"/>
              </a:rPr>
              <a:t>RAM: random access machine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971600" y="2780928"/>
            <a:ext cx="3024336" cy="2088232"/>
          </a:xfrm>
          <a:prstGeom prst="rect">
            <a:avLst/>
          </a:prstGeom>
          <a:solidFill>
            <a:schemeClr val="accent1">
              <a:alpha val="47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02" name="Document"/>
          <p:cNvSpPr>
            <a:spLocks noEditPoints="1" noChangeArrowheads="1"/>
          </p:cNvSpPr>
          <p:nvPr/>
        </p:nvSpPr>
        <p:spPr bwMode="auto">
          <a:xfrm rot="10800000">
            <a:off x="3412454" y="5445224"/>
            <a:ext cx="1080120" cy="1296144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9" name="Gruppo 18"/>
          <p:cNvGrpSpPr/>
          <p:nvPr/>
        </p:nvGrpSpPr>
        <p:grpSpPr>
          <a:xfrm>
            <a:off x="4932040" y="2420888"/>
            <a:ext cx="1368152" cy="4176464"/>
            <a:chOff x="4788024" y="1772816"/>
            <a:chExt cx="1368152" cy="4176464"/>
          </a:xfrm>
        </p:grpSpPr>
        <p:sp>
          <p:nvSpPr>
            <p:cNvPr id="9" name="Rettangolo 8"/>
            <p:cNvSpPr/>
            <p:nvPr/>
          </p:nvSpPr>
          <p:spPr>
            <a:xfrm>
              <a:off x="4788024" y="1772816"/>
              <a:ext cx="1368152" cy="4176464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Connettore 1 10"/>
            <p:cNvCxnSpPr/>
            <p:nvPr/>
          </p:nvCxnSpPr>
          <p:spPr>
            <a:xfrm>
              <a:off x="4788024" y="2060848"/>
              <a:ext cx="136815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1 11"/>
            <p:cNvCxnSpPr/>
            <p:nvPr/>
          </p:nvCxnSpPr>
          <p:spPr>
            <a:xfrm>
              <a:off x="4788024" y="2348880"/>
              <a:ext cx="136815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>
              <a:off x="4788024" y="2636912"/>
              <a:ext cx="136815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1 13"/>
            <p:cNvCxnSpPr/>
            <p:nvPr/>
          </p:nvCxnSpPr>
          <p:spPr>
            <a:xfrm>
              <a:off x="4788024" y="2924944"/>
              <a:ext cx="136815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14"/>
            <p:cNvCxnSpPr/>
            <p:nvPr/>
          </p:nvCxnSpPr>
          <p:spPr>
            <a:xfrm>
              <a:off x="4788024" y="5373216"/>
              <a:ext cx="136815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1 15"/>
            <p:cNvCxnSpPr/>
            <p:nvPr/>
          </p:nvCxnSpPr>
          <p:spPr>
            <a:xfrm>
              <a:off x="4788024" y="5661248"/>
              <a:ext cx="136815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1 16"/>
            <p:cNvCxnSpPr/>
            <p:nvPr/>
          </p:nvCxnSpPr>
          <p:spPr>
            <a:xfrm>
              <a:off x="4788024" y="3861048"/>
              <a:ext cx="136815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1 17"/>
            <p:cNvCxnSpPr/>
            <p:nvPr/>
          </p:nvCxnSpPr>
          <p:spPr>
            <a:xfrm>
              <a:off x="4788024" y="4149080"/>
              <a:ext cx="136815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uppo 60"/>
          <p:cNvGrpSpPr/>
          <p:nvPr/>
        </p:nvGrpSpPr>
        <p:grpSpPr>
          <a:xfrm>
            <a:off x="395536" y="1124744"/>
            <a:ext cx="4464495" cy="432048"/>
            <a:chOff x="395536" y="1124744"/>
            <a:chExt cx="4464495" cy="432048"/>
          </a:xfrm>
        </p:grpSpPr>
        <p:sp>
          <p:nvSpPr>
            <p:cNvPr id="21" name="Rettangolo 20"/>
            <p:cNvSpPr/>
            <p:nvPr/>
          </p:nvSpPr>
          <p:spPr>
            <a:xfrm rot="16200000">
              <a:off x="2411760" y="-747464"/>
              <a:ext cx="432047" cy="4176464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Connettore 1 21"/>
            <p:cNvCxnSpPr/>
            <p:nvPr/>
          </p:nvCxnSpPr>
          <p:spPr>
            <a:xfrm rot="16200000">
              <a:off x="611560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1 22"/>
            <p:cNvCxnSpPr/>
            <p:nvPr/>
          </p:nvCxnSpPr>
          <p:spPr>
            <a:xfrm rot="16200000">
              <a:off x="899592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1 23"/>
            <p:cNvCxnSpPr/>
            <p:nvPr/>
          </p:nvCxnSpPr>
          <p:spPr>
            <a:xfrm rot="16200000">
              <a:off x="1187624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1 24"/>
            <p:cNvCxnSpPr/>
            <p:nvPr/>
          </p:nvCxnSpPr>
          <p:spPr>
            <a:xfrm rot="16200000">
              <a:off x="1475656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1 25"/>
            <p:cNvCxnSpPr/>
            <p:nvPr/>
          </p:nvCxnSpPr>
          <p:spPr>
            <a:xfrm rot="16200000">
              <a:off x="3923928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1 26"/>
            <p:cNvCxnSpPr/>
            <p:nvPr/>
          </p:nvCxnSpPr>
          <p:spPr>
            <a:xfrm rot="16200000">
              <a:off x="4211960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1 27"/>
            <p:cNvCxnSpPr/>
            <p:nvPr/>
          </p:nvCxnSpPr>
          <p:spPr>
            <a:xfrm rot="16200000">
              <a:off x="2411760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ttore 1 28"/>
            <p:cNvCxnSpPr/>
            <p:nvPr/>
          </p:nvCxnSpPr>
          <p:spPr>
            <a:xfrm rot="16200000">
              <a:off x="2699792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ttore 1 29"/>
            <p:cNvCxnSpPr/>
            <p:nvPr/>
          </p:nvCxnSpPr>
          <p:spPr>
            <a:xfrm rot="16200000">
              <a:off x="1835696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ttore 1 30"/>
            <p:cNvCxnSpPr/>
            <p:nvPr/>
          </p:nvCxnSpPr>
          <p:spPr>
            <a:xfrm rot="16200000">
              <a:off x="2123728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ttore 1 31"/>
            <p:cNvCxnSpPr/>
            <p:nvPr/>
          </p:nvCxnSpPr>
          <p:spPr>
            <a:xfrm rot="16200000">
              <a:off x="2411760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1 32"/>
            <p:cNvCxnSpPr/>
            <p:nvPr/>
          </p:nvCxnSpPr>
          <p:spPr>
            <a:xfrm rot="16200000">
              <a:off x="2699792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ttore 1 33"/>
            <p:cNvCxnSpPr/>
            <p:nvPr/>
          </p:nvCxnSpPr>
          <p:spPr>
            <a:xfrm rot="16200000">
              <a:off x="3059832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ttore 1 34"/>
            <p:cNvCxnSpPr/>
            <p:nvPr/>
          </p:nvCxnSpPr>
          <p:spPr>
            <a:xfrm rot="16200000">
              <a:off x="3347864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ttore 1 35"/>
            <p:cNvCxnSpPr/>
            <p:nvPr/>
          </p:nvCxnSpPr>
          <p:spPr>
            <a:xfrm rot="16200000">
              <a:off x="3635896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ttore 1 36"/>
            <p:cNvCxnSpPr/>
            <p:nvPr/>
          </p:nvCxnSpPr>
          <p:spPr>
            <a:xfrm rot="16200000">
              <a:off x="3923928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ttore 1 55"/>
            <p:cNvCxnSpPr/>
            <p:nvPr/>
          </p:nvCxnSpPr>
          <p:spPr>
            <a:xfrm flipH="1">
              <a:off x="395536" y="1124744"/>
              <a:ext cx="144015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ttore 1 57"/>
            <p:cNvCxnSpPr/>
            <p:nvPr/>
          </p:nvCxnSpPr>
          <p:spPr>
            <a:xfrm flipH="1">
              <a:off x="395536" y="1556792"/>
              <a:ext cx="144015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ttore 1 58"/>
            <p:cNvCxnSpPr/>
            <p:nvPr/>
          </p:nvCxnSpPr>
          <p:spPr>
            <a:xfrm flipH="1">
              <a:off x="4716016" y="1556792"/>
              <a:ext cx="144015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onnettore 1 59"/>
            <p:cNvCxnSpPr/>
            <p:nvPr/>
          </p:nvCxnSpPr>
          <p:spPr>
            <a:xfrm flipH="1">
              <a:off x="4716016" y="1124744"/>
              <a:ext cx="144015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uppo 61"/>
          <p:cNvGrpSpPr/>
          <p:nvPr/>
        </p:nvGrpSpPr>
        <p:grpSpPr>
          <a:xfrm>
            <a:off x="323528" y="1844824"/>
            <a:ext cx="4464495" cy="432048"/>
            <a:chOff x="395536" y="1124744"/>
            <a:chExt cx="4464495" cy="432048"/>
          </a:xfrm>
        </p:grpSpPr>
        <p:sp>
          <p:nvSpPr>
            <p:cNvPr id="63" name="Rettangolo 62"/>
            <p:cNvSpPr/>
            <p:nvPr/>
          </p:nvSpPr>
          <p:spPr>
            <a:xfrm rot="16200000">
              <a:off x="2411760" y="-747464"/>
              <a:ext cx="432047" cy="4176464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Connettore 1 63"/>
            <p:cNvCxnSpPr/>
            <p:nvPr/>
          </p:nvCxnSpPr>
          <p:spPr>
            <a:xfrm rot="16200000">
              <a:off x="611560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ttore 1 64"/>
            <p:cNvCxnSpPr/>
            <p:nvPr/>
          </p:nvCxnSpPr>
          <p:spPr>
            <a:xfrm rot="16200000">
              <a:off x="899592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ttore 1 65"/>
            <p:cNvCxnSpPr/>
            <p:nvPr/>
          </p:nvCxnSpPr>
          <p:spPr>
            <a:xfrm rot="16200000">
              <a:off x="1187624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ttore 1 66"/>
            <p:cNvCxnSpPr/>
            <p:nvPr/>
          </p:nvCxnSpPr>
          <p:spPr>
            <a:xfrm rot="16200000">
              <a:off x="1475656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ttore 1 67"/>
            <p:cNvCxnSpPr/>
            <p:nvPr/>
          </p:nvCxnSpPr>
          <p:spPr>
            <a:xfrm rot="16200000">
              <a:off x="3923928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nettore 1 68"/>
            <p:cNvCxnSpPr/>
            <p:nvPr/>
          </p:nvCxnSpPr>
          <p:spPr>
            <a:xfrm rot="16200000">
              <a:off x="4211960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ttore 1 69"/>
            <p:cNvCxnSpPr/>
            <p:nvPr/>
          </p:nvCxnSpPr>
          <p:spPr>
            <a:xfrm rot="16200000">
              <a:off x="2411760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nettore 1 70"/>
            <p:cNvCxnSpPr/>
            <p:nvPr/>
          </p:nvCxnSpPr>
          <p:spPr>
            <a:xfrm rot="16200000">
              <a:off x="2699792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ttore 1 71"/>
            <p:cNvCxnSpPr/>
            <p:nvPr/>
          </p:nvCxnSpPr>
          <p:spPr>
            <a:xfrm rot="16200000">
              <a:off x="1835696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ttore 1 72"/>
            <p:cNvCxnSpPr/>
            <p:nvPr/>
          </p:nvCxnSpPr>
          <p:spPr>
            <a:xfrm rot="16200000">
              <a:off x="2123728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ttore 1 73"/>
            <p:cNvCxnSpPr/>
            <p:nvPr/>
          </p:nvCxnSpPr>
          <p:spPr>
            <a:xfrm rot="16200000">
              <a:off x="2411760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ttore 1 74"/>
            <p:cNvCxnSpPr/>
            <p:nvPr/>
          </p:nvCxnSpPr>
          <p:spPr>
            <a:xfrm rot="16200000">
              <a:off x="2699792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nettore 1 75"/>
            <p:cNvCxnSpPr/>
            <p:nvPr/>
          </p:nvCxnSpPr>
          <p:spPr>
            <a:xfrm rot="16200000">
              <a:off x="3059832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ttore 1 76"/>
            <p:cNvCxnSpPr/>
            <p:nvPr/>
          </p:nvCxnSpPr>
          <p:spPr>
            <a:xfrm rot="16200000">
              <a:off x="3347864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ttore 1 77"/>
            <p:cNvCxnSpPr/>
            <p:nvPr/>
          </p:nvCxnSpPr>
          <p:spPr>
            <a:xfrm rot="16200000">
              <a:off x="3635896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ttore 1 78"/>
            <p:cNvCxnSpPr/>
            <p:nvPr/>
          </p:nvCxnSpPr>
          <p:spPr>
            <a:xfrm rot="16200000">
              <a:off x="3923928" y="1340768"/>
              <a:ext cx="43204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ttore 1 79"/>
            <p:cNvCxnSpPr/>
            <p:nvPr/>
          </p:nvCxnSpPr>
          <p:spPr>
            <a:xfrm flipH="1">
              <a:off x="395536" y="1124744"/>
              <a:ext cx="144015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nettore 1 80"/>
            <p:cNvCxnSpPr/>
            <p:nvPr/>
          </p:nvCxnSpPr>
          <p:spPr>
            <a:xfrm flipH="1">
              <a:off x="395536" y="1556792"/>
              <a:ext cx="144015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nettore 1 81"/>
            <p:cNvCxnSpPr/>
            <p:nvPr/>
          </p:nvCxnSpPr>
          <p:spPr>
            <a:xfrm flipH="1">
              <a:off x="4716016" y="1556792"/>
              <a:ext cx="144015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nettore 1 82"/>
            <p:cNvCxnSpPr/>
            <p:nvPr/>
          </p:nvCxnSpPr>
          <p:spPr>
            <a:xfrm flipH="1">
              <a:off x="4716016" y="1124744"/>
              <a:ext cx="144015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CasellaDiTesto 83"/>
          <p:cNvSpPr txBox="1"/>
          <p:nvPr/>
        </p:nvSpPr>
        <p:spPr>
          <a:xfrm>
            <a:off x="6383293" y="2708920"/>
            <a:ext cx="138531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memoria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algn="ctr"/>
            <a:r>
              <a:rPr lang="en-US" sz="2000" dirty="0">
                <a:latin typeface="Comic Sans MS" pitchFamily="66" charset="0"/>
              </a:rPr>
              <a:t>(come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un </a:t>
            </a:r>
            <a:r>
              <a:rPr lang="en-US" sz="2000" dirty="0" err="1">
                <a:latin typeface="Comic Sans MS" pitchFamily="66" charset="0"/>
              </a:rPr>
              <a:t>grosso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array)</a:t>
            </a:r>
          </a:p>
        </p:txBody>
      </p:sp>
      <p:sp>
        <p:nvSpPr>
          <p:cNvPr id="85" name="CasellaDiTesto 84"/>
          <p:cNvSpPr txBox="1"/>
          <p:nvPr/>
        </p:nvSpPr>
        <p:spPr>
          <a:xfrm>
            <a:off x="3334162" y="5733256"/>
            <a:ext cx="12378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Comic Sans MS" pitchFamily="66" charset="0"/>
              </a:rPr>
              <a:t>programma</a:t>
            </a:r>
            <a:endParaRPr lang="en-US" sz="1600" dirty="0">
              <a:latin typeface="Comic Sans MS" pitchFamily="66" charset="0"/>
            </a:endParaRPr>
          </a:p>
          <a:p>
            <a:pPr algn="ctr"/>
            <a:r>
              <a:rPr lang="en-US" sz="1600" dirty="0" err="1">
                <a:latin typeface="Comic Sans MS" pitchFamily="66" charset="0"/>
              </a:rPr>
              <a:t>finito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86" name="CasellaDiTesto 85"/>
          <p:cNvSpPr txBox="1"/>
          <p:nvPr/>
        </p:nvSpPr>
        <p:spPr>
          <a:xfrm>
            <a:off x="4841470" y="1187460"/>
            <a:ext cx="19960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nastro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</a:t>
            </a:r>
          </a:p>
        </p:txBody>
      </p:sp>
      <p:sp>
        <p:nvSpPr>
          <p:cNvPr id="87" name="CasellaDiTesto 86"/>
          <p:cNvSpPr txBox="1"/>
          <p:nvPr/>
        </p:nvSpPr>
        <p:spPr>
          <a:xfrm>
            <a:off x="4832654" y="1844824"/>
            <a:ext cx="2180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nastro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Output</a:t>
            </a:r>
          </a:p>
        </p:txBody>
      </p:sp>
      <p:sp>
        <p:nvSpPr>
          <p:cNvPr id="89" name="Freccia bidirezionale verticale 88"/>
          <p:cNvSpPr/>
          <p:nvPr/>
        </p:nvSpPr>
        <p:spPr>
          <a:xfrm>
            <a:off x="2051720" y="2276871"/>
            <a:ext cx="360040" cy="514689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ccia bidirezionale verticale 89"/>
          <p:cNvSpPr/>
          <p:nvPr/>
        </p:nvSpPr>
        <p:spPr>
          <a:xfrm rot="5400000">
            <a:off x="4283968" y="3501009"/>
            <a:ext cx="360040" cy="93610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ccia bidirezionale verticale 90"/>
          <p:cNvSpPr/>
          <p:nvPr/>
        </p:nvSpPr>
        <p:spPr>
          <a:xfrm>
            <a:off x="3622194" y="4930535"/>
            <a:ext cx="360040" cy="514689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CasellaDiTesto 94"/>
          <p:cNvSpPr txBox="1"/>
          <p:nvPr/>
        </p:nvSpPr>
        <p:spPr>
          <a:xfrm>
            <a:off x="1103341" y="2852936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CPU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1143000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Modello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calcolo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cosa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posso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fare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820150" cy="525591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err="1">
                <a:latin typeface="Comic Sans MS" pitchFamily="66" charset="0"/>
              </a:rPr>
              <a:t>L’analisi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della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complessità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</a:t>
            </a:r>
            <a:r>
              <a:rPr lang="en-US" sz="2400" dirty="0">
                <a:latin typeface="Comic Sans MS" pitchFamily="66" charset="0"/>
              </a:rPr>
              <a:t> un </a:t>
            </a:r>
            <a:r>
              <a:rPr lang="en-US" sz="2400" dirty="0" err="1">
                <a:latin typeface="Comic Sans MS" pitchFamily="66" charset="0"/>
              </a:rPr>
              <a:t>algoritmo</a:t>
            </a:r>
            <a:r>
              <a:rPr lang="en-US" sz="2400" dirty="0">
                <a:latin typeface="Comic Sans MS" pitchFamily="66" charset="0"/>
              </a:rPr>
              <a:t> è </a:t>
            </a:r>
            <a:r>
              <a:rPr lang="en-US" sz="2400" dirty="0" err="1">
                <a:latin typeface="Comic Sans MS" pitchFamily="66" charset="0"/>
              </a:rPr>
              <a:t>basata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sul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concetto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passo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elementare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passi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elementari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una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RAM</a:t>
            </a:r>
          </a:p>
          <a:p>
            <a:pPr lvl="1">
              <a:lnSpc>
                <a:spcPct val="90000"/>
              </a:lnSpc>
            </a:pPr>
            <a:r>
              <a:rPr lang="en-US" sz="2200" dirty="0" err="1">
                <a:latin typeface="Comic Sans MS" pitchFamily="66" charset="0"/>
              </a:rPr>
              <a:t>istruzione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 err="1">
                <a:latin typeface="Comic Sans MS" pitchFamily="66" charset="0"/>
              </a:rPr>
              <a:t>ingresso</a:t>
            </a:r>
            <a:r>
              <a:rPr lang="en-US" sz="2200" dirty="0">
                <a:latin typeface="Comic Sans MS" pitchFamily="66" charset="0"/>
              </a:rPr>
              <a:t>/</a:t>
            </a:r>
            <a:r>
              <a:rPr lang="en-US" sz="2200" dirty="0" err="1">
                <a:latin typeface="Comic Sans MS" pitchFamily="66" charset="0"/>
              </a:rPr>
              <a:t>uscita</a:t>
            </a:r>
            <a:r>
              <a:rPr lang="en-US" sz="2200" dirty="0">
                <a:latin typeface="Comic Sans MS" pitchFamily="66" charset="0"/>
              </a:rPr>
              <a:t> (</a:t>
            </a:r>
            <a:r>
              <a:rPr lang="en-US" sz="2200" dirty="0" err="1">
                <a:latin typeface="Comic Sans MS" pitchFamily="66" charset="0"/>
              </a:rPr>
              <a:t>accesso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 err="1">
                <a:latin typeface="Comic Sans MS" pitchFamily="66" charset="0"/>
              </a:rPr>
              <a:t>nastri</a:t>
            </a:r>
            <a:r>
              <a:rPr lang="en-US" sz="2200" dirty="0">
                <a:latin typeface="Comic Sans MS" pitchFamily="66" charset="0"/>
              </a:rPr>
              <a:t> I/O)</a:t>
            </a:r>
          </a:p>
          <a:p>
            <a:pPr lvl="1">
              <a:lnSpc>
                <a:spcPct val="90000"/>
              </a:lnSpc>
            </a:pPr>
            <a:r>
              <a:rPr lang="en-US" sz="2200" dirty="0" err="1">
                <a:latin typeface="Comic Sans MS" pitchFamily="66" charset="0"/>
              </a:rPr>
              <a:t>operazione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 err="1">
                <a:latin typeface="Comic Sans MS" pitchFamily="66" charset="0"/>
              </a:rPr>
              <a:t>aritmetico</a:t>
            </a:r>
            <a:r>
              <a:rPr lang="en-US" sz="2200" dirty="0">
                <a:latin typeface="Comic Sans MS" pitchFamily="66" charset="0"/>
              </a:rPr>
              <a:t>/</a:t>
            </a:r>
            <a:r>
              <a:rPr lang="en-US" sz="2200" dirty="0" err="1">
                <a:latin typeface="Comic Sans MS" pitchFamily="66" charset="0"/>
              </a:rPr>
              <a:t>logica</a:t>
            </a:r>
            <a:endParaRPr lang="en-US" sz="2200" dirty="0">
              <a:latin typeface="Comic Sans MS" pitchFamily="66" charset="0"/>
            </a:endParaRPr>
          </a:p>
          <a:p>
            <a:pPr lvl="1">
              <a:lnSpc>
                <a:spcPct val="90000"/>
              </a:lnSpc>
            </a:pPr>
            <a:r>
              <a:rPr lang="en-US" sz="2200" dirty="0" err="1">
                <a:latin typeface="Comic Sans MS" pitchFamily="66" charset="0"/>
              </a:rPr>
              <a:t>accesso</a:t>
            </a:r>
            <a:r>
              <a:rPr lang="en-US" sz="2200" dirty="0">
                <a:latin typeface="Comic Sans MS" pitchFamily="66" charset="0"/>
              </a:rPr>
              <a:t>/</a:t>
            </a:r>
            <a:r>
              <a:rPr lang="en-US" sz="2200" dirty="0" err="1">
                <a:latin typeface="Comic Sans MS" pitchFamily="66" charset="0"/>
              </a:rPr>
              <a:t>modifica</a:t>
            </a:r>
            <a:r>
              <a:rPr lang="en-US" sz="2200" dirty="0">
                <a:latin typeface="Comic Sans MS" pitchFamily="66" charset="0"/>
              </a:rPr>
              <a:t> del </a:t>
            </a:r>
            <a:r>
              <a:rPr lang="en-US" sz="2200" dirty="0" err="1">
                <a:latin typeface="Comic Sans MS" pitchFamily="66" charset="0"/>
              </a:rPr>
              <a:t>contenuto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 err="1">
                <a:latin typeface="Comic Sans MS" pitchFamily="66" charset="0"/>
              </a:rPr>
              <a:t>della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 err="1">
                <a:latin typeface="Comic Sans MS" pitchFamily="66" charset="0"/>
              </a:rPr>
              <a:t>memoria</a:t>
            </a:r>
            <a:endParaRPr lang="en-US" sz="2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5888"/>
            <a:ext cx="7990656" cy="1143000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Criteri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costo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quanto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mi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costa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820150" cy="38877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Criterio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costo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uniforme</a:t>
            </a:r>
            <a:r>
              <a:rPr lang="en-US" sz="2400" dirty="0">
                <a:latin typeface="Comic Sans MS" pitchFamily="66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Comic Sans MS" pitchFamily="66" charset="0"/>
              </a:rPr>
              <a:t>tutte</a:t>
            </a:r>
            <a:r>
              <a:rPr lang="en-US" sz="2000" dirty="0">
                <a:latin typeface="Comic Sans MS" pitchFamily="66" charset="0"/>
              </a:rPr>
              <a:t> le </a:t>
            </a:r>
            <a:r>
              <a:rPr lang="en-US" sz="2000" dirty="0" err="1">
                <a:latin typeface="Comic Sans MS" pitchFamily="66" charset="0"/>
              </a:rPr>
              <a:t>operazioni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hanno</a:t>
            </a:r>
            <a:r>
              <a:rPr lang="en-US" sz="2000" dirty="0">
                <a:latin typeface="Comic Sans MS" pitchFamily="66" charset="0"/>
              </a:rPr>
              <a:t> lo </a:t>
            </a:r>
            <a:r>
              <a:rPr lang="en-US" sz="2000" dirty="0" err="1">
                <a:latin typeface="Comic Sans MS" pitchFamily="66" charset="0"/>
              </a:rPr>
              <a:t>stesso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costo</a:t>
            </a:r>
            <a:endParaRPr lang="en-US" sz="2000" dirty="0">
              <a:latin typeface="Comic Sans MS" pitchFamily="66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Comic Sans MS" pitchFamily="66" charset="0"/>
              </a:rPr>
              <a:t>complessità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temporale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misurata</a:t>
            </a:r>
            <a:r>
              <a:rPr lang="en-US" sz="2000" dirty="0">
                <a:latin typeface="Comic Sans MS" pitchFamily="66" charset="0"/>
              </a:rPr>
              <a:t> come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numero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passi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elementari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eseguiti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Criterio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costo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logaritmico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  <a:p>
            <a:pPr lvl="1">
              <a:lnSpc>
                <a:spcPct val="90000"/>
              </a:lnSpc>
            </a:pPr>
            <a:r>
              <a:rPr lang="it-IT" sz="2000" dirty="0">
                <a:latin typeface="Comic Sans MS" pitchFamily="66" charset="0"/>
              </a:rPr>
              <a:t>Il costo di una operazione dipende dalla dimensione degli operandi dell’istruzione</a:t>
            </a:r>
          </a:p>
          <a:p>
            <a:pPr lvl="1">
              <a:lnSpc>
                <a:spcPct val="90000"/>
              </a:lnSpc>
            </a:pPr>
            <a:r>
              <a:rPr lang="it-IT" sz="2000" dirty="0">
                <a:latin typeface="Comic Sans MS" pitchFamily="66" charset="0"/>
              </a:rPr>
              <a:t>Un’operazione su un operando di valore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it-IT" sz="2000" dirty="0">
                <a:latin typeface="Comic Sans MS" pitchFamily="66" charset="0"/>
              </a:rPr>
              <a:t> ha costo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log x</a:t>
            </a:r>
          </a:p>
          <a:p>
            <a:pPr lvl="1">
              <a:lnSpc>
                <a:spcPct val="90000"/>
              </a:lnSpc>
            </a:pPr>
            <a:r>
              <a:rPr lang="it-IT" sz="2000" dirty="0">
                <a:latin typeface="Comic Sans MS" pitchFamily="66" charset="0"/>
              </a:rPr>
              <a:t>È un criterio di costo che modella meglio la complessità di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algoritmi “numerici”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293519" y="5517232"/>
            <a:ext cx="4628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>
                <a:latin typeface="Comic Sans MS" pitchFamily="66" charset="0"/>
              </a:rPr>
              <a:t>criterio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costo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generalmente</a:t>
            </a:r>
            <a:r>
              <a:rPr lang="en-US" sz="24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400" dirty="0" err="1">
                <a:latin typeface="Comic Sans MS" pitchFamily="66" charset="0"/>
              </a:rPr>
              <a:t>usato</a:t>
            </a:r>
            <a:r>
              <a:rPr lang="en-US" sz="2400" dirty="0">
                <a:latin typeface="Comic Sans MS" pitchFamily="66" charset="0"/>
              </a:rPr>
              <a:t> è </a:t>
            </a:r>
            <a:r>
              <a:rPr lang="en-US" sz="2400" dirty="0" err="1">
                <a:latin typeface="Comic Sans MS" pitchFamily="66" charset="0"/>
              </a:rPr>
              <a:t>quello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Comic Sans MS" pitchFamily="66" charset="0"/>
              </a:rPr>
              <a:t>uniforme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2729</Words>
  <Application>Microsoft Office PowerPoint</Application>
  <PresentationFormat>On-screen Show (4:3)</PresentationFormat>
  <Paragraphs>339</Paragraphs>
  <Slides>47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47</vt:i4>
      </vt:variant>
    </vt:vector>
  </HeadingPairs>
  <TitlesOfParts>
    <vt:vector size="57" baseType="lpstr">
      <vt:lpstr>Arial</vt:lpstr>
      <vt:lpstr>Bookman Old Style</vt:lpstr>
      <vt:lpstr>Calibri</vt:lpstr>
      <vt:lpstr>Comic Sans MS</vt:lpstr>
      <vt:lpstr>Courier</vt:lpstr>
      <vt:lpstr>Symbol</vt:lpstr>
      <vt:lpstr>Times New Roman</vt:lpstr>
      <vt:lpstr>Tema di Office</vt:lpstr>
      <vt:lpstr>Equation</vt:lpstr>
      <vt:lpstr>Equazione</vt:lpstr>
      <vt:lpstr>Algoritmi e Strutture Dati</vt:lpstr>
      <vt:lpstr>riassunto puntate precedenti</vt:lpstr>
      <vt:lpstr>PowerPoint Presentation</vt:lpstr>
      <vt:lpstr>modelli di calcolo</vt:lpstr>
      <vt:lpstr>Un modello storico: la macchina di Turing</vt:lpstr>
      <vt:lpstr>un modello più realistico</vt:lpstr>
      <vt:lpstr>Macchina a registri RAM: random access machine</vt:lpstr>
      <vt:lpstr>Modello di calcolo: cosa posso fare</vt:lpstr>
      <vt:lpstr>Criteri di costo: quanto mi costa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Notazione asintotica: intuizioni</vt:lpstr>
      <vt:lpstr>Notazione asintotica: intuizioni</vt:lpstr>
      <vt:lpstr>PowerPoint Presentation</vt:lpstr>
      <vt:lpstr>Un’altra tabella: dalla bilancia al computer</vt:lpstr>
      <vt:lpstr>PowerPoint Presentation</vt:lpstr>
      <vt:lpstr>Esempi:</vt:lpstr>
      <vt:lpstr>Notazione asintotica O</vt:lpstr>
      <vt:lpstr>PowerPoint Presentation</vt:lpstr>
      <vt:lpstr>PowerPoint Presentation</vt:lpstr>
      <vt:lpstr>Esempi:</vt:lpstr>
      <vt:lpstr>Notazione asintotica </vt:lpstr>
      <vt:lpstr>PowerPoint Presentation</vt:lpstr>
      <vt:lpstr>PowerPoint Presentation</vt:lpstr>
      <vt:lpstr>Esempi:</vt:lpstr>
      <vt:lpstr>Notazione asintotica </vt:lpstr>
      <vt:lpstr>Notare che:</vt:lpstr>
      <vt:lpstr>PowerPoint Presentation</vt:lpstr>
      <vt:lpstr>PowerPoint Presentation</vt:lpstr>
      <vt:lpstr>PowerPoint Presentation</vt:lpstr>
      <vt:lpstr>Analogie</vt:lpstr>
      <vt:lpstr>Graficamente</vt:lpstr>
      <vt:lpstr>PowerPoint Presentation</vt:lpstr>
      <vt:lpstr>Ancora una convenzione</vt:lpstr>
      <vt:lpstr>…una semplice ma utile proprietà per capire la velocità di una funzione</vt:lpstr>
      <vt:lpstr>PowerPoint Presentation</vt:lpstr>
      <vt:lpstr>PowerPoint Presentation</vt:lpstr>
      <vt:lpstr>PowerPoint Presentation</vt:lpstr>
      <vt:lpstr>Velocità delle funzioni composte</vt:lpstr>
      <vt:lpstr>Velocità delle funzioni composte</vt:lpstr>
      <vt:lpstr>PowerPoint Presentation</vt:lpstr>
      <vt:lpstr>Analisi complessità fibonacci3: un Upper Bound</vt:lpstr>
      <vt:lpstr>Analisi complessità fibonacci3: un Lower Bound</vt:lpstr>
      <vt:lpstr>Notazione asintotica:  perché è una grande idea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386</cp:revision>
  <dcterms:created xsi:type="dcterms:W3CDTF">2013-03-05T17:51:33Z</dcterms:created>
  <dcterms:modified xsi:type="dcterms:W3CDTF">2025-10-14T06:41:54Z</dcterms:modified>
</cp:coreProperties>
</file>