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07" r:id="rId3"/>
    <p:sldId id="379" r:id="rId4"/>
    <p:sldId id="305" r:id="rId5"/>
    <p:sldId id="308" r:id="rId6"/>
    <p:sldId id="312" r:id="rId7"/>
    <p:sldId id="309" r:id="rId8"/>
    <p:sldId id="313" r:id="rId9"/>
    <p:sldId id="314" r:id="rId10"/>
    <p:sldId id="315" r:id="rId11"/>
    <p:sldId id="316" r:id="rId12"/>
    <p:sldId id="318" r:id="rId13"/>
    <p:sldId id="376" r:id="rId14"/>
    <p:sldId id="319" r:id="rId15"/>
    <p:sldId id="320" r:id="rId16"/>
    <p:sldId id="321" r:id="rId17"/>
    <p:sldId id="322" r:id="rId18"/>
    <p:sldId id="310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78" r:id="rId36"/>
    <p:sldId id="339" r:id="rId37"/>
    <p:sldId id="377" r:id="rId38"/>
    <p:sldId id="341" r:id="rId39"/>
    <p:sldId id="342" r:id="rId40"/>
    <p:sldId id="343" r:id="rId41"/>
    <p:sldId id="344" r:id="rId42"/>
    <p:sldId id="348" r:id="rId43"/>
    <p:sldId id="347" r:id="rId44"/>
    <p:sldId id="346" r:id="rId45"/>
    <p:sldId id="374" r:id="rId46"/>
    <p:sldId id="375" r:id="rId47"/>
    <p:sldId id="351" r:id="rId4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6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11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10/10/2023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2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6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5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5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29.bin"/><Relationship Id="rId3" Type="http://schemas.openxmlformats.org/officeDocument/2006/relationships/image" Target="../media/image28.wmf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26.bin"/><Relationship Id="rId17" Type="http://schemas.openxmlformats.org/officeDocument/2006/relationships/image" Target="../media/image35.wmf"/><Relationship Id="rId2" Type="http://schemas.openxmlformats.org/officeDocument/2006/relationships/oleObject" Target="../embeddings/oleObject21.bin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32.wmf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10" Type="http://schemas.openxmlformats.org/officeDocument/2006/relationships/oleObject" Target="../embeddings/oleObject25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27.bin"/><Relationship Id="rId22" Type="http://schemas.openxmlformats.org/officeDocument/2006/relationships/oleObject" Target="../embeddings/oleObject31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oleObject" Target="../embeddings/oleObject32.bin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3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delle istanze</a:t>
            </a:r>
            <a:endParaRPr lang="it-IT" altLang="it-IT" sz="7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Istanze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>
                <a:latin typeface="Comic Sans MS" pitchFamily="66" charset="0"/>
              </a:rPr>
              <a:t>,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>
                <a:latin typeface="Comic Sans MS" pitchFamily="66" charset="0"/>
              </a:rPr>
              <a:t>, potrebbero però richiedere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 e 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>
                <a:latin typeface="Comic Sans MS" pitchFamily="66" charset="0"/>
              </a:rPr>
              <a:t> il tempo di esecuzione di un algoritmo sull’istanza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Intuitivamente,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rappresenta una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400" dirty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400" dirty="0">
                <a:latin typeface="Comic Sans MS" pitchFamily="66" charset="0"/>
              </a:rPr>
              <a:t> la probabilità di occorrenza dell’istanza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Intuitivamente,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>
                <a:latin typeface="Comic Sans MS" pitchFamily="66" charset="0"/>
              </a:rPr>
              <a:t> è il tempo di esecuzione nel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400" dirty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400" dirty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2060600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medio</a:t>
            </a:r>
            <a:r>
              <a:rPr lang="en-US" sz="2000" dirty="0">
                <a:latin typeface="Comic Sans MS" pitchFamily="66" charset="0"/>
              </a:rPr>
              <a:t> del primo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pesatura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presentato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lezione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distribuzione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probabilità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istanze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assuma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trovarsi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equiprobabile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posizioni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1628800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descrivere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Ovvero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perdere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po</a:t>
            </a:r>
            <a:r>
              <a:rPr lang="en-US" sz="2000" dirty="0">
                <a:latin typeface="Comic Sans MS" pitchFamily="66" charset="0"/>
              </a:rPr>
              <a:t>’ in </a:t>
            </a:r>
          </a:p>
          <a:p>
            <a:r>
              <a:rPr lang="en-US" sz="2000" dirty="0">
                <a:latin typeface="Comic Sans MS" pitchFamily="66" charset="0"/>
              </a:rPr>
              <a:t>        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senza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perdere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l’essenziale</a:t>
            </a:r>
            <a:r>
              <a:rPr lang="en-US" sz="2000" dirty="0">
                <a:latin typeface="Comic Sans MS" pitchFamily="66" charset="0"/>
              </a:rPr>
              <a:t>) e </a:t>
            </a:r>
            <a:r>
              <a:rPr lang="en-US" sz="2000" dirty="0" err="1">
                <a:latin typeface="Comic Sans MS" pitchFamily="66" charset="0"/>
              </a:rPr>
              <a:t>guadagnare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espressa</a:t>
            </a:r>
            <a:r>
              <a:rPr lang="en-US" sz="2000" dirty="0">
                <a:latin typeface="Comic Sans MS" pitchFamily="66" charset="0"/>
              </a:rPr>
              <a:t> con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funzioneT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71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latin typeface="Comic Sans MS" pitchFamily="66" charset="0"/>
              </a:rPr>
              <a:t>+ 100 </a:t>
            </a:r>
            <a:r>
              <a:rPr lang="en-US" sz="2000" dirty="0">
                <a:latin typeface="Comic Sans MS" pitchFamily="66" charset="0"/>
                <a:sym typeface="Symbol"/>
              </a:rPr>
              <a:t>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/4</a:t>
            </a:r>
            <a:r>
              <a:rPr lang="en-US" sz="2000" dirty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scriveremo</a:t>
            </a:r>
            <a:r>
              <a:rPr lang="en-US" sz="2400" dirty="0">
                <a:latin typeface="Comic Sans MS" pitchFamily="66" charset="0"/>
              </a:rPr>
              <a:t>:  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 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70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latin typeface="Comic Sans MS" pitchFamily="66" charset="0"/>
              </a:rPr>
              <a:t>+ 150 </a:t>
            </a:r>
            <a:r>
              <a:rPr lang="en-US" sz="2000" dirty="0">
                <a:latin typeface="Comic Sans MS" pitchFamily="66" charset="0"/>
                <a:sym typeface="Symbol"/>
              </a:rPr>
              <a:t>(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+1)/4</a:t>
            </a:r>
            <a:r>
              <a:rPr lang="en-US" sz="2000" dirty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vuol</a:t>
            </a:r>
            <a:r>
              <a:rPr lang="en-US" sz="2000" dirty="0">
                <a:latin typeface="Comic Sans MS" pitchFamily="66" charset="0"/>
              </a:rPr>
              <a:t> dire: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>
                <a:latin typeface="Comic Sans MS" pitchFamily="66" charset="0"/>
                <a:sym typeface="Symbol"/>
              </a:rPr>
              <a:t> 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cioè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ignoro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moltiplicative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termini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(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crescono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r>
              <a:rPr lang="en-US" sz="2000" dirty="0" err="1">
                <a:latin typeface="Comic Sans MS" pitchFamily="66" charset="0"/>
              </a:rPr>
              <a:t>l’assunzione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implicita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guardo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comporta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numero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asintotico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richiede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Alg1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 1h,</a:t>
                      </a:r>
                      <a:r>
                        <a:rPr lang="en-US" baseline="0" dirty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</a:t>
                      </a:r>
                      <a:r>
                        <a:rPr lang="en-US" dirty="0"/>
                        <a:t>69gg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Tempi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esecuzione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differenti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algorimi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istanze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dimensione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crescente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un </a:t>
            </a:r>
            <a:r>
              <a:rPr lang="en-US" dirty="0" err="1">
                <a:latin typeface="Comic Sans MS" pitchFamily="66" charset="0"/>
              </a:rPr>
              <a:t>processore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eseguire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alto </a:t>
            </a:r>
            <a:r>
              <a:rPr lang="en-US" dirty="0" err="1">
                <a:latin typeface="Comic Sans MS" pitchFamily="66" charset="0"/>
              </a:rPr>
              <a:t>livello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>
                <a:latin typeface="Comic Sans MS" pitchFamily="66" charset="0"/>
              </a:rPr>
              <a:t>. </a:t>
            </a:r>
          </a:p>
          <a:p>
            <a:r>
              <a:rPr lang="en-US" dirty="0" err="1">
                <a:latin typeface="Comic Sans MS" pitchFamily="66" charset="0"/>
              </a:rPr>
              <a:t>L’indicazione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indica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il</a:t>
            </a:r>
            <a:r>
              <a:rPr lang="en-US" dirty="0">
                <a:latin typeface="Comic Sans MS" pitchFamily="66" charset="0"/>
              </a:rPr>
              <a:t> tempo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calcolo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supera</a:t>
            </a:r>
            <a:r>
              <a:rPr lang="en-US" dirty="0">
                <a:latin typeface="Comic Sans MS" pitchFamily="66" charset="0"/>
              </a:rPr>
              <a:t> 10</a:t>
            </a:r>
            <a:r>
              <a:rPr lang="en-US" baseline="30000" dirty="0">
                <a:latin typeface="Comic Sans MS" pitchFamily="66" charset="0"/>
              </a:rPr>
              <a:t>25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anni</a:t>
            </a:r>
            <a:r>
              <a:rPr lang="en-US" dirty="0">
                <a:latin typeface="Comic Sans MS" pitchFamily="66" charset="0"/>
              </a:rPr>
              <a:t>. 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3366FF"/>
                </a:solidFill>
                <a:latin typeface="Comic Sans MS" pitchFamily="66" charset="0"/>
              </a:rPr>
              <a:t>riassunto puntate precedenti</a:t>
            </a: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it-IT" sz="2000" dirty="0">
                <a:latin typeface="Comic Sans MS" pitchFamily="66" charset="0"/>
              </a:rPr>
              <a:t>Abbiamo un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it-IT" sz="2000" dirty="0">
                <a:latin typeface="Comic Sans MS" pitchFamily="66" charset="0"/>
              </a:rPr>
              <a:t> a cui sono associate diverse (infinite)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it-IT" sz="2000" dirty="0">
                <a:latin typeface="Comic Sans MS" pitchFamily="66" charset="0"/>
              </a:rPr>
              <a:t> di diversa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it-IT" sz="2000" dirty="0">
                <a:latin typeface="Comic Sans MS" pitchFamily="66" charset="0"/>
              </a:rPr>
              <a:t>. Vogliamo risolvere (automaticamente) il problema progettando un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it-IT" sz="2000" dirty="0">
                <a:latin typeface="Comic Sans MS" pitchFamily="66" charset="0"/>
              </a:rPr>
              <a:t>. L’algoritmo sarà eseguito su un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modello di calcolo </a:t>
            </a:r>
            <a:r>
              <a:rPr lang="it-IT" sz="2000" dirty="0">
                <a:latin typeface="Comic Sans MS" pitchFamily="66" charset="0"/>
              </a:rPr>
              <a:t>e deve descrivere in modo non ambiguo (utilizzando appositi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it-IT" sz="2000" dirty="0">
                <a:latin typeface="Comic Sans MS" pitchFamily="66" charset="0"/>
              </a:rPr>
              <a:t>) la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sequenza di operazioni </a:t>
            </a:r>
            <a:r>
              <a:rPr lang="it-IT" sz="2000" dirty="0">
                <a:latin typeface="Comic Sans MS" pitchFamily="66" charset="0"/>
              </a:rPr>
              <a:t>sul modello che risolvono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it-IT" sz="2000" dirty="0">
                <a:latin typeface="Comic Sans MS" pitchFamily="66" charset="0"/>
              </a:rPr>
              <a:t> istanza. La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it-IT" sz="2000" dirty="0">
                <a:latin typeface="Comic Sans MS" pitchFamily="66" charset="0"/>
              </a:rPr>
              <a:t> dell’algoritmo è misurata come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numero di operazioni </a:t>
            </a:r>
            <a:r>
              <a:rPr lang="it-IT" sz="2000" dirty="0">
                <a:latin typeface="Comic Sans MS" pitchFamily="66" charset="0"/>
              </a:rPr>
              <a:t>eseguite sul modello e dipende dalla dimensione e dall’istanza stessa. Analizzare la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complessità computazionale</a:t>
            </a:r>
            <a:r>
              <a:rPr lang="it-IT" sz="2000" dirty="0">
                <a:latin typeface="Comic Sans MS" pitchFamily="66" charset="0"/>
              </a:rPr>
              <a:t> di un algoritmo vuol dire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it-IT" sz="2000" dirty="0">
                <a:latin typeface="Comic Sans MS" pitchFamily="66" charset="0"/>
              </a:rPr>
              <a:t> il tempo di esecuzione dell’algoritmo nel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  <a:r>
              <a:rPr lang="it-IT" sz="2000" dirty="0">
                <a:latin typeface="Comic Sans MS" pitchFamily="66" charset="0"/>
              </a:rPr>
              <a:t> in funzione della dimensione dell’istanza. </a:t>
            </a:r>
          </a:p>
          <a:p>
            <a:pPr>
              <a:buNone/>
            </a:pPr>
            <a:r>
              <a:rPr lang="it-IT" sz="2000" dirty="0">
                <a:latin typeface="Comic Sans MS" pitchFamily="66" charset="0"/>
              </a:rPr>
              <a:t>Sappiamo progettare un algoritmo veloce? Fin dove possiamo spingerci con la velocità? A volte si può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dimostrare matematicamente </a:t>
            </a:r>
            <a:r>
              <a:rPr lang="it-IT" sz="2000" dirty="0">
                <a:latin typeface="Comic Sans MS" pitchFamily="66" charset="0"/>
              </a:rPr>
              <a:t>che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oltre una certa soglia di velocità </a:t>
            </a:r>
            <a:r>
              <a:rPr lang="it-IT" sz="2000" dirty="0">
                <a:latin typeface="Comic Sans MS" pitchFamily="66" charset="0"/>
              </a:rPr>
              <a:t>non si può andare.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+ 3n,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f(n)=O(n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f(n)=O(n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(c=3,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49360" imgH="444240" progId="Equation.3">
                  <p:embed/>
                </p:oleObj>
              </mc:Choice>
              <mc:Fallback>
                <p:oleObj name="Equation" r:id="rId2" imgW="23493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436688"/>
                        <a:ext cx="58959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49360" imgH="444240" progId="Equation.3">
                  <p:embed/>
                </p:oleObj>
              </mc:Choice>
              <mc:Fallback>
                <p:oleObj name="Equation" r:id="rId4" imgW="23493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105025"/>
                        <a:ext cx="5897562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14520" imgH="444240" progId="Equation.3">
                  <p:embed/>
                </p:oleObj>
              </mc:Choice>
              <mc:Fallback>
                <p:oleObj name="Equation" r:id="rId6" imgW="33145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38438"/>
                        <a:ext cx="83200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>
                <a:latin typeface="Comic Sans MS" pitchFamily="66" charset="0"/>
              </a:rPr>
              <a:t> se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>
                <a:latin typeface="Comic Sans MS" pitchFamily="66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>
                <a:latin typeface="Comic Sans MS" pitchFamily="66" charset="0"/>
              </a:rPr>
              <a:t>(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–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f(n)=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>
                <a:latin typeface="Comic Sans MS" pitchFamily="66" charset="0"/>
              </a:rPr>
              <a:t>(n)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f(n)=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 </a:t>
            </a:r>
            <a:r>
              <a:rPr lang="it-IT" altLang="it-IT" dirty="0">
                <a:latin typeface="Comic Sans MS" pitchFamily="66" charset="0"/>
                <a:sym typeface="Symbol"/>
              </a:rPr>
              <a:t></a:t>
            </a:r>
            <a:r>
              <a:rPr lang="en-US" dirty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  <a:sym typeface="Symbol"/>
              </a:rPr>
              <a:t></a:t>
            </a:r>
            <a:r>
              <a:rPr lang="en-US" dirty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>
                <a:latin typeface="Comic Sans MS" pitchFamily="66" charset="0"/>
              </a:rPr>
              <a:t>(g(n))={f(n)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74560" imgH="444240" progId="Equation.3">
                  <p:embed/>
                </p:oleObj>
              </mc:Choice>
              <mc:Fallback>
                <p:oleObj name="Equation" r:id="rId2" imgW="23745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320800"/>
                        <a:ext cx="5959475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74560" imgH="444240" progId="Equation.3">
                  <p:embed/>
                </p:oleObj>
              </mc:Choice>
              <mc:Fallback>
                <p:oleObj name="Equation" r:id="rId4" imgW="23745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54213"/>
                        <a:ext cx="5961063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01920" imgH="444240" progId="Equation.3">
                  <p:embed/>
                </p:oleObj>
              </mc:Choice>
              <mc:Fallback>
                <p:oleObj name="Equation" r:id="rId6" imgW="33019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622550"/>
                        <a:ext cx="8288337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>
                <a:latin typeface="Comic Sans MS" pitchFamily="66" charset="0"/>
              </a:rPr>
              <a:t>f(n) =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latin typeface="Comic Sans MS" pitchFamily="66" charset="0"/>
              </a:rPr>
              <a:t>( g(n) ) se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>
                <a:latin typeface="Comic Sans MS" pitchFamily="66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–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f(n)=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</a:t>
            </a:r>
            <a:r>
              <a:rPr lang="en-US" baseline="-25000" dirty="0">
                <a:latin typeface="Comic Sans MS" pitchFamily="66" charset="0"/>
              </a:rPr>
              <a:t>1</a:t>
            </a:r>
            <a:r>
              <a:rPr lang="en-US" dirty="0">
                <a:latin typeface="Comic Sans MS" pitchFamily="66" charset="0"/>
              </a:rPr>
              <a:t>=1, c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=2,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r>
              <a:rPr lang="en-US" dirty="0">
                <a:latin typeface="Comic Sans MS" pitchFamily="66" charset="0"/>
              </a:rPr>
              <a:t>f(n)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(n)</a:t>
            </a:r>
          </a:p>
          <a:p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 </a:t>
            </a:r>
            <a:r>
              <a:rPr lang="it-IT" altLang="it-IT" sz="3000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sz="3000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latin typeface="Comic Sans MS" pitchFamily="66" charset="0"/>
              </a:rPr>
              <a:t>(g(n))={f(n)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È sensato misurare la complessità di un algoritmo contando il numero di linee di codice eseguite?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228600" progId="Equation.3">
                  <p:embed/>
                </p:oleObj>
              </mc:Choice>
              <mc:Fallback>
                <p:oleObj name="Equation" r:id="rId2" imgW="22860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1960563"/>
                        <a:ext cx="4303712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6000" imgH="228600" progId="Equation.3">
                  <p:embed/>
                </p:oleObj>
              </mc:Choice>
              <mc:Fallback>
                <p:oleObj name="Equation" r:id="rId4" imgW="2286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2598738"/>
                        <a:ext cx="4303712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286000" imgH="228600" progId="Equation.3">
                    <p:embed/>
                  </p:oleObj>
                </mc:Choice>
                <mc:Fallback>
                  <p:oleObj name="Equation" r:id="rId6" imgW="2286000" imgH="2286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2" y="2245"/>
                          <a:ext cx="2711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286000" imgH="228600" progId="Equation.3">
                    <p:embed/>
                  </p:oleObj>
                </mc:Choice>
                <mc:Fallback>
                  <p:oleObj name="Equation" r:id="rId8" imgW="2286000" imgH="2286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0" y="2658"/>
                          <a:ext cx="2711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3416040" imgH="228600" progId="Equation.3">
                    <p:embed/>
                  </p:oleObj>
                </mc:Choice>
                <mc:Fallback>
                  <p:oleObj name="Equation" r:id="rId10" imgW="3416040" imgH="2286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1" y="3488"/>
                          <a:ext cx="4052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5138961"/>
          <a:ext cx="5735638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86000" imgH="444240" progId="Equation.3">
                  <p:embed/>
                </p:oleObj>
              </mc:Choice>
              <mc:Fallback>
                <p:oleObj name="Equation" r:id="rId2" imgW="22860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138961"/>
                        <a:ext cx="5735638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07880" imgH="228600" progId="Equation.3">
                  <p:embed/>
                </p:oleObj>
              </mc:Choice>
              <mc:Fallback>
                <p:oleObj name="Equation" r:id="rId4" imgW="1307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3449638"/>
                        <a:ext cx="32829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65104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5301208"/>
          <a:ext cx="58340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23800" imgH="444240" progId="Equation.3">
                  <p:embed/>
                </p:oleObj>
              </mc:Choice>
              <mc:Fallback>
                <p:oleObj name="Equation" r:id="rId2" imgW="23238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301208"/>
                        <a:ext cx="5834062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33440" imgH="228600" progId="Equation.3">
                  <p:embed/>
                </p:oleObj>
              </mc:Choice>
              <mc:Fallback>
                <p:oleObj name="Equation" r:id="rId4" imgW="13334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3449638"/>
                        <a:ext cx="33464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45940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4076640" imgH="444240" progId="Equation.3">
                  <p:embed/>
                </p:oleObj>
              </mc:Choice>
              <mc:Fallback>
                <p:oleObj name="Equazione" r:id="rId2" imgW="407664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1160463"/>
                        <a:ext cx="7748588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97280" imgH="444240" progId="Equation.3">
                  <p:embed/>
                </p:oleObj>
              </mc:Choice>
              <mc:Fallback>
                <p:oleObj name="Equation" r:id="rId4" imgW="37972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071813"/>
                        <a:ext cx="6645275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84320" imgH="444240" progId="Equation.3">
                  <p:embed/>
                </p:oleObj>
              </mc:Choice>
              <mc:Fallback>
                <p:oleObj name="Equation" r:id="rId6" imgW="378432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33600"/>
                        <a:ext cx="7243763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374560" imgH="444240" progId="Equation.3">
                  <p:embed/>
                </p:oleObj>
              </mc:Choice>
              <mc:Fallback>
                <p:oleObj name="Equation" r:id="rId8" imgW="237456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221163"/>
                        <a:ext cx="5119687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412720" imgH="444240" progId="Equation.3">
                  <p:embed/>
                </p:oleObj>
              </mc:Choice>
              <mc:Fallback>
                <p:oleObj name="Equation" r:id="rId10" imgW="241272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5013325"/>
                        <a:ext cx="5205413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>
                <a:solidFill>
                  <a:schemeClr val="tx1"/>
                </a:solidFill>
              </a:rPr>
              <a:t>O		</a:t>
            </a:r>
            <a:r>
              <a:rPr lang="en-US" sz="540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>
                <a:solidFill>
                  <a:schemeClr val="tx1"/>
                </a:solidFill>
              </a:rPr>
              <a:t>		</a:t>
            </a:r>
            <a:r>
              <a:rPr lang="it-IT" altLang="it-IT" sz="560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772816"/>
            <a:ext cx="8486775" cy="439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Graficamente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733560" imgH="228600" progId="Equation.3">
                  <p:embed/>
                </p:oleObj>
              </mc:Choice>
              <mc:Fallback>
                <p:oleObj name="Equation" r:id="rId2" imgW="37335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190625"/>
                        <a:ext cx="8053388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46160" imgH="228600" progId="Equation.3">
                  <p:embed/>
                </p:oleObj>
              </mc:Choice>
              <mc:Fallback>
                <p:oleObj name="Equation" r:id="rId4" imgW="37461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417638"/>
                        <a:ext cx="808196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746160" imgH="228600" progId="Equation.3">
                  <p:embed/>
                </p:oleObj>
              </mc:Choice>
              <mc:Fallback>
                <p:oleObj name="Equation" r:id="rId6" imgW="374616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676400"/>
                        <a:ext cx="8081963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632040" imgH="228600" progId="Equation.3">
                  <p:embed/>
                </p:oleObj>
              </mc:Choice>
              <mc:Fallback>
                <p:oleObj name="Equation" r:id="rId8" imgW="363204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44688"/>
                        <a:ext cx="8001000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695400" imgH="228600" progId="Equation.3">
                  <p:embed/>
                </p:oleObj>
              </mc:Choice>
              <mc:Fallback>
                <p:oleObj name="Equation" r:id="rId10" imgW="3695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55838"/>
                        <a:ext cx="79724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02960" imgH="215640" progId="Equation.3">
                  <p:embed/>
                </p:oleObj>
              </mc:Choice>
              <mc:Fallback>
                <p:oleObj name="Equation" r:id="rId12" imgW="1002960" imgH="215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3159125"/>
                        <a:ext cx="21653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15920" imgH="215640" progId="Equation.3">
                  <p:embed/>
                </p:oleObj>
              </mc:Choice>
              <mc:Fallback>
                <p:oleObj name="Equation" r:id="rId14" imgW="1015920" imgH="215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436938"/>
                        <a:ext cx="21923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15920" imgH="215640" progId="Equation.3">
                  <p:embed/>
                </p:oleObj>
              </mc:Choice>
              <mc:Fallback>
                <p:oleObj name="Equation" r:id="rId16" imgW="101592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700463"/>
                        <a:ext cx="21923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311200" imgH="228600" progId="Equation.3">
                  <p:embed/>
                </p:oleObj>
              </mc:Choice>
              <mc:Fallback>
                <p:oleObj name="Equation" r:id="rId18" imgW="23112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583113"/>
                        <a:ext cx="4986337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323800" imgH="228600" progId="Equation.3">
                  <p:embed/>
                </p:oleObj>
              </mc:Choice>
              <mc:Fallback>
                <p:oleObj name="Equation" r:id="rId20" imgW="23238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5386388"/>
                        <a:ext cx="501491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2260440" imgH="228600" progId="Equation.3">
                  <p:embed/>
                </p:oleObj>
              </mc:Choice>
              <mc:Fallback>
                <p:oleObj name="Equation" r:id="rId22" imgW="226044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5689600"/>
                        <a:ext cx="487680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66600" imgH="431640" progId="Equation.3">
                  <p:embed/>
                </p:oleObj>
              </mc:Choice>
              <mc:Fallback>
                <p:oleObj name="Equation" r:id="rId2" imgW="18666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4030663"/>
                        <a:ext cx="7453312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Grp="1"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1440" imgH="419040" progId="Equation.3">
                  <p:embed/>
                </p:oleObj>
              </mc:Choice>
              <mc:Fallback>
                <p:oleObj name="Equation" r:id="rId4" imgW="901440" imgH="419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232025"/>
                        <a:ext cx="263048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date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)+g(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è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fra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8995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</a:rPr>
              <a:t>+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+log</a:t>
            </a:r>
            <a:r>
              <a:rPr lang="en-US" sz="2400" baseline="30000" dirty="0">
                <a:latin typeface="Comic Sans MS" pitchFamily="66" charset="0"/>
              </a:rPr>
              <a:t>10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2" name="CasellaDiTesto 5">
            <a:extLst>
              <a:ext uri="{FF2B5EF4-FFF2-40B4-BE49-F238E27FC236}">
                <a16:creationId xmlns:a16="http://schemas.microsoft.com/office/drawing/2014/main" id="{81027ABD-2E24-699F-A8AA-8E91DDE988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868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CasellaDiTesto 8">
            <a:extLst>
              <a:ext uri="{FF2B5EF4-FFF2-40B4-BE49-F238E27FC236}">
                <a16:creationId xmlns:a16="http://schemas.microsoft.com/office/drawing/2014/main" id="{8EEA88CC-3E1B-43F1-0AF7-860693727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0" y="286328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  <p:bldP spid="2" grpId="0"/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date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e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“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)/g(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e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“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</a:rPr>
              <a:t>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</a:rPr>
              <a:t>+ </a:t>
            </a:r>
            <a:r>
              <a:rPr lang="en-US" sz="2400" dirty="0">
                <a:latin typeface="Comic Sans MS" pitchFamily="66" charset="0"/>
                <a:sym typeface="Symbol"/>
              </a:rPr>
              <a:t>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 + </a:t>
            </a:r>
            <a:r>
              <a:rPr lang="en-US" sz="2400" dirty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  <a:sym typeface="Symbol"/>
              </a:rPr>
              <a:t>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con input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: #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RAM </a:t>
            </a:r>
            <a:r>
              <a:rPr lang="en-US" sz="2000" dirty="0" err="1">
                <a:latin typeface="Comic Sans MS" pitchFamily="66" charset="0"/>
              </a:rPr>
              <a:t>quando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esguita</a:t>
            </a:r>
            <a:r>
              <a:rPr lang="en-US" sz="2000" dirty="0">
                <a:latin typeface="Comic Sans MS" pitchFamily="66" charset="0"/>
              </a:rPr>
              <a:t> la </a:t>
            </a:r>
          </a:p>
          <a:p>
            <a:r>
              <a:rPr lang="en-US" sz="2000" dirty="0">
                <a:latin typeface="Comic Sans MS" pitchFamily="66" charset="0"/>
              </a:rPr>
              <a:t>    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</a:t>
            </a:r>
            <a:r>
              <a:rPr lang="en-US" sz="2000" dirty="0">
                <a:latin typeface="Comic Sans MS" pitchFamily="66" charset="0"/>
              </a:rPr>
              <a:t> c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5</a:t>
            </a:r>
            <a:r>
              <a:rPr lang="en-US" sz="2000" dirty="0">
                <a:latin typeface="Comic Sans MS" pitchFamily="66" charset="0"/>
              </a:rPr>
              <a:t> +(c</a:t>
            </a:r>
            <a:r>
              <a:rPr lang="en-US" sz="2000" baseline="-25000" dirty="0">
                <a:latin typeface="Comic Sans MS" pitchFamily="66" charset="0"/>
              </a:rPr>
              <a:t>3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)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>
                <a:latin typeface="Comic Sans MS" pitchFamily="66" charset="0"/>
              </a:rPr>
              <a:t> e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>
                <a:latin typeface="Comic Sans MS" pitchFamily="66" charset="0"/>
              </a:rPr>
              <a:t>linee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>
                <a:latin typeface="Comic Sans MS" pitchFamily="66" charset="0"/>
                <a:sym typeface="Symbol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)=O(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</a:t>
            </a:r>
            <a:r>
              <a:rPr lang="en-US" sz="2000" dirty="0">
                <a:latin typeface="Comic Sans MS" pitchFamily="66" charset="0"/>
              </a:rPr>
              <a:t> 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-3)= 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-3c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la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eseguita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>
                <a:latin typeface="Comic Sans MS" pitchFamily="66" charset="0"/>
                <a:sym typeface="Symbol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n-US" sz="2400" dirty="0">
                <a:latin typeface="Comic Sans MS" pitchFamily="66" charset="0"/>
                <a:sym typeface="Symbol"/>
              </a:rPr>
              <a:t></a:t>
            </a:r>
            <a:r>
              <a:rPr lang="en-US" sz="2400" dirty="0">
                <a:latin typeface="Comic Sans MS" pitchFamily="66" charset="0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</a:t>
            </a:r>
            <a:r>
              <a:rPr lang="en-US" sz="3200">
                <a:latin typeface="Comic Sans MS" pitchFamily="66" charset="0"/>
              </a:rPr>
              <a:t>(</a:t>
            </a:r>
            <a:r>
              <a:rPr lang="en-US" sz="32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poiché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alto </a:t>
            </a:r>
            <a:r>
              <a:rPr lang="en-US" sz="2000" dirty="0" err="1">
                <a:latin typeface="Comic Sans MS" pitchFamily="66" charset="0"/>
              </a:rPr>
              <a:t>livello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un #</a:t>
            </a:r>
            <a:r>
              <a:rPr lang="en-US" sz="2000" dirty="0" err="1">
                <a:latin typeface="Comic Sans MS" pitchFamily="66" charset="0"/>
              </a:rPr>
              <a:t>costante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contare</a:t>
            </a:r>
            <a:r>
              <a:rPr lang="en-US" sz="2000" dirty="0">
                <a:latin typeface="Comic Sans MS" pitchFamily="66" charset="0"/>
              </a:rPr>
              <a:t> #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con input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: #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RAM </a:t>
            </a:r>
            <a:r>
              <a:rPr lang="en-US" sz="2000" dirty="0" err="1">
                <a:latin typeface="Comic Sans MS" pitchFamily="66" charset="0"/>
              </a:rPr>
              <a:t>quando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esguita</a:t>
            </a:r>
            <a:r>
              <a:rPr lang="en-US" sz="2000" dirty="0">
                <a:latin typeface="Comic Sans MS" pitchFamily="66" charset="0"/>
              </a:rPr>
              <a:t> la </a:t>
            </a:r>
          </a:p>
          <a:p>
            <a:r>
              <a:rPr lang="en-US" sz="2000" dirty="0">
                <a:latin typeface="Comic Sans MS" pitchFamily="66" charset="0"/>
              </a:rPr>
              <a:t>    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dall’implementazione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dell’algoritmo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dalla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macchina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cui è </a:t>
            </a:r>
            <a:r>
              <a:rPr lang="en-US" dirty="0" err="1">
                <a:latin typeface="Comic Sans MS" pitchFamily="66" charset="0"/>
              </a:rPr>
              <a:t>eseguito</a:t>
            </a:r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il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dettagli</a:t>
            </a:r>
            <a:r>
              <a:rPr lang="en-US" dirty="0">
                <a:latin typeface="Comic Sans MS" pitchFamily="66" charset="0"/>
              </a:rPr>
              <a:t>” </a:t>
            </a:r>
            <a:r>
              <a:rPr lang="en-US" dirty="0" err="1">
                <a:latin typeface="Comic Sans MS" pitchFamily="66" charset="0"/>
              </a:rPr>
              <a:t>nascosti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costanti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moltiplicative</a:t>
            </a:r>
            <a:r>
              <a:rPr lang="en-US" dirty="0">
                <a:latin typeface="Comic Sans MS" pitchFamily="66" charset="0"/>
              </a:rPr>
              <a:t> e termini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inferiore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quando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è </a:t>
            </a:r>
            <a:r>
              <a:rPr lang="en-US" dirty="0" err="1">
                <a:latin typeface="Comic Sans MS" pitchFamily="66" charset="0"/>
              </a:rPr>
              <a:t>grande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funzioni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asintoticamente</a:t>
            </a:r>
            <a:r>
              <a:rPr lang="en-US" dirty="0">
                <a:latin typeface="Comic Sans MS" pitchFamily="66" charset="0"/>
              </a:rPr>
              <a:t> diverse (</a:t>
            </a:r>
            <a:r>
              <a:rPr lang="en-US" dirty="0" err="1">
                <a:latin typeface="Comic Sans MS" pitchFamily="66" charset="0"/>
              </a:rPr>
              <a:t>guarda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tabella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del </a:t>
            </a:r>
            <a:r>
              <a:rPr lang="en-US" dirty="0" err="1">
                <a:latin typeface="Comic Sans MS" pitchFamily="66" charset="0"/>
              </a:rPr>
              <a:t>numero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passi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eseguiti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sarebbe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difficile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noiosa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(come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conoscere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esempio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costi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un’istruzione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alto </a:t>
            </a:r>
            <a:r>
              <a:rPr lang="en-US" dirty="0" err="1">
                <a:latin typeface="Comic Sans MS" pitchFamily="66" charset="0"/>
              </a:rPr>
              <a:t>livello</a:t>
            </a:r>
            <a:r>
              <a:rPr lang="en-US" dirty="0">
                <a:latin typeface="Comic Sans MS" pitchFamily="66" charset="0"/>
              </a:rPr>
              <a:t>?)</a:t>
            </a:r>
          </a:p>
          <a:p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è </a:t>
            </a:r>
            <a:r>
              <a:rPr lang="en-US" dirty="0" err="1">
                <a:latin typeface="Comic Sans MS" pitchFamily="66" charset="0"/>
              </a:rPr>
              <a:t>visto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descrive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>
                <a:latin typeface="Comic Sans MS" pitchFamily="66" charset="0"/>
              </a:rPr>
              <a:t> la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idea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Turing</a:t>
            </a: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 err="1">
                <a:latin typeface="Comic Sans MS" pitchFamily="66" charset="0"/>
              </a:rPr>
              <a:t>troppo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somiglia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troppo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calcolatori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reali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cui </a:t>
            </a:r>
            <a:r>
              <a:rPr lang="en-US" sz="2000" dirty="0" err="1">
                <a:latin typeface="Comic Sans MS" pitchFamily="66" charset="0"/>
              </a:rPr>
              <a:t>girano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programmi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- utile per </a:t>
            </a:r>
            <a:r>
              <a:rPr lang="en-US" sz="2000" dirty="0" err="1">
                <a:latin typeface="Comic Sans MS" pitchFamily="66" charset="0"/>
              </a:rPr>
              <a:t>parlare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>
                <a:latin typeface="Comic Sans MS" pitchFamily="66" charset="0"/>
              </a:rPr>
              <a:t> ma </a:t>
            </a:r>
            <a:r>
              <a:rPr lang="en-US" sz="2000" dirty="0" err="1"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 utile per </a:t>
            </a:r>
            <a:r>
              <a:rPr lang="en-US" sz="2000" dirty="0" err="1">
                <a:latin typeface="Comic Sans MS" pitchFamily="66" charset="0"/>
              </a:rPr>
              <a:t>parlare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Macchina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registri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i="1" dirty="0">
                <a:latin typeface="Comic Sans MS" pitchFamily="66" charset="0"/>
              </a:rPr>
              <a:t>random access machine</a:t>
            </a:r>
            <a:r>
              <a:rPr lang="en-US" sz="2400" dirty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programma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finito</a:t>
            </a:r>
            <a:endParaRPr lang="en-US" sz="20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ingresso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uscita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memoria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strutturata</a:t>
            </a:r>
            <a:r>
              <a:rPr lang="en-US" sz="2000" dirty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>
                <a:latin typeface="Comic Sans MS" pitchFamily="66" charset="0"/>
              </a:rPr>
              <a:t>ogni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cella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può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contenere</a:t>
            </a:r>
            <a:r>
              <a:rPr lang="en-US" sz="1800" dirty="0">
                <a:latin typeface="Comic Sans MS" pitchFamily="66" charset="0"/>
              </a:rPr>
              <a:t> un </a:t>
            </a:r>
            <a:r>
              <a:rPr lang="en-US" sz="1800" dirty="0" err="1">
                <a:latin typeface="Comic Sans MS" pitchFamily="66" charset="0"/>
              </a:rPr>
              <a:t>qualunque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valore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intero</a:t>
            </a:r>
            <a:r>
              <a:rPr lang="en-US" sz="1800" dirty="0">
                <a:latin typeface="Comic Sans MS" pitchFamily="66" charset="0"/>
              </a:rPr>
              <a:t>/</a:t>
            </a:r>
            <a:r>
              <a:rPr lang="en-US" sz="1800" dirty="0" err="1">
                <a:latin typeface="Comic Sans MS" pitchFamily="66" charset="0"/>
              </a:rPr>
              <a:t>reale</a:t>
            </a:r>
            <a:endParaRPr lang="en-US" sz="18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CPU per </a:t>
            </a:r>
            <a:r>
              <a:rPr lang="en-US" sz="2000" dirty="0" err="1">
                <a:latin typeface="Comic Sans MS" pitchFamily="66" charset="0"/>
              </a:rPr>
              <a:t>eseguire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istruzioni</a:t>
            </a:r>
            <a:endParaRPr lang="en-US" sz="20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la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un’astrazione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dell’architettura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grosso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array)</a:t>
            </a: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Comic Sans MS" pitchFamily="66" charset="0"/>
              </a:rPr>
              <a:t>programma</a:t>
            </a:r>
            <a:endParaRPr lang="en-US" sz="1600" dirty="0">
              <a:latin typeface="Comic Sans MS" pitchFamily="66" charset="0"/>
            </a:endParaRPr>
          </a:p>
          <a:p>
            <a:pPr algn="ctr"/>
            <a:r>
              <a:rPr lang="en-US" sz="1600" dirty="0" err="1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Output</a:t>
            </a: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CPU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L’analisi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della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complessità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basata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concetto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istruzione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ingresso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uscita</a:t>
            </a:r>
            <a:r>
              <a:rPr lang="en-US" sz="2200" dirty="0">
                <a:latin typeface="Comic Sans MS" pitchFamily="66" charset="0"/>
              </a:rPr>
              <a:t> (</a:t>
            </a:r>
            <a:r>
              <a:rPr lang="en-US" sz="2200" dirty="0" err="1">
                <a:latin typeface="Comic Sans MS" pitchFamily="66" charset="0"/>
              </a:rPr>
              <a:t>accesso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nastri</a:t>
            </a:r>
            <a:r>
              <a:rPr lang="en-US" sz="2200" dirty="0">
                <a:latin typeface="Comic Sans MS" pitchFamily="66" charset="0"/>
              </a:rPr>
              <a:t> I/O)</a:t>
            </a: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operazione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aritmetico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logica</a:t>
            </a:r>
            <a:endParaRPr lang="en-US" sz="22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accesso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modifica</a:t>
            </a:r>
            <a:r>
              <a:rPr lang="en-US" sz="2200" dirty="0">
                <a:latin typeface="Comic Sans MS" pitchFamily="66" charset="0"/>
              </a:rPr>
              <a:t> del </a:t>
            </a:r>
            <a:r>
              <a:rPr lang="en-US" sz="2200" dirty="0" err="1">
                <a:latin typeface="Comic Sans MS" pitchFamily="66" charset="0"/>
              </a:rPr>
              <a:t>contenuto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della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memoria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tutte</a:t>
            </a:r>
            <a:r>
              <a:rPr lang="en-US" sz="2000" dirty="0">
                <a:latin typeface="Comic Sans MS" pitchFamily="66" charset="0"/>
              </a:rPr>
              <a:t> le </a:t>
            </a:r>
            <a:r>
              <a:rPr lang="en-US" sz="2000" dirty="0" err="1">
                <a:latin typeface="Comic Sans MS" pitchFamily="66" charset="0"/>
              </a:rPr>
              <a:t>operazioni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hanno</a:t>
            </a:r>
            <a:r>
              <a:rPr lang="en-US" sz="2000" dirty="0">
                <a:latin typeface="Comic Sans MS" pitchFamily="66" charset="0"/>
              </a:rPr>
              <a:t> lo </a:t>
            </a:r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costo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temporale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misurata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Un’operazione su un operando di valore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>
                <a:latin typeface="Comic Sans MS" pitchFamily="66" charset="0"/>
              </a:rPr>
              <a:t> ha costo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criterio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costo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generalmente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usato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quello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2720</Words>
  <Application>Microsoft Office PowerPoint</Application>
  <PresentationFormat>On-screen Show (4:3)</PresentationFormat>
  <Paragraphs>339</Paragraphs>
  <Slides>47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7" baseType="lpstr">
      <vt:lpstr>Arial</vt:lpstr>
      <vt:lpstr>Bookman Old Style</vt:lpstr>
      <vt:lpstr>Calibri</vt:lpstr>
      <vt:lpstr>Comic Sans MS</vt:lpstr>
      <vt:lpstr>Courier</vt:lpstr>
      <vt:lpstr>Symbol</vt:lpstr>
      <vt:lpstr>Times New Roman</vt:lpstr>
      <vt:lpstr>Tema di Office</vt:lpstr>
      <vt:lpstr>Equation</vt:lpstr>
      <vt:lpstr>Equazione</vt:lpstr>
      <vt:lpstr>Algoritmi e Strutture Dati</vt:lpstr>
      <vt:lpstr>riassunto puntate precedenti</vt:lpstr>
      <vt:lpstr>PowerPoint Presentation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Notazione asintotica: intuizioni</vt:lpstr>
      <vt:lpstr>Notazione asintotica: intuizioni</vt:lpstr>
      <vt:lpstr>PowerPoint Presentation</vt:lpstr>
      <vt:lpstr>Un’altra tabella: dalla bilancia al computer</vt:lpstr>
      <vt:lpstr>PowerPoint Presentation</vt:lpstr>
      <vt:lpstr>Esempi:</vt:lpstr>
      <vt:lpstr>Notazione asintotica O</vt:lpstr>
      <vt:lpstr>PowerPoint Presentation</vt:lpstr>
      <vt:lpstr>PowerPoint Presentation</vt:lpstr>
      <vt:lpstr>Esempi:</vt:lpstr>
      <vt:lpstr>Notazione asintotica </vt:lpstr>
      <vt:lpstr>PowerPoint Presentation</vt:lpstr>
      <vt:lpstr>PowerPoint Presentation</vt:lpstr>
      <vt:lpstr>Esempi:</vt:lpstr>
      <vt:lpstr>Notazione asintotica </vt:lpstr>
      <vt:lpstr>Notare che:</vt:lpstr>
      <vt:lpstr>PowerPoint Presentation</vt:lpstr>
      <vt:lpstr>PowerPoint Presentation</vt:lpstr>
      <vt:lpstr>PowerPoint Presentation</vt:lpstr>
      <vt:lpstr>Analogie</vt:lpstr>
      <vt:lpstr>Graficamente</vt:lpstr>
      <vt:lpstr>PowerPoint Presentation</vt:lpstr>
      <vt:lpstr>Ancora una convenzione</vt:lpstr>
      <vt:lpstr>…una semplice ma utile proprietà per capire la velocità di una funzione</vt:lpstr>
      <vt:lpstr>PowerPoint Presentation</vt:lpstr>
      <vt:lpstr>PowerPoint Presentation</vt:lpstr>
      <vt:lpstr>PowerPoint Presentation</vt:lpstr>
      <vt:lpstr>Velocità delle funzioni composte</vt:lpstr>
      <vt:lpstr>Velocità delle funzioni composte</vt:lpstr>
      <vt:lpstr>PowerPoint Presentation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 guala'</cp:lastModifiedBy>
  <cp:revision>384</cp:revision>
  <dcterms:created xsi:type="dcterms:W3CDTF">2013-03-05T17:51:33Z</dcterms:created>
  <dcterms:modified xsi:type="dcterms:W3CDTF">2023-10-10T16:33:04Z</dcterms:modified>
</cp:coreProperties>
</file>