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256" r:id="rId2"/>
    <p:sldId id="421" r:id="rId3"/>
    <p:sldId id="422" r:id="rId4"/>
    <p:sldId id="478" r:id="rId5"/>
    <p:sldId id="423" r:id="rId6"/>
    <p:sldId id="424" r:id="rId7"/>
    <p:sldId id="305" r:id="rId8"/>
    <p:sldId id="306" r:id="rId9"/>
    <p:sldId id="385" r:id="rId10"/>
    <p:sldId id="414" r:id="rId11"/>
    <p:sldId id="415" r:id="rId12"/>
    <p:sldId id="416" r:id="rId13"/>
    <p:sldId id="376" r:id="rId14"/>
    <p:sldId id="430" r:id="rId15"/>
    <p:sldId id="432" r:id="rId16"/>
    <p:sldId id="431" r:id="rId17"/>
    <p:sldId id="425" r:id="rId18"/>
    <p:sldId id="461" r:id="rId19"/>
    <p:sldId id="467" r:id="rId20"/>
    <p:sldId id="470" r:id="rId21"/>
    <p:sldId id="469" r:id="rId22"/>
    <p:sldId id="471" r:id="rId23"/>
    <p:sldId id="463" r:id="rId24"/>
    <p:sldId id="464" r:id="rId25"/>
    <p:sldId id="465" r:id="rId26"/>
    <p:sldId id="466" r:id="rId27"/>
    <p:sldId id="462" r:id="rId28"/>
    <p:sldId id="473" r:id="rId29"/>
    <p:sldId id="474" r:id="rId30"/>
    <p:sldId id="472" r:id="rId31"/>
    <p:sldId id="426" r:id="rId32"/>
    <p:sldId id="427" r:id="rId33"/>
    <p:sldId id="429" r:id="rId34"/>
    <p:sldId id="475" r:id="rId35"/>
    <p:sldId id="476" r:id="rId36"/>
    <p:sldId id="477" r:id="rId37"/>
    <p:sldId id="377" r:id="rId38"/>
    <p:sldId id="378" r:id="rId39"/>
    <p:sldId id="413" r:id="rId40"/>
    <p:sldId id="379" r:id="rId41"/>
    <p:sldId id="380" r:id="rId42"/>
    <p:sldId id="381" r:id="rId43"/>
    <p:sldId id="382" r:id="rId44"/>
    <p:sldId id="428" r:id="rId45"/>
    <p:sldId id="418" r:id="rId46"/>
    <p:sldId id="386" r:id="rId47"/>
    <p:sldId id="417" r:id="rId48"/>
    <p:sldId id="433" r:id="rId49"/>
    <p:sldId id="434" r:id="rId50"/>
    <p:sldId id="435" r:id="rId51"/>
    <p:sldId id="436" r:id="rId52"/>
    <p:sldId id="437" r:id="rId53"/>
    <p:sldId id="438" r:id="rId54"/>
    <p:sldId id="439" r:id="rId55"/>
    <p:sldId id="440" r:id="rId56"/>
    <p:sldId id="441" r:id="rId57"/>
    <p:sldId id="442" r:id="rId58"/>
    <p:sldId id="443" r:id="rId59"/>
    <p:sldId id="444" r:id="rId60"/>
    <p:sldId id="445" r:id="rId61"/>
    <p:sldId id="446" r:id="rId62"/>
    <p:sldId id="447" r:id="rId63"/>
    <p:sldId id="448" r:id="rId64"/>
    <p:sldId id="449" r:id="rId65"/>
    <p:sldId id="450" r:id="rId66"/>
    <p:sldId id="451" r:id="rId67"/>
    <p:sldId id="452" r:id="rId68"/>
    <p:sldId id="453" r:id="rId69"/>
    <p:sldId id="454" r:id="rId70"/>
    <p:sldId id="455" r:id="rId71"/>
    <p:sldId id="456" r:id="rId72"/>
    <p:sldId id="457" r:id="rId73"/>
    <p:sldId id="458" r:id="rId74"/>
    <p:sldId id="459" r:id="rId75"/>
    <p:sldId id="460" r:id="rId7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9" autoAdjust="0"/>
    <p:restoredTop sz="94660"/>
  </p:normalViewPr>
  <p:slideViewPr>
    <p:cSldViewPr>
      <p:cViewPr varScale="1">
        <p:scale>
          <a:sx n="77" d="100"/>
          <a:sy n="77" d="100"/>
        </p:scale>
        <p:origin x="162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/2)+O(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, se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/3)+O(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if </a:t>
            </a:r>
            <a:r>
              <a:rPr lang="en-US" sz="2000" dirty="0"/>
              <a:t>(|X|=1) </a:t>
            </a:r>
            <a:r>
              <a:rPr lang="en-US" sz="2000" b="1" dirty="0"/>
              <a:t>then </a:t>
            </a:r>
            <a:r>
              <a:rPr lang="en-US" sz="2000" dirty="0"/>
              <a:t>return </a:t>
            </a:r>
            <a:r>
              <a:rPr lang="en-US" sz="2000" dirty="0" err="1"/>
              <a:t>unica</a:t>
            </a:r>
            <a:r>
              <a:rPr lang="en-US" sz="2000" dirty="0"/>
              <a:t> </a:t>
            </a:r>
            <a:r>
              <a:rPr lang="en-US" sz="2000" dirty="0" err="1"/>
              <a:t>moneta</a:t>
            </a:r>
            <a:r>
              <a:rPr lang="en-US" sz="2000" dirty="0"/>
              <a:t> in X</a:t>
            </a:r>
            <a:endParaRPr lang="en-US" sz="2000" b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dirty="0" err="1"/>
              <a:t>dividi</a:t>
            </a:r>
            <a:r>
              <a:rPr lang="en-US" sz="2000" dirty="0"/>
              <a:t> X in </a:t>
            </a:r>
            <a:r>
              <a:rPr lang="en-US" sz="2000" dirty="0" err="1"/>
              <a:t>tre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, X</a:t>
            </a:r>
            <a:r>
              <a:rPr lang="en-US" sz="2000" baseline="-25000" dirty="0"/>
              <a:t>3</a:t>
            </a:r>
            <a:r>
              <a:rPr lang="en-US" sz="2000" dirty="0"/>
              <a:t> 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 </a:t>
            </a:r>
            <a:r>
              <a:rPr lang="en-US" sz="2000" dirty="0" err="1"/>
              <a:t>bilanciata</a:t>
            </a:r>
            <a:br>
              <a:rPr lang="en-US" sz="2000" dirty="0"/>
            </a:br>
            <a:r>
              <a:rPr lang="en-US" sz="2000" dirty="0" err="1"/>
              <a:t>siano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 e X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/>
              <a:t>hanno</a:t>
            </a:r>
            <a:r>
              <a:rPr lang="en-US" sz="2000" dirty="0"/>
              <a:t> la </a:t>
            </a:r>
            <a:r>
              <a:rPr lang="en-US" sz="2000" dirty="0" err="1"/>
              <a:t>stessa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(</a:t>
            </a:r>
            <a:r>
              <a:rPr lang="en-US" sz="2000" dirty="0" err="1"/>
              <a:t>ci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sempre</a:t>
            </a:r>
            <a:r>
              <a:rPr lang="en-US" sz="2000" dirty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=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3</a:t>
            </a:r>
            <a:r>
              <a:rPr lang="en-US" sz="2000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&gt;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</a:t>
            </a:r>
            <a:r>
              <a:rPr lang="en-US" sz="2000" b="1" dirty="0">
                <a:sym typeface="Wingdings" pitchFamily="2" charset="2"/>
              </a:rPr>
              <a:t> </a:t>
            </a:r>
            <a:br>
              <a:rPr lang="en-US" sz="2000" b="1" dirty="0">
                <a:sym typeface="Wingdings" pitchFamily="2" charset="2"/>
              </a:rPr>
            </a:br>
            <a:r>
              <a:rPr lang="en-US" sz="2000" b="1" dirty="0">
                <a:sym typeface="Wingdings" pitchFamily="2" charset="2"/>
              </a:rPr>
              <a:t>                                        else return 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la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ricorsivo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può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essere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espressa</a:t>
            </a:r>
            <a:r>
              <a:rPr lang="en-US" sz="2400" dirty="0">
                <a:latin typeface="Comic Sans MS" pitchFamily="66" charset="0"/>
              </a:rPr>
              <a:t> in </a:t>
            </a:r>
            <a:r>
              <a:rPr lang="en-US" sz="2400" dirty="0" err="1">
                <a:latin typeface="Comic Sans MS" pitchFamily="66" charset="0"/>
              </a:rPr>
              <a:t>modo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naturale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attraverso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T(n) = T(n/3) + T(2n/3) + n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T(n) = T(n-1) + O(1)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T(n) = T(n/3) + 2T(n/4) + O(n log n)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5724128" y="3988221"/>
            <a:ext cx="3312368" cy="138499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T(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costante</a:t>
            </a:r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err="1">
                <a:solidFill>
                  <a:prstClr val="black"/>
                </a:solidFill>
                <a:latin typeface="Comic Sans MS" pitchFamily="66" charset="0"/>
                <a:sym typeface="Symbol"/>
              </a:rPr>
              <a:t>cost</a:t>
            </a:r>
            <a:endParaRPr lang="it-IT" sz="2800" dirty="0">
              <a:solidFill>
                <a:prstClr val="black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(a </a:t>
            </a:r>
            <a:r>
              <a:rPr lang="en-US" sz="2800" dirty="0" err="1">
                <a:solidFill>
                  <a:prstClr val="black"/>
                </a:solidFill>
                <a:latin typeface="Comic Sans MS" pitchFamily="66" charset="0"/>
              </a:rPr>
              <a:t>volteT</a:t>
            </a:r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>
                <a:solidFill>
                  <a:prstClr val="black"/>
                </a:solidFill>
                <a:latin typeface="Comic Sans MS" pitchFamily="66" charset="0"/>
                <a:sym typeface="Symbol"/>
              </a:rPr>
              <a:t>1)</a:t>
            </a:r>
            <a:endParaRPr lang="en-US" sz="2000" dirty="0">
              <a:latin typeface="Comic Sans MS" pitchFamily="66" charset="0"/>
              <a:sym typeface="Symbo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93466" y="403061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casi</a:t>
            </a:r>
            <a:r>
              <a:rPr lang="en-US" sz="2400" dirty="0">
                <a:latin typeface="Comic Sans MS" pitchFamily="66" charset="0"/>
              </a:rPr>
              <a:t> base: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871812"/>
            <a:ext cx="7696200" cy="2308226"/>
            <a:chOff x="384" y="2893"/>
            <a:chExt cx="4848" cy="1454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93"/>
              <a:ext cx="4560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>
                  <a:latin typeface="Comic Sans MS" pitchFamily="66" charset="0"/>
                </a:rPr>
                <a:t>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/2)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2c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/4)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2c +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/8)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3c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/8)      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  …       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i</a:t>
              </a:r>
              <a:r>
                <a:rPr lang="it-IT" altLang="it-IT" sz="1200" dirty="0">
                  <a:latin typeface="Comic Sans MS" pitchFamily="66" charset="0"/>
                </a:rPr>
                <a:t> </a:t>
              </a:r>
              <a:r>
                <a:rPr lang="it-IT" altLang="it-IT" sz="2400" dirty="0">
                  <a:latin typeface="Comic Sans MS" pitchFamily="66" charset="0"/>
                </a:rPr>
                <a:t>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</a:t>
              </a:r>
              <a:r>
                <a:rPr lang="it-IT" altLang="it-IT" sz="2400" baseline="30000" dirty="0">
                  <a:latin typeface="Comic Sans MS" pitchFamily="66" charset="0"/>
                </a:rPr>
                <a:t>i</a:t>
              </a:r>
              <a:r>
                <a:rPr lang="it-IT" altLang="it-IT" sz="24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</a:t>
            </a:r>
            <a:r>
              <a:rPr lang="el-GR" altLang="it-IT" sz="2800" dirty="0">
                <a:latin typeface="Comic Sans MS" pitchFamily="66" charset="0"/>
              </a:rPr>
              <a:t>Θ</a:t>
            </a:r>
            <a:r>
              <a:rPr lang="it-IT" altLang="it-IT" sz="2800" dirty="0">
                <a:latin typeface="Comic Sans MS" pitchFamily="66" charset="0"/>
              </a:rPr>
              <a:t>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-1) + 1</a:t>
            </a:r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353888" y="6021288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T(1) +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 = </a:t>
            </a:r>
            <a:r>
              <a:rPr lang="el-GR" altLang="it-IT" sz="2800" dirty="0">
                <a:latin typeface="Comic Sans MS" pitchFamily="66" charset="0"/>
              </a:rPr>
              <a:t>Θ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7686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-1) + 1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 + 1 + </a:t>
            </a:r>
            <a:r>
              <a:rPr lang="it-IT" altLang="it-IT" sz="2200" dirty="0" err="1">
                <a:latin typeface="Comic Sans MS" pitchFamily="66" charset="0"/>
              </a:rPr>
              <a:t>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 + 2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+ 1 + 2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+ 3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…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-i) + i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 + 4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2T(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-1)+1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-1) +1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2(2T(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-2)+1) +1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4T(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-2)+2+1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4(2T(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-3)+1)+2+1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8T(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-3)+4+2+1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…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2</a:t>
            </a:r>
            <a:r>
              <a:rPr lang="it-IT" altLang="it-IT" sz="2200" baseline="30000" dirty="0">
                <a:latin typeface="Comic Sans MS" pitchFamily="66" charset="0"/>
              </a:rPr>
              <a:t>i</a:t>
            </a:r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-i) + </a:t>
            </a:r>
            <a:r>
              <a:rPr lang="it-IT" altLang="it-IT" sz="3200" dirty="0">
                <a:latin typeface="Comic Sans MS" pitchFamily="66" charset="0"/>
              </a:rPr>
              <a:t>∑</a:t>
            </a:r>
            <a:r>
              <a:rPr lang="it-IT" altLang="it-IT" sz="2200" dirty="0">
                <a:latin typeface="Comic Sans MS" pitchFamily="66" charset="0"/>
              </a:rPr>
              <a:t> 2</a:t>
            </a:r>
            <a:r>
              <a:rPr lang="it-IT" altLang="it-IT" sz="2200" baseline="30000" dirty="0">
                <a:latin typeface="Comic Sans MS" pitchFamily="66" charset="0"/>
              </a:rPr>
              <a:t>j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57285" y="4993431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>
                <a:latin typeface="Comic Sans MS" pitchFamily="66" charset="0"/>
              </a:rPr>
              <a:t>j=0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5495" y="4365104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>
                <a:latin typeface="Comic Sans MS" pitchFamily="66" charset="0"/>
              </a:rPr>
              <a:t>i-1</a:t>
            </a: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51520" y="5373216"/>
            <a:ext cx="8610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   </a:t>
            </a:r>
          </a:p>
          <a:p>
            <a:r>
              <a:rPr lang="it-IT" altLang="it-IT" sz="2800" dirty="0">
                <a:latin typeface="Comic Sans MS" pitchFamily="66" charset="0"/>
              </a:rPr>
              <a:t>  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-1</a:t>
            </a:r>
            <a:r>
              <a:rPr lang="it-IT" altLang="it-IT" sz="2800" dirty="0">
                <a:latin typeface="Comic Sans MS" pitchFamily="66" charset="0"/>
              </a:rPr>
              <a:t>T(1) + </a:t>
            </a:r>
            <a:r>
              <a:rPr lang="it-IT" altLang="it-IT" sz="3200" dirty="0">
                <a:latin typeface="Comic Sans MS" pitchFamily="66" charset="0"/>
              </a:rPr>
              <a:t>∑</a:t>
            </a:r>
            <a:r>
              <a:rPr lang="it-IT" altLang="it-IT" sz="2800" dirty="0">
                <a:latin typeface="Comic Sans MS" pitchFamily="66" charset="0"/>
              </a:rPr>
              <a:t>2</a:t>
            </a:r>
            <a:r>
              <a:rPr lang="it-IT" altLang="it-IT" sz="2800" baseline="30000" dirty="0">
                <a:latin typeface="Comic Sans MS" pitchFamily="66" charset="0"/>
              </a:rPr>
              <a:t>j</a:t>
            </a:r>
            <a:r>
              <a:rPr lang="it-IT" altLang="it-IT" sz="2800" dirty="0">
                <a:latin typeface="Comic Sans MS" pitchFamily="66" charset="0"/>
              </a:rPr>
              <a:t> = </a:t>
            </a:r>
            <a:r>
              <a:rPr lang="el-GR" altLang="it-IT" sz="2800" dirty="0">
                <a:latin typeface="Comic Sans MS" pitchFamily="66" charset="0"/>
              </a:rPr>
              <a:t>Θ</a:t>
            </a:r>
            <a:r>
              <a:rPr lang="it-IT" altLang="it-IT" sz="2800" dirty="0">
                <a:latin typeface="Comic Sans MS" pitchFamily="66" charset="0"/>
              </a:rPr>
              <a:t>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451771" y="6238833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latin typeface="Comic Sans MS" pitchFamily="66" charset="0"/>
              </a:rPr>
              <a:t>j=0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59981" y="5610506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dirty="0">
                <a:latin typeface="Comic Sans MS" pitchFamily="66" charset="0"/>
              </a:rPr>
              <a:t>-2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16T(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-4)+8+4+2+1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-1)+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-2) +1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-1) +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 +1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+1+T(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-4)+1 +1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-2)+2T(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-4)+3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-4)+1+2(T(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-5)+1)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-5)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-6)+1+3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-3)+3T(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-4)+3T(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-5)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-6)+7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386220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…</a:t>
            </a:r>
          </a:p>
        </p:txBody>
      </p:sp>
      <p:sp>
        <p:nvSpPr>
          <p:cNvPr id="18" name="Fumetto 4 17"/>
          <p:cNvSpPr/>
          <p:nvPr/>
        </p:nvSpPr>
        <p:spPr>
          <a:xfrm>
            <a:off x="5796136" y="378904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407696" y="429309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???</a:t>
            </a:r>
          </a:p>
        </p:txBody>
      </p:sp>
      <p:pic>
        <p:nvPicPr>
          <p:cNvPr id="20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0862" y="531566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>
                <a:latin typeface="Comic Sans MS" pitchFamily="66" charset="0"/>
              </a:rPr>
              <a:t>: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Esercizio 1</a:t>
            </a:r>
            <a:r>
              <a:rPr lang="it-IT" altLang="it-IT" sz="2400" dirty="0">
                <a:latin typeface="Comic Sans MS" pitchFamily="66" charset="0"/>
              </a:rPr>
              <a:t>:   T(n) = T(n-1) + n, 		           		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Esercizi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Esercizio 2</a:t>
            </a:r>
            <a:r>
              <a:rPr lang="it-IT" altLang="it-IT" sz="2400" dirty="0">
                <a:latin typeface="Comic Sans MS" pitchFamily="66" charset="0"/>
              </a:rPr>
              <a:t>:   T(n) = 9 T(n/3) + n, 		            		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Suggerimento 1</a:t>
            </a:r>
            <a:r>
              <a:rPr lang="it-IT" altLang="it-IT" sz="2000" dirty="0">
                <a:latin typeface="Comic Sans MS" pitchFamily="66" charset="0"/>
              </a:rPr>
              <a:t>:  se il tempo speso da ogni nodo è costante, T(n) è proporzionale al numero di nodi</a:t>
            </a: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Analisi 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>
                <a:latin typeface="Comic Sans MS" pitchFamily="66" charset="0"/>
              </a:rPr>
              <a:t>bound</a:t>
            </a:r>
            <a:r>
              <a:rPr lang="it-IT" altLang="it-IT" sz="2000" dirty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>
                <a:latin typeface="Comic Sans MS" pitchFamily="66" charset="0"/>
              </a:rPr>
              <a:t>stimare il numero di livelli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51720" y="692696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(un modo grafico di pensare il metodo dell’iterazione)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…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!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59684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436096" y="458112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5199583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 </a:t>
            </a:r>
            <a:r>
              <a:rPr lang="en-US" sz="3200" dirty="0">
                <a:latin typeface="Comic Sans MS" pitchFamily="66" charset="0"/>
                <a:sym typeface="Symbol"/>
              </a:rPr>
              <a:t>(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- 1</a:t>
            </a: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" grpId="0"/>
      <p:bldP spid="103" grpId="0"/>
      <p:bldP spid="108" grpId="0"/>
      <p:bldP spid="109" grpId="0"/>
      <p:bldP spid="112" grpId="0" animBg="1"/>
      <p:bldP spid="113" grpId="0"/>
      <p:bldP spid="122" grpId="0"/>
      <p:bldP spid="124" grpId="0"/>
      <p:bldP spid="126" grpId="0"/>
      <p:bldP spid="140" grpId="0"/>
      <p:bldP spid="141" grpId="0"/>
      <p:bldP spid="142" grpId="0"/>
      <p:bldP spid="1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>
                <a:latin typeface="Comic Sans MS" pitchFamily="66" charset="0"/>
              </a:rPr>
              <a:t>Analizzare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medio</a:t>
            </a:r>
            <a:r>
              <a:rPr lang="en-US" sz="2000" dirty="0">
                <a:latin typeface="Comic Sans MS" pitchFamily="66" charset="0"/>
              </a:rPr>
              <a:t> del primo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pesatura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presentato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lezione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distribuzione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probabilità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istanze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assuma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moneta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falsa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trovarsi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equiprobabile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posizioni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/>
              <a:t>Alg1 (X={x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for </a:t>
            </a:r>
            <a:r>
              <a:rPr lang="en-US" sz="2000" dirty="0" err="1"/>
              <a:t>i</a:t>
            </a:r>
            <a:r>
              <a:rPr lang="en-US" sz="2000" dirty="0"/>
              <a:t>=2 </a:t>
            </a:r>
            <a:r>
              <a:rPr lang="en-US" sz="2000" b="1" dirty="0"/>
              <a:t>to</a:t>
            </a:r>
            <a:r>
              <a:rPr lang="en-US" sz="2000" dirty="0"/>
              <a:t> n </a:t>
            </a:r>
            <a:r>
              <a:rPr lang="en-US" sz="2000" b="1" dirty="0"/>
              <a:t>do</a:t>
            </a:r>
            <a:endParaRPr lang="en-US" sz="20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    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&gt; peso(x</a:t>
            </a:r>
            <a:r>
              <a:rPr lang="en-US" sz="2000" baseline="-25000" dirty="0">
                <a:sym typeface="Wingdings" pitchFamily="2" charset="2"/>
              </a:rPr>
              <a:t>i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x</a:t>
            </a:r>
            <a:r>
              <a:rPr lang="en-US" sz="2000" baseline="-25000" dirty="0">
                <a:sym typeface="Wingdings" pitchFamily="2" charset="2"/>
              </a:rPr>
              <a:t>1</a:t>
            </a:r>
            <a:endParaRPr lang="en-US" sz="2000" b="1" baseline="-25000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   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&lt; peso(x</a:t>
            </a:r>
            <a:r>
              <a:rPr lang="en-US" sz="2000" baseline="-25000" dirty="0">
                <a:sym typeface="Wingdings" pitchFamily="2" charset="2"/>
              </a:rPr>
              <a:t>i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x</a:t>
            </a:r>
            <a:r>
              <a:rPr lang="en-US" sz="2000" baseline="-25000" dirty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omic Sans MS" pitchFamily="66" charset="0"/>
                <a:sym typeface="Symbol"/>
              </a:rPr>
              <a:t>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Pr(“</a:t>
            </a:r>
            <a:r>
              <a:rPr lang="en-US" sz="2000" dirty="0" err="1">
                <a:latin typeface="Comic Sans MS" pitchFamily="66" charset="0"/>
              </a:rPr>
              <a:t>moneta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falsa</a:t>
            </a:r>
            <a:r>
              <a:rPr lang="en-US" sz="2000" dirty="0">
                <a:latin typeface="Comic Sans MS" pitchFamily="66" charset="0"/>
              </a:rPr>
              <a:t> è in </a:t>
            </a:r>
            <a:r>
              <a:rPr lang="en-US" sz="2000" dirty="0" err="1">
                <a:latin typeface="Comic Sans MS" pitchFamily="66" charset="0"/>
              </a:rPr>
              <a:t>posizione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”) #</a:t>
            </a:r>
            <a:r>
              <a:rPr lang="en-US" sz="2000" dirty="0" err="1">
                <a:latin typeface="Comic Sans MS" pitchFamily="66" charset="0"/>
              </a:rPr>
              <a:t>pesate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 se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>
                <a:latin typeface="Comic Sans MS" pitchFamily="66" charset="0"/>
              </a:rPr>
              <a:t>=1,</a:t>
            </a:r>
          </a:p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>
                <a:latin typeface="Comic Sans MS" pitchFamily="66" charset="0"/>
              </a:rPr>
              <a:t>-1 </a:t>
            </a:r>
            <a:r>
              <a:rPr lang="en-US" dirty="0" err="1">
                <a:latin typeface="Comic Sans MS" pitchFamily="66" charset="0"/>
              </a:rPr>
              <a:t>altrimenti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)(1+  </a:t>
            </a:r>
            <a:r>
              <a:rPr lang="en-US" sz="3200" dirty="0">
                <a:latin typeface="Comic Sans MS" pitchFamily="66" charset="0"/>
                <a:sym typeface="Symbol"/>
              </a:rPr>
              <a:t>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-1))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>
                <a:latin typeface="Comic Sans MS" pitchFamily="66" charset="0"/>
              </a:rPr>
              <a:t>=2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)(1+  </a:t>
            </a:r>
            <a:r>
              <a:rPr lang="en-US" sz="3200" dirty="0">
                <a:latin typeface="Comic Sans MS" pitchFamily="66" charset="0"/>
                <a:sym typeface="Symbol"/>
              </a:rPr>
              <a:t>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>
                <a:latin typeface="Comic Sans MS" pitchFamily="66" charset="0"/>
              </a:rPr>
              <a:t>=1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)(1+ 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>
                <a:latin typeface="Comic Sans MS" pitchFamily="66" charset="0"/>
              </a:rPr>
              <a:t>/2)= 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+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-1)/2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omic Sans MS" pitchFamily="66" charset="0"/>
                <a:sym typeface="Symbol"/>
              </a:rPr>
              <a:t>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 #</a:t>
            </a:r>
            <a:r>
              <a:rPr lang="en-US" sz="2000" dirty="0" err="1">
                <a:latin typeface="Comic Sans MS" pitchFamily="66" charset="0"/>
              </a:rPr>
              <a:t>pesate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 =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dim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grpSp>
        <p:nvGrpSpPr>
          <p:cNvPr id="30" name="Gruppo 29"/>
          <p:cNvGrpSpPr/>
          <p:nvPr/>
        </p:nvGrpSpPr>
        <p:grpSpPr>
          <a:xfrm>
            <a:off x="611560" y="1916832"/>
            <a:ext cx="1080120" cy="4824536"/>
            <a:chOff x="611560" y="1916832"/>
            <a:chExt cx="1080120" cy="482453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931491" y="1916832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15" name="Connettore 1 114"/>
            <p:cNvCxnSpPr>
              <a:endCxn id="7" idx="2"/>
            </p:cNvCxnSpPr>
            <p:nvPr/>
          </p:nvCxnSpPr>
          <p:spPr>
            <a:xfrm flipV="1">
              <a:off x="1147515" y="2316942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CasellaDiTesto 121"/>
            <p:cNvSpPr txBox="1">
              <a:spLocks noChangeArrowheads="1"/>
            </p:cNvSpPr>
            <p:nvPr/>
          </p:nvSpPr>
          <p:spPr bwMode="auto">
            <a:xfrm>
              <a:off x="611560" y="2636912"/>
              <a:ext cx="10801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 </a:t>
              </a:r>
              <a:r>
                <a:rPr lang="en-US" sz="2000" dirty="0">
                  <a:latin typeface="Comic Sans MS" pitchFamily="66" charset="0"/>
                </a:rPr>
                <a:t>- 1</a:t>
              </a:r>
            </a:p>
          </p:txBody>
        </p:sp>
        <p:cxnSp>
          <p:nvCxnSpPr>
            <p:cNvPr id="123" name="Connettore 1 122"/>
            <p:cNvCxnSpPr>
              <a:stCxn id="124" idx="0"/>
              <a:endCxn id="122" idx="2"/>
            </p:cNvCxnSpPr>
            <p:nvPr/>
          </p:nvCxnSpPr>
          <p:spPr>
            <a:xfrm flipV="1">
              <a:off x="1147515" y="3037022"/>
              <a:ext cx="4105" cy="370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CasellaDiTesto 123"/>
            <p:cNvSpPr txBox="1">
              <a:spLocks noChangeArrowheads="1"/>
            </p:cNvSpPr>
            <p:nvPr/>
          </p:nvSpPr>
          <p:spPr bwMode="auto">
            <a:xfrm>
              <a:off x="715467" y="3407734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cxnSp>
          <p:nvCxnSpPr>
            <p:cNvPr id="125" name="Connettore 1 124"/>
            <p:cNvCxnSpPr>
              <a:stCxn id="126" idx="0"/>
            </p:cNvCxnSpPr>
            <p:nvPr/>
          </p:nvCxnSpPr>
          <p:spPr>
            <a:xfrm flipV="1">
              <a:off x="1147515" y="3919961"/>
              <a:ext cx="0" cy="4852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sellaDiTesto 125"/>
            <p:cNvSpPr txBox="1">
              <a:spLocks noChangeArrowheads="1"/>
            </p:cNvSpPr>
            <p:nvPr/>
          </p:nvSpPr>
          <p:spPr bwMode="auto">
            <a:xfrm>
              <a:off x="715467" y="4405213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</a:t>
              </a:r>
              <a:r>
                <a:rPr lang="en-US" sz="2000" dirty="0" err="1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7" name="Connettore 1 126"/>
            <p:cNvCxnSpPr>
              <a:endCxn id="126" idx="2"/>
            </p:cNvCxnSpPr>
            <p:nvPr/>
          </p:nvCxnSpPr>
          <p:spPr>
            <a:xfrm flipV="1">
              <a:off x="1147515" y="4805323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CasellaDiTesto 139"/>
            <p:cNvSpPr txBox="1">
              <a:spLocks noChangeArrowheads="1"/>
            </p:cNvSpPr>
            <p:nvPr/>
          </p:nvSpPr>
          <p:spPr bwMode="auto">
            <a:xfrm rot="5400000">
              <a:off x="1187875" y="3788790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  <p:sp>
          <p:nvSpPr>
            <p:cNvPr id="141" name="CasellaDiTesto 140"/>
            <p:cNvSpPr txBox="1">
              <a:spLocks noChangeArrowheads="1"/>
            </p:cNvSpPr>
            <p:nvPr/>
          </p:nvSpPr>
          <p:spPr bwMode="auto">
            <a:xfrm rot="5400000">
              <a:off x="1209141" y="4724894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  <p:sp>
          <p:nvSpPr>
            <p:cNvPr id="142" name="CasellaDiTesto 141"/>
            <p:cNvSpPr txBox="1">
              <a:spLocks noChangeArrowheads="1"/>
            </p:cNvSpPr>
            <p:nvPr/>
          </p:nvSpPr>
          <p:spPr bwMode="auto">
            <a:xfrm>
              <a:off x="715467" y="5549170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2</a:t>
              </a:r>
            </a:p>
          </p:txBody>
        </p:sp>
        <p:cxnSp>
          <p:nvCxnSpPr>
            <p:cNvPr id="143" name="Connettore 1 142"/>
            <p:cNvCxnSpPr>
              <a:endCxn id="142" idx="2"/>
            </p:cNvCxnSpPr>
            <p:nvPr/>
          </p:nvCxnSpPr>
          <p:spPr>
            <a:xfrm flipV="1">
              <a:off x="1147515" y="5949280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CasellaDiTesto 143"/>
            <p:cNvSpPr txBox="1">
              <a:spLocks noChangeArrowheads="1"/>
            </p:cNvSpPr>
            <p:nvPr/>
          </p:nvSpPr>
          <p:spPr bwMode="auto">
            <a:xfrm>
              <a:off x="931491" y="6341258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</p:grp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vale </a:t>
            </a:r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2" grpId="0" animBg="1"/>
      <p:bldP spid="113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- 1</a:t>
            </a: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vale </a:t>
            </a:r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costa</a:t>
            </a:r>
            <a:r>
              <a:rPr lang="en-US" sz="2000" dirty="0">
                <a:latin typeface="Comic Sans MS" pitchFamily="66" charset="0"/>
              </a:rPr>
              <a:t> ≥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)≥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2=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/4</a:t>
            </a: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</a:t>
            </a:r>
            <a:r>
              <a:rPr lang="el-GR" sz="2400" dirty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>
                <a:latin typeface="Comic Sans MS" pitchFamily="66" charset="0"/>
                <a:sym typeface="Symbol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 animBg="1"/>
      <p:bldP spid="35" grpId="0"/>
      <p:bldP spid="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- 1</a:t>
            </a: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    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costa</a:t>
            </a:r>
            <a:r>
              <a:rPr lang="en-US" sz="2000" dirty="0">
                <a:latin typeface="Comic Sans MS" pitchFamily="66" charset="0"/>
              </a:rPr>
              <a:t> ≥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)≥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2=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/4</a:t>
            </a: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</a:t>
            </a:r>
            <a:r>
              <a:rPr lang="el-GR" sz="2400" dirty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>
                <a:latin typeface="Comic Sans MS" pitchFamily="66" charset="0"/>
                <a:sym typeface="Symbol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 err="1">
                <a:latin typeface="Comic Sans MS" pitchFamily="66" charset="0"/>
              </a:rPr>
              <a:t>uno</a:t>
            </a:r>
            <a:r>
              <a:rPr lang="en-US" dirty="0">
                <a:latin typeface="Comic Sans MS" pitchFamily="66" charset="0"/>
              </a:rPr>
              <a:t>!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-1!</a:t>
            </a: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h?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= 2</a:t>
            </a:r>
            <a:r>
              <a:rPr lang="en-US" baseline="30000" dirty="0">
                <a:latin typeface="Comic Sans MS" pitchFamily="66" charset="0"/>
              </a:rPr>
              <a:t>h+1</a:t>
            </a:r>
            <a:r>
              <a:rPr lang="en-US" dirty="0">
                <a:latin typeface="Comic Sans MS" pitchFamily="66" charset="0"/>
              </a:rPr>
              <a:t> -1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2</a:t>
            </a:r>
            <a:r>
              <a:rPr lang="en-US" baseline="30000" dirty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mic Sans MS" pitchFamily="66" charset="0"/>
              </a:rPr>
              <a:t>i</a:t>
            </a:r>
            <a:r>
              <a:rPr lang="en-US" sz="1400" dirty="0">
                <a:latin typeface="Comic Sans MS" pitchFamily="66" charset="0"/>
              </a:rPr>
              <a:t>=0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…al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-1</a:t>
            </a: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h?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= 2</a:t>
            </a:r>
            <a:r>
              <a:rPr lang="en-US" baseline="30000" dirty="0">
                <a:latin typeface="Comic Sans MS" pitchFamily="66" charset="0"/>
              </a:rPr>
              <a:t>h+1</a:t>
            </a:r>
            <a:r>
              <a:rPr lang="en-US" dirty="0">
                <a:latin typeface="Comic Sans MS" pitchFamily="66" charset="0"/>
              </a:rPr>
              <a:t> -1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≤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grpSp>
        <p:nvGrpSpPr>
          <p:cNvPr id="116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</p:grp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2</a:t>
            </a:r>
            <a:r>
              <a:rPr lang="en-US" baseline="30000" dirty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mic Sans MS" pitchFamily="66" charset="0"/>
              </a:rPr>
              <a:t>i</a:t>
            </a:r>
            <a:r>
              <a:rPr lang="en-US" sz="1400" dirty="0">
                <a:latin typeface="Comic Sans MS" pitchFamily="66" charset="0"/>
              </a:rPr>
              <a:t>=0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h</a:t>
            </a:r>
          </a:p>
        </p:txBody>
      </p:sp>
      <p:sp>
        <p:nvSpPr>
          <p:cNvPr id="115" name="CasellaDiTesto 114"/>
          <p:cNvSpPr txBox="1">
            <a:spLocks noChangeArrowheads="1"/>
          </p:cNvSpPr>
          <p:nvPr/>
        </p:nvSpPr>
        <p:spPr bwMode="auto">
          <a:xfrm>
            <a:off x="6160789" y="6201908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= </a:t>
            </a:r>
            <a:r>
              <a:rPr lang="en-US" sz="2400" dirty="0">
                <a:latin typeface="Comic Sans MS" pitchFamily="66" charset="0"/>
                <a:sym typeface="Symbol"/>
              </a:rPr>
              <a:t>O(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4" grpId="0"/>
      <p:bldP spid="105" grpId="0"/>
      <p:bldP spid="106" grpId="0"/>
      <p:bldP spid="107" grpId="0"/>
      <p:bldP spid="1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-1) +T 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-2)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446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>
                <a:latin typeface="Comic Sans MS" pitchFamily="66" charset="0"/>
              </a:rPr>
              <a:t>)= 1</a:t>
            </a:r>
          </a:p>
        </p:txBody>
      </p: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51520" y="3297758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2 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190145" y="2887015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≤ 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8" name="CasellaDiTesto 117"/>
          <p:cNvSpPr txBox="1">
            <a:spLocks noChangeArrowheads="1"/>
          </p:cNvSpPr>
          <p:nvPr/>
        </p:nvSpPr>
        <p:spPr bwMode="auto">
          <a:xfrm>
            <a:off x="251520" y="4551511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9" name="Freccia a destra 118"/>
          <p:cNvSpPr/>
          <p:nvPr/>
        </p:nvSpPr>
        <p:spPr>
          <a:xfrm>
            <a:off x="323528" y="4047455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CasellaDiTesto 119"/>
          <p:cNvSpPr txBox="1">
            <a:spLocks noChangeArrowheads="1"/>
          </p:cNvSpPr>
          <p:nvPr/>
        </p:nvSpPr>
        <p:spPr bwMode="auto">
          <a:xfrm>
            <a:off x="5400600" y="3255367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latin typeface="Comic Sans MS" pitchFamily="66" charset="0"/>
              </a:rPr>
              <a:t>2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21" name="Freccia a destra 120"/>
          <p:cNvSpPr/>
          <p:nvPr/>
        </p:nvSpPr>
        <p:spPr>
          <a:xfrm>
            <a:off x="3995936" y="3327375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CasellaDiTesto 121"/>
          <p:cNvSpPr txBox="1"/>
          <p:nvPr/>
        </p:nvSpPr>
        <p:spPr>
          <a:xfrm>
            <a:off x="467544" y="2060848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Un’idea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200" dirty="0" err="1">
                <a:latin typeface="Comic Sans MS" pitchFamily="66" charset="0"/>
              </a:rPr>
              <a:t>usare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maggiorazioni</a:t>
            </a:r>
            <a:r>
              <a:rPr lang="en-US" sz="2200" dirty="0">
                <a:latin typeface="Comic Sans MS" pitchFamily="66" charset="0"/>
              </a:rPr>
              <a:t> per </a:t>
            </a:r>
            <a:r>
              <a:rPr lang="en-US" sz="2200" dirty="0" err="1">
                <a:latin typeface="Comic Sans MS" pitchFamily="66" charset="0"/>
              </a:rPr>
              <a:t>fornire</a:t>
            </a:r>
            <a:r>
              <a:rPr lang="en-US" sz="2200" dirty="0">
                <a:latin typeface="Comic Sans MS" pitchFamily="66" charset="0"/>
              </a:rPr>
              <a:t> upper bound</a:t>
            </a:r>
          </a:p>
        </p:txBody>
      </p:sp>
      <p:sp>
        <p:nvSpPr>
          <p:cNvPr id="123" name="CasellaDiTesto 122"/>
          <p:cNvSpPr txBox="1">
            <a:spLocks noChangeArrowheads="1"/>
          </p:cNvSpPr>
          <p:nvPr/>
        </p:nvSpPr>
        <p:spPr bwMode="auto">
          <a:xfrm>
            <a:off x="4427984" y="4653136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vale </a:t>
            </a:r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(2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18" grpId="0"/>
      <p:bldP spid="119" grpId="0" animBg="1"/>
      <p:bldP spid="120" grpId="0"/>
      <p:bldP spid="121" grpId="0" animBg="1"/>
      <p:bldP spid="122" grpId="0"/>
      <p:bldP spid="1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384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+T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-2) +1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3523779" y="533202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 err="1">
                <a:latin typeface="Comic Sans MS" pitchFamily="66" charset="0"/>
              </a:rPr>
              <a:t>uno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587901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004048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084168" y="5589240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 = </a:t>
            </a:r>
            <a:r>
              <a:rPr lang="en-US" sz="3200" dirty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1475656" y="4746410"/>
            <a:ext cx="723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chiamate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ricorsive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dell’algorito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urier"/>
              </a:rPr>
              <a:t>Fibonacci2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grpSp>
        <p:nvGrpSpPr>
          <p:cNvPr id="2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</p:grp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3451771" y="583716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/>
              </a:rPr>
              <a:t>(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6192688" y="6156593"/>
            <a:ext cx="2843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[T(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 = </a:t>
            </a:r>
            <a:r>
              <a:rPr lang="en-US" sz="2800" dirty="0">
                <a:latin typeface="Comic Sans MS" pitchFamily="66" charset="0"/>
                <a:sym typeface="Symbol"/>
              </a:rPr>
              <a:t>o(2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114" grpId="0"/>
      <p:bldP spid="116" grpId="0"/>
      <p:bldP spid="1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>
                <a:latin typeface="Comic Sans MS" pitchFamily="66" charset="0"/>
              </a:rPr>
              <a:t>: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Analisi 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T(n-2) + 1, 		            		T(1) = 1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188640"/>
            <a:ext cx="3816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= 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/3) + T(2/3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65262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107505" y="538348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3019724" y="539300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latin typeface="Comic Sans MS" pitchFamily="66" charset="0"/>
                <a:sym typeface="Symbol"/>
              </a:rPr>
              <a:t>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107505" y="59399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livelli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4788024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5508104" y="5570076"/>
            <a:ext cx="34198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 = </a:t>
            </a:r>
            <a:r>
              <a:rPr lang="en-US" sz="2800" dirty="0">
                <a:latin typeface="Comic Sans MS" pitchFamily="66" charset="0"/>
                <a:sym typeface="Symbol"/>
              </a:rPr>
              <a:t>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  <a:sym typeface="Symbol"/>
              </a:rPr>
              <a:t> log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574428" y="980728"/>
            <a:ext cx="356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1308458" y="2329716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/9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971133" y="234888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2258558" y="162880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/3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833407" y="306896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/27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691680" y="3068960"/>
            <a:ext cx="916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614846" y="3068960"/>
            <a:ext cx="1021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624326" y="3068960"/>
            <a:ext cx="9476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674227" y="1180783"/>
            <a:ext cx="1900201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724127" y="1998132"/>
            <a:ext cx="950100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674227" y="1998132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1249076" y="2699048"/>
            <a:ext cx="475051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724127" y="2699048"/>
            <a:ext cx="425695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3125371" y="2718212"/>
            <a:ext cx="26143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386802" y="2718212"/>
            <a:ext cx="71136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</p:cNvCxnSpPr>
          <p:nvPr/>
        </p:nvCxnSpPr>
        <p:spPr>
          <a:xfrm flipH="1">
            <a:off x="950783" y="3438292"/>
            <a:ext cx="298293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</p:cNvCxnSpPr>
          <p:nvPr/>
        </p:nvCxnSpPr>
        <p:spPr>
          <a:xfrm>
            <a:off x="1249076" y="3438292"/>
            <a:ext cx="207835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</p:cNvCxnSpPr>
          <p:nvPr/>
        </p:nvCxnSpPr>
        <p:spPr>
          <a:xfrm flipH="1">
            <a:off x="1931961" y="3438292"/>
            <a:ext cx="21786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</p:cNvCxnSpPr>
          <p:nvPr/>
        </p:nvCxnSpPr>
        <p:spPr>
          <a:xfrm>
            <a:off x="2149822" y="3438292"/>
            <a:ext cx="257189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</p:cNvCxnSpPr>
          <p:nvPr/>
        </p:nvCxnSpPr>
        <p:spPr>
          <a:xfrm flipH="1">
            <a:off x="2791603" y="3438292"/>
            <a:ext cx="333768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</p:cNvCxnSpPr>
          <p:nvPr/>
        </p:nvCxnSpPr>
        <p:spPr>
          <a:xfrm>
            <a:off x="3125371" y="3438292"/>
            <a:ext cx="17236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</p:cNvCxnSpPr>
          <p:nvPr/>
        </p:nvCxnSpPr>
        <p:spPr>
          <a:xfrm>
            <a:off x="4098163" y="3438292"/>
            <a:ext cx="149668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</p:cNvCxnSpPr>
          <p:nvPr/>
        </p:nvCxnSpPr>
        <p:spPr>
          <a:xfrm flipH="1">
            <a:off x="3772781" y="3438292"/>
            <a:ext cx="325382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4902412" y="2345685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6565088" y="236484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5852513" y="164476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2/3</a:t>
            </a:r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362" y="3084929"/>
            <a:ext cx="1008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377462" y="3084929"/>
            <a:ext cx="922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208800" y="3084929"/>
            <a:ext cx="955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218282" y="3084929"/>
            <a:ext cx="1026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8/27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4930716" y="1180783"/>
            <a:ext cx="1337466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318081" y="2014101"/>
            <a:ext cx="950101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268182" y="2014101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1729" y="2715017"/>
            <a:ext cx="386352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318081" y="2715017"/>
            <a:ext cx="520746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6686544" y="2734181"/>
            <a:ext cx="294213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6980757" y="2734181"/>
            <a:ext cx="750588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</p:cNvCxnSpPr>
          <p:nvPr/>
        </p:nvCxnSpPr>
        <p:spPr>
          <a:xfrm flipH="1">
            <a:off x="4544738" y="3454261"/>
            <a:ext cx="386991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</p:cNvCxnSpPr>
          <p:nvPr/>
        </p:nvCxnSpPr>
        <p:spPr>
          <a:xfrm>
            <a:off x="4931729" y="3454261"/>
            <a:ext cx="216335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</p:cNvCxnSpPr>
          <p:nvPr/>
        </p:nvCxnSpPr>
        <p:spPr>
          <a:xfrm flipH="1">
            <a:off x="5525916" y="3454261"/>
            <a:ext cx="31291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</p:cNvCxnSpPr>
          <p:nvPr/>
        </p:nvCxnSpPr>
        <p:spPr>
          <a:xfrm>
            <a:off x="5838827" y="3454261"/>
            <a:ext cx="245341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</p:cNvCxnSpPr>
          <p:nvPr/>
        </p:nvCxnSpPr>
        <p:spPr>
          <a:xfrm flipH="1">
            <a:off x="6385557" y="3454261"/>
            <a:ext cx="300987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</p:cNvCxnSpPr>
          <p:nvPr/>
        </p:nvCxnSpPr>
        <p:spPr>
          <a:xfrm>
            <a:off x="6686544" y="3454261"/>
            <a:ext cx="2051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</p:cNvCxnSpPr>
          <p:nvPr/>
        </p:nvCxnSpPr>
        <p:spPr>
          <a:xfrm>
            <a:off x="7731345" y="3454261"/>
            <a:ext cx="1104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</p:cNvCxnSpPr>
          <p:nvPr/>
        </p:nvCxnSpPr>
        <p:spPr>
          <a:xfrm flipH="1">
            <a:off x="7366735" y="3454261"/>
            <a:ext cx="36461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947715" y="5898138"/>
            <a:ext cx="1696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O(</a:t>
            </a:r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3/2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)</a:t>
            </a: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4932040" y="6156593"/>
            <a:ext cx="39604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vale 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 = </a:t>
            </a:r>
            <a:r>
              <a:rPr lang="en-US" sz="2800" dirty="0">
                <a:latin typeface="Comic Sans MS" pitchFamily="66" charset="0"/>
                <a:sym typeface="Symbol"/>
              </a:rPr>
              <a:t>(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  <a:sym typeface="Symbol"/>
              </a:rPr>
              <a:t> log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</a:rPr>
              <a:t>)?</a:t>
            </a:r>
          </a:p>
        </p:txBody>
      </p:sp>
      <p:sp>
        <p:nvSpPr>
          <p:cNvPr id="139" name="CasellaDiTesto 138"/>
          <p:cNvSpPr txBox="1">
            <a:spLocks noChangeArrowheads="1"/>
          </p:cNvSpPr>
          <p:nvPr/>
        </p:nvSpPr>
        <p:spPr bwMode="auto">
          <a:xfrm rot="6247125">
            <a:off x="801865" y="4023948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>
            <a:off x="467544" y="4463714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grpSp>
        <p:nvGrpSpPr>
          <p:cNvPr id="154" name="Gruppo 153"/>
          <p:cNvGrpSpPr/>
          <p:nvPr/>
        </p:nvGrpSpPr>
        <p:grpSpPr>
          <a:xfrm>
            <a:off x="219621" y="1124744"/>
            <a:ext cx="216024" cy="3672408"/>
            <a:chOff x="219621" y="1124744"/>
            <a:chExt cx="216024" cy="3672408"/>
          </a:xfrm>
        </p:grpSpPr>
        <p:cxnSp>
          <p:nvCxnSpPr>
            <p:cNvPr id="144" name="Connettore 1 143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1 149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1 150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>
            <a:off x="19820" y="1988840"/>
            <a:ext cx="109579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grpSp>
        <p:nvGrpSpPr>
          <p:cNvPr id="155" name="Gruppo 154"/>
          <p:cNvGrpSpPr/>
          <p:nvPr/>
        </p:nvGrpSpPr>
        <p:grpSpPr>
          <a:xfrm>
            <a:off x="8572549" y="1124744"/>
            <a:ext cx="247923" cy="4248472"/>
            <a:chOff x="219621" y="1124744"/>
            <a:chExt cx="216024" cy="3672408"/>
          </a:xfrm>
        </p:grpSpPr>
        <p:cxnSp>
          <p:nvCxnSpPr>
            <p:cNvPr id="156" name="Connettore 1 155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1 156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1 157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CasellaDiTesto 158"/>
          <p:cNvSpPr txBox="1">
            <a:spLocks noChangeArrowheads="1"/>
          </p:cNvSpPr>
          <p:nvPr/>
        </p:nvSpPr>
        <p:spPr bwMode="auto">
          <a:xfrm>
            <a:off x="7740352" y="1988840"/>
            <a:ext cx="136815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 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3/2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)</a:t>
            </a:r>
          </a:p>
        </p:txBody>
      </p:sp>
      <p:sp>
        <p:nvSpPr>
          <p:cNvPr id="160" name="CasellaDiTesto 159"/>
          <p:cNvSpPr txBox="1">
            <a:spLocks noChangeArrowheads="1"/>
          </p:cNvSpPr>
          <p:nvPr/>
        </p:nvSpPr>
        <p:spPr bwMode="auto">
          <a:xfrm rot="4865599">
            <a:off x="7970430" y="4123144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61" name="CasellaDiTesto 160"/>
          <p:cNvSpPr txBox="1">
            <a:spLocks noChangeArrowheads="1"/>
          </p:cNvSpPr>
          <p:nvPr/>
        </p:nvSpPr>
        <p:spPr bwMode="auto">
          <a:xfrm>
            <a:off x="8028384" y="5157192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163" name="CasellaDiTesto 162"/>
          <p:cNvSpPr txBox="1">
            <a:spLocks noChangeArrowheads="1"/>
          </p:cNvSpPr>
          <p:nvPr/>
        </p:nvSpPr>
        <p:spPr bwMode="auto">
          <a:xfrm>
            <a:off x="8012708" y="98072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4" name="CasellaDiTesto 163"/>
          <p:cNvSpPr txBox="1">
            <a:spLocks noChangeArrowheads="1"/>
          </p:cNvSpPr>
          <p:nvPr/>
        </p:nvSpPr>
        <p:spPr bwMode="auto">
          <a:xfrm>
            <a:off x="8002075" y="165006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5" name="CasellaDiTesto 164"/>
          <p:cNvSpPr txBox="1">
            <a:spLocks noChangeArrowheads="1"/>
          </p:cNvSpPr>
          <p:nvPr/>
        </p:nvSpPr>
        <p:spPr bwMode="auto">
          <a:xfrm>
            <a:off x="8012708" y="241159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6" name="CasellaDiTesto 165"/>
          <p:cNvSpPr txBox="1">
            <a:spLocks noChangeArrowheads="1"/>
          </p:cNvSpPr>
          <p:nvPr/>
        </p:nvSpPr>
        <p:spPr bwMode="auto">
          <a:xfrm>
            <a:off x="8028384" y="305966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68" name="Connettore 1 167"/>
          <p:cNvCxnSpPr/>
          <p:nvPr/>
        </p:nvCxnSpPr>
        <p:spPr>
          <a:xfrm>
            <a:off x="5868144" y="1186119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1" name="Connettore 1 170"/>
          <p:cNvCxnSpPr/>
          <p:nvPr/>
        </p:nvCxnSpPr>
        <p:spPr>
          <a:xfrm>
            <a:off x="6948264" y="1844824"/>
            <a:ext cx="12961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3" name="Connettore 1 172"/>
          <p:cNvCxnSpPr/>
          <p:nvPr/>
        </p:nvCxnSpPr>
        <p:spPr>
          <a:xfrm>
            <a:off x="7524328" y="2564904"/>
            <a:ext cx="7200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Connettore 1 174"/>
          <p:cNvCxnSpPr/>
          <p:nvPr/>
        </p:nvCxnSpPr>
        <p:spPr>
          <a:xfrm>
            <a:off x="8121658" y="3253085"/>
            <a:ext cx="1440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7" name="CasellaDiTesto 176"/>
          <p:cNvSpPr txBox="1">
            <a:spLocks noChangeArrowheads="1"/>
          </p:cNvSpPr>
          <p:nvPr/>
        </p:nvSpPr>
        <p:spPr bwMode="auto">
          <a:xfrm>
            <a:off x="8028384" y="4797152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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78" name="Connettore 1 177"/>
          <p:cNvCxnSpPr/>
          <p:nvPr/>
        </p:nvCxnSpPr>
        <p:spPr>
          <a:xfrm>
            <a:off x="1043608" y="5013176"/>
            <a:ext cx="72008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116" grpId="0"/>
      <p:bldP spid="117" grpId="0"/>
      <p:bldP spid="139" grpId="0"/>
      <p:bldP spid="140" grpId="0"/>
      <p:bldP spid="141" grpId="0" animBg="1"/>
      <p:bldP spid="159" grpId="0" animBg="1"/>
      <p:bldP spid="160" grpId="0"/>
      <p:bldP spid="161" grpId="0"/>
      <p:bldP spid="163" grpId="0"/>
      <p:bldP spid="164" grpId="0"/>
      <p:bldP spid="165" grpId="0"/>
      <p:bldP spid="166" grpId="0"/>
      <p:bldP spid="17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188640"/>
            <a:ext cx="3816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= 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/3) + T(2/3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65262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3995936" y="5877272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574428" y="980728"/>
            <a:ext cx="356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1308458" y="2329716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/9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971133" y="234888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2258558" y="162880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/3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833407" y="306896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/27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691680" y="3068960"/>
            <a:ext cx="916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614846" y="3068960"/>
            <a:ext cx="1021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624326" y="3068960"/>
            <a:ext cx="9476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674227" y="1180783"/>
            <a:ext cx="1900201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724127" y="1998132"/>
            <a:ext cx="950100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674227" y="1998132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1249076" y="2699048"/>
            <a:ext cx="475051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724127" y="2699048"/>
            <a:ext cx="425695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3125371" y="2718212"/>
            <a:ext cx="26143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386802" y="2718212"/>
            <a:ext cx="71136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</p:cNvCxnSpPr>
          <p:nvPr/>
        </p:nvCxnSpPr>
        <p:spPr>
          <a:xfrm flipH="1">
            <a:off x="950783" y="3438292"/>
            <a:ext cx="298293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</p:cNvCxnSpPr>
          <p:nvPr/>
        </p:nvCxnSpPr>
        <p:spPr>
          <a:xfrm>
            <a:off x="1249076" y="3438292"/>
            <a:ext cx="207835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</p:cNvCxnSpPr>
          <p:nvPr/>
        </p:nvCxnSpPr>
        <p:spPr>
          <a:xfrm flipH="1">
            <a:off x="1931961" y="3438292"/>
            <a:ext cx="21786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</p:cNvCxnSpPr>
          <p:nvPr/>
        </p:nvCxnSpPr>
        <p:spPr>
          <a:xfrm>
            <a:off x="2149822" y="3438292"/>
            <a:ext cx="257189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</p:cNvCxnSpPr>
          <p:nvPr/>
        </p:nvCxnSpPr>
        <p:spPr>
          <a:xfrm flipH="1">
            <a:off x="2791603" y="3438292"/>
            <a:ext cx="333768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</p:cNvCxnSpPr>
          <p:nvPr/>
        </p:nvCxnSpPr>
        <p:spPr>
          <a:xfrm>
            <a:off x="3125371" y="3438292"/>
            <a:ext cx="17236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</p:cNvCxnSpPr>
          <p:nvPr/>
        </p:nvCxnSpPr>
        <p:spPr>
          <a:xfrm>
            <a:off x="4098163" y="3438292"/>
            <a:ext cx="149668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</p:cNvCxnSpPr>
          <p:nvPr/>
        </p:nvCxnSpPr>
        <p:spPr>
          <a:xfrm flipH="1">
            <a:off x="3772781" y="3438292"/>
            <a:ext cx="325382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4902412" y="2345685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6565088" y="236484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5852513" y="164476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2/3</a:t>
            </a:r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362" y="3084929"/>
            <a:ext cx="1008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377462" y="3084929"/>
            <a:ext cx="922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208800" y="3084929"/>
            <a:ext cx="955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218282" y="3084929"/>
            <a:ext cx="1026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8/27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4930716" y="1180783"/>
            <a:ext cx="1337466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318081" y="2014101"/>
            <a:ext cx="950101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268182" y="2014101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1729" y="2715017"/>
            <a:ext cx="386352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318081" y="2715017"/>
            <a:ext cx="520746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6686544" y="2734181"/>
            <a:ext cx="294213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6980757" y="2734181"/>
            <a:ext cx="750588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</p:cNvCxnSpPr>
          <p:nvPr/>
        </p:nvCxnSpPr>
        <p:spPr>
          <a:xfrm flipH="1">
            <a:off x="4544738" y="3454261"/>
            <a:ext cx="386991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</p:cNvCxnSpPr>
          <p:nvPr/>
        </p:nvCxnSpPr>
        <p:spPr>
          <a:xfrm>
            <a:off x="4931729" y="3454261"/>
            <a:ext cx="216335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</p:cNvCxnSpPr>
          <p:nvPr/>
        </p:nvCxnSpPr>
        <p:spPr>
          <a:xfrm flipH="1">
            <a:off x="5525916" y="3454261"/>
            <a:ext cx="31291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</p:cNvCxnSpPr>
          <p:nvPr/>
        </p:nvCxnSpPr>
        <p:spPr>
          <a:xfrm>
            <a:off x="5838827" y="3454261"/>
            <a:ext cx="245341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</p:cNvCxnSpPr>
          <p:nvPr/>
        </p:nvCxnSpPr>
        <p:spPr>
          <a:xfrm flipH="1">
            <a:off x="6385557" y="3454261"/>
            <a:ext cx="300987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</p:cNvCxnSpPr>
          <p:nvPr/>
        </p:nvCxnSpPr>
        <p:spPr>
          <a:xfrm>
            <a:off x="6686544" y="3454261"/>
            <a:ext cx="2051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</p:cNvCxnSpPr>
          <p:nvPr/>
        </p:nvCxnSpPr>
        <p:spPr>
          <a:xfrm>
            <a:off x="7731345" y="3454261"/>
            <a:ext cx="1104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</p:cNvCxnSpPr>
          <p:nvPr/>
        </p:nvCxnSpPr>
        <p:spPr>
          <a:xfrm flipH="1">
            <a:off x="7366735" y="3454261"/>
            <a:ext cx="36461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5025314" y="5733256"/>
            <a:ext cx="35283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 = </a:t>
            </a:r>
            <a:r>
              <a:rPr lang="en-US" sz="3200" dirty="0">
                <a:latin typeface="Comic Sans MS" pitchFamily="66" charset="0"/>
                <a:sym typeface="Symbol"/>
              </a:rPr>
              <a:t>(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>
                <a:latin typeface="Comic Sans MS" pitchFamily="66" charset="0"/>
                <a:sym typeface="Symbol"/>
              </a:rPr>
              <a:t> log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39" name="CasellaDiTesto 138"/>
          <p:cNvSpPr txBox="1">
            <a:spLocks noChangeArrowheads="1"/>
          </p:cNvSpPr>
          <p:nvPr/>
        </p:nvSpPr>
        <p:spPr bwMode="auto">
          <a:xfrm rot="6247125">
            <a:off x="801865" y="4023948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>
            <a:off x="467544" y="4463714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grpSp>
        <p:nvGrpSpPr>
          <p:cNvPr id="2" name="Gruppo 153"/>
          <p:cNvGrpSpPr/>
          <p:nvPr/>
        </p:nvGrpSpPr>
        <p:grpSpPr>
          <a:xfrm>
            <a:off x="219621" y="1124744"/>
            <a:ext cx="216024" cy="3672408"/>
            <a:chOff x="219621" y="1124744"/>
            <a:chExt cx="216024" cy="3672408"/>
          </a:xfrm>
        </p:grpSpPr>
        <p:cxnSp>
          <p:nvCxnSpPr>
            <p:cNvPr id="144" name="Connettore 1 143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1 149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1 150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>
            <a:off x="19820" y="1988840"/>
            <a:ext cx="109579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grpSp>
        <p:nvGrpSpPr>
          <p:cNvPr id="3" name="Gruppo 154"/>
          <p:cNvGrpSpPr/>
          <p:nvPr/>
        </p:nvGrpSpPr>
        <p:grpSpPr>
          <a:xfrm>
            <a:off x="8572549" y="1124744"/>
            <a:ext cx="247923" cy="4248472"/>
            <a:chOff x="219621" y="1124744"/>
            <a:chExt cx="216024" cy="3672408"/>
          </a:xfrm>
        </p:grpSpPr>
        <p:cxnSp>
          <p:nvCxnSpPr>
            <p:cNvPr id="156" name="Connettore 1 155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1 156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1 157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CasellaDiTesto 158"/>
          <p:cNvSpPr txBox="1">
            <a:spLocks noChangeArrowheads="1"/>
          </p:cNvSpPr>
          <p:nvPr/>
        </p:nvSpPr>
        <p:spPr bwMode="auto">
          <a:xfrm>
            <a:off x="7740352" y="1988840"/>
            <a:ext cx="136815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 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3/2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)</a:t>
            </a:r>
          </a:p>
        </p:txBody>
      </p:sp>
      <p:sp>
        <p:nvSpPr>
          <p:cNvPr id="160" name="CasellaDiTesto 159"/>
          <p:cNvSpPr txBox="1">
            <a:spLocks noChangeArrowheads="1"/>
          </p:cNvSpPr>
          <p:nvPr/>
        </p:nvSpPr>
        <p:spPr bwMode="auto">
          <a:xfrm rot="4865599">
            <a:off x="7970430" y="4123144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61" name="CasellaDiTesto 160"/>
          <p:cNvSpPr txBox="1">
            <a:spLocks noChangeArrowheads="1"/>
          </p:cNvSpPr>
          <p:nvPr/>
        </p:nvSpPr>
        <p:spPr bwMode="auto">
          <a:xfrm>
            <a:off x="8028384" y="5157192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163" name="CasellaDiTesto 162"/>
          <p:cNvSpPr txBox="1">
            <a:spLocks noChangeArrowheads="1"/>
          </p:cNvSpPr>
          <p:nvPr/>
        </p:nvSpPr>
        <p:spPr bwMode="auto">
          <a:xfrm>
            <a:off x="8012708" y="98072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4" name="CasellaDiTesto 163"/>
          <p:cNvSpPr txBox="1">
            <a:spLocks noChangeArrowheads="1"/>
          </p:cNvSpPr>
          <p:nvPr/>
        </p:nvSpPr>
        <p:spPr bwMode="auto">
          <a:xfrm>
            <a:off x="8002075" y="165006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5" name="CasellaDiTesto 164"/>
          <p:cNvSpPr txBox="1">
            <a:spLocks noChangeArrowheads="1"/>
          </p:cNvSpPr>
          <p:nvPr/>
        </p:nvSpPr>
        <p:spPr bwMode="auto">
          <a:xfrm>
            <a:off x="8012708" y="241159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6" name="CasellaDiTesto 165"/>
          <p:cNvSpPr txBox="1">
            <a:spLocks noChangeArrowheads="1"/>
          </p:cNvSpPr>
          <p:nvPr/>
        </p:nvSpPr>
        <p:spPr bwMode="auto">
          <a:xfrm>
            <a:off x="8028384" y="305966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68" name="Connettore 1 167"/>
          <p:cNvCxnSpPr/>
          <p:nvPr/>
        </p:nvCxnSpPr>
        <p:spPr>
          <a:xfrm>
            <a:off x="5868144" y="1186119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1" name="Connettore 1 170"/>
          <p:cNvCxnSpPr/>
          <p:nvPr/>
        </p:nvCxnSpPr>
        <p:spPr>
          <a:xfrm>
            <a:off x="6948264" y="1844824"/>
            <a:ext cx="12961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3" name="Connettore 1 172"/>
          <p:cNvCxnSpPr/>
          <p:nvPr/>
        </p:nvCxnSpPr>
        <p:spPr>
          <a:xfrm>
            <a:off x="7524328" y="2564904"/>
            <a:ext cx="7200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Connettore 1 174"/>
          <p:cNvCxnSpPr/>
          <p:nvPr/>
        </p:nvCxnSpPr>
        <p:spPr>
          <a:xfrm>
            <a:off x="8121658" y="3253085"/>
            <a:ext cx="1440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7" name="CasellaDiTesto 176"/>
          <p:cNvSpPr txBox="1">
            <a:spLocks noChangeArrowheads="1"/>
          </p:cNvSpPr>
          <p:nvPr/>
        </p:nvSpPr>
        <p:spPr bwMode="auto">
          <a:xfrm>
            <a:off x="8028384" y="4797152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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78" name="Connettore 1 177"/>
          <p:cNvCxnSpPr/>
          <p:nvPr/>
        </p:nvCxnSpPr>
        <p:spPr>
          <a:xfrm>
            <a:off x="1043608" y="5013176"/>
            <a:ext cx="72008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1" name="Figura a mano libera 80"/>
          <p:cNvSpPr/>
          <p:nvPr/>
        </p:nvSpPr>
        <p:spPr>
          <a:xfrm>
            <a:off x="227516" y="940982"/>
            <a:ext cx="8280922" cy="3880174"/>
          </a:xfrm>
          <a:custGeom>
            <a:avLst/>
            <a:gdLst>
              <a:gd name="connsiteX0" fmla="*/ 1263502 w 10402185"/>
              <a:gd name="connsiteY0" fmla="*/ 3737345 h 3854303"/>
              <a:gd name="connsiteX1" fmla="*/ 1433623 w 10402185"/>
              <a:gd name="connsiteY1" fmla="*/ 2695354 h 3854303"/>
              <a:gd name="connsiteX2" fmla="*/ 2273595 w 10402185"/>
              <a:gd name="connsiteY2" fmla="*/ 1153633 h 3854303"/>
              <a:gd name="connsiteX3" fmla="*/ 3708990 w 10402185"/>
              <a:gd name="connsiteY3" fmla="*/ 419986 h 3854303"/>
              <a:gd name="connsiteX4" fmla="*/ 4921102 w 10402185"/>
              <a:gd name="connsiteY4" fmla="*/ 154172 h 3854303"/>
              <a:gd name="connsiteX5" fmla="*/ 5654749 w 10402185"/>
              <a:gd name="connsiteY5" fmla="*/ 58479 h 3854303"/>
              <a:gd name="connsiteX6" fmla="*/ 6866860 w 10402185"/>
              <a:gd name="connsiteY6" fmla="*/ 505047 h 3854303"/>
              <a:gd name="connsiteX7" fmla="*/ 7568609 w 10402185"/>
              <a:gd name="connsiteY7" fmla="*/ 1015410 h 3854303"/>
              <a:gd name="connsiteX8" fmla="*/ 8174665 w 10402185"/>
              <a:gd name="connsiteY8" fmla="*/ 1621466 h 3854303"/>
              <a:gd name="connsiteX9" fmla="*/ 8780721 w 10402185"/>
              <a:gd name="connsiteY9" fmla="*/ 2206256 h 3854303"/>
              <a:gd name="connsiteX10" fmla="*/ 9120962 w 10402185"/>
              <a:gd name="connsiteY10" fmla="*/ 3216349 h 3854303"/>
              <a:gd name="connsiteX11" fmla="*/ 9120962 w 10402185"/>
              <a:gd name="connsiteY11" fmla="*/ 3545959 h 3854303"/>
              <a:gd name="connsiteX12" fmla="*/ 9099697 w 10402185"/>
              <a:gd name="connsiteY12" fmla="*/ 3769242 h 3854303"/>
              <a:gd name="connsiteX13" fmla="*/ 1306032 w 10402185"/>
              <a:gd name="connsiteY13" fmla="*/ 3833038 h 3854303"/>
              <a:gd name="connsiteX14" fmla="*/ 1263502 w 10402185"/>
              <a:gd name="connsiteY14" fmla="*/ 3641652 h 3854303"/>
              <a:gd name="connsiteX0" fmla="*/ 1322169 w 10402185"/>
              <a:gd name="connsiteY0" fmla="*/ 3280107 h 3854303"/>
              <a:gd name="connsiteX1" fmla="*/ 1433623 w 10402185"/>
              <a:gd name="connsiteY1" fmla="*/ 2695354 h 3854303"/>
              <a:gd name="connsiteX2" fmla="*/ 2273595 w 10402185"/>
              <a:gd name="connsiteY2" fmla="*/ 1153633 h 3854303"/>
              <a:gd name="connsiteX3" fmla="*/ 3708990 w 10402185"/>
              <a:gd name="connsiteY3" fmla="*/ 419986 h 3854303"/>
              <a:gd name="connsiteX4" fmla="*/ 4921102 w 10402185"/>
              <a:gd name="connsiteY4" fmla="*/ 154172 h 3854303"/>
              <a:gd name="connsiteX5" fmla="*/ 5654749 w 10402185"/>
              <a:gd name="connsiteY5" fmla="*/ 58479 h 3854303"/>
              <a:gd name="connsiteX6" fmla="*/ 6866860 w 10402185"/>
              <a:gd name="connsiteY6" fmla="*/ 505047 h 3854303"/>
              <a:gd name="connsiteX7" fmla="*/ 7568609 w 10402185"/>
              <a:gd name="connsiteY7" fmla="*/ 1015410 h 3854303"/>
              <a:gd name="connsiteX8" fmla="*/ 8174665 w 10402185"/>
              <a:gd name="connsiteY8" fmla="*/ 1621466 h 3854303"/>
              <a:gd name="connsiteX9" fmla="*/ 8780721 w 10402185"/>
              <a:gd name="connsiteY9" fmla="*/ 2206256 h 3854303"/>
              <a:gd name="connsiteX10" fmla="*/ 9120962 w 10402185"/>
              <a:gd name="connsiteY10" fmla="*/ 3216349 h 3854303"/>
              <a:gd name="connsiteX11" fmla="*/ 9120962 w 10402185"/>
              <a:gd name="connsiteY11" fmla="*/ 3545959 h 3854303"/>
              <a:gd name="connsiteX12" fmla="*/ 9099697 w 10402185"/>
              <a:gd name="connsiteY12" fmla="*/ 3769242 h 3854303"/>
              <a:gd name="connsiteX13" fmla="*/ 1306032 w 10402185"/>
              <a:gd name="connsiteY13" fmla="*/ 3833038 h 3854303"/>
              <a:gd name="connsiteX14" fmla="*/ 1263502 w 10402185"/>
              <a:gd name="connsiteY14" fmla="*/ 3641652 h 3854303"/>
              <a:gd name="connsiteX0" fmla="*/ 1336394 w 10416410"/>
              <a:gd name="connsiteY0" fmla="*/ 3280107 h 3890558"/>
              <a:gd name="connsiteX1" fmla="*/ 1447848 w 10416410"/>
              <a:gd name="connsiteY1" fmla="*/ 2695354 h 3890558"/>
              <a:gd name="connsiteX2" fmla="*/ 2287820 w 10416410"/>
              <a:gd name="connsiteY2" fmla="*/ 1153633 h 3890558"/>
              <a:gd name="connsiteX3" fmla="*/ 3723215 w 10416410"/>
              <a:gd name="connsiteY3" fmla="*/ 419986 h 3890558"/>
              <a:gd name="connsiteX4" fmla="*/ 4935327 w 10416410"/>
              <a:gd name="connsiteY4" fmla="*/ 154172 h 3890558"/>
              <a:gd name="connsiteX5" fmla="*/ 5668974 w 10416410"/>
              <a:gd name="connsiteY5" fmla="*/ 58479 h 3890558"/>
              <a:gd name="connsiteX6" fmla="*/ 6881085 w 10416410"/>
              <a:gd name="connsiteY6" fmla="*/ 505047 h 3890558"/>
              <a:gd name="connsiteX7" fmla="*/ 7582834 w 10416410"/>
              <a:gd name="connsiteY7" fmla="*/ 1015410 h 3890558"/>
              <a:gd name="connsiteX8" fmla="*/ 8188890 w 10416410"/>
              <a:gd name="connsiteY8" fmla="*/ 1621466 h 3890558"/>
              <a:gd name="connsiteX9" fmla="*/ 8794946 w 10416410"/>
              <a:gd name="connsiteY9" fmla="*/ 2206256 h 3890558"/>
              <a:gd name="connsiteX10" fmla="*/ 9135187 w 10416410"/>
              <a:gd name="connsiteY10" fmla="*/ 3216349 h 3890558"/>
              <a:gd name="connsiteX11" fmla="*/ 9135187 w 10416410"/>
              <a:gd name="connsiteY11" fmla="*/ 3545959 h 3890558"/>
              <a:gd name="connsiteX12" fmla="*/ 9113922 w 10416410"/>
              <a:gd name="connsiteY12" fmla="*/ 3769242 h 3890558"/>
              <a:gd name="connsiteX13" fmla="*/ 1320257 w 10416410"/>
              <a:gd name="connsiteY13" fmla="*/ 3833038 h 3890558"/>
              <a:gd name="connsiteX14" fmla="*/ 1192378 w 10416410"/>
              <a:gd name="connsiteY14" fmla="*/ 3424123 h 3890558"/>
              <a:gd name="connsiteX0" fmla="*/ 775767 w 9637070"/>
              <a:gd name="connsiteY0" fmla="*/ 3280107 h 3913690"/>
              <a:gd name="connsiteX1" fmla="*/ 887221 w 9637070"/>
              <a:gd name="connsiteY1" fmla="*/ 2695354 h 3913690"/>
              <a:gd name="connsiteX2" fmla="*/ 1727193 w 9637070"/>
              <a:gd name="connsiteY2" fmla="*/ 1153633 h 3913690"/>
              <a:gd name="connsiteX3" fmla="*/ 3162588 w 9637070"/>
              <a:gd name="connsiteY3" fmla="*/ 419986 h 3913690"/>
              <a:gd name="connsiteX4" fmla="*/ 4374700 w 9637070"/>
              <a:gd name="connsiteY4" fmla="*/ 154172 h 3913690"/>
              <a:gd name="connsiteX5" fmla="*/ 5108347 w 9637070"/>
              <a:gd name="connsiteY5" fmla="*/ 58479 h 3913690"/>
              <a:gd name="connsiteX6" fmla="*/ 6320458 w 9637070"/>
              <a:gd name="connsiteY6" fmla="*/ 505047 h 3913690"/>
              <a:gd name="connsiteX7" fmla="*/ 7022207 w 9637070"/>
              <a:gd name="connsiteY7" fmla="*/ 1015410 h 3913690"/>
              <a:gd name="connsiteX8" fmla="*/ 7628263 w 9637070"/>
              <a:gd name="connsiteY8" fmla="*/ 1621466 h 3913690"/>
              <a:gd name="connsiteX9" fmla="*/ 8234319 w 9637070"/>
              <a:gd name="connsiteY9" fmla="*/ 2206256 h 3913690"/>
              <a:gd name="connsiteX10" fmla="*/ 8574560 w 9637070"/>
              <a:gd name="connsiteY10" fmla="*/ 3216349 h 3913690"/>
              <a:gd name="connsiteX11" fmla="*/ 8574560 w 9637070"/>
              <a:gd name="connsiteY11" fmla="*/ 3545959 h 3913690"/>
              <a:gd name="connsiteX12" fmla="*/ 8553295 w 9637070"/>
              <a:gd name="connsiteY12" fmla="*/ 3769242 h 3913690"/>
              <a:gd name="connsiteX13" fmla="*/ 2071911 w 9637070"/>
              <a:gd name="connsiteY13" fmla="*/ 3856170 h 3913690"/>
              <a:gd name="connsiteX14" fmla="*/ 631751 w 9637070"/>
              <a:gd name="connsiteY14" fmla="*/ 3424123 h 3913690"/>
              <a:gd name="connsiteX0" fmla="*/ 168019 w 9029322"/>
              <a:gd name="connsiteY0" fmla="*/ 3280107 h 3858657"/>
              <a:gd name="connsiteX1" fmla="*/ 279473 w 9029322"/>
              <a:gd name="connsiteY1" fmla="*/ 2695354 h 3858657"/>
              <a:gd name="connsiteX2" fmla="*/ 1119445 w 9029322"/>
              <a:gd name="connsiteY2" fmla="*/ 1153633 h 3858657"/>
              <a:gd name="connsiteX3" fmla="*/ 2554840 w 9029322"/>
              <a:gd name="connsiteY3" fmla="*/ 419986 h 3858657"/>
              <a:gd name="connsiteX4" fmla="*/ 3766952 w 9029322"/>
              <a:gd name="connsiteY4" fmla="*/ 154172 h 3858657"/>
              <a:gd name="connsiteX5" fmla="*/ 4500599 w 9029322"/>
              <a:gd name="connsiteY5" fmla="*/ 58479 h 3858657"/>
              <a:gd name="connsiteX6" fmla="*/ 5712710 w 9029322"/>
              <a:gd name="connsiteY6" fmla="*/ 505047 h 3858657"/>
              <a:gd name="connsiteX7" fmla="*/ 6414459 w 9029322"/>
              <a:gd name="connsiteY7" fmla="*/ 1015410 h 3858657"/>
              <a:gd name="connsiteX8" fmla="*/ 7020515 w 9029322"/>
              <a:gd name="connsiteY8" fmla="*/ 1621466 h 3858657"/>
              <a:gd name="connsiteX9" fmla="*/ 7626571 w 9029322"/>
              <a:gd name="connsiteY9" fmla="*/ 2206256 h 3858657"/>
              <a:gd name="connsiteX10" fmla="*/ 7966812 w 9029322"/>
              <a:gd name="connsiteY10" fmla="*/ 3216349 h 3858657"/>
              <a:gd name="connsiteX11" fmla="*/ 7966812 w 9029322"/>
              <a:gd name="connsiteY11" fmla="*/ 3545959 h 3858657"/>
              <a:gd name="connsiteX12" fmla="*/ 7945547 w 9029322"/>
              <a:gd name="connsiteY12" fmla="*/ 3769242 h 3858657"/>
              <a:gd name="connsiteX13" fmla="*/ 1464163 w 9029322"/>
              <a:gd name="connsiteY13" fmla="*/ 3856170 h 3858657"/>
              <a:gd name="connsiteX14" fmla="*/ 240027 w 9029322"/>
              <a:gd name="connsiteY14" fmla="*/ 3784162 h 3858657"/>
              <a:gd name="connsiteX15" fmla="*/ 24003 w 9029322"/>
              <a:gd name="connsiteY15" fmla="*/ 3424123 h 3858657"/>
              <a:gd name="connsiteX0" fmla="*/ 144016 w 9005319"/>
              <a:gd name="connsiteY0" fmla="*/ 3280107 h 3880173"/>
              <a:gd name="connsiteX1" fmla="*/ 255470 w 9005319"/>
              <a:gd name="connsiteY1" fmla="*/ 2695354 h 3880173"/>
              <a:gd name="connsiteX2" fmla="*/ 1095442 w 9005319"/>
              <a:gd name="connsiteY2" fmla="*/ 1153633 h 3880173"/>
              <a:gd name="connsiteX3" fmla="*/ 2530837 w 9005319"/>
              <a:gd name="connsiteY3" fmla="*/ 419986 h 3880173"/>
              <a:gd name="connsiteX4" fmla="*/ 3742949 w 9005319"/>
              <a:gd name="connsiteY4" fmla="*/ 154172 h 3880173"/>
              <a:gd name="connsiteX5" fmla="*/ 4476596 w 9005319"/>
              <a:gd name="connsiteY5" fmla="*/ 58479 h 3880173"/>
              <a:gd name="connsiteX6" fmla="*/ 5688707 w 9005319"/>
              <a:gd name="connsiteY6" fmla="*/ 505047 h 3880173"/>
              <a:gd name="connsiteX7" fmla="*/ 6390456 w 9005319"/>
              <a:gd name="connsiteY7" fmla="*/ 1015410 h 3880173"/>
              <a:gd name="connsiteX8" fmla="*/ 6996512 w 9005319"/>
              <a:gd name="connsiteY8" fmla="*/ 1621466 h 3880173"/>
              <a:gd name="connsiteX9" fmla="*/ 7602568 w 9005319"/>
              <a:gd name="connsiteY9" fmla="*/ 2206256 h 3880173"/>
              <a:gd name="connsiteX10" fmla="*/ 7942809 w 9005319"/>
              <a:gd name="connsiteY10" fmla="*/ 3216349 h 3880173"/>
              <a:gd name="connsiteX11" fmla="*/ 7942809 w 9005319"/>
              <a:gd name="connsiteY11" fmla="*/ 3545959 h 3880173"/>
              <a:gd name="connsiteX12" fmla="*/ 7921544 w 9005319"/>
              <a:gd name="connsiteY12" fmla="*/ 3769242 h 3880173"/>
              <a:gd name="connsiteX13" fmla="*/ 1440160 w 9005319"/>
              <a:gd name="connsiteY13" fmla="*/ 3856170 h 3880173"/>
              <a:gd name="connsiteX14" fmla="*/ 216024 w 9005319"/>
              <a:gd name="connsiteY14" fmla="*/ 3784162 h 3880173"/>
              <a:gd name="connsiteX15" fmla="*/ 144016 w 9005319"/>
              <a:gd name="connsiteY15" fmla="*/ 3280107 h 3880173"/>
              <a:gd name="connsiteX0" fmla="*/ 360040 w 9221343"/>
              <a:gd name="connsiteY0" fmla="*/ 3280107 h 3880174"/>
              <a:gd name="connsiteX1" fmla="*/ 471494 w 9221343"/>
              <a:gd name="connsiteY1" fmla="*/ 2695354 h 3880174"/>
              <a:gd name="connsiteX2" fmla="*/ 1311466 w 9221343"/>
              <a:gd name="connsiteY2" fmla="*/ 1153633 h 3880174"/>
              <a:gd name="connsiteX3" fmla="*/ 2746861 w 9221343"/>
              <a:gd name="connsiteY3" fmla="*/ 419986 h 3880174"/>
              <a:gd name="connsiteX4" fmla="*/ 3958973 w 9221343"/>
              <a:gd name="connsiteY4" fmla="*/ 154172 h 3880174"/>
              <a:gd name="connsiteX5" fmla="*/ 4692620 w 9221343"/>
              <a:gd name="connsiteY5" fmla="*/ 58479 h 3880174"/>
              <a:gd name="connsiteX6" fmla="*/ 5904731 w 9221343"/>
              <a:gd name="connsiteY6" fmla="*/ 505047 h 3880174"/>
              <a:gd name="connsiteX7" fmla="*/ 6606480 w 9221343"/>
              <a:gd name="connsiteY7" fmla="*/ 1015410 h 3880174"/>
              <a:gd name="connsiteX8" fmla="*/ 7212536 w 9221343"/>
              <a:gd name="connsiteY8" fmla="*/ 1621466 h 3880174"/>
              <a:gd name="connsiteX9" fmla="*/ 7818592 w 9221343"/>
              <a:gd name="connsiteY9" fmla="*/ 2206256 h 3880174"/>
              <a:gd name="connsiteX10" fmla="*/ 8158833 w 9221343"/>
              <a:gd name="connsiteY10" fmla="*/ 3216349 h 3880174"/>
              <a:gd name="connsiteX11" fmla="*/ 8158833 w 9221343"/>
              <a:gd name="connsiteY11" fmla="*/ 3545959 h 3880174"/>
              <a:gd name="connsiteX12" fmla="*/ 8137568 w 9221343"/>
              <a:gd name="connsiteY12" fmla="*/ 3769242 h 3880174"/>
              <a:gd name="connsiteX13" fmla="*/ 1656184 w 9221343"/>
              <a:gd name="connsiteY13" fmla="*/ 3856170 h 3880174"/>
              <a:gd name="connsiteX14" fmla="*/ 216024 w 9221343"/>
              <a:gd name="connsiteY14" fmla="*/ 3784163 h 3880174"/>
              <a:gd name="connsiteX15" fmla="*/ 360040 w 9221343"/>
              <a:gd name="connsiteY15" fmla="*/ 3280107 h 3880174"/>
              <a:gd name="connsiteX0" fmla="*/ 384043 w 9245346"/>
              <a:gd name="connsiteY0" fmla="*/ 3280107 h 3880174"/>
              <a:gd name="connsiteX1" fmla="*/ 495497 w 9245346"/>
              <a:gd name="connsiteY1" fmla="*/ 2695354 h 3880174"/>
              <a:gd name="connsiteX2" fmla="*/ 1335469 w 9245346"/>
              <a:gd name="connsiteY2" fmla="*/ 1153633 h 3880174"/>
              <a:gd name="connsiteX3" fmla="*/ 2770864 w 9245346"/>
              <a:gd name="connsiteY3" fmla="*/ 419986 h 3880174"/>
              <a:gd name="connsiteX4" fmla="*/ 3982976 w 9245346"/>
              <a:gd name="connsiteY4" fmla="*/ 154172 h 3880174"/>
              <a:gd name="connsiteX5" fmla="*/ 4716623 w 9245346"/>
              <a:gd name="connsiteY5" fmla="*/ 58479 h 3880174"/>
              <a:gd name="connsiteX6" fmla="*/ 5928734 w 9245346"/>
              <a:gd name="connsiteY6" fmla="*/ 505047 h 3880174"/>
              <a:gd name="connsiteX7" fmla="*/ 6630483 w 9245346"/>
              <a:gd name="connsiteY7" fmla="*/ 1015410 h 3880174"/>
              <a:gd name="connsiteX8" fmla="*/ 7236539 w 9245346"/>
              <a:gd name="connsiteY8" fmla="*/ 1621466 h 3880174"/>
              <a:gd name="connsiteX9" fmla="*/ 7842595 w 9245346"/>
              <a:gd name="connsiteY9" fmla="*/ 2206256 h 3880174"/>
              <a:gd name="connsiteX10" fmla="*/ 8182836 w 9245346"/>
              <a:gd name="connsiteY10" fmla="*/ 3216349 h 3880174"/>
              <a:gd name="connsiteX11" fmla="*/ 8182836 w 9245346"/>
              <a:gd name="connsiteY11" fmla="*/ 3545959 h 3880174"/>
              <a:gd name="connsiteX12" fmla="*/ 8161571 w 9245346"/>
              <a:gd name="connsiteY12" fmla="*/ 3769242 h 3880174"/>
              <a:gd name="connsiteX13" fmla="*/ 1680187 w 9245346"/>
              <a:gd name="connsiteY13" fmla="*/ 3856170 h 3880174"/>
              <a:gd name="connsiteX14" fmla="*/ 240027 w 9245346"/>
              <a:gd name="connsiteY14" fmla="*/ 3784163 h 3880174"/>
              <a:gd name="connsiteX15" fmla="*/ 240027 w 9245346"/>
              <a:gd name="connsiteY15" fmla="*/ 3280106 h 3880174"/>
              <a:gd name="connsiteX0" fmla="*/ 384043 w 9245346"/>
              <a:gd name="connsiteY0" fmla="*/ 3280107 h 3880174"/>
              <a:gd name="connsiteX1" fmla="*/ 240027 w 9245346"/>
              <a:gd name="connsiteY1" fmla="*/ 3280106 h 3880174"/>
              <a:gd name="connsiteX2" fmla="*/ 495497 w 9245346"/>
              <a:gd name="connsiteY2" fmla="*/ 2695354 h 3880174"/>
              <a:gd name="connsiteX3" fmla="*/ 1335469 w 9245346"/>
              <a:gd name="connsiteY3" fmla="*/ 1153633 h 3880174"/>
              <a:gd name="connsiteX4" fmla="*/ 2770864 w 9245346"/>
              <a:gd name="connsiteY4" fmla="*/ 419986 h 3880174"/>
              <a:gd name="connsiteX5" fmla="*/ 3982976 w 9245346"/>
              <a:gd name="connsiteY5" fmla="*/ 154172 h 3880174"/>
              <a:gd name="connsiteX6" fmla="*/ 4716623 w 9245346"/>
              <a:gd name="connsiteY6" fmla="*/ 58479 h 3880174"/>
              <a:gd name="connsiteX7" fmla="*/ 5928734 w 9245346"/>
              <a:gd name="connsiteY7" fmla="*/ 505047 h 3880174"/>
              <a:gd name="connsiteX8" fmla="*/ 6630483 w 9245346"/>
              <a:gd name="connsiteY8" fmla="*/ 1015410 h 3880174"/>
              <a:gd name="connsiteX9" fmla="*/ 7236539 w 9245346"/>
              <a:gd name="connsiteY9" fmla="*/ 1621466 h 3880174"/>
              <a:gd name="connsiteX10" fmla="*/ 7842595 w 9245346"/>
              <a:gd name="connsiteY10" fmla="*/ 2206256 h 3880174"/>
              <a:gd name="connsiteX11" fmla="*/ 8182836 w 9245346"/>
              <a:gd name="connsiteY11" fmla="*/ 3216349 h 3880174"/>
              <a:gd name="connsiteX12" fmla="*/ 8182836 w 9245346"/>
              <a:gd name="connsiteY12" fmla="*/ 3545959 h 3880174"/>
              <a:gd name="connsiteX13" fmla="*/ 8161571 w 9245346"/>
              <a:gd name="connsiteY13" fmla="*/ 3769242 h 3880174"/>
              <a:gd name="connsiteX14" fmla="*/ 1680187 w 9245346"/>
              <a:gd name="connsiteY14" fmla="*/ 3856170 h 3880174"/>
              <a:gd name="connsiteX15" fmla="*/ 240027 w 9245346"/>
              <a:gd name="connsiteY15" fmla="*/ 3784163 h 3880174"/>
              <a:gd name="connsiteX16" fmla="*/ 240027 w 9245346"/>
              <a:gd name="connsiteY16" fmla="*/ 3280106 h 3880174"/>
              <a:gd name="connsiteX0" fmla="*/ 240027 w 9245346"/>
              <a:gd name="connsiteY0" fmla="*/ 3280106 h 3880174"/>
              <a:gd name="connsiteX1" fmla="*/ 240027 w 9245346"/>
              <a:gd name="connsiteY1" fmla="*/ 3280106 h 3880174"/>
              <a:gd name="connsiteX2" fmla="*/ 495497 w 9245346"/>
              <a:gd name="connsiteY2" fmla="*/ 2695354 h 3880174"/>
              <a:gd name="connsiteX3" fmla="*/ 1335469 w 9245346"/>
              <a:gd name="connsiteY3" fmla="*/ 1153633 h 3880174"/>
              <a:gd name="connsiteX4" fmla="*/ 2770864 w 9245346"/>
              <a:gd name="connsiteY4" fmla="*/ 419986 h 3880174"/>
              <a:gd name="connsiteX5" fmla="*/ 3982976 w 9245346"/>
              <a:gd name="connsiteY5" fmla="*/ 154172 h 3880174"/>
              <a:gd name="connsiteX6" fmla="*/ 4716623 w 9245346"/>
              <a:gd name="connsiteY6" fmla="*/ 58479 h 3880174"/>
              <a:gd name="connsiteX7" fmla="*/ 5928734 w 9245346"/>
              <a:gd name="connsiteY7" fmla="*/ 505047 h 3880174"/>
              <a:gd name="connsiteX8" fmla="*/ 6630483 w 9245346"/>
              <a:gd name="connsiteY8" fmla="*/ 1015410 h 3880174"/>
              <a:gd name="connsiteX9" fmla="*/ 7236539 w 9245346"/>
              <a:gd name="connsiteY9" fmla="*/ 1621466 h 3880174"/>
              <a:gd name="connsiteX10" fmla="*/ 7842595 w 9245346"/>
              <a:gd name="connsiteY10" fmla="*/ 2206256 h 3880174"/>
              <a:gd name="connsiteX11" fmla="*/ 8182836 w 9245346"/>
              <a:gd name="connsiteY11" fmla="*/ 3216349 h 3880174"/>
              <a:gd name="connsiteX12" fmla="*/ 8182836 w 9245346"/>
              <a:gd name="connsiteY12" fmla="*/ 3545959 h 3880174"/>
              <a:gd name="connsiteX13" fmla="*/ 8161571 w 9245346"/>
              <a:gd name="connsiteY13" fmla="*/ 3769242 h 3880174"/>
              <a:gd name="connsiteX14" fmla="*/ 1680187 w 9245346"/>
              <a:gd name="connsiteY14" fmla="*/ 3856170 h 3880174"/>
              <a:gd name="connsiteX15" fmla="*/ 240027 w 9245346"/>
              <a:gd name="connsiteY15" fmla="*/ 3784163 h 3880174"/>
              <a:gd name="connsiteX16" fmla="*/ 240027 w 9245346"/>
              <a:gd name="connsiteY16" fmla="*/ 3280106 h 3880174"/>
              <a:gd name="connsiteX0" fmla="*/ 240027 w 8452594"/>
              <a:gd name="connsiteY0" fmla="*/ 3280106 h 3880174"/>
              <a:gd name="connsiteX1" fmla="*/ 240027 w 8452594"/>
              <a:gd name="connsiteY1" fmla="*/ 3280106 h 3880174"/>
              <a:gd name="connsiteX2" fmla="*/ 495497 w 8452594"/>
              <a:gd name="connsiteY2" fmla="*/ 2695354 h 3880174"/>
              <a:gd name="connsiteX3" fmla="*/ 1335469 w 8452594"/>
              <a:gd name="connsiteY3" fmla="*/ 1153633 h 3880174"/>
              <a:gd name="connsiteX4" fmla="*/ 2770864 w 8452594"/>
              <a:gd name="connsiteY4" fmla="*/ 419986 h 3880174"/>
              <a:gd name="connsiteX5" fmla="*/ 3982976 w 8452594"/>
              <a:gd name="connsiteY5" fmla="*/ 154172 h 3880174"/>
              <a:gd name="connsiteX6" fmla="*/ 4716623 w 8452594"/>
              <a:gd name="connsiteY6" fmla="*/ 58479 h 3880174"/>
              <a:gd name="connsiteX7" fmla="*/ 5928734 w 8452594"/>
              <a:gd name="connsiteY7" fmla="*/ 505047 h 3880174"/>
              <a:gd name="connsiteX8" fmla="*/ 6630483 w 8452594"/>
              <a:gd name="connsiteY8" fmla="*/ 1015410 h 3880174"/>
              <a:gd name="connsiteX9" fmla="*/ 7236539 w 8452594"/>
              <a:gd name="connsiteY9" fmla="*/ 1621466 h 3880174"/>
              <a:gd name="connsiteX10" fmla="*/ 7842595 w 8452594"/>
              <a:gd name="connsiteY10" fmla="*/ 2206256 h 3880174"/>
              <a:gd name="connsiteX11" fmla="*/ 8182836 w 8452594"/>
              <a:gd name="connsiteY11" fmla="*/ 3216349 h 3880174"/>
              <a:gd name="connsiteX12" fmla="*/ 8182836 w 8452594"/>
              <a:gd name="connsiteY12" fmla="*/ 3545959 h 3880174"/>
              <a:gd name="connsiteX13" fmla="*/ 7368819 w 8452594"/>
              <a:gd name="connsiteY13" fmla="*/ 3784162 h 3880174"/>
              <a:gd name="connsiteX14" fmla="*/ 1680187 w 8452594"/>
              <a:gd name="connsiteY14" fmla="*/ 3856170 h 3880174"/>
              <a:gd name="connsiteX15" fmla="*/ 240027 w 8452594"/>
              <a:gd name="connsiteY15" fmla="*/ 3784163 h 3880174"/>
              <a:gd name="connsiteX16" fmla="*/ 240027 w 8452594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36539 w 8472942"/>
              <a:gd name="connsiteY9" fmla="*/ 1621466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304923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36539 w 8472942"/>
              <a:gd name="connsiteY9" fmla="*/ 1621466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96811 w 8472942"/>
              <a:gd name="connsiteY9" fmla="*/ 1551914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96811 w 8472942"/>
              <a:gd name="connsiteY9" fmla="*/ 1551914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28591"/>
              <a:gd name="connsiteY0" fmla="*/ 3280106 h 3880174"/>
              <a:gd name="connsiteX1" fmla="*/ 240027 w 8428591"/>
              <a:gd name="connsiteY1" fmla="*/ 3280106 h 3880174"/>
              <a:gd name="connsiteX2" fmla="*/ 495497 w 8428591"/>
              <a:gd name="connsiteY2" fmla="*/ 2695354 h 3880174"/>
              <a:gd name="connsiteX3" fmla="*/ 1335469 w 8428591"/>
              <a:gd name="connsiteY3" fmla="*/ 1153633 h 3880174"/>
              <a:gd name="connsiteX4" fmla="*/ 2770864 w 8428591"/>
              <a:gd name="connsiteY4" fmla="*/ 419986 h 3880174"/>
              <a:gd name="connsiteX5" fmla="*/ 3982976 w 8428591"/>
              <a:gd name="connsiteY5" fmla="*/ 154172 h 3880174"/>
              <a:gd name="connsiteX6" fmla="*/ 4716623 w 8428591"/>
              <a:gd name="connsiteY6" fmla="*/ 58479 h 3880174"/>
              <a:gd name="connsiteX7" fmla="*/ 5928734 w 8428591"/>
              <a:gd name="connsiteY7" fmla="*/ 505047 h 3880174"/>
              <a:gd name="connsiteX8" fmla="*/ 6630483 w 8428591"/>
              <a:gd name="connsiteY8" fmla="*/ 1015410 h 3880174"/>
              <a:gd name="connsiteX9" fmla="*/ 7296811 w 8428591"/>
              <a:gd name="connsiteY9" fmla="*/ 1551914 h 3880174"/>
              <a:gd name="connsiteX10" fmla="*/ 7842595 w 8428591"/>
              <a:gd name="connsiteY10" fmla="*/ 2206256 h 3880174"/>
              <a:gd name="connsiteX11" fmla="*/ 8182836 w 8428591"/>
              <a:gd name="connsiteY11" fmla="*/ 3216349 h 3880174"/>
              <a:gd name="connsiteX12" fmla="*/ 8232915 w 8428591"/>
              <a:gd name="connsiteY12" fmla="*/ 3712154 h 3880174"/>
              <a:gd name="connsiteX13" fmla="*/ 7008779 w 8428591"/>
              <a:gd name="connsiteY13" fmla="*/ 3712154 h 3880174"/>
              <a:gd name="connsiteX14" fmla="*/ 1680187 w 8428591"/>
              <a:gd name="connsiteY14" fmla="*/ 3856170 h 3880174"/>
              <a:gd name="connsiteX15" fmla="*/ 240027 w 8428591"/>
              <a:gd name="connsiteY15" fmla="*/ 3784163 h 3880174"/>
              <a:gd name="connsiteX16" fmla="*/ 240027 w 8428591"/>
              <a:gd name="connsiteY16" fmla="*/ 3280106 h 3880174"/>
              <a:gd name="connsiteX0" fmla="*/ 240027 w 8284576"/>
              <a:gd name="connsiteY0" fmla="*/ 3280106 h 3880174"/>
              <a:gd name="connsiteX1" fmla="*/ 240027 w 8284576"/>
              <a:gd name="connsiteY1" fmla="*/ 3280106 h 3880174"/>
              <a:gd name="connsiteX2" fmla="*/ 495497 w 8284576"/>
              <a:gd name="connsiteY2" fmla="*/ 2695354 h 3880174"/>
              <a:gd name="connsiteX3" fmla="*/ 1335469 w 8284576"/>
              <a:gd name="connsiteY3" fmla="*/ 1153633 h 3880174"/>
              <a:gd name="connsiteX4" fmla="*/ 2770864 w 8284576"/>
              <a:gd name="connsiteY4" fmla="*/ 419986 h 3880174"/>
              <a:gd name="connsiteX5" fmla="*/ 3982976 w 8284576"/>
              <a:gd name="connsiteY5" fmla="*/ 154172 h 3880174"/>
              <a:gd name="connsiteX6" fmla="*/ 4716623 w 8284576"/>
              <a:gd name="connsiteY6" fmla="*/ 58479 h 3880174"/>
              <a:gd name="connsiteX7" fmla="*/ 5928734 w 8284576"/>
              <a:gd name="connsiteY7" fmla="*/ 505047 h 3880174"/>
              <a:gd name="connsiteX8" fmla="*/ 6630483 w 8284576"/>
              <a:gd name="connsiteY8" fmla="*/ 1015410 h 3880174"/>
              <a:gd name="connsiteX9" fmla="*/ 7296811 w 8284576"/>
              <a:gd name="connsiteY9" fmla="*/ 1551914 h 3880174"/>
              <a:gd name="connsiteX10" fmla="*/ 7842595 w 8284576"/>
              <a:gd name="connsiteY10" fmla="*/ 2206256 h 3880174"/>
              <a:gd name="connsiteX11" fmla="*/ 8182836 w 8284576"/>
              <a:gd name="connsiteY11" fmla="*/ 3216349 h 3880174"/>
              <a:gd name="connsiteX12" fmla="*/ 8088900 w 8284576"/>
              <a:gd name="connsiteY12" fmla="*/ 3712154 h 3880174"/>
              <a:gd name="connsiteX13" fmla="*/ 7008779 w 8284576"/>
              <a:gd name="connsiteY13" fmla="*/ 3712154 h 3880174"/>
              <a:gd name="connsiteX14" fmla="*/ 1680187 w 8284576"/>
              <a:gd name="connsiteY14" fmla="*/ 3856170 h 3880174"/>
              <a:gd name="connsiteX15" fmla="*/ 240027 w 8284576"/>
              <a:gd name="connsiteY15" fmla="*/ 3784163 h 3880174"/>
              <a:gd name="connsiteX16" fmla="*/ 240027 w 8284576"/>
              <a:gd name="connsiteY16" fmla="*/ 3280106 h 3880174"/>
              <a:gd name="connsiteX0" fmla="*/ 240027 w 8280921"/>
              <a:gd name="connsiteY0" fmla="*/ 3280106 h 3880174"/>
              <a:gd name="connsiteX1" fmla="*/ 240027 w 8280921"/>
              <a:gd name="connsiteY1" fmla="*/ 3280106 h 3880174"/>
              <a:gd name="connsiteX2" fmla="*/ 495497 w 8280921"/>
              <a:gd name="connsiteY2" fmla="*/ 2695354 h 3880174"/>
              <a:gd name="connsiteX3" fmla="*/ 1335469 w 8280921"/>
              <a:gd name="connsiteY3" fmla="*/ 1153633 h 3880174"/>
              <a:gd name="connsiteX4" fmla="*/ 2770864 w 8280921"/>
              <a:gd name="connsiteY4" fmla="*/ 419986 h 3880174"/>
              <a:gd name="connsiteX5" fmla="*/ 3982976 w 8280921"/>
              <a:gd name="connsiteY5" fmla="*/ 154172 h 3880174"/>
              <a:gd name="connsiteX6" fmla="*/ 4716623 w 8280921"/>
              <a:gd name="connsiteY6" fmla="*/ 58479 h 3880174"/>
              <a:gd name="connsiteX7" fmla="*/ 5928734 w 8280921"/>
              <a:gd name="connsiteY7" fmla="*/ 505047 h 3880174"/>
              <a:gd name="connsiteX8" fmla="*/ 6630483 w 8280921"/>
              <a:gd name="connsiteY8" fmla="*/ 1015410 h 3880174"/>
              <a:gd name="connsiteX9" fmla="*/ 7296811 w 8280921"/>
              <a:gd name="connsiteY9" fmla="*/ 1551914 h 3880174"/>
              <a:gd name="connsiteX10" fmla="*/ 7842595 w 8280921"/>
              <a:gd name="connsiteY10" fmla="*/ 2206256 h 3880174"/>
              <a:gd name="connsiteX11" fmla="*/ 8160908 w 8280921"/>
              <a:gd name="connsiteY11" fmla="*/ 3352114 h 3880174"/>
              <a:gd name="connsiteX12" fmla="*/ 8088900 w 8280921"/>
              <a:gd name="connsiteY12" fmla="*/ 3712154 h 3880174"/>
              <a:gd name="connsiteX13" fmla="*/ 7008779 w 8280921"/>
              <a:gd name="connsiteY13" fmla="*/ 3712154 h 3880174"/>
              <a:gd name="connsiteX14" fmla="*/ 1680187 w 8280921"/>
              <a:gd name="connsiteY14" fmla="*/ 3856170 h 3880174"/>
              <a:gd name="connsiteX15" fmla="*/ 240027 w 8280921"/>
              <a:gd name="connsiteY15" fmla="*/ 3784163 h 3880174"/>
              <a:gd name="connsiteX16" fmla="*/ 240027 w 8280921"/>
              <a:gd name="connsiteY16" fmla="*/ 3280106 h 3880174"/>
              <a:gd name="connsiteX0" fmla="*/ 240027 w 8280921"/>
              <a:gd name="connsiteY0" fmla="*/ 3280106 h 3880174"/>
              <a:gd name="connsiteX1" fmla="*/ 240027 w 8280921"/>
              <a:gd name="connsiteY1" fmla="*/ 3280106 h 3880174"/>
              <a:gd name="connsiteX2" fmla="*/ 495497 w 8280921"/>
              <a:gd name="connsiteY2" fmla="*/ 2695354 h 3880174"/>
              <a:gd name="connsiteX3" fmla="*/ 1335469 w 8280921"/>
              <a:gd name="connsiteY3" fmla="*/ 1153633 h 3880174"/>
              <a:gd name="connsiteX4" fmla="*/ 2770864 w 8280921"/>
              <a:gd name="connsiteY4" fmla="*/ 419986 h 3880174"/>
              <a:gd name="connsiteX5" fmla="*/ 3982976 w 8280921"/>
              <a:gd name="connsiteY5" fmla="*/ 154172 h 3880174"/>
              <a:gd name="connsiteX6" fmla="*/ 4716623 w 8280921"/>
              <a:gd name="connsiteY6" fmla="*/ 58479 h 3880174"/>
              <a:gd name="connsiteX7" fmla="*/ 5928734 w 8280921"/>
              <a:gd name="connsiteY7" fmla="*/ 505047 h 3880174"/>
              <a:gd name="connsiteX8" fmla="*/ 6630483 w 8280921"/>
              <a:gd name="connsiteY8" fmla="*/ 1015410 h 3880174"/>
              <a:gd name="connsiteX9" fmla="*/ 7296811 w 8280921"/>
              <a:gd name="connsiteY9" fmla="*/ 1551914 h 3880174"/>
              <a:gd name="connsiteX10" fmla="*/ 7842595 w 8280921"/>
              <a:gd name="connsiteY10" fmla="*/ 2206256 h 3880174"/>
              <a:gd name="connsiteX11" fmla="*/ 8160908 w 8280921"/>
              <a:gd name="connsiteY11" fmla="*/ 3352114 h 3880174"/>
              <a:gd name="connsiteX12" fmla="*/ 8088900 w 8280921"/>
              <a:gd name="connsiteY12" fmla="*/ 3712154 h 3880174"/>
              <a:gd name="connsiteX13" fmla="*/ 7008781 w 8280921"/>
              <a:gd name="connsiteY13" fmla="*/ 3856170 h 3880174"/>
              <a:gd name="connsiteX14" fmla="*/ 1680187 w 8280921"/>
              <a:gd name="connsiteY14" fmla="*/ 3856170 h 3880174"/>
              <a:gd name="connsiteX15" fmla="*/ 240027 w 8280921"/>
              <a:gd name="connsiteY15" fmla="*/ 3784163 h 3880174"/>
              <a:gd name="connsiteX16" fmla="*/ 240027 w 8280921"/>
              <a:gd name="connsiteY16" fmla="*/ 3280106 h 3880174"/>
              <a:gd name="connsiteX0" fmla="*/ 240027 w 8280922"/>
              <a:gd name="connsiteY0" fmla="*/ 3280106 h 3880174"/>
              <a:gd name="connsiteX1" fmla="*/ 240027 w 8280922"/>
              <a:gd name="connsiteY1" fmla="*/ 3280106 h 3880174"/>
              <a:gd name="connsiteX2" fmla="*/ 495497 w 8280922"/>
              <a:gd name="connsiteY2" fmla="*/ 2695354 h 3880174"/>
              <a:gd name="connsiteX3" fmla="*/ 1335469 w 8280922"/>
              <a:gd name="connsiteY3" fmla="*/ 1153633 h 3880174"/>
              <a:gd name="connsiteX4" fmla="*/ 2770864 w 8280922"/>
              <a:gd name="connsiteY4" fmla="*/ 419986 h 3880174"/>
              <a:gd name="connsiteX5" fmla="*/ 3982976 w 8280922"/>
              <a:gd name="connsiteY5" fmla="*/ 154172 h 3880174"/>
              <a:gd name="connsiteX6" fmla="*/ 4716623 w 8280922"/>
              <a:gd name="connsiteY6" fmla="*/ 58479 h 3880174"/>
              <a:gd name="connsiteX7" fmla="*/ 5928734 w 8280922"/>
              <a:gd name="connsiteY7" fmla="*/ 505047 h 3880174"/>
              <a:gd name="connsiteX8" fmla="*/ 6630483 w 8280922"/>
              <a:gd name="connsiteY8" fmla="*/ 1015410 h 3880174"/>
              <a:gd name="connsiteX9" fmla="*/ 7296811 w 8280922"/>
              <a:gd name="connsiteY9" fmla="*/ 1551914 h 3880174"/>
              <a:gd name="connsiteX10" fmla="*/ 7842595 w 8280922"/>
              <a:gd name="connsiteY10" fmla="*/ 2206256 h 3880174"/>
              <a:gd name="connsiteX11" fmla="*/ 8160908 w 8280922"/>
              <a:gd name="connsiteY11" fmla="*/ 3352114 h 3880174"/>
              <a:gd name="connsiteX12" fmla="*/ 8088901 w 8280922"/>
              <a:gd name="connsiteY12" fmla="*/ 3784162 h 3880174"/>
              <a:gd name="connsiteX13" fmla="*/ 7008781 w 8280922"/>
              <a:gd name="connsiteY13" fmla="*/ 3856170 h 3880174"/>
              <a:gd name="connsiteX14" fmla="*/ 1680187 w 8280922"/>
              <a:gd name="connsiteY14" fmla="*/ 3856170 h 3880174"/>
              <a:gd name="connsiteX15" fmla="*/ 240027 w 8280922"/>
              <a:gd name="connsiteY15" fmla="*/ 3784163 h 3880174"/>
              <a:gd name="connsiteX16" fmla="*/ 240027 w 8280922"/>
              <a:gd name="connsiteY16" fmla="*/ 3280106 h 388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280922" h="3880174">
                <a:moveTo>
                  <a:pt x="240027" y="3280106"/>
                </a:moveTo>
                <a:lnTo>
                  <a:pt x="240027" y="3280106"/>
                </a:lnTo>
                <a:cubicBezTo>
                  <a:pt x="282605" y="3182647"/>
                  <a:pt x="312923" y="3049766"/>
                  <a:pt x="495497" y="2695354"/>
                </a:cubicBezTo>
                <a:cubicBezTo>
                  <a:pt x="678071" y="2340942"/>
                  <a:pt x="956241" y="1532861"/>
                  <a:pt x="1335469" y="1153633"/>
                </a:cubicBezTo>
                <a:cubicBezTo>
                  <a:pt x="1714697" y="774405"/>
                  <a:pt x="2329613" y="586563"/>
                  <a:pt x="2770864" y="419986"/>
                </a:cubicBezTo>
                <a:cubicBezTo>
                  <a:pt x="3212115" y="253409"/>
                  <a:pt x="3658683" y="214423"/>
                  <a:pt x="3982976" y="154172"/>
                </a:cubicBezTo>
                <a:cubicBezTo>
                  <a:pt x="4307269" y="93921"/>
                  <a:pt x="4392330" y="0"/>
                  <a:pt x="4716623" y="58479"/>
                </a:cubicBezTo>
                <a:cubicBezTo>
                  <a:pt x="5040916" y="116958"/>
                  <a:pt x="5609757" y="345559"/>
                  <a:pt x="5928734" y="505047"/>
                </a:cubicBezTo>
                <a:cubicBezTo>
                  <a:pt x="6247711" y="664535"/>
                  <a:pt x="6402470" y="840932"/>
                  <a:pt x="6630483" y="1015410"/>
                </a:cubicBezTo>
                <a:cubicBezTo>
                  <a:pt x="6858496" y="1189888"/>
                  <a:pt x="7094792" y="1353440"/>
                  <a:pt x="7296811" y="1551914"/>
                </a:cubicBezTo>
                <a:cubicBezTo>
                  <a:pt x="7498830" y="1750388"/>
                  <a:pt x="7698579" y="1906223"/>
                  <a:pt x="7842595" y="2206256"/>
                </a:cubicBezTo>
                <a:cubicBezTo>
                  <a:pt x="7986611" y="2506289"/>
                  <a:pt x="8119857" y="3089130"/>
                  <a:pt x="8160908" y="3352114"/>
                </a:cubicBezTo>
                <a:cubicBezTo>
                  <a:pt x="8201959" y="3615098"/>
                  <a:pt x="8280922" y="3700153"/>
                  <a:pt x="8088901" y="3784162"/>
                </a:cubicBezTo>
                <a:cubicBezTo>
                  <a:pt x="7896880" y="3868171"/>
                  <a:pt x="8112904" y="3832167"/>
                  <a:pt x="7008781" y="3856170"/>
                </a:cubicBezTo>
                <a:lnTo>
                  <a:pt x="1680187" y="3856170"/>
                </a:lnTo>
                <a:cubicBezTo>
                  <a:pt x="492055" y="3856170"/>
                  <a:pt x="480054" y="3880174"/>
                  <a:pt x="240027" y="3784163"/>
                </a:cubicBezTo>
                <a:cubicBezTo>
                  <a:pt x="0" y="3688152"/>
                  <a:pt x="257796" y="3321677"/>
                  <a:pt x="240027" y="3280106"/>
                </a:cubicBez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107504" y="5343599"/>
            <a:ext cx="3419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  <a:sym typeface="Symbol"/>
              </a:rPr>
              <a:t>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 log</a:t>
            </a:r>
            <a:r>
              <a:rPr lang="en-US" sz="2400" baseline="-25000" dirty="0">
                <a:latin typeface="Comic Sans MS" pitchFamily="66" charset="0"/>
                <a:sym typeface="Symbol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66209" y="6002304"/>
            <a:ext cx="3419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= </a:t>
            </a:r>
            <a:r>
              <a:rPr lang="en-US" sz="2400" dirty="0">
                <a:latin typeface="Comic Sans MS" pitchFamily="66" charset="0"/>
                <a:sym typeface="Symbol"/>
              </a:rPr>
              <a:t>(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 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84" name="Freccia a destra 83"/>
          <p:cNvSpPr/>
          <p:nvPr/>
        </p:nvSpPr>
        <p:spPr>
          <a:xfrm>
            <a:off x="251520" y="609329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Connettore 1 100"/>
          <p:cNvCxnSpPr/>
          <p:nvPr/>
        </p:nvCxnSpPr>
        <p:spPr>
          <a:xfrm flipV="1">
            <a:off x="1115616" y="4725144"/>
            <a:ext cx="648072" cy="648072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7" grpId="0"/>
      <p:bldP spid="82" grpId="0"/>
      <p:bldP spid="83" grpId="0"/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941145"/>
            <a:ext cx="7657728" cy="1541463"/>
            <a:chOff x="384" y="2923"/>
            <a:chExt cx="5232" cy="971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2923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293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               con la stessa probabilità in una   			  			qualsiasi 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1934250"/>
            <a:ext cx="6624637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lang="it-IT" altLang="it-IT" sz="2000" dirty="0">
                <a:latin typeface="Times New Roman" pitchFamily="18" charset="0"/>
                <a:sym typeface="Symbol" pitchFamily="18" charset="2"/>
              </a:rPr>
              <a:t>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-1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241817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se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9A4B8E-0E5C-4ED0-B870-18750EE11DE8}"/>
              </a:ext>
            </a:extLst>
          </p:cNvPr>
          <p:cNvSpPr txBox="1"/>
          <p:nvPr/>
        </p:nvSpPr>
        <p:spPr>
          <a:xfrm>
            <a:off x="539552" y="4077072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400" kern="0" dirty="0">
                <a:latin typeface="Comic Sans MS" pitchFamily="66" charset="0"/>
              </a:rPr>
              <a:t>T(</a:t>
            </a:r>
            <a:r>
              <a:rPr lang="it-IT" altLang="it-IT" sz="24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kern="0" dirty="0">
                <a:latin typeface="Comic Sans MS" pitchFamily="66" charset="0"/>
              </a:rPr>
              <a:t>): </a:t>
            </a:r>
            <a:r>
              <a:rPr lang="it-IT" altLang="it-IT" sz="2000" kern="0" dirty="0">
                <a:latin typeface="Comic Sans MS" pitchFamily="66" charset="0"/>
              </a:rPr>
              <a:t>#elementi acceduti (linea 4) su un array di dimensione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: come </a:t>
            </a:r>
            <a:r>
              <a:rPr lang="en-US" dirty="0" err="1">
                <a:latin typeface="Comic Sans MS" pitchFamily="66" charset="0"/>
              </a:rPr>
              <a:t>analizzarli</a:t>
            </a:r>
            <a:r>
              <a:rPr lang="en-US" dirty="0">
                <a:latin typeface="Comic Sans MS" pitchFamily="66" charset="0"/>
              </a:rPr>
              <a:t>?</a:t>
            </a:r>
          </a:p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progettazione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algoritmica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Metodi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risovere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equazioni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ricorrenza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>
                <a:latin typeface="Comic Sans MS" pitchFamily="66" charset="0"/>
              </a:rPr>
              <a:t>	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>
                <a:latin typeface="Comic Sans MS" pitchFamily="66" charset="0"/>
              </a:rPr>
              <a:t>	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6632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90872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51832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Proviamo a dimostrare che la soluzione sia 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55972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093120"/>
            <a:ext cx="8839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  <a:p>
            <a:r>
              <a:rPr lang="it-IT" altLang="it-IT" sz="2400" dirty="0">
                <a:latin typeface="Comic Sans MS" pitchFamily="66" charset="0"/>
              </a:rPr>
              <a:t>assumiamo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 per ogni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&lt;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Quindi: quando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>
                <a:latin typeface="Comic Sans MS" pitchFamily="66" charset="0"/>
              </a:rPr>
              <a:t>devo avere: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da cui segue: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38944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≤ 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0212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58108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)=O(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>
                <a:latin typeface="Comic Sans MS" pitchFamily="66" charset="0"/>
              </a:rPr>
              <a:t>: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>
                <a:latin typeface="Comic Sans MS" pitchFamily="66" charset="0"/>
              </a:rPr>
              <a:t>:     T(n) = 4T(n/2) + n, 		           		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Esercizi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…e</a:t>
            </a:r>
            <a:r>
              <a:rPr lang="it-IT" altLang="it-IT" sz="2400" dirty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 + n, 		           	</a:t>
            </a:r>
          </a:p>
          <a:p>
            <a:r>
              <a:rPr lang="it-IT" altLang="it-IT" sz="2400" dirty="0">
                <a:latin typeface="Comic Sans MS" pitchFamily="66" charset="0"/>
              </a:rPr>
              <a:t>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proviamo a dimostrare che: T(n)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</a:t>
            </a:r>
            <a:endParaRPr lang="it-IT" altLang="it-IT" sz="2400" baseline="300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ipotizzo: T(n)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>
                <a:latin typeface="Comic Sans MS" pitchFamily="66" charset="0"/>
              </a:rPr>
              <a:t>: T(k)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k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per ogni k &lt; 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</a:t>
            </a:r>
            <a:r>
              <a:rPr lang="it-IT" altLang="it-IT" sz="2400" dirty="0" err="1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4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(n/2)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 err="1">
                <a:latin typeface="Comic Sans MS" pitchFamily="66" charset="0"/>
                <a:sym typeface="Symbol"/>
              </a:rPr>
              <a:t>½</a:t>
            </a:r>
            <a:r>
              <a:rPr lang="it-IT" altLang="it-IT" sz="2400" dirty="0" err="1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899592" y="3759423"/>
            <a:ext cx="31683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- ( ½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- n)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4" name="Parentesi graffa aperta 13"/>
          <p:cNvSpPr/>
          <p:nvPr/>
        </p:nvSpPr>
        <p:spPr>
          <a:xfrm rot="16200000">
            <a:off x="1314479" y="3969060"/>
            <a:ext cx="288032" cy="648072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entesi graffa aperta 14"/>
          <p:cNvSpPr/>
          <p:nvPr/>
        </p:nvSpPr>
        <p:spPr>
          <a:xfrm rot="16200000">
            <a:off x="2663788" y="3609020"/>
            <a:ext cx="288032" cy="136815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15616" y="4333205"/>
            <a:ext cx="648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goal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339752" y="4366445"/>
            <a:ext cx="1080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residuo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4725144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528" y="522920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se </a:t>
            </a:r>
            <a:r>
              <a:rPr lang="it-IT" altLang="it-IT" sz="2400" dirty="0">
                <a:latin typeface="Comic Sans MS" pitchFamily="66" charset="0"/>
              </a:rPr>
              <a:t>½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</a:t>
            </a:r>
            <a:r>
              <a:rPr lang="it-IT" altLang="it-IT" sz="2400" dirty="0">
                <a:latin typeface="Comic Sans MS" pitchFamily="66" charset="0"/>
              </a:rPr>
              <a:t>-n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0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23528" y="57036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2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004048" y="3573016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caso base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004048" y="41490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T(1)=1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076056" y="46235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4499992" y="580526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5580112" y="571409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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3</a:t>
            </a: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5724128" y="6207515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=</a:t>
            </a:r>
            <a:r>
              <a:rPr lang="en-US" sz="2800" dirty="0">
                <a:latin typeface="Comic Sans MS" pitchFamily="66" charset="0"/>
              </a:rPr>
              <a:t>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3</a:t>
            </a:r>
            <a:r>
              <a:rPr lang="en-US" sz="2800" dirty="0">
                <a:latin typeface="Comic Sans MS" pitchFamily="66" charset="0"/>
              </a:rPr>
              <a:t>)</a:t>
            </a:r>
            <a:endParaRPr lang="en-US" sz="28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 + n, 		           	</a:t>
            </a:r>
          </a:p>
          <a:p>
            <a:r>
              <a:rPr lang="it-IT" altLang="it-IT" sz="2400" dirty="0">
                <a:latin typeface="Comic Sans MS" pitchFamily="66" charset="0"/>
              </a:rPr>
              <a:t>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proviamo a dimostrare che: T(n)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endParaRPr lang="it-IT" altLang="it-IT" sz="2400" baseline="300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ipotizzo: T(n)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>
                <a:latin typeface="Comic Sans MS" pitchFamily="66" charset="0"/>
              </a:rPr>
              <a:t>: T(k)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k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  </a:t>
            </a:r>
            <a:r>
              <a:rPr lang="it-IT" altLang="it-IT" sz="2400" dirty="0">
                <a:latin typeface="Comic Sans MS" pitchFamily="66" charset="0"/>
              </a:rPr>
              <a:t>per ogni k &lt; 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</a:t>
            </a:r>
            <a:r>
              <a:rPr lang="it-IT" altLang="it-IT" sz="2400" dirty="0" err="1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4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(n/2)</a:t>
            </a:r>
            <a:r>
              <a:rPr lang="it-IT" altLang="it-IT" sz="2400" baseline="30000" dirty="0" err="1">
                <a:latin typeface="Comic Sans MS" pitchFamily="66" charset="0"/>
                <a:sym typeface="Symbol"/>
              </a:rPr>
              <a:t>2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3717032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endParaRPr lang="it-IT" altLang="it-IT" sz="2400" dirty="0">
              <a:latin typeface="Comic Sans MS" pitchFamily="66" charset="0"/>
            </a:endParaRPr>
          </a:p>
        </p:txBody>
      </p:sp>
      <p:cxnSp>
        <p:nvCxnSpPr>
          <p:cNvPr id="28" name="Connettore 1 27"/>
          <p:cNvCxnSpPr/>
          <p:nvPr/>
        </p:nvCxnSpPr>
        <p:spPr>
          <a:xfrm flipV="1">
            <a:off x="1054241" y="3799674"/>
            <a:ext cx="101484" cy="2986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umetto 4 30"/>
          <p:cNvSpPr/>
          <p:nvPr/>
        </p:nvSpPr>
        <p:spPr>
          <a:xfrm>
            <a:off x="4535066" y="306896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5146626" y="357301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???</a:t>
            </a:r>
          </a:p>
        </p:txBody>
      </p:sp>
      <p:pic>
        <p:nvPicPr>
          <p:cNvPr id="33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59558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 + n, 		           	</a:t>
            </a:r>
          </a:p>
          <a:p>
            <a:r>
              <a:rPr lang="it-IT" altLang="it-IT" sz="2400" dirty="0">
                <a:latin typeface="Comic Sans MS" pitchFamily="66" charset="0"/>
              </a:rPr>
              <a:t>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proviamo a dimostrare che: T(n)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endParaRPr lang="it-IT" altLang="it-IT" sz="2400" baseline="300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ipotizzo: T(n)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>
                <a:latin typeface="Comic Sans MS" pitchFamily="66" charset="0"/>
              </a:rPr>
              <a:t>: T(k)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k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k  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per ogni k &lt; 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</a:t>
            </a:r>
            <a:r>
              <a:rPr lang="it-IT" altLang="it-IT" sz="2400" dirty="0" err="1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41044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4 (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(n/2)</a:t>
            </a:r>
            <a:r>
              <a:rPr lang="it-IT" altLang="it-IT" sz="2400" baseline="30000" dirty="0" err="1">
                <a:latin typeface="Comic Sans MS" pitchFamily="66" charset="0"/>
                <a:sym typeface="Symbol"/>
              </a:rPr>
              <a:t>2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–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(n/2)) + 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 </a:t>
            </a:r>
            <a:r>
              <a:rPr lang="it-IT" altLang="it-IT" sz="2400" dirty="0">
                <a:latin typeface="Comic Sans MS" pitchFamily="66" charset="0"/>
              </a:rPr>
              <a:t>- 2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n + n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899592" y="3759423"/>
            <a:ext cx="360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- (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- n)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4" name="Parentesi graffa aperta 13"/>
          <p:cNvSpPr/>
          <p:nvPr/>
        </p:nvSpPr>
        <p:spPr>
          <a:xfrm rot="16200000">
            <a:off x="1593089" y="3690449"/>
            <a:ext cx="288032" cy="120529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entesi graffa aperta 14"/>
          <p:cNvSpPr/>
          <p:nvPr/>
        </p:nvSpPr>
        <p:spPr>
          <a:xfrm rot="16200000">
            <a:off x="3095838" y="3753035"/>
            <a:ext cx="288032" cy="108012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475656" y="4333205"/>
            <a:ext cx="648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goal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843809" y="4366445"/>
            <a:ext cx="1080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residuo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4725144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endParaRPr lang="it-IT" altLang="it-IT" sz="2400" baseline="30000" dirty="0">
              <a:latin typeface="Comic Sans MS" pitchFamily="66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528" y="522920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- n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0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23528" y="57036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004048" y="3573016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caso base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004048" y="41490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T(1)=1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 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076056" y="4623519"/>
            <a:ext cx="36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=2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  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=1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4499992" y="580526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6012160" y="5714092"/>
            <a:ext cx="2664296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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2</a:t>
            </a:r>
            <a:r>
              <a:rPr lang="en-US" sz="2800" dirty="0">
                <a:latin typeface="Comic Sans MS" pitchFamily="66" charset="0"/>
              </a:rPr>
              <a:t>-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800" baseline="30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009737" y="6207515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=</a:t>
            </a:r>
            <a:r>
              <a:rPr lang="en-US" sz="2800" dirty="0">
                <a:latin typeface="Comic Sans MS" pitchFamily="66" charset="0"/>
              </a:rPr>
              <a:t>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2</a:t>
            </a:r>
            <a:r>
              <a:rPr lang="en-US" sz="2800" dirty="0">
                <a:latin typeface="Comic Sans MS" pitchFamily="66" charset="0"/>
              </a:rPr>
              <a:t>)</a:t>
            </a:r>
            <a:endParaRPr lang="en-US" sz="28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Algoritmi 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>
                  <a:latin typeface="Comic Sans MS" pitchFamily="66" charset="0"/>
                </a:rPr>
                <a:t>1)               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Fibonacci6</a:t>
            </a: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)=O(1)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=3,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)=O(1)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if </a:t>
            </a:r>
            <a:r>
              <a:rPr lang="en-US" sz="2000" dirty="0"/>
              <a:t>(|X|=1) </a:t>
            </a:r>
            <a:r>
              <a:rPr lang="en-US" sz="2000" b="1" dirty="0"/>
              <a:t>then </a:t>
            </a:r>
            <a:r>
              <a:rPr lang="en-US" sz="2000" dirty="0"/>
              <a:t>return </a:t>
            </a:r>
            <a:r>
              <a:rPr lang="en-US" sz="2000" dirty="0" err="1"/>
              <a:t>unica</a:t>
            </a:r>
            <a:r>
              <a:rPr lang="en-US" sz="2000" dirty="0"/>
              <a:t> </a:t>
            </a:r>
            <a:r>
              <a:rPr lang="en-US" sz="2000" dirty="0" err="1"/>
              <a:t>moneta</a:t>
            </a:r>
            <a:r>
              <a:rPr lang="en-US" sz="2000" dirty="0"/>
              <a:t> in X</a:t>
            </a:r>
            <a:endParaRPr lang="en-US" sz="2000" b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dirty="0" err="1"/>
              <a:t>dividi</a:t>
            </a:r>
            <a:r>
              <a:rPr lang="en-US" sz="2000" dirty="0"/>
              <a:t> X in </a:t>
            </a:r>
            <a:r>
              <a:rPr lang="en-US" sz="2000" dirty="0" err="1"/>
              <a:t>tre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, X</a:t>
            </a:r>
            <a:r>
              <a:rPr lang="en-US" sz="2000" baseline="-25000" dirty="0"/>
              <a:t>3</a:t>
            </a:r>
            <a:r>
              <a:rPr lang="en-US" sz="2000" dirty="0"/>
              <a:t> 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 </a:t>
            </a:r>
            <a:r>
              <a:rPr lang="en-US" sz="2000" dirty="0" err="1"/>
              <a:t>bilanciata</a:t>
            </a:r>
            <a:br>
              <a:rPr lang="en-US" sz="2000" dirty="0"/>
            </a:br>
            <a:r>
              <a:rPr lang="en-US" sz="2000" dirty="0" err="1"/>
              <a:t>siano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 e X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/>
              <a:t>hanno</a:t>
            </a:r>
            <a:r>
              <a:rPr lang="en-US" sz="2000" dirty="0"/>
              <a:t> la </a:t>
            </a:r>
            <a:r>
              <a:rPr lang="en-US" sz="2000" dirty="0" err="1"/>
              <a:t>stessa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(</a:t>
            </a:r>
            <a:r>
              <a:rPr lang="en-US" sz="2000" dirty="0" err="1"/>
              <a:t>ci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sempre</a:t>
            </a:r>
            <a:r>
              <a:rPr lang="en-US" sz="2000" dirty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=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3</a:t>
            </a:r>
            <a:r>
              <a:rPr lang="en-US" sz="2000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&gt;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</a:t>
            </a:r>
            <a:r>
              <a:rPr lang="en-US" sz="2000" b="1" dirty="0">
                <a:sym typeface="Wingdings" pitchFamily="2" charset="2"/>
              </a:rPr>
              <a:t> </a:t>
            </a:r>
            <a:br>
              <a:rPr lang="en-US" sz="2000" b="1" dirty="0">
                <a:sym typeface="Wingdings" pitchFamily="2" charset="2"/>
              </a:rPr>
            </a:br>
            <a:r>
              <a:rPr lang="en-US" sz="2000" b="1" dirty="0">
                <a:sym typeface="Wingdings" pitchFamily="2" charset="2"/>
              </a:rPr>
              <a:t>                                        else return 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5013176"/>
            <a:ext cx="7657728" cy="1539875"/>
            <a:chOff x="384" y="3087"/>
            <a:chExt cx="5232" cy="97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5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el-GR" altLang="it-IT" sz="2400" dirty="0">
                  <a:latin typeface="Comic Sans MS" pitchFamily="66" charset="0"/>
                </a:rPr>
                <a:t>Θ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el-GR" altLang="it-IT" sz="2400" dirty="0">
                  <a:latin typeface="Comic Sans MS" pitchFamily="66" charset="0"/>
                </a:rPr>
                <a:t>Θ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    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               con la stessa probabilità in una   			  			qualsiasi 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1934250"/>
            <a:ext cx="6624637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lang="it-IT" altLang="it-IT" sz="2000" dirty="0">
                <a:latin typeface="Times New Roman" pitchFamily="18" charset="0"/>
                <a:sym typeface="Symbol" pitchFamily="18" charset="2"/>
              </a:rPr>
              <a:t>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-1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241817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se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9A4B8E-0E5C-4ED0-B870-18750EE11DE8}"/>
              </a:ext>
            </a:extLst>
          </p:cNvPr>
          <p:cNvSpPr txBox="1"/>
          <p:nvPr/>
        </p:nvSpPr>
        <p:spPr>
          <a:xfrm>
            <a:off x="539552" y="4077072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400" kern="0" dirty="0">
                <a:latin typeface="Comic Sans MS" pitchFamily="66" charset="0"/>
              </a:rPr>
              <a:t>T(</a:t>
            </a:r>
            <a:r>
              <a:rPr lang="it-IT" altLang="it-IT" sz="24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kern="0" dirty="0">
                <a:latin typeface="Comic Sans MS" pitchFamily="66" charset="0"/>
              </a:rPr>
              <a:t>): </a:t>
            </a:r>
            <a:r>
              <a:rPr lang="it-IT" altLang="it-IT" sz="2000" kern="0" dirty="0">
                <a:latin typeface="Comic Sans MS" pitchFamily="66" charset="0"/>
              </a:rPr>
              <a:t>#operazioni RAM su un array di dimensione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96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>
                  <a:latin typeface="Comic Sans MS" pitchFamily="66" charset="0"/>
                </a:rPr>
                <a:t>1)               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)</a:t>
              </a:r>
              <a:r>
                <a:rPr lang="it-IT" altLang="it-IT" sz="2800" dirty="0">
                  <a:latin typeface="Comic Sans MS" pitchFamily="66" charset="0"/>
                </a:rPr>
                <a:t> se f(n)</a:t>
              </a:r>
              <a:r>
                <a:rPr lang="it-IT" altLang="it-IT" sz="2800" dirty="0" err="1">
                  <a:latin typeface="Comic Sans MS" pitchFamily="66" charset="0"/>
                </a:rPr>
                <a:t>=O</a:t>
              </a:r>
              <a:r>
                <a:rPr lang="it-IT" altLang="it-IT" sz="2800" dirty="0">
                  <a:latin typeface="Comic Sans MS" pitchFamily="66" charset="0"/>
                </a:rPr>
                <a:t>(n       ) per </a:t>
              </a:r>
              <a:r>
                <a:rPr lang="it-IT" altLang="it-IT" sz="2800" dirty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>
                  <a:latin typeface="Comic Sans MS" pitchFamily="66" charset="0"/>
                </a:rPr>
                <a:t>&gt;0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655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33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 log 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     )</a:t>
              </a: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01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027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(f(n))</a:t>
            </a:r>
            <a:r>
              <a:rPr lang="it-IT" altLang="it-IT" sz="2800" dirty="0">
                <a:latin typeface="Comic Sans MS" pitchFamily="66" charset="0"/>
              </a:rPr>
              <a:t> se f(n)=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      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>
                <a:latin typeface="Comic Sans MS" pitchFamily="66" charset="0"/>
              </a:rPr>
              <a:t>&gt;0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263405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latin typeface="Comic Sans MS" pitchFamily="66" charset="0"/>
              </a:rPr>
              <a:t>1)  T(n) = 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>
                <a:latin typeface="Comic Sans MS" pitchFamily="66" charset="0"/>
              </a:rPr>
              <a:t>      a=2, b=2, f(n)=n=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>
                <a:latin typeface="Comic Sans MS" pitchFamily="66" charset="0"/>
              </a:rPr>
              <a:t>(n      )</a:t>
            </a:r>
            <a:r>
              <a:rPr lang="it-IT" altLang="it-IT" sz="2800" dirty="0">
                <a:latin typeface="Comic Sans MS" pitchFamily="66" charset="0"/>
              </a:rPr>
              <a:t>           </a:t>
            </a:r>
            <a:r>
              <a:rPr lang="it-IT" altLang="it-IT" sz="2400" dirty="0">
                <a:latin typeface="Comic Sans MS" pitchFamily="66" charset="0"/>
              </a:rPr>
              <a:t>T(n)=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067944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)</a:t>
            </a:r>
            <a:r>
              <a:rPr lang="it-IT" altLang="it-IT" sz="2800" dirty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T(n)=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1 del teorema master, </a:t>
            </a:r>
            <a:r>
              <a:rPr lang="it-IT" altLang="it-IT" sz="2400" dirty="0" err="1">
                <a:latin typeface="Comic Sans MS" pitchFamily="66" charset="0"/>
              </a:rPr>
              <a:t>es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=0.1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>
                <a:latin typeface="Comic Sans MS" pitchFamily="66" charset="0"/>
              </a:rPr>
              <a:t>(n         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master, </a:t>
            </a:r>
            <a:r>
              <a:rPr lang="it-IT" altLang="it-IT" sz="2400" dirty="0" err="1">
                <a:latin typeface="Comic Sans MS" pitchFamily="66" charset="0"/>
              </a:rPr>
              <a:t>es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=0.1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T(n)=</a:t>
              </a:r>
              <a:r>
                <a:rPr lang="it-IT" altLang="it-IT" sz="2400" dirty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>
                  <a:latin typeface="Comic Sans MS" pitchFamily="66" charset="0"/>
                </a:rPr>
                <a:t>(n)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latin typeface="Comic Sans MS" pitchFamily="66" charset="0"/>
              </a:rPr>
              <a:t>4)  T(n) = 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      a=2, b=2, f(n) =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>
                <a:latin typeface="Comic Sans MS" pitchFamily="66" charset="0"/>
              </a:rPr>
              <a:t> (n      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      ma f(n)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>
                <a:latin typeface="Comic Sans MS" pitchFamily="66" charset="0"/>
              </a:rPr>
              <a:t> (n        ), 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3987204" y="2068215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2944217" y="2522240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2</a:t>
            </a:r>
            <a:r>
              <a:rPr lang="it-IT" altLang="it-IT" sz="1600" dirty="0">
                <a:latin typeface="Comic Sans MS" pitchFamily="66" charset="0"/>
              </a:rPr>
              <a:t>2+</a:t>
            </a:r>
            <a:r>
              <a:rPr lang="it-IT" altLang="it-IT" sz="1600" dirty="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due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(per cui 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10952" y="4501569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000" dirty="0">
                <a:latin typeface="Comic Sans MS" pitchFamily="66" charset="0"/>
              </a:rPr>
              <a:t>:  progettare due algoritmi ricorsivi per i seguenti due problemi. Se ne studi la complessità temporale (nel caso peggiore).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ad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festa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persone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>
                <a:latin typeface="Comic Sans MS" pitchFamily="66" charset="0"/>
              </a:rPr>
              <a:t>individuare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celebrità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facendo</a:t>
            </a:r>
            <a:endParaRPr lang="en-US" sz="2000" dirty="0">
              <a:latin typeface="Comic Sans MS" pitchFamily="66" charset="0"/>
            </a:endParaRPr>
          </a:p>
          <a:p>
            <a:pPr algn="r"/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 err="1">
                <a:latin typeface="Comic Sans MS" pitchFamily="66" charset="0"/>
              </a:rPr>
              <a:t>poche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domande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persone</a:t>
            </a:r>
            <a:r>
              <a:rPr lang="en-US" sz="2000" dirty="0">
                <a:latin typeface="Comic Sans MS" pitchFamily="66" charset="0"/>
              </a:rPr>
              <a:t> del </a:t>
            </a:r>
            <a:r>
              <a:rPr lang="en-US" sz="2000" dirty="0" err="1">
                <a:latin typeface="Comic Sans MS" pitchFamily="66" charset="0"/>
              </a:rPr>
              <a:t>tipo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>
                <a:latin typeface="Comic Sans MS" pitchFamily="66" charset="0"/>
              </a:rPr>
              <a:t>conosci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questa</a:t>
            </a:r>
            <a:r>
              <a:rPr lang="en-US" sz="2000" dirty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queste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non </a:t>
            </a:r>
            <a:r>
              <a:rPr lang="en-US" sz="2000" dirty="0" err="1">
                <a:latin typeface="Comic Sans MS" pitchFamily="66" charset="0"/>
              </a:rPr>
              <a:t>conosce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nessuno</a:t>
            </a:r>
            <a:r>
              <a:rPr lang="en-US" sz="2000" dirty="0">
                <a:latin typeface="Comic Sans MS" pitchFamily="66" charset="0"/>
              </a:rPr>
              <a:t> ma è</a:t>
            </a:r>
          </a:p>
          <a:p>
            <a:r>
              <a:rPr lang="en-US" sz="2000" dirty="0" err="1">
                <a:latin typeface="Comic Sans MS" pitchFamily="66" charset="0"/>
              </a:rPr>
              <a:t>conosciuta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31746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48880"/>
            <a:ext cx="1917732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(</a:t>
            </a:r>
            <a:r>
              <a:rPr lang="en-US" dirty="0" err="1">
                <a:latin typeface="Comic Sans MS" pitchFamily="66" charset="0"/>
              </a:rPr>
              <a:t>srotolando</a:t>
            </a:r>
            <a:r>
              <a:rPr lang="en-US" dirty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 err="1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celebrità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X: </a:t>
            </a:r>
            <a:r>
              <a:rPr lang="en-US" dirty="0" err="1">
                <a:latin typeface="Comic Sans MS" pitchFamily="66" charset="0"/>
              </a:rPr>
              <a:t>insieme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persone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fra</a:t>
            </a:r>
            <a:r>
              <a:rPr lang="en-US" dirty="0">
                <a:latin typeface="Comic Sans MS" pitchFamily="66" charset="0"/>
              </a:rPr>
              <a:t> le </a:t>
            </a:r>
            <a:br>
              <a:rPr lang="en-US" dirty="0">
                <a:latin typeface="Comic Sans MS" pitchFamily="66" charset="0"/>
              </a:rPr>
            </a:br>
            <a:r>
              <a:rPr lang="en-US" dirty="0" err="1">
                <a:latin typeface="Comic Sans MS" pitchFamily="66" charset="0"/>
              </a:rPr>
              <a:t>quali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cercando</a:t>
            </a:r>
            <a:r>
              <a:rPr lang="en-US" dirty="0">
                <a:latin typeface="Comic Sans MS" pitchFamily="66" charset="0"/>
              </a:rPr>
              <a:t> la </a:t>
            </a:r>
            <a:r>
              <a:rPr lang="en-US" dirty="0" err="1">
                <a:latin typeface="Comic Sans MS" pitchFamily="66" charset="0"/>
              </a:rPr>
              <a:t>celebrità</a:t>
            </a:r>
            <a:endParaRPr lang="en-US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domande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di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         </a:t>
            </a:r>
            <a:r>
              <a:rPr lang="en-US" sz="2000" dirty="0" err="1">
                <a:latin typeface="Comic Sans MS" pitchFamily="66" charset="0"/>
              </a:rPr>
              <a:t>individuare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celebrità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-1)+1=T(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-2)+2=T(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-3)+3= …T(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)+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…=T(1)+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-1=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)=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248376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)=0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  <p:bldP spid="1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Hanoi</a:t>
            </a: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diverso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tre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al </a:t>
            </a:r>
            <a:r>
              <a:rPr lang="en-US" sz="2000" dirty="0" err="1">
                <a:latin typeface="Comic Sans MS" pitchFamily="66" charset="0"/>
              </a:rPr>
              <a:t>palo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 err="1">
                <a:latin typeface="Comic Sans MS" pitchFamily="66" charset="0"/>
              </a:rPr>
              <a:t>facendo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spostamenti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possibile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un disco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volta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mettere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un disco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Una </a:t>
            </a:r>
            <a:r>
              <a:rPr lang="en-US" sz="3200" dirty="0" err="1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di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in un array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ordinato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/2)+O(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--&gt;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, se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)=O(log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>
                <a:latin typeface="Comic Sans MS" pitchFamily="66" charset="0"/>
              </a:rPr>
              <a:t> e 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>
                <a:latin typeface="Comic Sans MS" pitchFamily="66" charset="0"/>
              </a:rPr>
              <a:t> si invertono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</a:t>
            </a:r>
            <a:r>
              <a:rPr lang="en-US" sz="2000" dirty="0" err="1">
                <a:latin typeface="Comic Sans MS" pitchFamily="66" charset="0"/>
              </a:rPr>
              <a:t>spostamenti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l’alg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(?) per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 err="1">
                <a:latin typeface="Comic Sans MS" pitchFamily="66" charset="0"/>
              </a:rPr>
              <a:t>uno</a:t>
            </a:r>
            <a:r>
              <a:rPr lang="en-US" dirty="0">
                <a:latin typeface="Comic Sans MS" pitchFamily="66" charset="0"/>
              </a:rPr>
              <a:t>!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-1!</a:t>
            </a: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h?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= 2</a:t>
            </a:r>
            <a:r>
              <a:rPr lang="en-US" baseline="30000" dirty="0">
                <a:latin typeface="Comic Sans MS" pitchFamily="66" charset="0"/>
              </a:rPr>
              <a:t>h+1</a:t>
            </a:r>
            <a:r>
              <a:rPr lang="en-US" dirty="0">
                <a:latin typeface="Comic Sans MS" pitchFamily="66" charset="0"/>
              </a:rPr>
              <a:t> -1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2</a:t>
            </a:r>
            <a:r>
              <a:rPr lang="en-US" baseline="30000" dirty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mic Sans MS" pitchFamily="66" charset="0"/>
              </a:rPr>
              <a:t>i</a:t>
            </a:r>
            <a:r>
              <a:rPr lang="en-US" sz="1400" dirty="0">
                <a:latin typeface="Comic Sans MS" pitchFamily="66" charset="0"/>
              </a:rPr>
              <a:t>=0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: come </a:t>
            </a:r>
            <a:r>
              <a:rPr lang="en-US" dirty="0" err="1">
                <a:latin typeface="Comic Sans MS" pitchFamily="66" charset="0"/>
              </a:rPr>
              <a:t>analizzarli</a:t>
            </a:r>
            <a:r>
              <a:rPr lang="en-US" dirty="0">
                <a:latin typeface="Comic Sans MS" pitchFamily="66" charset="0"/>
              </a:rPr>
              <a:t>?</a:t>
            </a:r>
          </a:p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progettazione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algoritmica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Metodi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risovere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equazioni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ricorrenza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-1)+T(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-2)+O(1)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4978</Words>
  <Application>Microsoft Office PowerPoint</Application>
  <PresentationFormat>On-screen Show (4:3)</PresentationFormat>
  <Paragraphs>839</Paragraphs>
  <Slides>75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1" baseType="lpstr">
      <vt:lpstr>Arial</vt:lpstr>
      <vt:lpstr>Calibri</vt:lpstr>
      <vt:lpstr>Comic Sans MS</vt:lpstr>
      <vt:lpstr>Courier</vt:lpstr>
      <vt:lpstr>Times New Roman</vt:lpstr>
      <vt:lpstr>Tema di Office</vt:lpstr>
      <vt:lpstr>Algoritmi e Strutture Dati</vt:lpstr>
      <vt:lpstr>PowerPoint Presentation</vt:lpstr>
      <vt:lpstr>Un problema simile: ricerca di un elemento in un array/lista non ordinata</vt:lpstr>
      <vt:lpstr>Un problema simile: ricerca di un elemento in un array/lista non ordinata</vt:lpstr>
      <vt:lpstr>Una variante: ricerca di un elemento in un array ordinato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PowerPoint Presentation</vt:lpstr>
      <vt:lpstr>PowerPoint Presentation</vt:lpstr>
      <vt:lpstr>PowerPoint Presentation</vt:lpstr>
      <vt:lpstr>Sommario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Teorema Master: enunciato informale</vt:lpstr>
      <vt:lpstr>PowerPoint Presentation</vt:lpstr>
      <vt:lpstr>PowerPoint Presentation</vt:lpstr>
      <vt:lpstr>PowerPoint Presentation</vt:lpstr>
      <vt:lpstr>PowerPoint Presentation</vt:lpstr>
      <vt:lpstr>due problemi  (per cui la ricorsione può aiutare) </vt:lpstr>
      <vt:lpstr>problema della celebrità</vt:lpstr>
      <vt:lpstr>problema della celebrità: un algoritmo ricorsivo</vt:lpstr>
      <vt:lpstr>La torre di Hanoi</vt:lpstr>
      <vt:lpstr>Un’elegante soluzione ricorsiva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quanti spostamenti fa l’algoritmo?</vt:lpstr>
      <vt:lpstr>analisi (tecnica albero della ricorsione)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 guala'</cp:lastModifiedBy>
  <cp:revision>476</cp:revision>
  <dcterms:created xsi:type="dcterms:W3CDTF">2013-03-05T17:51:33Z</dcterms:created>
  <dcterms:modified xsi:type="dcterms:W3CDTF">2023-10-12T14:06:58Z</dcterms:modified>
</cp:coreProperties>
</file>