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sldIdLst>
    <p:sldId id="256" r:id="rId2"/>
    <p:sldId id="421" r:id="rId3"/>
    <p:sldId id="422" r:id="rId4"/>
    <p:sldId id="478" r:id="rId5"/>
    <p:sldId id="423" r:id="rId6"/>
    <p:sldId id="424" r:id="rId7"/>
    <p:sldId id="305" r:id="rId8"/>
    <p:sldId id="306" r:id="rId9"/>
    <p:sldId id="385" r:id="rId10"/>
    <p:sldId id="414" r:id="rId11"/>
    <p:sldId id="415" r:id="rId12"/>
    <p:sldId id="416" r:id="rId13"/>
    <p:sldId id="376" r:id="rId14"/>
    <p:sldId id="430" r:id="rId15"/>
    <p:sldId id="432" r:id="rId16"/>
    <p:sldId id="431" r:id="rId17"/>
    <p:sldId id="425" r:id="rId18"/>
    <p:sldId id="461" r:id="rId19"/>
    <p:sldId id="467" r:id="rId20"/>
    <p:sldId id="470" r:id="rId21"/>
    <p:sldId id="469" r:id="rId22"/>
    <p:sldId id="471" r:id="rId23"/>
    <p:sldId id="463" r:id="rId24"/>
    <p:sldId id="464" r:id="rId25"/>
    <p:sldId id="465" r:id="rId26"/>
    <p:sldId id="466" r:id="rId27"/>
    <p:sldId id="462" r:id="rId28"/>
    <p:sldId id="473" r:id="rId29"/>
    <p:sldId id="474" r:id="rId30"/>
    <p:sldId id="472" r:id="rId31"/>
    <p:sldId id="426" r:id="rId32"/>
    <p:sldId id="427" r:id="rId33"/>
    <p:sldId id="429" r:id="rId34"/>
    <p:sldId id="475" r:id="rId35"/>
    <p:sldId id="476" r:id="rId36"/>
    <p:sldId id="477" r:id="rId37"/>
    <p:sldId id="377" r:id="rId38"/>
    <p:sldId id="378" r:id="rId39"/>
    <p:sldId id="413" r:id="rId40"/>
    <p:sldId id="379" r:id="rId41"/>
    <p:sldId id="380" r:id="rId42"/>
    <p:sldId id="381" r:id="rId43"/>
    <p:sldId id="382" r:id="rId44"/>
    <p:sldId id="428" r:id="rId45"/>
    <p:sldId id="418" r:id="rId46"/>
    <p:sldId id="386" r:id="rId47"/>
    <p:sldId id="417" r:id="rId48"/>
    <p:sldId id="433" r:id="rId49"/>
    <p:sldId id="434" r:id="rId50"/>
    <p:sldId id="435" r:id="rId51"/>
    <p:sldId id="436" r:id="rId52"/>
    <p:sldId id="437" r:id="rId53"/>
    <p:sldId id="438" r:id="rId54"/>
    <p:sldId id="439" r:id="rId55"/>
    <p:sldId id="440" r:id="rId56"/>
    <p:sldId id="441" r:id="rId57"/>
    <p:sldId id="442" r:id="rId58"/>
    <p:sldId id="443" r:id="rId59"/>
    <p:sldId id="444" r:id="rId60"/>
    <p:sldId id="445" r:id="rId61"/>
    <p:sldId id="446" r:id="rId62"/>
    <p:sldId id="447" r:id="rId63"/>
    <p:sldId id="448" r:id="rId64"/>
    <p:sldId id="449" r:id="rId65"/>
    <p:sldId id="450" r:id="rId66"/>
    <p:sldId id="451" r:id="rId67"/>
    <p:sldId id="452" r:id="rId68"/>
    <p:sldId id="453" r:id="rId69"/>
    <p:sldId id="454" r:id="rId70"/>
    <p:sldId id="455" r:id="rId71"/>
    <p:sldId id="456" r:id="rId72"/>
    <p:sldId id="457" r:id="rId73"/>
    <p:sldId id="458" r:id="rId74"/>
    <p:sldId id="459" r:id="rId75"/>
    <p:sldId id="460" r:id="rId7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9" autoAdjust="0"/>
    <p:restoredTop sz="94660"/>
  </p:normalViewPr>
  <p:slideViewPr>
    <p:cSldViewPr>
      <p:cViewPr varScale="1">
        <p:scale>
          <a:sx n="81" d="100"/>
          <a:sy n="81" d="100"/>
        </p:scale>
        <p:origin x="150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8B3E1-99C9-4B0F-ABD7-FAFD94969881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CB08F-9C69-4FA4-94D1-AABDFF39AFDF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CB08F-9C69-4FA4-94D1-AABDFF39AFDF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20340-1CEF-4BE4-B733-6F2503904D30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uala@mat.uniroma2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Algoritmi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e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Strutture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Dati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Luciano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Gualà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mic Sans MS" pitchFamily="66" charset="0"/>
                <a:hlinkClick r:id="rId2"/>
              </a:rPr>
              <a:t>guala@mat.uniroma2.it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www.mat.uniroma2.it/~guala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Algoritmi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ricorsivi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: come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analizzarli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27784" y="5949280"/>
            <a:ext cx="34852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T(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)=T(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/2)+O(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3200" dirty="0">
                <a:latin typeface="Comic Sans MS" pitchFamily="66" charset="0"/>
              </a:rPr>
              <a:t>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900113" y="3227362"/>
            <a:ext cx="7559675" cy="200183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algoritmo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RicercaBinariaRic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(array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elem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-&gt;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intero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&gt;j)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then return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-1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m=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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i+j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)/2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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/>
              </a:rPr>
              <a:t>if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 (L[m]=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)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/>
              </a:rPr>
              <a:t>then return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m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/>
              </a:rPr>
              <a:t>if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(L[m]&gt;x)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/>
              </a:rPr>
              <a:t>then return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Symbol"/>
              </a:rPr>
              <a:t>RicercaBinariaRic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(L,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, m-1)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 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/>
              </a:rPr>
              <a:t>else return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Symbol"/>
              </a:rPr>
              <a:t>RicercaBinariaRic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(L,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, m+1,j)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68313" y="1726704"/>
            <a:ext cx="8458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Algoritmo di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ricerca binaria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: uno</a:t>
            </a:r>
            <a:r>
              <a:rPr kumimoji="0" lang="it-IT" altLang="it-IT" sz="2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 strumento molto potente</a:t>
            </a:r>
            <a:endParaRPr kumimoji="0" lang="it-IT" altLang="it-IT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67544" y="2276872"/>
            <a:ext cx="8424863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000" kern="0" dirty="0">
                <a:latin typeface="Comic Sans MS" pitchFamily="66" charset="0"/>
              </a:rPr>
              <a:t>gli indici </a:t>
            </a:r>
            <a:r>
              <a:rPr lang="it-IT" altLang="it-IT" sz="2000" kern="0" dirty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it-IT" altLang="it-IT" sz="2000" i="1" kern="0" dirty="0">
                <a:latin typeface="Comic Sans MS" pitchFamily="66" charset="0"/>
              </a:rPr>
              <a:t> </a:t>
            </a:r>
            <a:r>
              <a:rPr lang="it-IT" altLang="it-IT" sz="2000" kern="0" dirty="0">
                <a:latin typeface="Comic Sans MS" pitchFamily="66" charset="0"/>
              </a:rPr>
              <a:t>e </a:t>
            </a:r>
            <a:r>
              <a:rPr lang="it-IT" altLang="it-IT" sz="2000" kern="0" dirty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it-IT" altLang="it-IT" sz="2000" kern="0" dirty="0">
                <a:latin typeface="Comic Sans MS" pitchFamily="66" charset="0"/>
              </a:rPr>
              <a:t> indicano la porzione di </a:t>
            </a:r>
            <a:r>
              <a:rPr lang="it-IT" altLang="it-IT" sz="2000" i="1" kern="0" dirty="0">
                <a:solidFill>
                  <a:srgbClr val="3366FF"/>
                </a:solidFill>
                <a:latin typeface="Comic Sans MS" pitchFamily="66" charset="0"/>
              </a:rPr>
              <a:t>L</a:t>
            </a:r>
            <a:r>
              <a:rPr lang="it-IT" altLang="it-IT" sz="2000" kern="0" dirty="0">
                <a:latin typeface="Comic Sans MS" pitchFamily="66" charset="0"/>
              </a:rPr>
              <a:t> in cui cercare l’elemento </a:t>
            </a:r>
            <a:r>
              <a:rPr lang="it-IT" altLang="it-IT" sz="2000" i="1" kern="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83641" y="2708920"/>
            <a:ext cx="74887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altLang="it-IT" sz="2000" kern="0" dirty="0">
                <a:latin typeface="Comic Sans MS" pitchFamily="66" charset="0"/>
              </a:rPr>
              <a:t>l’algoritmo torna la posizione di </a:t>
            </a:r>
            <a:r>
              <a:rPr lang="it-IT" altLang="it-IT" sz="2000" kern="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000" kern="0" dirty="0">
                <a:latin typeface="Comic Sans MS" pitchFamily="66" charset="0"/>
              </a:rPr>
              <a:t> in </a:t>
            </a:r>
            <a:r>
              <a:rPr lang="it-IT" altLang="it-IT" sz="2000" kern="0" dirty="0">
                <a:solidFill>
                  <a:srgbClr val="3366FF"/>
                </a:solidFill>
                <a:latin typeface="Comic Sans MS" pitchFamily="66" charset="0"/>
              </a:rPr>
              <a:t>L</a:t>
            </a:r>
            <a:r>
              <a:rPr lang="it-IT" altLang="it-IT" sz="2000" kern="0" dirty="0">
                <a:latin typeface="Comic Sans MS" pitchFamily="66" charset="0"/>
              </a:rPr>
              <a:t>, se </a:t>
            </a:r>
            <a:r>
              <a:rPr lang="it-IT" altLang="it-IT" sz="2000" kern="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000" kern="0" dirty="0">
                <a:latin typeface="Comic Sans MS" pitchFamily="66" charset="0"/>
              </a:rPr>
              <a:t> c’è, -1 altrimenti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Algoritmi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ricorsivi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: come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analizzarli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04634" y="5364505"/>
            <a:ext cx="34547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T(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)=T(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/3)+O(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3200" dirty="0">
                <a:latin typeface="Comic Sans MS" pitchFamily="66" charset="0"/>
              </a:rPr>
              <a:t>)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3528" y="1771069"/>
            <a:ext cx="6696744" cy="31700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000" dirty="0"/>
              <a:t>Alg4 (X)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/>
              <a:t> </a:t>
            </a:r>
            <a:r>
              <a:rPr lang="en-US" sz="2000" b="1" dirty="0"/>
              <a:t>if </a:t>
            </a:r>
            <a:r>
              <a:rPr lang="en-US" sz="2000" dirty="0"/>
              <a:t>(|X|=1) </a:t>
            </a:r>
            <a:r>
              <a:rPr lang="en-US" sz="2000" b="1" dirty="0"/>
              <a:t>then </a:t>
            </a:r>
            <a:r>
              <a:rPr lang="en-US" sz="2000" dirty="0"/>
              <a:t>return </a:t>
            </a:r>
            <a:r>
              <a:rPr lang="en-US" sz="2000" dirty="0" err="1"/>
              <a:t>unica</a:t>
            </a:r>
            <a:r>
              <a:rPr lang="en-US" sz="2000" dirty="0"/>
              <a:t> </a:t>
            </a:r>
            <a:r>
              <a:rPr lang="en-US" sz="2000" dirty="0" err="1"/>
              <a:t>moneta</a:t>
            </a:r>
            <a:r>
              <a:rPr lang="en-US" sz="2000" dirty="0"/>
              <a:t> in X</a:t>
            </a:r>
            <a:endParaRPr lang="en-US" sz="2000" b="1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/>
              <a:t> </a:t>
            </a:r>
            <a:r>
              <a:rPr lang="en-US" sz="2000" dirty="0" err="1"/>
              <a:t>dividi</a:t>
            </a:r>
            <a:r>
              <a:rPr lang="en-US" sz="2000" dirty="0"/>
              <a:t> X in </a:t>
            </a:r>
            <a:r>
              <a:rPr lang="en-US" sz="2000" dirty="0" err="1"/>
              <a:t>tre</a:t>
            </a:r>
            <a:r>
              <a:rPr lang="en-US" sz="2000" dirty="0"/>
              <a:t> </a:t>
            </a:r>
            <a:r>
              <a:rPr lang="en-US" sz="2000" dirty="0" err="1"/>
              <a:t>gruppi</a:t>
            </a:r>
            <a:r>
              <a:rPr lang="en-US" sz="2000" dirty="0"/>
              <a:t> X</a:t>
            </a:r>
            <a:r>
              <a:rPr lang="en-US" sz="2000" baseline="-25000" dirty="0"/>
              <a:t>1</a:t>
            </a:r>
            <a:r>
              <a:rPr lang="en-US" sz="2000" dirty="0"/>
              <a:t>, X</a:t>
            </a:r>
            <a:r>
              <a:rPr lang="en-US" sz="2000" baseline="-25000" dirty="0"/>
              <a:t>2</a:t>
            </a:r>
            <a:r>
              <a:rPr lang="en-US" sz="2000" dirty="0"/>
              <a:t>, X</a:t>
            </a:r>
            <a:r>
              <a:rPr lang="en-US" sz="2000" baseline="-25000" dirty="0"/>
              <a:t>3</a:t>
            </a:r>
            <a:r>
              <a:rPr lang="en-US" sz="2000" dirty="0"/>
              <a:t> 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dimensione</a:t>
            </a:r>
            <a:r>
              <a:rPr lang="en-US" sz="2000" dirty="0"/>
              <a:t>  </a:t>
            </a:r>
            <a:r>
              <a:rPr lang="en-US" sz="2000" dirty="0" err="1"/>
              <a:t>bilanciata</a:t>
            </a:r>
            <a:br>
              <a:rPr lang="en-US" sz="2000" dirty="0"/>
            </a:br>
            <a:r>
              <a:rPr lang="en-US" sz="2000" dirty="0" err="1"/>
              <a:t>siano</a:t>
            </a:r>
            <a:r>
              <a:rPr lang="en-US" sz="2000" dirty="0"/>
              <a:t> X</a:t>
            </a:r>
            <a:r>
              <a:rPr lang="en-US" sz="2000" baseline="-25000" dirty="0"/>
              <a:t>1</a:t>
            </a:r>
            <a:r>
              <a:rPr lang="en-US" sz="2000" dirty="0"/>
              <a:t> e X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gruppi</a:t>
            </a:r>
            <a:r>
              <a:rPr lang="en-US" sz="2000" dirty="0"/>
              <a:t> </a:t>
            </a:r>
            <a:r>
              <a:rPr lang="en-US" sz="2000" dirty="0" err="1"/>
              <a:t>che</a:t>
            </a:r>
            <a:r>
              <a:rPr lang="en-US" sz="2000" dirty="0"/>
              <a:t> </a:t>
            </a:r>
            <a:r>
              <a:rPr lang="en-US" sz="2000" dirty="0" err="1"/>
              <a:t>hanno</a:t>
            </a:r>
            <a:r>
              <a:rPr lang="en-US" sz="2000" dirty="0"/>
              <a:t> la </a:t>
            </a:r>
            <a:r>
              <a:rPr lang="en-US" sz="2000" dirty="0" err="1"/>
              <a:t>stessa</a:t>
            </a:r>
            <a:r>
              <a:rPr lang="en-US" sz="2000" dirty="0"/>
              <a:t> </a:t>
            </a:r>
            <a:r>
              <a:rPr lang="en-US" sz="2000" dirty="0" err="1"/>
              <a:t>dimensione</a:t>
            </a:r>
            <a:r>
              <a:rPr lang="en-US" sz="2000" dirty="0"/>
              <a:t> (</a:t>
            </a:r>
            <a:r>
              <a:rPr lang="en-US" sz="2000" dirty="0" err="1"/>
              <a:t>ci</a:t>
            </a:r>
            <a:r>
              <a:rPr lang="en-US" sz="2000" dirty="0"/>
              <a:t> </a:t>
            </a:r>
            <a:r>
              <a:rPr lang="en-US" sz="2000" dirty="0" err="1"/>
              <a:t>sono</a:t>
            </a:r>
            <a:r>
              <a:rPr lang="en-US" sz="2000" dirty="0"/>
              <a:t> </a:t>
            </a:r>
            <a:r>
              <a:rPr lang="en-US" sz="2000" dirty="0" err="1"/>
              <a:t>sempre</a:t>
            </a:r>
            <a:r>
              <a:rPr lang="en-US" sz="2000" dirty="0"/>
              <a:t>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b="1" dirty="0">
                <a:sym typeface="Wingdings" pitchFamily="2" charset="2"/>
              </a:rPr>
              <a:t>if</a:t>
            </a:r>
            <a:r>
              <a:rPr lang="en-US" sz="2000" dirty="0">
                <a:sym typeface="Wingdings" pitchFamily="2" charset="2"/>
              </a:rPr>
              <a:t> peso(X</a:t>
            </a:r>
            <a:r>
              <a:rPr lang="en-US" sz="2000" baseline="-25000" dirty="0">
                <a:sym typeface="Wingdings" pitchFamily="2" charset="2"/>
              </a:rPr>
              <a:t>1</a:t>
            </a:r>
            <a:r>
              <a:rPr lang="en-US" sz="2000" dirty="0">
                <a:sym typeface="Wingdings" pitchFamily="2" charset="2"/>
              </a:rPr>
              <a:t>) = peso(X</a:t>
            </a:r>
            <a:r>
              <a:rPr lang="en-US" sz="2000" baseline="-25000" dirty="0">
                <a:sym typeface="Wingdings" pitchFamily="2" charset="2"/>
              </a:rPr>
              <a:t>2</a:t>
            </a:r>
            <a:r>
              <a:rPr lang="en-US" sz="2000" dirty="0">
                <a:sym typeface="Wingdings" pitchFamily="2" charset="2"/>
              </a:rPr>
              <a:t>) </a:t>
            </a:r>
            <a:r>
              <a:rPr lang="en-US" sz="2000" b="1" dirty="0">
                <a:sym typeface="Wingdings" pitchFamily="2" charset="2"/>
              </a:rPr>
              <a:t>then return </a:t>
            </a:r>
            <a:r>
              <a:rPr lang="en-US" sz="2000" dirty="0">
                <a:sym typeface="Wingdings" pitchFamily="2" charset="2"/>
              </a:rPr>
              <a:t>Alg4(X</a:t>
            </a:r>
            <a:r>
              <a:rPr lang="en-US" sz="2000" baseline="-25000" dirty="0">
                <a:sym typeface="Wingdings" pitchFamily="2" charset="2"/>
              </a:rPr>
              <a:t>3</a:t>
            </a:r>
            <a:r>
              <a:rPr lang="en-US" sz="2000" dirty="0">
                <a:sym typeface="Wingdings" pitchFamily="2" charset="2"/>
              </a:rPr>
              <a:t>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b="1" dirty="0">
                <a:sym typeface="Wingdings" pitchFamily="2" charset="2"/>
              </a:rPr>
              <a:t>if</a:t>
            </a:r>
            <a:r>
              <a:rPr lang="en-US" sz="2000" dirty="0">
                <a:sym typeface="Wingdings" pitchFamily="2" charset="2"/>
              </a:rPr>
              <a:t> peso(X</a:t>
            </a:r>
            <a:r>
              <a:rPr lang="en-US" sz="2000" baseline="-25000" dirty="0">
                <a:sym typeface="Wingdings" pitchFamily="2" charset="2"/>
              </a:rPr>
              <a:t>1</a:t>
            </a:r>
            <a:r>
              <a:rPr lang="en-US" sz="2000" dirty="0">
                <a:sym typeface="Wingdings" pitchFamily="2" charset="2"/>
              </a:rPr>
              <a:t>) &gt; peso(X</a:t>
            </a:r>
            <a:r>
              <a:rPr lang="en-US" sz="2000" baseline="-25000" dirty="0">
                <a:sym typeface="Wingdings" pitchFamily="2" charset="2"/>
              </a:rPr>
              <a:t>2</a:t>
            </a:r>
            <a:r>
              <a:rPr lang="en-US" sz="2000" dirty="0">
                <a:sym typeface="Wingdings" pitchFamily="2" charset="2"/>
              </a:rPr>
              <a:t>) </a:t>
            </a:r>
            <a:r>
              <a:rPr lang="en-US" sz="2000" b="1" dirty="0">
                <a:sym typeface="Wingdings" pitchFamily="2" charset="2"/>
              </a:rPr>
              <a:t>then return </a:t>
            </a:r>
            <a:r>
              <a:rPr lang="en-US" sz="2000" dirty="0">
                <a:sym typeface="Wingdings" pitchFamily="2" charset="2"/>
              </a:rPr>
              <a:t>Alg4(X</a:t>
            </a:r>
            <a:r>
              <a:rPr lang="en-US" sz="2000" baseline="-25000" dirty="0">
                <a:sym typeface="Wingdings" pitchFamily="2" charset="2"/>
              </a:rPr>
              <a:t>1</a:t>
            </a:r>
            <a:r>
              <a:rPr lang="en-US" sz="2000" dirty="0">
                <a:sym typeface="Wingdings" pitchFamily="2" charset="2"/>
              </a:rPr>
              <a:t>)</a:t>
            </a:r>
            <a:r>
              <a:rPr lang="en-US" sz="2000" b="1" dirty="0">
                <a:sym typeface="Wingdings" pitchFamily="2" charset="2"/>
              </a:rPr>
              <a:t> </a:t>
            </a:r>
            <a:br>
              <a:rPr lang="en-US" sz="2000" b="1" dirty="0">
                <a:sym typeface="Wingdings" pitchFamily="2" charset="2"/>
              </a:rPr>
            </a:br>
            <a:r>
              <a:rPr lang="en-US" sz="2000" b="1" dirty="0">
                <a:sym typeface="Wingdings" pitchFamily="2" charset="2"/>
              </a:rPr>
              <a:t>                                        else return  </a:t>
            </a:r>
            <a:r>
              <a:rPr lang="en-US" sz="2000" dirty="0">
                <a:sym typeface="Wingdings" pitchFamily="2" charset="2"/>
              </a:rPr>
              <a:t>Alg4(X</a:t>
            </a:r>
            <a:r>
              <a:rPr lang="en-US" sz="2000" baseline="-25000" dirty="0">
                <a:sym typeface="Wingdings" pitchFamily="2" charset="2"/>
              </a:rPr>
              <a:t>2</a:t>
            </a:r>
            <a:r>
              <a:rPr lang="en-US" sz="2000" dirty="0">
                <a:sym typeface="Wingdings" pitchFamily="2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  <a:latin typeface="Comic Sans MS" pitchFamily="66" charset="0"/>
              </a:rPr>
              <a:t>Equazioni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omic Sans MS" pitchFamily="66" charset="0"/>
              </a:rPr>
              <a:t>di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omic Sans MS" pitchFamily="66" charset="0"/>
              </a:rPr>
              <a:t>ricorrenza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529497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la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complessità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computazionale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</a:t>
            </a:r>
            <a:r>
              <a:rPr lang="en-US" sz="2400" dirty="0">
                <a:latin typeface="Comic Sans MS" pitchFamily="66" charset="0"/>
              </a:rPr>
              <a:t> un </a:t>
            </a:r>
            <a:r>
              <a:rPr lang="en-US" sz="2400" dirty="0" err="1">
                <a:latin typeface="Comic Sans MS" pitchFamily="66" charset="0"/>
              </a:rPr>
              <a:t>algoritmo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ricorsivo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può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essere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espressa</a:t>
            </a:r>
            <a:r>
              <a:rPr lang="en-US" sz="2400" dirty="0">
                <a:latin typeface="Comic Sans MS" pitchFamily="66" charset="0"/>
              </a:rPr>
              <a:t> in </a:t>
            </a:r>
            <a:r>
              <a:rPr lang="en-US" sz="2400" dirty="0" err="1">
                <a:latin typeface="Comic Sans MS" pitchFamily="66" charset="0"/>
              </a:rPr>
              <a:t>modo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naturale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attraverso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una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equazione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ricorrenza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  <a:p>
            <a:endParaRPr lang="en-US" sz="24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09600" y="2996952"/>
            <a:ext cx="81534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esempi</a:t>
            </a: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:</a:t>
            </a:r>
            <a:endParaRPr kumimoji="0" lang="it-IT" alt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65348" y="5261138"/>
            <a:ext cx="36786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000" dirty="0">
                <a:latin typeface="Comic Sans MS" pitchFamily="66" charset="0"/>
              </a:rPr>
              <a:t>T(n) = T(n/3) + T(2n/3) + n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66936" y="4365104"/>
            <a:ext cx="3533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000" dirty="0">
                <a:latin typeface="Comic Sans MS" pitchFamily="66" charset="0"/>
              </a:rPr>
              <a:t>T(n) = T(n-1) + O(1)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71600" y="3604954"/>
            <a:ext cx="45365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000" dirty="0">
                <a:latin typeface="Comic Sans MS" pitchFamily="66" charset="0"/>
              </a:rPr>
              <a:t>T(n) = T(n/3) + 2T(n/4) + O(n log n)</a:t>
            </a: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5724128" y="3988221"/>
            <a:ext cx="3312368" cy="1384995"/>
          </a:xfrm>
          <a:prstGeom prst="rect">
            <a:avLst/>
          </a:prstGeom>
          <a:ln w="4445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2800" dirty="0">
              <a:latin typeface="Comic Sans MS" pitchFamily="66" charset="0"/>
            </a:endParaRPr>
          </a:p>
          <a:p>
            <a:pPr algn="ctr"/>
            <a:r>
              <a:rPr lang="en-US" sz="2800" dirty="0">
                <a:solidFill>
                  <a:prstClr val="black"/>
                </a:solidFill>
                <a:latin typeface="Comic Sans MS" pitchFamily="66" charset="0"/>
              </a:rPr>
              <a:t>T(</a:t>
            </a:r>
            <a:r>
              <a:rPr lang="en-US" sz="2800" dirty="0" err="1">
                <a:solidFill>
                  <a:srgbClr val="3366FF"/>
                </a:solidFill>
                <a:latin typeface="Comic Sans MS" pitchFamily="66" charset="0"/>
              </a:rPr>
              <a:t>costante</a:t>
            </a:r>
            <a:r>
              <a:rPr lang="en-US" sz="2800" dirty="0">
                <a:solidFill>
                  <a:prstClr val="black"/>
                </a:solidFill>
                <a:latin typeface="Comic Sans MS" pitchFamily="66" charset="0"/>
              </a:rPr>
              <a:t>)=</a:t>
            </a:r>
            <a:r>
              <a:rPr lang="it-IT" sz="2800" dirty="0" err="1">
                <a:solidFill>
                  <a:prstClr val="black"/>
                </a:solidFill>
                <a:latin typeface="Comic Sans MS" pitchFamily="66" charset="0"/>
                <a:sym typeface="Symbol"/>
              </a:rPr>
              <a:t>cost</a:t>
            </a:r>
            <a:endParaRPr lang="it-IT" sz="2800" dirty="0">
              <a:solidFill>
                <a:prstClr val="black"/>
              </a:solidFill>
              <a:latin typeface="Comic Sans MS" pitchFamily="66" charset="0"/>
              <a:sym typeface="Symbol"/>
            </a:endParaRPr>
          </a:p>
          <a:p>
            <a:pPr algn="ctr"/>
            <a:r>
              <a:rPr lang="en-US" sz="2800" dirty="0">
                <a:solidFill>
                  <a:prstClr val="black"/>
                </a:solidFill>
                <a:latin typeface="Comic Sans MS" pitchFamily="66" charset="0"/>
              </a:rPr>
              <a:t>(a </a:t>
            </a:r>
            <a:r>
              <a:rPr lang="en-US" sz="2800" dirty="0" err="1">
                <a:solidFill>
                  <a:prstClr val="black"/>
                </a:solidFill>
                <a:latin typeface="Comic Sans MS" pitchFamily="66" charset="0"/>
              </a:rPr>
              <a:t>volteT</a:t>
            </a:r>
            <a:r>
              <a:rPr lang="en-US" sz="2800" dirty="0">
                <a:solidFill>
                  <a:prstClr val="black"/>
                </a:solidFill>
                <a:latin typeface="Comic Sans MS" pitchFamily="66" charset="0"/>
              </a:rPr>
              <a:t>(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Comic Sans MS" pitchFamily="66" charset="0"/>
              </a:rPr>
              <a:t>)=</a:t>
            </a:r>
            <a:r>
              <a:rPr lang="it-IT" sz="2800" dirty="0">
                <a:solidFill>
                  <a:prstClr val="black"/>
                </a:solidFill>
                <a:latin typeface="Comic Sans MS" pitchFamily="66" charset="0"/>
                <a:sym typeface="Symbol"/>
              </a:rPr>
              <a:t>1)</a:t>
            </a:r>
            <a:endParaRPr lang="en-US" sz="2000" dirty="0">
              <a:latin typeface="Comic Sans MS" pitchFamily="66" charset="0"/>
              <a:sym typeface="Symbol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393466" y="4030611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Comic Sans MS" pitchFamily="66" charset="0"/>
              </a:rPr>
              <a:t>casi</a:t>
            </a:r>
            <a:r>
              <a:rPr lang="en-US" sz="2400" dirty="0">
                <a:latin typeface="Comic Sans MS" pitchFamily="66" charset="0"/>
              </a:rPr>
              <a:t> base: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967402"/>
            <a:ext cx="81534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>
                <a:solidFill>
                  <a:srgbClr val="FF0000"/>
                </a:solidFill>
                <a:latin typeface="Comic Sans MS" pitchFamily="66" charset="0"/>
              </a:rPr>
              <a:t>Idea</a:t>
            </a:r>
            <a:r>
              <a:rPr lang="it-IT" altLang="it-IT" sz="2800" dirty="0">
                <a:latin typeface="Comic Sans MS" pitchFamily="66" charset="0"/>
              </a:rPr>
              <a:t>: “srotolare” la ricorsione, ottenendo una sommatoria dipendente solo dalla dimensione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 del problema iniziale</a:t>
            </a:r>
          </a:p>
        </p:txBody>
      </p:sp>
      <p:sp>
        <p:nvSpPr>
          <p:cNvPr id="47109" name="Rectangle 3"/>
          <p:cNvSpPr>
            <a:spLocks noChangeArrowheads="1"/>
          </p:cNvSpPr>
          <p:nvPr/>
        </p:nvSpPr>
        <p:spPr bwMode="black">
          <a:xfrm>
            <a:off x="457200" y="160034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>
                <a:solidFill>
                  <a:srgbClr val="3366FF"/>
                </a:solidFill>
                <a:latin typeface="Comic Sans MS" pitchFamily="66" charset="0"/>
              </a:rPr>
              <a:t>Metodo dell’iterazione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9552" y="2408134"/>
            <a:ext cx="7543800" cy="1128713"/>
            <a:chOff x="384" y="2019"/>
            <a:chExt cx="4752" cy="711"/>
          </a:xfrm>
        </p:grpSpPr>
        <p:sp>
          <p:nvSpPr>
            <p:cNvPr id="47115" name="Rectangle 5"/>
            <p:cNvSpPr>
              <a:spLocks noChangeArrowheads="1"/>
            </p:cNvSpPr>
            <p:nvPr/>
          </p:nvSpPr>
          <p:spPr bwMode="auto">
            <a:xfrm>
              <a:off x="384" y="2019"/>
              <a:ext cx="417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2800" dirty="0">
                  <a:latin typeface="Comic Sans MS" pitchFamily="66" charset="0"/>
                </a:rPr>
                <a:t>Esempio: T(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) = c + T(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/2)</a:t>
              </a:r>
            </a:p>
          </p:txBody>
        </p:sp>
        <p:sp>
          <p:nvSpPr>
            <p:cNvPr id="47116" name="Rectangle 6"/>
            <p:cNvSpPr>
              <a:spLocks noChangeArrowheads="1"/>
            </p:cNvSpPr>
            <p:nvPr/>
          </p:nvSpPr>
          <p:spPr bwMode="auto">
            <a:xfrm>
              <a:off x="384" y="2400"/>
              <a:ext cx="417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2800" dirty="0">
                  <a:latin typeface="Comic Sans MS" pitchFamily="66" charset="0"/>
                </a:rPr>
                <a:t>                T(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/2) = c + T(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/4)</a:t>
              </a:r>
            </a:p>
          </p:txBody>
        </p:sp>
        <p:sp>
          <p:nvSpPr>
            <p:cNvPr id="47117" name="Rectangle 7"/>
            <p:cNvSpPr>
              <a:spLocks noChangeArrowheads="1"/>
            </p:cNvSpPr>
            <p:nvPr/>
          </p:nvSpPr>
          <p:spPr bwMode="auto">
            <a:xfrm>
              <a:off x="4128" y="2400"/>
              <a:ext cx="100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2800">
                  <a:latin typeface="Comic Sans MS" pitchFamily="66" charset="0"/>
                </a:rPr>
                <a:t>...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9552" y="3871812"/>
            <a:ext cx="7696200" cy="2308226"/>
            <a:chOff x="384" y="2893"/>
            <a:chExt cx="4848" cy="1454"/>
          </a:xfrm>
        </p:grpSpPr>
        <p:sp>
          <p:nvSpPr>
            <p:cNvPr id="47113" name="Rectangle 9"/>
            <p:cNvSpPr>
              <a:spLocks noChangeArrowheads="1"/>
            </p:cNvSpPr>
            <p:nvPr/>
          </p:nvSpPr>
          <p:spPr bwMode="auto">
            <a:xfrm>
              <a:off x="672" y="2893"/>
              <a:ext cx="4560" cy="1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2400" dirty="0">
                  <a:latin typeface="Comic Sans MS" pitchFamily="66" charset="0"/>
                </a:rPr>
                <a:t>T(</a:t>
              </a:r>
              <a:r>
                <a:rPr lang="it-IT" altLang="it-IT" sz="24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400" dirty="0">
                  <a:latin typeface="Comic Sans MS" pitchFamily="66" charset="0"/>
                </a:rPr>
                <a:t>) = c + T(</a:t>
              </a:r>
              <a:r>
                <a:rPr lang="it-IT" altLang="it-IT" sz="24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400" dirty="0">
                  <a:latin typeface="Comic Sans MS" pitchFamily="66" charset="0"/>
                </a:rPr>
                <a:t>/2) </a:t>
              </a:r>
            </a:p>
            <a:p>
              <a:r>
                <a:rPr lang="it-IT" altLang="it-IT" sz="2400" dirty="0">
                  <a:latin typeface="Comic Sans MS" pitchFamily="66" charset="0"/>
                </a:rPr>
                <a:t>       = 2c + T(</a:t>
              </a:r>
              <a:r>
                <a:rPr lang="it-IT" altLang="it-IT" sz="24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400" dirty="0">
                  <a:latin typeface="Comic Sans MS" pitchFamily="66" charset="0"/>
                </a:rPr>
                <a:t>/4) </a:t>
              </a:r>
            </a:p>
            <a:p>
              <a:r>
                <a:rPr lang="it-IT" altLang="it-IT" sz="2400" dirty="0">
                  <a:latin typeface="Comic Sans MS" pitchFamily="66" charset="0"/>
                </a:rPr>
                <a:t>       = 2c + c + T(</a:t>
              </a:r>
              <a:r>
                <a:rPr lang="it-IT" altLang="it-IT" sz="24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400" dirty="0">
                  <a:latin typeface="Comic Sans MS" pitchFamily="66" charset="0"/>
                </a:rPr>
                <a:t>/8)</a:t>
              </a:r>
            </a:p>
            <a:p>
              <a:r>
                <a:rPr lang="it-IT" altLang="it-IT" sz="2400" dirty="0">
                  <a:latin typeface="Comic Sans MS" pitchFamily="66" charset="0"/>
                </a:rPr>
                <a:t>       = 3c + T(</a:t>
              </a:r>
              <a:r>
                <a:rPr lang="it-IT" altLang="it-IT" sz="24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400" dirty="0">
                  <a:latin typeface="Comic Sans MS" pitchFamily="66" charset="0"/>
                </a:rPr>
                <a:t>/8)       </a:t>
              </a:r>
            </a:p>
            <a:p>
              <a:r>
                <a:rPr lang="it-IT" altLang="it-IT" sz="2400" dirty="0">
                  <a:latin typeface="Comic Sans MS" pitchFamily="66" charset="0"/>
                </a:rPr>
                <a:t>         …        </a:t>
              </a:r>
            </a:p>
            <a:p>
              <a:r>
                <a:rPr lang="it-IT" altLang="it-IT" sz="2400" dirty="0">
                  <a:latin typeface="Comic Sans MS" pitchFamily="66" charset="0"/>
                </a:rPr>
                <a:t>       = i</a:t>
              </a:r>
              <a:r>
                <a:rPr lang="it-IT" altLang="it-IT" sz="1200" dirty="0">
                  <a:latin typeface="Comic Sans MS" pitchFamily="66" charset="0"/>
                </a:rPr>
                <a:t> </a:t>
              </a:r>
              <a:r>
                <a:rPr lang="it-IT" altLang="it-IT" sz="2400" dirty="0">
                  <a:latin typeface="Comic Sans MS" pitchFamily="66" charset="0"/>
                </a:rPr>
                <a:t>c + T(</a:t>
              </a:r>
              <a:r>
                <a:rPr lang="it-IT" altLang="it-IT" sz="24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400" dirty="0">
                  <a:latin typeface="Comic Sans MS" pitchFamily="66" charset="0"/>
                </a:rPr>
                <a:t>/2</a:t>
              </a:r>
              <a:r>
                <a:rPr lang="it-IT" altLang="it-IT" sz="2400" baseline="30000" dirty="0">
                  <a:latin typeface="Comic Sans MS" pitchFamily="66" charset="0"/>
                </a:rPr>
                <a:t>i</a:t>
              </a:r>
              <a:r>
                <a:rPr lang="it-IT" altLang="it-IT" sz="2400" dirty="0">
                  <a:latin typeface="Comic Sans MS" pitchFamily="66" charset="0"/>
                </a:rPr>
                <a:t>) </a:t>
              </a:r>
            </a:p>
          </p:txBody>
        </p:sp>
        <p:sp>
          <p:nvSpPr>
            <p:cNvPr id="47114" name="AutoShape 10"/>
            <p:cNvSpPr>
              <a:spLocks noChangeArrowheads="1"/>
            </p:cNvSpPr>
            <p:nvPr/>
          </p:nvSpPr>
          <p:spPr bwMode="auto">
            <a:xfrm>
              <a:off x="384" y="2909"/>
              <a:ext cx="240" cy="240"/>
            </a:xfrm>
            <a:prstGeom prst="rightArrow">
              <a:avLst>
                <a:gd name="adj1" fmla="val 50000"/>
                <a:gd name="adj2" fmla="val 51667"/>
              </a:avLst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 sz="1600">
                <a:latin typeface="Comic Sans MS" pitchFamily="66" charset="0"/>
              </a:endParaRPr>
            </a:p>
          </p:txBody>
        </p:sp>
      </p:grpSp>
      <p:sp>
        <p:nvSpPr>
          <p:cNvPr id="47112" name="Rectangle 11"/>
          <p:cNvSpPr>
            <a:spLocks noChangeArrowheads="1"/>
          </p:cNvSpPr>
          <p:nvPr/>
        </p:nvSpPr>
        <p:spPr bwMode="auto">
          <a:xfrm>
            <a:off x="533400" y="6237312"/>
            <a:ext cx="861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Per i=log</a:t>
            </a:r>
            <a:r>
              <a:rPr lang="it-IT" altLang="it-IT" sz="2800" baseline="-25000" dirty="0">
                <a:latin typeface="Comic Sans MS" pitchFamily="66" charset="0"/>
              </a:rPr>
              <a:t>2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: 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 = c log</a:t>
            </a:r>
            <a:r>
              <a:rPr lang="it-IT" altLang="it-IT" sz="2800" baseline="-25000" dirty="0">
                <a:latin typeface="Comic Sans MS" pitchFamily="66" charset="0"/>
              </a:rPr>
              <a:t>2</a:t>
            </a:r>
            <a:r>
              <a:rPr lang="it-IT" altLang="it-IT" sz="2800" dirty="0">
                <a:latin typeface="Comic Sans MS" pitchFamily="66" charset="0"/>
              </a:rPr>
              <a:t>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 + T(1) = </a:t>
            </a:r>
            <a:r>
              <a:rPr lang="el-GR" altLang="it-IT" sz="2800" dirty="0">
                <a:latin typeface="Comic Sans MS" pitchFamily="66" charset="0"/>
              </a:rPr>
              <a:t>Θ</a:t>
            </a:r>
            <a:r>
              <a:rPr lang="it-IT" altLang="it-IT" sz="2800" dirty="0">
                <a:latin typeface="Comic Sans MS" pitchFamily="66" charset="0"/>
              </a:rPr>
              <a:t>(log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3"/>
          <p:cNvSpPr>
            <a:spLocks noChangeArrowheads="1"/>
          </p:cNvSpPr>
          <p:nvPr/>
        </p:nvSpPr>
        <p:spPr bwMode="black">
          <a:xfrm>
            <a:off x="457200" y="160034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>
                <a:solidFill>
                  <a:srgbClr val="3366FF"/>
                </a:solidFill>
                <a:latin typeface="Comic Sans MS" pitchFamily="66" charset="0"/>
              </a:rPr>
              <a:t>Metodo dell’iterazione</a:t>
            </a:r>
          </a:p>
        </p:txBody>
      </p:sp>
      <p:sp>
        <p:nvSpPr>
          <p:cNvPr id="47115" name="Rectangle 5"/>
          <p:cNvSpPr>
            <a:spLocks noChangeArrowheads="1"/>
          </p:cNvSpPr>
          <p:nvPr/>
        </p:nvSpPr>
        <p:spPr bwMode="auto">
          <a:xfrm>
            <a:off x="539552" y="836712"/>
            <a:ext cx="662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Esempio: 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 = 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-1) + 1</a:t>
            </a:r>
          </a:p>
        </p:txBody>
      </p:sp>
      <p:sp>
        <p:nvSpPr>
          <p:cNvPr id="47112" name="Rectangle 11"/>
          <p:cNvSpPr>
            <a:spLocks noChangeArrowheads="1"/>
          </p:cNvSpPr>
          <p:nvPr/>
        </p:nvSpPr>
        <p:spPr bwMode="auto">
          <a:xfrm>
            <a:off x="353888" y="6021288"/>
            <a:ext cx="861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Per i=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-1: 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 = T(1) +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-1 = </a:t>
            </a:r>
            <a:r>
              <a:rPr lang="el-GR" altLang="it-IT" sz="2800" dirty="0">
                <a:latin typeface="Comic Sans MS" pitchFamily="66" charset="0"/>
              </a:rPr>
              <a:t>Θ</a:t>
            </a:r>
            <a:r>
              <a:rPr lang="it-IT" altLang="it-IT" sz="2800" dirty="0">
                <a:latin typeface="Comic Sans MS" pitchFamily="66" charset="0"/>
              </a:rPr>
              <a:t>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 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07686" y="1567425"/>
            <a:ext cx="360506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>
                <a:latin typeface="Comic Sans MS" pitchFamily="66" charset="0"/>
              </a:rPr>
              <a:t>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) = 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-1) + 1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32069" y="2031231"/>
            <a:ext cx="79102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>
                <a:latin typeface="Comic Sans MS" pitchFamily="66" charset="0"/>
              </a:rPr>
              <a:t>= 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-2) + 1 + </a:t>
            </a:r>
            <a:r>
              <a:rPr lang="it-IT" altLang="it-IT" sz="2200" dirty="0" err="1">
                <a:latin typeface="Comic Sans MS" pitchFamily="66" charset="0"/>
              </a:rPr>
              <a:t>1</a:t>
            </a:r>
            <a:endParaRPr lang="it-IT" altLang="it-IT" sz="2200" dirty="0">
              <a:latin typeface="Comic Sans MS" pitchFamily="66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47315" y="2513080"/>
            <a:ext cx="79102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>
                <a:latin typeface="Comic Sans MS" pitchFamily="66" charset="0"/>
              </a:rPr>
              <a:t>= 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-2) + 2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755576" y="2926105"/>
            <a:ext cx="79102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>
                <a:latin typeface="Comic Sans MS" pitchFamily="66" charset="0"/>
              </a:rPr>
              <a:t>= 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-3) + 1 + 2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755576" y="3358153"/>
            <a:ext cx="79102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>
                <a:latin typeface="Comic Sans MS" pitchFamily="66" charset="0"/>
              </a:rPr>
              <a:t>= 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-3) + 3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755576" y="4074649"/>
            <a:ext cx="79102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>
                <a:latin typeface="Comic Sans MS" pitchFamily="66" charset="0"/>
              </a:rPr>
              <a:t>…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755576" y="4520914"/>
            <a:ext cx="79102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>
                <a:latin typeface="Comic Sans MS" pitchFamily="66" charset="0"/>
              </a:rPr>
              <a:t>= 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-i) + i</a:t>
            </a:r>
            <a:endParaRPr lang="it-IT" altLang="it-IT" sz="2200" baseline="30000" dirty="0">
              <a:latin typeface="Comic Sans MS" pitchFamily="66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755576" y="3717032"/>
            <a:ext cx="79102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>
                <a:latin typeface="Comic Sans MS" pitchFamily="66" charset="0"/>
              </a:rPr>
              <a:t>= 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-4) + 4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3"/>
          <p:cNvSpPr>
            <a:spLocks noChangeArrowheads="1"/>
          </p:cNvSpPr>
          <p:nvPr/>
        </p:nvSpPr>
        <p:spPr bwMode="black">
          <a:xfrm>
            <a:off x="457200" y="160034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>
                <a:solidFill>
                  <a:srgbClr val="3366FF"/>
                </a:solidFill>
                <a:latin typeface="Comic Sans MS" pitchFamily="66" charset="0"/>
              </a:rPr>
              <a:t>Metodo dell’iterazione</a:t>
            </a:r>
          </a:p>
        </p:txBody>
      </p:sp>
      <p:sp>
        <p:nvSpPr>
          <p:cNvPr id="47115" name="Rectangle 5"/>
          <p:cNvSpPr>
            <a:spLocks noChangeArrowheads="1"/>
          </p:cNvSpPr>
          <p:nvPr/>
        </p:nvSpPr>
        <p:spPr bwMode="auto">
          <a:xfrm>
            <a:off x="539552" y="836712"/>
            <a:ext cx="662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Esempio: 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 = 2T(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-1)+1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3255" y="1567425"/>
            <a:ext cx="360506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>
                <a:latin typeface="Comic Sans MS" pitchFamily="66" charset="0"/>
              </a:rPr>
              <a:t>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) = 2T(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-1) +1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732069" y="2031231"/>
            <a:ext cx="79102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>
                <a:latin typeface="Comic Sans MS" pitchFamily="66" charset="0"/>
              </a:rPr>
              <a:t>= 2(2T(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-2)+1) +1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747315" y="2513080"/>
            <a:ext cx="79102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>
                <a:latin typeface="Comic Sans MS" pitchFamily="66" charset="0"/>
              </a:rPr>
              <a:t>= 4T(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-2)+2+1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55576" y="2926105"/>
            <a:ext cx="79102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>
                <a:latin typeface="Comic Sans MS" pitchFamily="66" charset="0"/>
              </a:rPr>
              <a:t>= 4(2T(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-3)+1)+2+1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55576" y="3358153"/>
            <a:ext cx="79102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>
                <a:latin typeface="Comic Sans MS" pitchFamily="66" charset="0"/>
              </a:rPr>
              <a:t>= 8T(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-3)+4+2+1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755576" y="4074649"/>
            <a:ext cx="79102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>
                <a:latin typeface="Comic Sans MS" pitchFamily="66" charset="0"/>
              </a:rPr>
              <a:t>…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755576" y="4520914"/>
            <a:ext cx="79102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>
                <a:latin typeface="Comic Sans MS" pitchFamily="66" charset="0"/>
              </a:rPr>
              <a:t>= 2</a:t>
            </a:r>
            <a:r>
              <a:rPr lang="it-IT" altLang="it-IT" sz="2200" baseline="30000" dirty="0">
                <a:latin typeface="Comic Sans MS" pitchFamily="66" charset="0"/>
              </a:rPr>
              <a:t>i</a:t>
            </a:r>
            <a:r>
              <a:rPr lang="it-IT" altLang="it-IT" sz="2200" dirty="0">
                <a:latin typeface="Comic Sans MS" pitchFamily="66" charset="0"/>
              </a:rPr>
              <a:t>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-i) + </a:t>
            </a:r>
            <a:r>
              <a:rPr lang="it-IT" altLang="it-IT" sz="3200" dirty="0">
                <a:latin typeface="Comic Sans MS" pitchFamily="66" charset="0"/>
              </a:rPr>
              <a:t>∑</a:t>
            </a:r>
            <a:r>
              <a:rPr lang="it-IT" altLang="it-IT" sz="2200" dirty="0">
                <a:latin typeface="Comic Sans MS" pitchFamily="66" charset="0"/>
              </a:rPr>
              <a:t> 2</a:t>
            </a:r>
            <a:r>
              <a:rPr lang="it-IT" altLang="it-IT" sz="2200" baseline="30000" dirty="0">
                <a:latin typeface="Comic Sans MS" pitchFamily="66" charset="0"/>
              </a:rPr>
              <a:t>j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257285" y="4993431"/>
            <a:ext cx="7116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1400" dirty="0">
                <a:latin typeface="Comic Sans MS" pitchFamily="66" charset="0"/>
              </a:rPr>
              <a:t>j=0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2265495" y="4365104"/>
            <a:ext cx="7116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1400" dirty="0">
                <a:latin typeface="Comic Sans MS" pitchFamily="66" charset="0"/>
              </a:rPr>
              <a:t>i-1</a:t>
            </a: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251520" y="5373216"/>
            <a:ext cx="8610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per i=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-1   </a:t>
            </a:r>
          </a:p>
          <a:p>
            <a:r>
              <a:rPr lang="it-IT" altLang="it-IT" sz="2800" dirty="0">
                <a:latin typeface="Comic Sans MS" pitchFamily="66" charset="0"/>
              </a:rPr>
              <a:t>     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 = 2</a:t>
            </a:r>
            <a:r>
              <a:rPr lang="it-IT" altLang="it-IT" sz="2800" baseline="30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baseline="30000" dirty="0">
                <a:latin typeface="Comic Sans MS" pitchFamily="66" charset="0"/>
              </a:rPr>
              <a:t>-1</a:t>
            </a:r>
            <a:r>
              <a:rPr lang="it-IT" altLang="it-IT" sz="2800" dirty="0">
                <a:latin typeface="Comic Sans MS" pitchFamily="66" charset="0"/>
              </a:rPr>
              <a:t>T(1) + </a:t>
            </a:r>
            <a:r>
              <a:rPr lang="it-IT" altLang="it-IT" sz="3200" dirty="0">
                <a:latin typeface="Comic Sans MS" pitchFamily="66" charset="0"/>
              </a:rPr>
              <a:t>∑</a:t>
            </a:r>
            <a:r>
              <a:rPr lang="it-IT" altLang="it-IT" sz="2800" dirty="0">
                <a:latin typeface="Comic Sans MS" pitchFamily="66" charset="0"/>
              </a:rPr>
              <a:t>2</a:t>
            </a:r>
            <a:r>
              <a:rPr lang="it-IT" altLang="it-IT" sz="2800" baseline="30000" dirty="0">
                <a:latin typeface="Comic Sans MS" pitchFamily="66" charset="0"/>
              </a:rPr>
              <a:t>j</a:t>
            </a:r>
            <a:r>
              <a:rPr lang="it-IT" altLang="it-IT" sz="2800" dirty="0">
                <a:latin typeface="Comic Sans MS" pitchFamily="66" charset="0"/>
              </a:rPr>
              <a:t> = </a:t>
            </a:r>
            <a:r>
              <a:rPr lang="el-GR" altLang="it-IT" sz="2800" dirty="0">
                <a:latin typeface="Comic Sans MS" pitchFamily="66" charset="0"/>
              </a:rPr>
              <a:t>Θ</a:t>
            </a:r>
            <a:r>
              <a:rPr lang="it-IT" altLang="it-IT" sz="2800" dirty="0">
                <a:latin typeface="Comic Sans MS" pitchFamily="66" charset="0"/>
              </a:rPr>
              <a:t>(2</a:t>
            </a:r>
            <a:r>
              <a:rPr lang="it-IT" altLang="it-IT" sz="2800" baseline="30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3451771" y="6238833"/>
            <a:ext cx="7116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dirty="0">
                <a:latin typeface="Comic Sans MS" pitchFamily="66" charset="0"/>
              </a:rPr>
              <a:t>j=0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59981" y="5610506"/>
            <a:ext cx="7116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dirty="0">
                <a:latin typeface="Comic Sans MS" pitchFamily="66" charset="0"/>
              </a:rPr>
              <a:t>-2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755576" y="3717032"/>
            <a:ext cx="79102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>
                <a:latin typeface="Comic Sans MS" pitchFamily="66" charset="0"/>
              </a:rPr>
              <a:t>= 16T(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-4)+8+4+2+1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3"/>
          <p:cNvSpPr>
            <a:spLocks noChangeArrowheads="1"/>
          </p:cNvSpPr>
          <p:nvPr/>
        </p:nvSpPr>
        <p:spPr bwMode="black">
          <a:xfrm>
            <a:off x="457200" y="160034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>
                <a:solidFill>
                  <a:srgbClr val="3366FF"/>
                </a:solidFill>
                <a:latin typeface="Comic Sans MS" pitchFamily="66" charset="0"/>
              </a:rPr>
              <a:t>Metodo dell’iterazione</a:t>
            </a:r>
          </a:p>
        </p:txBody>
      </p:sp>
      <p:sp>
        <p:nvSpPr>
          <p:cNvPr id="47115" name="Rectangle 5"/>
          <p:cNvSpPr>
            <a:spLocks noChangeArrowheads="1"/>
          </p:cNvSpPr>
          <p:nvPr/>
        </p:nvSpPr>
        <p:spPr bwMode="auto">
          <a:xfrm>
            <a:off x="539552" y="836712"/>
            <a:ext cx="662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Esempio: 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 = 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-1)+ 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-2) +1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3255" y="1567425"/>
            <a:ext cx="360506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>
                <a:latin typeface="Comic Sans MS" pitchFamily="66" charset="0"/>
              </a:rPr>
              <a:t>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) = 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-1) + 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-2) +1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732069" y="2031231"/>
            <a:ext cx="79102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>
                <a:latin typeface="Comic Sans MS" pitchFamily="66" charset="0"/>
              </a:rPr>
              <a:t>= 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-2)</a:t>
            </a:r>
            <a:r>
              <a:rPr lang="it-IT" altLang="it-IT" sz="2200" dirty="0" err="1">
                <a:latin typeface="Comic Sans MS" pitchFamily="66" charset="0"/>
              </a:rPr>
              <a:t>+T</a:t>
            </a:r>
            <a:r>
              <a:rPr lang="it-IT" altLang="it-IT" sz="2200" dirty="0">
                <a:latin typeface="Comic Sans MS" pitchFamily="66" charset="0"/>
              </a:rPr>
              <a:t>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-3) +1+T(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-3) </a:t>
            </a:r>
            <a:r>
              <a:rPr lang="it-IT" altLang="it-IT" sz="2200" dirty="0" err="1">
                <a:latin typeface="Comic Sans MS" pitchFamily="66" charset="0"/>
              </a:rPr>
              <a:t>+T</a:t>
            </a:r>
            <a:r>
              <a:rPr lang="it-IT" altLang="it-IT" sz="2200" dirty="0">
                <a:latin typeface="Comic Sans MS" pitchFamily="66" charset="0"/>
              </a:rPr>
              <a:t>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-4)+1 +1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747315" y="2513080"/>
            <a:ext cx="79102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>
                <a:latin typeface="Comic Sans MS" pitchFamily="66" charset="0"/>
              </a:rPr>
              <a:t>= 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-2)+2T(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-3) </a:t>
            </a:r>
            <a:r>
              <a:rPr lang="it-IT" altLang="it-IT" sz="2200" dirty="0" err="1">
                <a:latin typeface="Comic Sans MS" pitchFamily="66" charset="0"/>
              </a:rPr>
              <a:t>+T</a:t>
            </a:r>
            <a:r>
              <a:rPr lang="it-IT" altLang="it-IT" sz="2200" dirty="0">
                <a:latin typeface="Comic Sans MS" pitchFamily="66" charset="0"/>
              </a:rPr>
              <a:t>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-4)+3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55576" y="2926105"/>
            <a:ext cx="79102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>
                <a:latin typeface="Comic Sans MS" pitchFamily="66" charset="0"/>
              </a:rPr>
              <a:t>= 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-3)</a:t>
            </a:r>
            <a:r>
              <a:rPr lang="it-IT" altLang="it-IT" sz="2200" dirty="0" err="1">
                <a:latin typeface="Comic Sans MS" pitchFamily="66" charset="0"/>
              </a:rPr>
              <a:t>+T</a:t>
            </a:r>
            <a:r>
              <a:rPr lang="it-IT" altLang="it-IT" sz="2200" dirty="0">
                <a:latin typeface="Comic Sans MS" pitchFamily="66" charset="0"/>
              </a:rPr>
              <a:t>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-4)+1+2(T(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-4)</a:t>
            </a:r>
            <a:r>
              <a:rPr lang="it-IT" altLang="it-IT" sz="2200" dirty="0" err="1">
                <a:latin typeface="Comic Sans MS" pitchFamily="66" charset="0"/>
              </a:rPr>
              <a:t>+T</a:t>
            </a:r>
            <a:r>
              <a:rPr lang="it-IT" altLang="it-IT" sz="2200" dirty="0">
                <a:latin typeface="Comic Sans MS" pitchFamily="66" charset="0"/>
              </a:rPr>
              <a:t>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-5)+1) </a:t>
            </a:r>
            <a:r>
              <a:rPr lang="it-IT" altLang="it-IT" sz="2200" dirty="0" err="1">
                <a:latin typeface="Comic Sans MS" pitchFamily="66" charset="0"/>
              </a:rPr>
              <a:t>+T</a:t>
            </a:r>
            <a:r>
              <a:rPr lang="it-IT" altLang="it-IT" sz="2200" dirty="0">
                <a:latin typeface="Comic Sans MS" pitchFamily="66" charset="0"/>
              </a:rPr>
              <a:t>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-5)</a:t>
            </a:r>
            <a:r>
              <a:rPr lang="it-IT" altLang="it-IT" sz="2200" dirty="0" err="1">
                <a:latin typeface="Comic Sans MS" pitchFamily="66" charset="0"/>
              </a:rPr>
              <a:t>+T</a:t>
            </a:r>
            <a:r>
              <a:rPr lang="it-IT" altLang="it-IT" sz="2200" dirty="0">
                <a:latin typeface="Comic Sans MS" pitchFamily="66" charset="0"/>
              </a:rPr>
              <a:t>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-6)+1+3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55576" y="3358153"/>
            <a:ext cx="79102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>
                <a:latin typeface="Comic Sans MS" pitchFamily="66" charset="0"/>
              </a:rPr>
              <a:t>= 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-3)+3T(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-4)+3T(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-5) </a:t>
            </a:r>
            <a:r>
              <a:rPr lang="it-IT" altLang="it-IT" sz="2200" dirty="0" err="1">
                <a:latin typeface="Comic Sans MS" pitchFamily="66" charset="0"/>
              </a:rPr>
              <a:t>+T</a:t>
            </a:r>
            <a:r>
              <a:rPr lang="it-IT" altLang="it-IT" sz="2200" dirty="0">
                <a:latin typeface="Comic Sans MS" pitchFamily="66" charset="0"/>
              </a:rPr>
              <a:t>(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-6)+7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755576" y="3862209"/>
            <a:ext cx="79102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>
                <a:latin typeface="Comic Sans MS" pitchFamily="66" charset="0"/>
              </a:rPr>
              <a:t>…</a:t>
            </a:r>
          </a:p>
        </p:txBody>
      </p:sp>
      <p:sp>
        <p:nvSpPr>
          <p:cNvPr id="18" name="Fumetto 4 17"/>
          <p:cNvSpPr/>
          <p:nvPr/>
        </p:nvSpPr>
        <p:spPr>
          <a:xfrm>
            <a:off x="5796136" y="3789040"/>
            <a:ext cx="2889172" cy="1900701"/>
          </a:xfrm>
          <a:prstGeom prst="cloudCallout">
            <a:avLst>
              <a:gd name="adj1" fmla="val -81344"/>
              <a:gd name="adj2" fmla="val 26445"/>
            </a:avLst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6407696" y="4293096"/>
            <a:ext cx="1404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itchFamily="66" charset="0"/>
              </a:rPr>
              <a:t>???</a:t>
            </a:r>
          </a:p>
        </p:txBody>
      </p:sp>
      <p:pic>
        <p:nvPicPr>
          <p:cNvPr id="20" name="Picture 10" descr="http://thumbs.gograph.com/gg559212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0862" y="5315668"/>
            <a:ext cx="1619250" cy="1209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773238"/>
            <a:ext cx="8153400" cy="16002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risolvere usando il metodo dell’iterazione</a:t>
            </a:r>
            <a:r>
              <a:rPr lang="it-IT" altLang="it-IT" sz="2800" dirty="0">
                <a:latin typeface="Comic Sans MS" pitchFamily="66" charset="0"/>
              </a:rPr>
              <a:t>:</a:t>
            </a:r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893340" y="2615515"/>
            <a:ext cx="662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400" dirty="0">
                <a:solidFill>
                  <a:srgbClr val="C00000"/>
                </a:solidFill>
                <a:latin typeface="Comic Sans MS" pitchFamily="66" charset="0"/>
              </a:rPr>
              <a:t>Esercizio 1</a:t>
            </a:r>
            <a:r>
              <a:rPr lang="it-IT" altLang="it-IT" sz="2400" dirty="0">
                <a:latin typeface="Comic Sans MS" pitchFamily="66" charset="0"/>
              </a:rPr>
              <a:t>:   T(n) = T(n-1) + n, 		           		T(1) = </a:t>
            </a:r>
            <a:r>
              <a:rPr lang="it-IT" altLang="it-IT" sz="2400" dirty="0" err="1">
                <a:latin typeface="Comic Sans MS" pitchFamily="66" charset="0"/>
              </a:rPr>
              <a:t>1</a:t>
            </a:r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58374" name="Rectangle 8"/>
          <p:cNvSpPr>
            <a:spLocks noChangeArrowheads="1"/>
          </p:cNvSpPr>
          <p:nvPr/>
        </p:nvSpPr>
        <p:spPr bwMode="black">
          <a:xfrm>
            <a:off x="467544" y="549300"/>
            <a:ext cx="82184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200" b="1" dirty="0">
                <a:solidFill>
                  <a:srgbClr val="C00000"/>
                </a:solidFill>
                <a:latin typeface="Comic Sans MS" pitchFamily="66" charset="0"/>
              </a:rPr>
              <a:t>Esercizi</a:t>
            </a:r>
          </a:p>
        </p:txBody>
      </p:sp>
      <p:sp>
        <p:nvSpPr>
          <p:cNvPr id="58375" name="Rectangle 4"/>
          <p:cNvSpPr>
            <a:spLocks noChangeArrowheads="1"/>
          </p:cNvSpPr>
          <p:nvPr/>
        </p:nvSpPr>
        <p:spPr bwMode="auto">
          <a:xfrm>
            <a:off x="894928" y="3606115"/>
            <a:ext cx="6629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400" dirty="0">
                <a:solidFill>
                  <a:srgbClr val="C00000"/>
                </a:solidFill>
                <a:latin typeface="Comic Sans MS" pitchFamily="66" charset="0"/>
              </a:rPr>
              <a:t>Esercizio 2</a:t>
            </a:r>
            <a:r>
              <a:rPr lang="it-IT" altLang="it-IT" sz="2400" dirty="0">
                <a:latin typeface="Comic Sans MS" pitchFamily="66" charset="0"/>
              </a:rPr>
              <a:t>:   T(n) = 9 T(n/3) + n, 		            		 T(1) = </a:t>
            </a:r>
            <a:r>
              <a:rPr lang="it-IT" altLang="it-IT" sz="2400" dirty="0" err="1">
                <a:latin typeface="Comic Sans MS" pitchFamily="66" charset="0"/>
              </a:rPr>
              <a:t>1</a:t>
            </a:r>
            <a:endParaRPr lang="it-IT" altLang="it-IT" sz="2400" dirty="0">
              <a:latin typeface="Comic Sans MS" pitchFamily="66" charset="0"/>
            </a:endParaRPr>
          </a:p>
          <a:p>
            <a:endParaRPr lang="it-IT" altLang="it-IT" sz="2400" dirty="0">
              <a:latin typeface="Comic Sans MS" pitchFamily="66" charset="0"/>
            </a:endParaRPr>
          </a:p>
          <a:p>
            <a:r>
              <a:rPr lang="it-IT" altLang="it-IT" sz="2400" dirty="0">
                <a:latin typeface="Comic Sans MS" pitchFamily="66" charset="0"/>
              </a:rPr>
              <a:t>(soluzione sul libro di testo: Esempio 2.4)</a:t>
            </a:r>
          </a:p>
          <a:p>
            <a:endParaRPr lang="it-IT" altLang="it-IT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773238"/>
            <a:ext cx="8153400" cy="16002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Idea</a:t>
            </a:r>
            <a:r>
              <a:rPr lang="it-IT" altLang="it-IT" sz="2400" dirty="0">
                <a:latin typeface="Comic Sans MS" pitchFamily="66" charset="0"/>
              </a:rPr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dirty="0">
                <a:latin typeface="Comic Sans MS" pitchFamily="66" charset="0"/>
              </a:rPr>
              <a:t>disegnare l’albero delle chiamate ricorsive indicando la dimensione di ogni nodo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dirty="0">
                <a:latin typeface="Comic Sans MS" pitchFamily="66" charset="0"/>
              </a:rPr>
              <a:t>stimare il tempo speso da ogni nodo dell’albero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dirty="0">
                <a:latin typeface="Comic Sans MS" pitchFamily="66" charset="0"/>
              </a:rPr>
              <a:t>stimare il tempo complessivo “sommando” il tempo speso da ogni nodo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609600" y="4149080"/>
            <a:ext cx="6629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000" dirty="0">
                <a:solidFill>
                  <a:srgbClr val="C00000"/>
                </a:solidFill>
                <a:latin typeface="Comic Sans MS" pitchFamily="66" charset="0"/>
              </a:rPr>
              <a:t>Suggerimento 1</a:t>
            </a:r>
            <a:r>
              <a:rPr lang="it-IT" altLang="it-IT" sz="2000" dirty="0">
                <a:latin typeface="Comic Sans MS" pitchFamily="66" charset="0"/>
              </a:rPr>
              <a:t>:  se il tempo speso da ogni nodo è costante, T(n) è proporzionale al numero di nodi</a:t>
            </a:r>
          </a:p>
        </p:txBody>
      </p:sp>
      <p:sp>
        <p:nvSpPr>
          <p:cNvPr id="58374" name="Rectangle 8"/>
          <p:cNvSpPr>
            <a:spLocks noChangeArrowheads="1"/>
          </p:cNvSpPr>
          <p:nvPr/>
        </p:nvSpPr>
        <p:spPr bwMode="black">
          <a:xfrm>
            <a:off x="457200" y="188913"/>
            <a:ext cx="82184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200" b="1" dirty="0">
                <a:solidFill>
                  <a:srgbClr val="3366FF"/>
                </a:solidFill>
                <a:latin typeface="Comic Sans MS" pitchFamily="66" charset="0"/>
              </a:rPr>
              <a:t>Analisi dell’albero della ricorsione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1560" y="4953362"/>
            <a:ext cx="80648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000" dirty="0">
                <a:solidFill>
                  <a:srgbClr val="C00000"/>
                </a:solidFill>
                <a:latin typeface="Comic Sans MS" pitchFamily="66" charset="0"/>
              </a:rPr>
              <a:t>Suggerimento 2</a:t>
            </a:r>
            <a:r>
              <a:rPr lang="it-IT" altLang="it-IT" sz="2000" dirty="0">
                <a:latin typeface="Comic Sans MS" pitchFamily="66" charset="0"/>
              </a:rPr>
              <a:t>: a volte conviene analizzare l’albero per livelli:</a:t>
            </a:r>
          </a:p>
          <a:p>
            <a:pPr>
              <a:buFontTx/>
              <a:buChar char="-"/>
            </a:pPr>
            <a:r>
              <a:rPr lang="it-IT" altLang="it-IT" sz="2000" dirty="0">
                <a:latin typeface="Comic Sans MS" pitchFamily="66" charset="0"/>
              </a:rPr>
              <a:t>analizzare il tempo speso su ogni livello (fornendo upper </a:t>
            </a:r>
            <a:r>
              <a:rPr lang="it-IT" altLang="it-IT" sz="2000" dirty="0" err="1">
                <a:latin typeface="Comic Sans MS" pitchFamily="66" charset="0"/>
              </a:rPr>
              <a:t>bound</a:t>
            </a:r>
            <a:r>
              <a:rPr lang="it-IT" altLang="it-IT" sz="2000" dirty="0">
                <a:latin typeface="Comic Sans MS" pitchFamily="66" charset="0"/>
              </a:rPr>
              <a:t>)</a:t>
            </a:r>
          </a:p>
          <a:p>
            <a:pPr>
              <a:buFontTx/>
              <a:buChar char="-"/>
            </a:pPr>
            <a:r>
              <a:rPr lang="it-IT" altLang="it-IT" sz="2000" dirty="0">
                <a:latin typeface="Comic Sans MS" pitchFamily="66" charset="0"/>
              </a:rPr>
              <a:t>stimare il numero di livelli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51720" y="692696"/>
            <a:ext cx="69127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altLang="it-IT" sz="2000" dirty="0">
                <a:solidFill>
                  <a:srgbClr val="C00000"/>
                </a:solidFill>
                <a:latin typeface="Comic Sans MS" pitchFamily="66" charset="0"/>
              </a:rPr>
              <a:t>(un modo grafico di pensare il metodo dell’iterazione)</a:t>
            </a:r>
            <a:endParaRPr lang="it-IT" altLang="it-IT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tecnica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albero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della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ricorsione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107504" y="908720"/>
            <a:ext cx="30598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)= 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 -1) + 1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107504" y="1372706"/>
            <a:ext cx="11521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2000" dirty="0">
                <a:latin typeface="Comic Sans MS" pitchFamily="66" charset="0"/>
              </a:rPr>
              <a:t>)= 1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931491" y="1916832"/>
            <a:ext cx="4320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02" name="CasellaDiTesto 101"/>
          <p:cNvSpPr txBox="1"/>
          <p:nvPr/>
        </p:nvSpPr>
        <p:spPr>
          <a:xfrm>
            <a:off x="3995936" y="2226169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quanto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costa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ogni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nodo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103" name="CasellaDiTesto 102"/>
          <p:cNvSpPr txBox="1"/>
          <p:nvPr/>
        </p:nvSpPr>
        <p:spPr>
          <a:xfrm>
            <a:off x="7164288" y="220486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…</a:t>
            </a:r>
            <a:r>
              <a:rPr lang="en-US" sz="2000" dirty="0" err="1">
                <a:latin typeface="Comic Sans MS" pitchFamily="66" charset="0"/>
              </a:rPr>
              <a:t>uno</a:t>
            </a:r>
            <a:r>
              <a:rPr lang="en-US" sz="2000" dirty="0">
                <a:latin typeface="Comic Sans MS" pitchFamily="66" charset="0"/>
              </a:rPr>
              <a:t>!</a:t>
            </a:r>
          </a:p>
        </p:txBody>
      </p:sp>
      <p:sp>
        <p:nvSpPr>
          <p:cNvPr id="108" name="CasellaDiTesto 107"/>
          <p:cNvSpPr txBox="1"/>
          <p:nvPr/>
        </p:nvSpPr>
        <p:spPr>
          <a:xfrm>
            <a:off x="4067944" y="2627620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quanti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nodi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ha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l’albero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109" name="CasellaDiTesto 108"/>
          <p:cNvSpPr txBox="1"/>
          <p:nvPr/>
        </p:nvSpPr>
        <p:spPr>
          <a:xfrm>
            <a:off x="7164288" y="259684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  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12" name="Freccia a destra 111"/>
          <p:cNvSpPr/>
          <p:nvPr/>
        </p:nvSpPr>
        <p:spPr>
          <a:xfrm>
            <a:off x="5436096" y="4581128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CasellaDiTesto 112"/>
          <p:cNvSpPr txBox="1">
            <a:spLocks noChangeArrowheads="1"/>
          </p:cNvSpPr>
          <p:nvPr/>
        </p:nvSpPr>
        <p:spPr bwMode="auto">
          <a:xfrm>
            <a:off x="4660428" y="5199583"/>
            <a:ext cx="22878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T(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)= </a:t>
            </a:r>
            <a:r>
              <a:rPr lang="en-US" sz="3200" dirty="0">
                <a:latin typeface="Comic Sans MS" pitchFamily="66" charset="0"/>
                <a:sym typeface="Symbol"/>
              </a:rPr>
              <a:t>(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3200" dirty="0">
                <a:latin typeface="Comic Sans MS" pitchFamily="66" charset="0"/>
              </a:rPr>
              <a:t>)</a:t>
            </a:r>
          </a:p>
        </p:txBody>
      </p:sp>
      <p:cxnSp>
        <p:nvCxnSpPr>
          <p:cNvPr id="115" name="Connettore 1 114"/>
          <p:cNvCxnSpPr>
            <a:endCxn id="7" idx="2"/>
          </p:cNvCxnSpPr>
          <p:nvPr/>
        </p:nvCxnSpPr>
        <p:spPr>
          <a:xfrm flipV="1">
            <a:off x="1147515" y="2316942"/>
            <a:ext cx="0" cy="4639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CasellaDiTesto 121"/>
          <p:cNvSpPr txBox="1">
            <a:spLocks noChangeArrowheads="1"/>
          </p:cNvSpPr>
          <p:nvPr/>
        </p:nvSpPr>
        <p:spPr bwMode="auto">
          <a:xfrm>
            <a:off x="611560" y="2636912"/>
            <a:ext cx="10801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 </a:t>
            </a:r>
            <a:r>
              <a:rPr lang="en-US" sz="2000" dirty="0">
                <a:latin typeface="Comic Sans MS" pitchFamily="66" charset="0"/>
              </a:rPr>
              <a:t>- 1</a:t>
            </a:r>
          </a:p>
        </p:txBody>
      </p:sp>
      <p:cxnSp>
        <p:nvCxnSpPr>
          <p:cNvPr id="123" name="Connettore 1 122"/>
          <p:cNvCxnSpPr>
            <a:stCxn id="124" idx="0"/>
            <a:endCxn id="122" idx="2"/>
          </p:cNvCxnSpPr>
          <p:nvPr/>
        </p:nvCxnSpPr>
        <p:spPr>
          <a:xfrm flipV="1">
            <a:off x="1147515" y="3037022"/>
            <a:ext cx="4105" cy="3707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CasellaDiTesto 123"/>
          <p:cNvSpPr txBox="1">
            <a:spLocks noChangeArrowheads="1"/>
          </p:cNvSpPr>
          <p:nvPr/>
        </p:nvSpPr>
        <p:spPr bwMode="auto">
          <a:xfrm>
            <a:off x="715467" y="3407734"/>
            <a:ext cx="86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-2</a:t>
            </a:r>
          </a:p>
        </p:txBody>
      </p:sp>
      <p:cxnSp>
        <p:nvCxnSpPr>
          <p:cNvPr id="125" name="Connettore 1 124"/>
          <p:cNvCxnSpPr>
            <a:stCxn id="126" idx="0"/>
          </p:cNvCxnSpPr>
          <p:nvPr/>
        </p:nvCxnSpPr>
        <p:spPr>
          <a:xfrm flipV="1">
            <a:off x="1147515" y="3919961"/>
            <a:ext cx="0" cy="4852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CasellaDiTesto 125"/>
          <p:cNvSpPr txBox="1">
            <a:spLocks noChangeArrowheads="1"/>
          </p:cNvSpPr>
          <p:nvPr/>
        </p:nvSpPr>
        <p:spPr bwMode="auto">
          <a:xfrm>
            <a:off x="715467" y="4405213"/>
            <a:ext cx="86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</a:t>
            </a:r>
            <a:r>
              <a:rPr lang="en-US" sz="2000" dirty="0" err="1">
                <a:latin typeface="Comic Sans MS" pitchFamily="66" charset="0"/>
              </a:rPr>
              <a:t>i</a:t>
            </a:r>
            <a:endParaRPr lang="en-US" sz="2000" dirty="0">
              <a:latin typeface="Comic Sans MS" pitchFamily="66" charset="0"/>
            </a:endParaRPr>
          </a:p>
        </p:txBody>
      </p:sp>
      <p:cxnSp>
        <p:nvCxnSpPr>
          <p:cNvPr id="127" name="Connettore 1 126"/>
          <p:cNvCxnSpPr>
            <a:endCxn id="126" idx="2"/>
          </p:cNvCxnSpPr>
          <p:nvPr/>
        </p:nvCxnSpPr>
        <p:spPr>
          <a:xfrm flipV="1">
            <a:off x="1147515" y="4805323"/>
            <a:ext cx="0" cy="4639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CasellaDiTesto 139"/>
          <p:cNvSpPr txBox="1">
            <a:spLocks noChangeArrowheads="1"/>
          </p:cNvSpPr>
          <p:nvPr/>
        </p:nvSpPr>
        <p:spPr bwMode="auto">
          <a:xfrm rot="5400000">
            <a:off x="1187875" y="3788790"/>
            <a:ext cx="3600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…</a:t>
            </a:r>
          </a:p>
        </p:txBody>
      </p:sp>
      <p:sp>
        <p:nvSpPr>
          <p:cNvPr id="141" name="CasellaDiTesto 140"/>
          <p:cNvSpPr txBox="1">
            <a:spLocks noChangeArrowheads="1"/>
          </p:cNvSpPr>
          <p:nvPr/>
        </p:nvSpPr>
        <p:spPr bwMode="auto">
          <a:xfrm rot="5400000">
            <a:off x="1209141" y="4724894"/>
            <a:ext cx="3600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…</a:t>
            </a:r>
          </a:p>
        </p:txBody>
      </p:sp>
      <p:sp>
        <p:nvSpPr>
          <p:cNvPr id="142" name="CasellaDiTesto 141"/>
          <p:cNvSpPr txBox="1">
            <a:spLocks noChangeArrowheads="1"/>
          </p:cNvSpPr>
          <p:nvPr/>
        </p:nvSpPr>
        <p:spPr bwMode="auto">
          <a:xfrm>
            <a:off x="715467" y="5549170"/>
            <a:ext cx="86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2</a:t>
            </a:r>
          </a:p>
        </p:txBody>
      </p:sp>
      <p:cxnSp>
        <p:nvCxnSpPr>
          <p:cNvPr id="143" name="Connettore 1 142"/>
          <p:cNvCxnSpPr>
            <a:endCxn id="142" idx="2"/>
          </p:cNvCxnSpPr>
          <p:nvPr/>
        </p:nvCxnSpPr>
        <p:spPr>
          <a:xfrm flipV="1">
            <a:off x="1147515" y="5949280"/>
            <a:ext cx="0" cy="4639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CasellaDiTesto 143"/>
          <p:cNvSpPr txBox="1">
            <a:spLocks noChangeArrowheads="1"/>
          </p:cNvSpPr>
          <p:nvPr/>
        </p:nvSpPr>
        <p:spPr bwMode="auto">
          <a:xfrm>
            <a:off x="931491" y="6341258"/>
            <a:ext cx="4320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2" grpId="0"/>
      <p:bldP spid="103" grpId="0"/>
      <p:bldP spid="108" grpId="0"/>
      <p:bldP spid="109" grpId="0"/>
      <p:bldP spid="112" grpId="0" animBg="1"/>
      <p:bldP spid="113" grpId="0"/>
      <p:bldP spid="122" grpId="0"/>
      <p:bldP spid="124" grpId="0"/>
      <p:bldP spid="126" grpId="0"/>
      <p:bldP spid="140" grpId="0"/>
      <p:bldP spid="141" grpId="0"/>
      <p:bldP spid="142" grpId="0"/>
      <p:bldP spid="1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323528" y="476424"/>
            <a:ext cx="8712968" cy="1368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dirty="0" err="1">
                <a:latin typeface="Comic Sans MS" pitchFamily="66" charset="0"/>
              </a:rPr>
              <a:t>Analizzare</a:t>
            </a:r>
            <a:r>
              <a:rPr lang="en-US" sz="2000" dirty="0">
                <a:latin typeface="Comic Sans MS" pitchFamily="66" charset="0"/>
              </a:rPr>
              <a:t> la </a:t>
            </a:r>
            <a:r>
              <a:rPr lang="en-US" sz="2000" dirty="0" err="1">
                <a:latin typeface="Comic Sans MS" pitchFamily="66" charset="0"/>
              </a:rPr>
              <a:t>complessità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nel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caso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medio</a:t>
            </a:r>
            <a:r>
              <a:rPr lang="en-US" sz="2000" dirty="0">
                <a:latin typeface="Comic Sans MS" pitchFamily="66" charset="0"/>
              </a:rPr>
              <a:t> del primo </a:t>
            </a:r>
            <a:r>
              <a:rPr lang="en-US" sz="2000" dirty="0" err="1">
                <a:latin typeface="Comic Sans MS" pitchFamily="66" charset="0"/>
              </a:rPr>
              <a:t>algoritmo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pesatura</a:t>
            </a:r>
            <a:r>
              <a:rPr lang="en-US" sz="2000" dirty="0">
                <a:latin typeface="Comic Sans MS" pitchFamily="66" charset="0"/>
              </a:rPr>
              <a:t> 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Alg1</a:t>
            </a:r>
            <a:r>
              <a:rPr lang="en-US" sz="2000" dirty="0">
                <a:latin typeface="Comic Sans MS" pitchFamily="66" charset="0"/>
              </a:rPr>
              <a:t>) </a:t>
            </a:r>
            <a:r>
              <a:rPr lang="en-US" sz="2000" dirty="0" err="1">
                <a:latin typeface="Comic Sans MS" pitchFamily="66" charset="0"/>
              </a:rPr>
              <a:t>presentato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nella</a:t>
            </a:r>
            <a:r>
              <a:rPr lang="en-US" sz="2000" dirty="0">
                <a:latin typeface="Comic Sans MS" pitchFamily="66" charset="0"/>
              </a:rPr>
              <a:t> prima </a:t>
            </a:r>
            <a:r>
              <a:rPr lang="en-US" sz="2000" dirty="0" err="1">
                <a:latin typeface="Comic Sans MS" pitchFamily="66" charset="0"/>
              </a:rPr>
              <a:t>lezione</a:t>
            </a:r>
            <a:r>
              <a:rPr lang="en-US" sz="2000" dirty="0">
                <a:latin typeface="Comic Sans MS" pitchFamily="66" charset="0"/>
              </a:rPr>
              <a:t>. </a:t>
            </a:r>
            <a:r>
              <a:rPr lang="en-US" sz="2000" dirty="0" err="1">
                <a:latin typeface="Comic Sans MS" pitchFamily="66" charset="0"/>
              </a:rPr>
              <a:t>Rispetto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alla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distribuzione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probabilità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sulle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istanze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err="1">
                <a:latin typeface="Comic Sans MS" pitchFamily="66" charset="0"/>
              </a:rPr>
              <a:t>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assuma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che</a:t>
            </a:r>
            <a:r>
              <a:rPr lang="en-US" sz="2000" dirty="0">
                <a:latin typeface="Comic Sans MS" pitchFamily="66" charset="0"/>
              </a:rPr>
              <a:t> la </a:t>
            </a:r>
            <a:r>
              <a:rPr lang="en-US" sz="2000" dirty="0" err="1">
                <a:latin typeface="Comic Sans MS" pitchFamily="66" charset="0"/>
              </a:rPr>
              <a:t>moneta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falsa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possa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trovarsi</a:t>
            </a:r>
            <a:r>
              <a:rPr lang="en-US" sz="2000" dirty="0">
                <a:latin typeface="Comic Sans MS" pitchFamily="66" charset="0"/>
              </a:rPr>
              <a:t> in </a:t>
            </a:r>
            <a:r>
              <a:rPr lang="en-US" sz="2000" dirty="0" err="1">
                <a:latin typeface="Comic Sans MS" pitchFamily="66" charset="0"/>
              </a:rPr>
              <a:t>modo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equiprobabile</a:t>
            </a:r>
            <a:r>
              <a:rPr lang="en-US" sz="2000" dirty="0">
                <a:latin typeface="Comic Sans MS" pitchFamily="66" charset="0"/>
              </a:rPr>
              <a:t> in </a:t>
            </a:r>
            <a:r>
              <a:rPr lang="en-US" sz="2000" dirty="0" err="1">
                <a:latin typeface="Comic Sans MS" pitchFamily="66" charset="0"/>
              </a:rPr>
              <a:t>una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qualsiasi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delle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posizioni</a:t>
            </a:r>
            <a:r>
              <a:rPr lang="en-US" sz="2000" dirty="0">
                <a:latin typeface="Comic Sans MS" pitchFamily="66" charset="0"/>
              </a:rPr>
              <a:t>.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" name="CasellaDiTesto 7"/>
          <p:cNvSpPr txBox="1">
            <a:spLocks noChangeArrowheads="1"/>
          </p:cNvSpPr>
          <p:nvPr/>
        </p:nvSpPr>
        <p:spPr bwMode="auto">
          <a:xfrm>
            <a:off x="6924353" y="44624"/>
            <a:ext cx="15007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Esercizio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211961" y="1916832"/>
            <a:ext cx="4896543" cy="17851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000" dirty="0"/>
              <a:t>Alg1 (X={x</a:t>
            </a:r>
            <a:r>
              <a:rPr lang="en-US" sz="2000" baseline="-25000" dirty="0"/>
              <a:t>1</a:t>
            </a:r>
            <a:r>
              <a:rPr lang="en-US" sz="2000" dirty="0"/>
              <a:t>, x</a:t>
            </a:r>
            <a:r>
              <a:rPr lang="en-US" sz="2000" baseline="-25000" dirty="0"/>
              <a:t>2</a:t>
            </a:r>
            <a:r>
              <a:rPr lang="en-US" sz="2000" dirty="0"/>
              <a:t>, …, </a:t>
            </a:r>
            <a:r>
              <a:rPr lang="en-US" sz="2000" dirty="0" err="1"/>
              <a:t>x</a:t>
            </a:r>
            <a:r>
              <a:rPr lang="en-US" sz="2000" baseline="-25000" dirty="0" err="1"/>
              <a:t>n</a:t>
            </a:r>
            <a:r>
              <a:rPr lang="en-US" sz="2000" dirty="0"/>
              <a:t>})</a:t>
            </a:r>
            <a:endParaRPr lang="en-US" sz="2000" i="1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/>
              <a:t> </a:t>
            </a:r>
            <a:r>
              <a:rPr lang="en-US" sz="2000" b="1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=2 </a:t>
            </a:r>
            <a:r>
              <a:rPr lang="en-US" sz="2000" b="1" dirty="0"/>
              <a:t>to</a:t>
            </a:r>
            <a:r>
              <a:rPr lang="en-US" sz="2000" dirty="0"/>
              <a:t> n </a:t>
            </a:r>
            <a:r>
              <a:rPr lang="en-US" sz="2000" b="1" dirty="0"/>
              <a:t>do</a:t>
            </a:r>
            <a:endParaRPr lang="en-US" sz="2000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b="1" dirty="0">
                <a:sym typeface="Wingdings" pitchFamily="2" charset="2"/>
              </a:rPr>
              <a:t>    if</a:t>
            </a:r>
            <a:r>
              <a:rPr lang="en-US" sz="2000" dirty="0">
                <a:sym typeface="Wingdings" pitchFamily="2" charset="2"/>
              </a:rPr>
              <a:t> peso(x</a:t>
            </a:r>
            <a:r>
              <a:rPr lang="en-US" sz="2000" baseline="-25000" dirty="0">
                <a:sym typeface="Wingdings" pitchFamily="2" charset="2"/>
              </a:rPr>
              <a:t>1</a:t>
            </a:r>
            <a:r>
              <a:rPr lang="en-US" sz="2000" dirty="0">
                <a:sym typeface="Wingdings" pitchFamily="2" charset="2"/>
              </a:rPr>
              <a:t>) &gt; peso(x</a:t>
            </a:r>
            <a:r>
              <a:rPr lang="en-US" sz="2000" baseline="-25000" dirty="0">
                <a:sym typeface="Wingdings" pitchFamily="2" charset="2"/>
              </a:rPr>
              <a:t>i</a:t>
            </a:r>
            <a:r>
              <a:rPr lang="en-US" sz="2000" dirty="0">
                <a:sym typeface="Wingdings" pitchFamily="2" charset="2"/>
              </a:rPr>
              <a:t>) </a:t>
            </a:r>
            <a:r>
              <a:rPr lang="en-US" sz="2000" b="1" dirty="0">
                <a:sym typeface="Wingdings" pitchFamily="2" charset="2"/>
              </a:rPr>
              <a:t>then return </a:t>
            </a:r>
            <a:r>
              <a:rPr lang="en-US" sz="2000" dirty="0">
                <a:sym typeface="Wingdings" pitchFamily="2" charset="2"/>
              </a:rPr>
              <a:t>x</a:t>
            </a:r>
            <a:r>
              <a:rPr lang="en-US" sz="2000" baseline="-25000" dirty="0">
                <a:sym typeface="Wingdings" pitchFamily="2" charset="2"/>
              </a:rPr>
              <a:t>1</a:t>
            </a:r>
            <a:endParaRPr lang="en-US" sz="2000" b="1" baseline="-25000" dirty="0"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>
                <a:sym typeface="Wingdings" pitchFamily="2" charset="2"/>
              </a:rPr>
              <a:t>     </a:t>
            </a:r>
            <a:r>
              <a:rPr lang="en-US" sz="2000" b="1" dirty="0">
                <a:sym typeface="Wingdings" pitchFamily="2" charset="2"/>
              </a:rPr>
              <a:t>if</a:t>
            </a:r>
            <a:r>
              <a:rPr lang="en-US" sz="2000" dirty="0">
                <a:sym typeface="Wingdings" pitchFamily="2" charset="2"/>
              </a:rPr>
              <a:t> peso(x</a:t>
            </a:r>
            <a:r>
              <a:rPr lang="en-US" sz="2000" baseline="-25000" dirty="0">
                <a:sym typeface="Wingdings" pitchFamily="2" charset="2"/>
              </a:rPr>
              <a:t>1</a:t>
            </a:r>
            <a:r>
              <a:rPr lang="en-US" sz="2000" dirty="0">
                <a:sym typeface="Wingdings" pitchFamily="2" charset="2"/>
              </a:rPr>
              <a:t>) &lt; peso(x</a:t>
            </a:r>
            <a:r>
              <a:rPr lang="en-US" sz="2000" baseline="-25000" dirty="0">
                <a:sym typeface="Wingdings" pitchFamily="2" charset="2"/>
              </a:rPr>
              <a:t>i</a:t>
            </a:r>
            <a:r>
              <a:rPr lang="en-US" sz="2000" dirty="0">
                <a:sym typeface="Wingdings" pitchFamily="2" charset="2"/>
              </a:rPr>
              <a:t>) </a:t>
            </a:r>
            <a:r>
              <a:rPr lang="en-US" sz="2000" b="1" dirty="0">
                <a:sym typeface="Wingdings" pitchFamily="2" charset="2"/>
              </a:rPr>
              <a:t>then return </a:t>
            </a:r>
            <a:r>
              <a:rPr lang="en-US" sz="2000" dirty="0">
                <a:sym typeface="Wingdings" pitchFamily="2" charset="2"/>
              </a:rPr>
              <a:t>x</a:t>
            </a:r>
            <a:r>
              <a:rPr lang="en-US" sz="2000" baseline="-25000" dirty="0">
                <a:sym typeface="Wingdings" pitchFamily="2" charset="2"/>
              </a:rPr>
              <a:t>i</a:t>
            </a:r>
            <a:endParaRPr lang="en-US" sz="2000" baseline="-250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72786" y="4509120"/>
            <a:ext cx="487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Comic Sans MS" pitchFamily="66" charset="0"/>
                <a:sym typeface="Symbol"/>
              </a:rPr>
              <a:t></a:t>
            </a:r>
            <a:endParaRPr lang="en-US" sz="4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86858" y="4695707"/>
            <a:ext cx="61269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Pr(“</a:t>
            </a:r>
            <a:r>
              <a:rPr lang="en-US" sz="2000" dirty="0" err="1">
                <a:latin typeface="Comic Sans MS" pitchFamily="66" charset="0"/>
              </a:rPr>
              <a:t>moneta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falsa</a:t>
            </a:r>
            <a:r>
              <a:rPr lang="en-US" sz="2000" dirty="0">
                <a:latin typeface="Comic Sans MS" pitchFamily="66" charset="0"/>
              </a:rPr>
              <a:t> è in </a:t>
            </a:r>
            <a:r>
              <a:rPr lang="en-US" sz="2000" dirty="0" err="1">
                <a:latin typeface="Comic Sans MS" pitchFamily="66" charset="0"/>
              </a:rPr>
              <a:t>posizione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>
                <a:latin typeface="Comic Sans MS" pitchFamily="66" charset="0"/>
              </a:rPr>
              <a:t> in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sz="2000" dirty="0">
                <a:latin typeface="Comic Sans MS" pitchFamily="66" charset="0"/>
              </a:rPr>
              <a:t>”) #</a:t>
            </a:r>
            <a:r>
              <a:rPr lang="en-US" sz="2000" dirty="0" err="1">
                <a:latin typeface="Comic Sans MS" pitchFamily="66" charset="0"/>
              </a:rPr>
              <a:t>pesate</a:t>
            </a:r>
            <a:r>
              <a:rPr lang="en-US" sz="2000" dirty="0">
                <a:latin typeface="Comic Sans MS" pitchFamily="66" charset="0"/>
              </a:rPr>
              <a:t>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sz="2000" dirty="0">
                <a:latin typeface="Comic Sans MS" pitchFamily="66" charset="0"/>
              </a:rPr>
              <a:t>)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62066" y="5023809"/>
            <a:ext cx="498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dirty="0">
                <a:latin typeface="Comic Sans MS" pitchFamily="66" charset="0"/>
              </a:rPr>
              <a:t>=1</a:t>
            </a:r>
          </a:p>
        </p:txBody>
      </p:sp>
      <p:sp>
        <p:nvSpPr>
          <p:cNvPr id="10" name="Parentesi graffa aperta 9"/>
          <p:cNvSpPr/>
          <p:nvPr/>
        </p:nvSpPr>
        <p:spPr>
          <a:xfrm rot="16200000">
            <a:off x="2755378" y="2935577"/>
            <a:ext cx="288032" cy="4464496"/>
          </a:xfrm>
          <a:prstGeom prst="leftBrace">
            <a:avLst>
              <a:gd name="adj1" fmla="val 40606"/>
              <a:gd name="adj2" fmla="val 47047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477979" y="5250505"/>
            <a:ext cx="56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1/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5241338" y="5183304"/>
            <a:ext cx="1611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1 se 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dirty="0">
                <a:latin typeface="Comic Sans MS" pitchFamily="66" charset="0"/>
              </a:rPr>
              <a:t>=1,</a:t>
            </a:r>
          </a:p>
          <a:p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dirty="0">
                <a:latin typeface="Comic Sans MS" pitchFamily="66" charset="0"/>
              </a:rPr>
              <a:t>-1 </a:t>
            </a:r>
            <a:r>
              <a:rPr lang="en-US" dirty="0" err="1">
                <a:latin typeface="Comic Sans MS" pitchFamily="66" charset="0"/>
              </a:rPr>
              <a:t>altrimenti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515033" y="4551652"/>
            <a:ext cx="23054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=(1/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)(1+  </a:t>
            </a:r>
            <a:r>
              <a:rPr lang="en-US" sz="3200" dirty="0">
                <a:latin typeface="Comic Sans MS" pitchFamily="66" charset="0"/>
                <a:sym typeface="Symbol"/>
              </a:rPr>
              <a:t></a:t>
            </a:r>
            <a:r>
              <a:rPr lang="en-US" sz="2000" dirty="0">
                <a:latin typeface="Comic Sans MS" pitchFamily="66" charset="0"/>
              </a:rPr>
              <a:t> 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>
                <a:latin typeface="Comic Sans MS" pitchFamily="66" charset="0"/>
              </a:rPr>
              <a:t>-1))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7628235" y="4951801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1600" dirty="0">
                <a:latin typeface="Comic Sans MS" pitchFamily="66" charset="0"/>
              </a:rPr>
              <a:t>=2</a:t>
            </a:r>
            <a:endParaRPr lang="en-US" sz="16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746949" y="4437112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15619" y="5858649"/>
            <a:ext cx="18934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=(1/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)(1+  </a:t>
            </a:r>
            <a:r>
              <a:rPr lang="en-US" sz="3200" dirty="0">
                <a:latin typeface="Comic Sans MS" pitchFamily="66" charset="0"/>
                <a:sym typeface="Symbol"/>
              </a:rPr>
              <a:t>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>
                <a:latin typeface="Comic Sans MS" pitchFamily="66" charset="0"/>
              </a:rPr>
              <a:t>)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528821" y="6258798"/>
            <a:ext cx="4651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1600" dirty="0">
                <a:latin typeface="Comic Sans MS" pitchFamily="66" charset="0"/>
              </a:rPr>
              <a:t>=1</a:t>
            </a:r>
            <a:endParaRPr lang="en-US" sz="16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1562877" y="573325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1600" dirty="0">
                <a:latin typeface="Comic Sans MS" pitchFamily="66" charset="0"/>
              </a:rPr>
              <a:t>-1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2195222" y="6021288"/>
            <a:ext cx="4217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=(1/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)(1+  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-1)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n</a:t>
            </a:r>
            <a:r>
              <a:rPr lang="en-US" sz="2000" dirty="0">
                <a:latin typeface="Comic Sans MS" pitchFamily="66" charset="0"/>
              </a:rPr>
              <a:t>/2)= 1/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 + 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-1)/2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72786" y="3625099"/>
            <a:ext cx="487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Comic Sans MS" pitchFamily="66" charset="0"/>
                <a:sym typeface="Symbol"/>
              </a:rPr>
              <a:t></a:t>
            </a:r>
            <a:endParaRPr lang="en-US" sz="4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586858" y="3811686"/>
            <a:ext cx="2396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Pr(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sz="2000" dirty="0">
                <a:latin typeface="Comic Sans MS" pitchFamily="66" charset="0"/>
              </a:rPr>
              <a:t>) #</a:t>
            </a:r>
            <a:r>
              <a:rPr lang="en-US" sz="2000" dirty="0" err="1">
                <a:latin typeface="Comic Sans MS" pitchFamily="66" charset="0"/>
              </a:rPr>
              <a:t>pesate</a:t>
            </a:r>
            <a:r>
              <a:rPr lang="en-US" sz="2000" dirty="0">
                <a:latin typeface="Comic Sans MS" pitchFamily="66" charset="0"/>
              </a:rPr>
              <a:t>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sz="2000" dirty="0">
                <a:latin typeface="Comic Sans MS" pitchFamily="66" charset="0"/>
              </a:rPr>
              <a:t>) =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41029" y="4139788"/>
            <a:ext cx="121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I </a:t>
            </a:r>
            <a:r>
              <a:rPr lang="en-US" dirty="0" err="1">
                <a:latin typeface="Comic Sans MS" pitchFamily="66" charset="0"/>
              </a:rPr>
              <a:t>di</a:t>
            </a:r>
            <a:r>
              <a:rPr lang="en-US" dirty="0">
                <a:latin typeface="Comic Sans MS" pitchFamily="66" charset="0"/>
              </a:rPr>
              <a:t> dim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n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369768" y="443711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6" name="Parentesi graffa aperta 25"/>
          <p:cNvSpPr/>
          <p:nvPr/>
        </p:nvSpPr>
        <p:spPr>
          <a:xfrm rot="16200000">
            <a:off x="5771890" y="4554632"/>
            <a:ext cx="163033" cy="1224136"/>
          </a:xfrm>
          <a:prstGeom prst="leftBrace">
            <a:avLst>
              <a:gd name="adj1" fmla="val 110744"/>
              <a:gd name="adj2" fmla="val 47047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2" grpId="0"/>
      <p:bldP spid="23" grpId="0"/>
      <p:bldP spid="24" grpId="0"/>
      <p:bldP spid="25" grpId="0"/>
      <p:bldP spid="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tecnica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albero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della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ricorsione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107504" y="908720"/>
            <a:ext cx="30598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)= 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 -1) +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107504" y="1372706"/>
            <a:ext cx="11521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2000" dirty="0">
                <a:latin typeface="Comic Sans MS" pitchFamily="66" charset="0"/>
              </a:rPr>
              <a:t>)= 1</a:t>
            </a:r>
          </a:p>
        </p:txBody>
      </p:sp>
      <p:sp>
        <p:nvSpPr>
          <p:cNvPr id="102" name="CasellaDiTesto 101"/>
          <p:cNvSpPr txBox="1"/>
          <p:nvPr/>
        </p:nvSpPr>
        <p:spPr>
          <a:xfrm>
            <a:off x="3995936" y="2226169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quanto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costa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ogni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nodo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103" name="CasellaDiTesto 102"/>
          <p:cNvSpPr txBox="1"/>
          <p:nvPr/>
        </p:nvSpPr>
        <p:spPr>
          <a:xfrm>
            <a:off x="7164288" y="220486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al </a:t>
            </a:r>
            <a:r>
              <a:rPr lang="en-US" sz="2000" dirty="0" err="1">
                <a:latin typeface="Comic Sans MS" pitchFamily="66" charset="0"/>
              </a:rPr>
              <a:t>più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108" name="CasellaDiTesto 107"/>
          <p:cNvSpPr txBox="1"/>
          <p:nvPr/>
        </p:nvSpPr>
        <p:spPr>
          <a:xfrm>
            <a:off x="4067944" y="2627620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quanti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nodi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ha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l’albero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109" name="CasellaDiTesto 108"/>
          <p:cNvSpPr txBox="1"/>
          <p:nvPr/>
        </p:nvSpPr>
        <p:spPr>
          <a:xfrm>
            <a:off x="7164288" y="263691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  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12" name="Freccia a destra 111"/>
          <p:cNvSpPr/>
          <p:nvPr/>
        </p:nvSpPr>
        <p:spPr>
          <a:xfrm>
            <a:off x="5508104" y="3284984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CasellaDiTesto 112"/>
          <p:cNvSpPr txBox="1">
            <a:spLocks noChangeArrowheads="1"/>
          </p:cNvSpPr>
          <p:nvPr/>
        </p:nvSpPr>
        <p:spPr bwMode="auto">
          <a:xfrm>
            <a:off x="4660428" y="3717032"/>
            <a:ext cx="22878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T(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)=</a:t>
            </a:r>
            <a:r>
              <a:rPr lang="en-US" sz="3200" dirty="0">
                <a:latin typeface="Comic Sans MS" pitchFamily="66" charset="0"/>
                <a:sym typeface="Symbol"/>
              </a:rPr>
              <a:t>O(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3200" baseline="30000" dirty="0">
                <a:latin typeface="Comic Sans MS" pitchFamily="66" charset="0"/>
              </a:rPr>
              <a:t>2</a:t>
            </a:r>
            <a:r>
              <a:rPr lang="en-US" sz="3200" dirty="0">
                <a:latin typeface="Comic Sans MS" pitchFamily="66" charset="0"/>
              </a:rPr>
              <a:t>)</a:t>
            </a:r>
          </a:p>
        </p:txBody>
      </p:sp>
      <p:grpSp>
        <p:nvGrpSpPr>
          <p:cNvPr id="30" name="Gruppo 29"/>
          <p:cNvGrpSpPr/>
          <p:nvPr/>
        </p:nvGrpSpPr>
        <p:grpSpPr>
          <a:xfrm>
            <a:off x="611560" y="1916832"/>
            <a:ext cx="1080120" cy="4824536"/>
            <a:chOff x="611560" y="1916832"/>
            <a:chExt cx="1080120" cy="4824536"/>
          </a:xfrm>
        </p:grpSpPr>
        <p:sp>
          <p:nvSpPr>
            <p:cNvPr id="7" name="CasellaDiTesto 6"/>
            <p:cNvSpPr txBox="1">
              <a:spLocks noChangeArrowheads="1"/>
            </p:cNvSpPr>
            <p:nvPr/>
          </p:nvSpPr>
          <p:spPr bwMode="auto">
            <a:xfrm>
              <a:off x="931491" y="1916832"/>
              <a:ext cx="43204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endParaRPr lang="en-US" sz="2000" dirty="0">
                <a:latin typeface="Comic Sans MS" pitchFamily="66" charset="0"/>
              </a:endParaRPr>
            </a:p>
          </p:txBody>
        </p:sp>
        <p:cxnSp>
          <p:nvCxnSpPr>
            <p:cNvPr id="115" name="Connettore 1 114"/>
            <p:cNvCxnSpPr>
              <a:endCxn id="7" idx="2"/>
            </p:cNvCxnSpPr>
            <p:nvPr/>
          </p:nvCxnSpPr>
          <p:spPr>
            <a:xfrm flipV="1">
              <a:off x="1147515" y="2316942"/>
              <a:ext cx="0" cy="46398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CasellaDiTesto 121"/>
            <p:cNvSpPr txBox="1">
              <a:spLocks noChangeArrowheads="1"/>
            </p:cNvSpPr>
            <p:nvPr/>
          </p:nvSpPr>
          <p:spPr bwMode="auto">
            <a:xfrm>
              <a:off x="611560" y="2636912"/>
              <a:ext cx="108012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 </a:t>
              </a:r>
              <a:r>
                <a:rPr lang="en-US" sz="2000" dirty="0">
                  <a:latin typeface="Comic Sans MS" pitchFamily="66" charset="0"/>
                </a:rPr>
                <a:t>- 1</a:t>
              </a:r>
            </a:p>
          </p:txBody>
        </p:sp>
        <p:cxnSp>
          <p:nvCxnSpPr>
            <p:cNvPr id="123" name="Connettore 1 122"/>
            <p:cNvCxnSpPr>
              <a:stCxn id="124" idx="0"/>
              <a:endCxn id="122" idx="2"/>
            </p:cNvCxnSpPr>
            <p:nvPr/>
          </p:nvCxnSpPr>
          <p:spPr>
            <a:xfrm flipV="1">
              <a:off x="1147515" y="3037022"/>
              <a:ext cx="4105" cy="37071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CasellaDiTesto 123"/>
            <p:cNvSpPr txBox="1">
              <a:spLocks noChangeArrowheads="1"/>
            </p:cNvSpPr>
            <p:nvPr/>
          </p:nvSpPr>
          <p:spPr bwMode="auto">
            <a:xfrm>
              <a:off x="715467" y="3407734"/>
              <a:ext cx="86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-2</a:t>
              </a:r>
            </a:p>
          </p:txBody>
        </p:sp>
        <p:cxnSp>
          <p:nvCxnSpPr>
            <p:cNvPr id="125" name="Connettore 1 124"/>
            <p:cNvCxnSpPr>
              <a:stCxn id="126" idx="0"/>
            </p:cNvCxnSpPr>
            <p:nvPr/>
          </p:nvCxnSpPr>
          <p:spPr>
            <a:xfrm flipV="1">
              <a:off x="1147515" y="3919961"/>
              <a:ext cx="0" cy="48525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CasellaDiTesto 125"/>
            <p:cNvSpPr txBox="1">
              <a:spLocks noChangeArrowheads="1"/>
            </p:cNvSpPr>
            <p:nvPr/>
          </p:nvSpPr>
          <p:spPr bwMode="auto">
            <a:xfrm>
              <a:off x="715467" y="4405213"/>
              <a:ext cx="86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</a:t>
              </a:r>
              <a:r>
                <a:rPr lang="en-US" sz="2000" dirty="0" err="1">
                  <a:latin typeface="Comic Sans MS" pitchFamily="66" charset="0"/>
                </a:rPr>
                <a:t>i</a:t>
              </a:r>
              <a:endParaRPr lang="en-US" sz="2000" dirty="0">
                <a:latin typeface="Comic Sans MS" pitchFamily="66" charset="0"/>
              </a:endParaRPr>
            </a:p>
          </p:txBody>
        </p:sp>
        <p:cxnSp>
          <p:nvCxnSpPr>
            <p:cNvPr id="127" name="Connettore 1 126"/>
            <p:cNvCxnSpPr>
              <a:endCxn id="126" idx="2"/>
            </p:cNvCxnSpPr>
            <p:nvPr/>
          </p:nvCxnSpPr>
          <p:spPr>
            <a:xfrm flipV="1">
              <a:off x="1147515" y="4805323"/>
              <a:ext cx="0" cy="46398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CasellaDiTesto 139"/>
            <p:cNvSpPr txBox="1">
              <a:spLocks noChangeArrowheads="1"/>
            </p:cNvSpPr>
            <p:nvPr/>
          </p:nvSpPr>
          <p:spPr bwMode="auto">
            <a:xfrm rot="5400000">
              <a:off x="1187875" y="3788790"/>
              <a:ext cx="36004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Comic Sans MS" pitchFamily="66" charset="0"/>
                </a:rPr>
                <a:t>…</a:t>
              </a:r>
            </a:p>
          </p:txBody>
        </p:sp>
        <p:sp>
          <p:nvSpPr>
            <p:cNvPr id="141" name="CasellaDiTesto 140"/>
            <p:cNvSpPr txBox="1">
              <a:spLocks noChangeArrowheads="1"/>
            </p:cNvSpPr>
            <p:nvPr/>
          </p:nvSpPr>
          <p:spPr bwMode="auto">
            <a:xfrm rot="5400000">
              <a:off x="1209141" y="4724894"/>
              <a:ext cx="36004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Comic Sans MS" pitchFamily="66" charset="0"/>
                </a:rPr>
                <a:t>…</a:t>
              </a:r>
            </a:p>
          </p:txBody>
        </p:sp>
        <p:sp>
          <p:nvSpPr>
            <p:cNvPr id="142" name="CasellaDiTesto 141"/>
            <p:cNvSpPr txBox="1">
              <a:spLocks noChangeArrowheads="1"/>
            </p:cNvSpPr>
            <p:nvPr/>
          </p:nvSpPr>
          <p:spPr bwMode="auto">
            <a:xfrm>
              <a:off x="715467" y="5549170"/>
              <a:ext cx="86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Comic Sans MS" pitchFamily="66" charset="0"/>
                </a:rPr>
                <a:t>2</a:t>
              </a:r>
            </a:p>
          </p:txBody>
        </p:sp>
        <p:cxnSp>
          <p:nvCxnSpPr>
            <p:cNvPr id="143" name="Connettore 1 142"/>
            <p:cNvCxnSpPr>
              <a:endCxn id="142" idx="2"/>
            </p:cNvCxnSpPr>
            <p:nvPr/>
          </p:nvCxnSpPr>
          <p:spPr>
            <a:xfrm flipV="1">
              <a:off x="1147515" y="5949280"/>
              <a:ext cx="0" cy="46398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CasellaDiTesto 143"/>
            <p:cNvSpPr txBox="1">
              <a:spLocks noChangeArrowheads="1"/>
            </p:cNvSpPr>
            <p:nvPr/>
          </p:nvSpPr>
          <p:spPr bwMode="auto">
            <a:xfrm>
              <a:off x="931491" y="6341258"/>
              <a:ext cx="43204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Comic Sans MS" pitchFamily="66" charset="0"/>
                </a:rPr>
                <a:t>1</a:t>
              </a:r>
            </a:p>
          </p:txBody>
        </p:sp>
      </p:grpSp>
      <p:sp>
        <p:nvSpPr>
          <p:cNvPr id="24" name="CasellaDiTesto 23"/>
          <p:cNvSpPr txBox="1">
            <a:spLocks noChangeArrowheads="1"/>
          </p:cNvSpPr>
          <p:nvPr/>
        </p:nvSpPr>
        <p:spPr bwMode="auto">
          <a:xfrm>
            <a:off x="4211960" y="4869160"/>
            <a:ext cx="3744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vale </a:t>
            </a:r>
            <a:r>
              <a:rPr lang="en-US" sz="3200" dirty="0">
                <a:latin typeface="Comic Sans MS" pitchFamily="66" charset="0"/>
              </a:rPr>
              <a:t>T(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)=</a:t>
            </a:r>
            <a:r>
              <a:rPr lang="el-GR" sz="3200" dirty="0">
                <a:latin typeface="Comic Sans MS" pitchFamily="66" charset="0"/>
                <a:sym typeface="Symbol"/>
              </a:rPr>
              <a:t>Θ</a:t>
            </a:r>
            <a:r>
              <a:rPr lang="en-US" sz="3200" dirty="0">
                <a:latin typeface="Comic Sans MS" pitchFamily="66" charset="0"/>
                <a:sym typeface="Symbol"/>
              </a:rPr>
              <a:t>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3200" baseline="30000" dirty="0">
                <a:latin typeface="Comic Sans MS" pitchFamily="66" charset="0"/>
              </a:rPr>
              <a:t>2</a:t>
            </a:r>
            <a:r>
              <a:rPr lang="en-US" sz="3200" dirty="0">
                <a:latin typeface="Comic Sans MS" pitchFamily="66" charset="0"/>
              </a:rPr>
              <a:t>) </a:t>
            </a:r>
            <a:r>
              <a:rPr lang="en-US" sz="2400" dirty="0">
                <a:latin typeface="Comic Sans MS" pitchFamily="66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3" grpId="0"/>
      <p:bldP spid="108" grpId="0"/>
      <p:bldP spid="109" grpId="0"/>
      <p:bldP spid="112" grpId="0" animBg="1"/>
      <p:bldP spid="113" grpId="0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tecnica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albero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della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ricorsione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107504" y="908720"/>
            <a:ext cx="30598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)= 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 -1) +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107504" y="1372706"/>
            <a:ext cx="11521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2000" dirty="0">
                <a:latin typeface="Comic Sans MS" pitchFamily="66" charset="0"/>
              </a:rPr>
              <a:t>)= 1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931491" y="1916832"/>
            <a:ext cx="4320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02" name="CasellaDiTesto 101"/>
          <p:cNvSpPr txBox="1"/>
          <p:nvPr/>
        </p:nvSpPr>
        <p:spPr>
          <a:xfrm>
            <a:off x="3995936" y="2226169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quanto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costa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ogni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nodo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103" name="CasellaDiTesto 102"/>
          <p:cNvSpPr txBox="1"/>
          <p:nvPr/>
        </p:nvSpPr>
        <p:spPr>
          <a:xfrm>
            <a:off x="7164288" y="220486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al </a:t>
            </a:r>
            <a:r>
              <a:rPr lang="en-US" sz="2000" dirty="0" err="1">
                <a:latin typeface="Comic Sans MS" pitchFamily="66" charset="0"/>
              </a:rPr>
              <a:t>più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108" name="CasellaDiTesto 107"/>
          <p:cNvSpPr txBox="1"/>
          <p:nvPr/>
        </p:nvSpPr>
        <p:spPr>
          <a:xfrm>
            <a:off x="4067944" y="2627620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quanti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nodi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ha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l’albero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109" name="CasellaDiTesto 108"/>
          <p:cNvSpPr txBox="1"/>
          <p:nvPr/>
        </p:nvSpPr>
        <p:spPr>
          <a:xfrm>
            <a:off x="7164288" y="263691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  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12" name="Freccia a destra 111"/>
          <p:cNvSpPr/>
          <p:nvPr/>
        </p:nvSpPr>
        <p:spPr>
          <a:xfrm>
            <a:off x="5508104" y="3284984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CasellaDiTesto 112"/>
          <p:cNvSpPr txBox="1">
            <a:spLocks noChangeArrowheads="1"/>
          </p:cNvSpPr>
          <p:nvPr/>
        </p:nvSpPr>
        <p:spPr bwMode="auto">
          <a:xfrm>
            <a:off x="4660428" y="3717032"/>
            <a:ext cx="22878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T(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)=</a:t>
            </a:r>
            <a:r>
              <a:rPr lang="en-US" sz="3200" dirty="0">
                <a:latin typeface="Comic Sans MS" pitchFamily="66" charset="0"/>
                <a:sym typeface="Symbol"/>
              </a:rPr>
              <a:t>O(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3200" baseline="30000" dirty="0">
                <a:latin typeface="Comic Sans MS" pitchFamily="66" charset="0"/>
              </a:rPr>
              <a:t>2</a:t>
            </a:r>
            <a:r>
              <a:rPr lang="en-US" sz="3200" dirty="0">
                <a:latin typeface="Comic Sans MS" pitchFamily="66" charset="0"/>
              </a:rPr>
              <a:t>)</a:t>
            </a:r>
          </a:p>
        </p:txBody>
      </p:sp>
      <p:cxnSp>
        <p:nvCxnSpPr>
          <p:cNvPr id="115" name="Connettore 1 114"/>
          <p:cNvCxnSpPr>
            <a:endCxn id="7" idx="2"/>
          </p:cNvCxnSpPr>
          <p:nvPr/>
        </p:nvCxnSpPr>
        <p:spPr>
          <a:xfrm flipV="1">
            <a:off x="1147515" y="2316942"/>
            <a:ext cx="0" cy="4639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CasellaDiTesto 121"/>
          <p:cNvSpPr txBox="1">
            <a:spLocks noChangeArrowheads="1"/>
          </p:cNvSpPr>
          <p:nvPr/>
        </p:nvSpPr>
        <p:spPr bwMode="auto">
          <a:xfrm>
            <a:off x="611560" y="2636912"/>
            <a:ext cx="10801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 </a:t>
            </a:r>
            <a:r>
              <a:rPr lang="en-US" sz="2000" dirty="0">
                <a:latin typeface="Comic Sans MS" pitchFamily="66" charset="0"/>
              </a:rPr>
              <a:t>- 1</a:t>
            </a:r>
          </a:p>
        </p:txBody>
      </p:sp>
      <p:cxnSp>
        <p:nvCxnSpPr>
          <p:cNvPr id="123" name="Connettore 1 122"/>
          <p:cNvCxnSpPr>
            <a:stCxn id="124" idx="0"/>
            <a:endCxn id="122" idx="2"/>
          </p:cNvCxnSpPr>
          <p:nvPr/>
        </p:nvCxnSpPr>
        <p:spPr>
          <a:xfrm flipV="1">
            <a:off x="1147515" y="3037022"/>
            <a:ext cx="4105" cy="3707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CasellaDiTesto 123"/>
          <p:cNvSpPr txBox="1">
            <a:spLocks noChangeArrowheads="1"/>
          </p:cNvSpPr>
          <p:nvPr/>
        </p:nvSpPr>
        <p:spPr bwMode="auto">
          <a:xfrm>
            <a:off x="715467" y="3407734"/>
            <a:ext cx="86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-2</a:t>
            </a:r>
          </a:p>
        </p:txBody>
      </p:sp>
      <p:cxnSp>
        <p:nvCxnSpPr>
          <p:cNvPr id="125" name="Connettore 1 124"/>
          <p:cNvCxnSpPr>
            <a:stCxn id="126" idx="0"/>
          </p:cNvCxnSpPr>
          <p:nvPr/>
        </p:nvCxnSpPr>
        <p:spPr>
          <a:xfrm flipV="1">
            <a:off x="1147515" y="3919961"/>
            <a:ext cx="0" cy="4852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CasellaDiTesto 125"/>
          <p:cNvSpPr txBox="1">
            <a:spLocks noChangeArrowheads="1"/>
          </p:cNvSpPr>
          <p:nvPr/>
        </p:nvSpPr>
        <p:spPr bwMode="auto">
          <a:xfrm>
            <a:off x="715467" y="4405213"/>
            <a:ext cx="86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</a:t>
            </a:r>
            <a:r>
              <a:rPr lang="en-US" sz="2000" dirty="0" err="1">
                <a:latin typeface="Comic Sans MS" pitchFamily="66" charset="0"/>
              </a:rPr>
              <a:t>i</a:t>
            </a:r>
            <a:endParaRPr lang="en-US" sz="2000" dirty="0">
              <a:latin typeface="Comic Sans MS" pitchFamily="66" charset="0"/>
            </a:endParaRPr>
          </a:p>
        </p:txBody>
      </p:sp>
      <p:cxnSp>
        <p:nvCxnSpPr>
          <p:cNvPr id="127" name="Connettore 1 126"/>
          <p:cNvCxnSpPr>
            <a:endCxn id="126" idx="2"/>
          </p:cNvCxnSpPr>
          <p:nvPr/>
        </p:nvCxnSpPr>
        <p:spPr>
          <a:xfrm flipV="1">
            <a:off x="1147515" y="4805323"/>
            <a:ext cx="0" cy="4639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CasellaDiTesto 139"/>
          <p:cNvSpPr txBox="1">
            <a:spLocks noChangeArrowheads="1"/>
          </p:cNvSpPr>
          <p:nvPr/>
        </p:nvSpPr>
        <p:spPr bwMode="auto">
          <a:xfrm rot="5400000">
            <a:off x="1187875" y="3788790"/>
            <a:ext cx="3600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…</a:t>
            </a:r>
          </a:p>
        </p:txBody>
      </p:sp>
      <p:sp>
        <p:nvSpPr>
          <p:cNvPr id="141" name="CasellaDiTesto 140"/>
          <p:cNvSpPr txBox="1">
            <a:spLocks noChangeArrowheads="1"/>
          </p:cNvSpPr>
          <p:nvPr/>
        </p:nvSpPr>
        <p:spPr bwMode="auto">
          <a:xfrm rot="5400000">
            <a:off x="1209141" y="4724894"/>
            <a:ext cx="3600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…</a:t>
            </a:r>
          </a:p>
        </p:txBody>
      </p:sp>
      <p:sp>
        <p:nvSpPr>
          <p:cNvPr id="142" name="CasellaDiTesto 141"/>
          <p:cNvSpPr txBox="1">
            <a:spLocks noChangeArrowheads="1"/>
          </p:cNvSpPr>
          <p:nvPr/>
        </p:nvSpPr>
        <p:spPr bwMode="auto">
          <a:xfrm>
            <a:off x="715467" y="5549170"/>
            <a:ext cx="86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2</a:t>
            </a:r>
          </a:p>
        </p:txBody>
      </p:sp>
      <p:cxnSp>
        <p:nvCxnSpPr>
          <p:cNvPr id="143" name="Connettore 1 142"/>
          <p:cNvCxnSpPr>
            <a:endCxn id="142" idx="2"/>
          </p:cNvCxnSpPr>
          <p:nvPr/>
        </p:nvCxnSpPr>
        <p:spPr>
          <a:xfrm flipV="1">
            <a:off x="1147515" y="5949280"/>
            <a:ext cx="0" cy="4639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CasellaDiTesto 143"/>
          <p:cNvSpPr txBox="1">
            <a:spLocks noChangeArrowheads="1"/>
          </p:cNvSpPr>
          <p:nvPr/>
        </p:nvSpPr>
        <p:spPr bwMode="auto">
          <a:xfrm>
            <a:off x="931491" y="6341258"/>
            <a:ext cx="4320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24" name="CasellaDiTesto 23"/>
          <p:cNvSpPr txBox="1">
            <a:spLocks noChangeArrowheads="1"/>
          </p:cNvSpPr>
          <p:nvPr/>
        </p:nvSpPr>
        <p:spPr bwMode="auto">
          <a:xfrm>
            <a:off x="4211960" y="4869160"/>
            <a:ext cx="3744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vale </a:t>
            </a:r>
            <a:r>
              <a:rPr lang="en-US" sz="3200" dirty="0">
                <a:latin typeface="Comic Sans MS" pitchFamily="66" charset="0"/>
              </a:rPr>
              <a:t>T(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)=</a:t>
            </a:r>
            <a:r>
              <a:rPr lang="el-GR" sz="3200" dirty="0">
                <a:latin typeface="Comic Sans MS" pitchFamily="66" charset="0"/>
                <a:sym typeface="Symbol"/>
              </a:rPr>
              <a:t>Θ</a:t>
            </a:r>
            <a:r>
              <a:rPr lang="en-US" sz="3200" dirty="0">
                <a:latin typeface="Comic Sans MS" pitchFamily="66" charset="0"/>
                <a:sym typeface="Symbol"/>
              </a:rPr>
              <a:t>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3200" baseline="30000" dirty="0">
                <a:latin typeface="Comic Sans MS" pitchFamily="66" charset="0"/>
              </a:rPr>
              <a:t>2</a:t>
            </a:r>
            <a:r>
              <a:rPr lang="en-US" sz="3200" dirty="0">
                <a:latin typeface="Comic Sans MS" pitchFamily="66" charset="0"/>
              </a:rPr>
              <a:t>) </a:t>
            </a:r>
            <a:r>
              <a:rPr lang="en-US" sz="2400" dirty="0">
                <a:latin typeface="Comic Sans MS" pitchFamily="66" charset="0"/>
              </a:rPr>
              <a:t>?</a:t>
            </a:r>
          </a:p>
        </p:txBody>
      </p:sp>
      <p:sp>
        <p:nvSpPr>
          <p:cNvPr id="25" name="Parentesi graffa chiusa 24"/>
          <p:cNvSpPr/>
          <p:nvPr/>
        </p:nvSpPr>
        <p:spPr>
          <a:xfrm>
            <a:off x="1763688" y="2132856"/>
            <a:ext cx="360040" cy="2376264"/>
          </a:xfrm>
          <a:prstGeom prst="rightBrace">
            <a:avLst>
              <a:gd name="adj1" fmla="val 8333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2339752" y="2636912"/>
            <a:ext cx="1512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/2 </a:t>
            </a:r>
            <a:r>
              <a:rPr lang="en-US" sz="2000" dirty="0" err="1">
                <a:latin typeface="Comic Sans MS" pitchFamily="66" charset="0"/>
              </a:rPr>
              <a:t>nodi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ognuno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dei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quali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costa</a:t>
            </a:r>
            <a:r>
              <a:rPr lang="en-US" sz="2000" dirty="0">
                <a:latin typeface="Comic Sans MS" pitchFamily="66" charset="0"/>
              </a:rPr>
              <a:t> ≥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/2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33" name="CasellaDiTesto 32"/>
          <p:cNvSpPr txBox="1">
            <a:spLocks noChangeArrowheads="1"/>
          </p:cNvSpPr>
          <p:nvPr/>
        </p:nvSpPr>
        <p:spPr bwMode="auto">
          <a:xfrm>
            <a:off x="1763688" y="5570076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T(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)≥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400" dirty="0">
                <a:latin typeface="Comic Sans MS" pitchFamily="66" charset="0"/>
                <a:sym typeface="Symbol"/>
              </a:rPr>
              <a:t>/</a:t>
            </a:r>
            <a:r>
              <a:rPr lang="en-US" sz="2400" dirty="0">
                <a:latin typeface="Comic Sans MS" pitchFamily="66" charset="0"/>
              </a:rPr>
              <a:t>2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400" dirty="0">
                <a:latin typeface="Comic Sans MS" pitchFamily="66" charset="0"/>
                <a:sym typeface="Symbol"/>
              </a:rPr>
              <a:t>/</a:t>
            </a:r>
            <a:r>
              <a:rPr lang="en-US" sz="2400" dirty="0">
                <a:latin typeface="Comic Sans MS" pitchFamily="66" charset="0"/>
              </a:rPr>
              <a:t>2=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baseline="30000" dirty="0">
                <a:latin typeface="Comic Sans MS" pitchFamily="66" charset="0"/>
              </a:rPr>
              <a:t>2</a:t>
            </a:r>
            <a:r>
              <a:rPr lang="en-US" sz="2400" dirty="0">
                <a:latin typeface="Comic Sans MS" pitchFamily="66" charset="0"/>
              </a:rPr>
              <a:t>/4</a:t>
            </a:r>
          </a:p>
        </p:txBody>
      </p:sp>
      <p:sp>
        <p:nvSpPr>
          <p:cNvPr id="34" name="Freccia a destra 33"/>
          <p:cNvSpPr/>
          <p:nvPr/>
        </p:nvSpPr>
        <p:spPr>
          <a:xfrm>
            <a:off x="1907704" y="6165304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asellaDiTesto 34"/>
          <p:cNvSpPr txBox="1">
            <a:spLocks noChangeArrowheads="1"/>
          </p:cNvSpPr>
          <p:nvPr/>
        </p:nvSpPr>
        <p:spPr bwMode="auto">
          <a:xfrm>
            <a:off x="2555776" y="6093296"/>
            <a:ext cx="22878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T(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)=</a:t>
            </a:r>
            <a:r>
              <a:rPr lang="el-GR" sz="2400" dirty="0">
                <a:latin typeface="Times New Roman"/>
                <a:cs typeface="Times New Roman"/>
                <a:sym typeface="Symbol"/>
              </a:rPr>
              <a:t>Ω</a:t>
            </a:r>
            <a:r>
              <a:rPr lang="en-US" sz="2400" dirty="0">
                <a:latin typeface="Comic Sans MS" pitchFamily="66" charset="0"/>
                <a:sym typeface="Symbol"/>
              </a:rPr>
              <a:t>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400" baseline="30000" dirty="0">
                <a:latin typeface="Comic Sans MS" pitchFamily="66" charset="0"/>
              </a:rPr>
              <a:t>2</a:t>
            </a:r>
            <a:r>
              <a:rPr lang="en-US" sz="2400" dirty="0">
                <a:latin typeface="Comic Sans MS" pitchFamily="66" charset="0"/>
              </a:rPr>
              <a:t>)</a:t>
            </a:r>
          </a:p>
        </p:txBody>
      </p:sp>
      <p:sp>
        <p:nvSpPr>
          <p:cNvPr id="36" name="Rettangolo arrotondato 35"/>
          <p:cNvSpPr/>
          <p:nvPr/>
        </p:nvSpPr>
        <p:spPr>
          <a:xfrm>
            <a:off x="755576" y="1916832"/>
            <a:ext cx="864096" cy="2808312"/>
          </a:xfrm>
          <a:prstGeom prst="roundRect">
            <a:avLst/>
          </a:prstGeom>
          <a:solidFill>
            <a:srgbClr val="3366FF">
              <a:alpha val="26000"/>
            </a:srgbClr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8" name="Connettore 1 37"/>
          <p:cNvCxnSpPr/>
          <p:nvPr/>
        </p:nvCxnSpPr>
        <p:spPr>
          <a:xfrm>
            <a:off x="1691680" y="4725144"/>
            <a:ext cx="648072" cy="86409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3" grpId="0"/>
      <p:bldP spid="34" grpId="0" animBg="1"/>
      <p:bldP spid="35" grpId="0"/>
      <p:bldP spid="3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tecnica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albero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della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ricorsione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107504" y="908720"/>
            <a:ext cx="30598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)= 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 -1) +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107504" y="1372706"/>
            <a:ext cx="11521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2000" dirty="0">
                <a:latin typeface="Comic Sans MS" pitchFamily="66" charset="0"/>
              </a:rPr>
              <a:t>)= 1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931491" y="1916832"/>
            <a:ext cx="4320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02" name="CasellaDiTesto 101"/>
          <p:cNvSpPr txBox="1"/>
          <p:nvPr/>
        </p:nvSpPr>
        <p:spPr>
          <a:xfrm>
            <a:off x="3995936" y="2226169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quanto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costa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ogni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nodo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103" name="CasellaDiTesto 102"/>
          <p:cNvSpPr txBox="1"/>
          <p:nvPr/>
        </p:nvSpPr>
        <p:spPr>
          <a:xfrm>
            <a:off x="7164288" y="220486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al </a:t>
            </a:r>
            <a:r>
              <a:rPr lang="en-US" sz="2000" dirty="0" err="1">
                <a:latin typeface="Comic Sans MS" pitchFamily="66" charset="0"/>
              </a:rPr>
              <a:t>più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108" name="CasellaDiTesto 107"/>
          <p:cNvSpPr txBox="1"/>
          <p:nvPr/>
        </p:nvSpPr>
        <p:spPr>
          <a:xfrm>
            <a:off x="4067944" y="2627620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quanti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nodi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ha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l’albero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109" name="CasellaDiTesto 108"/>
          <p:cNvSpPr txBox="1"/>
          <p:nvPr/>
        </p:nvSpPr>
        <p:spPr>
          <a:xfrm>
            <a:off x="7164288" y="263691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  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12" name="Freccia a destra 111"/>
          <p:cNvSpPr/>
          <p:nvPr/>
        </p:nvSpPr>
        <p:spPr>
          <a:xfrm>
            <a:off x="5508104" y="3284984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CasellaDiTesto 112"/>
          <p:cNvSpPr txBox="1">
            <a:spLocks noChangeArrowheads="1"/>
          </p:cNvSpPr>
          <p:nvPr/>
        </p:nvSpPr>
        <p:spPr bwMode="auto">
          <a:xfrm>
            <a:off x="4660428" y="3717032"/>
            <a:ext cx="22878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T(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)=</a:t>
            </a:r>
            <a:r>
              <a:rPr lang="en-US" sz="3200" dirty="0">
                <a:latin typeface="Comic Sans MS" pitchFamily="66" charset="0"/>
                <a:sym typeface="Symbol"/>
              </a:rPr>
              <a:t>O(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3200" baseline="30000" dirty="0">
                <a:latin typeface="Comic Sans MS" pitchFamily="66" charset="0"/>
              </a:rPr>
              <a:t>2</a:t>
            </a:r>
            <a:r>
              <a:rPr lang="en-US" sz="3200" dirty="0">
                <a:latin typeface="Comic Sans MS" pitchFamily="66" charset="0"/>
              </a:rPr>
              <a:t>)</a:t>
            </a:r>
          </a:p>
        </p:txBody>
      </p:sp>
      <p:cxnSp>
        <p:nvCxnSpPr>
          <p:cNvPr id="115" name="Connettore 1 114"/>
          <p:cNvCxnSpPr>
            <a:endCxn id="7" idx="2"/>
          </p:cNvCxnSpPr>
          <p:nvPr/>
        </p:nvCxnSpPr>
        <p:spPr>
          <a:xfrm flipV="1">
            <a:off x="1147515" y="2316942"/>
            <a:ext cx="0" cy="4639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CasellaDiTesto 121"/>
          <p:cNvSpPr txBox="1">
            <a:spLocks noChangeArrowheads="1"/>
          </p:cNvSpPr>
          <p:nvPr/>
        </p:nvSpPr>
        <p:spPr bwMode="auto">
          <a:xfrm>
            <a:off x="611560" y="2636912"/>
            <a:ext cx="10801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 </a:t>
            </a:r>
            <a:r>
              <a:rPr lang="en-US" sz="2000" dirty="0">
                <a:latin typeface="Comic Sans MS" pitchFamily="66" charset="0"/>
              </a:rPr>
              <a:t>- 1</a:t>
            </a:r>
          </a:p>
        </p:txBody>
      </p:sp>
      <p:cxnSp>
        <p:nvCxnSpPr>
          <p:cNvPr id="123" name="Connettore 1 122"/>
          <p:cNvCxnSpPr>
            <a:stCxn id="124" idx="0"/>
            <a:endCxn id="122" idx="2"/>
          </p:cNvCxnSpPr>
          <p:nvPr/>
        </p:nvCxnSpPr>
        <p:spPr>
          <a:xfrm flipV="1">
            <a:off x="1147515" y="3037022"/>
            <a:ext cx="4105" cy="3707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CasellaDiTesto 123"/>
          <p:cNvSpPr txBox="1">
            <a:spLocks noChangeArrowheads="1"/>
          </p:cNvSpPr>
          <p:nvPr/>
        </p:nvSpPr>
        <p:spPr bwMode="auto">
          <a:xfrm>
            <a:off x="715467" y="3407734"/>
            <a:ext cx="86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-2</a:t>
            </a:r>
          </a:p>
        </p:txBody>
      </p:sp>
      <p:cxnSp>
        <p:nvCxnSpPr>
          <p:cNvPr id="125" name="Connettore 1 124"/>
          <p:cNvCxnSpPr>
            <a:stCxn id="126" idx="0"/>
          </p:cNvCxnSpPr>
          <p:nvPr/>
        </p:nvCxnSpPr>
        <p:spPr>
          <a:xfrm flipV="1">
            <a:off x="1147515" y="3919961"/>
            <a:ext cx="0" cy="4852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CasellaDiTesto 125"/>
          <p:cNvSpPr txBox="1">
            <a:spLocks noChangeArrowheads="1"/>
          </p:cNvSpPr>
          <p:nvPr/>
        </p:nvSpPr>
        <p:spPr bwMode="auto">
          <a:xfrm>
            <a:off x="715467" y="4405213"/>
            <a:ext cx="86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</a:t>
            </a:r>
            <a:r>
              <a:rPr lang="en-US" sz="2000" dirty="0" err="1">
                <a:latin typeface="Comic Sans MS" pitchFamily="66" charset="0"/>
              </a:rPr>
              <a:t>i</a:t>
            </a:r>
            <a:endParaRPr lang="en-US" sz="2000" dirty="0">
              <a:latin typeface="Comic Sans MS" pitchFamily="66" charset="0"/>
            </a:endParaRPr>
          </a:p>
        </p:txBody>
      </p:sp>
      <p:cxnSp>
        <p:nvCxnSpPr>
          <p:cNvPr id="127" name="Connettore 1 126"/>
          <p:cNvCxnSpPr>
            <a:endCxn id="126" idx="2"/>
          </p:cNvCxnSpPr>
          <p:nvPr/>
        </p:nvCxnSpPr>
        <p:spPr>
          <a:xfrm flipV="1">
            <a:off x="1147515" y="4805323"/>
            <a:ext cx="0" cy="4639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CasellaDiTesto 139"/>
          <p:cNvSpPr txBox="1">
            <a:spLocks noChangeArrowheads="1"/>
          </p:cNvSpPr>
          <p:nvPr/>
        </p:nvSpPr>
        <p:spPr bwMode="auto">
          <a:xfrm rot="5400000">
            <a:off x="1187875" y="3788790"/>
            <a:ext cx="3600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…</a:t>
            </a:r>
          </a:p>
        </p:txBody>
      </p:sp>
      <p:sp>
        <p:nvSpPr>
          <p:cNvPr id="141" name="CasellaDiTesto 140"/>
          <p:cNvSpPr txBox="1">
            <a:spLocks noChangeArrowheads="1"/>
          </p:cNvSpPr>
          <p:nvPr/>
        </p:nvSpPr>
        <p:spPr bwMode="auto">
          <a:xfrm rot="5400000">
            <a:off x="1209141" y="4724894"/>
            <a:ext cx="3600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…</a:t>
            </a:r>
          </a:p>
        </p:txBody>
      </p:sp>
      <p:sp>
        <p:nvSpPr>
          <p:cNvPr id="142" name="CasellaDiTesto 141"/>
          <p:cNvSpPr txBox="1">
            <a:spLocks noChangeArrowheads="1"/>
          </p:cNvSpPr>
          <p:nvPr/>
        </p:nvSpPr>
        <p:spPr bwMode="auto">
          <a:xfrm>
            <a:off x="715467" y="5549170"/>
            <a:ext cx="86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2</a:t>
            </a:r>
          </a:p>
        </p:txBody>
      </p:sp>
      <p:cxnSp>
        <p:nvCxnSpPr>
          <p:cNvPr id="143" name="Connettore 1 142"/>
          <p:cNvCxnSpPr>
            <a:endCxn id="142" idx="2"/>
          </p:cNvCxnSpPr>
          <p:nvPr/>
        </p:nvCxnSpPr>
        <p:spPr>
          <a:xfrm flipV="1">
            <a:off x="1147515" y="5949280"/>
            <a:ext cx="0" cy="4639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CasellaDiTesto 143"/>
          <p:cNvSpPr txBox="1">
            <a:spLocks noChangeArrowheads="1"/>
          </p:cNvSpPr>
          <p:nvPr/>
        </p:nvSpPr>
        <p:spPr bwMode="auto">
          <a:xfrm>
            <a:off x="931491" y="6341258"/>
            <a:ext cx="4320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24" name="CasellaDiTesto 23"/>
          <p:cNvSpPr txBox="1">
            <a:spLocks noChangeArrowheads="1"/>
          </p:cNvSpPr>
          <p:nvPr/>
        </p:nvSpPr>
        <p:spPr bwMode="auto">
          <a:xfrm>
            <a:off x="4211960" y="4869160"/>
            <a:ext cx="3744416" cy="584775"/>
          </a:xfrm>
          <a:prstGeom prst="rect">
            <a:avLst/>
          </a:prstGeom>
          <a:ln w="4445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    T(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)=</a:t>
            </a:r>
            <a:r>
              <a:rPr lang="el-GR" sz="3200" dirty="0">
                <a:latin typeface="Comic Sans MS" pitchFamily="66" charset="0"/>
                <a:sym typeface="Symbol"/>
              </a:rPr>
              <a:t>Θ</a:t>
            </a:r>
            <a:r>
              <a:rPr lang="en-US" sz="3200" dirty="0">
                <a:latin typeface="Comic Sans MS" pitchFamily="66" charset="0"/>
                <a:sym typeface="Symbol"/>
              </a:rPr>
              <a:t>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3200" baseline="30000" dirty="0">
                <a:latin typeface="Comic Sans MS" pitchFamily="66" charset="0"/>
              </a:rPr>
              <a:t>2</a:t>
            </a:r>
            <a:r>
              <a:rPr lang="en-US" sz="3200" dirty="0">
                <a:latin typeface="Comic Sans MS" pitchFamily="66" charset="0"/>
              </a:rPr>
              <a:t>)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5" name="Parentesi graffa chiusa 24"/>
          <p:cNvSpPr/>
          <p:nvPr/>
        </p:nvSpPr>
        <p:spPr>
          <a:xfrm>
            <a:off x="1763688" y="2132856"/>
            <a:ext cx="360040" cy="2376264"/>
          </a:xfrm>
          <a:prstGeom prst="rightBrace">
            <a:avLst>
              <a:gd name="adj1" fmla="val 8333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2339752" y="2636912"/>
            <a:ext cx="1512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/2 </a:t>
            </a:r>
            <a:r>
              <a:rPr lang="en-US" sz="2000" dirty="0" err="1">
                <a:latin typeface="Comic Sans MS" pitchFamily="66" charset="0"/>
              </a:rPr>
              <a:t>nodi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ognuno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dei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quali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costa</a:t>
            </a:r>
            <a:r>
              <a:rPr lang="en-US" sz="2000" dirty="0">
                <a:latin typeface="Comic Sans MS" pitchFamily="66" charset="0"/>
              </a:rPr>
              <a:t> ≥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/2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33" name="CasellaDiTesto 32"/>
          <p:cNvSpPr txBox="1">
            <a:spLocks noChangeArrowheads="1"/>
          </p:cNvSpPr>
          <p:nvPr/>
        </p:nvSpPr>
        <p:spPr bwMode="auto">
          <a:xfrm>
            <a:off x="1763688" y="5570076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T(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)≥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400" dirty="0">
                <a:latin typeface="Comic Sans MS" pitchFamily="66" charset="0"/>
                <a:sym typeface="Symbol"/>
              </a:rPr>
              <a:t>/</a:t>
            </a:r>
            <a:r>
              <a:rPr lang="en-US" sz="2400" dirty="0">
                <a:latin typeface="Comic Sans MS" pitchFamily="66" charset="0"/>
              </a:rPr>
              <a:t>2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400" dirty="0">
                <a:latin typeface="Comic Sans MS" pitchFamily="66" charset="0"/>
                <a:sym typeface="Symbol"/>
              </a:rPr>
              <a:t>/</a:t>
            </a:r>
            <a:r>
              <a:rPr lang="en-US" sz="2400" dirty="0">
                <a:latin typeface="Comic Sans MS" pitchFamily="66" charset="0"/>
              </a:rPr>
              <a:t>2=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baseline="30000" dirty="0">
                <a:latin typeface="Comic Sans MS" pitchFamily="66" charset="0"/>
              </a:rPr>
              <a:t>2</a:t>
            </a:r>
            <a:r>
              <a:rPr lang="en-US" sz="2400" dirty="0">
                <a:latin typeface="Comic Sans MS" pitchFamily="66" charset="0"/>
              </a:rPr>
              <a:t>/4</a:t>
            </a:r>
          </a:p>
        </p:txBody>
      </p:sp>
      <p:sp>
        <p:nvSpPr>
          <p:cNvPr id="34" name="Freccia a destra 33"/>
          <p:cNvSpPr/>
          <p:nvPr/>
        </p:nvSpPr>
        <p:spPr>
          <a:xfrm>
            <a:off x="1907704" y="6165304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asellaDiTesto 34"/>
          <p:cNvSpPr txBox="1">
            <a:spLocks noChangeArrowheads="1"/>
          </p:cNvSpPr>
          <p:nvPr/>
        </p:nvSpPr>
        <p:spPr bwMode="auto">
          <a:xfrm>
            <a:off x="2555776" y="6093296"/>
            <a:ext cx="22878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T(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)=</a:t>
            </a:r>
            <a:r>
              <a:rPr lang="el-GR" sz="2400" dirty="0">
                <a:latin typeface="Times New Roman"/>
                <a:cs typeface="Times New Roman"/>
                <a:sym typeface="Symbol"/>
              </a:rPr>
              <a:t>Ω</a:t>
            </a:r>
            <a:r>
              <a:rPr lang="en-US" sz="2400" dirty="0">
                <a:latin typeface="Comic Sans MS" pitchFamily="66" charset="0"/>
                <a:sym typeface="Symbol"/>
              </a:rPr>
              <a:t>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400" baseline="30000" dirty="0">
                <a:latin typeface="Comic Sans MS" pitchFamily="66" charset="0"/>
              </a:rPr>
              <a:t>2</a:t>
            </a:r>
            <a:r>
              <a:rPr lang="en-US" sz="2400" dirty="0">
                <a:latin typeface="Comic Sans MS" pitchFamily="66" charset="0"/>
              </a:rPr>
              <a:t>)</a:t>
            </a:r>
          </a:p>
        </p:txBody>
      </p:sp>
      <p:sp>
        <p:nvSpPr>
          <p:cNvPr id="36" name="Rettangolo arrotondato 35"/>
          <p:cNvSpPr/>
          <p:nvPr/>
        </p:nvSpPr>
        <p:spPr>
          <a:xfrm>
            <a:off x="755576" y="1916832"/>
            <a:ext cx="864096" cy="2808312"/>
          </a:xfrm>
          <a:prstGeom prst="roundRect">
            <a:avLst/>
          </a:prstGeom>
          <a:solidFill>
            <a:srgbClr val="3366FF">
              <a:alpha val="26000"/>
            </a:srgbClr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8" name="Connettore 1 37"/>
          <p:cNvCxnSpPr/>
          <p:nvPr/>
        </p:nvCxnSpPr>
        <p:spPr>
          <a:xfrm>
            <a:off x="1691680" y="4725144"/>
            <a:ext cx="648072" cy="86409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tecnica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albero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della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ricorsione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107504" y="908720"/>
            <a:ext cx="30598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)= 2T(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 -1) + 1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107504" y="1372706"/>
            <a:ext cx="11521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2000" dirty="0">
                <a:latin typeface="Comic Sans MS" pitchFamily="66" charset="0"/>
              </a:rPr>
              <a:t>)= 1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4606322" y="1412776"/>
            <a:ext cx="4320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645882" y="2761764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-2</a:t>
            </a: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2662106" y="2780928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-2</a:t>
            </a: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1798010" y="2060848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-1</a:t>
            </a: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69818" y="3501008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-3</a:t>
            </a: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1221946" y="3501008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-3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2230058" y="3501008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-3</a:t>
            </a: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3454194" y="3501008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-3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-111884" y="4479683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>
            <a:off x="501866" y="4469050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>
            <a:off x="1077930" y="4469050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>
            <a:off x="1653994" y="4469050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>
            <a:off x="2120364" y="4479683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>
            <a:off x="2734114" y="4469050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>
            <a:off x="3310178" y="4469050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>
            <a:off x="3886242" y="4469050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cxnSp>
        <p:nvCxnSpPr>
          <p:cNvPr id="25" name="Connettore 1 24"/>
          <p:cNvCxnSpPr>
            <a:stCxn id="11" idx="0"/>
            <a:endCxn id="7" idx="1"/>
          </p:cNvCxnSpPr>
          <p:nvPr/>
        </p:nvCxnSpPr>
        <p:spPr>
          <a:xfrm flipV="1">
            <a:off x="2302066" y="1612831"/>
            <a:ext cx="2304256" cy="44801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>
            <a:stCxn id="11" idx="2"/>
            <a:endCxn id="9" idx="0"/>
          </p:cNvCxnSpPr>
          <p:nvPr/>
        </p:nvCxnSpPr>
        <p:spPr>
          <a:xfrm flipH="1">
            <a:off x="1149938" y="2460958"/>
            <a:ext cx="1152128" cy="3008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10" idx="0"/>
            <a:endCxn id="11" idx="2"/>
          </p:cNvCxnSpPr>
          <p:nvPr/>
        </p:nvCxnSpPr>
        <p:spPr>
          <a:xfrm flipH="1" flipV="1">
            <a:off x="2302066" y="2460958"/>
            <a:ext cx="864096" cy="3199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>
            <a:stCxn id="12" idx="0"/>
            <a:endCxn id="9" idx="2"/>
          </p:cNvCxnSpPr>
          <p:nvPr/>
        </p:nvCxnSpPr>
        <p:spPr>
          <a:xfrm flipV="1">
            <a:off x="573874" y="3161874"/>
            <a:ext cx="576064" cy="3391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>
            <a:stCxn id="13" idx="0"/>
            <a:endCxn id="9" idx="2"/>
          </p:cNvCxnSpPr>
          <p:nvPr/>
        </p:nvCxnSpPr>
        <p:spPr>
          <a:xfrm flipH="1" flipV="1">
            <a:off x="1149938" y="3161874"/>
            <a:ext cx="576064" cy="3391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>
            <a:stCxn id="10" idx="2"/>
            <a:endCxn id="14" idx="0"/>
          </p:cNvCxnSpPr>
          <p:nvPr/>
        </p:nvCxnSpPr>
        <p:spPr>
          <a:xfrm flipH="1">
            <a:off x="2734114" y="3181038"/>
            <a:ext cx="432048" cy="3199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>
            <a:stCxn id="10" idx="2"/>
            <a:endCxn id="15" idx="0"/>
          </p:cNvCxnSpPr>
          <p:nvPr/>
        </p:nvCxnSpPr>
        <p:spPr>
          <a:xfrm>
            <a:off x="3166162" y="3181038"/>
            <a:ext cx="792088" cy="3199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>
            <a:stCxn id="12" idx="2"/>
            <a:endCxn id="16" idx="0"/>
          </p:cNvCxnSpPr>
          <p:nvPr/>
        </p:nvCxnSpPr>
        <p:spPr>
          <a:xfrm flipH="1">
            <a:off x="212152" y="3901118"/>
            <a:ext cx="361722" cy="5785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>
            <a:stCxn id="12" idx="2"/>
            <a:endCxn id="17" idx="0"/>
          </p:cNvCxnSpPr>
          <p:nvPr/>
        </p:nvCxnSpPr>
        <p:spPr>
          <a:xfrm>
            <a:off x="573874" y="3901118"/>
            <a:ext cx="252028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>
            <a:stCxn id="13" idx="2"/>
            <a:endCxn id="18" idx="0"/>
          </p:cNvCxnSpPr>
          <p:nvPr/>
        </p:nvCxnSpPr>
        <p:spPr>
          <a:xfrm flipH="1">
            <a:off x="1401966" y="3901118"/>
            <a:ext cx="324036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>
            <a:stCxn id="13" idx="2"/>
            <a:endCxn id="19" idx="0"/>
          </p:cNvCxnSpPr>
          <p:nvPr/>
        </p:nvCxnSpPr>
        <p:spPr>
          <a:xfrm>
            <a:off x="1726002" y="3901118"/>
            <a:ext cx="252028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>
            <a:stCxn id="14" idx="2"/>
            <a:endCxn id="20" idx="0"/>
          </p:cNvCxnSpPr>
          <p:nvPr/>
        </p:nvCxnSpPr>
        <p:spPr>
          <a:xfrm flipH="1">
            <a:off x="2444400" y="3901118"/>
            <a:ext cx="289714" cy="5785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>
            <a:stCxn id="14" idx="2"/>
            <a:endCxn id="21" idx="0"/>
          </p:cNvCxnSpPr>
          <p:nvPr/>
        </p:nvCxnSpPr>
        <p:spPr>
          <a:xfrm>
            <a:off x="2734114" y="3901118"/>
            <a:ext cx="324036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>
            <a:stCxn id="15" idx="2"/>
            <a:endCxn id="23" idx="0"/>
          </p:cNvCxnSpPr>
          <p:nvPr/>
        </p:nvCxnSpPr>
        <p:spPr>
          <a:xfrm>
            <a:off x="3958250" y="3901118"/>
            <a:ext cx="252028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>
            <a:stCxn id="15" idx="2"/>
            <a:endCxn id="22" idx="0"/>
          </p:cNvCxnSpPr>
          <p:nvPr/>
        </p:nvCxnSpPr>
        <p:spPr>
          <a:xfrm flipH="1">
            <a:off x="3634214" y="3901118"/>
            <a:ext cx="324036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sellaDiTesto 70"/>
          <p:cNvSpPr txBox="1">
            <a:spLocks noChangeArrowheads="1"/>
          </p:cNvSpPr>
          <p:nvPr/>
        </p:nvSpPr>
        <p:spPr bwMode="auto">
          <a:xfrm>
            <a:off x="5004048" y="2777733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-2</a:t>
            </a:r>
          </a:p>
        </p:txBody>
      </p:sp>
      <p:sp>
        <p:nvSpPr>
          <p:cNvPr id="72" name="CasellaDiTesto 71"/>
          <p:cNvSpPr txBox="1">
            <a:spLocks noChangeArrowheads="1"/>
          </p:cNvSpPr>
          <p:nvPr/>
        </p:nvSpPr>
        <p:spPr bwMode="auto">
          <a:xfrm>
            <a:off x="7020272" y="2796897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-2</a:t>
            </a:r>
          </a:p>
        </p:txBody>
      </p:sp>
      <p:sp>
        <p:nvSpPr>
          <p:cNvPr id="73" name="CasellaDiTesto 72"/>
          <p:cNvSpPr txBox="1">
            <a:spLocks noChangeArrowheads="1"/>
          </p:cNvSpPr>
          <p:nvPr/>
        </p:nvSpPr>
        <p:spPr bwMode="auto">
          <a:xfrm>
            <a:off x="6156176" y="2076817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>
                <a:latin typeface="Comic Sans MS" pitchFamily="66" charset="0"/>
              </a:rPr>
              <a:t>-1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74" name="CasellaDiTesto 73"/>
          <p:cNvSpPr txBox="1">
            <a:spLocks noChangeArrowheads="1"/>
          </p:cNvSpPr>
          <p:nvPr/>
        </p:nvSpPr>
        <p:spPr bwMode="auto">
          <a:xfrm>
            <a:off x="4427984" y="3516977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-3</a:t>
            </a:r>
          </a:p>
        </p:txBody>
      </p:sp>
      <p:sp>
        <p:nvSpPr>
          <p:cNvPr id="75" name="CasellaDiTesto 74"/>
          <p:cNvSpPr txBox="1">
            <a:spLocks noChangeArrowheads="1"/>
          </p:cNvSpPr>
          <p:nvPr/>
        </p:nvSpPr>
        <p:spPr bwMode="auto">
          <a:xfrm>
            <a:off x="5580112" y="3516977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-3</a:t>
            </a:r>
          </a:p>
        </p:txBody>
      </p:sp>
      <p:sp>
        <p:nvSpPr>
          <p:cNvPr id="76" name="CasellaDiTesto 75"/>
          <p:cNvSpPr txBox="1">
            <a:spLocks noChangeArrowheads="1"/>
          </p:cNvSpPr>
          <p:nvPr/>
        </p:nvSpPr>
        <p:spPr bwMode="auto">
          <a:xfrm>
            <a:off x="6588224" y="3516977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-3</a:t>
            </a:r>
          </a:p>
        </p:txBody>
      </p:sp>
      <p:sp>
        <p:nvSpPr>
          <p:cNvPr id="77" name="CasellaDiTesto 76"/>
          <p:cNvSpPr txBox="1">
            <a:spLocks noChangeArrowheads="1"/>
          </p:cNvSpPr>
          <p:nvPr/>
        </p:nvSpPr>
        <p:spPr bwMode="auto">
          <a:xfrm>
            <a:off x="7812360" y="3516977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-3</a:t>
            </a:r>
          </a:p>
        </p:txBody>
      </p:sp>
      <p:sp>
        <p:nvSpPr>
          <p:cNvPr id="78" name="CasellaDiTesto 77"/>
          <p:cNvSpPr txBox="1">
            <a:spLocks noChangeArrowheads="1"/>
          </p:cNvSpPr>
          <p:nvPr/>
        </p:nvSpPr>
        <p:spPr bwMode="auto">
          <a:xfrm>
            <a:off x="4246282" y="4495652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79" name="CasellaDiTesto 78"/>
          <p:cNvSpPr txBox="1">
            <a:spLocks noChangeArrowheads="1"/>
          </p:cNvSpPr>
          <p:nvPr/>
        </p:nvSpPr>
        <p:spPr bwMode="auto">
          <a:xfrm>
            <a:off x="4860032" y="4485019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80" name="CasellaDiTesto 79"/>
          <p:cNvSpPr txBox="1">
            <a:spLocks noChangeArrowheads="1"/>
          </p:cNvSpPr>
          <p:nvPr/>
        </p:nvSpPr>
        <p:spPr bwMode="auto">
          <a:xfrm>
            <a:off x="5436096" y="4485019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81" name="CasellaDiTesto 80"/>
          <p:cNvSpPr txBox="1">
            <a:spLocks noChangeArrowheads="1"/>
          </p:cNvSpPr>
          <p:nvPr/>
        </p:nvSpPr>
        <p:spPr bwMode="auto">
          <a:xfrm>
            <a:off x="6012160" y="4485019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82" name="CasellaDiTesto 81"/>
          <p:cNvSpPr txBox="1">
            <a:spLocks noChangeArrowheads="1"/>
          </p:cNvSpPr>
          <p:nvPr/>
        </p:nvSpPr>
        <p:spPr bwMode="auto">
          <a:xfrm>
            <a:off x="6478530" y="4495652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83" name="CasellaDiTesto 82"/>
          <p:cNvSpPr txBox="1">
            <a:spLocks noChangeArrowheads="1"/>
          </p:cNvSpPr>
          <p:nvPr/>
        </p:nvSpPr>
        <p:spPr bwMode="auto">
          <a:xfrm>
            <a:off x="7092280" y="4485019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84" name="CasellaDiTesto 83"/>
          <p:cNvSpPr txBox="1">
            <a:spLocks noChangeArrowheads="1"/>
          </p:cNvSpPr>
          <p:nvPr/>
        </p:nvSpPr>
        <p:spPr bwMode="auto">
          <a:xfrm>
            <a:off x="7668344" y="4485019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85" name="CasellaDiTesto 84"/>
          <p:cNvSpPr txBox="1">
            <a:spLocks noChangeArrowheads="1"/>
          </p:cNvSpPr>
          <p:nvPr/>
        </p:nvSpPr>
        <p:spPr bwMode="auto">
          <a:xfrm>
            <a:off x="8244408" y="4485019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cxnSp>
        <p:nvCxnSpPr>
          <p:cNvPr id="86" name="Connettore 1 85"/>
          <p:cNvCxnSpPr>
            <a:stCxn id="73" idx="0"/>
            <a:endCxn id="7" idx="3"/>
          </p:cNvCxnSpPr>
          <p:nvPr/>
        </p:nvCxnSpPr>
        <p:spPr>
          <a:xfrm flipH="1" flipV="1">
            <a:off x="5038370" y="1612831"/>
            <a:ext cx="1621862" cy="4639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1 86"/>
          <p:cNvCxnSpPr>
            <a:stCxn id="73" idx="2"/>
            <a:endCxn id="71" idx="0"/>
          </p:cNvCxnSpPr>
          <p:nvPr/>
        </p:nvCxnSpPr>
        <p:spPr>
          <a:xfrm flipH="1">
            <a:off x="5508104" y="2476927"/>
            <a:ext cx="1152128" cy="3008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1 87"/>
          <p:cNvCxnSpPr>
            <a:stCxn id="72" idx="0"/>
            <a:endCxn id="73" idx="2"/>
          </p:cNvCxnSpPr>
          <p:nvPr/>
        </p:nvCxnSpPr>
        <p:spPr>
          <a:xfrm flipH="1" flipV="1">
            <a:off x="6660232" y="2476927"/>
            <a:ext cx="864096" cy="3199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1 88"/>
          <p:cNvCxnSpPr>
            <a:stCxn id="74" idx="0"/>
            <a:endCxn id="71" idx="2"/>
          </p:cNvCxnSpPr>
          <p:nvPr/>
        </p:nvCxnSpPr>
        <p:spPr>
          <a:xfrm flipV="1">
            <a:off x="4932040" y="3177843"/>
            <a:ext cx="576064" cy="3391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1 89"/>
          <p:cNvCxnSpPr>
            <a:stCxn id="75" idx="0"/>
            <a:endCxn id="71" idx="2"/>
          </p:cNvCxnSpPr>
          <p:nvPr/>
        </p:nvCxnSpPr>
        <p:spPr>
          <a:xfrm flipH="1" flipV="1">
            <a:off x="5508104" y="3177843"/>
            <a:ext cx="576064" cy="3391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1 90"/>
          <p:cNvCxnSpPr>
            <a:stCxn id="72" idx="2"/>
            <a:endCxn id="76" idx="0"/>
          </p:cNvCxnSpPr>
          <p:nvPr/>
        </p:nvCxnSpPr>
        <p:spPr>
          <a:xfrm flipH="1">
            <a:off x="7092280" y="3197007"/>
            <a:ext cx="432048" cy="3199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1 91"/>
          <p:cNvCxnSpPr>
            <a:stCxn id="72" idx="2"/>
            <a:endCxn id="77" idx="0"/>
          </p:cNvCxnSpPr>
          <p:nvPr/>
        </p:nvCxnSpPr>
        <p:spPr>
          <a:xfrm>
            <a:off x="7524328" y="3197007"/>
            <a:ext cx="792088" cy="3199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1 92"/>
          <p:cNvCxnSpPr>
            <a:stCxn id="74" idx="2"/>
            <a:endCxn id="78" idx="0"/>
          </p:cNvCxnSpPr>
          <p:nvPr/>
        </p:nvCxnSpPr>
        <p:spPr>
          <a:xfrm flipH="1">
            <a:off x="4570318" y="3917087"/>
            <a:ext cx="361722" cy="5785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1 93"/>
          <p:cNvCxnSpPr>
            <a:stCxn id="74" idx="2"/>
            <a:endCxn id="79" idx="0"/>
          </p:cNvCxnSpPr>
          <p:nvPr/>
        </p:nvCxnSpPr>
        <p:spPr>
          <a:xfrm>
            <a:off x="4932040" y="3917087"/>
            <a:ext cx="252028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1 94"/>
          <p:cNvCxnSpPr>
            <a:stCxn id="75" idx="2"/>
            <a:endCxn id="80" idx="0"/>
          </p:cNvCxnSpPr>
          <p:nvPr/>
        </p:nvCxnSpPr>
        <p:spPr>
          <a:xfrm flipH="1">
            <a:off x="5760132" y="3917087"/>
            <a:ext cx="324036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1 95"/>
          <p:cNvCxnSpPr>
            <a:stCxn id="75" idx="2"/>
            <a:endCxn id="81" idx="0"/>
          </p:cNvCxnSpPr>
          <p:nvPr/>
        </p:nvCxnSpPr>
        <p:spPr>
          <a:xfrm>
            <a:off x="6084168" y="3917087"/>
            <a:ext cx="252028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1 96"/>
          <p:cNvCxnSpPr>
            <a:stCxn id="76" idx="2"/>
            <a:endCxn id="82" idx="0"/>
          </p:cNvCxnSpPr>
          <p:nvPr/>
        </p:nvCxnSpPr>
        <p:spPr>
          <a:xfrm flipH="1">
            <a:off x="6802566" y="3917087"/>
            <a:ext cx="289714" cy="5785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1 97"/>
          <p:cNvCxnSpPr>
            <a:stCxn id="76" idx="2"/>
            <a:endCxn id="83" idx="0"/>
          </p:cNvCxnSpPr>
          <p:nvPr/>
        </p:nvCxnSpPr>
        <p:spPr>
          <a:xfrm>
            <a:off x="7092280" y="3917087"/>
            <a:ext cx="324036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1 98"/>
          <p:cNvCxnSpPr>
            <a:stCxn id="77" idx="2"/>
            <a:endCxn id="85" idx="0"/>
          </p:cNvCxnSpPr>
          <p:nvPr/>
        </p:nvCxnSpPr>
        <p:spPr>
          <a:xfrm>
            <a:off x="8316416" y="3917087"/>
            <a:ext cx="252028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1 99"/>
          <p:cNvCxnSpPr>
            <a:stCxn id="77" idx="2"/>
            <a:endCxn id="84" idx="0"/>
          </p:cNvCxnSpPr>
          <p:nvPr/>
        </p:nvCxnSpPr>
        <p:spPr>
          <a:xfrm flipH="1">
            <a:off x="7992380" y="3917087"/>
            <a:ext cx="324036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CasellaDiTesto 101"/>
          <p:cNvSpPr txBox="1"/>
          <p:nvPr/>
        </p:nvSpPr>
        <p:spPr>
          <a:xfrm>
            <a:off x="611560" y="5322513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quanto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costa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ogni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nodo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103" name="CasellaDiTesto 102"/>
          <p:cNvSpPr txBox="1"/>
          <p:nvPr/>
        </p:nvSpPr>
        <p:spPr>
          <a:xfrm>
            <a:off x="4427984" y="53012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…</a:t>
            </a:r>
            <a:r>
              <a:rPr lang="en-US" dirty="0" err="1">
                <a:latin typeface="Comic Sans MS" pitchFamily="66" charset="0"/>
              </a:rPr>
              <a:t>uno</a:t>
            </a:r>
            <a:r>
              <a:rPr lang="en-US" dirty="0">
                <a:latin typeface="Comic Sans MS" pitchFamily="66" charset="0"/>
              </a:rPr>
              <a:t>!</a:t>
            </a:r>
          </a:p>
        </p:txBody>
      </p:sp>
      <p:sp>
        <p:nvSpPr>
          <p:cNvPr id="108" name="CasellaDiTesto 107"/>
          <p:cNvSpPr txBox="1"/>
          <p:nvPr/>
        </p:nvSpPr>
        <p:spPr>
          <a:xfrm>
            <a:off x="683568" y="572396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quanto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è alto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l’albero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109" name="CasellaDiTesto 108"/>
          <p:cNvSpPr txBox="1"/>
          <p:nvPr/>
        </p:nvSpPr>
        <p:spPr>
          <a:xfrm>
            <a:off x="4427984" y="58052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…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-1!</a:t>
            </a:r>
          </a:p>
        </p:txBody>
      </p:sp>
      <p:sp>
        <p:nvSpPr>
          <p:cNvPr id="110" name="CasellaDiTesto 109"/>
          <p:cNvSpPr txBox="1"/>
          <p:nvPr/>
        </p:nvSpPr>
        <p:spPr>
          <a:xfrm>
            <a:off x="611560" y="608400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quanti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nodi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ha un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albero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binario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completo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altezza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h?</a:t>
            </a:r>
          </a:p>
        </p:txBody>
      </p:sp>
      <p:sp>
        <p:nvSpPr>
          <p:cNvPr id="111" name="CasellaDiTesto 110"/>
          <p:cNvSpPr txBox="1"/>
          <p:nvPr/>
        </p:nvSpPr>
        <p:spPr>
          <a:xfrm>
            <a:off x="4860032" y="631887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= 2</a:t>
            </a:r>
            <a:r>
              <a:rPr lang="en-US" baseline="30000" dirty="0">
                <a:latin typeface="Comic Sans MS" pitchFamily="66" charset="0"/>
              </a:rPr>
              <a:t>h+1</a:t>
            </a:r>
            <a:r>
              <a:rPr lang="en-US" dirty="0">
                <a:latin typeface="Comic Sans MS" pitchFamily="66" charset="0"/>
              </a:rPr>
              <a:t> -1</a:t>
            </a:r>
          </a:p>
        </p:txBody>
      </p:sp>
      <p:sp>
        <p:nvSpPr>
          <p:cNvPr id="112" name="Freccia a destra 111"/>
          <p:cNvSpPr/>
          <p:nvPr/>
        </p:nvSpPr>
        <p:spPr>
          <a:xfrm>
            <a:off x="5580112" y="5805264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CasellaDiTesto 112"/>
          <p:cNvSpPr txBox="1">
            <a:spLocks noChangeArrowheads="1"/>
          </p:cNvSpPr>
          <p:nvPr/>
        </p:nvSpPr>
        <p:spPr bwMode="auto">
          <a:xfrm>
            <a:off x="6120680" y="5733256"/>
            <a:ext cx="28438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T(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)= 2</a:t>
            </a:r>
            <a:r>
              <a:rPr lang="en-US" sz="2400" baseline="30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 -1= </a:t>
            </a:r>
            <a:r>
              <a:rPr lang="en-US" sz="2400" dirty="0">
                <a:latin typeface="Comic Sans MS" pitchFamily="66" charset="0"/>
                <a:sym typeface="Symbol"/>
              </a:rPr>
              <a:t>(</a:t>
            </a:r>
            <a:r>
              <a:rPr lang="en-US" sz="2400" dirty="0">
                <a:latin typeface="Comic Sans MS" pitchFamily="66" charset="0"/>
              </a:rPr>
              <a:t>2</a:t>
            </a:r>
            <a:r>
              <a:rPr lang="en-US" sz="2400" baseline="30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</a:t>
            </a:r>
          </a:p>
        </p:txBody>
      </p:sp>
      <p:sp>
        <p:nvSpPr>
          <p:cNvPr id="114" name="CasellaDiTesto 113"/>
          <p:cNvSpPr txBox="1"/>
          <p:nvPr/>
        </p:nvSpPr>
        <p:spPr>
          <a:xfrm>
            <a:off x="3131840" y="49318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Comic Sans MS" pitchFamily="66" charset="0"/>
              </a:rPr>
              <a:t>albero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omic Sans MS" pitchFamily="66" charset="0"/>
              </a:rPr>
              <a:t>binario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omic Sans MS" pitchFamily="66" charset="0"/>
              </a:rPr>
              <a:t>completo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!</a:t>
            </a:r>
          </a:p>
        </p:txBody>
      </p:sp>
      <p:sp>
        <p:nvSpPr>
          <p:cNvPr id="101" name="CasellaDiTesto 100"/>
          <p:cNvSpPr txBox="1">
            <a:spLocks noChangeArrowheads="1"/>
          </p:cNvSpPr>
          <p:nvPr/>
        </p:nvSpPr>
        <p:spPr bwMode="auto">
          <a:xfrm rot="5400000">
            <a:off x="8671592" y="3892697"/>
            <a:ext cx="3600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…</a:t>
            </a:r>
          </a:p>
        </p:txBody>
      </p:sp>
      <p:sp>
        <p:nvSpPr>
          <p:cNvPr id="104" name="CasellaDiTesto 103"/>
          <p:cNvSpPr txBox="1"/>
          <p:nvPr/>
        </p:nvSpPr>
        <p:spPr>
          <a:xfrm>
            <a:off x="4601476" y="631995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2</a:t>
            </a:r>
            <a:r>
              <a:rPr lang="en-US" baseline="30000" dirty="0">
                <a:latin typeface="Comic Sans MS" pitchFamily="66" charset="0"/>
              </a:rPr>
              <a:t>i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5" name="CasellaDiTesto 104"/>
          <p:cNvSpPr txBox="1"/>
          <p:nvPr/>
        </p:nvSpPr>
        <p:spPr>
          <a:xfrm>
            <a:off x="4295904" y="6184147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ym typeface="Symbol"/>
              </a:rPr>
              <a:t></a:t>
            </a:r>
            <a:endParaRPr lang="en-US" dirty="0"/>
          </a:p>
        </p:txBody>
      </p:sp>
      <p:sp>
        <p:nvSpPr>
          <p:cNvPr id="106" name="CasellaDiTesto 105"/>
          <p:cNvSpPr txBox="1"/>
          <p:nvPr/>
        </p:nvSpPr>
        <p:spPr>
          <a:xfrm>
            <a:off x="4283968" y="6550223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Comic Sans MS" pitchFamily="66" charset="0"/>
              </a:rPr>
              <a:t>i</a:t>
            </a:r>
            <a:r>
              <a:rPr lang="en-US" sz="1400" dirty="0">
                <a:latin typeface="Comic Sans MS" pitchFamily="66" charset="0"/>
              </a:rPr>
              <a:t>=0</a:t>
            </a:r>
          </a:p>
        </p:txBody>
      </p:sp>
      <p:sp>
        <p:nvSpPr>
          <p:cNvPr id="107" name="CasellaDiTesto 106"/>
          <p:cNvSpPr txBox="1"/>
          <p:nvPr/>
        </p:nvSpPr>
        <p:spPr>
          <a:xfrm>
            <a:off x="4366609" y="611366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102" grpId="0"/>
      <p:bldP spid="103" grpId="0"/>
      <p:bldP spid="108" grpId="0"/>
      <p:bldP spid="109" grpId="0"/>
      <p:bldP spid="110" grpId="0"/>
      <p:bldP spid="111" grpId="0"/>
      <p:bldP spid="112" grpId="0" animBg="1"/>
      <p:bldP spid="113" grpId="0"/>
      <p:bldP spid="114" grpId="0"/>
      <p:bldP spid="101" grpId="0"/>
      <p:bldP spid="104" grpId="0"/>
      <p:bldP spid="105" grpId="0"/>
      <p:bldP spid="106" grpId="0"/>
      <p:bldP spid="10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tecnica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albero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della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ricorsione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107504" y="908720"/>
            <a:ext cx="30598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)= 2T(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 -1) +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107504" y="1372706"/>
            <a:ext cx="11521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2000" dirty="0">
                <a:latin typeface="Comic Sans MS" pitchFamily="66" charset="0"/>
              </a:rPr>
              <a:t>)= 1</a:t>
            </a:r>
          </a:p>
        </p:txBody>
      </p:sp>
      <p:sp>
        <p:nvSpPr>
          <p:cNvPr id="102" name="CasellaDiTesto 101"/>
          <p:cNvSpPr txBox="1"/>
          <p:nvPr/>
        </p:nvSpPr>
        <p:spPr>
          <a:xfrm>
            <a:off x="611560" y="5322513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quanto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costa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ogni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nodo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103" name="CasellaDiTesto 102"/>
          <p:cNvSpPr txBox="1"/>
          <p:nvPr/>
        </p:nvSpPr>
        <p:spPr>
          <a:xfrm>
            <a:off x="4427984" y="53012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…al </a:t>
            </a:r>
            <a:r>
              <a:rPr lang="en-US" dirty="0" err="1">
                <a:latin typeface="Comic Sans MS" pitchFamily="66" charset="0"/>
              </a:rPr>
              <a:t>più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108" name="CasellaDiTesto 107"/>
          <p:cNvSpPr txBox="1"/>
          <p:nvPr/>
        </p:nvSpPr>
        <p:spPr>
          <a:xfrm>
            <a:off x="683568" y="572396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quanto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è alto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l’albero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109" name="CasellaDiTesto 108"/>
          <p:cNvSpPr txBox="1"/>
          <p:nvPr/>
        </p:nvSpPr>
        <p:spPr>
          <a:xfrm>
            <a:off x="4427984" y="58052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…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-1</a:t>
            </a:r>
          </a:p>
        </p:txBody>
      </p:sp>
      <p:sp>
        <p:nvSpPr>
          <p:cNvPr id="110" name="CasellaDiTesto 109"/>
          <p:cNvSpPr txBox="1"/>
          <p:nvPr/>
        </p:nvSpPr>
        <p:spPr>
          <a:xfrm>
            <a:off x="611560" y="608400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quanti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nodi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ha un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albero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binario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completo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altezza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h?</a:t>
            </a:r>
          </a:p>
        </p:txBody>
      </p:sp>
      <p:sp>
        <p:nvSpPr>
          <p:cNvPr id="111" name="CasellaDiTesto 110"/>
          <p:cNvSpPr txBox="1"/>
          <p:nvPr/>
        </p:nvSpPr>
        <p:spPr>
          <a:xfrm>
            <a:off x="4860032" y="631887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= 2</a:t>
            </a:r>
            <a:r>
              <a:rPr lang="en-US" baseline="30000" dirty="0">
                <a:latin typeface="Comic Sans MS" pitchFamily="66" charset="0"/>
              </a:rPr>
              <a:t>h+1</a:t>
            </a:r>
            <a:r>
              <a:rPr lang="en-US" dirty="0">
                <a:latin typeface="Comic Sans MS" pitchFamily="66" charset="0"/>
              </a:rPr>
              <a:t> -1</a:t>
            </a:r>
          </a:p>
        </p:txBody>
      </p:sp>
      <p:sp>
        <p:nvSpPr>
          <p:cNvPr id="112" name="Freccia a destra 111"/>
          <p:cNvSpPr/>
          <p:nvPr/>
        </p:nvSpPr>
        <p:spPr>
          <a:xfrm>
            <a:off x="5580112" y="5805264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CasellaDiTesto 112"/>
          <p:cNvSpPr txBox="1">
            <a:spLocks noChangeArrowheads="1"/>
          </p:cNvSpPr>
          <p:nvPr/>
        </p:nvSpPr>
        <p:spPr bwMode="auto">
          <a:xfrm>
            <a:off x="6120680" y="5733256"/>
            <a:ext cx="28438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T(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 ≤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2</a:t>
            </a:r>
            <a:r>
              <a:rPr lang="en-US" sz="2400" baseline="30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= </a:t>
            </a:r>
            <a:r>
              <a:rPr lang="en-US" sz="2400" dirty="0">
                <a:latin typeface="Comic Sans MS" pitchFamily="66" charset="0"/>
                <a:sym typeface="Symbol"/>
              </a:rPr>
              <a:t>(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400" dirty="0">
                <a:latin typeface="Comic Sans MS" pitchFamily="66" charset="0"/>
              </a:rPr>
              <a:t>2</a:t>
            </a:r>
            <a:r>
              <a:rPr lang="en-US" sz="2400" baseline="30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</a:t>
            </a:r>
          </a:p>
        </p:txBody>
      </p:sp>
      <p:sp>
        <p:nvSpPr>
          <p:cNvPr id="114" name="CasellaDiTesto 113"/>
          <p:cNvSpPr txBox="1"/>
          <p:nvPr/>
        </p:nvSpPr>
        <p:spPr>
          <a:xfrm>
            <a:off x="3131840" y="49318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Comic Sans MS" pitchFamily="66" charset="0"/>
              </a:rPr>
              <a:t>albero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omic Sans MS" pitchFamily="66" charset="0"/>
              </a:rPr>
              <a:t>binario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omic Sans MS" pitchFamily="66" charset="0"/>
              </a:rPr>
              <a:t>completo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!</a:t>
            </a:r>
          </a:p>
        </p:txBody>
      </p:sp>
      <p:grpSp>
        <p:nvGrpSpPr>
          <p:cNvPr id="116" name="Gruppo 115"/>
          <p:cNvGrpSpPr/>
          <p:nvPr/>
        </p:nvGrpSpPr>
        <p:grpSpPr>
          <a:xfrm>
            <a:off x="-111884" y="1412776"/>
            <a:ext cx="9255883" cy="3482986"/>
            <a:chOff x="-111884" y="1412776"/>
            <a:chExt cx="9255883" cy="3482986"/>
          </a:xfrm>
        </p:grpSpPr>
        <p:sp>
          <p:nvSpPr>
            <p:cNvPr id="7" name="CasellaDiTesto 6"/>
            <p:cNvSpPr txBox="1">
              <a:spLocks noChangeArrowheads="1"/>
            </p:cNvSpPr>
            <p:nvPr/>
          </p:nvSpPr>
          <p:spPr bwMode="auto">
            <a:xfrm>
              <a:off x="4606322" y="1412776"/>
              <a:ext cx="43204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9" name="CasellaDiTesto 8"/>
            <p:cNvSpPr txBox="1">
              <a:spLocks noChangeArrowheads="1"/>
            </p:cNvSpPr>
            <p:nvPr/>
          </p:nvSpPr>
          <p:spPr bwMode="auto">
            <a:xfrm>
              <a:off x="645882" y="2761764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10" name="CasellaDiTesto 9"/>
            <p:cNvSpPr txBox="1">
              <a:spLocks noChangeArrowheads="1"/>
            </p:cNvSpPr>
            <p:nvPr/>
          </p:nvSpPr>
          <p:spPr bwMode="auto">
            <a:xfrm>
              <a:off x="2662106" y="2780928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11" name="CasellaDiTesto 10"/>
            <p:cNvSpPr txBox="1">
              <a:spLocks noChangeArrowheads="1"/>
            </p:cNvSpPr>
            <p:nvPr/>
          </p:nvSpPr>
          <p:spPr bwMode="auto">
            <a:xfrm>
              <a:off x="1798010" y="2060848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12" name="CasellaDiTesto 11"/>
            <p:cNvSpPr txBox="1">
              <a:spLocks noChangeArrowheads="1"/>
            </p:cNvSpPr>
            <p:nvPr/>
          </p:nvSpPr>
          <p:spPr bwMode="auto">
            <a:xfrm>
              <a:off x="69818" y="3501008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13" name="CasellaDiTesto 12"/>
            <p:cNvSpPr txBox="1">
              <a:spLocks noChangeArrowheads="1"/>
            </p:cNvSpPr>
            <p:nvPr/>
          </p:nvSpPr>
          <p:spPr bwMode="auto">
            <a:xfrm>
              <a:off x="1221946" y="3501008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14" name="CasellaDiTesto 13"/>
            <p:cNvSpPr txBox="1">
              <a:spLocks noChangeArrowheads="1"/>
            </p:cNvSpPr>
            <p:nvPr/>
          </p:nvSpPr>
          <p:spPr bwMode="auto">
            <a:xfrm>
              <a:off x="2230058" y="3501008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15" name="CasellaDiTesto 14"/>
            <p:cNvSpPr txBox="1">
              <a:spLocks noChangeArrowheads="1"/>
            </p:cNvSpPr>
            <p:nvPr/>
          </p:nvSpPr>
          <p:spPr bwMode="auto">
            <a:xfrm>
              <a:off x="3454194" y="3501008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16" name="CasellaDiTesto 15"/>
            <p:cNvSpPr txBox="1">
              <a:spLocks noChangeArrowheads="1"/>
            </p:cNvSpPr>
            <p:nvPr/>
          </p:nvSpPr>
          <p:spPr bwMode="auto">
            <a:xfrm>
              <a:off x="-111884" y="4479683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17" name="CasellaDiTesto 16"/>
            <p:cNvSpPr txBox="1">
              <a:spLocks noChangeArrowheads="1"/>
            </p:cNvSpPr>
            <p:nvPr/>
          </p:nvSpPr>
          <p:spPr bwMode="auto">
            <a:xfrm>
              <a:off x="501866" y="4469050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18" name="CasellaDiTesto 17"/>
            <p:cNvSpPr txBox="1">
              <a:spLocks noChangeArrowheads="1"/>
            </p:cNvSpPr>
            <p:nvPr/>
          </p:nvSpPr>
          <p:spPr bwMode="auto">
            <a:xfrm>
              <a:off x="1077930" y="4469050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19" name="CasellaDiTesto 18"/>
            <p:cNvSpPr txBox="1">
              <a:spLocks noChangeArrowheads="1"/>
            </p:cNvSpPr>
            <p:nvPr/>
          </p:nvSpPr>
          <p:spPr bwMode="auto">
            <a:xfrm>
              <a:off x="1653994" y="4469050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0" name="CasellaDiTesto 19"/>
            <p:cNvSpPr txBox="1">
              <a:spLocks noChangeArrowheads="1"/>
            </p:cNvSpPr>
            <p:nvPr/>
          </p:nvSpPr>
          <p:spPr bwMode="auto">
            <a:xfrm>
              <a:off x="2120364" y="4479683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1" name="CasellaDiTesto 20"/>
            <p:cNvSpPr txBox="1">
              <a:spLocks noChangeArrowheads="1"/>
            </p:cNvSpPr>
            <p:nvPr/>
          </p:nvSpPr>
          <p:spPr bwMode="auto">
            <a:xfrm>
              <a:off x="2734114" y="4469050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2" name="CasellaDiTesto 21"/>
            <p:cNvSpPr txBox="1">
              <a:spLocks noChangeArrowheads="1"/>
            </p:cNvSpPr>
            <p:nvPr/>
          </p:nvSpPr>
          <p:spPr bwMode="auto">
            <a:xfrm>
              <a:off x="3310178" y="4469050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3" name="CasellaDiTesto 22"/>
            <p:cNvSpPr txBox="1">
              <a:spLocks noChangeArrowheads="1"/>
            </p:cNvSpPr>
            <p:nvPr/>
          </p:nvSpPr>
          <p:spPr bwMode="auto">
            <a:xfrm>
              <a:off x="3886242" y="4469050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Comic Sans MS" pitchFamily="66" charset="0"/>
                </a:rPr>
                <a:t>1</a:t>
              </a:r>
            </a:p>
          </p:txBody>
        </p:sp>
        <p:cxnSp>
          <p:nvCxnSpPr>
            <p:cNvPr id="25" name="Connettore 1 24"/>
            <p:cNvCxnSpPr>
              <a:stCxn id="11" idx="0"/>
              <a:endCxn id="7" idx="1"/>
            </p:cNvCxnSpPr>
            <p:nvPr/>
          </p:nvCxnSpPr>
          <p:spPr>
            <a:xfrm flipV="1">
              <a:off x="2302066" y="1612831"/>
              <a:ext cx="2304256" cy="44801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26"/>
            <p:cNvCxnSpPr>
              <a:stCxn id="11" idx="2"/>
              <a:endCxn id="9" idx="0"/>
            </p:cNvCxnSpPr>
            <p:nvPr/>
          </p:nvCxnSpPr>
          <p:spPr>
            <a:xfrm flipH="1">
              <a:off x="1149938" y="2460958"/>
              <a:ext cx="1152128" cy="30080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1 30"/>
            <p:cNvCxnSpPr>
              <a:stCxn id="10" idx="0"/>
              <a:endCxn id="11" idx="2"/>
            </p:cNvCxnSpPr>
            <p:nvPr/>
          </p:nvCxnSpPr>
          <p:spPr>
            <a:xfrm flipH="1" flipV="1">
              <a:off x="2302066" y="2460958"/>
              <a:ext cx="864096" cy="31997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34"/>
            <p:cNvCxnSpPr>
              <a:stCxn id="12" idx="0"/>
              <a:endCxn id="9" idx="2"/>
            </p:cNvCxnSpPr>
            <p:nvPr/>
          </p:nvCxnSpPr>
          <p:spPr>
            <a:xfrm flipV="1">
              <a:off x="573874" y="3161874"/>
              <a:ext cx="576064" cy="33913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/>
            <p:cNvCxnSpPr>
              <a:stCxn id="13" idx="0"/>
              <a:endCxn id="9" idx="2"/>
            </p:cNvCxnSpPr>
            <p:nvPr/>
          </p:nvCxnSpPr>
          <p:spPr>
            <a:xfrm flipH="1" flipV="1">
              <a:off x="1149938" y="3161874"/>
              <a:ext cx="576064" cy="33913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>
              <a:stCxn id="10" idx="2"/>
              <a:endCxn id="14" idx="0"/>
            </p:cNvCxnSpPr>
            <p:nvPr/>
          </p:nvCxnSpPr>
          <p:spPr>
            <a:xfrm flipH="1">
              <a:off x="2734114" y="3181038"/>
              <a:ext cx="432048" cy="31997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1 43"/>
            <p:cNvCxnSpPr>
              <a:stCxn id="10" idx="2"/>
              <a:endCxn id="15" idx="0"/>
            </p:cNvCxnSpPr>
            <p:nvPr/>
          </p:nvCxnSpPr>
          <p:spPr>
            <a:xfrm>
              <a:off x="3166162" y="3181038"/>
              <a:ext cx="792088" cy="31997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1 46"/>
            <p:cNvCxnSpPr>
              <a:stCxn id="12" idx="2"/>
              <a:endCxn id="16" idx="0"/>
            </p:cNvCxnSpPr>
            <p:nvPr/>
          </p:nvCxnSpPr>
          <p:spPr>
            <a:xfrm flipH="1">
              <a:off x="212152" y="3901118"/>
              <a:ext cx="361722" cy="57856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1 49"/>
            <p:cNvCxnSpPr>
              <a:stCxn id="12" idx="2"/>
              <a:endCxn id="17" idx="0"/>
            </p:cNvCxnSpPr>
            <p:nvPr/>
          </p:nvCxnSpPr>
          <p:spPr>
            <a:xfrm>
              <a:off x="573874" y="3901118"/>
              <a:ext cx="252028" cy="5679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1 52"/>
            <p:cNvCxnSpPr>
              <a:stCxn id="13" idx="2"/>
              <a:endCxn id="18" idx="0"/>
            </p:cNvCxnSpPr>
            <p:nvPr/>
          </p:nvCxnSpPr>
          <p:spPr>
            <a:xfrm flipH="1">
              <a:off x="1401966" y="3901118"/>
              <a:ext cx="324036" cy="5679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1 55"/>
            <p:cNvCxnSpPr>
              <a:stCxn id="13" idx="2"/>
              <a:endCxn id="19" idx="0"/>
            </p:cNvCxnSpPr>
            <p:nvPr/>
          </p:nvCxnSpPr>
          <p:spPr>
            <a:xfrm>
              <a:off x="1726002" y="3901118"/>
              <a:ext cx="252028" cy="5679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1 58"/>
            <p:cNvCxnSpPr>
              <a:stCxn id="14" idx="2"/>
              <a:endCxn id="20" idx="0"/>
            </p:cNvCxnSpPr>
            <p:nvPr/>
          </p:nvCxnSpPr>
          <p:spPr>
            <a:xfrm flipH="1">
              <a:off x="2444400" y="3901118"/>
              <a:ext cx="289714" cy="57856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1 61"/>
            <p:cNvCxnSpPr>
              <a:stCxn id="14" idx="2"/>
              <a:endCxn id="21" idx="0"/>
            </p:cNvCxnSpPr>
            <p:nvPr/>
          </p:nvCxnSpPr>
          <p:spPr>
            <a:xfrm>
              <a:off x="2734114" y="3901118"/>
              <a:ext cx="324036" cy="5679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1 64"/>
            <p:cNvCxnSpPr>
              <a:stCxn id="15" idx="2"/>
              <a:endCxn id="23" idx="0"/>
            </p:cNvCxnSpPr>
            <p:nvPr/>
          </p:nvCxnSpPr>
          <p:spPr>
            <a:xfrm>
              <a:off x="3958250" y="3901118"/>
              <a:ext cx="252028" cy="5679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1 67"/>
            <p:cNvCxnSpPr>
              <a:stCxn id="15" idx="2"/>
              <a:endCxn id="22" idx="0"/>
            </p:cNvCxnSpPr>
            <p:nvPr/>
          </p:nvCxnSpPr>
          <p:spPr>
            <a:xfrm flipH="1">
              <a:off x="3634214" y="3901118"/>
              <a:ext cx="324036" cy="5679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CasellaDiTesto 70"/>
            <p:cNvSpPr txBox="1">
              <a:spLocks noChangeArrowheads="1"/>
            </p:cNvSpPr>
            <p:nvPr/>
          </p:nvSpPr>
          <p:spPr bwMode="auto">
            <a:xfrm>
              <a:off x="5004048" y="2777733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72" name="CasellaDiTesto 71"/>
            <p:cNvSpPr txBox="1">
              <a:spLocks noChangeArrowheads="1"/>
            </p:cNvSpPr>
            <p:nvPr/>
          </p:nvSpPr>
          <p:spPr bwMode="auto">
            <a:xfrm>
              <a:off x="7020272" y="2796897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73" name="CasellaDiTesto 72"/>
            <p:cNvSpPr txBox="1">
              <a:spLocks noChangeArrowheads="1"/>
            </p:cNvSpPr>
            <p:nvPr/>
          </p:nvSpPr>
          <p:spPr bwMode="auto">
            <a:xfrm>
              <a:off x="6156176" y="2076817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>
                  <a:latin typeface="Comic Sans MS" pitchFamily="66" charset="0"/>
                </a:rPr>
                <a:t>-1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74" name="CasellaDiTesto 73"/>
            <p:cNvSpPr txBox="1">
              <a:spLocks noChangeArrowheads="1"/>
            </p:cNvSpPr>
            <p:nvPr/>
          </p:nvSpPr>
          <p:spPr bwMode="auto">
            <a:xfrm>
              <a:off x="4427984" y="3516977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75" name="CasellaDiTesto 74"/>
            <p:cNvSpPr txBox="1">
              <a:spLocks noChangeArrowheads="1"/>
            </p:cNvSpPr>
            <p:nvPr/>
          </p:nvSpPr>
          <p:spPr bwMode="auto">
            <a:xfrm>
              <a:off x="5580112" y="3516977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76" name="CasellaDiTesto 75"/>
            <p:cNvSpPr txBox="1">
              <a:spLocks noChangeArrowheads="1"/>
            </p:cNvSpPr>
            <p:nvPr/>
          </p:nvSpPr>
          <p:spPr bwMode="auto">
            <a:xfrm>
              <a:off x="6588224" y="3516977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77" name="CasellaDiTesto 76"/>
            <p:cNvSpPr txBox="1">
              <a:spLocks noChangeArrowheads="1"/>
            </p:cNvSpPr>
            <p:nvPr/>
          </p:nvSpPr>
          <p:spPr bwMode="auto">
            <a:xfrm>
              <a:off x="7812360" y="3516977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78" name="CasellaDiTesto 77"/>
            <p:cNvSpPr txBox="1">
              <a:spLocks noChangeArrowheads="1"/>
            </p:cNvSpPr>
            <p:nvPr/>
          </p:nvSpPr>
          <p:spPr bwMode="auto">
            <a:xfrm>
              <a:off x="4246282" y="4495652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79" name="CasellaDiTesto 78"/>
            <p:cNvSpPr txBox="1">
              <a:spLocks noChangeArrowheads="1"/>
            </p:cNvSpPr>
            <p:nvPr/>
          </p:nvSpPr>
          <p:spPr bwMode="auto">
            <a:xfrm>
              <a:off x="4860032" y="4485019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80" name="CasellaDiTesto 79"/>
            <p:cNvSpPr txBox="1">
              <a:spLocks noChangeArrowheads="1"/>
            </p:cNvSpPr>
            <p:nvPr/>
          </p:nvSpPr>
          <p:spPr bwMode="auto">
            <a:xfrm>
              <a:off x="5436096" y="4485019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81" name="CasellaDiTesto 80"/>
            <p:cNvSpPr txBox="1">
              <a:spLocks noChangeArrowheads="1"/>
            </p:cNvSpPr>
            <p:nvPr/>
          </p:nvSpPr>
          <p:spPr bwMode="auto">
            <a:xfrm>
              <a:off x="6012160" y="4485019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82" name="CasellaDiTesto 81"/>
            <p:cNvSpPr txBox="1">
              <a:spLocks noChangeArrowheads="1"/>
            </p:cNvSpPr>
            <p:nvPr/>
          </p:nvSpPr>
          <p:spPr bwMode="auto">
            <a:xfrm>
              <a:off x="6478530" y="4495652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83" name="CasellaDiTesto 82"/>
            <p:cNvSpPr txBox="1">
              <a:spLocks noChangeArrowheads="1"/>
            </p:cNvSpPr>
            <p:nvPr/>
          </p:nvSpPr>
          <p:spPr bwMode="auto">
            <a:xfrm>
              <a:off x="7092280" y="4485019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84" name="CasellaDiTesto 83"/>
            <p:cNvSpPr txBox="1">
              <a:spLocks noChangeArrowheads="1"/>
            </p:cNvSpPr>
            <p:nvPr/>
          </p:nvSpPr>
          <p:spPr bwMode="auto">
            <a:xfrm>
              <a:off x="7668344" y="4485019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85" name="CasellaDiTesto 84"/>
            <p:cNvSpPr txBox="1">
              <a:spLocks noChangeArrowheads="1"/>
            </p:cNvSpPr>
            <p:nvPr/>
          </p:nvSpPr>
          <p:spPr bwMode="auto">
            <a:xfrm>
              <a:off x="8244408" y="4485019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Comic Sans MS" pitchFamily="66" charset="0"/>
                </a:rPr>
                <a:t>1</a:t>
              </a:r>
            </a:p>
          </p:txBody>
        </p:sp>
        <p:cxnSp>
          <p:nvCxnSpPr>
            <p:cNvPr id="86" name="Connettore 1 85"/>
            <p:cNvCxnSpPr>
              <a:stCxn id="73" idx="0"/>
              <a:endCxn id="7" idx="3"/>
            </p:cNvCxnSpPr>
            <p:nvPr/>
          </p:nvCxnSpPr>
          <p:spPr>
            <a:xfrm flipH="1" flipV="1">
              <a:off x="5038370" y="1612831"/>
              <a:ext cx="1621862" cy="46398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 1 86"/>
            <p:cNvCxnSpPr>
              <a:stCxn id="73" idx="2"/>
              <a:endCxn id="71" idx="0"/>
            </p:cNvCxnSpPr>
            <p:nvPr/>
          </p:nvCxnSpPr>
          <p:spPr>
            <a:xfrm flipH="1">
              <a:off x="5508104" y="2476927"/>
              <a:ext cx="1152128" cy="30080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1 87"/>
            <p:cNvCxnSpPr>
              <a:stCxn id="72" idx="0"/>
              <a:endCxn id="73" idx="2"/>
            </p:cNvCxnSpPr>
            <p:nvPr/>
          </p:nvCxnSpPr>
          <p:spPr>
            <a:xfrm flipH="1" flipV="1">
              <a:off x="6660232" y="2476927"/>
              <a:ext cx="864096" cy="31997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ttore 1 88"/>
            <p:cNvCxnSpPr>
              <a:stCxn id="74" idx="0"/>
              <a:endCxn id="71" idx="2"/>
            </p:cNvCxnSpPr>
            <p:nvPr/>
          </p:nvCxnSpPr>
          <p:spPr>
            <a:xfrm flipV="1">
              <a:off x="4932040" y="3177843"/>
              <a:ext cx="576064" cy="33913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1 89"/>
            <p:cNvCxnSpPr>
              <a:stCxn id="75" idx="0"/>
              <a:endCxn id="71" idx="2"/>
            </p:cNvCxnSpPr>
            <p:nvPr/>
          </p:nvCxnSpPr>
          <p:spPr>
            <a:xfrm flipH="1" flipV="1">
              <a:off x="5508104" y="3177843"/>
              <a:ext cx="576064" cy="33913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1 90"/>
            <p:cNvCxnSpPr>
              <a:stCxn id="72" idx="2"/>
              <a:endCxn id="76" idx="0"/>
            </p:cNvCxnSpPr>
            <p:nvPr/>
          </p:nvCxnSpPr>
          <p:spPr>
            <a:xfrm flipH="1">
              <a:off x="7092280" y="3197007"/>
              <a:ext cx="432048" cy="31997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1 91"/>
            <p:cNvCxnSpPr>
              <a:stCxn id="72" idx="2"/>
              <a:endCxn id="77" idx="0"/>
            </p:cNvCxnSpPr>
            <p:nvPr/>
          </p:nvCxnSpPr>
          <p:spPr>
            <a:xfrm>
              <a:off x="7524328" y="3197007"/>
              <a:ext cx="792088" cy="31997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1 92"/>
            <p:cNvCxnSpPr>
              <a:stCxn id="74" idx="2"/>
              <a:endCxn id="78" idx="0"/>
            </p:cNvCxnSpPr>
            <p:nvPr/>
          </p:nvCxnSpPr>
          <p:spPr>
            <a:xfrm flipH="1">
              <a:off x="4570318" y="3917087"/>
              <a:ext cx="361722" cy="57856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1 93"/>
            <p:cNvCxnSpPr>
              <a:stCxn id="74" idx="2"/>
              <a:endCxn id="79" idx="0"/>
            </p:cNvCxnSpPr>
            <p:nvPr/>
          </p:nvCxnSpPr>
          <p:spPr>
            <a:xfrm>
              <a:off x="4932040" y="3917087"/>
              <a:ext cx="252028" cy="5679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ttore 1 94"/>
            <p:cNvCxnSpPr>
              <a:stCxn id="75" idx="2"/>
              <a:endCxn id="80" idx="0"/>
            </p:cNvCxnSpPr>
            <p:nvPr/>
          </p:nvCxnSpPr>
          <p:spPr>
            <a:xfrm flipH="1">
              <a:off x="5760132" y="3917087"/>
              <a:ext cx="324036" cy="5679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1 95"/>
            <p:cNvCxnSpPr>
              <a:stCxn id="75" idx="2"/>
              <a:endCxn id="81" idx="0"/>
            </p:cNvCxnSpPr>
            <p:nvPr/>
          </p:nvCxnSpPr>
          <p:spPr>
            <a:xfrm>
              <a:off x="6084168" y="3917087"/>
              <a:ext cx="252028" cy="5679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1 96"/>
            <p:cNvCxnSpPr>
              <a:stCxn id="76" idx="2"/>
              <a:endCxn id="82" idx="0"/>
            </p:cNvCxnSpPr>
            <p:nvPr/>
          </p:nvCxnSpPr>
          <p:spPr>
            <a:xfrm flipH="1">
              <a:off x="6802566" y="3917087"/>
              <a:ext cx="289714" cy="57856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1 97"/>
            <p:cNvCxnSpPr>
              <a:stCxn id="76" idx="2"/>
              <a:endCxn id="83" idx="0"/>
            </p:cNvCxnSpPr>
            <p:nvPr/>
          </p:nvCxnSpPr>
          <p:spPr>
            <a:xfrm>
              <a:off x="7092280" y="3917087"/>
              <a:ext cx="324036" cy="5679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1 98"/>
            <p:cNvCxnSpPr>
              <a:stCxn id="77" idx="2"/>
              <a:endCxn id="85" idx="0"/>
            </p:cNvCxnSpPr>
            <p:nvPr/>
          </p:nvCxnSpPr>
          <p:spPr>
            <a:xfrm>
              <a:off x="8316416" y="3917087"/>
              <a:ext cx="252028" cy="5679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1 99"/>
            <p:cNvCxnSpPr>
              <a:stCxn id="77" idx="2"/>
              <a:endCxn id="84" idx="0"/>
            </p:cNvCxnSpPr>
            <p:nvPr/>
          </p:nvCxnSpPr>
          <p:spPr>
            <a:xfrm flipH="1">
              <a:off x="7992380" y="3917087"/>
              <a:ext cx="324036" cy="5679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CasellaDiTesto 100"/>
            <p:cNvSpPr txBox="1">
              <a:spLocks noChangeArrowheads="1"/>
            </p:cNvSpPr>
            <p:nvPr/>
          </p:nvSpPr>
          <p:spPr bwMode="auto">
            <a:xfrm rot="5400000">
              <a:off x="8671592" y="3892697"/>
              <a:ext cx="36004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Comic Sans MS" pitchFamily="66" charset="0"/>
                </a:rPr>
                <a:t>…</a:t>
              </a:r>
            </a:p>
          </p:txBody>
        </p:sp>
      </p:grpSp>
      <p:sp>
        <p:nvSpPr>
          <p:cNvPr id="104" name="CasellaDiTesto 103"/>
          <p:cNvSpPr txBox="1"/>
          <p:nvPr/>
        </p:nvSpPr>
        <p:spPr>
          <a:xfrm>
            <a:off x="4601476" y="631995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2</a:t>
            </a:r>
            <a:r>
              <a:rPr lang="en-US" baseline="30000" dirty="0">
                <a:latin typeface="Comic Sans MS" pitchFamily="66" charset="0"/>
              </a:rPr>
              <a:t>i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5" name="CasellaDiTesto 104"/>
          <p:cNvSpPr txBox="1"/>
          <p:nvPr/>
        </p:nvSpPr>
        <p:spPr>
          <a:xfrm>
            <a:off x="4295904" y="6184147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ym typeface="Symbol"/>
              </a:rPr>
              <a:t></a:t>
            </a:r>
            <a:endParaRPr lang="en-US" dirty="0"/>
          </a:p>
        </p:txBody>
      </p:sp>
      <p:sp>
        <p:nvSpPr>
          <p:cNvPr id="106" name="CasellaDiTesto 105"/>
          <p:cNvSpPr txBox="1"/>
          <p:nvPr/>
        </p:nvSpPr>
        <p:spPr>
          <a:xfrm>
            <a:off x="4283968" y="6550223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Comic Sans MS" pitchFamily="66" charset="0"/>
              </a:rPr>
              <a:t>i</a:t>
            </a:r>
            <a:r>
              <a:rPr lang="en-US" sz="1400" dirty="0">
                <a:latin typeface="Comic Sans MS" pitchFamily="66" charset="0"/>
              </a:rPr>
              <a:t>=0</a:t>
            </a:r>
          </a:p>
        </p:txBody>
      </p:sp>
      <p:sp>
        <p:nvSpPr>
          <p:cNvPr id="107" name="CasellaDiTesto 106"/>
          <p:cNvSpPr txBox="1"/>
          <p:nvPr/>
        </p:nvSpPr>
        <p:spPr>
          <a:xfrm>
            <a:off x="4366609" y="611366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h</a:t>
            </a:r>
          </a:p>
        </p:txBody>
      </p:sp>
      <p:sp>
        <p:nvSpPr>
          <p:cNvPr id="115" name="CasellaDiTesto 114"/>
          <p:cNvSpPr txBox="1">
            <a:spLocks noChangeArrowheads="1"/>
          </p:cNvSpPr>
          <p:nvPr/>
        </p:nvSpPr>
        <p:spPr bwMode="auto">
          <a:xfrm>
            <a:off x="6160789" y="6201908"/>
            <a:ext cx="28438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T(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 = </a:t>
            </a:r>
            <a:r>
              <a:rPr lang="en-US" sz="2400" dirty="0">
                <a:latin typeface="Comic Sans MS" pitchFamily="66" charset="0"/>
                <a:sym typeface="Symbol"/>
              </a:rPr>
              <a:t>O(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400" dirty="0">
                <a:latin typeface="Comic Sans MS" pitchFamily="66" charset="0"/>
              </a:rPr>
              <a:t>2</a:t>
            </a:r>
            <a:r>
              <a:rPr lang="en-US" sz="2400" baseline="30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3" grpId="0"/>
      <p:bldP spid="108" grpId="0"/>
      <p:bldP spid="109" grpId="0"/>
      <p:bldP spid="110" grpId="0"/>
      <p:bldP spid="111" grpId="0"/>
      <p:bldP spid="112" grpId="0" animBg="1"/>
      <p:bldP spid="113" grpId="0"/>
      <p:bldP spid="114" grpId="0"/>
      <p:bldP spid="104" grpId="0"/>
      <p:bldP spid="105" grpId="0"/>
      <p:bldP spid="106" grpId="0"/>
      <p:bldP spid="107" grpId="0"/>
      <p:bldP spid="1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tecnica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albero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della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ricorsione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107504" y="908720"/>
            <a:ext cx="4248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T(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)= T(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 -1) +T 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 -2) +1 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107504" y="1372706"/>
            <a:ext cx="1446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T(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2400" dirty="0">
                <a:latin typeface="Comic Sans MS" pitchFamily="66" charset="0"/>
              </a:rPr>
              <a:t>)= 1</a:t>
            </a:r>
          </a:p>
        </p:txBody>
      </p:sp>
      <p:sp>
        <p:nvSpPr>
          <p:cNvPr id="116" name="CasellaDiTesto 115"/>
          <p:cNvSpPr txBox="1">
            <a:spLocks noChangeArrowheads="1"/>
          </p:cNvSpPr>
          <p:nvPr/>
        </p:nvSpPr>
        <p:spPr bwMode="auto">
          <a:xfrm>
            <a:off x="251520" y="3297758"/>
            <a:ext cx="4248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R(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)= 2 R(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 -1) +1 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17" name="CasellaDiTesto 116"/>
          <p:cNvSpPr txBox="1">
            <a:spLocks noChangeArrowheads="1"/>
          </p:cNvSpPr>
          <p:nvPr/>
        </p:nvSpPr>
        <p:spPr bwMode="auto">
          <a:xfrm>
            <a:off x="190145" y="2887015"/>
            <a:ext cx="4248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T(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 ≤ R(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 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18" name="CasellaDiTesto 117"/>
          <p:cNvSpPr txBox="1">
            <a:spLocks noChangeArrowheads="1"/>
          </p:cNvSpPr>
          <p:nvPr/>
        </p:nvSpPr>
        <p:spPr bwMode="auto">
          <a:xfrm>
            <a:off x="251520" y="4551511"/>
            <a:ext cx="28438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R(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 = </a:t>
            </a:r>
            <a:r>
              <a:rPr lang="en-US" sz="2400" dirty="0">
                <a:latin typeface="Comic Sans MS" pitchFamily="66" charset="0"/>
                <a:sym typeface="Symbol"/>
              </a:rPr>
              <a:t>(</a:t>
            </a:r>
            <a:r>
              <a:rPr lang="en-US" sz="2400" dirty="0">
                <a:latin typeface="Comic Sans MS" pitchFamily="66" charset="0"/>
              </a:rPr>
              <a:t>2</a:t>
            </a:r>
            <a:r>
              <a:rPr lang="en-US" sz="2400" baseline="30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</a:t>
            </a:r>
          </a:p>
        </p:txBody>
      </p:sp>
      <p:sp>
        <p:nvSpPr>
          <p:cNvPr id="119" name="Freccia a destra 118"/>
          <p:cNvSpPr/>
          <p:nvPr/>
        </p:nvSpPr>
        <p:spPr>
          <a:xfrm>
            <a:off x="323528" y="4047455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CasellaDiTesto 119"/>
          <p:cNvSpPr txBox="1">
            <a:spLocks noChangeArrowheads="1"/>
          </p:cNvSpPr>
          <p:nvPr/>
        </p:nvSpPr>
        <p:spPr bwMode="auto">
          <a:xfrm>
            <a:off x="5400600" y="3255367"/>
            <a:ext cx="2843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T(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)=O</a:t>
            </a:r>
            <a:r>
              <a:rPr lang="en-US" sz="3200" dirty="0">
                <a:latin typeface="Comic Sans MS" pitchFamily="66" charset="0"/>
                <a:sym typeface="Symbol"/>
              </a:rPr>
              <a:t>(</a:t>
            </a:r>
            <a:r>
              <a:rPr lang="en-US" sz="3200" dirty="0">
                <a:latin typeface="Comic Sans MS" pitchFamily="66" charset="0"/>
              </a:rPr>
              <a:t>2</a:t>
            </a:r>
            <a:r>
              <a:rPr lang="en-US" sz="3200" baseline="30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)</a:t>
            </a:r>
          </a:p>
        </p:txBody>
      </p:sp>
      <p:sp>
        <p:nvSpPr>
          <p:cNvPr id="121" name="Freccia a destra 120"/>
          <p:cNvSpPr/>
          <p:nvPr/>
        </p:nvSpPr>
        <p:spPr>
          <a:xfrm>
            <a:off x="3995936" y="3327375"/>
            <a:ext cx="64807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CasellaDiTesto 121"/>
          <p:cNvSpPr txBox="1"/>
          <p:nvPr/>
        </p:nvSpPr>
        <p:spPr>
          <a:xfrm>
            <a:off x="467544" y="2060848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rgbClr val="3366FF"/>
                </a:solidFill>
                <a:latin typeface="Comic Sans MS" pitchFamily="66" charset="0"/>
              </a:rPr>
              <a:t>Un’idea</a:t>
            </a:r>
            <a:r>
              <a:rPr lang="en-US" sz="2200" dirty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en-US" sz="2200" dirty="0" err="1">
                <a:latin typeface="Comic Sans MS" pitchFamily="66" charset="0"/>
              </a:rPr>
              <a:t>usare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maggiorazioni</a:t>
            </a:r>
            <a:r>
              <a:rPr lang="en-US" sz="2200" dirty="0">
                <a:latin typeface="Comic Sans MS" pitchFamily="66" charset="0"/>
              </a:rPr>
              <a:t> per </a:t>
            </a:r>
            <a:r>
              <a:rPr lang="en-US" sz="2200" dirty="0" err="1">
                <a:latin typeface="Comic Sans MS" pitchFamily="66" charset="0"/>
              </a:rPr>
              <a:t>fornire</a:t>
            </a:r>
            <a:r>
              <a:rPr lang="en-US" sz="2200" dirty="0">
                <a:latin typeface="Comic Sans MS" pitchFamily="66" charset="0"/>
              </a:rPr>
              <a:t> upper bound</a:t>
            </a:r>
          </a:p>
        </p:txBody>
      </p:sp>
      <p:sp>
        <p:nvSpPr>
          <p:cNvPr id="123" name="CasellaDiTesto 122"/>
          <p:cNvSpPr txBox="1">
            <a:spLocks noChangeArrowheads="1"/>
          </p:cNvSpPr>
          <p:nvPr/>
        </p:nvSpPr>
        <p:spPr bwMode="auto">
          <a:xfrm>
            <a:off x="4427984" y="4653136"/>
            <a:ext cx="3744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vale </a:t>
            </a:r>
            <a:r>
              <a:rPr lang="en-US" sz="3200" dirty="0">
                <a:latin typeface="Comic Sans MS" pitchFamily="66" charset="0"/>
              </a:rPr>
              <a:t>T(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)=</a:t>
            </a:r>
            <a:r>
              <a:rPr lang="el-GR" sz="3200" dirty="0">
                <a:latin typeface="Comic Sans MS" pitchFamily="66" charset="0"/>
                <a:sym typeface="Symbol"/>
              </a:rPr>
              <a:t>Θ</a:t>
            </a:r>
            <a:r>
              <a:rPr lang="en-US" sz="3200" dirty="0">
                <a:latin typeface="Comic Sans MS" pitchFamily="66" charset="0"/>
                <a:sym typeface="Symbol"/>
              </a:rPr>
              <a:t>(2</a:t>
            </a:r>
            <a:r>
              <a:rPr lang="en-US" sz="3200" baseline="30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) </a:t>
            </a:r>
            <a:r>
              <a:rPr lang="en-US" sz="2400" dirty="0">
                <a:latin typeface="Comic Sans MS" pitchFamily="66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117" grpId="0"/>
      <p:bldP spid="118" grpId="0"/>
      <p:bldP spid="119" grpId="0" animBg="1"/>
      <p:bldP spid="120" grpId="0"/>
      <p:bldP spid="121" grpId="0" animBg="1"/>
      <p:bldP spid="122" grpId="0"/>
      <p:bldP spid="1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tecnica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albero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della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mic Sans MS" pitchFamily="66" charset="0"/>
              </a:rPr>
              <a:t>ricorsione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107504" y="908720"/>
            <a:ext cx="3384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)= 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 -1) +T 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 -2) +1 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107504" y="1372706"/>
            <a:ext cx="11521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2000" dirty="0">
                <a:latin typeface="Comic Sans MS" pitchFamily="66" charset="0"/>
              </a:rPr>
              <a:t>)= 1</a:t>
            </a:r>
          </a:p>
        </p:txBody>
      </p:sp>
      <p:sp>
        <p:nvSpPr>
          <p:cNvPr id="102" name="CasellaDiTesto 101"/>
          <p:cNvSpPr txBox="1"/>
          <p:nvPr/>
        </p:nvSpPr>
        <p:spPr>
          <a:xfrm>
            <a:off x="611560" y="5322513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quanto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costa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ogni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nodo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103" name="CasellaDiTesto 102"/>
          <p:cNvSpPr txBox="1"/>
          <p:nvPr/>
        </p:nvSpPr>
        <p:spPr>
          <a:xfrm>
            <a:off x="3523779" y="533202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…</a:t>
            </a:r>
            <a:r>
              <a:rPr lang="en-US" dirty="0" err="1">
                <a:latin typeface="Comic Sans MS" pitchFamily="66" charset="0"/>
              </a:rPr>
              <a:t>uno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10" name="CasellaDiTesto 109"/>
          <p:cNvSpPr txBox="1"/>
          <p:nvPr/>
        </p:nvSpPr>
        <p:spPr>
          <a:xfrm>
            <a:off x="611560" y="5879013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quanti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nodi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ha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l’albero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112" name="Freccia a destra 111"/>
          <p:cNvSpPr/>
          <p:nvPr/>
        </p:nvSpPr>
        <p:spPr>
          <a:xfrm>
            <a:off x="5004048" y="5733256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CasellaDiTesto 112"/>
          <p:cNvSpPr txBox="1">
            <a:spLocks noChangeArrowheads="1"/>
          </p:cNvSpPr>
          <p:nvPr/>
        </p:nvSpPr>
        <p:spPr bwMode="auto">
          <a:xfrm>
            <a:off x="6084168" y="5589240"/>
            <a:ext cx="2843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T(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) = </a:t>
            </a:r>
            <a:r>
              <a:rPr lang="en-US" sz="3200" dirty="0">
                <a:latin typeface="Comic Sans MS" pitchFamily="66" charset="0"/>
                <a:sym typeface="Symbol"/>
              </a:rPr>
              <a:t>(</a:t>
            </a:r>
            <a:r>
              <a:rPr lang="en-US" sz="3200" baseline="30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)</a:t>
            </a:r>
          </a:p>
        </p:txBody>
      </p:sp>
      <p:sp>
        <p:nvSpPr>
          <p:cNvPr id="114" name="CasellaDiTesto 113"/>
          <p:cNvSpPr txBox="1"/>
          <p:nvPr/>
        </p:nvSpPr>
        <p:spPr>
          <a:xfrm>
            <a:off x="1475656" y="4746410"/>
            <a:ext cx="7236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Comic Sans MS" pitchFamily="66" charset="0"/>
              </a:rPr>
              <a:t>albero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omic Sans MS" pitchFamily="66" charset="0"/>
              </a:rPr>
              <a:t>chiamate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omic Sans MS" pitchFamily="66" charset="0"/>
              </a:rPr>
              <a:t>ricorsive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omic Sans MS" pitchFamily="66" charset="0"/>
              </a:rPr>
              <a:t>dell’algorito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urier"/>
              </a:rPr>
              <a:t>Fibonacci2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!</a:t>
            </a:r>
          </a:p>
        </p:txBody>
      </p:sp>
      <p:grpSp>
        <p:nvGrpSpPr>
          <p:cNvPr id="2" name="Gruppo 115"/>
          <p:cNvGrpSpPr/>
          <p:nvPr/>
        </p:nvGrpSpPr>
        <p:grpSpPr>
          <a:xfrm>
            <a:off x="-111884" y="1412776"/>
            <a:ext cx="9255883" cy="3482986"/>
            <a:chOff x="-111884" y="1412776"/>
            <a:chExt cx="9255883" cy="3482986"/>
          </a:xfrm>
        </p:grpSpPr>
        <p:sp>
          <p:nvSpPr>
            <p:cNvPr id="7" name="CasellaDiTesto 6"/>
            <p:cNvSpPr txBox="1">
              <a:spLocks noChangeArrowheads="1"/>
            </p:cNvSpPr>
            <p:nvPr/>
          </p:nvSpPr>
          <p:spPr bwMode="auto">
            <a:xfrm>
              <a:off x="4606322" y="1412776"/>
              <a:ext cx="43204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9" name="CasellaDiTesto 8"/>
            <p:cNvSpPr txBox="1">
              <a:spLocks noChangeArrowheads="1"/>
            </p:cNvSpPr>
            <p:nvPr/>
          </p:nvSpPr>
          <p:spPr bwMode="auto">
            <a:xfrm>
              <a:off x="645882" y="2761764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10" name="CasellaDiTesto 9"/>
            <p:cNvSpPr txBox="1">
              <a:spLocks noChangeArrowheads="1"/>
            </p:cNvSpPr>
            <p:nvPr/>
          </p:nvSpPr>
          <p:spPr bwMode="auto">
            <a:xfrm>
              <a:off x="2662106" y="2780928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11" name="CasellaDiTesto 10"/>
            <p:cNvSpPr txBox="1">
              <a:spLocks noChangeArrowheads="1"/>
            </p:cNvSpPr>
            <p:nvPr/>
          </p:nvSpPr>
          <p:spPr bwMode="auto">
            <a:xfrm>
              <a:off x="1798010" y="2060848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12" name="CasellaDiTesto 11"/>
            <p:cNvSpPr txBox="1">
              <a:spLocks noChangeArrowheads="1"/>
            </p:cNvSpPr>
            <p:nvPr/>
          </p:nvSpPr>
          <p:spPr bwMode="auto">
            <a:xfrm>
              <a:off x="69818" y="3501008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13" name="CasellaDiTesto 12"/>
            <p:cNvSpPr txBox="1">
              <a:spLocks noChangeArrowheads="1"/>
            </p:cNvSpPr>
            <p:nvPr/>
          </p:nvSpPr>
          <p:spPr bwMode="auto">
            <a:xfrm>
              <a:off x="1221946" y="3501008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14" name="CasellaDiTesto 13"/>
            <p:cNvSpPr txBox="1">
              <a:spLocks noChangeArrowheads="1"/>
            </p:cNvSpPr>
            <p:nvPr/>
          </p:nvSpPr>
          <p:spPr bwMode="auto">
            <a:xfrm>
              <a:off x="2230058" y="3501008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15" name="CasellaDiTesto 14"/>
            <p:cNvSpPr txBox="1">
              <a:spLocks noChangeArrowheads="1"/>
            </p:cNvSpPr>
            <p:nvPr/>
          </p:nvSpPr>
          <p:spPr bwMode="auto">
            <a:xfrm>
              <a:off x="3454194" y="3501008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-5</a:t>
              </a:r>
            </a:p>
          </p:txBody>
        </p:sp>
        <p:sp>
          <p:nvSpPr>
            <p:cNvPr id="16" name="CasellaDiTesto 15"/>
            <p:cNvSpPr txBox="1">
              <a:spLocks noChangeArrowheads="1"/>
            </p:cNvSpPr>
            <p:nvPr/>
          </p:nvSpPr>
          <p:spPr bwMode="auto">
            <a:xfrm>
              <a:off x="-111884" y="4479683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17" name="CasellaDiTesto 16"/>
            <p:cNvSpPr txBox="1">
              <a:spLocks noChangeArrowheads="1"/>
            </p:cNvSpPr>
            <p:nvPr/>
          </p:nvSpPr>
          <p:spPr bwMode="auto">
            <a:xfrm>
              <a:off x="501866" y="4469050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18" name="CasellaDiTesto 17"/>
            <p:cNvSpPr txBox="1">
              <a:spLocks noChangeArrowheads="1"/>
            </p:cNvSpPr>
            <p:nvPr/>
          </p:nvSpPr>
          <p:spPr bwMode="auto">
            <a:xfrm>
              <a:off x="1077930" y="4469050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19" name="CasellaDiTesto 18"/>
            <p:cNvSpPr txBox="1">
              <a:spLocks noChangeArrowheads="1"/>
            </p:cNvSpPr>
            <p:nvPr/>
          </p:nvSpPr>
          <p:spPr bwMode="auto">
            <a:xfrm>
              <a:off x="1653994" y="4469050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20" name="CasellaDiTesto 19"/>
            <p:cNvSpPr txBox="1">
              <a:spLocks noChangeArrowheads="1"/>
            </p:cNvSpPr>
            <p:nvPr/>
          </p:nvSpPr>
          <p:spPr bwMode="auto">
            <a:xfrm>
              <a:off x="2120364" y="4479683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21" name="CasellaDiTesto 20"/>
            <p:cNvSpPr txBox="1">
              <a:spLocks noChangeArrowheads="1"/>
            </p:cNvSpPr>
            <p:nvPr/>
          </p:nvSpPr>
          <p:spPr bwMode="auto">
            <a:xfrm>
              <a:off x="2734114" y="4469050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22" name="CasellaDiTesto 21"/>
            <p:cNvSpPr txBox="1">
              <a:spLocks noChangeArrowheads="1"/>
            </p:cNvSpPr>
            <p:nvPr/>
          </p:nvSpPr>
          <p:spPr bwMode="auto">
            <a:xfrm>
              <a:off x="3310178" y="4469050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23" name="CasellaDiTesto 22"/>
            <p:cNvSpPr txBox="1">
              <a:spLocks noChangeArrowheads="1"/>
            </p:cNvSpPr>
            <p:nvPr/>
          </p:nvSpPr>
          <p:spPr bwMode="auto">
            <a:xfrm>
              <a:off x="3886242" y="4469050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en-US" sz="2000" dirty="0">
                <a:latin typeface="Comic Sans MS" pitchFamily="66" charset="0"/>
              </a:endParaRPr>
            </a:p>
          </p:txBody>
        </p:sp>
        <p:cxnSp>
          <p:nvCxnSpPr>
            <p:cNvPr id="25" name="Connettore 1 24"/>
            <p:cNvCxnSpPr>
              <a:stCxn id="11" idx="0"/>
              <a:endCxn id="7" idx="1"/>
            </p:cNvCxnSpPr>
            <p:nvPr/>
          </p:nvCxnSpPr>
          <p:spPr>
            <a:xfrm flipV="1">
              <a:off x="2302066" y="1612831"/>
              <a:ext cx="2304256" cy="44801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26"/>
            <p:cNvCxnSpPr>
              <a:stCxn id="11" idx="2"/>
              <a:endCxn id="9" idx="0"/>
            </p:cNvCxnSpPr>
            <p:nvPr/>
          </p:nvCxnSpPr>
          <p:spPr>
            <a:xfrm flipH="1">
              <a:off x="1149938" y="2460958"/>
              <a:ext cx="1152128" cy="30080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1 30"/>
            <p:cNvCxnSpPr>
              <a:stCxn id="10" idx="0"/>
              <a:endCxn id="11" idx="2"/>
            </p:cNvCxnSpPr>
            <p:nvPr/>
          </p:nvCxnSpPr>
          <p:spPr>
            <a:xfrm flipH="1" flipV="1">
              <a:off x="2302066" y="2460958"/>
              <a:ext cx="864096" cy="31997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34"/>
            <p:cNvCxnSpPr>
              <a:stCxn id="12" idx="0"/>
              <a:endCxn id="9" idx="2"/>
            </p:cNvCxnSpPr>
            <p:nvPr/>
          </p:nvCxnSpPr>
          <p:spPr>
            <a:xfrm flipV="1">
              <a:off x="573874" y="3161874"/>
              <a:ext cx="576064" cy="33913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/>
            <p:cNvCxnSpPr>
              <a:stCxn id="13" idx="0"/>
              <a:endCxn id="9" idx="2"/>
            </p:cNvCxnSpPr>
            <p:nvPr/>
          </p:nvCxnSpPr>
          <p:spPr>
            <a:xfrm flipH="1" flipV="1">
              <a:off x="1149938" y="3161874"/>
              <a:ext cx="576064" cy="33913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>
              <a:stCxn id="10" idx="2"/>
              <a:endCxn id="14" idx="0"/>
            </p:cNvCxnSpPr>
            <p:nvPr/>
          </p:nvCxnSpPr>
          <p:spPr>
            <a:xfrm flipH="1">
              <a:off x="2734114" y="3181038"/>
              <a:ext cx="432048" cy="31997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1 43"/>
            <p:cNvCxnSpPr>
              <a:stCxn id="10" idx="2"/>
              <a:endCxn id="15" idx="0"/>
            </p:cNvCxnSpPr>
            <p:nvPr/>
          </p:nvCxnSpPr>
          <p:spPr>
            <a:xfrm>
              <a:off x="3166162" y="3181038"/>
              <a:ext cx="792088" cy="31997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1 46"/>
            <p:cNvCxnSpPr>
              <a:stCxn id="12" idx="2"/>
              <a:endCxn id="16" idx="0"/>
            </p:cNvCxnSpPr>
            <p:nvPr/>
          </p:nvCxnSpPr>
          <p:spPr>
            <a:xfrm flipH="1">
              <a:off x="212152" y="3901118"/>
              <a:ext cx="361722" cy="57856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1 49"/>
            <p:cNvCxnSpPr>
              <a:stCxn id="12" idx="2"/>
              <a:endCxn id="17" idx="0"/>
            </p:cNvCxnSpPr>
            <p:nvPr/>
          </p:nvCxnSpPr>
          <p:spPr>
            <a:xfrm>
              <a:off x="573874" y="3901118"/>
              <a:ext cx="252028" cy="5679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1 52"/>
            <p:cNvCxnSpPr>
              <a:stCxn id="13" idx="2"/>
              <a:endCxn id="18" idx="0"/>
            </p:cNvCxnSpPr>
            <p:nvPr/>
          </p:nvCxnSpPr>
          <p:spPr>
            <a:xfrm flipH="1">
              <a:off x="1401966" y="3901118"/>
              <a:ext cx="324036" cy="5679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1 55"/>
            <p:cNvCxnSpPr>
              <a:stCxn id="13" idx="2"/>
              <a:endCxn id="19" idx="0"/>
            </p:cNvCxnSpPr>
            <p:nvPr/>
          </p:nvCxnSpPr>
          <p:spPr>
            <a:xfrm>
              <a:off x="1726002" y="3901118"/>
              <a:ext cx="252028" cy="5679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1 58"/>
            <p:cNvCxnSpPr>
              <a:stCxn id="14" idx="2"/>
              <a:endCxn id="20" idx="0"/>
            </p:cNvCxnSpPr>
            <p:nvPr/>
          </p:nvCxnSpPr>
          <p:spPr>
            <a:xfrm flipH="1">
              <a:off x="2444400" y="3901118"/>
              <a:ext cx="289714" cy="57856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1 61"/>
            <p:cNvCxnSpPr>
              <a:stCxn id="14" idx="2"/>
              <a:endCxn id="21" idx="0"/>
            </p:cNvCxnSpPr>
            <p:nvPr/>
          </p:nvCxnSpPr>
          <p:spPr>
            <a:xfrm>
              <a:off x="2734114" y="3901118"/>
              <a:ext cx="324036" cy="5679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1 64"/>
            <p:cNvCxnSpPr>
              <a:stCxn id="15" idx="2"/>
              <a:endCxn id="23" idx="0"/>
            </p:cNvCxnSpPr>
            <p:nvPr/>
          </p:nvCxnSpPr>
          <p:spPr>
            <a:xfrm>
              <a:off x="3958250" y="3901118"/>
              <a:ext cx="252028" cy="5679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1 67"/>
            <p:cNvCxnSpPr>
              <a:stCxn id="15" idx="2"/>
              <a:endCxn id="22" idx="0"/>
            </p:cNvCxnSpPr>
            <p:nvPr/>
          </p:nvCxnSpPr>
          <p:spPr>
            <a:xfrm flipH="1">
              <a:off x="3634214" y="3901118"/>
              <a:ext cx="324036" cy="5679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CasellaDiTesto 70"/>
            <p:cNvSpPr txBox="1">
              <a:spLocks noChangeArrowheads="1"/>
            </p:cNvSpPr>
            <p:nvPr/>
          </p:nvSpPr>
          <p:spPr bwMode="auto">
            <a:xfrm>
              <a:off x="5004048" y="2777733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72" name="CasellaDiTesto 71"/>
            <p:cNvSpPr txBox="1">
              <a:spLocks noChangeArrowheads="1"/>
            </p:cNvSpPr>
            <p:nvPr/>
          </p:nvSpPr>
          <p:spPr bwMode="auto">
            <a:xfrm>
              <a:off x="7020272" y="2796897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73" name="CasellaDiTesto 72"/>
            <p:cNvSpPr txBox="1">
              <a:spLocks noChangeArrowheads="1"/>
            </p:cNvSpPr>
            <p:nvPr/>
          </p:nvSpPr>
          <p:spPr bwMode="auto">
            <a:xfrm>
              <a:off x="6156176" y="2076817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74" name="CasellaDiTesto 73"/>
            <p:cNvSpPr txBox="1">
              <a:spLocks noChangeArrowheads="1"/>
            </p:cNvSpPr>
            <p:nvPr/>
          </p:nvSpPr>
          <p:spPr bwMode="auto">
            <a:xfrm>
              <a:off x="4427984" y="3516977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75" name="CasellaDiTesto 74"/>
            <p:cNvSpPr txBox="1">
              <a:spLocks noChangeArrowheads="1"/>
            </p:cNvSpPr>
            <p:nvPr/>
          </p:nvSpPr>
          <p:spPr bwMode="auto">
            <a:xfrm>
              <a:off x="5580112" y="3516977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-5</a:t>
              </a:r>
            </a:p>
          </p:txBody>
        </p:sp>
        <p:sp>
          <p:nvSpPr>
            <p:cNvPr id="76" name="CasellaDiTesto 75"/>
            <p:cNvSpPr txBox="1">
              <a:spLocks noChangeArrowheads="1"/>
            </p:cNvSpPr>
            <p:nvPr/>
          </p:nvSpPr>
          <p:spPr bwMode="auto">
            <a:xfrm>
              <a:off x="6588224" y="3516977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-5</a:t>
              </a:r>
            </a:p>
          </p:txBody>
        </p:sp>
        <p:sp>
          <p:nvSpPr>
            <p:cNvPr id="77" name="CasellaDiTesto 76"/>
            <p:cNvSpPr txBox="1">
              <a:spLocks noChangeArrowheads="1"/>
            </p:cNvSpPr>
            <p:nvPr/>
          </p:nvSpPr>
          <p:spPr bwMode="auto">
            <a:xfrm>
              <a:off x="7812360" y="3516977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en-US" sz="2000" dirty="0">
                  <a:latin typeface="Comic Sans MS" pitchFamily="66" charset="0"/>
                </a:rPr>
                <a:t>-6</a:t>
              </a:r>
            </a:p>
          </p:txBody>
        </p:sp>
        <p:sp>
          <p:nvSpPr>
            <p:cNvPr id="78" name="CasellaDiTesto 77"/>
            <p:cNvSpPr txBox="1">
              <a:spLocks noChangeArrowheads="1"/>
            </p:cNvSpPr>
            <p:nvPr/>
          </p:nvSpPr>
          <p:spPr bwMode="auto">
            <a:xfrm>
              <a:off x="4246282" y="4495652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79" name="CasellaDiTesto 78"/>
            <p:cNvSpPr txBox="1">
              <a:spLocks noChangeArrowheads="1"/>
            </p:cNvSpPr>
            <p:nvPr/>
          </p:nvSpPr>
          <p:spPr bwMode="auto">
            <a:xfrm>
              <a:off x="4860032" y="4485019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80" name="CasellaDiTesto 79"/>
            <p:cNvSpPr txBox="1">
              <a:spLocks noChangeArrowheads="1"/>
            </p:cNvSpPr>
            <p:nvPr/>
          </p:nvSpPr>
          <p:spPr bwMode="auto">
            <a:xfrm>
              <a:off x="5436096" y="4485019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81" name="CasellaDiTesto 80"/>
            <p:cNvSpPr txBox="1">
              <a:spLocks noChangeArrowheads="1"/>
            </p:cNvSpPr>
            <p:nvPr/>
          </p:nvSpPr>
          <p:spPr bwMode="auto">
            <a:xfrm>
              <a:off x="6012160" y="4485019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82" name="CasellaDiTesto 81"/>
            <p:cNvSpPr txBox="1">
              <a:spLocks noChangeArrowheads="1"/>
            </p:cNvSpPr>
            <p:nvPr/>
          </p:nvSpPr>
          <p:spPr bwMode="auto">
            <a:xfrm>
              <a:off x="6478530" y="4495652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83" name="CasellaDiTesto 82"/>
            <p:cNvSpPr txBox="1">
              <a:spLocks noChangeArrowheads="1"/>
            </p:cNvSpPr>
            <p:nvPr/>
          </p:nvSpPr>
          <p:spPr bwMode="auto">
            <a:xfrm>
              <a:off x="7092280" y="4485019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84" name="CasellaDiTesto 83"/>
            <p:cNvSpPr txBox="1">
              <a:spLocks noChangeArrowheads="1"/>
            </p:cNvSpPr>
            <p:nvPr/>
          </p:nvSpPr>
          <p:spPr bwMode="auto">
            <a:xfrm>
              <a:off x="7668344" y="4485019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85" name="CasellaDiTesto 84"/>
            <p:cNvSpPr txBox="1">
              <a:spLocks noChangeArrowheads="1"/>
            </p:cNvSpPr>
            <p:nvPr/>
          </p:nvSpPr>
          <p:spPr bwMode="auto">
            <a:xfrm>
              <a:off x="8244408" y="4485019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en-US" sz="2000" dirty="0">
                <a:latin typeface="Comic Sans MS" pitchFamily="66" charset="0"/>
              </a:endParaRPr>
            </a:p>
          </p:txBody>
        </p:sp>
        <p:cxnSp>
          <p:nvCxnSpPr>
            <p:cNvPr id="86" name="Connettore 1 85"/>
            <p:cNvCxnSpPr>
              <a:stCxn id="73" idx="0"/>
              <a:endCxn id="7" idx="3"/>
            </p:cNvCxnSpPr>
            <p:nvPr/>
          </p:nvCxnSpPr>
          <p:spPr>
            <a:xfrm flipH="1" flipV="1">
              <a:off x="5038370" y="1612831"/>
              <a:ext cx="1621862" cy="46398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 1 86"/>
            <p:cNvCxnSpPr>
              <a:stCxn id="73" idx="2"/>
              <a:endCxn id="71" idx="0"/>
            </p:cNvCxnSpPr>
            <p:nvPr/>
          </p:nvCxnSpPr>
          <p:spPr>
            <a:xfrm flipH="1">
              <a:off x="5508104" y="2476927"/>
              <a:ext cx="1152128" cy="30080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1 87"/>
            <p:cNvCxnSpPr>
              <a:stCxn id="72" idx="0"/>
              <a:endCxn id="73" idx="2"/>
            </p:cNvCxnSpPr>
            <p:nvPr/>
          </p:nvCxnSpPr>
          <p:spPr>
            <a:xfrm flipH="1" flipV="1">
              <a:off x="6660232" y="2476927"/>
              <a:ext cx="864096" cy="31997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ttore 1 88"/>
            <p:cNvCxnSpPr>
              <a:stCxn id="74" idx="0"/>
              <a:endCxn id="71" idx="2"/>
            </p:cNvCxnSpPr>
            <p:nvPr/>
          </p:nvCxnSpPr>
          <p:spPr>
            <a:xfrm flipV="1">
              <a:off x="4932040" y="3177843"/>
              <a:ext cx="576064" cy="33913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1 89"/>
            <p:cNvCxnSpPr>
              <a:stCxn id="75" idx="0"/>
              <a:endCxn id="71" idx="2"/>
            </p:cNvCxnSpPr>
            <p:nvPr/>
          </p:nvCxnSpPr>
          <p:spPr>
            <a:xfrm flipH="1" flipV="1">
              <a:off x="5508104" y="3177843"/>
              <a:ext cx="576064" cy="33913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1 90"/>
            <p:cNvCxnSpPr>
              <a:stCxn id="72" idx="2"/>
              <a:endCxn id="76" idx="0"/>
            </p:cNvCxnSpPr>
            <p:nvPr/>
          </p:nvCxnSpPr>
          <p:spPr>
            <a:xfrm flipH="1">
              <a:off x="7092280" y="3197007"/>
              <a:ext cx="432048" cy="31997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1 91"/>
            <p:cNvCxnSpPr>
              <a:stCxn id="72" idx="2"/>
              <a:endCxn id="77" idx="0"/>
            </p:cNvCxnSpPr>
            <p:nvPr/>
          </p:nvCxnSpPr>
          <p:spPr>
            <a:xfrm>
              <a:off x="7524328" y="3197007"/>
              <a:ext cx="792088" cy="31997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1 92"/>
            <p:cNvCxnSpPr>
              <a:stCxn id="74" idx="2"/>
              <a:endCxn id="78" idx="0"/>
            </p:cNvCxnSpPr>
            <p:nvPr/>
          </p:nvCxnSpPr>
          <p:spPr>
            <a:xfrm flipH="1">
              <a:off x="4570318" y="3917087"/>
              <a:ext cx="361722" cy="57856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1 93"/>
            <p:cNvCxnSpPr>
              <a:stCxn id="74" idx="2"/>
              <a:endCxn id="79" idx="0"/>
            </p:cNvCxnSpPr>
            <p:nvPr/>
          </p:nvCxnSpPr>
          <p:spPr>
            <a:xfrm>
              <a:off x="4932040" y="3917087"/>
              <a:ext cx="252028" cy="5679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ttore 1 94"/>
            <p:cNvCxnSpPr>
              <a:stCxn id="75" idx="2"/>
              <a:endCxn id="80" idx="0"/>
            </p:cNvCxnSpPr>
            <p:nvPr/>
          </p:nvCxnSpPr>
          <p:spPr>
            <a:xfrm flipH="1">
              <a:off x="5760132" y="3917087"/>
              <a:ext cx="324036" cy="5679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1 95"/>
            <p:cNvCxnSpPr>
              <a:stCxn id="75" idx="2"/>
              <a:endCxn id="81" idx="0"/>
            </p:cNvCxnSpPr>
            <p:nvPr/>
          </p:nvCxnSpPr>
          <p:spPr>
            <a:xfrm>
              <a:off x="6084168" y="3917087"/>
              <a:ext cx="252028" cy="5679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1 96"/>
            <p:cNvCxnSpPr>
              <a:stCxn id="76" idx="2"/>
              <a:endCxn id="82" idx="0"/>
            </p:cNvCxnSpPr>
            <p:nvPr/>
          </p:nvCxnSpPr>
          <p:spPr>
            <a:xfrm flipH="1">
              <a:off x="6802566" y="3917087"/>
              <a:ext cx="289714" cy="57856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1 97"/>
            <p:cNvCxnSpPr>
              <a:stCxn id="76" idx="2"/>
              <a:endCxn id="83" idx="0"/>
            </p:cNvCxnSpPr>
            <p:nvPr/>
          </p:nvCxnSpPr>
          <p:spPr>
            <a:xfrm>
              <a:off x="7092280" y="3917087"/>
              <a:ext cx="324036" cy="5679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1 98"/>
            <p:cNvCxnSpPr>
              <a:stCxn id="77" idx="2"/>
              <a:endCxn id="85" idx="0"/>
            </p:cNvCxnSpPr>
            <p:nvPr/>
          </p:nvCxnSpPr>
          <p:spPr>
            <a:xfrm>
              <a:off x="8316416" y="3917087"/>
              <a:ext cx="252028" cy="5679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1 99"/>
            <p:cNvCxnSpPr>
              <a:stCxn id="77" idx="2"/>
              <a:endCxn id="84" idx="0"/>
            </p:cNvCxnSpPr>
            <p:nvPr/>
          </p:nvCxnSpPr>
          <p:spPr>
            <a:xfrm flipH="1">
              <a:off x="7992380" y="3917087"/>
              <a:ext cx="324036" cy="5679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CasellaDiTesto 100"/>
            <p:cNvSpPr txBox="1">
              <a:spLocks noChangeArrowheads="1"/>
            </p:cNvSpPr>
            <p:nvPr/>
          </p:nvSpPr>
          <p:spPr bwMode="auto">
            <a:xfrm rot="5400000">
              <a:off x="8671592" y="3892697"/>
              <a:ext cx="36004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Comic Sans MS" pitchFamily="66" charset="0"/>
                </a:rPr>
                <a:t>…</a:t>
              </a:r>
            </a:p>
          </p:txBody>
        </p:sp>
      </p:grpSp>
      <p:sp>
        <p:nvSpPr>
          <p:cNvPr id="116" name="CasellaDiTesto 115"/>
          <p:cNvSpPr txBox="1">
            <a:spLocks noChangeArrowheads="1"/>
          </p:cNvSpPr>
          <p:nvPr/>
        </p:nvSpPr>
        <p:spPr bwMode="auto">
          <a:xfrm>
            <a:off x="3451771" y="5837163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itchFamily="66" charset="0"/>
                <a:sym typeface="Symbol"/>
              </a:rPr>
              <a:t>(</a:t>
            </a:r>
            <a:r>
              <a:rPr lang="en-US" sz="2400" baseline="30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</a:t>
            </a:r>
          </a:p>
        </p:txBody>
      </p:sp>
      <p:sp>
        <p:nvSpPr>
          <p:cNvPr id="117" name="CasellaDiTesto 116"/>
          <p:cNvSpPr txBox="1">
            <a:spLocks noChangeArrowheads="1"/>
          </p:cNvSpPr>
          <p:nvPr/>
        </p:nvSpPr>
        <p:spPr bwMode="auto">
          <a:xfrm>
            <a:off x="6192688" y="6156593"/>
            <a:ext cx="2843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 pitchFamily="66" charset="0"/>
              </a:rPr>
              <a:t>[T(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) = </a:t>
            </a:r>
            <a:r>
              <a:rPr lang="en-US" sz="2800" dirty="0">
                <a:latin typeface="Comic Sans MS" pitchFamily="66" charset="0"/>
                <a:sym typeface="Symbol"/>
              </a:rPr>
              <a:t>o(2</a:t>
            </a:r>
            <a:r>
              <a:rPr lang="en-US" sz="2800" baseline="30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)]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3" grpId="0"/>
      <p:bldP spid="110" grpId="0"/>
      <p:bldP spid="112" grpId="0" animBg="1"/>
      <p:bldP spid="113" grpId="0"/>
      <p:bldP spid="114" grpId="0"/>
      <p:bldP spid="116" grpId="0"/>
      <p:bldP spid="1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773238"/>
            <a:ext cx="8153400" cy="16002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due esempi</a:t>
            </a:r>
            <a:r>
              <a:rPr lang="it-IT" altLang="it-IT" sz="2800" dirty="0">
                <a:latin typeface="Comic Sans MS" pitchFamily="66" charset="0"/>
              </a:rPr>
              <a:t>:</a:t>
            </a:r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893340" y="2615515"/>
            <a:ext cx="662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400" dirty="0">
                <a:latin typeface="Comic Sans MS" pitchFamily="66" charset="0"/>
              </a:rPr>
              <a:t>Esempio 1:   T(n) = T(n/3) + T(2n/3) + n, 		         T(1) = </a:t>
            </a:r>
            <a:r>
              <a:rPr lang="it-IT" altLang="it-IT" sz="2400" dirty="0" err="1">
                <a:latin typeface="Comic Sans MS" pitchFamily="66" charset="0"/>
              </a:rPr>
              <a:t>1</a:t>
            </a:r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58374" name="Rectangle 8"/>
          <p:cNvSpPr>
            <a:spLocks noChangeArrowheads="1"/>
          </p:cNvSpPr>
          <p:nvPr/>
        </p:nvSpPr>
        <p:spPr bwMode="black">
          <a:xfrm>
            <a:off x="457200" y="188913"/>
            <a:ext cx="82184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200" b="1" dirty="0">
                <a:solidFill>
                  <a:srgbClr val="C00000"/>
                </a:solidFill>
                <a:latin typeface="Comic Sans MS" pitchFamily="66" charset="0"/>
              </a:rPr>
              <a:t>Analisi dell’albero della ricorsione</a:t>
            </a:r>
          </a:p>
        </p:txBody>
      </p:sp>
      <p:sp>
        <p:nvSpPr>
          <p:cNvPr id="58375" name="Rectangle 4"/>
          <p:cNvSpPr>
            <a:spLocks noChangeArrowheads="1"/>
          </p:cNvSpPr>
          <p:nvPr/>
        </p:nvSpPr>
        <p:spPr bwMode="auto">
          <a:xfrm>
            <a:off x="894928" y="3606115"/>
            <a:ext cx="662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400" dirty="0">
                <a:latin typeface="Comic Sans MS" pitchFamily="66" charset="0"/>
              </a:rPr>
              <a:t>Esempio 2:   T(n) = 2 T(n-2) + 1, 		            		T(1) = 1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107504" y="188640"/>
            <a:ext cx="38164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000" dirty="0">
                <a:latin typeface="Comic Sans MS" pitchFamily="66" charset="0"/>
              </a:rPr>
              <a:t>T(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000" dirty="0">
                <a:latin typeface="Comic Sans MS" pitchFamily="66" charset="0"/>
              </a:rPr>
              <a:t>) = T(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000" dirty="0">
                <a:latin typeface="Comic Sans MS" pitchFamily="66" charset="0"/>
              </a:rPr>
              <a:t>/3) + T(2/3 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000" dirty="0">
                <a:latin typeface="Comic Sans MS" pitchFamily="66" charset="0"/>
              </a:rPr>
              <a:t>) + 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107504" y="652626"/>
            <a:ext cx="11521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2000" dirty="0">
                <a:latin typeface="Comic Sans MS" pitchFamily="66" charset="0"/>
              </a:rPr>
              <a:t>)= 1</a:t>
            </a:r>
          </a:p>
        </p:txBody>
      </p:sp>
      <p:sp>
        <p:nvSpPr>
          <p:cNvPr id="102" name="CasellaDiTesto 101"/>
          <p:cNvSpPr txBox="1"/>
          <p:nvPr/>
        </p:nvSpPr>
        <p:spPr>
          <a:xfrm>
            <a:off x="107505" y="538348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quanto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costa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ogni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livello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103" name="CasellaDiTesto 102"/>
          <p:cNvSpPr txBox="1"/>
          <p:nvPr/>
        </p:nvSpPr>
        <p:spPr>
          <a:xfrm>
            <a:off x="3019724" y="539300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  </a:t>
            </a:r>
            <a:r>
              <a:rPr lang="en-US" dirty="0">
                <a:latin typeface="Comic Sans MS" pitchFamily="66" charset="0"/>
                <a:sym typeface="Symbol"/>
              </a:rPr>
              <a:t> 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10" name="CasellaDiTesto 109"/>
          <p:cNvSpPr txBox="1"/>
          <p:nvPr/>
        </p:nvSpPr>
        <p:spPr>
          <a:xfrm>
            <a:off x="107505" y="593998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quanti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livelli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ha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l’albero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112" name="Freccia a destra 111"/>
          <p:cNvSpPr/>
          <p:nvPr/>
        </p:nvSpPr>
        <p:spPr>
          <a:xfrm>
            <a:off x="4788024" y="5733256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CasellaDiTesto 112"/>
          <p:cNvSpPr txBox="1">
            <a:spLocks noChangeArrowheads="1"/>
          </p:cNvSpPr>
          <p:nvPr/>
        </p:nvSpPr>
        <p:spPr bwMode="auto">
          <a:xfrm>
            <a:off x="5508104" y="5570076"/>
            <a:ext cx="34198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 pitchFamily="66" charset="0"/>
              </a:rPr>
              <a:t>T(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) = </a:t>
            </a:r>
            <a:r>
              <a:rPr lang="en-US" sz="2800" dirty="0">
                <a:latin typeface="Comic Sans MS" pitchFamily="66" charset="0"/>
                <a:sym typeface="Symbol"/>
              </a:rPr>
              <a:t>O(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800" dirty="0">
                <a:latin typeface="Comic Sans MS" pitchFamily="66" charset="0"/>
                <a:sym typeface="Symbol"/>
              </a:rPr>
              <a:t> log 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800" dirty="0">
                <a:latin typeface="Comic Sans MS" pitchFamily="66" charset="0"/>
              </a:rPr>
              <a:t>)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4574428" y="980728"/>
            <a:ext cx="3562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1308458" y="2329716"/>
            <a:ext cx="831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/9</a:t>
            </a: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2971133" y="2348880"/>
            <a:ext cx="831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2/9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2258558" y="1628800"/>
            <a:ext cx="831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/3</a:t>
            </a: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833407" y="3068960"/>
            <a:ext cx="831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/27</a:t>
            </a: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1691680" y="3068960"/>
            <a:ext cx="9162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2/27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2614846" y="3068960"/>
            <a:ext cx="1021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2/27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3624326" y="3068960"/>
            <a:ext cx="9476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4/27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25" name="Connettore 1 24"/>
          <p:cNvCxnSpPr>
            <a:stCxn id="11" idx="0"/>
            <a:endCxn id="7" idx="1"/>
          </p:cNvCxnSpPr>
          <p:nvPr/>
        </p:nvCxnSpPr>
        <p:spPr>
          <a:xfrm flipV="1">
            <a:off x="2674227" y="1180783"/>
            <a:ext cx="1900201" cy="44801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>
            <a:stCxn id="11" idx="2"/>
            <a:endCxn id="9" idx="0"/>
          </p:cNvCxnSpPr>
          <p:nvPr/>
        </p:nvCxnSpPr>
        <p:spPr>
          <a:xfrm flipH="1">
            <a:off x="1724127" y="1998132"/>
            <a:ext cx="950100" cy="33158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10" idx="0"/>
            <a:endCxn id="11" idx="2"/>
          </p:cNvCxnSpPr>
          <p:nvPr/>
        </p:nvCxnSpPr>
        <p:spPr>
          <a:xfrm flipH="1" flipV="1">
            <a:off x="2674227" y="1998132"/>
            <a:ext cx="712575" cy="3507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>
            <a:stCxn id="12" idx="0"/>
            <a:endCxn id="9" idx="2"/>
          </p:cNvCxnSpPr>
          <p:nvPr/>
        </p:nvCxnSpPr>
        <p:spPr>
          <a:xfrm flipV="1">
            <a:off x="1249076" y="2699048"/>
            <a:ext cx="475051" cy="3699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>
            <a:stCxn id="13" idx="0"/>
            <a:endCxn id="9" idx="2"/>
          </p:cNvCxnSpPr>
          <p:nvPr/>
        </p:nvCxnSpPr>
        <p:spPr>
          <a:xfrm flipH="1" flipV="1">
            <a:off x="1724127" y="2699048"/>
            <a:ext cx="425695" cy="3699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>
            <a:stCxn id="10" idx="2"/>
            <a:endCxn id="14" idx="0"/>
          </p:cNvCxnSpPr>
          <p:nvPr/>
        </p:nvCxnSpPr>
        <p:spPr>
          <a:xfrm flipH="1">
            <a:off x="3125371" y="2718212"/>
            <a:ext cx="261431" cy="3507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>
            <a:stCxn id="10" idx="2"/>
            <a:endCxn id="15" idx="0"/>
          </p:cNvCxnSpPr>
          <p:nvPr/>
        </p:nvCxnSpPr>
        <p:spPr>
          <a:xfrm>
            <a:off x="3386802" y="2718212"/>
            <a:ext cx="711361" cy="3507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>
            <a:stCxn id="12" idx="2"/>
          </p:cNvCxnSpPr>
          <p:nvPr/>
        </p:nvCxnSpPr>
        <p:spPr>
          <a:xfrm flipH="1">
            <a:off x="950783" y="3438292"/>
            <a:ext cx="298293" cy="6093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>
            <a:stCxn id="12" idx="2"/>
          </p:cNvCxnSpPr>
          <p:nvPr/>
        </p:nvCxnSpPr>
        <p:spPr>
          <a:xfrm>
            <a:off x="1249076" y="3438292"/>
            <a:ext cx="207835" cy="5987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>
            <a:stCxn id="13" idx="2"/>
          </p:cNvCxnSpPr>
          <p:nvPr/>
        </p:nvCxnSpPr>
        <p:spPr>
          <a:xfrm flipH="1">
            <a:off x="1931961" y="3438292"/>
            <a:ext cx="217861" cy="5987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>
            <a:stCxn id="13" idx="2"/>
          </p:cNvCxnSpPr>
          <p:nvPr/>
        </p:nvCxnSpPr>
        <p:spPr>
          <a:xfrm>
            <a:off x="2149822" y="3438292"/>
            <a:ext cx="257189" cy="5987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>
            <a:stCxn id="14" idx="2"/>
          </p:cNvCxnSpPr>
          <p:nvPr/>
        </p:nvCxnSpPr>
        <p:spPr>
          <a:xfrm flipH="1">
            <a:off x="2791603" y="3438292"/>
            <a:ext cx="333768" cy="6093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>
            <a:stCxn id="14" idx="2"/>
          </p:cNvCxnSpPr>
          <p:nvPr/>
        </p:nvCxnSpPr>
        <p:spPr>
          <a:xfrm>
            <a:off x="3125371" y="3438292"/>
            <a:ext cx="172360" cy="5987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>
            <a:stCxn id="15" idx="2"/>
          </p:cNvCxnSpPr>
          <p:nvPr/>
        </p:nvCxnSpPr>
        <p:spPr>
          <a:xfrm>
            <a:off x="4098163" y="3438292"/>
            <a:ext cx="149668" cy="5987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>
            <a:stCxn id="15" idx="2"/>
          </p:cNvCxnSpPr>
          <p:nvPr/>
        </p:nvCxnSpPr>
        <p:spPr>
          <a:xfrm flipH="1">
            <a:off x="3772781" y="3438292"/>
            <a:ext cx="325382" cy="5987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sellaDiTesto 70"/>
          <p:cNvSpPr txBox="1">
            <a:spLocks noChangeArrowheads="1"/>
          </p:cNvSpPr>
          <p:nvPr/>
        </p:nvSpPr>
        <p:spPr bwMode="auto">
          <a:xfrm>
            <a:off x="4902412" y="2345685"/>
            <a:ext cx="831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2/9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2" name="CasellaDiTesto 71"/>
          <p:cNvSpPr txBox="1">
            <a:spLocks noChangeArrowheads="1"/>
          </p:cNvSpPr>
          <p:nvPr/>
        </p:nvSpPr>
        <p:spPr bwMode="auto">
          <a:xfrm>
            <a:off x="6565088" y="2364849"/>
            <a:ext cx="831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4/9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3" name="CasellaDiTesto 72"/>
          <p:cNvSpPr txBox="1">
            <a:spLocks noChangeArrowheads="1"/>
          </p:cNvSpPr>
          <p:nvPr/>
        </p:nvSpPr>
        <p:spPr bwMode="auto">
          <a:xfrm>
            <a:off x="5852513" y="1644769"/>
            <a:ext cx="831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2/3</a:t>
            </a:r>
            <a:r>
              <a:rPr lang="en-US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4" name="CasellaDiTesto 73"/>
          <p:cNvSpPr txBox="1">
            <a:spLocks noChangeArrowheads="1"/>
          </p:cNvSpPr>
          <p:nvPr/>
        </p:nvSpPr>
        <p:spPr bwMode="auto">
          <a:xfrm>
            <a:off x="4427362" y="3084929"/>
            <a:ext cx="10087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2/27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5" name="CasellaDiTesto 74"/>
          <p:cNvSpPr txBox="1">
            <a:spLocks noChangeArrowheads="1"/>
          </p:cNvSpPr>
          <p:nvPr/>
        </p:nvSpPr>
        <p:spPr bwMode="auto">
          <a:xfrm>
            <a:off x="5377462" y="3084929"/>
            <a:ext cx="922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4/27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6" name="CasellaDiTesto 75"/>
          <p:cNvSpPr txBox="1">
            <a:spLocks noChangeArrowheads="1"/>
          </p:cNvSpPr>
          <p:nvPr/>
        </p:nvSpPr>
        <p:spPr bwMode="auto">
          <a:xfrm>
            <a:off x="6208800" y="3084929"/>
            <a:ext cx="955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4/27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7" name="CasellaDiTesto 76"/>
          <p:cNvSpPr txBox="1">
            <a:spLocks noChangeArrowheads="1"/>
          </p:cNvSpPr>
          <p:nvPr/>
        </p:nvSpPr>
        <p:spPr bwMode="auto">
          <a:xfrm>
            <a:off x="7218282" y="3084929"/>
            <a:ext cx="10261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8/27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86" name="Connettore 1 85"/>
          <p:cNvCxnSpPr>
            <a:stCxn id="73" idx="0"/>
            <a:endCxn id="7" idx="3"/>
          </p:cNvCxnSpPr>
          <p:nvPr/>
        </p:nvCxnSpPr>
        <p:spPr>
          <a:xfrm flipH="1" flipV="1">
            <a:off x="4930716" y="1180783"/>
            <a:ext cx="1337466" cy="4639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1 86"/>
          <p:cNvCxnSpPr>
            <a:stCxn id="73" idx="2"/>
            <a:endCxn id="71" idx="0"/>
          </p:cNvCxnSpPr>
          <p:nvPr/>
        </p:nvCxnSpPr>
        <p:spPr>
          <a:xfrm flipH="1">
            <a:off x="5318081" y="2014101"/>
            <a:ext cx="950101" cy="33158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1 87"/>
          <p:cNvCxnSpPr>
            <a:stCxn id="72" idx="0"/>
            <a:endCxn id="73" idx="2"/>
          </p:cNvCxnSpPr>
          <p:nvPr/>
        </p:nvCxnSpPr>
        <p:spPr>
          <a:xfrm flipH="1" flipV="1">
            <a:off x="6268182" y="2014101"/>
            <a:ext cx="712575" cy="3507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1 88"/>
          <p:cNvCxnSpPr>
            <a:stCxn id="74" idx="0"/>
            <a:endCxn id="71" idx="2"/>
          </p:cNvCxnSpPr>
          <p:nvPr/>
        </p:nvCxnSpPr>
        <p:spPr>
          <a:xfrm flipV="1">
            <a:off x="4931729" y="2715017"/>
            <a:ext cx="386352" cy="3699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1 89"/>
          <p:cNvCxnSpPr>
            <a:stCxn id="75" idx="0"/>
            <a:endCxn id="71" idx="2"/>
          </p:cNvCxnSpPr>
          <p:nvPr/>
        </p:nvCxnSpPr>
        <p:spPr>
          <a:xfrm flipH="1" flipV="1">
            <a:off x="5318081" y="2715017"/>
            <a:ext cx="520746" cy="3699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1 90"/>
          <p:cNvCxnSpPr>
            <a:stCxn id="72" idx="2"/>
            <a:endCxn id="76" idx="0"/>
          </p:cNvCxnSpPr>
          <p:nvPr/>
        </p:nvCxnSpPr>
        <p:spPr>
          <a:xfrm flipH="1">
            <a:off x="6686544" y="2734181"/>
            <a:ext cx="294213" cy="3507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1 91"/>
          <p:cNvCxnSpPr>
            <a:stCxn id="72" idx="2"/>
            <a:endCxn id="77" idx="0"/>
          </p:cNvCxnSpPr>
          <p:nvPr/>
        </p:nvCxnSpPr>
        <p:spPr>
          <a:xfrm>
            <a:off x="6980757" y="2734181"/>
            <a:ext cx="750588" cy="3507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1 92"/>
          <p:cNvCxnSpPr>
            <a:stCxn id="74" idx="2"/>
          </p:cNvCxnSpPr>
          <p:nvPr/>
        </p:nvCxnSpPr>
        <p:spPr>
          <a:xfrm flipH="1">
            <a:off x="4544738" y="3454261"/>
            <a:ext cx="386991" cy="6093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1 93"/>
          <p:cNvCxnSpPr>
            <a:stCxn id="74" idx="2"/>
          </p:cNvCxnSpPr>
          <p:nvPr/>
        </p:nvCxnSpPr>
        <p:spPr>
          <a:xfrm>
            <a:off x="4931729" y="3454261"/>
            <a:ext cx="216335" cy="5774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1 94"/>
          <p:cNvCxnSpPr>
            <a:stCxn id="75" idx="2"/>
          </p:cNvCxnSpPr>
          <p:nvPr/>
        </p:nvCxnSpPr>
        <p:spPr>
          <a:xfrm flipH="1">
            <a:off x="5525916" y="3454261"/>
            <a:ext cx="312911" cy="5987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1 95"/>
          <p:cNvCxnSpPr>
            <a:stCxn id="75" idx="2"/>
          </p:cNvCxnSpPr>
          <p:nvPr/>
        </p:nvCxnSpPr>
        <p:spPr>
          <a:xfrm>
            <a:off x="5838827" y="3454261"/>
            <a:ext cx="245341" cy="5774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1 96"/>
          <p:cNvCxnSpPr>
            <a:stCxn id="76" idx="2"/>
          </p:cNvCxnSpPr>
          <p:nvPr/>
        </p:nvCxnSpPr>
        <p:spPr>
          <a:xfrm flipH="1">
            <a:off x="6385557" y="3454261"/>
            <a:ext cx="300987" cy="6093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1 97"/>
          <p:cNvCxnSpPr>
            <a:stCxn id="76" idx="2"/>
          </p:cNvCxnSpPr>
          <p:nvPr/>
        </p:nvCxnSpPr>
        <p:spPr>
          <a:xfrm>
            <a:off x="6686544" y="3454261"/>
            <a:ext cx="205141" cy="5987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1 98"/>
          <p:cNvCxnSpPr>
            <a:stCxn id="77" idx="2"/>
          </p:cNvCxnSpPr>
          <p:nvPr/>
        </p:nvCxnSpPr>
        <p:spPr>
          <a:xfrm>
            <a:off x="7731345" y="3454261"/>
            <a:ext cx="110441" cy="5987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1 99"/>
          <p:cNvCxnSpPr>
            <a:stCxn id="77" idx="2"/>
          </p:cNvCxnSpPr>
          <p:nvPr/>
        </p:nvCxnSpPr>
        <p:spPr>
          <a:xfrm flipH="1">
            <a:off x="7366735" y="3454261"/>
            <a:ext cx="364610" cy="5987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CasellaDiTesto 115"/>
          <p:cNvSpPr txBox="1">
            <a:spLocks noChangeArrowheads="1"/>
          </p:cNvSpPr>
          <p:nvPr/>
        </p:nvSpPr>
        <p:spPr bwMode="auto">
          <a:xfrm>
            <a:off x="2947715" y="5898138"/>
            <a:ext cx="16962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  <a:sym typeface="Symbol"/>
              </a:rPr>
              <a:t>O(</a:t>
            </a:r>
            <a:r>
              <a:rPr lang="en-US" sz="2000" dirty="0">
                <a:latin typeface="Comic Sans MS" pitchFamily="66" charset="0"/>
              </a:rPr>
              <a:t>log</a:t>
            </a:r>
            <a:r>
              <a:rPr lang="en-US" sz="2000" baseline="-25000" dirty="0">
                <a:latin typeface="Comic Sans MS" pitchFamily="66" charset="0"/>
              </a:rPr>
              <a:t>3/2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 )</a:t>
            </a:r>
          </a:p>
        </p:txBody>
      </p:sp>
      <p:sp>
        <p:nvSpPr>
          <p:cNvPr id="117" name="CasellaDiTesto 116"/>
          <p:cNvSpPr txBox="1">
            <a:spLocks noChangeArrowheads="1"/>
          </p:cNvSpPr>
          <p:nvPr/>
        </p:nvSpPr>
        <p:spPr bwMode="auto">
          <a:xfrm>
            <a:off x="4932040" y="6156593"/>
            <a:ext cx="39604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 pitchFamily="66" charset="0"/>
              </a:rPr>
              <a:t>vale T(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) = </a:t>
            </a:r>
            <a:r>
              <a:rPr lang="en-US" sz="2800" dirty="0">
                <a:latin typeface="Comic Sans MS" pitchFamily="66" charset="0"/>
                <a:sym typeface="Symbol"/>
              </a:rPr>
              <a:t>(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800" dirty="0">
                <a:latin typeface="Comic Sans MS" pitchFamily="66" charset="0"/>
                <a:sym typeface="Symbol"/>
              </a:rPr>
              <a:t> log 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800" dirty="0">
                <a:latin typeface="Comic Sans MS" pitchFamily="66" charset="0"/>
              </a:rPr>
              <a:t>)?</a:t>
            </a:r>
          </a:p>
        </p:txBody>
      </p:sp>
      <p:sp>
        <p:nvSpPr>
          <p:cNvPr id="139" name="CasellaDiTesto 138"/>
          <p:cNvSpPr txBox="1">
            <a:spLocks noChangeArrowheads="1"/>
          </p:cNvSpPr>
          <p:nvPr/>
        </p:nvSpPr>
        <p:spPr bwMode="auto">
          <a:xfrm rot="6247125">
            <a:off x="801865" y="4023948"/>
            <a:ext cx="360040" cy="48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…</a:t>
            </a:r>
          </a:p>
        </p:txBody>
      </p:sp>
      <p:sp>
        <p:nvSpPr>
          <p:cNvPr id="140" name="CasellaDiTesto 139"/>
          <p:cNvSpPr txBox="1">
            <a:spLocks noChangeArrowheads="1"/>
          </p:cNvSpPr>
          <p:nvPr/>
        </p:nvSpPr>
        <p:spPr bwMode="auto">
          <a:xfrm>
            <a:off x="467544" y="4463714"/>
            <a:ext cx="5246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1</a:t>
            </a:r>
          </a:p>
        </p:txBody>
      </p:sp>
      <p:grpSp>
        <p:nvGrpSpPr>
          <p:cNvPr id="154" name="Gruppo 153"/>
          <p:cNvGrpSpPr/>
          <p:nvPr/>
        </p:nvGrpSpPr>
        <p:grpSpPr>
          <a:xfrm>
            <a:off x="219621" y="1124744"/>
            <a:ext cx="216024" cy="3672408"/>
            <a:chOff x="219621" y="1124744"/>
            <a:chExt cx="216024" cy="3672408"/>
          </a:xfrm>
        </p:grpSpPr>
        <p:cxnSp>
          <p:nvCxnSpPr>
            <p:cNvPr id="144" name="Connettore 1 143"/>
            <p:cNvCxnSpPr/>
            <p:nvPr/>
          </p:nvCxnSpPr>
          <p:spPr>
            <a:xfrm>
              <a:off x="323528" y="1124744"/>
              <a:ext cx="0" cy="3672408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Connettore 1 149"/>
            <p:cNvCxnSpPr/>
            <p:nvPr/>
          </p:nvCxnSpPr>
          <p:spPr>
            <a:xfrm>
              <a:off x="219621" y="1124744"/>
              <a:ext cx="216024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ttore 1 150"/>
            <p:cNvCxnSpPr/>
            <p:nvPr/>
          </p:nvCxnSpPr>
          <p:spPr>
            <a:xfrm>
              <a:off x="219621" y="4797152"/>
              <a:ext cx="216024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" name="CasellaDiTesto 140"/>
          <p:cNvSpPr txBox="1">
            <a:spLocks noChangeArrowheads="1"/>
          </p:cNvSpPr>
          <p:nvPr/>
        </p:nvSpPr>
        <p:spPr bwMode="auto">
          <a:xfrm>
            <a:off x="19820" y="1988840"/>
            <a:ext cx="1095796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  <a:sym typeface="Symbol"/>
              </a:rPr>
              <a:t>(</a:t>
            </a:r>
            <a:r>
              <a:rPr lang="en-US" dirty="0">
                <a:latin typeface="Comic Sans MS" pitchFamily="66" charset="0"/>
              </a:rPr>
              <a:t>log</a:t>
            </a:r>
            <a:r>
              <a:rPr lang="en-US" baseline="-25000" dirty="0">
                <a:latin typeface="Comic Sans MS" pitchFamily="66" charset="0"/>
              </a:rPr>
              <a:t>3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)</a:t>
            </a:r>
          </a:p>
        </p:txBody>
      </p:sp>
      <p:grpSp>
        <p:nvGrpSpPr>
          <p:cNvPr id="155" name="Gruppo 154"/>
          <p:cNvGrpSpPr/>
          <p:nvPr/>
        </p:nvGrpSpPr>
        <p:grpSpPr>
          <a:xfrm>
            <a:off x="8572549" y="1124744"/>
            <a:ext cx="247923" cy="4248472"/>
            <a:chOff x="219621" y="1124744"/>
            <a:chExt cx="216024" cy="3672408"/>
          </a:xfrm>
        </p:grpSpPr>
        <p:cxnSp>
          <p:nvCxnSpPr>
            <p:cNvPr id="156" name="Connettore 1 155"/>
            <p:cNvCxnSpPr/>
            <p:nvPr/>
          </p:nvCxnSpPr>
          <p:spPr>
            <a:xfrm>
              <a:off x="323528" y="1124744"/>
              <a:ext cx="0" cy="3672408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ttore 1 156"/>
            <p:cNvCxnSpPr/>
            <p:nvPr/>
          </p:nvCxnSpPr>
          <p:spPr>
            <a:xfrm>
              <a:off x="219621" y="1124744"/>
              <a:ext cx="216024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ttore 1 157"/>
            <p:cNvCxnSpPr/>
            <p:nvPr/>
          </p:nvCxnSpPr>
          <p:spPr>
            <a:xfrm>
              <a:off x="219621" y="4797152"/>
              <a:ext cx="216024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CasellaDiTesto 158"/>
          <p:cNvSpPr txBox="1">
            <a:spLocks noChangeArrowheads="1"/>
          </p:cNvSpPr>
          <p:nvPr/>
        </p:nvSpPr>
        <p:spPr bwMode="auto">
          <a:xfrm>
            <a:off x="7740352" y="1988840"/>
            <a:ext cx="1368152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  <a:sym typeface="Symbol"/>
              </a:rPr>
              <a:t>( </a:t>
            </a:r>
            <a:r>
              <a:rPr lang="en-US" dirty="0">
                <a:latin typeface="Comic Sans MS" pitchFamily="66" charset="0"/>
              </a:rPr>
              <a:t>log</a:t>
            </a:r>
            <a:r>
              <a:rPr lang="en-US" baseline="-25000" dirty="0">
                <a:latin typeface="Comic Sans MS" pitchFamily="66" charset="0"/>
              </a:rPr>
              <a:t>3/2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 )</a:t>
            </a:r>
          </a:p>
        </p:txBody>
      </p:sp>
      <p:sp>
        <p:nvSpPr>
          <p:cNvPr id="160" name="CasellaDiTesto 159"/>
          <p:cNvSpPr txBox="1">
            <a:spLocks noChangeArrowheads="1"/>
          </p:cNvSpPr>
          <p:nvPr/>
        </p:nvSpPr>
        <p:spPr bwMode="auto">
          <a:xfrm rot="4865599">
            <a:off x="7970430" y="4123144"/>
            <a:ext cx="360040" cy="48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…</a:t>
            </a:r>
          </a:p>
        </p:txBody>
      </p:sp>
      <p:sp>
        <p:nvSpPr>
          <p:cNvPr id="161" name="CasellaDiTesto 160"/>
          <p:cNvSpPr txBox="1">
            <a:spLocks noChangeArrowheads="1"/>
          </p:cNvSpPr>
          <p:nvPr/>
        </p:nvSpPr>
        <p:spPr bwMode="auto">
          <a:xfrm>
            <a:off x="8028384" y="5157192"/>
            <a:ext cx="5246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1</a:t>
            </a:r>
          </a:p>
        </p:txBody>
      </p:sp>
      <p:sp>
        <p:nvSpPr>
          <p:cNvPr id="163" name="CasellaDiTesto 162"/>
          <p:cNvSpPr txBox="1">
            <a:spLocks noChangeArrowheads="1"/>
          </p:cNvSpPr>
          <p:nvPr/>
        </p:nvSpPr>
        <p:spPr bwMode="auto">
          <a:xfrm>
            <a:off x="8012708" y="980728"/>
            <a:ext cx="8077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 </a:t>
            </a:r>
          </a:p>
        </p:txBody>
      </p:sp>
      <p:sp>
        <p:nvSpPr>
          <p:cNvPr id="164" name="CasellaDiTesto 163"/>
          <p:cNvSpPr txBox="1">
            <a:spLocks noChangeArrowheads="1"/>
          </p:cNvSpPr>
          <p:nvPr/>
        </p:nvSpPr>
        <p:spPr bwMode="auto">
          <a:xfrm>
            <a:off x="8002075" y="1650066"/>
            <a:ext cx="8077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 </a:t>
            </a:r>
          </a:p>
        </p:txBody>
      </p:sp>
      <p:sp>
        <p:nvSpPr>
          <p:cNvPr id="165" name="CasellaDiTesto 164"/>
          <p:cNvSpPr txBox="1">
            <a:spLocks noChangeArrowheads="1"/>
          </p:cNvSpPr>
          <p:nvPr/>
        </p:nvSpPr>
        <p:spPr bwMode="auto">
          <a:xfrm>
            <a:off x="8012708" y="2411596"/>
            <a:ext cx="8077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 </a:t>
            </a:r>
          </a:p>
        </p:txBody>
      </p:sp>
      <p:sp>
        <p:nvSpPr>
          <p:cNvPr id="166" name="CasellaDiTesto 165"/>
          <p:cNvSpPr txBox="1">
            <a:spLocks noChangeArrowheads="1"/>
          </p:cNvSpPr>
          <p:nvPr/>
        </p:nvSpPr>
        <p:spPr bwMode="auto">
          <a:xfrm>
            <a:off x="8028384" y="3059668"/>
            <a:ext cx="8077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 </a:t>
            </a:r>
          </a:p>
        </p:txBody>
      </p:sp>
      <p:cxnSp>
        <p:nvCxnSpPr>
          <p:cNvPr id="168" name="Connettore 1 167"/>
          <p:cNvCxnSpPr/>
          <p:nvPr/>
        </p:nvCxnSpPr>
        <p:spPr>
          <a:xfrm>
            <a:off x="5868144" y="1186119"/>
            <a:ext cx="237626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1" name="Connettore 1 170"/>
          <p:cNvCxnSpPr/>
          <p:nvPr/>
        </p:nvCxnSpPr>
        <p:spPr>
          <a:xfrm>
            <a:off x="6948264" y="1844824"/>
            <a:ext cx="129614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3" name="Connettore 1 172"/>
          <p:cNvCxnSpPr/>
          <p:nvPr/>
        </p:nvCxnSpPr>
        <p:spPr>
          <a:xfrm>
            <a:off x="7524328" y="2564904"/>
            <a:ext cx="72008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5" name="Connettore 1 174"/>
          <p:cNvCxnSpPr/>
          <p:nvPr/>
        </p:nvCxnSpPr>
        <p:spPr>
          <a:xfrm>
            <a:off x="8121658" y="3253085"/>
            <a:ext cx="14401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7" name="CasellaDiTesto 176"/>
          <p:cNvSpPr txBox="1">
            <a:spLocks noChangeArrowheads="1"/>
          </p:cNvSpPr>
          <p:nvPr/>
        </p:nvSpPr>
        <p:spPr bwMode="auto">
          <a:xfrm>
            <a:off x="8028384" y="4797152"/>
            <a:ext cx="8077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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 </a:t>
            </a:r>
          </a:p>
        </p:txBody>
      </p:sp>
      <p:cxnSp>
        <p:nvCxnSpPr>
          <p:cNvPr id="178" name="Connettore 1 177"/>
          <p:cNvCxnSpPr/>
          <p:nvPr/>
        </p:nvCxnSpPr>
        <p:spPr>
          <a:xfrm>
            <a:off x="1043608" y="5013176"/>
            <a:ext cx="72008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3" grpId="0"/>
      <p:bldP spid="110" grpId="0"/>
      <p:bldP spid="112" grpId="0" animBg="1"/>
      <p:bldP spid="113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116" grpId="0"/>
      <p:bldP spid="117" grpId="0"/>
      <p:bldP spid="139" grpId="0"/>
      <p:bldP spid="140" grpId="0"/>
      <p:bldP spid="141" grpId="0" animBg="1"/>
      <p:bldP spid="159" grpId="0" animBg="1"/>
      <p:bldP spid="160" grpId="0"/>
      <p:bldP spid="161" grpId="0"/>
      <p:bldP spid="163" grpId="0"/>
      <p:bldP spid="164" grpId="0"/>
      <p:bldP spid="165" grpId="0"/>
      <p:bldP spid="166" grpId="0"/>
      <p:bldP spid="17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107504" y="188640"/>
            <a:ext cx="38164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000" dirty="0">
                <a:latin typeface="Comic Sans MS" pitchFamily="66" charset="0"/>
              </a:rPr>
              <a:t>T(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000" dirty="0">
                <a:latin typeface="Comic Sans MS" pitchFamily="66" charset="0"/>
              </a:rPr>
              <a:t>) = T(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000" dirty="0">
                <a:latin typeface="Comic Sans MS" pitchFamily="66" charset="0"/>
              </a:rPr>
              <a:t>/3) + T(2/3 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000" dirty="0">
                <a:latin typeface="Comic Sans MS" pitchFamily="66" charset="0"/>
              </a:rPr>
              <a:t>) + 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107504" y="652626"/>
            <a:ext cx="11521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2000" dirty="0">
                <a:latin typeface="Comic Sans MS" pitchFamily="66" charset="0"/>
              </a:rPr>
              <a:t>)= 1</a:t>
            </a:r>
          </a:p>
        </p:txBody>
      </p:sp>
      <p:sp>
        <p:nvSpPr>
          <p:cNvPr id="112" name="Freccia a destra 111"/>
          <p:cNvSpPr/>
          <p:nvPr/>
        </p:nvSpPr>
        <p:spPr>
          <a:xfrm>
            <a:off x="3995936" y="5877272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4574428" y="980728"/>
            <a:ext cx="3562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1308458" y="2329716"/>
            <a:ext cx="831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/9</a:t>
            </a: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2971133" y="2348880"/>
            <a:ext cx="831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2/9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2258558" y="1628800"/>
            <a:ext cx="831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/3</a:t>
            </a: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833407" y="3068960"/>
            <a:ext cx="831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/27</a:t>
            </a: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1691680" y="3068960"/>
            <a:ext cx="9162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2/27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2614846" y="3068960"/>
            <a:ext cx="1021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2/27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3624326" y="3068960"/>
            <a:ext cx="9476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4/27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25" name="Connettore 1 24"/>
          <p:cNvCxnSpPr>
            <a:stCxn id="11" idx="0"/>
            <a:endCxn id="7" idx="1"/>
          </p:cNvCxnSpPr>
          <p:nvPr/>
        </p:nvCxnSpPr>
        <p:spPr>
          <a:xfrm flipV="1">
            <a:off x="2674227" y="1180783"/>
            <a:ext cx="1900201" cy="44801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>
            <a:stCxn id="11" idx="2"/>
            <a:endCxn id="9" idx="0"/>
          </p:cNvCxnSpPr>
          <p:nvPr/>
        </p:nvCxnSpPr>
        <p:spPr>
          <a:xfrm flipH="1">
            <a:off x="1724127" y="1998132"/>
            <a:ext cx="950100" cy="33158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10" idx="0"/>
            <a:endCxn id="11" idx="2"/>
          </p:cNvCxnSpPr>
          <p:nvPr/>
        </p:nvCxnSpPr>
        <p:spPr>
          <a:xfrm flipH="1" flipV="1">
            <a:off x="2674227" y="1998132"/>
            <a:ext cx="712575" cy="3507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>
            <a:stCxn id="12" idx="0"/>
            <a:endCxn id="9" idx="2"/>
          </p:cNvCxnSpPr>
          <p:nvPr/>
        </p:nvCxnSpPr>
        <p:spPr>
          <a:xfrm flipV="1">
            <a:off x="1249076" y="2699048"/>
            <a:ext cx="475051" cy="3699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>
            <a:stCxn id="13" idx="0"/>
            <a:endCxn id="9" idx="2"/>
          </p:cNvCxnSpPr>
          <p:nvPr/>
        </p:nvCxnSpPr>
        <p:spPr>
          <a:xfrm flipH="1" flipV="1">
            <a:off x="1724127" y="2699048"/>
            <a:ext cx="425695" cy="3699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>
            <a:stCxn id="10" idx="2"/>
            <a:endCxn id="14" idx="0"/>
          </p:cNvCxnSpPr>
          <p:nvPr/>
        </p:nvCxnSpPr>
        <p:spPr>
          <a:xfrm flipH="1">
            <a:off x="3125371" y="2718212"/>
            <a:ext cx="261431" cy="3507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>
            <a:stCxn id="10" idx="2"/>
            <a:endCxn id="15" idx="0"/>
          </p:cNvCxnSpPr>
          <p:nvPr/>
        </p:nvCxnSpPr>
        <p:spPr>
          <a:xfrm>
            <a:off x="3386802" y="2718212"/>
            <a:ext cx="711361" cy="3507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>
            <a:stCxn id="12" idx="2"/>
          </p:cNvCxnSpPr>
          <p:nvPr/>
        </p:nvCxnSpPr>
        <p:spPr>
          <a:xfrm flipH="1">
            <a:off x="950783" y="3438292"/>
            <a:ext cx="298293" cy="6093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>
            <a:stCxn id="12" idx="2"/>
          </p:cNvCxnSpPr>
          <p:nvPr/>
        </p:nvCxnSpPr>
        <p:spPr>
          <a:xfrm>
            <a:off x="1249076" y="3438292"/>
            <a:ext cx="207835" cy="5987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>
            <a:stCxn id="13" idx="2"/>
          </p:cNvCxnSpPr>
          <p:nvPr/>
        </p:nvCxnSpPr>
        <p:spPr>
          <a:xfrm flipH="1">
            <a:off x="1931961" y="3438292"/>
            <a:ext cx="217861" cy="5987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>
            <a:stCxn id="13" idx="2"/>
          </p:cNvCxnSpPr>
          <p:nvPr/>
        </p:nvCxnSpPr>
        <p:spPr>
          <a:xfrm>
            <a:off x="2149822" y="3438292"/>
            <a:ext cx="257189" cy="5987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>
            <a:stCxn id="14" idx="2"/>
          </p:cNvCxnSpPr>
          <p:nvPr/>
        </p:nvCxnSpPr>
        <p:spPr>
          <a:xfrm flipH="1">
            <a:off x="2791603" y="3438292"/>
            <a:ext cx="333768" cy="6093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>
            <a:stCxn id="14" idx="2"/>
          </p:cNvCxnSpPr>
          <p:nvPr/>
        </p:nvCxnSpPr>
        <p:spPr>
          <a:xfrm>
            <a:off x="3125371" y="3438292"/>
            <a:ext cx="172360" cy="5987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>
            <a:stCxn id="15" idx="2"/>
          </p:cNvCxnSpPr>
          <p:nvPr/>
        </p:nvCxnSpPr>
        <p:spPr>
          <a:xfrm>
            <a:off x="4098163" y="3438292"/>
            <a:ext cx="149668" cy="5987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>
            <a:stCxn id="15" idx="2"/>
          </p:cNvCxnSpPr>
          <p:nvPr/>
        </p:nvCxnSpPr>
        <p:spPr>
          <a:xfrm flipH="1">
            <a:off x="3772781" y="3438292"/>
            <a:ext cx="325382" cy="5987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sellaDiTesto 70"/>
          <p:cNvSpPr txBox="1">
            <a:spLocks noChangeArrowheads="1"/>
          </p:cNvSpPr>
          <p:nvPr/>
        </p:nvSpPr>
        <p:spPr bwMode="auto">
          <a:xfrm>
            <a:off x="4902412" y="2345685"/>
            <a:ext cx="831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2/9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2" name="CasellaDiTesto 71"/>
          <p:cNvSpPr txBox="1">
            <a:spLocks noChangeArrowheads="1"/>
          </p:cNvSpPr>
          <p:nvPr/>
        </p:nvSpPr>
        <p:spPr bwMode="auto">
          <a:xfrm>
            <a:off x="6565088" y="2364849"/>
            <a:ext cx="831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4/9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3" name="CasellaDiTesto 72"/>
          <p:cNvSpPr txBox="1">
            <a:spLocks noChangeArrowheads="1"/>
          </p:cNvSpPr>
          <p:nvPr/>
        </p:nvSpPr>
        <p:spPr bwMode="auto">
          <a:xfrm>
            <a:off x="5852513" y="1644769"/>
            <a:ext cx="831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2/3</a:t>
            </a:r>
            <a:r>
              <a:rPr lang="en-US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4" name="CasellaDiTesto 73"/>
          <p:cNvSpPr txBox="1">
            <a:spLocks noChangeArrowheads="1"/>
          </p:cNvSpPr>
          <p:nvPr/>
        </p:nvSpPr>
        <p:spPr bwMode="auto">
          <a:xfrm>
            <a:off x="4427362" y="3084929"/>
            <a:ext cx="10087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2/27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5" name="CasellaDiTesto 74"/>
          <p:cNvSpPr txBox="1">
            <a:spLocks noChangeArrowheads="1"/>
          </p:cNvSpPr>
          <p:nvPr/>
        </p:nvSpPr>
        <p:spPr bwMode="auto">
          <a:xfrm>
            <a:off x="5377462" y="3084929"/>
            <a:ext cx="922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4/27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6" name="CasellaDiTesto 75"/>
          <p:cNvSpPr txBox="1">
            <a:spLocks noChangeArrowheads="1"/>
          </p:cNvSpPr>
          <p:nvPr/>
        </p:nvSpPr>
        <p:spPr bwMode="auto">
          <a:xfrm>
            <a:off x="6208800" y="3084929"/>
            <a:ext cx="955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4/27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7" name="CasellaDiTesto 76"/>
          <p:cNvSpPr txBox="1">
            <a:spLocks noChangeArrowheads="1"/>
          </p:cNvSpPr>
          <p:nvPr/>
        </p:nvSpPr>
        <p:spPr bwMode="auto">
          <a:xfrm>
            <a:off x="7218282" y="3084929"/>
            <a:ext cx="10261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8/27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86" name="Connettore 1 85"/>
          <p:cNvCxnSpPr>
            <a:stCxn id="73" idx="0"/>
            <a:endCxn id="7" idx="3"/>
          </p:cNvCxnSpPr>
          <p:nvPr/>
        </p:nvCxnSpPr>
        <p:spPr>
          <a:xfrm flipH="1" flipV="1">
            <a:off x="4930716" y="1180783"/>
            <a:ext cx="1337466" cy="4639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1 86"/>
          <p:cNvCxnSpPr>
            <a:stCxn id="73" idx="2"/>
            <a:endCxn id="71" idx="0"/>
          </p:cNvCxnSpPr>
          <p:nvPr/>
        </p:nvCxnSpPr>
        <p:spPr>
          <a:xfrm flipH="1">
            <a:off x="5318081" y="2014101"/>
            <a:ext cx="950101" cy="33158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1 87"/>
          <p:cNvCxnSpPr>
            <a:stCxn id="72" idx="0"/>
            <a:endCxn id="73" idx="2"/>
          </p:cNvCxnSpPr>
          <p:nvPr/>
        </p:nvCxnSpPr>
        <p:spPr>
          <a:xfrm flipH="1" flipV="1">
            <a:off x="6268182" y="2014101"/>
            <a:ext cx="712575" cy="3507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1 88"/>
          <p:cNvCxnSpPr>
            <a:stCxn id="74" idx="0"/>
            <a:endCxn id="71" idx="2"/>
          </p:cNvCxnSpPr>
          <p:nvPr/>
        </p:nvCxnSpPr>
        <p:spPr>
          <a:xfrm flipV="1">
            <a:off x="4931729" y="2715017"/>
            <a:ext cx="386352" cy="3699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1 89"/>
          <p:cNvCxnSpPr>
            <a:stCxn id="75" idx="0"/>
            <a:endCxn id="71" idx="2"/>
          </p:cNvCxnSpPr>
          <p:nvPr/>
        </p:nvCxnSpPr>
        <p:spPr>
          <a:xfrm flipH="1" flipV="1">
            <a:off x="5318081" y="2715017"/>
            <a:ext cx="520746" cy="3699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1 90"/>
          <p:cNvCxnSpPr>
            <a:stCxn id="72" idx="2"/>
            <a:endCxn id="76" idx="0"/>
          </p:cNvCxnSpPr>
          <p:nvPr/>
        </p:nvCxnSpPr>
        <p:spPr>
          <a:xfrm flipH="1">
            <a:off x="6686544" y="2734181"/>
            <a:ext cx="294213" cy="3507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1 91"/>
          <p:cNvCxnSpPr>
            <a:stCxn id="72" idx="2"/>
            <a:endCxn id="77" idx="0"/>
          </p:cNvCxnSpPr>
          <p:nvPr/>
        </p:nvCxnSpPr>
        <p:spPr>
          <a:xfrm>
            <a:off x="6980757" y="2734181"/>
            <a:ext cx="750588" cy="3507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1 92"/>
          <p:cNvCxnSpPr>
            <a:stCxn id="74" idx="2"/>
          </p:cNvCxnSpPr>
          <p:nvPr/>
        </p:nvCxnSpPr>
        <p:spPr>
          <a:xfrm flipH="1">
            <a:off x="4544738" y="3454261"/>
            <a:ext cx="386991" cy="6093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1 93"/>
          <p:cNvCxnSpPr>
            <a:stCxn id="74" idx="2"/>
          </p:cNvCxnSpPr>
          <p:nvPr/>
        </p:nvCxnSpPr>
        <p:spPr>
          <a:xfrm>
            <a:off x="4931729" y="3454261"/>
            <a:ext cx="216335" cy="5774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1 94"/>
          <p:cNvCxnSpPr>
            <a:stCxn id="75" idx="2"/>
          </p:cNvCxnSpPr>
          <p:nvPr/>
        </p:nvCxnSpPr>
        <p:spPr>
          <a:xfrm flipH="1">
            <a:off x="5525916" y="3454261"/>
            <a:ext cx="312911" cy="5987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1 95"/>
          <p:cNvCxnSpPr>
            <a:stCxn id="75" idx="2"/>
          </p:cNvCxnSpPr>
          <p:nvPr/>
        </p:nvCxnSpPr>
        <p:spPr>
          <a:xfrm>
            <a:off x="5838827" y="3454261"/>
            <a:ext cx="245341" cy="5774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1 96"/>
          <p:cNvCxnSpPr>
            <a:stCxn id="76" idx="2"/>
          </p:cNvCxnSpPr>
          <p:nvPr/>
        </p:nvCxnSpPr>
        <p:spPr>
          <a:xfrm flipH="1">
            <a:off x="6385557" y="3454261"/>
            <a:ext cx="300987" cy="6093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1 97"/>
          <p:cNvCxnSpPr>
            <a:stCxn id="76" idx="2"/>
          </p:cNvCxnSpPr>
          <p:nvPr/>
        </p:nvCxnSpPr>
        <p:spPr>
          <a:xfrm>
            <a:off x="6686544" y="3454261"/>
            <a:ext cx="205141" cy="5987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1 98"/>
          <p:cNvCxnSpPr>
            <a:stCxn id="77" idx="2"/>
          </p:cNvCxnSpPr>
          <p:nvPr/>
        </p:nvCxnSpPr>
        <p:spPr>
          <a:xfrm>
            <a:off x="7731345" y="3454261"/>
            <a:ext cx="110441" cy="5987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1 99"/>
          <p:cNvCxnSpPr>
            <a:stCxn id="77" idx="2"/>
          </p:cNvCxnSpPr>
          <p:nvPr/>
        </p:nvCxnSpPr>
        <p:spPr>
          <a:xfrm flipH="1">
            <a:off x="7366735" y="3454261"/>
            <a:ext cx="364610" cy="5987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CasellaDiTesto 116"/>
          <p:cNvSpPr txBox="1">
            <a:spLocks noChangeArrowheads="1"/>
          </p:cNvSpPr>
          <p:nvPr/>
        </p:nvSpPr>
        <p:spPr bwMode="auto">
          <a:xfrm>
            <a:off x="5025314" y="5733256"/>
            <a:ext cx="35283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T(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) = </a:t>
            </a:r>
            <a:r>
              <a:rPr lang="en-US" sz="3200" dirty="0">
                <a:latin typeface="Comic Sans MS" pitchFamily="66" charset="0"/>
                <a:sym typeface="Symbol"/>
              </a:rPr>
              <a:t>(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3200" dirty="0">
                <a:latin typeface="Comic Sans MS" pitchFamily="66" charset="0"/>
                <a:sym typeface="Symbol"/>
              </a:rPr>
              <a:t> log 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3200" dirty="0">
                <a:latin typeface="Comic Sans MS" pitchFamily="66" charset="0"/>
              </a:rPr>
              <a:t>)</a:t>
            </a:r>
          </a:p>
        </p:txBody>
      </p:sp>
      <p:sp>
        <p:nvSpPr>
          <p:cNvPr id="139" name="CasellaDiTesto 138"/>
          <p:cNvSpPr txBox="1">
            <a:spLocks noChangeArrowheads="1"/>
          </p:cNvSpPr>
          <p:nvPr/>
        </p:nvSpPr>
        <p:spPr bwMode="auto">
          <a:xfrm rot="6247125">
            <a:off x="801865" y="4023948"/>
            <a:ext cx="360040" cy="48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…</a:t>
            </a:r>
          </a:p>
        </p:txBody>
      </p:sp>
      <p:sp>
        <p:nvSpPr>
          <p:cNvPr id="140" name="CasellaDiTesto 139"/>
          <p:cNvSpPr txBox="1">
            <a:spLocks noChangeArrowheads="1"/>
          </p:cNvSpPr>
          <p:nvPr/>
        </p:nvSpPr>
        <p:spPr bwMode="auto">
          <a:xfrm>
            <a:off x="467544" y="4463714"/>
            <a:ext cx="5246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1</a:t>
            </a:r>
          </a:p>
        </p:txBody>
      </p:sp>
      <p:grpSp>
        <p:nvGrpSpPr>
          <p:cNvPr id="2" name="Gruppo 153"/>
          <p:cNvGrpSpPr/>
          <p:nvPr/>
        </p:nvGrpSpPr>
        <p:grpSpPr>
          <a:xfrm>
            <a:off x="219621" y="1124744"/>
            <a:ext cx="216024" cy="3672408"/>
            <a:chOff x="219621" y="1124744"/>
            <a:chExt cx="216024" cy="3672408"/>
          </a:xfrm>
        </p:grpSpPr>
        <p:cxnSp>
          <p:nvCxnSpPr>
            <p:cNvPr id="144" name="Connettore 1 143"/>
            <p:cNvCxnSpPr/>
            <p:nvPr/>
          </p:nvCxnSpPr>
          <p:spPr>
            <a:xfrm>
              <a:off x="323528" y="1124744"/>
              <a:ext cx="0" cy="3672408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Connettore 1 149"/>
            <p:cNvCxnSpPr/>
            <p:nvPr/>
          </p:nvCxnSpPr>
          <p:spPr>
            <a:xfrm>
              <a:off x="219621" y="1124744"/>
              <a:ext cx="216024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ttore 1 150"/>
            <p:cNvCxnSpPr/>
            <p:nvPr/>
          </p:nvCxnSpPr>
          <p:spPr>
            <a:xfrm>
              <a:off x="219621" y="4797152"/>
              <a:ext cx="216024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" name="CasellaDiTesto 140"/>
          <p:cNvSpPr txBox="1">
            <a:spLocks noChangeArrowheads="1"/>
          </p:cNvSpPr>
          <p:nvPr/>
        </p:nvSpPr>
        <p:spPr bwMode="auto">
          <a:xfrm>
            <a:off x="19820" y="1988840"/>
            <a:ext cx="1095796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  <a:sym typeface="Symbol"/>
              </a:rPr>
              <a:t>(</a:t>
            </a:r>
            <a:r>
              <a:rPr lang="en-US" dirty="0">
                <a:latin typeface="Comic Sans MS" pitchFamily="66" charset="0"/>
              </a:rPr>
              <a:t>log</a:t>
            </a:r>
            <a:r>
              <a:rPr lang="en-US" baseline="-25000" dirty="0">
                <a:latin typeface="Comic Sans MS" pitchFamily="66" charset="0"/>
              </a:rPr>
              <a:t>3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)</a:t>
            </a:r>
          </a:p>
        </p:txBody>
      </p:sp>
      <p:grpSp>
        <p:nvGrpSpPr>
          <p:cNvPr id="3" name="Gruppo 154"/>
          <p:cNvGrpSpPr/>
          <p:nvPr/>
        </p:nvGrpSpPr>
        <p:grpSpPr>
          <a:xfrm>
            <a:off x="8572549" y="1124744"/>
            <a:ext cx="247923" cy="4248472"/>
            <a:chOff x="219621" y="1124744"/>
            <a:chExt cx="216024" cy="3672408"/>
          </a:xfrm>
        </p:grpSpPr>
        <p:cxnSp>
          <p:nvCxnSpPr>
            <p:cNvPr id="156" name="Connettore 1 155"/>
            <p:cNvCxnSpPr/>
            <p:nvPr/>
          </p:nvCxnSpPr>
          <p:spPr>
            <a:xfrm>
              <a:off x="323528" y="1124744"/>
              <a:ext cx="0" cy="3672408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ttore 1 156"/>
            <p:cNvCxnSpPr/>
            <p:nvPr/>
          </p:nvCxnSpPr>
          <p:spPr>
            <a:xfrm>
              <a:off x="219621" y="1124744"/>
              <a:ext cx="216024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ttore 1 157"/>
            <p:cNvCxnSpPr/>
            <p:nvPr/>
          </p:nvCxnSpPr>
          <p:spPr>
            <a:xfrm>
              <a:off x="219621" y="4797152"/>
              <a:ext cx="216024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CasellaDiTesto 158"/>
          <p:cNvSpPr txBox="1">
            <a:spLocks noChangeArrowheads="1"/>
          </p:cNvSpPr>
          <p:nvPr/>
        </p:nvSpPr>
        <p:spPr bwMode="auto">
          <a:xfrm>
            <a:off x="7740352" y="1988840"/>
            <a:ext cx="1368152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  <a:sym typeface="Symbol"/>
              </a:rPr>
              <a:t>( </a:t>
            </a:r>
            <a:r>
              <a:rPr lang="en-US" dirty="0">
                <a:latin typeface="Comic Sans MS" pitchFamily="66" charset="0"/>
              </a:rPr>
              <a:t>log</a:t>
            </a:r>
            <a:r>
              <a:rPr lang="en-US" baseline="-25000" dirty="0">
                <a:latin typeface="Comic Sans MS" pitchFamily="66" charset="0"/>
              </a:rPr>
              <a:t>3/2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 )</a:t>
            </a:r>
          </a:p>
        </p:txBody>
      </p:sp>
      <p:sp>
        <p:nvSpPr>
          <p:cNvPr id="160" name="CasellaDiTesto 159"/>
          <p:cNvSpPr txBox="1">
            <a:spLocks noChangeArrowheads="1"/>
          </p:cNvSpPr>
          <p:nvPr/>
        </p:nvSpPr>
        <p:spPr bwMode="auto">
          <a:xfrm rot="4865599">
            <a:off x="7970430" y="4123144"/>
            <a:ext cx="360040" cy="48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…</a:t>
            </a:r>
          </a:p>
        </p:txBody>
      </p:sp>
      <p:sp>
        <p:nvSpPr>
          <p:cNvPr id="161" name="CasellaDiTesto 160"/>
          <p:cNvSpPr txBox="1">
            <a:spLocks noChangeArrowheads="1"/>
          </p:cNvSpPr>
          <p:nvPr/>
        </p:nvSpPr>
        <p:spPr bwMode="auto">
          <a:xfrm>
            <a:off x="8028384" y="5157192"/>
            <a:ext cx="5246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1</a:t>
            </a:r>
          </a:p>
        </p:txBody>
      </p:sp>
      <p:sp>
        <p:nvSpPr>
          <p:cNvPr id="163" name="CasellaDiTesto 162"/>
          <p:cNvSpPr txBox="1">
            <a:spLocks noChangeArrowheads="1"/>
          </p:cNvSpPr>
          <p:nvPr/>
        </p:nvSpPr>
        <p:spPr bwMode="auto">
          <a:xfrm>
            <a:off x="8012708" y="980728"/>
            <a:ext cx="8077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 </a:t>
            </a:r>
          </a:p>
        </p:txBody>
      </p:sp>
      <p:sp>
        <p:nvSpPr>
          <p:cNvPr id="164" name="CasellaDiTesto 163"/>
          <p:cNvSpPr txBox="1">
            <a:spLocks noChangeArrowheads="1"/>
          </p:cNvSpPr>
          <p:nvPr/>
        </p:nvSpPr>
        <p:spPr bwMode="auto">
          <a:xfrm>
            <a:off x="8002075" y="1650066"/>
            <a:ext cx="8077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 </a:t>
            </a:r>
          </a:p>
        </p:txBody>
      </p:sp>
      <p:sp>
        <p:nvSpPr>
          <p:cNvPr id="165" name="CasellaDiTesto 164"/>
          <p:cNvSpPr txBox="1">
            <a:spLocks noChangeArrowheads="1"/>
          </p:cNvSpPr>
          <p:nvPr/>
        </p:nvSpPr>
        <p:spPr bwMode="auto">
          <a:xfrm>
            <a:off x="8012708" y="2411596"/>
            <a:ext cx="8077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 </a:t>
            </a:r>
          </a:p>
        </p:txBody>
      </p:sp>
      <p:sp>
        <p:nvSpPr>
          <p:cNvPr id="166" name="CasellaDiTesto 165"/>
          <p:cNvSpPr txBox="1">
            <a:spLocks noChangeArrowheads="1"/>
          </p:cNvSpPr>
          <p:nvPr/>
        </p:nvSpPr>
        <p:spPr bwMode="auto">
          <a:xfrm>
            <a:off x="8028384" y="3059668"/>
            <a:ext cx="8077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 </a:t>
            </a:r>
          </a:p>
        </p:txBody>
      </p:sp>
      <p:cxnSp>
        <p:nvCxnSpPr>
          <p:cNvPr id="168" name="Connettore 1 167"/>
          <p:cNvCxnSpPr/>
          <p:nvPr/>
        </p:nvCxnSpPr>
        <p:spPr>
          <a:xfrm>
            <a:off x="5868144" y="1186119"/>
            <a:ext cx="237626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1" name="Connettore 1 170"/>
          <p:cNvCxnSpPr/>
          <p:nvPr/>
        </p:nvCxnSpPr>
        <p:spPr>
          <a:xfrm>
            <a:off x="6948264" y="1844824"/>
            <a:ext cx="129614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3" name="Connettore 1 172"/>
          <p:cNvCxnSpPr/>
          <p:nvPr/>
        </p:nvCxnSpPr>
        <p:spPr>
          <a:xfrm>
            <a:off x="7524328" y="2564904"/>
            <a:ext cx="72008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5" name="Connettore 1 174"/>
          <p:cNvCxnSpPr/>
          <p:nvPr/>
        </p:nvCxnSpPr>
        <p:spPr>
          <a:xfrm>
            <a:off x="8121658" y="3253085"/>
            <a:ext cx="14401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7" name="CasellaDiTesto 176"/>
          <p:cNvSpPr txBox="1">
            <a:spLocks noChangeArrowheads="1"/>
          </p:cNvSpPr>
          <p:nvPr/>
        </p:nvSpPr>
        <p:spPr bwMode="auto">
          <a:xfrm>
            <a:off x="8028384" y="4797152"/>
            <a:ext cx="8077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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 </a:t>
            </a:r>
          </a:p>
        </p:txBody>
      </p:sp>
      <p:cxnSp>
        <p:nvCxnSpPr>
          <p:cNvPr id="178" name="Connettore 1 177"/>
          <p:cNvCxnSpPr/>
          <p:nvPr/>
        </p:nvCxnSpPr>
        <p:spPr>
          <a:xfrm>
            <a:off x="1043608" y="5013176"/>
            <a:ext cx="72008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1" name="Figura a mano libera 80"/>
          <p:cNvSpPr/>
          <p:nvPr/>
        </p:nvSpPr>
        <p:spPr>
          <a:xfrm>
            <a:off x="227516" y="940982"/>
            <a:ext cx="8280922" cy="3880174"/>
          </a:xfrm>
          <a:custGeom>
            <a:avLst/>
            <a:gdLst>
              <a:gd name="connsiteX0" fmla="*/ 1263502 w 10402185"/>
              <a:gd name="connsiteY0" fmla="*/ 3737345 h 3854303"/>
              <a:gd name="connsiteX1" fmla="*/ 1433623 w 10402185"/>
              <a:gd name="connsiteY1" fmla="*/ 2695354 h 3854303"/>
              <a:gd name="connsiteX2" fmla="*/ 2273595 w 10402185"/>
              <a:gd name="connsiteY2" fmla="*/ 1153633 h 3854303"/>
              <a:gd name="connsiteX3" fmla="*/ 3708990 w 10402185"/>
              <a:gd name="connsiteY3" fmla="*/ 419986 h 3854303"/>
              <a:gd name="connsiteX4" fmla="*/ 4921102 w 10402185"/>
              <a:gd name="connsiteY4" fmla="*/ 154172 h 3854303"/>
              <a:gd name="connsiteX5" fmla="*/ 5654749 w 10402185"/>
              <a:gd name="connsiteY5" fmla="*/ 58479 h 3854303"/>
              <a:gd name="connsiteX6" fmla="*/ 6866860 w 10402185"/>
              <a:gd name="connsiteY6" fmla="*/ 505047 h 3854303"/>
              <a:gd name="connsiteX7" fmla="*/ 7568609 w 10402185"/>
              <a:gd name="connsiteY7" fmla="*/ 1015410 h 3854303"/>
              <a:gd name="connsiteX8" fmla="*/ 8174665 w 10402185"/>
              <a:gd name="connsiteY8" fmla="*/ 1621466 h 3854303"/>
              <a:gd name="connsiteX9" fmla="*/ 8780721 w 10402185"/>
              <a:gd name="connsiteY9" fmla="*/ 2206256 h 3854303"/>
              <a:gd name="connsiteX10" fmla="*/ 9120962 w 10402185"/>
              <a:gd name="connsiteY10" fmla="*/ 3216349 h 3854303"/>
              <a:gd name="connsiteX11" fmla="*/ 9120962 w 10402185"/>
              <a:gd name="connsiteY11" fmla="*/ 3545959 h 3854303"/>
              <a:gd name="connsiteX12" fmla="*/ 9099697 w 10402185"/>
              <a:gd name="connsiteY12" fmla="*/ 3769242 h 3854303"/>
              <a:gd name="connsiteX13" fmla="*/ 1306032 w 10402185"/>
              <a:gd name="connsiteY13" fmla="*/ 3833038 h 3854303"/>
              <a:gd name="connsiteX14" fmla="*/ 1263502 w 10402185"/>
              <a:gd name="connsiteY14" fmla="*/ 3641652 h 3854303"/>
              <a:gd name="connsiteX0" fmla="*/ 1322169 w 10402185"/>
              <a:gd name="connsiteY0" fmla="*/ 3280107 h 3854303"/>
              <a:gd name="connsiteX1" fmla="*/ 1433623 w 10402185"/>
              <a:gd name="connsiteY1" fmla="*/ 2695354 h 3854303"/>
              <a:gd name="connsiteX2" fmla="*/ 2273595 w 10402185"/>
              <a:gd name="connsiteY2" fmla="*/ 1153633 h 3854303"/>
              <a:gd name="connsiteX3" fmla="*/ 3708990 w 10402185"/>
              <a:gd name="connsiteY3" fmla="*/ 419986 h 3854303"/>
              <a:gd name="connsiteX4" fmla="*/ 4921102 w 10402185"/>
              <a:gd name="connsiteY4" fmla="*/ 154172 h 3854303"/>
              <a:gd name="connsiteX5" fmla="*/ 5654749 w 10402185"/>
              <a:gd name="connsiteY5" fmla="*/ 58479 h 3854303"/>
              <a:gd name="connsiteX6" fmla="*/ 6866860 w 10402185"/>
              <a:gd name="connsiteY6" fmla="*/ 505047 h 3854303"/>
              <a:gd name="connsiteX7" fmla="*/ 7568609 w 10402185"/>
              <a:gd name="connsiteY7" fmla="*/ 1015410 h 3854303"/>
              <a:gd name="connsiteX8" fmla="*/ 8174665 w 10402185"/>
              <a:gd name="connsiteY8" fmla="*/ 1621466 h 3854303"/>
              <a:gd name="connsiteX9" fmla="*/ 8780721 w 10402185"/>
              <a:gd name="connsiteY9" fmla="*/ 2206256 h 3854303"/>
              <a:gd name="connsiteX10" fmla="*/ 9120962 w 10402185"/>
              <a:gd name="connsiteY10" fmla="*/ 3216349 h 3854303"/>
              <a:gd name="connsiteX11" fmla="*/ 9120962 w 10402185"/>
              <a:gd name="connsiteY11" fmla="*/ 3545959 h 3854303"/>
              <a:gd name="connsiteX12" fmla="*/ 9099697 w 10402185"/>
              <a:gd name="connsiteY12" fmla="*/ 3769242 h 3854303"/>
              <a:gd name="connsiteX13" fmla="*/ 1306032 w 10402185"/>
              <a:gd name="connsiteY13" fmla="*/ 3833038 h 3854303"/>
              <a:gd name="connsiteX14" fmla="*/ 1263502 w 10402185"/>
              <a:gd name="connsiteY14" fmla="*/ 3641652 h 3854303"/>
              <a:gd name="connsiteX0" fmla="*/ 1336394 w 10416410"/>
              <a:gd name="connsiteY0" fmla="*/ 3280107 h 3890558"/>
              <a:gd name="connsiteX1" fmla="*/ 1447848 w 10416410"/>
              <a:gd name="connsiteY1" fmla="*/ 2695354 h 3890558"/>
              <a:gd name="connsiteX2" fmla="*/ 2287820 w 10416410"/>
              <a:gd name="connsiteY2" fmla="*/ 1153633 h 3890558"/>
              <a:gd name="connsiteX3" fmla="*/ 3723215 w 10416410"/>
              <a:gd name="connsiteY3" fmla="*/ 419986 h 3890558"/>
              <a:gd name="connsiteX4" fmla="*/ 4935327 w 10416410"/>
              <a:gd name="connsiteY4" fmla="*/ 154172 h 3890558"/>
              <a:gd name="connsiteX5" fmla="*/ 5668974 w 10416410"/>
              <a:gd name="connsiteY5" fmla="*/ 58479 h 3890558"/>
              <a:gd name="connsiteX6" fmla="*/ 6881085 w 10416410"/>
              <a:gd name="connsiteY6" fmla="*/ 505047 h 3890558"/>
              <a:gd name="connsiteX7" fmla="*/ 7582834 w 10416410"/>
              <a:gd name="connsiteY7" fmla="*/ 1015410 h 3890558"/>
              <a:gd name="connsiteX8" fmla="*/ 8188890 w 10416410"/>
              <a:gd name="connsiteY8" fmla="*/ 1621466 h 3890558"/>
              <a:gd name="connsiteX9" fmla="*/ 8794946 w 10416410"/>
              <a:gd name="connsiteY9" fmla="*/ 2206256 h 3890558"/>
              <a:gd name="connsiteX10" fmla="*/ 9135187 w 10416410"/>
              <a:gd name="connsiteY10" fmla="*/ 3216349 h 3890558"/>
              <a:gd name="connsiteX11" fmla="*/ 9135187 w 10416410"/>
              <a:gd name="connsiteY11" fmla="*/ 3545959 h 3890558"/>
              <a:gd name="connsiteX12" fmla="*/ 9113922 w 10416410"/>
              <a:gd name="connsiteY12" fmla="*/ 3769242 h 3890558"/>
              <a:gd name="connsiteX13" fmla="*/ 1320257 w 10416410"/>
              <a:gd name="connsiteY13" fmla="*/ 3833038 h 3890558"/>
              <a:gd name="connsiteX14" fmla="*/ 1192378 w 10416410"/>
              <a:gd name="connsiteY14" fmla="*/ 3424123 h 3890558"/>
              <a:gd name="connsiteX0" fmla="*/ 775767 w 9637070"/>
              <a:gd name="connsiteY0" fmla="*/ 3280107 h 3913690"/>
              <a:gd name="connsiteX1" fmla="*/ 887221 w 9637070"/>
              <a:gd name="connsiteY1" fmla="*/ 2695354 h 3913690"/>
              <a:gd name="connsiteX2" fmla="*/ 1727193 w 9637070"/>
              <a:gd name="connsiteY2" fmla="*/ 1153633 h 3913690"/>
              <a:gd name="connsiteX3" fmla="*/ 3162588 w 9637070"/>
              <a:gd name="connsiteY3" fmla="*/ 419986 h 3913690"/>
              <a:gd name="connsiteX4" fmla="*/ 4374700 w 9637070"/>
              <a:gd name="connsiteY4" fmla="*/ 154172 h 3913690"/>
              <a:gd name="connsiteX5" fmla="*/ 5108347 w 9637070"/>
              <a:gd name="connsiteY5" fmla="*/ 58479 h 3913690"/>
              <a:gd name="connsiteX6" fmla="*/ 6320458 w 9637070"/>
              <a:gd name="connsiteY6" fmla="*/ 505047 h 3913690"/>
              <a:gd name="connsiteX7" fmla="*/ 7022207 w 9637070"/>
              <a:gd name="connsiteY7" fmla="*/ 1015410 h 3913690"/>
              <a:gd name="connsiteX8" fmla="*/ 7628263 w 9637070"/>
              <a:gd name="connsiteY8" fmla="*/ 1621466 h 3913690"/>
              <a:gd name="connsiteX9" fmla="*/ 8234319 w 9637070"/>
              <a:gd name="connsiteY9" fmla="*/ 2206256 h 3913690"/>
              <a:gd name="connsiteX10" fmla="*/ 8574560 w 9637070"/>
              <a:gd name="connsiteY10" fmla="*/ 3216349 h 3913690"/>
              <a:gd name="connsiteX11" fmla="*/ 8574560 w 9637070"/>
              <a:gd name="connsiteY11" fmla="*/ 3545959 h 3913690"/>
              <a:gd name="connsiteX12" fmla="*/ 8553295 w 9637070"/>
              <a:gd name="connsiteY12" fmla="*/ 3769242 h 3913690"/>
              <a:gd name="connsiteX13" fmla="*/ 2071911 w 9637070"/>
              <a:gd name="connsiteY13" fmla="*/ 3856170 h 3913690"/>
              <a:gd name="connsiteX14" fmla="*/ 631751 w 9637070"/>
              <a:gd name="connsiteY14" fmla="*/ 3424123 h 3913690"/>
              <a:gd name="connsiteX0" fmla="*/ 168019 w 9029322"/>
              <a:gd name="connsiteY0" fmla="*/ 3280107 h 3858657"/>
              <a:gd name="connsiteX1" fmla="*/ 279473 w 9029322"/>
              <a:gd name="connsiteY1" fmla="*/ 2695354 h 3858657"/>
              <a:gd name="connsiteX2" fmla="*/ 1119445 w 9029322"/>
              <a:gd name="connsiteY2" fmla="*/ 1153633 h 3858657"/>
              <a:gd name="connsiteX3" fmla="*/ 2554840 w 9029322"/>
              <a:gd name="connsiteY3" fmla="*/ 419986 h 3858657"/>
              <a:gd name="connsiteX4" fmla="*/ 3766952 w 9029322"/>
              <a:gd name="connsiteY4" fmla="*/ 154172 h 3858657"/>
              <a:gd name="connsiteX5" fmla="*/ 4500599 w 9029322"/>
              <a:gd name="connsiteY5" fmla="*/ 58479 h 3858657"/>
              <a:gd name="connsiteX6" fmla="*/ 5712710 w 9029322"/>
              <a:gd name="connsiteY6" fmla="*/ 505047 h 3858657"/>
              <a:gd name="connsiteX7" fmla="*/ 6414459 w 9029322"/>
              <a:gd name="connsiteY7" fmla="*/ 1015410 h 3858657"/>
              <a:gd name="connsiteX8" fmla="*/ 7020515 w 9029322"/>
              <a:gd name="connsiteY8" fmla="*/ 1621466 h 3858657"/>
              <a:gd name="connsiteX9" fmla="*/ 7626571 w 9029322"/>
              <a:gd name="connsiteY9" fmla="*/ 2206256 h 3858657"/>
              <a:gd name="connsiteX10" fmla="*/ 7966812 w 9029322"/>
              <a:gd name="connsiteY10" fmla="*/ 3216349 h 3858657"/>
              <a:gd name="connsiteX11" fmla="*/ 7966812 w 9029322"/>
              <a:gd name="connsiteY11" fmla="*/ 3545959 h 3858657"/>
              <a:gd name="connsiteX12" fmla="*/ 7945547 w 9029322"/>
              <a:gd name="connsiteY12" fmla="*/ 3769242 h 3858657"/>
              <a:gd name="connsiteX13" fmla="*/ 1464163 w 9029322"/>
              <a:gd name="connsiteY13" fmla="*/ 3856170 h 3858657"/>
              <a:gd name="connsiteX14" fmla="*/ 240027 w 9029322"/>
              <a:gd name="connsiteY14" fmla="*/ 3784162 h 3858657"/>
              <a:gd name="connsiteX15" fmla="*/ 24003 w 9029322"/>
              <a:gd name="connsiteY15" fmla="*/ 3424123 h 3858657"/>
              <a:gd name="connsiteX0" fmla="*/ 144016 w 9005319"/>
              <a:gd name="connsiteY0" fmla="*/ 3280107 h 3880173"/>
              <a:gd name="connsiteX1" fmla="*/ 255470 w 9005319"/>
              <a:gd name="connsiteY1" fmla="*/ 2695354 h 3880173"/>
              <a:gd name="connsiteX2" fmla="*/ 1095442 w 9005319"/>
              <a:gd name="connsiteY2" fmla="*/ 1153633 h 3880173"/>
              <a:gd name="connsiteX3" fmla="*/ 2530837 w 9005319"/>
              <a:gd name="connsiteY3" fmla="*/ 419986 h 3880173"/>
              <a:gd name="connsiteX4" fmla="*/ 3742949 w 9005319"/>
              <a:gd name="connsiteY4" fmla="*/ 154172 h 3880173"/>
              <a:gd name="connsiteX5" fmla="*/ 4476596 w 9005319"/>
              <a:gd name="connsiteY5" fmla="*/ 58479 h 3880173"/>
              <a:gd name="connsiteX6" fmla="*/ 5688707 w 9005319"/>
              <a:gd name="connsiteY6" fmla="*/ 505047 h 3880173"/>
              <a:gd name="connsiteX7" fmla="*/ 6390456 w 9005319"/>
              <a:gd name="connsiteY7" fmla="*/ 1015410 h 3880173"/>
              <a:gd name="connsiteX8" fmla="*/ 6996512 w 9005319"/>
              <a:gd name="connsiteY8" fmla="*/ 1621466 h 3880173"/>
              <a:gd name="connsiteX9" fmla="*/ 7602568 w 9005319"/>
              <a:gd name="connsiteY9" fmla="*/ 2206256 h 3880173"/>
              <a:gd name="connsiteX10" fmla="*/ 7942809 w 9005319"/>
              <a:gd name="connsiteY10" fmla="*/ 3216349 h 3880173"/>
              <a:gd name="connsiteX11" fmla="*/ 7942809 w 9005319"/>
              <a:gd name="connsiteY11" fmla="*/ 3545959 h 3880173"/>
              <a:gd name="connsiteX12" fmla="*/ 7921544 w 9005319"/>
              <a:gd name="connsiteY12" fmla="*/ 3769242 h 3880173"/>
              <a:gd name="connsiteX13" fmla="*/ 1440160 w 9005319"/>
              <a:gd name="connsiteY13" fmla="*/ 3856170 h 3880173"/>
              <a:gd name="connsiteX14" fmla="*/ 216024 w 9005319"/>
              <a:gd name="connsiteY14" fmla="*/ 3784162 h 3880173"/>
              <a:gd name="connsiteX15" fmla="*/ 144016 w 9005319"/>
              <a:gd name="connsiteY15" fmla="*/ 3280107 h 3880173"/>
              <a:gd name="connsiteX0" fmla="*/ 360040 w 9221343"/>
              <a:gd name="connsiteY0" fmla="*/ 3280107 h 3880174"/>
              <a:gd name="connsiteX1" fmla="*/ 471494 w 9221343"/>
              <a:gd name="connsiteY1" fmla="*/ 2695354 h 3880174"/>
              <a:gd name="connsiteX2" fmla="*/ 1311466 w 9221343"/>
              <a:gd name="connsiteY2" fmla="*/ 1153633 h 3880174"/>
              <a:gd name="connsiteX3" fmla="*/ 2746861 w 9221343"/>
              <a:gd name="connsiteY3" fmla="*/ 419986 h 3880174"/>
              <a:gd name="connsiteX4" fmla="*/ 3958973 w 9221343"/>
              <a:gd name="connsiteY4" fmla="*/ 154172 h 3880174"/>
              <a:gd name="connsiteX5" fmla="*/ 4692620 w 9221343"/>
              <a:gd name="connsiteY5" fmla="*/ 58479 h 3880174"/>
              <a:gd name="connsiteX6" fmla="*/ 5904731 w 9221343"/>
              <a:gd name="connsiteY6" fmla="*/ 505047 h 3880174"/>
              <a:gd name="connsiteX7" fmla="*/ 6606480 w 9221343"/>
              <a:gd name="connsiteY7" fmla="*/ 1015410 h 3880174"/>
              <a:gd name="connsiteX8" fmla="*/ 7212536 w 9221343"/>
              <a:gd name="connsiteY8" fmla="*/ 1621466 h 3880174"/>
              <a:gd name="connsiteX9" fmla="*/ 7818592 w 9221343"/>
              <a:gd name="connsiteY9" fmla="*/ 2206256 h 3880174"/>
              <a:gd name="connsiteX10" fmla="*/ 8158833 w 9221343"/>
              <a:gd name="connsiteY10" fmla="*/ 3216349 h 3880174"/>
              <a:gd name="connsiteX11" fmla="*/ 8158833 w 9221343"/>
              <a:gd name="connsiteY11" fmla="*/ 3545959 h 3880174"/>
              <a:gd name="connsiteX12" fmla="*/ 8137568 w 9221343"/>
              <a:gd name="connsiteY12" fmla="*/ 3769242 h 3880174"/>
              <a:gd name="connsiteX13" fmla="*/ 1656184 w 9221343"/>
              <a:gd name="connsiteY13" fmla="*/ 3856170 h 3880174"/>
              <a:gd name="connsiteX14" fmla="*/ 216024 w 9221343"/>
              <a:gd name="connsiteY14" fmla="*/ 3784163 h 3880174"/>
              <a:gd name="connsiteX15" fmla="*/ 360040 w 9221343"/>
              <a:gd name="connsiteY15" fmla="*/ 3280107 h 3880174"/>
              <a:gd name="connsiteX0" fmla="*/ 384043 w 9245346"/>
              <a:gd name="connsiteY0" fmla="*/ 3280107 h 3880174"/>
              <a:gd name="connsiteX1" fmla="*/ 495497 w 9245346"/>
              <a:gd name="connsiteY1" fmla="*/ 2695354 h 3880174"/>
              <a:gd name="connsiteX2" fmla="*/ 1335469 w 9245346"/>
              <a:gd name="connsiteY2" fmla="*/ 1153633 h 3880174"/>
              <a:gd name="connsiteX3" fmla="*/ 2770864 w 9245346"/>
              <a:gd name="connsiteY3" fmla="*/ 419986 h 3880174"/>
              <a:gd name="connsiteX4" fmla="*/ 3982976 w 9245346"/>
              <a:gd name="connsiteY4" fmla="*/ 154172 h 3880174"/>
              <a:gd name="connsiteX5" fmla="*/ 4716623 w 9245346"/>
              <a:gd name="connsiteY5" fmla="*/ 58479 h 3880174"/>
              <a:gd name="connsiteX6" fmla="*/ 5928734 w 9245346"/>
              <a:gd name="connsiteY6" fmla="*/ 505047 h 3880174"/>
              <a:gd name="connsiteX7" fmla="*/ 6630483 w 9245346"/>
              <a:gd name="connsiteY7" fmla="*/ 1015410 h 3880174"/>
              <a:gd name="connsiteX8" fmla="*/ 7236539 w 9245346"/>
              <a:gd name="connsiteY8" fmla="*/ 1621466 h 3880174"/>
              <a:gd name="connsiteX9" fmla="*/ 7842595 w 9245346"/>
              <a:gd name="connsiteY9" fmla="*/ 2206256 h 3880174"/>
              <a:gd name="connsiteX10" fmla="*/ 8182836 w 9245346"/>
              <a:gd name="connsiteY10" fmla="*/ 3216349 h 3880174"/>
              <a:gd name="connsiteX11" fmla="*/ 8182836 w 9245346"/>
              <a:gd name="connsiteY11" fmla="*/ 3545959 h 3880174"/>
              <a:gd name="connsiteX12" fmla="*/ 8161571 w 9245346"/>
              <a:gd name="connsiteY12" fmla="*/ 3769242 h 3880174"/>
              <a:gd name="connsiteX13" fmla="*/ 1680187 w 9245346"/>
              <a:gd name="connsiteY13" fmla="*/ 3856170 h 3880174"/>
              <a:gd name="connsiteX14" fmla="*/ 240027 w 9245346"/>
              <a:gd name="connsiteY14" fmla="*/ 3784163 h 3880174"/>
              <a:gd name="connsiteX15" fmla="*/ 240027 w 9245346"/>
              <a:gd name="connsiteY15" fmla="*/ 3280106 h 3880174"/>
              <a:gd name="connsiteX0" fmla="*/ 384043 w 9245346"/>
              <a:gd name="connsiteY0" fmla="*/ 3280107 h 3880174"/>
              <a:gd name="connsiteX1" fmla="*/ 240027 w 9245346"/>
              <a:gd name="connsiteY1" fmla="*/ 3280106 h 3880174"/>
              <a:gd name="connsiteX2" fmla="*/ 495497 w 9245346"/>
              <a:gd name="connsiteY2" fmla="*/ 2695354 h 3880174"/>
              <a:gd name="connsiteX3" fmla="*/ 1335469 w 9245346"/>
              <a:gd name="connsiteY3" fmla="*/ 1153633 h 3880174"/>
              <a:gd name="connsiteX4" fmla="*/ 2770864 w 9245346"/>
              <a:gd name="connsiteY4" fmla="*/ 419986 h 3880174"/>
              <a:gd name="connsiteX5" fmla="*/ 3982976 w 9245346"/>
              <a:gd name="connsiteY5" fmla="*/ 154172 h 3880174"/>
              <a:gd name="connsiteX6" fmla="*/ 4716623 w 9245346"/>
              <a:gd name="connsiteY6" fmla="*/ 58479 h 3880174"/>
              <a:gd name="connsiteX7" fmla="*/ 5928734 w 9245346"/>
              <a:gd name="connsiteY7" fmla="*/ 505047 h 3880174"/>
              <a:gd name="connsiteX8" fmla="*/ 6630483 w 9245346"/>
              <a:gd name="connsiteY8" fmla="*/ 1015410 h 3880174"/>
              <a:gd name="connsiteX9" fmla="*/ 7236539 w 9245346"/>
              <a:gd name="connsiteY9" fmla="*/ 1621466 h 3880174"/>
              <a:gd name="connsiteX10" fmla="*/ 7842595 w 9245346"/>
              <a:gd name="connsiteY10" fmla="*/ 2206256 h 3880174"/>
              <a:gd name="connsiteX11" fmla="*/ 8182836 w 9245346"/>
              <a:gd name="connsiteY11" fmla="*/ 3216349 h 3880174"/>
              <a:gd name="connsiteX12" fmla="*/ 8182836 w 9245346"/>
              <a:gd name="connsiteY12" fmla="*/ 3545959 h 3880174"/>
              <a:gd name="connsiteX13" fmla="*/ 8161571 w 9245346"/>
              <a:gd name="connsiteY13" fmla="*/ 3769242 h 3880174"/>
              <a:gd name="connsiteX14" fmla="*/ 1680187 w 9245346"/>
              <a:gd name="connsiteY14" fmla="*/ 3856170 h 3880174"/>
              <a:gd name="connsiteX15" fmla="*/ 240027 w 9245346"/>
              <a:gd name="connsiteY15" fmla="*/ 3784163 h 3880174"/>
              <a:gd name="connsiteX16" fmla="*/ 240027 w 9245346"/>
              <a:gd name="connsiteY16" fmla="*/ 3280106 h 3880174"/>
              <a:gd name="connsiteX0" fmla="*/ 240027 w 9245346"/>
              <a:gd name="connsiteY0" fmla="*/ 3280106 h 3880174"/>
              <a:gd name="connsiteX1" fmla="*/ 240027 w 9245346"/>
              <a:gd name="connsiteY1" fmla="*/ 3280106 h 3880174"/>
              <a:gd name="connsiteX2" fmla="*/ 495497 w 9245346"/>
              <a:gd name="connsiteY2" fmla="*/ 2695354 h 3880174"/>
              <a:gd name="connsiteX3" fmla="*/ 1335469 w 9245346"/>
              <a:gd name="connsiteY3" fmla="*/ 1153633 h 3880174"/>
              <a:gd name="connsiteX4" fmla="*/ 2770864 w 9245346"/>
              <a:gd name="connsiteY4" fmla="*/ 419986 h 3880174"/>
              <a:gd name="connsiteX5" fmla="*/ 3982976 w 9245346"/>
              <a:gd name="connsiteY5" fmla="*/ 154172 h 3880174"/>
              <a:gd name="connsiteX6" fmla="*/ 4716623 w 9245346"/>
              <a:gd name="connsiteY6" fmla="*/ 58479 h 3880174"/>
              <a:gd name="connsiteX7" fmla="*/ 5928734 w 9245346"/>
              <a:gd name="connsiteY7" fmla="*/ 505047 h 3880174"/>
              <a:gd name="connsiteX8" fmla="*/ 6630483 w 9245346"/>
              <a:gd name="connsiteY8" fmla="*/ 1015410 h 3880174"/>
              <a:gd name="connsiteX9" fmla="*/ 7236539 w 9245346"/>
              <a:gd name="connsiteY9" fmla="*/ 1621466 h 3880174"/>
              <a:gd name="connsiteX10" fmla="*/ 7842595 w 9245346"/>
              <a:gd name="connsiteY10" fmla="*/ 2206256 h 3880174"/>
              <a:gd name="connsiteX11" fmla="*/ 8182836 w 9245346"/>
              <a:gd name="connsiteY11" fmla="*/ 3216349 h 3880174"/>
              <a:gd name="connsiteX12" fmla="*/ 8182836 w 9245346"/>
              <a:gd name="connsiteY12" fmla="*/ 3545959 h 3880174"/>
              <a:gd name="connsiteX13" fmla="*/ 8161571 w 9245346"/>
              <a:gd name="connsiteY13" fmla="*/ 3769242 h 3880174"/>
              <a:gd name="connsiteX14" fmla="*/ 1680187 w 9245346"/>
              <a:gd name="connsiteY14" fmla="*/ 3856170 h 3880174"/>
              <a:gd name="connsiteX15" fmla="*/ 240027 w 9245346"/>
              <a:gd name="connsiteY15" fmla="*/ 3784163 h 3880174"/>
              <a:gd name="connsiteX16" fmla="*/ 240027 w 9245346"/>
              <a:gd name="connsiteY16" fmla="*/ 3280106 h 3880174"/>
              <a:gd name="connsiteX0" fmla="*/ 240027 w 8452594"/>
              <a:gd name="connsiteY0" fmla="*/ 3280106 h 3880174"/>
              <a:gd name="connsiteX1" fmla="*/ 240027 w 8452594"/>
              <a:gd name="connsiteY1" fmla="*/ 3280106 h 3880174"/>
              <a:gd name="connsiteX2" fmla="*/ 495497 w 8452594"/>
              <a:gd name="connsiteY2" fmla="*/ 2695354 h 3880174"/>
              <a:gd name="connsiteX3" fmla="*/ 1335469 w 8452594"/>
              <a:gd name="connsiteY3" fmla="*/ 1153633 h 3880174"/>
              <a:gd name="connsiteX4" fmla="*/ 2770864 w 8452594"/>
              <a:gd name="connsiteY4" fmla="*/ 419986 h 3880174"/>
              <a:gd name="connsiteX5" fmla="*/ 3982976 w 8452594"/>
              <a:gd name="connsiteY5" fmla="*/ 154172 h 3880174"/>
              <a:gd name="connsiteX6" fmla="*/ 4716623 w 8452594"/>
              <a:gd name="connsiteY6" fmla="*/ 58479 h 3880174"/>
              <a:gd name="connsiteX7" fmla="*/ 5928734 w 8452594"/>
              <a:gd name="connsiteY7" fmla="*/ 505047 h 3880174"/>
              <a:gd name="connsiteX8" fmla="*/ 6630483 w 8452594"/>
              <a:gd name="connsiteY8" fmla="*/ 1015410 h 3880174"/>
              <a:gd name="connsiteX9" fmla="*/ 7236539 w 8452594"/>
              <a:gd name="connsiteY9" fmla="*/ 1621466 h 3880174"/>
              <a:gd name="connsiteX10" fmla="*/ 7842595 w 8452594"/>
              <a:gd name="connsiteY10" fmla="*/ 2206256 h 3880174"/>
              <a:gd name="connsiteX11" fmla="*/ 8182836 w 8452594"/>
              <a:gd name="connsiteY11" fmla="*/ 3216349 h 3880174"/>
              <a:gd name="connsiteX12" fmla="*/ 8182836 w 8452594"/>
              <a:gd name="connsiteY12" fmla="*/ 3545959 h 3880174"/>
              <a:gd name="connsiteX13" fmla="*/ 7368819 w 8452594"/>
              <a:gd name="connsiteY13" fmla="*/ 3784162 h 3880174"/>
              <a:gd name="connsiteX14" fmla="*/ 1680187 w 8452594"/>
              <a:gd name="connsiteY14" fmla="*/ 3856170 h 3880174"/>
              <a:gd name="connsiteX15" fmla="*/ 240027 w 8452594"/>
              <a:gd name="connsiteY15" fmla="*/ 3784163 h 3880174"/>
              <a:gd name="connsiteX16" fmla="*/ 240027 w 8452594"/>
              <a:gd name="connsiteY16" fmla="*/ 3280106 h 3880174"/>
              <a:gd name="connsiteX0" fmla="*/ 240027 w 8472942"/>
              <a:gd name="connsiteY0" fmla="*/ 3280106 h 3880174"/>
              <a:gd name="connsiteX1" fmla="*/ 240027 w 8472942"/>
              <a:gd name="connsiteY1" fmla="*/ 3280106 h 3880174"/>
              <a:gd name="connsiteX2" fmla="*/ 495497 w 8472942"/>
              <a:gd name="connsiteY2" fmla="*/ 2695354 h 3880174"/>
              <a:gd name="connsiteX3" fmla="*/ 1335469 w 8472942"/>
              <a:gd name="connsiteY3" fmla="*/ 1153633 h 3880174"/>
              <a:gd name="connsiteX4" fmla="*/ 2770864 w 8472942"/>
              <a:gd name="connsiteY4" fmla="*/ 419986 h 3880174"/>
              <a:gd name="connsiteX5" fmla="*/ 3982976 w 8472942"/>
              <a:gd name="connsiteY5" fmla="*/ 154172 h 3880174"/>
              <a:gd name="connsiteX6" fmla="*/ 4716623 w 8472942"/>
              <a:gd name="connsiteY6" fmla="*/ 58479 h 3880174"/>
              <a:gd name="connsiteX7" fmla="*/ 5928734 w 8472942"/>
              <a:gd name="connsiteY7" fmla="*/ 505047 h 3880174"/>
              <a:gd name="connsiteX8" fmla="*/ 6630483 w 8472942"/>
              <a:gd name="connsiteY8" fmla="*/ 1015410 h 3880174"/>
              <a:gd name="connsiteX9" fmla="*/ 7236539 w 8472942"/>
              <a:gd name="connsiteY9" fmla="*/ 1621466 h 3880174"/>
              <a:gd name="connsiteX10" fmla="*/ 7842595 w 8472942"/>
              <a:gd name="connsiteY10" fmla="*/ 2206256 h 3880174"/>
              <a:gd name="connsiteX11" fmla="*/ 8182836 w 8472942"/>
              <a:gd name="connsiteY11" fmla="*/ 3216349 h 3880174"/>
              <a:gd name="connsiteX12" fmla="*/ 8304923 w 8472942"/>
              <a:gd name="connsiteY12" fmla="*/ 3712154 h 3880174"/>
              <a:gd name="connsiteX13" fmla="*/ 7368819 w 8472942"/>
              <a:gd name="connsiteY13" fmla="*/ 3784162 h 3880174"/>
              <a:gd name="connsiteX14" fmla="*/ 1680187 w 8472942"/>
              <a:gd name="connsiteY14" fmla="*/ 3856170 h 3880174"/>
              <a:gd name="connsiteX15" fmla="*/ 240027 w 8472942"/>
              <a:gd name="connsiteY15" fmla="*/ 3784163 h 3880174"/>
              <a:gd name="connsiteX16" fmla="*/ 240027 w 8472942"/>
              <a:gd name="connsiteY16" fmla="*/ 3280106 h 3880174"/>
              <a:gd name="connsiteX0" fmla="*/ 240027 w 8472942"/>
              <a:gd name="connsiteY0" fmla="*/ 3280106 h 3880174"/>
              <a:gd name="connsiteX1" fmla="*/ 240027 w 8472942"/>
              <a:gd name="connsiteY1" fmla="*/ 3280106 h 3880174"/>
              <a:gd name="connsiteX2" fmla="*/ 495497 w 8472942"/>
              <a:gd name="connsiteY2" fmla="*/ 2695354 h 3880174"/>
              <a:gd name="connsiteX3" fmla="*/ 1335469 w 8472942"/>
              <a:gd name="connsiteY3" fmla="*/ 1153633 h 3880174"/>
              <a:gd name="connsiteX4" fmla="*/ 2770864 w 8472942"/>
              <a:gd name="connsiteY4" fmla="*/ 419986 h 3880174"/>
              <a:gd name="connsiteX5" fmla="*/ 3982976 w 8472942"/>
              <a:gd name="connsiteY5" fmla="*/ 154172 h 3880174"/>
              <a:gd name="connsiteX6" fmla="*/ 4716623 w 8472942"/>
              <a:gd name="connsiteY6" fmla="*/ 58479 h 3880174"/>
              <a:gd name="connsiteX7" fmla="*/ 5928734 w 8472942"/>
              <a:gd name="connsiteY7" fmla="*/ 505047 h 3880174"/>
              <a:gd name="connsiteX8" fmla="*/ 6630483 w 8472942"/>
              <a:gd name="connsiteY8" fmla="*/ 1015410 h 3880174"/>
              <a:gd name="connsiteX9" fmla="*/ 7236539 w 8472942"/>
              <a:gd name="connsiteY9" fmla="*/ 1621466 h 3880174"/>
              <a:gd name="connsiteX10" fmla="*/ 7842595 w 8472942"/>
              <a:gd name="connsiteY10" fmla="*/ 2206256 h 3880174"/>
              <a:gd name="connsiteX11" fmla="*/ 8182836 w 8472942"/>
              <a:gd name="connsiteY11" fmla="*/ 3216349 h 3880174"/>
              <a:gd name="connsiteX12" fmla="*/ 8232915 w 8472942"/>
              <a:gd name="connsiteY12" fmla="*/ 3712154 h 3880174"/>
              <a:gd name="connsiteX13" fmla="*/ 7368819 w 8472942"/>
              <a:gd name="connsiteY13" fmla="*/ 3784162 h 3880174"/>
              <a:gd name="connsiteX14" fmla="*/ 1680187 w 8472942"/>
              <a:gd name="connsiteY14" fmla="*/ 3856170 h 3880174"/>
              <a:gd name="connsiteX15" fmla="*/ 240027 w 8472942"/>
              <a:gd name="connsiteY15" fmla="*/ 3784163 h 3880174"/>
              <a:gd name="connsiteX16" fmla="*/ 240027 w 8472942"/>
              <a:gd name="connsiteY16" fmla="*/ 3280106 h 3880174"/>
              <a:gd name="connsiteX0" fmla="*/ 240027 w 8472942"/>
              <a:gd name="connsiteY0" fmla="*/ 3280106 h 3880174"/>
              <a:gd name="connsiteX1" fmla="*/ 240027 w 8472942"/>
              <a:gd name="connsiteY1" fmla="*/ 3280106 h 3880174"/>
              <a:gd name="connsiteX2" fmla="*/ 495497 w 8472942"/>
              <a:gd name="connsiteY2" fmla="*/ 2695354 h 3880174"/>
              <a:gd name="connsiteX3" fmla="*/ 1335469 w 8472942"/>
              <a:gd name="connsiteY3" fmla="*/ 1153633 h 3880174"/>
              <a:gd name="connsiteX4" fmla="*/ 2770864 w 8472942"/>
              <a:gd name="connsiteY4" fmla="*/ 419986 h 3880174"/>
              <a:gd name="connsiteX5" fmla="*/ 3982976 w 8472942"/>
              <a:gd name="connsiteY5" fmla="*/ 154172 h 3880174"/>
              <a:gd name="connsiteX6" fmla="*/ 4716623 w 8472942"/>
              <a:gd name="connsiteY6" fmla="*/ 58479 h 3880174"/>
              <a:gd name="connsiteX7" fmla="*/ 5928734 w 8472942"/>
              <a:gd name="connsiteY7" fmla="*/ 505047 h 3880174"/>
              <a:gd name="connsiteX8" fmla="*/ 6630483 w 8472942"/>
              <a:gd name="connsiteY8" fmla="*/ 1015410 h 3880174"/>
              <a:gd name="connsiteX9" fmla="*/ 7296811 w 8472942"/>
              <a:gd name="connsiteY9" fmla="*/ 1551914 h 3880174"/>
              <a:gd name="connsiteX10" fmla="*/ 7842595 w 8472942"/>
              <a:gd name="connsiteY10" fmla="*/ 2206256 h 3880174"/>
              <a:gd name="connsiteX11" fmla="*/ 8182836 w 8472942"/>
              <a:gd name="connsiteY11" fmla="*/ 3216349 h 3880174"/>
              <a:gd name="connsiteX12" fmla="*/ 8232915 w 8472942"/>
              <a:gd name="connsiteY12" fmla="*/ 3712154 h 3880174"/>
              <a:gd name="connsiteX13" fmla="*/ 7368819 w 8472942"/>
              <a:gd name="connsiteY13" fmla="*/ 3784162 h 3880174"/>
              <a:gd name="connsiteX14" fmla="*/ 1680187 w 8472942"/>
              <a:gd name="connsiteY14" fmla="*/ 3856170 h 3880174"/>
              <a:gd name="connsiteX15" fmla="*/ 240027 w 8472942"/>
              <a:gd name="connsiteY15" fmla="*/ 3784163 h 3880174"/>
              <a:gd name="connsiteX16" fmla="*/ 240027 w 8472942"/>
              <a:gd name="connsiteY16" fmla="*/ 3280106 h 3880174"/>
              <a:gd name="connsiteX0" fmla="*/ 240027 w 8472942"/>
              <a:gd name="connsiteY0" fmla="*/ 3280106 h 3880174"/>
              <a:gd name="connsiteX1" fmla="*/ 240027 w 8472942"/>
              <a:gd name="connsiteY1" fmla="*/ 3280106 h 3880174"/>
              <a:gd name="connsiteX2" fmla="*/ 495497 w 8472942"/>
              <a:gd name="connsiteY2" fmla="*/ 2695354 h 3880174"/>
              <a:gd name="connsiteX3" fmla="*/ 1335469 w 8472942"/>
              <a:gd name="connsiteY3" fmla="*/ 1153633 h 3880174"/>
              <a:gd name="connsiteX4" fmla="*/ 2770864 w 8472942"/>
              <a:gd name="connsiteY4" fmla="*/ 419986 h 3880174"/>
              <a:gd name="connsiteX5" fmla="*/ 3982976 w 8472942"/>
              <a:gd name="connsiteY5" fmla="*/ 154172 h 3880174"/>
              <a:gd name="connsiteX6" fmla="*/ 4716623 w 8472942"/>
              <a:gd name="connsiteY6" fmla="*/ 58479 h 3880174"/>
              <a:gd name="connsiteX7" fmla="*/ 5928734 w 8472942"/>
              <a:gd name="connsiteY7" fmla="*/ 505047 h 3880174"/>
              <a:gd name="connsiteX8" fmla="*/ 6630483 w 8472942"/>
              <a:gd name="connsiteY8" fmla="*/ 1015410 h 3880174"/>
              <a:gd name="connsiteX9" fmla="*/ 7296811 w 8472942"/>
              <a:gd name="connsiteY9" fmla="*/ 1551914 h 3880174"/>
              <a:gd name="connsiteX10" fmla="*/ 7842595 w 8472942"/>
              <a:gd name="connsiteY10" fmla="*/ 2206256 h 3880174"/>
              <a:gd name="connsiteX11" fmla="*/ 8182836 w 8472942"/>
              <a:gd name="connsiteY11" fmla="*/ 3216349 h 3880174"/>
              <a:gd name="connsiteX12" fmla="*/ 8232915 w 8472942"/>
              <a:gd name="connsiteY12" fmla="*/ 3712154 h 3880174"/>
              <a:gd name="connsiteX13" fmla="*/ 7368819 w 8472942"/>
              <a:gd name="connsiteY13" fmla="*/ 3784162 h 3880174"/>
              <a:gd name="connsiteX14" fmla="*/ 1680187 w 8472942"/>
              <a:gd name="connsiteY14" fmla="*/ 3856170 h 3880174"/>
              <a:gd name="connsiteX15" fmla="*/ 240027 w 8472942"/>
              <a:gd name="connsiteY15" fmla="*/ 3784163 h 3880174"/>
              <a:gd name="connsiteX16" fmla="*/ 240027 w 8472942"/>
              <a:gd name="connsiteY16" fmla="*/ 3280106 h 3880174"/>
              <a:gd name="connsiteX0" fmla="*/ 240027 w 8428591"/>
              <a:gd name="connsiteY0" fmla="*/ 3280106 h 3880174"/>
              <a:gd name="connsiteX1" fmla="*/ 240027 w 8428591"/>
              <a:gd name="connsiteY1" fmla="*/ 3280106 h 3880174"/>
              <a:gd name="connsiteX2" fmla="*/ 495497 w 8428591"/>
              <a:gd name="connsiteY2" fmla="*/ 2695354 h 3880174"/>
              <a:gd name="connsiteX3" fmla="*/ 1335469 w 8428591"/>
              <a:gd name="connsiteY3" fmla="*/ 1153633 h 3880174"/>
              <a:gd name="connsiteX4" fmla="*/ 2770864 w 8428591"/>
              <a:gd name="connsiteY4" fmla="*/ 419986 h 3880174"/>
              <a:gd name="connsiteX5" fmla="*/ 3982976 w 8428591"/>
              <a:gd name="connsiteY5" fmla="*/ 154172 h 3880174"/>
              <a:gd name="connsiteX6" fmla="*/ 4716623 w 8428591"/>
              <a:gd name="connsiteY6" fmla="*/ 58479 h 3880174"/>
              <a:gd name="connsiteX7" fmla="*/ 5928734 w 8428591"/>
              <a:gd name="connsiteY7" fmla="*/ 505047 h 3880174"/>
              <a:gd name="connsiteX8" fmla="*/ 6630483 w 8428591"/>
              <a:gd name="connsiteY8" fmla="*/ 1015410 h 3880174"/>
              <a:gd name="connsiteX9" fmla="*/ 7296811 w 8428591"/>
              <a:gd name="connsiteY9" fmla="*/ 1551914 h 3880174"/>
              <a:gd name="connsiteX10" fmla="*/ 7842595 w 8428591"/>
              <a:gd name="connsiteY10" fmla="*/ 2206256 h 3880174"/>
              <a:gd name="connsiteX11" fmla="*/ 8182836 w 8428591"/>
              <a:gd name="connsiteY11" fmla="*/ 3216349 h 3880174"/>
              <a:gd name="connsiteX12" fmla="*/ 8232915 w 8428591"/>
              <a:gd name="connsiteY12" fmla="*/ 3712154 h 3880174"/>
              <a:gd name="connsiteX13" fmla="*/ 7008779 w 8428591"/>
              <a:gd name="connsiteY13" fmla="*/ 3712154 h 3880174"/>
              <a:gd name="connsiteX14" fmla="*/ 1680187 w 8428591"/>
              <a:gd name="connsiteY14" fmla="*/ 3856170 h 3880174"/>
              <a:gd name="connsiteX15" fmla="*/ 240027 w 8428591"/>
              <a:gd name="connsiteY15" fmla="*/ 3784163 h 3880174"/>
              <a:gd name="connsiteX16" fmla="*/ 240027 w 8428591"/>
              <a:gd name="connsiteY16" fmla="*/ 3280106 h 3880174"/>
              <a:gd name="connsiteX0" fmla="*/ 240027 w 8284576"/>
              <a:gd name="connsiteY0" fmla="*/ 3280106 h 3880174"/>
              <a:gd name="connsiteX1" fmla="*/ 240027 w 8284576"/>
              <a:gd name="connsiteY1" fmla="*/ 3280106 h 3880174"/>
              <a:gd name="connsiteX2" fmla="*/ 495497 w 8284576"/>
              <a:gd name="connsiteY2" fmla="*/ 2695354 h 3880174"/>
              <a:gd name="connsiteX3" fmla="*/ 1335469 w 8284576"/>
              <a:gd name="connsiteY3" fmla="*/ 1153633 h 3880174"/>
              <a:gd name="connsiteX4" fmla="*/ 2770864 w 8284576"/>
              <a:gd name="connsiteY4" fmla="*/ 419986 h 3880174"/>
              <a:gd name="connsiteX5" fmla="*/ 3982976 w 8284576"/>
              <a:gd name="connsiteY5" fmla="*/ 154172 h 3880174"/>
              <a:gd name="connsiteX6" fmla="*/ 4716623 w 8284576"/>
              <a:gd name="connsiteY6" fmla="*/ 58479 h 3880174"/>
              <a:gd name="connsiteX7" fmla="*/ 5928734 w 8284576"/>
              <a:gd name="connsiteY7" fmla="*/ 505047 h 3880174"/>
              <a:gd name="connsiteX8" fmla="*/ 6630483 w 8284576"/>
              <a:gd name="connsiteY8" fmla="*/ 1015410 h 3880174"/>
              <a:gd name="connsiteX9" fmla="*/ 7296811 w 8284576"/>
              <a:gd name="connsiteY9" fmla="*/ 1551914 h 3880174"/>
              <a:gd name="connsiteX10" fmla="*/ 7842595 w 8284576"/>
              <a:gd name="connsiteY10" fmla="*/ 2206256 h 3880174"/>
              <a:gd name="connsiteX11" fmla="*/ 8182836 w 8284576"/>
              <a:gd name="connsiteY11" fmla="*/ 3216349 h 3880174"/>
              <a:gd name="connsiteX12" fmla="*/ 8088900 w 8284576"/>
              <a:gd name="connsiteY12" fmla="*/ 3712154 h 3880174"/>
              <a:gd name="connsiteX13" fmla="*/ 7008779 w 8284576"/>
              <a:gd name="connsiteY13" fmla="*/ 3712154 h 3880174"/>
              <a:gd name="connsiteX14" fmla="*/ 1680187 w 8284576"/>
              <a:gd name="connsiteY14" fmla="*/ 3856170 h 3880174"/>
              <a:gd name="connsiteX15" fmla="*/ 240027 w 8284576"/>
              <a:gd name="connsiteY15" fmla="*/ 3784163 h 3880174"/>
              <a:gd name="connsiteX16" fmla="*/ 240027 w 8284576"/>
              <a:gd name="connsiteY16" fmla="*/ 3280106 h 3880174"/>
              <a:gd name="connsiteX0" fmla="*/ 240027 w 8280921"/>
              <a:gd name="connsiteY0" fmla="*/ 3280106 h 3880174"/>
              <a:gd name="connsiteX1" fmla="*/ 240027 w 8280921"/>
              <a:gd name="connsiteY1" fmla="*/ 3280106 h 3880174"/>
              <a:gd name="connsiteX2" fmla="*/ 495497 w 8280921"/>
              <a:gd name="connsiteY2" fmla="*/ 2695354 h 3880174"/>
              <a:gd name="connsiteX3" fmla="*/ 1335469 w 8280921"/>
              <a:gd name="connsiteY3" fmla="*/ 1153633 h 3880174"/>
              <a:gd name="connsiteX4" fmla="*/ 2770864 w 8280921"/>
              <a:gd name="connsiteY4" fmla="*/ 419986 h 3880174"/>
              <a:gd name="connsiteX5" fmla="*/ 3982976 w 8280921"/>
              <a:gd name="connsiteY5" fmla="*/ 154172 h 3880174"/>
              <a:gd name="connsiteX6" fmla="*/ 4716623 w 8280921"/>
              <a:gd name="connsiteY6" fmla="*/ 58479 h 3880174"/>
              <a:gd name="connsiteX7" fmla="*/ 5928734 w 8280921"/>
              <a:gd name="connsiteY7" fmla="*/ 505047 h 3880174"/>
              <a:gd name="connsiteX8" fmla="*/ 6630483 w 8280921"/>
              <a:gd name="connsiteY8" fmla="*/ 1015410 h 3880174"/>
              <a:gd name="connsiteX9" fmla="*/ 7296811 w 8280921"/>
              <a:gd name="connsiteY9" fmla="*/ 1551914 h 3880174"/>
              <a:gd name="connsiteX10" fmla="*/ 7842595 w 8280921"/>
              <a:gd name="connsiteY10" fmla="*/ 2206256 h 3880174"/>
              <a:gd name="connsiteX11" fmla="*/ 8160908 w 8280921"/>
              <a:gd name="connsiteY11" fmla="*/ 3352114 h 3880174"/>
              <a:gd name="connsiteX12" fmla="*/ 8088900 w 8280921"/>
              <a:gd name="connsiteY12" fmla="*/ 3712154 h 3880174"/>
              <a:gd name="connsiteX13" fmla="*/ 7008779 w 8280921"/>
              <a:gd name="connsiteY13" fmla="*/ 3712154 h 3880174"/>
              <a:gd name="connsiteX14" fmla="*/ 1680187 w 8280921"/>
              <a:gd name="connsiteY14" fmla="*/ 3856170 h 3880174"/>
              <a:gd name="connsiteX15" fmla="*/ 240027 w 8280921"/>
              <a:gd name="connsiteY15" fmla="*/ 3784163 h 3880174"/>
              <a:gd name="connsiteX16" fmla="*/ 240027 w 8280921"/>
              <a:gd name="connsiteY16" fmla="*/ 3280106 h 3880174"/>
              <a:gd name="connsiteX0" fmla="*/ 240027 w 8280921"/>
              <a:gd name="connsiteY0" fmla="*/ 3280106 h 3880174"/>
              <a:gd name="connsiteX1" fmla="*/ 240027 w 8280921"/>
              <a:gd name="connsiteY1" fmla="*/ 3280106 h 3880174"/>
              <a:gd name="connsiteX2" fmla="*/ 495497 w 8280921"/>
              <a:gd name="connsiteY2" fmla="*/ 2695354 h 3880174"/>
              <a:gd name="connsiteX3" fmla="*/ 1335469 w 8280921"/>
              <a:gd name="connsiteY3" fmla="*/ 1153633 h 3880174"/>
              <a:gd name="connsiteX4" fmla="*/ 2770864 w 8280921"/>
              <a:gd name="connsiteY4" fmla="*/ 419986 h 3880174"/>
              <a:gd name="connsiteX5" fmla="*/ 3982976 w 8280921"/>
              <a:gd name="connsiteY5" fmla="*/ 154172 h 3880174"/>
              <a:gd name="connsiteX6" fmla="*/ 4716623 w 8280921"/>
              <a:gd name="connsiteY6" fmla="*/ 58479 h 3880174"/>
              <a:gd name="connsiteX7" fmla="*/ 5928734 w 8280921"/>
              <a:gd name="connsiteY7" fmla="*/ 505047 h 3880174"/>
              <a:gd name="connsiteX8" fmla="*/ 6630483 w 8280921"/>
              <a:gd name="connsiteY8" fmla="*/ 1015410 h 3880174"/>
              <a:gd name="connsiteX9" fmla="*/ 7296811 w 8280921"/>
              <a:gd name="connsiteY9" fmla="*/ 1551914 h 3880174"/>
              <a:gd name="connsiteX10" fmla="*/ 7842595 w 8280921"/>
              <a:gd name="connsiteY10" fmla="*/ 2206256 h 3880174"/>
              <a:gd name="connsiteX11" fmla="*/ 8160908 w 8280921"/>
              <a:gd name="connsiteY11" fmla="*/ 3352114 h 3880174"/>
              <a:gd name="connsiteX12" fmla="*/ 8088900 w 8280921"/>
              <a:gd name="connsiteY12" fmla="*/ 3712154 h 3880174"/>
              <a:gd name="connsiteX13" fmla="*/ 7008781 w 8280921"/>
              <a:gd name="connsiteY13" fmla="*/ 3856170 h 3880174"/>
              <a:gd name="connsiteX14" fmla="*/ 1680187 w 8280921"/>
              <a:gd name="connsiteY14" fmla="*/ 3856170 h 3880174"/>
              <a:gd name="connsiteX15" fmla="*/ 240027 w 8280921"/>
              <a:gd name="connsiteY15" fmla="*/ 3784163 h 3880174"/>
              <a:gd name="connsiteX16" fmla="*/ 240027 w 8280921"/>
              <a:gd name="connsiteY16" fmla="*/ 3280106 h 3880174"/>
              <a:gd name="connsiteX0" fmla="*/ 240027 w 8280922"/>
              <a:gd name="connsiteY0" fmla="*/ 3280106 h 3880174"/>
              <a:gd name="connsiteX1" fmla="*/ 240027 w 8280922"/>
              <a:gd name="connsiteY1" fmla="*/ 3280106 h 3880174"/>
              <a:gd name="connsiteX2" fmla="*/ 495497 w 8280922"/>
              <a:gd name="connsiteY2" fmla="*/ 2695354 h 3880174"/>
              <a:gd name="connsiteX3" fmla="*/ 1335469 w 8280922"/>
              <a:gd name="connsiteY3" fmla="*/ 1153633 h 3880174"/>
              <a:gd name="connsiteX4" fmla="*/ 2770864 w 8280922"/>
              <a:gd name="connsiteY4" fmla="*/ 419986 h 3880174"/>
              <a:gd name="connsiteX5" fmla="*/ 3982976 w 8280922"/>
              <a:gd name="connsiteY5" fmla="*/ 154172 h 3880174"/>
              <a:gd name="connsiteX6" fmla="*/ 4716623 w 8280922"/>
              <a:gd name="connsiteY6" fmla="*/ 58479 h 3880174"/>
              <a:gd name="connsiteX7" fmla="*/ 5928734 w 8280922"/>
              <a:gd name="connsiteY7" fmla="*/ 505047 h 3880174"/>
              <a:gd name="connsiteX8" fmla="*/ 6630483 w 8280922"/>
              <a:gd name="connsiteY8" fmla="*/ 1015410 h 3880174"/>
              <a:gd name="connsiteX9" fmla="*/ 7296811 w 8280922"/>
              <a:gd name="connsiteY9" fmla="*/ 1551914 h 3880174"/>
              <a:gd name="connsiteX10" fmla="*/ 7842595 w 8280922"/>
              <a:gd name="connsiteY10" fmla="*/ 2206256 h 3880174"/>
              <a:gd name="connsiteX11" fmla="*/ 8160908 w 8280922"/>
              <a:gd name="connsiteY11" fmla="*/ 3352114 h 3880174"/>
              <a:gd name="connsiteX12" fmla="*/ 8088901 w 8280922"/>
              <a:gd name="connsiteY12" fmla="*/ 3784162 h 3880174"/>
              <a:gd name="connsiteX13" fmla="*/ 7008781 w 8280922"/>
              <a:gd name="connsiteY13" fmla="*/ 3856170 h 3880174"/>
              <a:gd name="connsiteX14" fmla="*/ 1680187 w 8280922"/>
              <a:gd name="connsiteY14" fmla="*/ 3856170 h 3880174"/>
              <a:gd name="connsiteX15" fmla="*/ 240027 w 8280922"/>
              <a:gd name="connsiteY15" fmla="*/ 3784163 h 3880174"/>
              <a:gd name="connsiteX16" fmla="*/ 240027 w 8280922"/>
              <a:gd name="connsiteY16" fmla="*/ 3280106 h 388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280922" h="3880174">
                <a:moveTo>
                  <a:pt x="240027" y="3280106"/>
                </a:moveTo>
                <a:lnTo>
                  <a:pt x="240027" y="3280106"/>
                </a:lnTo>
                <a:cubicBezTo>
                  <a:pt x="282605" y="3182647"/>
                  <a:pt x="312923" y="3049766"/>
                  <a:pt x="495497" y="2695354"/>
                </a:cubicBezTo>
                <a:cubicBezTo>
                  <a:pt x="678071" y="2340942"/>
                  <a:pt x="956241" y="1532861"/>
                  <a:pt x="1335469" y="1153633"/>
                </a:cubicBezTo>
                <a:cubicBezTo>
                  <a:pt x="1714697" y="774405"/>
                  <a:pt x="2329613" y="586563"/>
                  <a:pt x="2770864" y="419986"/>
                </a:cubicBezTo>
                <a:cubicBezTo>
                  <a:pt x="3212115" y="253409"/>
                  <a:pt x="3658683" y="214423"/>
                  <a:pt x="3982976" y="154172"/>
                </a:cubicBezTo>
                <a:cubicBezTo>
                  <a:pt x="4307269" y="93921"/>
                  <a:pt x="4392330" y="0"/>
                  <a:pt x="4716623" y="58479"/>
                </a:cubicBezTo>
                <a:cubicBezTo>
                  <a:pt x="5040916" y="116958"/>
                  <a:pt x="5609757" y="345559"/>
                  <a:pt x="5928734" y="505047"/>
                </a:cubicBezTo>
                <a:cubicBezTo>
                  <a:pt x="6247711" y="664535"/>
                  <a:pt x="6402470" y="840932"/>
                  <a:pt x="6630483" y="1015410"/>
                </a:cubicBezTo>
                <a:cubicBezTo>
                  <a:pt x="6858496" y="1189888"/>
                  <a:pt x="7094792" y="1353440"/>
                  <a:pt x="7296811" y="1551914"/>
                </a:cubicBezTo>
                <a:cubicBezTo>
                  <a:pt x="7498830" y="1750388"/>
                  <a:pt x="7698579" y="1906223"/>
                  <a:pt x="7842595" y="2206256"/>
                </a:cubicBezTo>
                <a:cubicBezTo>
                  <a:pt x="7986611" y="2506289"/>
                  <a:pt x="8119857" y="3089130"/>
                  <a:pt x="8160908" y="3352114"/>
                </a:cubicBezTo>
                <a:cubicBezTo>
                  <a:pt x="8201959" y="3615098"/>
                  <a:pt x="8280922" y="3700153"/>
                  <a:pt x="8088901" y="3784162"/>
                </a:cubicBezTo>
                <a:cubicBezTo>
                  <a:pt x="7896880" y="3868171"/>
                  <a:pt x="8112904" y="3832167"/>
                  <a:pt x="7008781" y="3856170"/>
                </a:cubicBezTo>
                <a:lnTo>
                  <a:pt x="1680187" y="3856170"/>
                </a:lnTo>
                <a:cubicBezTo>
                  <a:pt x="492055" y="3856170"/>
                  <a:pt x="480054" y="3880174"/>
                  <a:pt x="240027" y="3784163"/>
                </a:cubicBezTo>
                <a:cubicBezTo>
                  <a:pt x="0" y="3688152"/>
                  <a:pt x="257796" y="3321677"/>
                  <a:pt x="240027" y="3280106"/>
                </a:cubicBezTo>
              </a:path>
            </a:pathLst>
          </a:cu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CasellaDiTesto 81"/>
          <p:cNvSpPr txBox="1">
            <a:spLocks noChangeArrowheads="1"/>
          </p:cNvSpPr>
          <p:nvPr/>
        </p:nvSpPr>
        <p:spPr bwMode="auto">
          <a:xfrm>
            <a:off x="107504" y="5343599"/>
            <a:ext cx="34198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T(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 </a:t>
            </a:r>
            <a:r>
              <a:rPr lang="en-US" sz="2400" dirty="0">
                <a:latin typeface="Comic Sans MS" pitchFamily="66" charset="0"/>
                <a:sym typeface="Symbol"/>
              </a:rPr>
              <a:t>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400" dirty="0">
                <a:latin typeface="Comic Sans MS" pitchFamily="66" charset="0"/>
                <a:sym typeface="Symbol"/>
              </a:rPr>
              <a:t> log</a:t>
            </a:r>
            <a:r>
              <a:rPr lang="en-US" sz="2400" baseline="-25000" dirty="0">
                <a:latin typeface="Comic Sans MS" pitchFamily="66" charset="0"/>
                <a:sym typeface="Symbol"/>
              </a:rPr>
              <a:t>3</a:t>
            </a:r>
            <a:r>
              <a:rPr lang="en-US" sz="2400" dirty="0">
                <a:latin typeface="Comic Sans MS" pitchFamily="66" charset="0"/>
                <a:sym typeface="Symbol"/>
              </a:rPr>
              <a:t>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83" name="CasellaDiTesto 82"/>
          <p:cNvSpPr txBox="1">
            <a:spLocks noChangeArrowheads="1"/>
          </p:cNvSpPr>
          <p:nvPr/>
        </p:nvSpPr>
        <p:spPr bwMode="auto">
          <a:xfrm>
            <a:off x="766209" y="6002304"/>
            <a:ext cx="34198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T(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 = </a:t>
            </a:r>
            <a:r>
              <a:rPr lang="en-US" sz="2400" dirty="0">
                <a:latin typeface="Comic Sans MS" pitchFamily="66" charset="0"/>
                <a:sym typeface="Symbol"/>
              </a:rPr>
              <a:t>(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400" dirty="0">
                <a:latin typeface="Comic Sans MS" pitchFamily="66" charset="0"/>
                <a:sym typeface="Symbol"/>
              </a:rPr>
              <a:t> log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400" dirty="0">
                <a:latin typeface="Comic Sans MS" pitchFamily="66" charset="0"/>
              </a:rPr>
              <a:t>)</a:t>
            </a:r>
          </a:p>
        </p:txBody>
      </p:sp>
      <p:sp>
        <p:nvSpPr>
          <p:cNvPr id="84" name="Freccia a destra 83"/>
          <p:cNvSpPr/>
          <p:nvPr/>
        </p:nvSpPr>
        <p:spPr>
          <a:xfrm>
            <a:off x="251520" y="6093296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Connettore 1 100"/>
          <p:cNvCxnSpPr/>
          <p:nvPr/>
        </p:nvCxnSpPr>
        <p:spPr>
          <a:xfrm flipV="1">
            <a:off x="1115616" y="4725144"/>
            <a:ext cx="648072" cy="648072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7" grpId="0"/>
      <p:bldP spid="82" grpId="0"/>
      <p:bldP spid="83" grpId="0"/>
      <p:bldP spid="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2800" dirty="0">
                <a:solidFill>
                  <a:srgbClr val="C00000"/>
                </a:solidFill>
                <a:latin typeface="Comic Sans MS" pitchFamily="66" charset="0"/>
              </a:rPr>
              <a:t>Un </a:t>
            </a:r>
            <a:r>
              <a:rPr lang="en-US" sz="2800" dirty="0" err="1">
                <a:solidFill>
                  <a:srgbClr val="C00000"/>
                </a:solidFill>
                <a:latin typeface="Comic Sans MS" pitchFamily="66" charset="0"/>
              </a:rPr>
              <a:t>problema</a:t>
            </a:r>
            <a:r>
              <a:rPr lang="en-US" sz="2800" dirty="0">
                <a:solidFill>
                  <a:srgbClr val="C00000"/>
                </a:solidFill>
                <a:latin typeface="Comic Sans MS" pitchFamily="66" charset="0"/>
              </a:rPr>
              <a:t> simile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en-US" sz="2800" dirty="0" err="1">
                <a:solidFill>
                  <a:srgbClr val="3366FF"/>
                </a:solidFill>
                <a:latin typeface="Comic Sans MS" pitchFamily="66" charset="0"/>
              </a:rPr>
              <a:t>ricerca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 un </a:t>
            </a:r>
            <a:r>
              <a:rPr lang="en-US" sz="2800" dirty="0" err="1">
                <a:solidFill>
                  <a:srgbClr val="3366FF"/>
                </a:solidFill>
                <a:latin typeface="Comic Sans MS" pitchFamily="66" charset="0"/>
              </a:rPr>
              <a:t>elemento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 in un array/</a:t>
            </a:r>
            <a:r>
              <a:rPr lang="en-US" sz="2800" dirty="0" err="1">
                <a:solidFill>
                  <a:srgbClr val="3366FF"/>
                </a:solidFill>
                <a:latin typeface="Comic Sans MS" pitchFamily="66" charset="0"/>
              </a:rPr>
              <a:t>lista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 non </a:t>
            </a:r>
            <a:r>
              <a:rPr lang="en-US" sz="2800" dirty="0" err="1">
                <a:solidFill>
                  <a:srgbClr val="3366FF"/>
                </a:solidFill>
                <a:latin typeface="Comic Sans MS" pitchFamily="66" charset="0"/>
              </a:rPr>
              <a:t>ordinata</a:t>
            </a:r>
            <a:endParaRPr lang="en-US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899592" y="4720480"/>
            <a:ext cx="7657728" cy="2020888"/>
            <a:chOff x="384" y="2784"/>
            <a:chExt cx="5232" cy="1273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84" y="2784"/>
              <a:ext cx="348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altLang="it-IT" sz="2400" dirty="0" err="1">
                  <a:latin typeface="Comic Sans MS" pitchFamily="66" charset="0"/>
                </a:rPr>
                <a:t>T</a:t>
              </a:r>
              <a:r>
                <a:rPr lang="it-IT" altLang="it-IT" sz="2400" baseline="-25000" dirty="0" err="1">
                  <a:latin typeface="Comic Sans MS" pitchFamily="66" charset="0"/>
                </a:rPr>
                <a:t>best</a:t>
              </a:r>
              <a:r>
                <a:rPr lang="it-IT" altLang="it-IT" sz="2400" dirty="0">
                  <a:latin typeface="Comic Sans MS" pitchFamily="66" charset="0"/>
                </a:rPr>
                <a:t>(</a:t>
              </a:r>
              <a:r>
                <a:rPr lang="it-IT" altLang="it-IT" sz="24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400" dirty="0">
                  <a:latin typeface="Comic Sans MS" pitchFamily="66" charset="0"/>
                </a:rPr>
                <a:t>) = 1               </a:t>
              </a:r>
              <a:r>
                <a:rPr lang="it-IT" altLang="it-IT" sz="1600" dirty="0">
                  <a:latin typeface="Comic Sans MS" pitchFamily="66" charset="0"/>
                  <a:sym typeface="Symbol" pitchFamily="18" charset="2"/>
                </a:rPr>
                <a:t>x è in prima posizione</a:t>
              </a:r>
              <a:endParaRPr lang="it-IT" altLang="it-IT" sz="1600" dirty="0">
                <a:latin typeface="Comic Sans MS" pitchFamily="66" charset="0"/>
              </a:endParaRPr>
            </a:p>
            <a:p>
              <a:endParaRPr lang="it-IT" altLang="it-IT" sz="2400" dirty="0">
                <a:latin typeface="Comic Sans MS" pitchFamily="66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84" y="3087"/>
              <a:ext cx="419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altLang="it-IT" sz="2400" dirty="0" err="1">
                  <a:latin typeface="Comic Sans MS" pitchFamily="66" charset="0"/>
                </a:rPr>
                <a:t>T</a:t>
              </a:r>
              <a:r>
                <a:rPr lang="it-IT" altLang="it-IT" sz="2400" baseline="-25000" dirty="0" err="1">
                  <a:latin typeface="Comic Sans MS" pitchFamily="66" charset="0"/>
                </a:rPr>
                <a:t>worst</a:t>
              </a:r>
              <a:r>
                <a:rPr lang="it-IT" altLang="it-IT" sz="2400" dirty="0">
                  <a:latin typeface="Comic Sans MS" pitchFamily="66" charset="0"/>
                </a:rPr>
                <a:t>(</a:t>
              </a:r>
              <a:r>
                <a:rPr lang="it-IT" altLang="it-IT" sz="24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400" dirty="0">
                  <a:latin typeface="Comic Sans MS" pitchFamily="66" charset="0"/>
                </a:rPr>
                <a:t>) = </a:t>
              </a:r>
              <a:r>
                <a:rPr lang="it-IT" altLang="it-IT" sz="2400" dirty="0" err="1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400" dirty="0">
                  <a:latin typeface="Comic Sans MS" pitchFamily="66" charset="0"/>
                </a:rPr>
                <a:t>             </a:t>
              </a:r>
              <a:r>
                <a:rPr lang="it-IT" altLang="it-IT" sz="1600" dirty="0">
                  <a:latin typeface="Comic Sans MS" pitchFamily="66" charset="0"/>
                </a:rPr>
                <a:t>x</a:t>
              </a:r>
              <a:r>
                <a:rPr lang="it-IT" altLang="it-IT" sz="1600" dirty="0">
                  <a:latin typeface="Comic Sans MS" pitchFamily="66" charset="0"/>
                  <a:sym typeface="Symbol" pitchFamily="18" charset="2"/>
                </a:rPr>
                <a:t> </a:t>
              </a:r>
              <a:r>
                <a:rPr lang="it-IT" altLang="it-IT" sz="1600" i="1" dirty="0">
                  <a:latin typeface="Comic Sans MS" pitchFamily="66" charset="0"/>
                  <a:sym typeface="Symbol" pitchFamily="18" charset="2"/>
                </a:rPr>
                <a:t>L</a:t>
              </a:r>
              <a:r>
                <a:rPr lang="it-IT" altLang="it-IT" sz="1600" dirty="0">
                  <a:latin typeface="Comic Sans MS" pitchFamily="66" charset="0"/>
                  <a:sym typeface="Symbol" pitchFamily="18" charset="2"/>
                </a:rPr>
                <a:t> oppure è in ultima posizione</a:t>
              </a:r>
              <a:endParaRPr lang="it-IT" altLang="it-IT" sz="1600" dirty="0">
                <a:latin typeface="Comic Sans MS" pitchFamily="66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84" y="3456"/>
              <a:ext cx="5232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2400" dirty="0" err="1">
                  <a:latin typeface="Comic Sans MS" pitchFamily="66" charset="0"/>
                </a:rPr>
                <a:t>T</a:t>
              </a:r>
              <a:r>
                <a:rPr lang="it-IT" altLang="it-IT" sz="2400" baseline="-25000" dirty="0" err="1">
                  <a:latin typeface="Comic Sans MS" pitchFamily="66" charset="0"/>
                </a:rPr>
                <a:t>avg</a:t>
              </a:r>
              <a:r>
                <a:rPr lang="it-IT" altLang="it-IT" sz="2400" dirty="0">
                  <a:latin typeface="Comic Sans MS" pitchFamily="66" charset="0"/>
                </a:rPr>
                <a:t>(</a:t>
              </a:r>
              <a:r>
                <a:rPr lang="it-IT" altLang="it-IT" sz="24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400" dirty="0">
                  <a:latin typeface="Comic Sans MS" pitchFamily="66" charset="0"/>
                </a:rPr>
                <a:t>) = (</a:t>
              </a:r>
              <a:r>
                <a:rPr lang="it-IT" altLang="it-IT" sz="24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400" dirty="0">
                  <a:latin typeface="Comic Sans MS" pitchFamily="66" charset="0"/>
                </a:rPr>
                <a:t>+1)/2      </a:t>
              </a:r>
              <a:r>
                <a:rPr lang="it-IT" altLang="it-IT" sz="1600" dirty="0">
                  <a:latin typeface="Comic Sans MS" pitchFamily="66" charset="0"/>
                </a:rPr>
                <a:t>assumendo che </a:t>
              </a:r>
              <a:r>
                <a:rPr lang="it-IT" altLang="it-IT" sz="1600" i="1" dirty="0">
                  <a:latin typeface="Comic Sans MS" pitchFamily="66" charset="0"/>
                </a:rPr>
                <a:t>x</a:t>
              </a:r>
              <a:r>
                <a:rPr lang="it-IT" altLang="it-IT" sz="1600" dirty="0">
                  <a:latin typeface="Comic Sans MS" pitchFamily="66" charset="0"/>
                </a:rPr>
                <a:t> </a:t>
              </a:r>
              <a:r>
                <a:rPr lang="it-IT" altLang="it-IT" sz="1600" dirty="0">
                  <a:latin typeface="Comic Sans MS" pitchFamily="66" charset="0"/>
                  <a:sym typeface="Symbol" pitchFamily="18" charset="2"/>
                </a:rPr>
                <a:t> </a:t>
              </a:r>
              <a:r>
                <a:rPr lang="it-IT" altLang="it-IT" sz="1600" i="1" dirty="0">
                  <a:latin typeface="Comic Sans MS" pitchFamily="66" charset="0"/>
                  <a:sym typeface="Symbol" pitchFamily="18" charset="2"/>
                </a:rPr>
                <a:t>L</a:t>
              </a:r>
              <a:r>
                <a:rPr lang="it-IT" altLang="it-IT" sz="1600" dirty="0">
                  <a:latin typeface="Comic Sans MS" pitchFamily="66" charset="0"/>
                </a:rPr>
                <a:t> e che si trovi 			 	                 con la stessa probabilità in una   			  			qualsiasi posizione</a:t>
              </a:r>
            </a:p>
          </p:txBody>
        </p:sp>
      </p:grpSp>
      <p:sp>
        <p:nvSpPr>
          <p:cNvPr id="11" name="CasellaDiTesto 10"/>
          <p:cNvSpPr txBox="1"/>
          <p:nvPr/>
        </p:nvSpPr>
        <p:spPr>
          <a:xfrm>
            <a:off x="1331739" y="1934250"/>
            <a:ext cx="6624637" cy="193899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algoritmo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RicercaSequenziale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(array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elem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 </a:t>
            </a:r>
            <a:r>
              <a:rPr lang="it-IT" altLang="it-IT" sz="2000" dirty="0">
                <a:latin typeface="Times New Roman" pitchFamily="18" charset="0"/>
                <a:sym typeface="Symbol" pitchFamily="18" charset="2"/>
              </a:rPr>
              <a:t>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intero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lunghezza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di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=1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for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=1 to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if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(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]=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return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\\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trovato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return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-1 \\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non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trovato</a:t>
            </a: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67544" y="1241817"/>
            <a:ext cx="8424863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000" kern="0" dirty="0">
                <a:latin typeface="Comic Sans MS" pitchFamily="66" charset="0"/>
              </a:rPr>
              <a:t>l’algoritmo torna la posizione di </a:t>
            </a:r>
            <a:r>
              <a:rPr lang="it-IT" altLang="it-IT" sz="2000" i="1" kern="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000" kern="0" dirty="0">
                <a:latin typeface="Comic Sans MS" pitchFamily="66" charset="0"/>
              </a:rPr>
              <a:t> in </a:t>
            </a:r>
            <a:r>
              <a:rPr lang="it-IT" altLang="it-IT" sz="2000" i="1" kern="0" dirty="0">
                <a:solidFill>
                  <a:srgbClr val="3366FF"/>
                </a:solidFill>
                <a:latin typeface="Comic Sans MS" pitchFamily="66" charset="0"/>
              </a:rPr>
              <a:t>L</a:t>
            </a:r>
            <a:r>
              <a:rPr lang="it-IT" altLang="it-IT" sz="2000" kern="0" dirty="0">
                <a:latin typeface="Comic Sans MS" pitchFamily="66" charset="0"/>
              </a:rPr>
              <a:t> se </a:t>
            </a:r>
            <a:r>
              <a:rPr lang="it-IT" altLang="it-IT" sz="2000" i="1" kern="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000" kern="0" dirty="0">
                <a:latin typeface="Comic Sans MS" pitchFamily="66" charset="0"/>
              </a:rPr>
              <a:t> è presente, -1 altrimenti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C9A4B8E-0E5C-4ED0-B870-18750EE11DE8}"/>
              </a:ext>
            </a:extLst>
          </p:cNvPr>
          <p:cNvSpPr txBox="1"/>
          <p:nvPr/>
        </p:nvSpPr>
        <p:spPr>
          <a:xfrm>
            <a:off x="539552" y="4077072"/>
            <a:ext cx="80648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altLang="it-IT" sz="2400" kern="0" dirty="0">
                <a:latin typeface="Comic Sans MS" pitchFamily="66" charset="0"/>
              </a:rPr>
              <a:t>T(</a:t>
            </a:r>
            <a:r>
              <a:rPr lang="it-IT" altLang="it-IT" sz="2400" kern="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kern="0" dirty="0">
                <a:latin typeface="Comic Sans MS" pitchFamily="66" charset="0"/>
              </a:rPr>
              <a:t>): </a:t>
            </a:r>
            <a:r>
              <a:rPr lang="it-IT" altLang="it-IT" sz="2000" kern="0" dirty="0">
                <a:latin typeface="Comic Sans MS" pitchFamily="66" charset="0"/>
              </a:rPr>
              <a:t>#elementi acceduti (linea 4) su un array di dimensione </a:t>
            </a:r>
            <a:r>
              <a:rPr lang="it-IT" altLang="it-IT" sz="2000" kern="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  <a:latin typeface="Comic Sans MS" pitchFamily="66" charset="0"/>
              </a:rPr>
              <a:t>Sommario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Algoritmi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ricorsivi</a:t>
            </a:r>
            <a:r>
              <a:rPr lang="en-US" dirty="0">
                <a:latin typeface="Comic Sans MS" pitchFamily="66" charset="0"/>
              </a:rPr>
              <a:t>: come </a:t>
            </a:r>
            <a:r>
              <a:rPr lang="en-US" dirty="0" err="1">
                <a:latin typeface="Comic Sans MS" pitchFamily="66" charset="0"/>
              </a:rPr>
              <a:t>analizzarli</a:t>
            </a:r>
            <a:r>
              <a:rPr lang="en-US" dirty="0">
                <a:latin typeface="Comic Sans MS" pitchFamily="66" charset="0"/>
              </a:rPr>
              <a:t>?</a:t>
            </a:r>
          </a:p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Complessità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algoritmi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ricorsivi</a:t>
            </a:r>
            <a:r>
              <a:rPr lang="en-US" dirty="0">
                <a:latin typeface="Comic Sans MS" pitchFamily="66" charset="0"/>
              </a:rPr>
              <a:t> e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equazioni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ricorrenza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  <a:p>
            <a:r>
              <a:rPr lang="en-US" dirty="0" err="1">
                <a:latin typeface="Comic Sans MS" pitchFamily="66" charset="0"/>
              </a:rPr>
              <a:t>Una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tecnica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progettazione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algoritmica</a:t>
            </a:r>
            <a:r>
              <a:rPr lang="en-US" dirty="0">
                <a:latin typeface="Comic Sans MS" pitchFamily="66" charset="0"/>
              </a:rPr>
              <a:t>: 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divide et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impera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  <a:p>
            <a:r>
              <a:rPr lang="en-US" dirty="0" err="1">
                <a:latin typeface="Comic Sans MS" pitchFamily="66" charset="0"/>
              </a:rPr>
              <a:t>Metodi</a:t>
            </a:r>
            <a:r>
              <a:rPr lang="en-US" dirty="0">
                <a:latin typeface="Comic Sans MS" pitchFamily="66" charset="0"/>
              </a:rPr>
              <a:t> per </a:t>
            </a:r>
            <a:r>
              <a:rPr lang="en-US" dirty="0" err="1">
                <a:latin typeface="Comic Sans MS" pitchFamily="66" charset="0"/>
              </a:rPr>
              <a:t>risovere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equazioni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ricorrenza</a:t>
            </a:r>
            <a:r>
              <a:rPr lang="en-US" dirty="0">
                <a:latin typeface="Comic Sans MS" pitchFamily="66" charset="0"/>
              </a:rPr>
              <a:t>:</a:t>
            </a:r>
          </a:p>
          <a:p>
            <a:pPr lvl="1"/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iterazione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  <a:p>
            <a:pPr lvl="1"/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albero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della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ricorsione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  <a:p>
            <a:pPr lvl="1"/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sostituzione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  <a:p>
            <a:pPr lvl="1"/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teorema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Master</a:t>
            </a:r>
          </a:p>
          <a:p>
            <a:pPr lvl="1"/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cambiamento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variabile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3209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it-IT" dirty="0">
                <a:solidFill>
                  <a:srgbClr val="3366FF"/>
                </a:solidFill>
                <a:latin typeface="Comic Sans MS" pitchFamily="66" charset="0"/>
              </a:rPr>
              <a:t>Idea</a:t>
            </a:r>
            <a:r>
              <a:rPr lang="it-IT" altLang="it-IT" dirty="0">
                <a:latin typeface="Comic Sans MS" pitchFamily="66" charset="0"/>
              </a:rPr>
              <a:t>: </a:t>
            </a:r>
          </a:p>
          <a:p>
            <a:pPr eaLnBrk="1" hangingPunct="1">
              <a:buFontTx/>
              <a:buNone/>
            </a:pPr>
            <a:r>
              <a:rPr lang="it-IT" altLang="it-IT" dirty="0">
                <a:solidFill>
                  <a:srgbClr val="3366FF"/>
                </a:solidFill>
                <a:latin typeface="Comic Sans MS" pitchFamily="66" charset="0"/>
              </a:rPr>
              <a:t>	1</a:t>
            </a:r>
            <a:r>
              <a:rPr lang="it-IT" altLang="it-IT" dirty="0">
                <a:latin typeface="Comic Sans MS" pitchFamily="66" charset="0"/>
              </a:rPr>
              <a:t>. indovinare la (forma della) soluzione </a:t>
            </a:r>
          </a:p>
          <a:p>
            <a:pPr eaLnBrk="1" hangingPunct="1">
              <a:buFontTx/>
              <a:buNone/>
            </a:pPr>
            <a:r>
              <a:rPr lang="it-IT" altLang="it-IT" dirty="0">
                <a:latin typeface="Comic Sans MS" pitchFamily="66" charset="0"/>
              </a:rPr>
              <a:t>	</a:t>
            </a:r>
            <a:r>
              <a:rPr lang="it-IT" altLang="it-IT" dirty="0">
                <a:solidFill>
                  <a:srgbClr val="3366FF"/>
                </a:solidFill>
                <a:latin typeface="Comic Sans MS" pitchFamily="66" charset="0"/>
              </a:rPr>
              <a:t>2</a:t>
            </a:r>
            <a:r>
              <a:rPr lang="it-IT" altLang="it-IT" dirty="0">
                <a:latin typeface="Comic Sans MS" pitchFamily="66" charset="0"/>
              </a:rPr>
              <a:t>. usare induzione matematica per provare che 	la soluzione è quella intuita</a:t>
            </a:r>
          </a:p>
          <a:p>
            <a:pPr eaLnBrk="1" hangingPunct="1">
              <a:buFontTx/>
              <a:buNone/>
            </a:pPr>
            <a:r>
              <a:rPr lang="it-IT" altLang="it-IT" dirty="0">
                <a:latin typeface="Comic Sans MS" pitchFamily="66" charset="0"/>
              </a:rPr>
              <a:t>	</a:t>
            </a:r>
            <a:r>
              <a:rPr lang="it-IT" altLang="it-IT" dirty="0">
                <a:solidFill>
                  <a:srgbClr val="3366FF"/>
                </a:solidFill>
                <a:latin typeface="Comic Sans MS" pitchFamily="66" charset="0"/>
              </a:rPr>
              <a:t>3</a:t>
            </a:r>
            <a:r>
              <a:rPr lang="it-IT" altLang="it-IT" dirty="0">
                <a:latin typeface="Comic Sans MS" pitchFamily="66" charset="0"/>
              </a:rPr>
              <a:t>. risolvi rispetto alle costanti</a:t>
            </a:r>
          </a:p>
        </p:txBody>
      </p:sp>
      <p:sp>
        <p:nvSpPr>
          <p:cNvPr id="49157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 dirty="0">
                <a:solidFill>
                  <a:srgbClr val="C00000"/>
                </a:solidFill>
                <a:latin typeface="Comic Sans MS" pitchFamily="66" charset="0"/>
              </a:rPr>
              <a:t>Metodo della sostituzione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3"/>
          <p:cNvSpPr>
            <a:spLocks noChangeArrowheads="1"/>
          </p:cNvSpPr>
          <p:nvPr/>
        </p:nvSpPr>
        <p:spPr bwMode="black">
          <a:xfrm>
            <a:off x="457200" y="66328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>
                <a:solidFill>
                  <a:srgbClr val="C00000"/>
                </a:solidFill>
                <a:latin typeface="Comic Sans MS" pitchFamily="66" charset="0"/>
              </a:rPr>
              <a:t>Metodo della sostituzione</a:t>
            </a:r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412750" y="908720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Esempio</a:t>
            </a:r>
            <a:r>
              <a:rPr lang="it-IT" altLang="it-IT" sz="2800" dirty="0">
                <a:latin typeface="Comic Sans MS" pitchFamily="66" charset="0"/>
              </a:rPr>
              <a:t>: 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 = </a:t>
            </a:r>
            <a:r>
              <a:rPr lang="it-IT" altLang="it-IT" sz="2800" dirty="0" err="1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 + 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/2), T(1)=1</a:t>
            </a:r>
          </a:p>
        </p:txBody>
      </p:sp>
      <p:sp>
        <p:nvSpPr>
          <p:cNvPr id="283653" name="Rectangle 5"/>
          <p:cNvSpPr>
            <a:spLocks noChangeArrowheads="1"/>
          </p:cNvSpPr>
          <p:nvPr/>
        </p:nvSpPr>
        <p:spPr bwMode="auto">
          <a:xfrm>
            <a:off x="412750" y="1518320"/>
            <a:ext cx="8153400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it-IT" altLang="it-IT" sz="2800" dirty="0">
                <a:latin typeface="Comic Sans MS" pitchFamily="66" charset="0"/>
              </a:rPr>
              <a:t>Proviamo a dimostrare che la soluzione sia    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</a:t>
            </a:r>
            <a:r>
              <a:rPr lang="it-IT" altLang="it-IT" sz="1100" dirty="0">
                <a:latin typeface="Comic Sans MS" pitchFamily="66" charset="0"/>
              </a:rPr>
              <a:t> </a:t>
            </a:r>
            <a:r>
              <a:rPr lang="it-IT" altLang="it-IT" sz="2800" dirty="0">
                <a:latin typeface="Comic Sans MS" pitchFamily="66" charset="0"/>
              </a:rPr>
              <a:t>≤</a:t>
            </a:r>
            <a:r>
              <a:rPr lang="it-IT" altLang="it-IT" sz="1400" dirty="0">
                <a:latin typeface="Comic Sans MS" pitchFamily="66" charset="0"/>
              </a:rPr>
              <a:t> </a:t>
            </a:r>
            <a:r>
              <a:rPr lang="it-IT" altLang="it-IT" sz="2800" dirty="0">
                <a:solidFill>
                  <a:srgbClr val="C00000"/>
                </a:solidFill>
                <a:latin typeface="Comic Sans MS" pitchFamily="66" charset="0"/>
              </a:rPr>
              <a:t>c</a:t>
            </a:r>
            <a:r>
              <a:rPr lang="it-IT" altLang="it-IT" sz="1200" dirty="0">
                <a:latin typeface="Comic Sans MS" pitchFamily="66" charset="0"/>
              </a:rPr>
              <a:t>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 per una costante </a:t>
            </a:r>
            <a:r>
              <a:rPr lang="it-IT" altLang="it-IT" sz="28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it-IT" altLang="it-IT" sz="2800" dirty="0">
                <a:latin typeface="Comic Sans MS" pitchFamily="66" charset="0"/>
              </a:rPr>
              <a:t> opportuna</a:t>
            </a:r>
          </a:p>
        </p:txBody>
      </p:sp>
      <p:sp>
        <p:nvSpPr>
          <p:cNvPr id="283654" name="Rectangle 6"/>
          <p:cNvSpPr>
            <a:spLocks noChangeArrowheads="1"/>
          </p:cNvSpPr>
          <p:nvPr/>
        </p:nvSpPr>
        <p:spPr bwMode="auto">
          <a:xfrm>
            <a:off x="412750" y="2559720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Passo base</a:t>
            </a:r>
            <a:r>
              <a:rPr lang="it-IT" altLang="it-IT" sz="2400" dirty="0">
                <a:latin typeface="Comic Sans MS" pitchFamily="66" charset="0"/>
              </a:rPr>
              <a:t>: T(1)=1≤ </a:t>
            </a:r>
            <a:r>
              <a:rPr lang="it-IT" altLang="it-IT" sz="2400" dirty="0">
                <a:solidFill>
                  <a:srgbClr val="C00000"/>
                </a:solidFill>
                <a:latin typeface="Comic Sans MS" pitchFamily="66" charset="0"/>
              </a:rPr>
              <a:t>c</a:t>
            </a:r>
            <a:r>
              <a:rPr lang="it-IT" altLang="it-IT" sz="900" dirty="0">
                <a:latin typeface="Comic Sans MS" pitchFamily="66" charset="0"/>
              </a:rPr>
              <a:t> </a:t>
            </a:r>
            <a:r>
              <a:rPr lang="it-IT" altLang="it-IT" sz="2400" dirty="0">
                <a:latin typeface="Comic Sans MS" pitchFamily="66" charset="0"/>
              </a:rPr>
              <a:t>1 per ogni </a:t>
            </a:r>
            <a:r>
              <a:rPr lang="it-IT" altLang="it-IT" sz="2400" dirty="0">
                <a:solidFill>
                  <a:srgbClr val="C00000"/>
                </a:solidFill>
                <a:latin typeface="Comic Sans MS" pitchFamily="66" charset="0"/>
              </a:rPr>
              <a:t>c</a:t>
            </a:r>
            <a:r>
              <a:rPr lang="it-IT" altLang="it-IT" sz="2400" dirty="0">
                <a:latin typeface="Comic Sans MS" pitchFamily="66" charset="0"/>
                <a:sym typeface="Symbol" pitchFamily="18" charset="2"/>
              </a:rPr>
              <a:t>1</a:t>
            </a:r>
          </a:p>
        </p:txBody>
      </p:sp>
      <p:sp>
        <p:nvSpPr>
          <p:cNvPr id="283655" name="Rectangle 7"/>
          <p:cNvSpPr>
            <a:spLocks noChangeArrowheads="1"/>
          </p:cNvSpPr>
          <p:nvPr/>
        </p:nvSpPr>
        <p:spPr bwMode="auto">
          <a:xfrm>
            <a:off x="412750" y="3093120"/>
            <a:ext cx="8839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Passo induttivo</a:t>
            </a:r>
            <a:r>
              <a:rPr lang="it-IT" altLang="it-IT" sz="2400" dirty="0">
                <a:latin typeface="Comic Sans MS" pitchFamily="66" charset="0"/>
              </a:rPr>
              <a:t>: </a:t>
            </a:r>
          </a:p>
          <a:p>
            <a:r>
              <a:rPr lang="it-IT" altLang="it-IT" sz="2400" dirty="0">
                <a:latin typeface="Comic Sans MS" pitchFamily="66" charset="0"/>
              </a:rPr>
              <a:t>assumiamo T(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it-IT" altLang="it-IT" sz="2400" dirty="0">
                <a:latin typeface="Comic Sans MS" pitchFamily="66" charset="0"/>
              </a:rPr>
              <a:t>) ≤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it-IT" altLang="it-IT" sz="2400" dirty="0">
                <a:latin typeface="Comic Sans MS" pitchFamily="66" charset="0"/>
              </a:rPr>
              <a:t>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it-IT" altLang="it-IT" sz="2400" dirty="0">
                <a:latin typeface="Comic Sans MS" pitchFamily="66" charset="0"/>
              </a:rPr>
              <a:t>  per ogni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it-IT" altLang="it-IT" sz="2400" dirty="0">
                <a:latin typeface="Comic Sans MS" pitchFamily="66" charset="0"/>
              </a:rPr>
              <a:t>&lt;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</a:p>
          <a:p>
            <a:endParaRPr lang="it-IT" altLang="it-IT" sz="2400" dirty="0">
              <a:latin typeface="Comic Sans MS" pitchFamily="66" charset="0"/>
            </a:endParaRPr>
          </a:p>
          <a:p>
            <a:r>
              <a:rPr lang="it-IT" altLang="it-IT" sz="2400" dirty="0">
                <a:latin typeface="Comic Sans MS" pitchFamily="66" charset="0"/>
              </a:rPr>
              <a:t>T(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)= </a:t>
            </a:r>
            <a:r>
              <a:rPr lang="it-IT" altLang="it-IT" sz="2400" dirty="0" err="1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 + T(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/2) ≤ </a:t>
            </a:r>
            <a:r>
              <a:rPr lang="it-IT" altLang="it-IT" sz="2400" dirty="0" err="1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 err="1">
                <a:latin typeface="Comic Sans MS" pitchFamily="66" charset="0"/>
              </a:rPr>
              <a:t>+</a:t>
            </a:r>
            <a:r>
              <a:rPr lang="it-IT" altLang="it-IT" sz="2400" dirty="0" err="1">
                <a:solidFill>
                  <a:srgbClr val="C00000"/>
                </a:solidFill>
                <a:latin typeface="Comic Sans MS" pitchFamily="66" charset="0"/>
              </a:rPr>
              <a:t>c</a:t>
            </a:r>
            <a:r>
              <a:rPr lang="it-IT" altLang="it-IT" sz="1200" dirty="0">
                <a:latin typeface="Comic Sans MS" pitchFamily="66" charset="0"/>
              </a:rPr>
              <a:t> </a:t>
            </a:r>
            <a:r>
              <a:rPr lang="it-IT" altLang="it-IT" sz="2400" dirty="0">
                <a:latin typeface="Comic Sans MS" pitchFamily="66" charset="0"/>
              </a:rPr>
              <a:t>(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/2) = (</a:t>
            </a:r>
            <a:r>
              <a:rPr lang="it-IT" altLang="it-IT" sz="2400" dirty="0">
                <a:solidFill>
                  <a:srgbClr val="C00000"/>
                </a:solidFill>
                <a:latin typeface="Comic Sans MS" pitchFamily="66" charset="0"/>
              </a:rPr>
              <a:t>c</a:t>
            </a:r>
            <a:r>
              <a:rPr lang="it-IT" altLang="it-IT" sz="2400" dirty="0">
                <a:latin typeface="Comic Sans MS" pitchFamily="66" charset="0"/>
              </a:rPr>
              <a:t>/2+1)</a:t>
            </a:r>
            <a:r>
              <a:rPr lang="it-IT" altLang="it-IT" sz="900" dirty="0">
                <a:latin typeface="Comic Sans MS" pitchFamily="66" charset="0"/>
              </a:rPr>
              <a:t>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 </a:t>
            </a:r>
          </a:p>
          <a:p>
            <a:r>
              <a:rPr lang="it-IT" altLang="it-IT" sz="2400" dirty="0">
                <a:latin typeface="Comic Sans MS" pitchFamily="66" charset="0"/>
              </a:rPr>
              <a:t>                           Quindi: quando T(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) ≤ </a:t>
            </a:r>
            <a:r>
              <a:rPr lang="it-IT" altLang="it-IT" sz="2400" dirty="0">
                <a:solidFill>
                  <a:srgbClr val="C00000"/>
                </a:solidFill>
                <a:latin typeface="Comic Sans MS" pitchFamily="66" charset="0"/>
              </a:rPr>
              <a:t>c</a:t>
            </a:r>
            <a:r>
              <a:rPr lang="it-IT" altLang="it-IT" sz="2400" dirty="0">
                <a:latin typeface="Comic Sans MS" pitchFamily="66" charset="0"/>
              </a:rPr>
              <a:t>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 </a:t>
            </a:r>
            <a:r>
              <a:rPr lang="it-IT" altLang="it-IT" sz="2400" dirty="0">
                <a:latin typeface="Comic Sans MS" pitchFamily="66" charset="0"/>
              </a:rPr>
              <a:t>?    </a:t>
            </a:r>
          </a:p>
          <a:p>
            <a:r>
              <a:rPr lang="it-IT" altLang="it-IT" sz="2400" dirty="0">
                <a:latin typeface="Comic Sans MS" pitchFamily="66" charset="0"/>
              </a:rPr>
              <a:t>devo avere: </a:t>
            </a:r>
            <a:r>
              <a:rPr lang="it-IT" altLang="it-IT" sz="2400" dirty="0">
                <a:solidFill>
                  <a:srgbClr val="C00000"/>
                </a:solidFill>
                <a:latin typeface="Comic Sans MS" pitchFamily="66" charset="0"/>
              </a:rPr>
              <a:t>c</a:t>
            </a:r>
            <a:r>
              <a:rPr lang="it-IT" altLang="it-IT" sz="2400" dirty="0">
                <a:latin typeface="Comic Sans MS" pitchFamily="66" charset="0"/>
              </a:rPr>
              <a:t>/2+1 ≤ </a:t>
            </a:r>
            <a:r>
              <a:rPr lang="it-IT" altLang="it-IT" sz="2400" dirty="0">
                <a:solidFill>
                  <a:srgbClr val="C00000"/>
                </a:solidFill>
                <a:latin typeface="Comic Sans MS" pitchFamily="66" charset="0"/>
              </a:rPr>
              <a:t>c</a:t>
            </a:r>
            <a:endParaRPr lang="it-IT" altLang="it-IT" sz="2400" dirty="0">
              <a:latin typeface="Comic Sans MS" pitchFamily="66" charset="0"/>
            </a:endParaRPr>
          </a:p>
          <a:p>
            <a:r>
              <a:rPr lang="it-IT" altLang="it-IT" sz="2400" dirty="0">
                <a:latin typeface="Comic Sans MS" pitchFamily="66" charset="0"/>
              </a:rPr>
              <a:t>da cui segue: </a:t>
            </a:r>
            <a:r>
              <a:rPr lang="it-IT" altLang="it-IT" sz="2400" dirty="0">
                <a:solidFill>
                  <a:srgbClr val="C00000"/>
                </a:solidFill>
                <a:latin typeface="Comic Sans MS" pitchFamily="66" charset="0"/>
              </a:rPr>
              <a:t>c</a:t>
            </a:r>
            <a:r>
              <a:rPr lang="it-IT" altLang="it-IT" sz="2400" dirty="0">
                <a:latin typeface="Comic Sans MS" pitchFamily="66" charset="0"/>
              </a:rPr>
              <a:t>≥2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65150" y="5838944"/>
            <a:ext cx="19906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 ≤ 2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it-IT" altLang="it-IT" sz="2800" dirty="0">
              <a:latin typeface="Comic Sans MS" pitchFamily="66" charset="0"/>
            </a:endParaRPr>
          </a:p>
        </p:txBody>
      </p:sp>
      <p:sp>
        <p:nvSpPr>
          <p:cNvPr id="10" name="Freccia a destra 9"/>
          <p:cNvSpPr/>
          <p:nvPr/>
        </p:nvSpPr>
        <p:spPr>
          <a:xfrm>
            <a:off x="2627784" y="6002124"/>
            <a:ext cx="792088" cy="315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3923928" y="5858108"/>
            <a:ext cx="2088232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omic Sans MS" pitchFamily="66" charset="0"/>
              </a:rPr>
              <a:t>T(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)=O(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)</a:t>
            </a:r>
            <a:endParaRPr lang="en-US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3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3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3" grpId="0"/>
      <p:bldP spid="283654" grpId="0"/>
      <p:bldP spid="283655" grpId="0"/>
      <p:bldP spid="9" grpId="0"/>
      <p:bldP spid="10" grpId="0" animBg="1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773238"/>
            <a:ext cx="8153400" cy="16002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risolvere usando il metodo della sostituzione</a:t>
            </a:r>
            <a:r>
              <a:rPr lang="it-IT" altLang="it-IT" sz="2800" dirty="0">
                <a:latin typeface="Comic Sans MS" pitchFamily="66" charset="0"/>
              </a:rPr>
              <a:t>:</a:t>
            </a:r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893340" y="2615515"/>
            <a:ext cx="662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400" dirty="0">
                <a:solidFill>
                  <a:srgbClr val="C00000"/>
                </a:solidFill>
                <a:latin typeface="Comic Sans MS" pitchFamily="66" charset="0"/>
              </a:rPr>
              <a:t>Esercizio</a:t>
            </a:r>
            <a:r>
              <a:rPr lang="it-IT" altLang="it-IT" sz="2400" dirty="0">
                <a:latin typeface="Comic Sans MS" pitchFamily="66" charset="0"/>
              </a:rPr>
              <a:t>:     T(n) = 4T(n/2) + n, 		           		T(1) = </a:t>
            </a:r>
            <a:r>
              <a:rPr lang="it-IT" altLang="it-IT" sz="2400" dirty="0" err="1">
                <a:latin typeface="Comic Sans MS" pitchFamily="66" charset="0"/>
              </a:rPr>
              <a:t>1</a:t>
            </a:r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58374" name="Rectangle 8"/>
          <p:cNvSpPr>
            <a:spLocks noChangeArrowheads="1"/>
          </p:cNvSpPr>
          <p:nvPr/>
        </p:nvSpPr>
        <p:spPr bwMode="black">
          <a:xfrm>
            <a:off x="467544" y="549300"/>
            <a:ext cx="82184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200" b="1" dirty="0">
                <a:solidFill>
                  <a:srgbClr val="C00000"/>
                </a:solidFill>
                <a:latin typeface="Comic Sans MS" pitchFamily="66" charset="0"/>
              </a:rPr>
              <a:t>Esercizi</a:t>
            </a:r>
          </a:p>
        </p:txBody>
      </p:sp>
      <p:sp>
        <p:nvSpPr>
          <p:cNvPr id="58375" name="Rectangle 4"/>
          <p:cNvSpPr>
            <a:spLocks noChangeArrowheads="1"/>
          </p:cNvSpPr>
          <p:nvPr/>
        </p:nvSpPr>
        <p:spPr bwMode="auto">
          <a:xfrm>
            <a:off x="822920" y="3668831"/>
            <a:ext cx="76375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it-IT" altLang="it-IT" sz="2400" dirty="0">
              <a:latin typeface="Comic Sans MS" pitchFamily="66" charset="0"/>
            </a:endParaRPr>
          </a:p>
          <a:p>
            <a:r>
              <a:rPr lang="it-IT" altLang="it-IT" sz="2400" dirty="0">
                <a:latin typeface="Comic Sans MS" pitchFamily="66" charset="0"/>
              </a:rPr>
              <a:t>(</a:t>
            </a:r>
            <a:r>
              <a:rPr lang="it-IT" altLang="it-IT" sz="2400" dirty="0" err="1">
                <a:latin typeface="Comic Sans MS" pitchFamily="66" charset="0"/>
              </a:rPr>
              <a:t>…e</a:t>
            </a:r>
            <a:r>
              <a:rPr lang="it-IT" altLang="it-IT" sz="2400" dirty="0">
                <a:latin typeface="Comic Sans MS" pitchFamily="66" charset="0"/>
              </a:rPr>
              <a:t> fare esperienza della tecnicità del metodo.)</a:t>
            </a:r>
          </a:p>
          <a:p>
            <a:endParaRPr lang="it-IT" altLang="it-IT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174848" y="221739"/>
            <a:ext cx="662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400" dirty="0">
                <a:latin typeface="Comic Sans MS" pitchFamily="66" charset="0"/>
              </a:rPr>
              <a:t>T(n) = 4T(n/2) + n, 		           	</a:t>
            </a:r>
          </a:p>
          <a:p>
            <a:r>
              <a:rPr lang="it-IT" altLang="it-IT" sz="2400" dirty="0">
                <a:latin typeface="Comic Sans MS" pitchFamily="66" charset="0"/>
              </a:rPr>
              <a:t>T(1) = </a:t>
            </a:r>
            <a:r>
              <a:rPr lang="it-IT" altLang="it-IT" sz="2400" dirty="0" err="1">
                <a:latin typeface="Comic Sans MS" pitchFamily="66" charset="0"/>
              </a:rPr>
              <a:t>1</a:t>
            </a:r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1520" y="1196752"/>
            <a:ext cx="76375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</a:rPr>
              <a:t>proviamo a dimostrare che: T(n) 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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 n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3</a:t>
            </a:r>
            <a:endParaRPr lang="it-IT" altLang="it-IT" sz="2400" baseline="30000" dirty="0">
              <a:latin typeface="Comic Sans MS" pitchFamily="66" charset="0"/>
            </a:endParaRPr>
          </a:p>
          <a:p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788024" y="303039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</a:rPr>
              <a:t>ipotizzo: T(n)</a:t>
            </a:r>
            <a:r>
              <a:rPr lang="it-IT" altLang="it-IT" sz="2400" dirty="0" err="1">
                <a:latin typeface="Comic Sans MS" pitchFamily="66" charset="0"/>
              </a:rPr>
              <a:t>=O</a:t>
            </a:r>
            <a:r>
              <a:rPr lang="it-IT" altLang="it-IT" sz="2400" dirty="0">
                <a:latin typeface="Comic Sans MS" pitchFamily="66" charset="0"/>
              </a:rPr>
              <a:t>(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n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3</a:t>
            </a:r>
            <a:r>
              <a:rPr lang="it-IT" altLang="it-IT" sz="2400" dirty="0">
                <a:latin typeface="Comic Sans MS" pitchFamily="66" charset="0"/>
              </a:rPr>
              <a:t>)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51520" y="1743199"/>
            <a:ext cx="86409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assumiamo</a:t>
            </a:r>
            <a:r>
              <a:rPr lang="it-IT" altLang="it-IT" sz="2400" dirty="0">
                <a:latin typeface="Comic Sans MS" pitchFamily="66" charset="0"/>
              </a:rPr>
              <a:t>: T(k)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 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 k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3  </a:t>
            </a:r>
            <a:r>
              <a:rPr lang="it-IT" altLang="it-IT" sz="2400" dirty="0">
                <a:latin typeface="Comic Sans MS" pitchFamily="66" charset="0"/>
              </a:rPr>
              <a:t>per ogni k &lt; n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51520" y="2348880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</a:rPr>
              <a:t>T(n) = 4T(n/2)</a:t>
            </a:r>
            <a:r>
              <a:rPr lang="it-IT" altLang="it-IT" sz="2400" dirty="0" err="1">
                <a:latin typeface="Comic Sans MS" pitchFamily="66" charset="0"/>
              </a:rPr>
              <a:t>+n</a:t>
            </a:r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899592" y="2823319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  <a:sym typeface="Symbol"/>
              </a:rPr>
              <a:t> 4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 (n/2)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3  </a:t>
            </a:r>
            <a:r>
              <a:rPr lang="it-IT" altLang="it-IT" sz="2400" dirty="0">
                <a:latin typeface="Comic Sans MS" pitchFamily="66" charset="0"/>
              </a:rPr>
              <a:t>+ n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899592" y="3255367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  <a:sym typeface="Symbol"/>
              </a:rPr>
              <a:t>= </a:t>
            </a:r>
            <a:r>
              <a:rPr lang="it-IT" altLang="it-IT" sz="2400" dirty="0" err="1">
                <a:latin typeface="Comic Sans MS" pitchFamily="66" charset="0"/>
                <a:sym typeface="Symbol"/>
              </a:rPr>
              <a:t>½</a:t>
            </a:r>
            <a:r>
              <a:rPr lang="it-IT" altLang="it-IT" sz="2400" dirty="0" err="1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 n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3  </a:t>
            </a:r>
            <a:r>
              <a:rPr lang="it-IT" altLang="it-IT" sz="2400" dirty="0">
                <a:latin typeface="Comic Sans MS" pitchFamily="66" charset="0"/>
              </a:rPr>
              <a:t>+ n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899592" y="3759423"/>
            <a:ext cx="31683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  <a:sym typeface="Symbol"/>
              </a:rPr>
              <a:t>=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 n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3  </a:t>
            </a:r>
            <a:r>
              <a:rPr lang="it-IT" altLang="it-IT" sz="2400" dirty="0">
                <a:latin typeface="Comic Sans MS" pitchFamily="66" charset="0"/>
              </a:rPr>
              <a:t>- ( ½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n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3  </a:t>
            </a:r>
            <a:r>
              <a:rPr lang="it-IT" altLang="it-IT" sz="2400" dirty="0">
                <a:latin typeface="Comic Sans MS" pitchFamily="66" charset="0"/>
              </a:rPr>
              <a:t>- n)</a:t>
            </a:r>
          </a:p>
          <a:p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14" name="Parentesi graffa aperta 13"/>
          <p:cNvSpPr/>
          <p:nvPr/>
        </p:nvSpPr>
        <p:spPr>
          <a:xfrm rot="16200000">
            <a:off x="1314479" y="3969060"/>
            <a:ext cx="288032" cy="648072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entesi graffa aperta 14"/>
          <p:cNvSpPr/>
          <p:nvPr/>
        </p:nvSpPr>
        <p:spPr>
          <a:xfrm rot="16200000">
            <a:off x="2663788" y="3609020"/>
            <a:ext cx="288032" cy="1368151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115616" y="4333205"/>
            <a:ext cx="6480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goal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339752" y="4366445"/>
            <a:ext cx="10801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residuo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99592" y="4725144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  <a:sym typeface="Symbol"/>
              </a:rPr>
              <a:t>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n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3</a:t>
            </a:r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23528" y="5229200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  <a:sym typeface="Symbol"/>
              </a:rPr>
              <a:t>se </a:t>
            </a:r>
            <a:r>
              <a:rPr lang="it-IT" altLang="it-IT" sz="2400" dirty="0">
                <a:latin typeface="Comic Sans MS" pitchFamily="66" charset="0"/>
              </a:rPr>
              <a:t>½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n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3 </a:t>
            </a:r>
            <a:r>
              <a:rPr lang="it-IT" altLang="it-IT" sz="2400" dirty="0">
                <a:latin typeface="Comic Sans MS" pitchFamily="66" charset="0"/>
              </a:rPr>
              <a:t>-n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0 </a:t>
            </a:r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323528" y="5703639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  <a:sym typeface="Symbol"/>
              </a:rPr>
              <a:t>per esempio: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2 </a:t>
            </a:r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5004048" y="3573016"/>
            <a:ext cx="18722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caso base</a:t>
            </a:r>
            <a:r>
              <a:rPr lang="it-IT" altLang="it-IT" sz="2400" dirty="0">
                <a:latin typeface="Comic Sans MS" pitchFamily="66" charset="0"/>
              </a:rPr>
              <a:t>: 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5004048" y="4149080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  <a:sym typeface="Symbol"/>
              </a:rPr>
              <a:t>T(1)=1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076056" y="4623519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  <a:sym typeface="Symbol"/>
              </a:rPr>
              <a:t>per esempio: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1 </a:t>
            </a:r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24" name="Freccia a destra 23"/>
          <p:cNvSpPr/>
          <p:nvPr/>
        </p:nvSpPr>
        <p:spPr>
          <a:xfrm>
            <a:off x="4499992" y="5805264"/>
            <a:ext cx="792088" cy="315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sellaDiTesto 24"/>
          <p:cNvSpPr txBox="1">
            <a:spLocks noChangeArrowheads="1"/>
          </p:cNvSpPr>
          <p:nvPr/>
        </p:nvSpPr>
        <p:spPr bwMode="auto">
          <a:xfrm>
            <a:off x="5580112" y="5714092"/>
            <a:ext cx="2088232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omic Sans MS" pitchFamily="66" charset="0"/>
              </a:rPr>
              <a:t>T(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)</a:t>
            </a:r>
            <a:r>
              <a:rPr lang="en-US" sz="2800" dirty="0">
                <a:latin typeface="Comic Sans MS" pitchFamily="66" charset="0"/>
                <a:sym typeface="Symbol"/>
              </a:rPr>
              <a:t></a:t>
            </a:r>
            <a:r>
              <a:rPr lang="en-US" sz="2800" dirty="0">
                <a:latin typeface="Comic Sans MS" pitchFamily="66" charset="0"/>
              </a:rPr>
              <a:t>2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baseline="30000" dirty="0">
                <a:latin typeface="Comic Sans MS" pitchFamily="66" charset="0"/>
              </a:rPr>
              <a:t>3</a:t>
            </a:r>
          </a:p>
        </p:txBody>
      </p:sp>
      <p:sp>
        <p:nvSpPr>
          <p:cNvPr id="26" name="CasellaDiTesto 25"/>
          <p:cNvSpPr txBox="1">
            <a:spLocks noChangeArrowheads="1"/>
          </p:cNvSpPr>
          <p:nvPr/>
        </p:nvSpPr>
        <p:spPr bwMode="auto">
          <a:xfrm>
            <a:off x="5724128" y="6207515"/>
            <a:ext cx="2088232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omic Sans MS" pitchFamily="66" charset="0"/>
              </a:rPr>
              <a:t>T(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)</a:t>
            </a:r>
            <a:r>
              <a:rPr lang="en-US" sz="2800" dirty="0">
                <a:latin typeface="Comic Sans MS" pitchFamily="66" charset="0"/>
                <a:sym typeface="Symbol"/>
              </a:rPr>
              <a:t>=</a:t>
            </a:r>
            <a:r>
              <a:rPr lang="en-US" sz="2800" dirty="0">
                <a:latin typeface="Comic Sans MS" pitchFamily="66" charset="0"/>
              </a:rPr>
              <a:t>O(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baseline="30000" dirty="0">
                <a:latin typeface="Comic Sans MS" pitchFamily="66" charset="0"/>
              </a:rPr>
              <a:t>3</a:t>
            </a:r>
            <a:r>
              <a:rPr lang="en-US" sz="2800" dirty="0">
                <a:latin typeface="Comic Sans MS" pitchFamily="66" charset="0"/>
              </a:rPr>
              <a:t>)</a:t>
            </a:r>
            <a:endParaRPr lang="en-US" sz="2800" baseline="30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174848" y="221739"/>
            <a:ext cx="662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400" dirty="0">
                <a:latin typeface="Comic Sans MS" pitchFamily="66" charset="0"/>
              </a:rPr>
              <a:t>T(n) = 4T(n/2) + n, 		           	</a:t>
            </a:r>
          </a:p>
          <a:p>
            <a:r>
              <a:rPr lang="it-IT" altLang="it-IT" sz="2400" dirty="0">
                <a:latin typeface="Comic Sans MS" pitchFamily="66" charset="0"/>
              </a:rPr>
              <a:t>T(1) = </a:t>
            </a:r>
            <a:r>
              <a:rPr lang="it-IT" altLang="it-IT" sz="2400" dirty="0" err="1">
                <a:latin typeface="Comic Sans MS" pitchFamily="66" charset="0"/>
              </a:rPr>
              <a:t>1</a:t>
            </a:r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1520" y="1196752"/>
            <a:ext cx="76375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</a:rPr>
              <a:t>proviamo a dimostrare che: T(n) 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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 n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2</a:t>
            </a:r>
            <a:endParaRPr lang="it-IT" altLang="it-IT" sz="2400" baseline="30000" dirty="0">
              <a:latin typeface="Comic Sans MS" pitchFamily="66" charset="0"/>
            </a:endParaRPr>
          </a:p>
          <a:p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788024" y="303039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</a:rPr>
              <a:t>ipotizzo: T(n)</a:t>
            </a:r>
            <a:r>
              <a:rPr lang="it-IT" altLang="it-IT" sz="2400" dirty="0" err="1">
                <a:latin typeface="Comic Sans MS" pitchFamily="66" charset="0"/>
              </a:rPr>
              <a:t>=O</a:t>
            </a:r>
            <a:r>
              <a:rPr lang="it-IT" altLang="it-IT" sz="2400" dirty="0">
                <a:latin typeface="Comic Sans MS" pitchFamily="66" charset="0"/>
              </a:rPr>
              <a:t>(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n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2</a:t>
            </a:r>
            <a:r>
              <a:rPr lang="it-IT" altLang="it-IT" sz="2400" dirty="0">
                <a:latin typeface="Comic Sans MS" pitchFamily="66" charset="0"/>
              </a:rPr>
              <a:t>)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51520" y="1743199"/>
            <a:ext cx="86409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assumiamo</a:t>
            </a:r>
            <a:r>
              <a:rPr lang="it-IT" altLang="it-IT" sz="2400" dirty="0">
                <a:latin typeface="Comic Sans MS" pitchFamily="66" charset="0"/>
              </a:rPr>
              <a:t>: T(k)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 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 k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2  </a:t>
            </a:r>
            <a:r>
              <a:rPr lang="it-IT" altLang="it-IT" sz="2400" dirty="0">
                <a:latin typeface="Comic Sans MS" pitchFamily="66" charset="0"/>
              </a:rPr>
              <a:t>per ogni k &lt; n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51520" y="2348880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</a:rPr>
              <a:t>T(n) = 4T(n/2)</a:t>
            </a:r>
            <a:r>
              <a:rPr lang="it-IT" altLang="it-IT" sz="2400" dirty="0" err="1">
                <a:latin typeface="Comic Sans MS" pitchFamily="66" charset="0"/>
              </a:rPr>
              <a:t>+n</a:t>
            </a:r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899592" y="2823319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  <a:sym typeface="Symbol"/>
              </a:rPr>
              <a:t> 4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 (n/2)</a:t>
            </a:r>
            <a:r>
              <a:rPr lang="it-IT" altLang="it-IT" sz="2400" baseline="30000" dirty="0" err="1">
                <a:latin typeface="Comic Sans MS" pitchFamily="66" charset="0"/>
                <a:sym typeface="Symbol"/>
              </a:rPr>
              <a:t>2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  </a:t>
            </a:r>
            <a:r>
              <a:rPr lang="it-IT" altLang="it-IT" sz="2400" dirty="0">
                <a:latin typeface="Comic Sans MS" pitchFamily="66" charset="0"/>
              </a:rPr>
              <a:t>+ n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899592" y="3255367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  <a:sym typeface="Symbol"/>
              </a:rPr>
              <a:t>=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 n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2  </a:t>
            </a:r>
            <a:r>
              <a:rPr lang="it-IT" altLang="it-IT" sz="2400" dirty="0">
                <a:latin typeface="Comic Sans MS" pitchFamily="66" charset="0"/>
              </a:rPr>
              <a:t>+ n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99592" y="3717032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  <a:sym typeface="Symbol"/>
              </a:rPr>
              <a:t>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n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2</a:t>
            </a:r>
            <a:endParaRPr lang="it-IT" altLang="it-IT" sz="2400" dirty="0">
              <a:latin typeface="Comic Sans MS" pitchFamily="66" charset="0"/>
            </a:endParaRPr>
          </a:p>
        </p:txBody>
      </p:sp>
      <p:cxnSp>
        <p:nvCxnSpPr>
          <p:cNvPr id="28" name="Connettore 1 27"/>
          <p:cNvCxnSpPr/>
          <p:nvPr/>
        </p:nvCxnSpPr>
        <p:spPr>
          <a:xfrm flipV="1">
            <a:off x="1054241" y="3799674"/>
            <a:ext cx="101484" cy="2986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umetto 4 30"/>
          <p:cNvSpPr/>
          <p:nvPr/>
        </p:nvSpPr>
        <p:spPr>
          <a:xfrm>
            <a:off x="4535066" y="3068960"/>
            <a:ext cx="2889172" cy="1900701"/>
          </a:xfrm>
          <a:prstGeom prst="cloudCallout">
            <a:avLst>
              <a:gd name="adj1" fmla="val -81344"/>
              <a:gd name="adj2" fmla="val 26445"/>
            </a:avLst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5146626" y="3573016"/>
            <a:ext cx="1404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itchFamily="66" charset="0"/>
              </a:rPr>
              <a:t>???</a:t>
            </a:r>
          </a:p>
        </p:txBody>
      </p:sp>
      <p:pic>
        <p:nvPicPr>
          <p:cNvPr id="33" name="Picture 10" descr="http://thumbs.gograph.com/gg559212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595588"/>
            <a:ext cx="1619250" cy="1209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174848" y="221739"/>
            <a:ext cx="662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400" dirty="0">
                <a:latin typeface="Comic Sans MS" pitchFamily="66" charset="0"/>
              </a:rPr>
              <a:t>T(n) = 4T(n/2) + n, 		           	</a:t>
            </a:r>
          </a:p>
          <a:p>
            <a:r>
              <a:rPr lang="it-IT" altLang="it-IT" sz="2400" dirty="0">
                <a:latin typeface="Comic Sans MS" pitchFamily="66" charset="0"/>
              </a:rPr>
              <a:t>T(1) = </a:t>
            </a:r>
            <a:r>
              <a:rPr lang="it-IT" altLang="it-IT" sz="2400" dirty="0" err="1">
                <a:latin typeface="Comic Sans MS" pitchFamily="66" charset="0"/>
              </a:rPr>
              <a:t>1</a:t>
            </a:r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1520" y="1196752"/>
            <a:ext cx="76375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</a:rPr>
              <a:t>proviamo a dimostrare che: T(n) 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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baseline="-25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1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n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2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-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baseline="-25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2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n</a:t>
            </a:r>
            <a:endParaRPr lang="it-IT" altLang="it-IT" sz="2400" baseline="30000" dirty="0">
              <a:latin typeface="Comic Sans MS" pitchFamily="66" charset="0"/>
            </a:endParaRPr>
          </a:p>
          <a:p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788024" y="303039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</a:rPr>
              <a:t>ipotizzo: T(n)</a:t>
            </a:r>
            <a:r>
              <a:rPr lang="it-IT" altLang="it-IT" sz="2400" dirty="0" err="1">
                <a:latin typeface="Comic Sans MS" pitchFamily="66" charset="0"/>
              </a:rPr>
              <a:t>=O</a:t>
            </a:r>
            <a:r>
              <a:rPr lang="it-IT" altLang="it-IT" sz="2400" dirty="0">
                <a:latin typeface="Comic Sans MS" pitchFamily="66" charset="0"/>
              </a:rPr>
              <a:t>(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n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2</a:t>
            </a:r>
            <a:r>
              <a:rPr lang="it-IT" altLang="it-IT" sz="2400" dirty="0">
                <a:latin typeface="Comic Sans MS" pitchFamily="66" charset="0"/>
              </a:rPr>
              <a:t>)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51520" y="1743199"/>
            <a:ext cx="86409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assumiamo</a:t>
            </a:r>
            <a:r>
              <a:rPr lang="it-IT" altLang="it-IT" sz="2400" dirty="0">
                <a:latin typeface="Comic Sans MS" pitchFamily="66" charset="0"/>
              </a:rPr>
              <a:t>: T(k)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 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baseline="-25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1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k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2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-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baseline="-25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2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k  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 </a:t>
            </a:r>
            <a:r>
              <a:rPr lang="it-IT" altLang="it-IT" sz="2400" dirty="0">
                <a:latin typeface="Comic Sans MS" pitchFamily="66" charset="0"/>
              </a:rPr>
              <a:t>per ogni k &lt; n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51520" y="2348880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</a:rPr>
              <a:t>T(n) = 4T(n/2)</a:t>
            </a:r>
            <a:r>
              <a:rPr lang="it-IT" altLang="it-IT" sz="2400" dirty="0" err="1">
                <a:latin typeface="Comic Sans MS" pitchFamily="66" charset="0"/>
              </a:rPr>
              <a:t>+n</a:t>
            </a:r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899592" y="2823319"/>
            <a:ext cx="41044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  <a:sym typeface="Symbol"/>
              </a:rPr>
              <a:t> 4 (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baseline="-25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1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(n/2)</a:t>
            </a:r>
            <a:r>
              <a:rPr lang="it-IT" altLang="it-IT" sz="2400" baseline="30000" dirty="0" err="1">
                <a:latin typeface="Comic Sans MS" pitchFamily="66" charset="0"/>
                <a:sym typeface="Symbol"/>
              </a:rPr>
              <a:t>2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 </a:t>
            </a:r>
            <a:r>
              <a:rPr lang="it-IT" altLang="it-IT" sz="2400" dirty="0">
                <a:latin typeface="Comic Sans MS" pitchFamily="66" charset="0"/>
              </a:rPr>
              <a:t>–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baseline="-25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2</a:t>
            </a:r>
            <a:r>
              <a:rPr lang="it-IT" altLang="it-IT" sz="2400" dirty="0">
                <a:latin typeface="Comic Sans MS" pitchFamily="66" charset="0"/>
              </a:rPr>
              <a:t>(n/2)) + n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899592" y="3255367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  <a:sym typeface="Symbol"/>
              </a:rPr>
              <a:t>=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baseline="-25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1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n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2 </a:t>
            </a:r>
            <a:r>
              <a:rPr lang="it-IT" altLang="it-IT" sz="2400" dirty="0">
                <a:latin typeface="Comic Sans MS" pitchFamily="66" charset="0"/>
              </a:rPr>
              <a:t>- 2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baseline="-25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2</a:t>
            </a:r>
            <a:r>
              <a:rPr lang="it-IT" altLang="it-IT" sz="2400" dirty="0">
                <a:latin typeface="Comic Sans MS" pitchFamily="66" charset="0"/>
              </a:rPr>
              <a:t>n + n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899592" y="3759423"/>
            <a:ext cx="360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  <a:sym typeface="Symbol"/>
              </a:rPr>
              <a:t>=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baseline="-25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1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n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2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-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baseline="-25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2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n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  </a:t>
            </a:r>
            <a:r>
              <a:rPr lang="it-IT" altLang="it-IT" sz="2400" dirty="0">
                <a:latin typeface="Comic Sans MS" pitchFamily="66" charset="0"/>
              </a:rPr>
              <a:t>- (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baseline="-25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2</a:t>
            </a:r>
            <a:r>
              <a:rPr lang="it-IT" altLang="it-IT" sz="2400" dirty="0">
                <a:latin typeface="Comic Sans MS" pitchFamily="66" charset="0"/>
              </a:rPr>
              <a:t>n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  </a:t>
            </a:r>
            <a:r>
              <a:rPr lang="it-IT" altLang="it-IT" sz="2400" dirty="0">
                <a:latin typeface="Comic Sans MS" pitchFamily="66" charset="0"/>
              </a:rPr>
              <a:t>- n)</a:t>
            </a:r>
          </a:p>
          <a:p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14" name="Parentesi graffa aperta 13"/>
          <p:cNvSpPr/>
          <p:nvPr/>
        </p:nvSpPr>
        <p:spPr>
          <a:xfrm rot="16200000">
            <a:off x="1593089" y="3690449"/>
            <a:ext cx="288032" cy="1205293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entesi graffa aperta 14"/>
          <p:cNvSpPr/>
          <p:nvPr/>
        </p:nvSpPr>
        <p:spPr>
          <a:xfrm rot="16200000">
            <a:off x="3095838" y="3753035"/>
            <a:ext cx="288032" cy="1080121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475656" y="4333205"/>
            <a:ext cx="6480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goal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843809" y="4366445"/>
            <a:ext cx="10801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residuo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99592" y="4725144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  <a:sym typeface="Symbol"/>
              </a:rPr>
              <a:t>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baseline="-25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1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n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2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-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baseline="-25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2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n</a:t>
            </a:r>
            <a:endParaRPr lang="it-IT" altLang="it-IT" sz="2400" baseline="30000" dirty="0">
              <a:latin typeface="Comic Sans MS" pitchFamily="66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23528" y="5229200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  <a:sym typeface="Symbol"/>
              </a:rPr>
              <a:t>se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baseline="-25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2</a:t>
            </a:r>
            <a:r>
              <a:rPr lang="it-IT" altLang="it-IT" sz="2400" dirty="0">
                <a:latin typeface="Comic Sans MS" pitchFamily="66" charset="0"/>
              </a:rPr>
              <a:t>n</a:t>
            </a:r>
            <a:r>
              <a:rPr lang="it-IT" altLang="it-IT" sz="2400" baseline="30000" dirty="0">
                <a:latin typeface="Comic Sans MS" pitchFamily="66" charset="0"/>
                <a:sym typeface="Symbol"/>
              </a:rPr>
              <a:t>  </a:t>
            </a:r>
            <a:r>
              <a:rPr lang="it-IT" altLang="it-IT" sz="2400" dirty="0">
                <a:latin typeface="Comic Sans MS" pitchFamily="66" charset="0"/>
              </a:rPr>
              <a:t>- n 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0 </a:t>
            </a:r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323528" y="5703639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  <a:sym typeface="Symbol"/>
              </a:rPr>
              <a:t>per esempio: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baseline="-25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2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1 </a:t>
            </a:r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5004048" y="3573016"/>
            <a:ext cx="18722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caso base</a:t>
            </a:r>
            <a:r>
              <a:rPr lang="it-IT" altLang="it-IT" sz="2400" dirty="0">
                <a:latin typeface="Comic Sans MS" pitchFamily="66" charset="0"/>
              </a:rPr>
              <a:t>: 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5004048" y="4149080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  <a:sym typeface="Symbol"/>
              </a:rPr>
              <a:t>T(1)=1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 c</a:t>
            </a:r>
            <a:r>
              <a:rPr lang="it-IT" altLang="it-IT" sz="2400" baseline="-25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1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-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baseline="-25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2</a:t>
            </a:r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076056" y="4623519"/>
            <a:ext cx="36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Comic Sans MS" pitchFamily="66" charset="0"/>
                <a:sym typeface="Symbol"/>
              </a:rPr>
              <a:t>per esempio: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baseline="-25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1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=2</a:t>
            </a:r>
            <a:r>
              <a:rPr lang="it-IT" altLang="it-IT" sz="2400" baseline="-25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  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it-IT" altLang="it-IT" sz="2400" baseline="-25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2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=1 </a:t>
            </a:r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24" name="Freccia a destra 23"/>
          <p:cNvSpPr/>
          <p:nvPr/>
        </p:nvSpPr>
        <p:spPr>
          <a:xfrm>
            <a:off x="4499992" y="5805264"/>
            <a:ext cx="792088" cy="315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sellaDiTesto 24"/>
          <p:cNvSpPr txBox="1">
            <a:spLocks noChangeArrowheads="1"/>
          </p:cNvSpPr>
          <p:nvPr/>
        </p:nvSpPr>
        <p:spPr bwMode="auto">
          <a:xfrm>
            <a:off x="6012160" y="5714092"/>
            <a:ext cx="2664296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 pitchFamily="66" charset="0"/>
              </a:rPr>
              <a:t>T(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)</a:t>
            </a:r>
            <a:r>
              <a:rPr lang="en-US" sz="2800" dirty="0">
                <a:latin typeface="Comic Sans MS" pitchFamily="66" charset="0"/>
                <a:sym typeface="Symbol"/>
              </a:rPr>
              <a:t></a:t>
            </a:r>
            <a:r>
              <a:rPr lang="en-US" sz="2800" dirty="0">
                <a:latin typeface="Comic Sans MS" pitchFamily="66" charset="0"/>
              </a:rPr>
              <a:t>2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baseline="30000" dirty="0">
                <a:latin typeface="Comic Sans MS" pitchFamily="66" charset="0"/>
              </a:rPr>
              <a:t>2</a:t>
            </a:r>
            <a:r>
              <a:rPr lang="en-US" sz="2800" dirty="0">
                <a:latin typeface="Comic Sans MS" pitchFamily="66" charset="0"/>
              </a:rPr>
              <a:t>-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800" baseline="30000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>
            <a:spLocks noChangeArrowheads="1"/>
          </p:cNvSpPr>
          <p:nvPr/>
        </p:nvSpPr>
        <p:spPr bwMode="auto">
          <a:xfrm>
            <a:off x="6009737" y="6207515"/>
            <a:ext cx="2088232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 pitchFamily="66" charset="0"/>
              </a:rPr>
              <a:t>T(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)</a:t>
            </a:r>
            <a:r>
              <a:rPr lang="en-US" sz="2800" dirty="0">
                <a:latin typeface="Comic Sans MS" pitchFamily="66" charset="0"/>
                <a:sym typeface="Symbol"/>
              </a:rPr>
              <a:t>=</a:t>
            </a:r>
            <a:r>
              <a:rPr lang="en-US" sz="2800" dirty="0">
                <a:latin typeface="Comic Sans MS" pitchFamily="66" charset="0"/>
              </a:rPr>
              <a:t>O(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baseline="30000" dirty="0">
                <a:latin typeface="Comic Sans MS" pitchFamily="66" charset="0"/>
              </a:rPr>
              <a:t>2</a:t>
            </a:r>
            <a:r>
              <a:rPr lang="en-US" sz="2800" dirty="0">
                <a:latin typeface="Comic Sans MS" pitchFamily="66" charset="0"/>
              </a:rPr>
              <a:t>)</a:t>
            </a:r>
            <a:endParaRPr lang="en-US" sz="2800" baseline="30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>
                <a:solidFill>
                  <a:srgbClr val="3366FF"/>
                </a:solidFill>
                <a:latin typeface="Comic Sans MS" pitchFamily="66" charset="0"/>
              </a:rPr>
              <a:t>Tecnica del divide </a:t>
            </a:r>
            <a:r>
              <a:rPr lang="it-IT" altLang="it-IT" sz="3600" b="1" dirty="0" err="1">
                <a:solidFill>
                  <a:srgbClr val="3366FF"/>
                </a:solidFill>
                <a:latin typeface="Comic Sans MS" pitchFamily="66" charset="0"/>
              </a:rPr>
              <a:t>et</a:t>
            </a:r>
            <a:r>
              <a:rPr lang="it-IT" altLang="it-IT" sz="3600" b="1" dirty="0">
                <a:solidFill>
                  <a:srgbClr val="3366FF"/>
                </a:solidFill>
                <a:latin typeface="Comic Sans MS" pitchFamily="66" charset="0"/>
              </a:rPr>
              <a:t> impera</a:t>
            </a:r>
          </a:p>
        </p:txBody>
      </p:sp>
      <p:sp>
        <p:nvSpPr>
          <p:cNvPr id="51205" name="Rectangle 3"/>
          <p:cNvSpPr>
            <a:spLocks noChangeArrowheads="1"/>
          </p:cNvSpPr>
          <p:nvPr/>
        </p:nvSpPr>
        <p:spPr bwMode="auto">
          <a:xfrm>
            <a:off x="609600" y="1416050"/>
            <a:ext cx="8305800" cy="315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400" dirty="0">
                <a:latin typeface="Comic Sans MS" pitchFamily="66" charset="0"/>
              </a:rPr>
              <a:t>Algoritmi basati sulla tecnica del 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divide </a:t>
            </a:r>
            <a:r>
              <a:rPr lang="it-IT" altLang="it-IT" sz="2400" i="1" dirty="0" err="1">
                <a:solidFill>
                  <a:srgbClr val="3366FF"/>
                </a:solidFill>
                <a:latin typeface="Comic Sans MS" pitchFamily="66" charset="0"/>
              </a:rPr>
              <a:t>et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 impera</a:t>
            </a:r>
            <a:r>
              <a:rPr lang="it-IT" altLang="it-IT" sz="2400" dirty="0">
                <a:latin typeface="Comic Sans MS" pitchFamily="66" charset="0"/>
              </a:rPr>
              <a:t>:</a:t>
            </a:r>
          </a:p>
          <a:p>
            <a:r>
              <a:rPr lang="it-IT" altLang="it-IT" sz="2400" dirty="0">
                <a:latin typeface="Comic Sans MS" pitchFamily="66" charset="0"/>
              </a:rPr>
              <a:t>- dividi il problema (di dimensione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) in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altLang="it-IT" sz="2400" dirty="0">
                <a:latin typeface="Comic Sans MS" pitchFamily="66" charset="0"/>
              </a:rPr>
              <a:t> sottoproblemi </a:t>
            </a:r>
          </a:p>
          <a:p>
            <a:r>
              <a:rPr lang="it-IT" altLang="it-IT" sz="2400" dirty="0">
                <a:latin typeface="Comic Sans MS" pitchFamily="66" charset="0"/>
              </a:rPr>
              <a:t>  di dimensione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/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  <a:p>
            <a:r>
              <a:rPr lang="it-IT" altLang="it-IT" sz="2400" dirty="0">
                <a:latin typeface="Comic Sans MS" pitchFamily="66" charset="0"/>
              </a:rPr>
              <a:t>- risolvi i sottoproblemi ricorsivamente</a:t>
            </a:r>
          </a:p>
          <a:p>
            <a:r>
              <a:rPr lang="it-IT" altLang="it-IT" sz="2400" dirty="0">
                <a:latin typeface="Comic Sans MS" pitchFamily="66" charset="0"/>
              </a:rPr>
              <a:t>- ricombina le soluzioni</a:t>
            </a:r>
          </a:p>
          <a:p>
            <a:endParaRPr lang="it-IT" altLang="it-IT" sz="700" dirty="0">
              <a:latin typeface="Comic Sans MS" pitchFamily="66" charset="0"/>
            </a:endParaRPr>
          </a:p>
          <a:p>
            <a:r>
              <a:rPr lang="it-IT" altLang="it-IT" sz="2400" dirty="0">
                <a:latin typeface="Comic Sans MS" pitchFamily="66" charset="0"/>
              </a:rPr>
              <a:t>Sia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f(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)</a:t>
            </a:r>
            <a:r>
              <a:rPr lang="it-IT" altLang="it-IT" sz="2400" dirty="0">
                <a:latin typeface="Comic Sans MS" pitchFamily="66" charset="0"/>
              </a:rPr>
              <a:t> il tempo per dividere e ricombinare istanze di dimensione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. La relazione di ricorrenza è data da:</a:t>
            </a:r>
          </a:p>
          <a:p>
            <a:endParaRPr lang="it-IT" altLang="it-IT" sz="2400" dirty="0">
              <a:latin typeface="Comic Sans MS" pitchFamily="66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12056" y="5030936"/>
            <a:ext cx="5856288" cy="1422400"/>
            <a:chOff x="1056" y="1968"/>
            <a:chExt cx="3689" cy="896"/>
          </a:xfrm>
        </p:grpSpPr>
        <p:sp>
          <p:nvSpPr>
            <p:cNvPr id="51207" name="Rectangle 5"/>
            <p:cNvSpPr>
              <a:spLocks noChangeArrowheads="1"/>
            </p:cNvSpPr>
            <p:nvPr/>
          </p:nvSpPr>
          <p:spPr bwMode="auto">
            <a:xfrm>
              <a:off x="2105" y="1986"/>
              <a:ext cx="264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a</a:t>
              </a:r>
              <a:r>
                <a:rPr lang="it-IT" altLang="it-IT" sz="1400" dirty="0">
                  <a:latin typeface="Comic Sans MS" pitchFamily="66" charset="0"/>
                </a:rPr>
                <a:t> </a:t>
              </a:r>
              <a:r>
                <a:rPr lang="it-IT" altLang="it-IT" sz="2800" dirty="0">
                  <a:latin typeface="Comic Sans MS" pitchFamily="66" charset="0"/>
                </a:rPr>
                <a:t>T(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  <a:sym typeface="Symbol" pitchFamily="18" charset="2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/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b</a:t>
              </a:r>
              <a:r>
                <a:rPr lang="it-IT" altLang="it-IT" sz="2800" dirty="0">
                  <a:latin typeface="Comic Sans MS" pitchFamily="66" charset="0"/>
                </a:rPr>
                <a:t>)</a:t>
              </a:r>
              <a:r>
                <a:rPr lang="it-IT" altLang="it-IT" sz="2800" b="1" baseline="-25000" dirty="0">
                  <a:latin typeface="Comic Sans MS" pitchFamily="66" charset="0"/>
                </a:rPr>
                <a:t> </a:t>
              </a:r>
              <a:r>
                <a:rPr lang="it-IT" altLang="it-IT" sz="2800" dirty="0">
                  <a:latin typeface="Comic Sans MS" pitchFamily="66" charset="0"/>
                </a:rPr>
                <a:t>+</a:t>
              </a:r>
              <a:r>
                <a:rPr lang="it-IT" altLang="it-IT" sz="2800" b="1" baseline="-25000" dirty="0">
                  <a:latin typeface="Comic Sans MS" pitchFamily="66" charset="0"/>
                </a:rPr>
                <a:t>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f(n)</a:t>
              </a:r>
              <a:r>
                <a:rPr lang="it-IT" altLang="it-IT" sz="2800" dirty="0">
                  <a:latin typeface="Comic Sans MS" pitchFamily="66" charset="0"/>
                </a:rPr>
                <a:t>    se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&gt;1</a:t>
              </a:r>
            </a:p>
          </p:txBody>
        </p:sp>
        <p:sp>
          <p:nvSpPr>
            <p:cNvPr id="51208" name="Rectangle 6"/>
            <p:cNvSpPr>
              <a:spLocks noChangeArrowheads="1"/>
            </p:cNvSpPr>
            <p:nvPr/>
          </p:nvSpPr>
          <p:spPr bwMode="auto">
            <a:xfrm>
              <a:off x="2105" y="2353"/>
              <a:ext cx="2496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2800" dirty="0">
                  <a:latin typeface="Comic Sans MS" pitchFamily="66" charset="0"/>
                  <a:sym typeface="Symbol"/>
                </a:rPr>
                <a:t>(</a:t>
              </a:r>
              <a:r>
                <a:rPr lang="it-IT" altLang="it-IT" sz="2800" dirty="0">
                  <a:latin typeface="Comic Sans MS" pitchFamily="66" charset="0"/>
                </a:rPr>
                <a:t>1)                   se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=1</a:t>
              </a:r>
              <a:endParaRPr lang="it-IT" altLang="it-IT" sz="2800" baseline="-25000" dirty="0">
                <a:latin typeface="Comic Sans MS" pitchFamily="66" charset="0"/>
              </a:endParaRPr>
            </a:p>
            <a:p>
              <a:endParaRPr lang="it-IT" altLang="it-IT" sz="2800" b="1" baseline="-25000" dirty="0">
                <a:latin typeface="Comic Sans MS" pitchFamily="66" charset="0"/>
              </a:endParaRPr>
            </a:p>
          </p:txBody>
        </p:sp>
        <p:sp>
          <p:nvSpPr>
            <p:cNvPr id="51209" name="AutoShape 7"/>
            <p:cNvSpPr>
              <a:spLocks/>
            </p:cNvSpPr>
            <p:nvPr/>
          </p:nvSpPr>
          <p:spPr bwMode="auto">
            <a:xfrm>
              <a:off x="1907" y="1968"/>
              <a:ext cx="192" cy="747"/>
            </a:xfrm>
            <a:prstGeom prst="leftBrace">
              <a:avLst>
                <a:gd name="adj1" fmla="val 32422"/>
                <a:gd name="adj2" fmla="val 50000"/>
              </a:avLst>
            </a:prstGeom>
            <a:noFill/>
            <a:ln w="25400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 sz="1600">
                <a:latin typeface="Comic Sans MS" pitchFamily="66" charset="0"/>
              </a:endParaRPr>
            </a:p>
          </p:txBody>
        </p:sp>
        <p:sp>
          <p:nvSpPr>
            <p:cNvPr id="51210" name="Rectangle 8"/>
            <p:cNvSpPr>
              <a:spLocks noChangeArrowheads="1"/>
            </p:cNvSpPr>
            <p:nvPr/>
          </p:nvSpPr>
          <p:spPr bwMode="auto">
            <a:xfrm>
              <a:off x="1056" y="2153"/>
              <a:ext cx="7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altLang="it-IT" sz="2800" dirty="0">
                  <a:latin typeface="Comic Sans MS" pitchFamily="66" charset="0"/>
                </a:rPr>
                <a:t>T(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) =</a:t>
              </a:r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ChangeArrowheads="1"/>
          </p:cNvSpPr>
          <p:nvPr/>
        </p:nvSpPr>
        <p:spPr bwMode="black">
          <a:xfrm>
            <a:off x="457200" y="116632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>
                <a:solidFill>
                  <a:srgbClr val="C00000"/>
                </a:solidFill>
                <a:latin typeface="Comic Sans MS" pitchFamily="66" charset="0"/>
              </a:rPr>
              <a:t>Algoritmo Fibonacci6</a:t>
            </a: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3065597" y="6012577"/>
            <a:ext cx="37449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en-US" sz="3200" dirty="0">
                <a:latin typeface="Comic Sans MS" pitchFamily="66" charset="0"/>
              </a:rPr>
              <a:t>=1, 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  <a:r>
              <a:rPr lang="en-US" sz="3200" dirty="0">
                <a:latin typeface="Comic Sans MS" pitchFamily="66" charset="0"/>
              </a:rPr>
              <a:t>=2, f(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)=O(1)</a:t>
            </a: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389" y="1084684"/>
            <a:ext cx="82200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ChangeArrowheads="1"/>
          </p:cNvSpPr>
          <p:nvPr/>
        </p:nvSpPr>
        <p:spPr bwMode="black">
          <a:xfrm>
            <a:off x="457200" y="116632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>
                <a:solidFill>
                  <a:srgbClr val="C00000"/>
                </a:solidFill>
                <a:latin typeface="Comic Sans MS" pitchFamily="66" charset="0"/>
              </a:rPr>
              <a:t>Algoritmo ottimo di pesatura</a:t>
            </a:r>
            <a:endParaRPr lang="it-IT" altLang="it-IT" sz="3600" b="1" dirty="0">
              <a:latin typeface="Comic Sans MS" pitchFamily="66" charset="0"/>
            </a:endParaRP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539552" y="4437112"/>
            <a:ext cx="37144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en-US" sz="3200" dirty="0">
                <a:latin typeface="Comic Sans MS" pitchFamily="66" charset="0"/>
              </a:rPr>
              <a:t>=1, 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  <a:r>
              <a:rPr lang="en-US" sz="3200" dirty="0">
                <a:latin typeface="Comic Sans MS" pitchFamily="66" charset="0"/>
              </a:rPr>
              <a:t>=3, f(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)=O(1)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23528" y="980728"/>
            <a:ext cx="6696744" cy="31700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000" dirty="0"/>
              <a:t>Alg4 (X)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/>
              <a:t> </a:t>
            </a:r>
            <a:r>
              <a:rPr lang="en-US" sz="2000" b="1" dirty="0"/>
              <a:t>if </a:t>
            </a:r>
            <a:r>
              <a:rPr lang="en-US" sz="2000" dirty="0"/>
              <a:t>(|X|=1) </a:t>
            </a:r>
            <a:r>
              <a:rPr lang="en-US" sz="2000" b="1" dirty="0"/>
              <a:t>then </a:t>
            </a:r>
            <a:r>
              <a:rPr lang="en-US" sz="2000" dirty="0"/>
              <a:t>return </a:t>
            </a:r>
            <a:r>
              <a:rPr lang="en-US" sz="2000" dirty="0" err="1"/>
              <a:t>unica</a:t>
            </a:r>
            <a:r>
              <a:rPr lang="en-US" sz="2000" dirty="0"/>
              <a:t> </a:t>
            </a:r>
            <a:r>
              <a:rPr lang="en-US" sz="2000" dirty="0" err="1"/>
              <a:t>moneta</a:t>
            </a:r>
            <a:r>
              <a:rPr lang="en-US" sz="2000" dirty="0"/>
              <a:t> in X</a:t>
            </a:r>
            <a:endParaRPr lang="en-US" sz="2000" b="1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/>
              <a:t> </a:t>
            </a:r>
            <a:r>
              <a:rPr lang="en-US" sz="2000" dirty="0" err="1"/>
              <a:t>dividi</a:t>
            </a:r>
            <a:r>
              <a:rPr lang="en-US" sz="2000" dirty="0"/>
              <a:t> X in </a:t>
            </a:r>
            <a:r>
              <a:rPr lang="en-US" sz="2000" dirty="0" err="1"/>
              <a:t>tre</a:t>
            </a:r>
            <a:r>
              <a:rPr lang="en-US" sz="2000" dirty="0"/>
              <a:t> </a:t>
            </a:r>
            <a:r>
              <a:rPr lang="en-US" sz="2000" dirty="0" err="1"/>
              <a:t>gruppi</a:t>
            </a:r>
            <a:r>
              <a:rPr lang="en-US" sz="2000" dirty="0"/>
              <a:t> X</a:t>
            </a:r>
            <a:r>
              <a:rPr lang="en-US" sz="2000" baseline="-25000" dirty="0"/>
              <a:t>1</a:t>
            </a:r>
            <a:r>
              <a:rPr lang="en-US" sz="2000" dirty="0"/>
              <a:t>, X</a:t>
            </a:r>
            <a:r>
              <a:rPr lang="en-US" sz="2000" baseline="-25000" dirty="0"/>
              <a:t>2</a:t>
            </a:r>
            <a:r>
              <a:rPr lang="en-US" sz="2000" dirty="0"/>
              <a:t>, X</a:t>
            </a:r>
            <a:r>
              <a:rPr lang="en-US" sz="2000" baseline="-25000" dirty="0"/>
              <a:t>3</a:t>
            </a:r>
            <a:r>
              <a:rPr lang="en-US" sz="2000" dirty="0"/>
              <a:t> 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dimensione</a:t>
            </a:r>
            <a:r>
              <a:rPr lang="en-US" sz="2000" dirty="0"/>
              <a:t>  </a:t>
            </a:r>
            <a:r>
              <a:rPr lang="en-US" sz="2000" dirty="0" err="1"/>
              <a:t>bilanciata</a:t>
            </a:r>
            <a:br>
              <a:rPr lang="en-US" sz="2000" dirty="0"/>
            </a:br>
            <a:r>
              <a:rPr lang="en-US" sz="2000" dirty="0" err="1"/>
              <a:t>siano</a:t>
            </a:r>
            <a:r>
              <a:rPr lang="en-US" sz="2000" dirty="0"/>
              <a:t> X</a:t>
            </a:r>
            <a:r>
              <a:rPr lang="en-US" sz="2000" baseline="-25000" dirty="0"/>
              <a:t>1</a:t>
            </a:r>
            <a:r>
              <a:rPr lang="en-US" sz="2000" dirty="0"/>
              <a:t> e X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gruppi</a:t>
            </a:r>
            <a:r>
              <a:rPr lang="en-US" sz="2000" dirty="0"/>
              <a:t> </a:t>
            </a:r>
            <a:r>
              <a:rPr lang="en-US" sz="2000" dirty="0" err="1"/>
              <a:t>che</a:t>
            </a:r>
            <a:r>
              <a:rPr lang="en-US" sz="2000" dirty="0"/>
              <a:t> </a:t>
            </a:r>
            <a:r>
              <a:rPr lang="en-US" sz="2000" dirty="0" err="1"/>
              <a:t>hanno</a:t>
            </a:r>
            <a:r>
              <a:rPr lang="en-US" sz="2000" dirty="0"/>
              <a:t> la </a:t>
            </a:r>
            <a:r>
              <a:rPr lang="en-US" sz="2000" dirty="0" err="1"/>
              <a:t>stessa</a:t>
            </a:r>
            <a:r>
              <a:rPr lang="en-US" sz="2000" dirty="0"/>
              <a:t> </a:t>
            </a:r>
            <a:r>
              <a:rPr lang="en-US" sz="2000" dirty="0" err="1"/>
              <a:t>dimensione</a:t>
            </a:r>
            <a:r>
              <a:rPr lang="en-US" sz="2000" dirty="0"/>
              <a:t> (</a:t>
            </a:r>
            <a:r>
              <a:rPr lang="en-US" sz="2000" dirty="0" err="1"/>
              <a:t>ci</a:t>
            </a:r>
            <a:r>
              <a:rPr lang="en-US" sz="2000" dirty="0"/>
              <a:t> </a:t>
            </a:r>
            <a:r>
              <a:rPr lang="en-US" sz="2000" dirty="0" err="1"/>
              <a:t>sono</a:t>
            </a:r>
            <a:r>
              <a:rPr lang="en-US" sz="2000" dirty="0"/>
              <a:t> </a:t>
            </a:r>
            <a:r>
              <a:rPr lang="en-US" sz="2000" dirty="0" err="1"/>
              <a:t>sempre</a:t>
            </a:r>
            <a:r>
              <a:rPr lang="en-US" sz="2000" dirty="0"/>
              <a:t>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b="1" dirty="0">
                <a:sym typeface="Wingdings" pitchFamily="2" charset="2"/>
              </a:rPr>
              <a:t>if</a:t>
            </a:r>
            <a:r>
              <a:rPr lang="en-US" sz="2000" dirty="0">
                <a:sym typeface="Wingdings" pitchFamily="2" charset="2"/>
              </a:rPr>
              <a:t> peso(X</a:t>
            </a:r>
            <a:r>
              <a:rPr lang="en-US" sz="2000" baseline="-25000" dirty="0">
                <a:sym typeface="Wingdings" pitchFamily="2" charset="2"/>
              </a:rPr>
              <a:t>1</a:t>
            </a:r>
            <a:r>
              <a:rPr lang="en-US" sz="2000" dirty="0">
                <a:sym typeface="Wingdings" pitchFamily="2" charset="2"/>
              </a:rPr>
              <a:t>) = peso(X</a:t>
            </a:r>
            <a:r>
              <a:rPr lang="en-US" sz="2000" baseline="-25000" dirty="0">
                <a:sym typeface="Wingdings" pitchFamily="2" charset="2"/>
              </a:rPr>
              <a:t>2</a:t>
            </a:r>
            <a:r>
              <a:rPr lang="en-US" sz="2000" dirty="0">
                <a:sym typeface="Wingdings" pitchFamily="2" charset="2"/>
              </a:rPr>
              <a:t>) </a:t>
            </a:r>
            <a:r>
              <a:rPr lang="en-US" sz="2000" b="1" dirty="0">
                <a:sym typeface="Wingdings" pitchFamily="2" charset="2"/>
              </a:rPr>
              <a:t>then return </a:t>
            </a:r>
            <a:r>
              <a:rPr lang="en-US" sz="2000" dirty="0">
                <a:sym typeface="Wingdings" pitchFamily="2" charset="2"/>
              </a:rPr>
              <a:t>Alg4(X</a:t>
            </a:r>
            <a:r>
              <a:rPr lang="en-US" sz="2000" baseline="-25000" dirty="0">
                <a:sym typeface="Wingdings" pitchFamily="2" charset="2"/>
              </a:rPr>
              <a:t>3</a:t>
            </a:r>
            <a:r>
              <a:rPr lang="en-US" sz="2000" dirty="0">
                <a:sym typeface="Wingdings" pitchFamily="2" charset="2"/>
              </a:rPr>
              <a:t>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b="1" dirty="0">
                <a:sym typeface="Wingdings" pitchFamily="2" charset="2"/>
              </a:rPr>
              <a:t>if</a:t>
            </a:r>
            <a:r>
              <a:rPr lang="en-US" sz="2000" dirty="0">
                <a:sym typeface="Wingdings" pitchFamily="2" charset="2"/>
              </a:rPr>
              <a:t> peso(X</a:t>
            </a:r>
            <a:r>
              <a:rPr lang="en-US" sz="2000" baseline="-25000" dirty="0">
                <a:sym typeface="Wingdings" pitchFamily="2" charset="2"/>
              </a:rPr>
              <a:t>1</a:t>
            </a:r>
            <a:r>
              <a:rPr lang="en-US" sz="2000" dirty="0">
                <a:sym typeface="Wingdings" pitchFamily="2" charset="2"/>
              </a:rPr>
              <a:t>) &gt; peso(X</a:t>
            </a:r>
            <a:r>
              <a:rPr lang="en-US" sz="2000" baseline="-25000" dirty="0">
                <a:sym typeface="Wingdings" pitchFamily="2" charset="2"/>
              </a:rPr>
              <a:t>2</a:t>
            </a:r>
            <a:r>
              <a:rPr lang="en-US" sz="2000" dirty="0">
                <a:sym typeface="Wingdings" pitchFamily="2" charset="2"/>
              </a:rPr>
              <a:t>) </a:t>
            </a:r>
            <a:r>
              <a:rPr lang="en-US" sz="2000" b="1" dirty="0">
                <a:sym typeface="Wingdings" pitchFamily="2" charset="2"/>
              </a:rPr>
              <a:t>then return </a:t>
            </a:r>
            <a:r>
              <a:rPr lang="en-US" sz="2000" dirty="0">
                <a:sym typeface="Wingdings" pitchFamily="2" charset="2"/>
              </a:rPr>
              <a:t>Alg4(X</a:t>
            </a:r>
            <a:r>
              <a:rPr lang="en-US" sz="2000" baseline="-25000" dirty="0">
                <a:sym typeface="Wingdings" pitchFamily="2" charset="2"/>
              </a:rPr>
              <a:t>1</a:t>
            </a:r>
            <a:r>
              <a:rPr lang="en-US" sz="2000" dirty="0">
                <a:sym typeface="Wingdings" pitchFamily="2" charset="2"/>
              </a:rPr>
              <a:t>)</a:t>
            </a:r>
            <a:r>
              <a:rPr lang="en-US" sz="2000" b="1" dirty="0">
                <a:sym typeface="Wingdings" pitchFamily="2" charset="2"/>
              </a:rPr>
              <a:t> </a:t>
            </a:r>
            <a:br>
              <a:rPr lang="en-US" sz="2000" b="1" dirty="0">
                <a:sym typeface="Wingdings" pitchFamily="2" charset="2"/>
              </a:rPr>
            </a:br>
            <a:r>
              <a:rPr lang="en-US" sz="2000" b="1" dirty="0">
                <a:sym typeface="Wingdings" pitchFamily="2" charset="2"/>
              </a:rPr>
              <a:t>                                        else return  </a:t>
            </a:r>
            <a:r>
              <a:rPr lang="en-US" sz="2000" dirty="0">
                <a:sym typeface="Wingdings" pitchFamily="2" charset="2"/>
              </a:rPr>
              <a:t>Alg4(X</a:t>
            </a:r>
            <a:r>
              <a:rPr lang="en-US" sz="2000" baseline="-25000" dirty="0">
                <a:sym typeface="Wingdings" pitchFamily="2" charset="2"/>
              </a:rPr>
              <a:t>2</a:t>
            </a:r>
            <a:r>
              <a:rPr lang="en-US" sz="2000" dirty="0">
                <a:sym typeface="Wingdings" pitchFamily="2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2800" dirty="0">
                <a:solidFill>
                  <a:srgbClr val="C00000"/>
                </a:solidFill>
                <a:latin typeface="Comic Sans MS" pitchFamily="66" charset="0"/>
              </a:rPr>
              <a:t>Un </a:t>
            </a:r>
            <a:r>
              <a:rPr lang="en-US" sz="2800" dirty="0" err="1">
                <a:solidFill>
                  <a:srgbClr val="C00000"/>
                </a:solidFill>
                <a:latin typeface="Comic Sans MS" pitchFamily="66" charset="0"/>
              </a:rPr>
              <a:t>problema</a:t>
            </a:r>
            <a:r>
              <a:rPr lang="en-US" sz="2800" dirty="0">
                <a:solidFill>
                  <a:srgbClr val="C00000"/>
                </a:solidFill>
                <a:latin typeface="Comic Sans MS" pitchFamily="66" charset="0"/>
              </a:rPr>
              <a:t> simile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en-US" sz="2800" dirty="0" err="1">
                <a:solidFill>
                  <a:srgbClr val="3366FF"/>
                </a:solidFill>
                <a:latin typeface="Comic Sans MS" pitchFamily="66" charset="0"/>
              </a:rPr>
              <a:t>ricerca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 un </a:t>
            </a:r>
            <a:r>
              <a:rPr lang="en-US" sz="2800" dirty="0" err="1">
                <a:solidFill>
                  <a:srgbClr val="3366FF"/>
                </a:solidFill>
                <a:latin typeface="Comic Sans MS" pitchFamily="66" charset="0"/>
              </a:rPr>
              <a:t>elemento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 in un array/</a:t>
            </a:r>
            <a:r>
              <a:rPr lang="en-US" sz="2800" dirty="0" err="1">
                <a:solidFill>
                  <a:srgbClr val="3366FF"/>
                </a:solidFill>
                <a:latin typeface="Comic Sans MS" pitchFamily="66" charset="0"/>
              </a:rPr>
              <a:t>lista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 non </a:t>
            </a:r>
            <a:r>
              <a:rPr lang="en-US" sz="2800" dirty="0" err="1">
                <a:solidFill>
                  <a:srgbClr val="3366FF"/>
                </a:solidFill>
                <a:latin typeface="Comic Sans MS" pitchFamily="66" charset="0"/>
              </a:rPr>
              <a:t>ordinata</a:t>
            </a:r>
            <a:endParaRPr lang="en-US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899592" y="4720480"/>
            <a:ext cx="7657728" cy="2020888"/>
            <a:chOff x="384" y="2784"/>
            <a:chExt cx="5232" cy="1273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84" y="2784"/>
              <a:ext cx="380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altLang="it-IT" sz="2400" dirty="0" err="1">
                  <a:latin typeface="Comic Sans MS" pitchFamily="66" charset="0"/>
                </a:rPr>
                <a:t>T</a:t>
              </a:r>
              <a:r>
                <a:rPr lang="it-IT" altLang="it-IT" sz="2400" baseline="-25000" dirty="0" err="1">
                  <a:latin typeface="Comic Sans MS" pitchFamily="66" charset="0"/>
                </a:rPr>
                <a:t>best</a:t>
              </a:r>
              <a:r>
                <a:rPr lang="it-IT" altLang="it-IT" sz="2400" dirty="0">
                  <a:latin typeface="Comic Sans MS" pitchFamily="66" charset="0"/>
                </a:rPr>
                <a:t>(</a:t>
              </a:r>
              <a:r>
                <a:rPr lang="it-IT" altLang="it-IT" sz="24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400" dirty="0">
                  <a:latin typeface="Comic Sans MS" pitchFamily="66" charset="0"/>
                </a:rPr>
                <a:t>) = O(1)               </a:t>
              </a:r>
              <a:r>
                <a:rPr lang="it-IT" altLang="it-IT" sz="1600" dirty="0">
                  <a:latin typeface="Comic Sans MS" pitchFamily="66" charset="0"/>
                  <a:sym typeface="Symbol" pitchFamily="18" charset="2"/>
                </a:rPr>
                <a:t>x è in prima posizione</a:t>
              </a:r>
              <a:endParaRPr lang="it-IT" altLang="it-IT" sz="1600" dirty="0">
                <a:latin typeface="Comic Sans MS" pitchFamily="66" charset="0"/>
              </a:endParaRPr>
            </a:p>
            <a:p>
              <a:endParaRPr lang="it-IT" altLang="it-IT" sz="2400" dirty="0">
                <a:latin typeface="Comic Sans MS" pitchFamily="66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84" y="3087"/>
              <a:ext cx="45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altLang="it-IT" sz="2400" dirty="0" err="1">
                  <a:latin typeface="Comic Sans MS" pitchFamily="66" charset="0"/>
                </a:rPr>
                <a:t>T</a:t>
              </a:r>
              <a:r>
                <a:rPr lang="it-IT" altLang="it-IT" sz="2400" baseline="-25000" dirty="0" err="1">
                  <a:latin typeface="Comic Sans MS" pitchFamily="66" charset="0"/>
                </a:rPr>
                <a:t>worst</a:t>
              </a:r>
              <a:r>
                <a:rPr lang="it-IT" altLang="it-IT" sz="2400" dirty="0">
                  <a:latin typeface="Comic Sans MS" pitchFamily="66" charset="0"/>
                </a:rPr>
                <a:t>(</a:t>
              </a:r>
              <a:r>
                <a:rPr lang="it-IT" altLang="it-IT" sz="24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400" dirty="0">
                  <a:latin typeface="Comic Sans MS" pitchFamily="66" charset="0"/>
                </a:rPr>
                <a:t>) = </a:t>
              </a:r>
              <a:r>
                <a:rPr lang="el-GR" altLang="it-IT" sz="2400" dirty="0">
                  <a:latin typeface="Comic Sans MS" pitchFamily="66" charset="0"/>
                </a:rPr>
                <a:t>Θ</a:t>
              </a:r>
              <a:r>
                <a:rPr lang="it-IT" altLang="it-IT" sz="2400" dirty="0">
                  <a:latin typeface="Comic Sans MS" pitchFamily="66" charset="0"/>
                </a:rPr>
                <a:t>(</a:t>
              </a:r>
              <a:r>
                <a:rPr lang="it-IT" altLang="it-IT" sz="24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400" dirty="0">
                  <a:latin typeface="Comic Sans MS" pitchFamily="66" charset="0"/>
                </a:rPr>
                <a:t>)             </a:t>
              </a:r>
              <a:r>
                <a:rPr lang="it-IT" altLang="it-IT" sz="1600" dirty="0">
                  <a:latin typeface="Comic Sans MS" pitchFamily="66" charset="0"/>
                </a:rPr>
                <a:t>x</a:t>
              </a:r>
              <a:r>
                <a:rPr lang="it-IT" altLang="it-IT" sz="1600" dirty="0">
                  <a:latin typeface="Comic Sans MS" pitchFamily="66" charset="0"/>
                  <a:sym typeface="Symbol" pitchFamily="18" charset="2"/>
                </a:rPr>
                <a:t> </a:t>
              </a:r>
              <a:r>
                <a:rPr lang="it-IT" altLang="it-IT" sz="1600" i="1" dirty="0">
                  <a:latin typeface="Comic Sans MS" pitchFamily="66" charset="0"/>
                  <a:sym typeface="Symbol" pitchFamily="18" charset="2"/>
                </a:rPr>
                <a:t>L</a:t>
              </a:r>
              <a:r>
                <a:rPr lang="it-IT" altLang="it-IT" sz="1600" dirty="0">
                  <a:latin typeface="Comic Sans MS" pitchFamily="66" charset="0"/>
                  <a:sym typeface="Symbol" pitchFamily="18" charset="2"/>
                </a:rPr>
                <a:t> oppure è in ultima posizione</a:t>
              </a:r>
              <a:endParaRPr lang="it-IT" altLang="it-IT" sz="1600" dirty="0">
                <a:latin typeface="Comic Sans MS" pitchFamily="66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84" y="3456"/>
              <a:ext cx="5232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2400" dirty="0" err="1">
                  <a:latin typeface="Comic Sans MS" pitchFamily="66" charset="0"/>
                </a:rPr>
                <a:t>T</a:t>
              </a:r>
              <a:r>
                <a:rPr lang="it-IT" altLang="it-IT" sz="2400" baseline="-25000" dirty="0" err="1">
                  <a:latin typeface="Comic Sans MS" pitchFamily="66" charset="0"/>
                </a:rPr>
                <a:t>avg</a:t>
              </a:r>
              <a:r>
                <a:rPr lang="it-IT" altLang="it-IT" sz="2400" dirty="0">
                  <a:latin typeface="Comic Sans MS" pitchFamily="66" charset="0"/>
                </a:rPr>
                <a:t>(</a:t>
              </a:r>
              <a:r>
                <a:rPr lang="it-IT" altLang="it-IT" sz="24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400" dirty="0">
                  <a:latin typeface="Comic Sans MS" pitchFamily="66" charset="0"/>
                </a:rPr>
                <a:t>) = </a:t>
              </a:r>
              <a:r>
                <a:rPr lang="el-GR" altLang="it-IT" sz="2400" dirty="0">
                  <a:latin typeface="Comic Sans MS" pitchFamily="66" charset="0"/>
                </a:rPr>
                <a:t>Θ</a:t>
              </a:r>
              <a:r>
                <a:rPr lang="it-IT" altLang="it-IT" sz="2400" dirty="0">
                  <a:latin typeface="Comic Sans MS" pitchFamily="66" charset="0"/>
                </a:rPr>
                <a:t>(</a:t>
              </a:r>
              <a:r>
                <a:rPr lang="it-IT" altLang="it-IT" sz="24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400" dirty="0">
                  <a:latin typeface="Comic Sans MS" pitchFamily="66" charset="0"/>
                </a:rPr>
                <a:t>)       </a:t>
              </a:r>
              <a:r>
                <a:rPr lang="it-IT" altLang="it-IT" sz="1600" dirty="0">
                  <a:latin typeface="Comic Sans MS" pitchFamily="66" charset="0"/>
                </a:rPr>
                <a:t>assumendo che </a:t>
              </a:r>
              <a:r>
                <a:rPr lang="it-IT" altLang="it-IT" sz="1600" i="1" dirty="0">
                  <a:latin typeface="Comic Sans MS" pitchFamily="66" charset="0"/>
                </a:rPr>
                <a:t>x</a:t>
              </a:r>
              <a:r>
                <a:rPr lang="it-IT" altLang="it-IT" sz="1600" dirty="0">
                  <a:latin typeface="Comic Sans MS" pitchFamily="66" charset="0"/>
                </a:rPr>
                <a:t> </a:t>
              </a:r>
              <a:r>
                <a:rPr lang="it-IT" altLang="it-IT" sz="1600" dirty="0">
                  <a:latin typeface="Comic Sans MS" pitchFamily="66" charset="0"/>
                  <a:sym typeface="Symbol" pitchFamily="18" charset="2"/>
                </a:rPr>
                <a:t> </a:t>
              </a:r>
              <a:r>
                <a:rPr lang="it-IT" altLang="it-IT" sz="1600" i="1" dirty="0">
                  <a:latin typeface="Comic Sans MS" pitchFamily="66" charset="0"/>
                  <a:sym typeface="Symbol" pitchFamily="18" charset="2"/>
                </a:rPr>
                <a:t>L</a:t>
              </a:r>
              <a:r>
                <a:rPr lang="it-IT" altLang="it-IT" sz="1600" dirty="0">
                  <a:latin typeface="Comic Sans MS" pitchFamily="66" charset="0"/>
                </a:rPr>
                <a:t> e che si trovi 			 	                 con la stessa probabilità in una   			  			qualsiasi posizione</a:t>
              </a:r>
            </a:p>
          </p:txBody>
        </p:sp>
      </p:grpSp>
      <p:sp>
        <p:nvSpPr>
          <p:cNvPr id="11" name="CasellaDiTesto 10"/>
          <p:cNvSpPr txBox="1"/>
          <p:nvPr/>
        </p:nvSpPr>
        <p:spPr>
          <a:xfrm>
            <a:off x="1331739" y="1934250"/>
            <a:ext cx="6624637" cy="193899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algoritmo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RicercaSequenziale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(array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elem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 </a:t>
            </a:r>
            <a:r>
              <a:rPr lang="it-IT" altLang="it-IT" sz="2000" dirty="0">
                <a:latin typeface="Times New Roman" pitchFamily="18" charset="0"/>
                <a:sym typeface="Symbol" pitchFamily="18" charset="2"/>
              </a:rPr>
              <a:t>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intero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lunghezza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di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=1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for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=1 to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if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(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]=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return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\\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trovato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return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-1 \\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non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trovato</a:t>
            </a: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67544" y="1241817"/>
            <a:ext cx="8424863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000" kern="0" dirty="0">
                <a:latin typeface="Comic Sans MS" pitchFamily="66" charset="0"/>
              </a:rPr>
              <a:t>l’algoritmo torna la posizione di </a:t>
            </a:r>
            <a:r>
              <a:rPr lang="it-IT" altLang="it-IT" sz="2000" i="1" kern="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000" kern="0" dirty="0">
                <a:latin typeface="Comic Sans MS" pitchFamily="66" charset="0"/>
              </a:rPr>
              <a:t> in </a:t>
            </a:r>
            <a:r>
              <a:rPr lang="it-IT" altLang="it-IT" sz="2000" i="1" kern="0" dirty="0">
                <a:solidFill>
                  <a:srgbClr val="3366FF"/>
                </a:solidFill>
                <a:latin typeface="Comic Sans MS" pitchFamily="66" charset="0"/>
              </a:rPr>
              <a:t>L</a:t>
            </a:r>
            <a:r>
              <a:rPr lang="it-IT" altLang="it-IT" sz="2000" kern="0" dirty="0">
                <a:latin typeface="Comic Sans MS" pitchFamily="66" charset="0"/>
              </a:rPr>
              <a:t> se </a:t>
            </a:r>
            <a:r>
              <a:rPr lang="it-IT" altLang="it-IT" sz="2000" i="1" kern="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000" kern="0" dirty="0">
                <a:latin typeface="Comic Sans MS" pitchFamily="66" charset="0"/>
              </a:rPr>
              <a:t> è presente, -1 altrimenti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C9A4B8E-0E5C-4ED0-B870-18750EE11DE8}"/>
              </a:ext>
            </a:extLst>
          </p:cNvPr>
          <p:cNvSpPr txBox="1"/>
          <p:nvPr/>
        </p:nvSpPr>
        <p:spPr>
          <a:xfrm>
            <a:off x="539552" y="4077072"/>
            <a:ext cx="80648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altLang="it-IT" sz="2400" kern="0" dirty="0">
                <a:latin typeface="Comic Sans MS" pitchFamily="66" charset="0"/>
              </a:rPr>
              <a:t>T(</a:t>
            </a:r>
            <a:r>
              <a:rPr lang="it-IT" altLang="it-IT" sz="2400" kern="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kern="0" dirty="0">
                <a:latin typeface="Comic Sans MS" pitchFamily="66" charset="0"/>
              </a:rPr>
              <a:t>): </a:t>
            </a:r>
            <a:r>
              <a:rPr lang="it-IT" altLang="it-IT" sz="2000" kern="0" dirty="0">
                <a:latin typeface="Comic Sans MS" pitchFamily="66" charset="0"/>
              </a:rPr>
              <a:t>#operazioni RAM su un array di dimensione </a:t>
            </a:r>
            <a:r>
              <a:rPr lang="it-IT" altLang="it-IT" sz="2000" kern="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96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ChangeArrowheads="1"/>
          </p:cNvSpPr>
          <p:nvPr/>
        </p:nvSpPr>
        <p:spPr bwMode="auto">
          <a:xfrm>
            <a:off x="323850" y="1700213"/>
            <a:ext cx="8569325" cy="24479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600">
              <a:latin typeface="Comic Sans MS" pitchFamily="66" charset="0"/>
            </a:endParaRP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hangingPunct="1"/>
            <a:r>
              <a:rPr lang="it-IT" altLang="it-IT" sz="3600" b="1" dirty="0">
                <a:solidFill>
                  <a:srgbClr val="3366FF"/>
                </a:solidFill>
                <a:latin typeface="Comic Sans MS" pitchFamily="66" charset="0"/>
              </a:rPr>
              <a:t>Teorema Master: enunciato informale</a:t>
            </a:r>
            <a:endParaRPr lang="en-US" sz="36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2222500" y="2311400"/>
            <a:ext cx="4968027" cy="11079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6600" dirty="0">
                <a:latin typeface="Comic Sans MS" pitchFamily="66" charset="0"/>
              </a:rPr>
              <a:t>     </a:t>
            </a:r>
            <a:r>
              <a:rPr lang="en-US" sz="6600" dirty="0" err="1">
                <a:latin typeface="Comic Sans MS" pitchFamily="66" charset="0"/>
              </a:rPr>
              <a:t>vs</a:t>
            </a:r>
            <a:r>
              <a:rPr lang="en-US" sz="6600" dirty="0">
                <a:latin typeface="Comic Sans MS" pitchFamily="66" charset="0"/>
              </a:rPr>
              <a:t>   f(</a:t>
            </a:r>
            <a:r>
              <a:rPr lang="en-US" sz="66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6600" dirty="0">
                <a:latin typeface="Comic Sans MS" pitchFamily="66" charset="0"/>
              </a:rPr>
              <a:t>)</a:t>
            </a:r>
            <a:endParaRPr lang="en-US" sz="4000" i="1" dirty="0">
              <a:latin typeface="Comic Sans MS" pitchFamily="66" charset="0"/>
            </a:endParaRPr>
          </a:p>
        </p:txBody>
      </p:sp>
      <p:sp>
        <p:nvSpPr>
          <p:cNvPr id="53255" name="Text Box 6"/>
          <p:cNvSpPr txBox="1">
            <a:spLocks noChangeArrowheads="1"/>
          </p:cNvSpPr>
          <p:nvPr/>
        </p:nvSpPr>
        <p:spPr bwMode="auto">
          <a:xfrm>
            <a:off x="2608263" y="2355850"/>
            <a:ext cx="989373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latin typeface="Comic Sans MS" pitchFamily="66" charset="0"/>
              </a:rPr>
              <a:t>log</a:t>
            </a:r>
            <a:r>
              <a:rPr lang="en-US" sz="2800" baseline="-25000" dirty="0" err="1">
                <a:solidFill>
                  <a:srgbClr val="3366FF"/>
                </a:solidFill>
                <a:latin typeface="Comic Sans MS" pitchFamily="66" charset="0"/>
              </a:rPr>
              <a:t>b</a:t>
            </a:r>
            <a:r>
              <a:rPr lang="en-US" sz="2800" dirty="0" err="1">
                <a:solidFill>
                  <a:srgbClr val="3366FF"/>
                </a:solidFill>
                <a:latin typeface="Comic Sans MS" pitchFamily="66" charset="0"/>
              </a:rPr>
              <a:t>a</a:t>
            </a:r>
            <a:endParaRPr lang="en-US" sz="1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3256" name="Text Box 7"/>
          <p:cNvSpPr txBox="1">
            <a:spLocks noChangeArrowheads="1"/>
          </p:cNvSpPr>
          <p:nvPr/>
        </p:nvSpPr>
        <p:spPr bwMode="auto">
          <a:xfrm>
            <a:off x="179388" y="4221163"/>
            <a:ext cx="52293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latin typeface="Comic Sans MS" pitchFamily="66" charset="0"/>
              </a:rPr>
              <a:t>quale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va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più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velocemente</a:t>
            </a:r>
            <a:r>
              <a:rPr lang="en-US" sz="2400" dirty="0">
                <a:latin typeface="Comic Sans MS" pitchFamily="66" charset="0"/>
              </a:rPr>
              <a:t> a </a:t>
            </a:r>
            <a:r>
              <a:rPr lang="en-US" sz="2400" dirty="0" err="1">
                <a:latin typeface="Comic Sans MS" pitchFamily="66" charset="0"/>
              </a:rPr>
              <a:t>infinito</a:t>
            </a:r>
            <a:r>
              <a:rPr lang="en-US" sz="2400" dirty="0">
                <a:latin typeface="Comic Sans MS" pitchFamily="66" charset="0"/>
              </a:rPr>
              <a:t>?</a:t>
            </a:r>
          </a:p>
        </p:txBody>
      </p:sp>
      <p:sp>
        <p:nvSpPr>
          <p:cNvPr id="269320" name="Text Box 8"/>
          <p:cNvSpPr txBox="1">
            <a:spLocks noChangeArrowheads="1"/>
          </p:cNvSpPr>
          <p:nvPr/>
        </p:nvSpPr>
        <p:spPr bwMode="auto">
          <a:xfrm>
            <a:off x="1042988" y="4797425"/>
            <a:ext cx="59795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latin typeface="Comic Sans MS" pitchFamily="66" charset="0"/>
              </a:rPr>
              <a:t>Stesso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ordine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asintotico</a:t>
            </a:r>
            <a:r>
              <a:rPr lang="en-US" sz="2000" dirty="0">
                <a:latin typeface="Comic Sans MS" pitchFamily="66" charset="0"/>
              </a:rPr>
              <a:t>  </a:t>
            </a:r>
            <a:r>
              <a:rPr lang="en-US" sz="2000" dirty="0">
                <a:latin typeface="Comic Sans MS" pitchFamily="66" charset="0"/>
                <a:sym typeface="Wingdings" pitchFamily="2" charset="2"/>
              </a:rPr>
              <a:t>  </a:t>
            </a:r>
            <a:r>
              <a:rPr lang="en-US" sz="2000" dirty="0">
                <a:latin typeface="Comic Sans MS" pitchFamily="66" charset="0"/>
              </a:rPr>
              <a:t> 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 = </a:t>
            </a:r>
            <a:r>
              <a:rPr lang="en-US" sz="2000" dirty="0">
                <a:latin typeface="Comic Sans MS" pitchFamily="66" charset="0"/>
                <a:sym typeface="Symbol" pitchFamily="18" charset="2"/>
              </a:rPr>
              <a:t>(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f(n) log n</a:t>
            </a:r>
            <a:r>
              <a:rPr lang="en-US" sz="2000" dirty="0">
                <a:latin typeface="Comic Sans MS" pitchFamily="66" charset="0"/>
              </a:rPr>
              <a:t>)</a:t>
            </a:r>
          </a:p>
        </p:txBody>
      </p:sp>
      <p:sp>
        <p:nvSpPr>
          <p:cNvPr id="269321" name="Text Box 9"/>
          <p:cNvSpPr txBox="1">
            <a:spLocks noChangeArrowheads="1"/>
          </p:cNvSpPr>
          <p:nvPr/>
        </p:nvSpPr>
        <p:spPr bwMode="auto">
          <a:xfrm>
            <a:off x="1035050" y="5354638"/>
            <a:ext cx="64540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Se </a:t>
            </a:r>
            <a:r>
              <a:rPr lang="en-US" sz="2000" dirty="0" err="1">
                <a:latin typeface="Comic Sans MS" pitchFamily="66" charset="0"/>
              </a:rPr>
              <a:t>una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delle</a:t>
            </a:r>
            <a:r>
              <a:rPr lang="en-US" sz="2000" dirty="0">
                <a:latin typeface="Comic Sans MS" pitchFamily="66" charset="0"/>
              </a:rPr>
              <a:t> due è “</a:t>
            </a:r>
            <a:r>
              <a:rPr lang="en-US" sz="2000" dirty="0" err="1">
                <a:latin typeface="Comic Sans MS" pitchFamily="66" charset="0"/>
              </a:rPr>
              <a:t>polinomialmente</a:t>
            </a:r>
            <a:r>
              <a:rPr lang="en-US" sz="2000" dirty="0">
                <a:latin typeface="Comic Sans MS" pitchFamily="66" charset="0"/>
              </a:rPr>
              <a:t>” </a:t>
            </a:r>
            <a:r>
              <a:rPr lang="en-US" sz="2000" dirty="0" err="1">
                <a:latin typeface="Comic Sans MS" pitchFamily="66" charset="0"/>
              </a:rPr>
              <a:t>più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veloce</a:t>
            </a:r>
            <a:r>
              <a:rPr lang="en-US" sz="2000" dirty="0">
                <a:latin typeface="Comic Sans MS" pitchFamily="66" charset="0"/>
              </a:rPr>
              <a:t> </a:t>
            </a:r>
          </a:p>
          <a:p>
            <a:r>
              <a:rPr lang="en-US" sz="2000" dirty="0">
                <a:latin typeface="Comic Sans MS" pitchFamily="66" charset="0"/>
              </a:rPr>
              <a:t>          </a:t>
            </a:r>
            <a:r>
              <a:rPr lang="en-US" sz="2000" dirty="0">
                <a:latin typeface="Comic Sans MS" pitchFamily="66" charset="0"/>
                <a:sym typeface="Wingdings" pitchFamily="2" charset="2"/>
              </a:rPr>
              <a:t>  </a:t>
            </a:r>
            <a:r>
              <a:rPr lang="en-US" sz="2000" dirty="0">
                <a:latin typeface="Comic Sans MS" pitchFamily="66" charset="0"/>
              </a:rPr>
              <a:t> 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  ha </a:t>
            </a:r>
            <a:r>
              <a:rPr lang="en-US" sz="2000" dirty="0" err="1">
                <a:latin typeface="Comic Sans MS" pitchFamily="66" charset="0"/>
              </a:rPr>
              <a:t>l’ordine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asintotico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della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più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veloce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69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20" grpId="0"/>
      <p:bldP spid="26932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76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>
                <a:latin typeface="Comic Sans MS" pitchFamily="66" charset="0"/>
              </a:rPr>
              <a:t>La relazione di ricorrenza:</a:t>
            </a:r>
          </a:p>
        </p:txBody>
      </p:sp>
      <p:sp>
        <p:nvSpPr>
          <p:cNvPr id="54277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>
                <a:solidFill>
                  <a:srgbClr val="C00000"/>
                </a:solidFill>
                <a:latin typeface="Comic Sans MS" pitchFamily="66" charset="0"/>
              </a:rPr>
              <a:t>Teorema Master</a:t>
            </a:r>
          </a:p>
        </p:txBody>
      </p:sp>
      <p:sp>
        <p:nvSpPr>
          <p:cNvPr id="54278" name="Rectangle 4"/>
          <p:cNvSpPr>
            <a:spLocks noChangeArrowheads="1"/>
          </p:cNvSpPr>
          <p:nvPr/>
        </p:nvSpPr>
        <p:spPr bwMode="auto">
          <a:xfrm>
            <a:off x="609600" y="3352800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>
                <a:latin typeface="Comic Sans MS" pitchFamily="66" charset="0"/>
              </a:rPr>
              <a:t>ha soluzione: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76400" y="2057400"/>
            <a:ext cx="5856288" cy="1422400"/>
            <a:chOff x="1056" y="1968"/>
            <a:chExt cx="3689" cy="896"/>
          </a:xfrm>
        </p:grpSpPr>
        <p:sp>
          <p:nvSpPr>
            <p:cNvPr id="54290" name="Rectangle 6"/>
            <p:cNvSpPr>
              <a:spLocks noChangeArrowheads="1"/>
            </p:cNvSpPr>
            <p:nvPr/>
          </p:nvSpPr>
          <p:spPr bwMode="auto">
            <a:xfrm>
              <a:off x="2105" y="1986"/>
              <a:ext cx="264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a</a:t>
              </a:r>
              <a:r>
                <a:rPr lang="it-IT" altLang="it-IT" sz="1400" dirty="0">
                  <a:latin typeface="Comic Sans MS" pitchFamily="66" charset="0"/>
                </a:rPr>
                <a:t> </a:t>
              </a:r>
              <a:r>
                <a:rPr lang="it-IT" altLang="it-IT" sz="2800" dirty="0">
                  <a:latin typeface="Comic Sans MS" pitchFamily="66" charset="0"/>
                </a:rPr>
                <a:t>T(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  <a:sym typeface="Symbol" pitchFamily="18" charset="2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/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b</a:t>
              </a:r>
              <a:r>
                <a:rPr lang="it-IT" altLang="it-IT" sz="2800" dirty="0">
                  <a:latin typeface="Comic Sans MS" pitchFamily="66" charset="0"/>
                </a:rPr>
                <a:t>)</a:t>
              </a:r>
              <a:r>
                <a:rPr lang="it-IT" altLang="it-IT" sz="2800" b="1" baseline="-25000" dirty="0">
                  <a:latin typeface="Comic Sans MS" pitchFamily="66" charset="0"/>
                </a:rPr>
                <a:t> </a:t>
              </a:r>
              <a:r>
                <a:rPr lang="it-IT" altLang="it-IT" sz="2800" dirty="0">
                  <a:latin typeface="Comic Sans MS" pitchFamily="66" charset="0"/>
                </a:rPr>
                <a:t>+</a:t>
              </a:r>
              <a:r>
                <a:rPr lang="it-IT" altLang="it-IT" sz="2800" b="1" baseline="-25000" dirty="0">
                  <a:latin typeface="Comic Sans MS" pitchFamily="66" charset="0"/>
                </a:rPr>
                <a:t>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f(n)</a:t>
              </a:r>
              <a:r>
                <a:rPr lang="it-IT" altLang="it-IT" sz="2800" dirty="0">
                  <a:latin typeface="Comic Sans MS" pitchFamily="66" charset="0"/>
                </a:rPr>
                <a:t>    se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&gt;1</a:t>
              </a:r>
            </a:p>
          </p:txBody>
        </p:sp>
        <p:sp>
          <p:nvSpPr>
            <p:cNvPr id="54291" name="Rectangle 7"/>
            <p:cNvSpPr>
              <a:spLocks noChangeArrowheads="1"/>
            </p:cNvSpPr>
            <p:nvPr/>
          </p:nvSpPr>
          <p:spPr bwMode="auto">
            <a:xfrm>
              <a:off x="2105" y="2353"/>
              <a:ext cx="2496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2800" dirty="0">
                  <a:latin typeface="Comic Sans MS" pitchFamily="66" charset="0"/>
                  <a:sym typeface="Symbol"/>
                </a:rPr>
                <a:t>(</a:t>
              </a:r>
              <a:r>
                <a:rPr lang="it-IT" altLang="it-IT" sz="2800" dirty="0">
                  <a:latin typeface="Comic Sans MS" pitchFamily="66" charset="0"/>
                </a:rPr>
                <a:t>1)                   se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=1</a:t>
              </a:r>
              <a:endParaRPr lang="it-IT" altLang="it-IT" sz="2800" baseline="-25000" dirty="0">
                <a:latin typeface="Comic Sans MS" pitchFamily="66" charset="0"/>
              </a:endParaRPr>
            </a:p>
            <a:p>
              <a:endParaRPr lang="it-IT" altLang="it-IT" sz="2800" b="1" baseline="-25000" dirty="0">
                <a:latin typeface="Comic Sans MS" pitchFamily="66" charset="0"/>
              </a:endParaRPr>
            </a:p>
          </p:txBody>
        </p:sp>
        <p:sp>
          <p:nvSpPr>
            <p:cNvPr id="54292" name="AutoShape 8"/>
            <p:cNvSpPr>
              <a:spLocks/>
            </p:cNvSpPr>
            <p:nvPr/>
          </p:nvSpPr>
          <p:spPr bwMode="auto">
            <a:xfrm>
              <a:off x="1907" y="1968"/>
              <a:ext cx="192" cy="747"/>
            </a:xfrm>
            <a:prstGeom prst="leftBrace">
              <a:avLst>
                <a:gd name="adj1" fmla="val 32422"/>
                <a:gd name="adj2" fmla="val 50000"/>
              </a:avLst>
            </a:prstGeom>
            <a:noFill/>
            <a:ln w="25400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 sz="1600">
                <a:latin typeface="Comic Sans MS" pitchFamily="66" charset="0"/>
              </a:endParaRPr>
            </a:p>
          </p:txBody>
        </p:sp>
        <p:sp>
          <p:nvSpPr>
            <p:cNvPr id="54293" name="Rectangle 9"/>
            <p:cNvSpPr>
              <a:spLocks noChangeArrowheads="1"/>
            </p:cNvSpPr>
            <p:nvPr/>
          </p:nvSpPr>
          <p:spPr bwMode="auto">
            <a:xfrm>
              <a:off x="1056" y="2153"/>
              <a:ext cx="7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altLang="it-IT" sz="2800" dirty="0">
                  <a:latin typeface="Comic Sans MS" pitchFamily="66" charset="0"/>
                </a:rPr>
                <a:t>T(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) =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09600" y="3876675"/>
            <a:ext cx="8153400" cy="568325"/>
            <a:chOff x="384" y="2400"/>
            <a:chExt cx="5136" cy="358"/>
          </a:xfrm>
        </p:grpSpPr>
        <p:sp>
          <p:nvSpPr>
            <p:cNvPr id="54287" name="Rectangle 11"/>
            <p:cNvSpPr>
              <a:spLocks noChangeArrowheads="1"/>
            </p:cNvSpPr>
            <p:nvPr/>
          </p:nvSpPr>
          <p:spPr bwMode="auto">
            <a:xfrm>
              <a:off x="384" y="2456"/>
              <a:ext cx="5136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it-IT" altLang="it-IT" sz="2800" dirty="0">
                  <a:latin typeface="Comic Sans MS" pitchFamily="66" charset="0"/>
                </a:rPr>
                <a:t>1.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T(n) =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  <a:sym typeface="Symbol"/>
                </a:rPr>
                <a:t>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(</a:t>
              </a:r>
              <a:r>
                <a:rPr lang="it-IT" altLang="it-IT" sz="2800" dirty="0" err="1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     )</a:t>
              </a:r>
              <a:r>
                <a:rPr lang="it-IT" altLang="it-IT" sz="2800" dirty="0">
                  <a:latin typeface="Comic Sans MS" pitchFamily="66" charset="0"/>
                </a:rPr>
                <a:t> se f(n)</a:t>
              </a:r>
              <a:r>
                <a:rPr lang="it-IT" altLang="it-IT" sz="2800" dirty="0" err="1">
                  <a:latin typeface="Comic Sans MS" pitchFamily="66" charset="0"/>
                </a:rPr>
                <a:t>=O</a:t>
              </a:r>
              <a:r>
                <a:rPr lang="it-IT" altLang="it-IT" sz="2800" dirty="0">
                  <a:latin typeface="Comic Sans MS" pitchFamily="66" charset="0"/>
                </a:rPr>
                <a:t>(n       ) per </a:t>
              </a:r>
              <a:r>
                <a:rPr lang="it-IT" altLang="it-IT" sz="2800" dirty="0">
                  <a:latin typeface="Comic Sans MS" pitchFamily="66" charset="0"/>
                  <a:sym typeface="Symbol"/>
                </a:rPr>
                <a:t> </a:t>
              </a:r>
              <a:r>
                <a:rPr lang="it-IT" altLang="it-IT" sz="2800" dirty="0">
                  <a:latin typeface="Comic Sans MS" pitchFamily="66" charset="0"/>
                </a:rPr>
                <a:t>&gt;0</a:t>
              </a:r>
            </a:p>
          </p:txBody>
        </p:sp>
        <p:sp>
          <p:nvSpPr>
            <p:cNvPr id="54288" name="Rectangle 12"/>
            <p:cNvSpPr>
              <a:spLocks noChangeArrowheads="1"/>
            </p:cNvSpPr>
            <p:nvPr/>
          </p:nvSpPr>
          <p:spPr bwMode="auto">
            <a:xfrm>
              <a:off x="1655" y="2400"/>
              <a:ext cx="40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altLang="it-IT" sz="1600" dirty="0" err="1">
                  <a:solidFill>
                    <a:srgbClr val="3366FF"/>
                  </a:solidFill>
                  <a:latin typeface="Comic Sans MS" pitchFamily="66" charset="0"/>
                </a:rPr>
                <a:t>log</a:t>
              </a:r>
              <a:r>
                <a:rPr lang="it-IT" altLang="it-IT" sz="1600" baseline="-25000" dirty="0" err="1">
                  <a:solidFill>
                    <a:srgbClr val="3366FF"/>
                  </a:solidFill>
                  <a:latin typeface="Comic Sans MS" pitchFamily="66" charset="0"/>
                </a:rPr>
                <a:t>b</a:t>
              </a:r>
              <a:r>
                <a:rPr lang="it-IT" altLang="it-IT" sz="1600" dirty="0" err="1">
                  <a:solidFill>
                    <a:srgbClr val="3366FF"/>
                  </a:solidFill>
                  <a:latin typeface="Comic Sans MS" pitchFamily="66" charset="0"/>
                </a:rPr>
                <a:t>a</a:t>
              </a:r>
              <a:endParaRPr lang="it-IT" altLang="it-IT" sz="1600" dirty="0">
                <a:solidFill>
                  <a:srgbClr val="3366FF"/>
                </a:solidFill>
                <a:latin typeface="Comic Sans MS" pitchFamily="66" charset="0"/>
              </a:endParaRPr>
            </a:p>
          </p:txBody>
        </p:sp>
        <p:sp>
          <p:nvSpPr>
            <p:cNvPr id="54289" name="Rectangle 13"/>
            <p:cNvSpPr>
              <a:spLocks noChangeArrowheads="1"/>
            </p:cNvSpPr>
            <p:nvPr/>
          </p:nvSpPr>
          <p:spPr bwMode="auto">
            <a:xfrm>
              <a:off x="3334" y="2405"/>
              <a:ext cx="58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altLang="it-IT" sz="1600" dirty="0" err="1">
                  <a:latin typeface="Comic Sans MS" pitchFamily="66" charset="0"/>
                </a:rPr>
                <a:t>log</a:t>
              </a:r>
              <a:r>
                <a:rPr lang="it-IT" altLang="it-IT" sz="1600" baseline="-25000" dirty="0" err="1">
                  <a:latin typeface="Comic Sans MS" pitchFamily="66" charset="0"/>
                </a:rPr>
                <a:t>b</a:t>
              </a:r>
              <a:r>
                <a:rPr lang="it-IT" altLang="it-IT" sz="1600" dirty="0" err="1">
                  <a:latin typeface="Comic Sans MS" pitchFamily="66" charset="0"/>
                </a:rPr>
                <a:t>a</a:t>
              </a:r>
              <a:r>
                <a:rPr lang="it-IT" altLang="it-IT" sz="700" dirty="0">
                  <a:latin typeface="Comic Sans MS" pitchFamily="66" charset="0"/>
                </a:rPr>
                <a:t> </a:t>
              </a:r>
              <a:r>
                <a:rPr lang="it-IT" altLang="it-IT" sz="1600" dirty="0">
                  <a:latin typeface="Comic Sans MS" pitchFamily="66" charset="0"/>
                </a:rPr>
                <a:t>-</a:t>
              </a:r>
              <a:r>
                <a:rPr lang="it-IT" altLang="it-IT" sz="700" dirty="0">
                  <a:latin typeface="Comic Sans MS" pitchFamily="66" charset="0"/>
                </a:rPr>
                <a:t> </a:t>
              </a:r>
              <a:r>
                <a:rPr lang="it-IT" altLang="it-IT" sz="2000" dirty="0">
                  <a:latin typeface="Comic Sans MS" pitchFamily="66" charset="0"/>
                  <a:sym typeface="Symbol"/>
                </a:rPr>
                <a:t></a:t>
              </a:r>
              <a:endParaRPr lang="it-IT" altLang="it-IT" sz="1600" dirty="0">
                <a:latin typeface="Comic Sans MS" pitchFamily="66" charset="0"/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09600" y="4562475"/>
            <a:ext cx="8153400" cy="568325"/>
            <a:chOff x="384" y="2874"/>
            <a:chExt cx="5136" cy="358"/>
          </a:xfrm>
        </p:grpSpPr>
        <p:sp>
          <p:nvSpPr>
            <p:cNvPr id="54284" name="Rectangle 15"/>
            <p:cNvSpPr>
              <a:spLocks noChangeArrowheads="1"/>
            </p:cNvSpPr>
            <p:nvPr/>
          </p:nvSpPr>
          <p:spPr bwMode="auto">
            <a:xfrm>
              <a:off x="384" y="2930"/>
              <a:ext cx="5136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it-IT" altLang="it-IT" sz="2800" dirty="0">
                  <a:latin typeface="Comic Sans MS" pitchFamily="66" charset="0"/>
                </a:rPr>
                <a:t>2.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T(n) =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  <a:sym typeface="Symbol"/>
                </a:rPr>
                <a:t>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(</a:t>
              </a:r>
              <a:r>
                <a:rPr lang="it-IT" altLang="it-IT" sz="2800" dirty="0" err="1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      log n) </a:t>
              </a:r>
              <a:r>
                <a:rPr lang="it-IT" altLang="it-IT" sz="2800" dirty="0">
                  <a:latin typeface="Comic Sans MS" pitchFamily="66" charset="0"/>
                </a:rPr>
                <a:t>se f(n) = </a:t>
              </a:r>
              <a:r>
                <a:rPr lang="it-IT" altLang="it-IT" sz="2800" dirty="0">
                  <a:latin typeface="Comic Sans MS" pitchFamily="66" charset="0"/>
                  <a:sym typeface="Symbol"/>
                </a:rPr>
                <a:t></a:t>
              </a:r>
              <a:r>
                <a:rPr lang="it-IT" altLang="it-IT" sz="2800" dirty="0">
                  <a:latin typeface="Comic Sans MS" pitchFamily="66" charset="0"/>
                </a:rPr>
                <a:t>(</a:t>
              </a:r>
              <a:r>
                <a:rPr lang="it-IT" altLang="it-IT" sz="2800" dirty="0" err="1"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     )</a:t>
              </a:r>
            </a:p>
          </p:txBody>
        </p:sp>
        <p:sp>
          <p:nvSpPr>
            <p:cNvPr id="54285" name="Rectangle 16"/>
            <p:cNvSpPr>
              <a:spLocks noChangeArrowheads="1"/>
            </p:cNvSpPr>
            <p:nvPr/>
          </p:nvSpPr>
          <p:spPr bwMode="auto">
            <a:xfrm>
              <a:off x="1701" y="2874"/>
              <a:ext cx="40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altLang="it-IT" sz="1600" dirty="0" err="1">
                  <a:solidFill>
                    <a:srgbClr val="3366FF"/>
                  </a:solidFill>
                  <a:latin typeface="Comic Sans MS" pitchFamily="66" charset="0"/>
                </a:rPr>
                <a:t>log</a:t>
              </a:r>
              <a:r>
                <a:rPr lang="it-IT" altLang="it-IT" sz="1600" baseline="-25000" dirty="0" err="1">
                  <a:solidFill>
                    <a:srgbClr val="3366FF"/>
                  </a:solidFill>
                  <a:latin typeface="Comic Sans MS" pitchFamily="66" charset="0"/>
                </a:rPr>
                <a:t>b</a:t>
              </a:r>
              <a:r>
                <a:rPr lang="it-IT" altLang="it-IT" sz="1600" dirty="0" err="1">
                  <a:solidFill>
                    <a:srgbClr val="3366FF"/>
                  </a:solidFill>
                  <a:latin typeface="Comic Sans MS" pitchFamily="66" charset="0"/>
                </a:rPr>
                <a:t>a</a:t>
              </a:r>
              <a:endParaRPr lang="it-IT" altLang="it-IT" sz="1600" dirty="0">
                <a:solidFill>
                  <a:srgbClr val="3366FF"/>
                </a:solidFill>
                <a:latin typeface="Comic Sans MS" pitchFamily="66" charset="0"/>
              </a:endParaRPr>
            </a:p>
          </p:txBody>
        </p:sp>
        <p:sp>
          <p:nvSpPr>
            <p:cNvPr id="54286" name="Rectangle 17"/>
            <p:cNvSpPr>
              <a:spLocks noChangeArrowheads="1"/>
            </p:cNvSpPr>
            <p:nvPr/>
          </p:nvSpPr>
          <p:spPr bwMode="auto">
            <a:xfrm>
              <a:off x="4027" y="2874"/>
              <a:ext cx="42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altLang="it-IT" sz="1600" dirty="0" err="1">
                  <a:latin typeface="Comic Sans MS" pitchFamily="66" charset="0"/>
                </a:rPr>
                <a:t>log</a:t>
              </a:r>
              <a:r>
                <a:rPr lang="it-IT" altLang="it-IT" sz="1600" baseline="-25000" dirty="0" err="1">
                  <a:latin typeface="Comic Sans MS" pitchFamily="66" charset="0"/>
                </a:rPr>
                <a:t>b</a:t>
              </a:r>
              <a:r>
                <a:rPr lang="it-IT" altLang="it-IT" sz="1600" dirty="0" err="1">
                  <a:latin typeface="Comic Sans MS" pitchFamily="66" charset="0"/>
                </a:rPr>
                <a:t>a</a:t>
              </a:r>
              <a:r>
                <a:rPr lang="it-IT" altLang="it-IT" sz="700" dirty="0">
                  <a:latin typeface="Comic Sans MS" pitchFamily="66" charset="0"/>
                </a:rPr>
                <a:t> </a:t>
              </a:r>
              <a:endParaRPr lang="it-IT" altLang="it-IT" sz="1600" dirty="0">
                <a:latin typeface="Comic Sans MS" pitchFamily="66" charset="0"/>
              </a:endParaRPr>
            </a:p>
          </p:txBody>
        </p:sp>
      </p:grpSp>
      <p:sp>
        <p:nvSpPr>
          <p:cNvPr id="54282" name="Rectangle 18"/>
          <p:cNvSpPr>
            <a:spLocks noChangeArrowheads="1"/>
          </p:cNvSpPr>
          <p:nvPr/>
        </p:nvSpPr>
        <p:spPr bwMode="auto">
          <a:xfrm>
            <a:off x="609600" y="5337175"/>
            <a:ext cx="8382000" cy="125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it-IT" altLang="it-IT" sz="2800" dirty="0">
                <a:latin typeface="Comic Sans MS" pitchFamily="66" charset="0"/>
              </a:rPr>
              <a:t>3.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T(n) =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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(f(n))</a:t>
            </a:r>
            <a:r>
              <a:rPr lang="it-IT" altLang="it-IT" sz="2800" dirty="0">
                <a:latin typeface="Comic Sans MS" pitchFamily="66" charset="0"/>
              </a:rPr>
              <a:t> se f(n)=</a:t>
            </a:r>
            <a:r>
              <a:rPr lang="it-IT" altLang="it-IT" sz="2800" dirty="0">
                <a:latin typeface="Comic Sans MS" pitchFamily="66" charset="0"/>
                <a:sym typeface="Symbol"/>
              </a:rPr>
              <a:t></a:t>
            </a:r>
            <a:r>
              <a:rPr lang="it-IT" altLang="it-IT" sz="2800" dirty="0">
                <a:latin typeface="Comic Sans MS" pitchFamily="66" charset="0"/>
              </a:rPr>
              <a:t>(</a:t>
            </a:r>
            <a:r>
              <a:rPr lang="it-IT" altLang="it-IT" sz="2800" dirty="0" err="1"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       </a:t>
            </a:r>
            <a:r>
              <a:rPr lang="it-IT" altLang="it-IT" sz="900" dirty="0">
                <a:latin typeface="Comic Sans MS" pitchFamily="66" charset="0"/>
              </a:rPr>
              <a:t> </a:t>
            </a:r>
            <a:r>
              <a:rPr lang="it-IT" altLang="it-IT" sz="2800" dirty="0">
                <a:latin typeface="Comic Sans MS" pitchFamily="66" charset="0"/>
              </a:rPr>
              <a:t>) per </a:t>
            </a:r>
            <a:r>
              <a:rPr lang="it-IT" altLang="it-IT" sz="2800" dirty="0">
                <a:latin typeface="Comic Sans MS" pitchFamily="66" charset="0"/>
                <a:sym typeface="Symbol"/>
              </a:rPr>
              <a:t> </a:t>
            </a:r>
            <a:r>
              <a:rPr lang="it-IT" altLang="it-IT" sz="2800" dirty="0">
                <a:latin typeface="Comic Sans MS" pitchFamily="66" charset="0"/>
              </a:rPr>
              <a:t>&gt;0 e </a:t>
            </a:r>
          </a:p>
          <a:p>
            <a:pPr>
              <a:lnSpc>
                <a:spcPct val="90000"/>
              </a:lnSpc>
            </a:pPr>
            <a:r>
              <a:rPr lang="it-IT" altLang="it-IT" sz="2800" dirty="0">
                <a:latin typeface="Comic Sans MS" pitchFamily="66" charset="0"/>
              </a:rPr>
              <a:t>a</a:t>
            </a:r>
            <a:r>
              <a:rPr lang="it-IT" altLang="it-IT" sz="1400" dirty="0">
                <a:latin typeface="Comic Sans MS" pitchFamily="66" charset="0"/>
              </a:rPr>
              <a:t> </a:t>
            </a:r>
            <a:r>
              <a:rPr lang="it-IT" altLang="it-IT" sz="2800" dirty="0">
                <a:latin typeface="Comic Sans MS" pitchFamily="66" charset="0"/>
              </a:rPr>
              <a:t>f(n/b)≤ c</a:t>
            </a:r>
            <a:r>
              <a:rPr lang="it-IT" altLang="it-IT" sz="1400" dirty="0">
                <a:latin typeface="Comic Sans MS" pitchFamily="66" charset="0"/>
              </a:rPr>
              <a:t> </a:t>
            </a:r>
            <a:r>
              <a:rPr lang="it-IT" altLang="it-IT" sz="2800" dirty="0">
                <a:latin typeface="Comic Sans MS" pitchFamily="66" charset="0"/>
              </a:rPr>
              <a:t>f(n) per c&lt;1 e n sufficientemente grande</a:t>
            </a:r>
          </a:p>
        </p:txBody>
      </p:sp>
      <p:sp>
        <p:nvSpPr>
          <p:cNvPr id="54283" name="Rectangle 19"/>
          <p:cNvSpPr>
            <a:spLocks noChangeArrowheads="1"/>
          </p:cNvSpPr>
          <p:nvPr/>
        </p:nvSpPr>
        <p:spPr bwMode="auto">
          <a:xfrm>
            <a:off x="5263405" y="5256213"/>
            <a:ext cx="1016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1600" dirty="0" err="1">
                <a:latin typeface="Comic Sans MS" pitchFamily="66" charset="0"/>
              </a:rPr>
              <a:t>log</a:t>
            </a:r>
            <a:r>
              <a:rPr lang="it-IT" altLang="it-IT" sz="1600" baseline="-25000" dirty="0" err="1">
                <a:latin typeface="Comic Sans MS" pitchFamily="66" charset="0"/>
              </a:rPr>
              <a:t>b</a:t>
            </a:r>
            <a:r>
              <a:rPr lang="it-IT" altLang="it-IT" sz="1600" dirty="0" err="1">
                <a:latin typeface="Comic Sans MS" pitchFamily="66" charset="0"/>
              </a:rPr>
              <a:t>a</a:t>
            </a:r>
            <a:r>
              <a:rPr lang="it-IT" altLang="it-IT" sz="700" dirty="0">
                <a:latin typeface="Comic Sans MS" pitchFamily="66" charset="0"/>
              </a:rPr>
              <a:t> </a:t>
            </a:r>
            <a:r>
              <a:rPr lang="it-IT" altLang="it-IT" sz="1600" dirty="0">
                <a:latin typeface="Comic Sans MS" pitchFamily="66" charset="0"/>
              </a:rPr>
              <a:t>+</a:t>
            </a:r>
            <a:r>
              <a:rPr lang="it-IT" altLang="it-IT" sz="700" dirty="0">
                <a:latin typeface="Comic Sans MS" pitchFamily="66" charset="0"/>
              </a:rPr>
              <a:t> </a:t>
            </a:r>
            <a:r>
              <a:rPr lang="it-IT" altLang="it-IT" sz="2000" dirty="0">
                <a:latin typeface="Comic Sans MS" pitchFamily="66" charset="0"/>
                <a:sym typeface="Symbol"/>
              </a:rPr>
              <a:t></a:t>
            </a:r>
            <a:r>
              <a:rPr lang="it-IT" altLang="it-IT" sz="2000" dirty="0">
                <a:latin typeface="Comic Sans MS" pitchFamily="66" charset="0"/>
              </a:rPr>
              <a:t> </a:t>
            </a:r>
            <a:endParaRPr lang="it-IT" altLang="it-IT" sz="1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153400" cy="1752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>
                <a:latin typeface="Comic Sans MS" pitchFamily="66" charset="0"/>
              </a:rPr>
              <a:t>1)  T(n) = </a:t>
            </a:r>
            <a:r>
              <a:rPr lang="it-IT" altLang="it-IT" sz="2800" dirty="0" err="1"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 + 2T(n/2)</a:t>
            </a:r>
          </a:p>
          <a:p>
            <a:pPr>
              <a:lnSpc>
                <a:spcPct val="90000"/>
              </a:lnSpc>
              <a:buNone/>
            </a:pPr>
            <a:r>
              <a:rPr lang="it-IT" altLang="it-IT" sz="2400" dirty="0">
                <a:latin typeface="Comic Sans MS" pitchFamily="66" charset="0"/>
              </a:rPr>
              <a:t>      a=2, b=2, f(n)=n=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</a:t>
            </a:r>
            <a:r>
              <a:rPr lang="it-IT" altLang="it-IT" sz="2400" dirty="0">
                <a:latin typeface="Comic Sans MS" pitchFamily="66" charset="0"/>
              </a:rPr>
              <a:t>(n      )</a:t>
            </a:r>
            <a:r>
              <a:rPr lang="it-IT" altLang="it-IT" sz="2800" dirty="0">
                <a:latin typeface="Comic Sans MS" pitchFamily="66" charset="0"/>
              </a:rPr>
              <a:t>           </a:t>
            </a:r>
            <a:r>
              <a:rPr lang="it-IT" altLang="it-IT" sz="2400" dirty="0">
                <a:latin typeface="Comic Sans MS" pitchFamily="66" charset="0"/>
              </a:rPr>
              <a:t>T(n)=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 </a:t>
            </a:r>
            <a:r>
              <a:rPr lang="it-IT" altLang="it-IT" sz="2400" dirty="0">
                <a:latin typeface="Comic Sans MS" pitchFamily="66" charset="0"/>
              </a:rPr>
              <a:t>(n log 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dirty="0">
                <a:latin typeface="Comic Sans MS" pitchFamily="66" charset="0"/>
              </a:rPr>
              <a:t>      (caso 2 del teorema master)</a:t>
            </a:r>
          </a:p>
        </p:txBody>
      </p:sp>
      <p:sp>
        <p:nvSpPr>
          <p:cNvPr id="55301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>
                <a:solidFill>
                  <a:srgbClr val="C00000"/>
                </a:solidFill>
                <a:latin typeface="Comic Sans MS" pitchFamily="66" charset="0"/>
              </a:rPr>
              <a:t>Esempi</a:t>
            </a:r>
          </a:p>
        </p:txBody>
      </p:sp>
      <p:sp>
        <p:nvSpPr>
          <p:cNvPr id="251908" name="Rectangle 4"/>
          <p:cNvSpPr>
            <a:spLocks noChangeArrowheads="1"/>
          </p:cNvSpPr>
          <p:nvPr/>
        </p:nvSpPr>
        <p:spPr bwMode="auto">
          <a:xfrm>
            <a:off x="4067944" y="1612900"/>
            <a:ext cx="6960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1600">
                <a:latin typeface="Comic Sans MS" pitchFamily="66" charset="0"/>
              </a:rPr>
              <a:t>log</a:t>
            </a:r>
            <a:r>
              <a:rPr lang="it-IT" altLang="it-IT" sz="1600" baseline="-25000">
                <a:latin typeface="Comic Sans MS" pitchFamily="66" charset="0"/>
              </a:rPr>
              <a:t>2</a:t>
            </a:r>
            <a:r>
              <a:rPr lang="it-IT" altLang="it-IT" sz="1600">
                <a:latin typeface="Comic Sans MS" pitchFamily="66" charset="0"/>
              </a:rPr>
              <a:t>2</a:t>
            </a:r>
            <a:r>
              <a:rPr lang="it-IT" altLang="it-IT" sz="700">
                <a:latin typeface="Comic Sans MS" pitchFamily="66" charset="0"/>
              </a:rPr>
              <a:t> </a:t>
            </a:r>
            <a:endParaRPr lang="it-IT" altLang="it-IT" sz="1600">
              <a:latin typeface="Comic Sans MS" pitchFamily="66" charset="0"/>
            </a:endParaRPr>
          </a:p>
        </p:txBody>
      </p:sp>
      <p:sp>
        <p:nvSpPr>
          <p:cNvPr id="251909" name="AutoShape 5"/>
          <p:cNvSpPr>
            <a:spLocks noChangeArrowheads="1"/>
          </p:cNvSpPr>
          <p:nvPr/>
        </p:nvSpPr>
        <p:spPr bwMode="auto">
          <a:xfrm>
            <a:off x="5397500" y="1752600"/>
            <a:ext cx="381000" cy="381000"/>
          </a:xfrm>
          <a:prstGeom prst="rightArrow">
            <a:avLst>
              <a:gd name="adj1" fmla="val 50000"/>
              <a:gd name="adj2" fmla="val 51667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sz="1600">
              <a:latin typeface="Comic Sans MS" pitchFamily="66" charset="0"/>
            </a:endParaRPr>
          </a:p>
        </p:txBody>
      </p:sp>
      <p:sp>
        <p:nvSpPr>
          <p:cNvPr id="55312" name="Rectangle 7"/>
          <p:cNvSpPr>
            <a:spLocks noChangeArrowheads="1"/>
          </p:cNvSpPr>
          <p:nvPr/>
        </p:nvSpPr>
        <p:spPr bwMode="auto">
          <a:xfrm>
            <a:off x="667072" y="2780928"/>
            <a:ext cx="8153400" cy="1752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800" dirty="0">
                <a:latin typeface="Comic Sans MS" pitchFamily="66" charset="0"/>
              </a:rPr>
              <a:t>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      a=3, b=9, f(n)=c=O(n          )</a:t>
            </a:r>
            <a:r>
              <a:rPr lang="it-IT" altLang="it-IT" sz="2800" dirty="0">
                <a:latin typeface="Comic Sans MS" pitchFamily="66" charset="0"/>
              </a:rPr>
              <a:t>        </a:t>
            </a:r>
            <a:r>
              <a:rPr lang="it-IT" altLang="it-IT" sz="2400" dirty="0">
                <a:latin typeface="Comic Sans MS" pitchFamily="66" charset="0"/>
              </a:rPr>
              <a:t>T(n)=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 </a:t>
            </a:r>
            <a:r>
              <a:rPr lang="it-IT" altLang="it-IT" sz="2400" dirty="0">
                <a:latin typeface="Comic Sans MS" pitchFamily="66" charset="0"/>
              </a:rPr>
              <a:t>(</a:t>
            </a:r>
            <a:r>
              <a:rPr lang="it-IT" altLang="it-IT" sz="2400" dirty="0" err="1">
                <a:latin typeface="Comic Sans MS" pitchFamily="66" charset="0"/>
              </a:rPr>
              <a:t>√n</a:t>
            </a:r>
            <a:r>
              <a:rPr lang="it-IT" altLang="it-IT" sz="2400" dirty="0">
                <a:latin typeface="Comic Sans MS" pitchFamily="66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      (caso 1 del teorema master, </a:t>
            </a:r>
            <a:r>
              <a:rPr lang="it-IT" altLang="it-IT" sz="2400" dirty="0" err="1">
                <a:latin typeface="Comic Sans MS" pitchFamily="66" charset="0"/>
              </a:rPr>
              <a:t>es</a:t>
            </a:r>
            <a:r>
              <a:rPr lang="it-IT" altLang="it-IT" sz="2400" dirty="0">
                <a:latin typeface="Comic Sans MS" pitchFamily="66" charset="0"/>
              </a:rPr>
              <a:t>: 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=0.1</a:t>
            </a:r>
            <a:r>
              <a:rPr lang="it-IT" altLang="it-IT" sz="2400" dirty="0">
                <a:latin typeface="Comic Sans MS" pitchFamily="66" charset="0"/>
              </a:rPr>
              <a:t>)</a:t>
            </a:r>
          </a:p>
        </p:txBody>
      </p:sp>
      <p:sp>
        <p:nvSpPr>
          <p:cNvPr id="55313" name="Rectangle 8"/>
          <p:cNvSpPr>
            <a:spLocks noChangeArrowheads="1"/>
          </p:cNvSpPr>
          <p:nvPr/>
        </p:nvSpPr>
        <p:spPr bwMode="auto">
          <a:xfrm>
            <a:off x="4137851" y="3140968"/>
            <a:ext cx="10102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1600" dirty="0">
                <a:latin typeface="Comic Sans MS" pitchFamily="66" charset="0"/>
              </a:rPr>
              <a:t>log</a:t>
            </a:r>
            <a:r>
              <a:rPr lang="it-IT" altLang="it-IT" sz="1600" baseline="-25000" dirty="0">
                <a:latin typeface="Comic Sans MS" pitchFamily="66" charset="0"/>
              </a:rPr>
              <a:t>9</a:t>
            </a:r>
            <a:r>
              <a:rPr lang="it-IT" altLang="it-IT" sz="1600" dirty="0">
                <a:latin typeface="Comic Sans MS" pitchFamily="66" charset="0"/>
              </a:rPr>
              <a:t>3 -</a:t>
            </a:r>
            <a:r>
              <a:rPr lang="it-IT" altLang="it-IT" sz="700" dirty="0">
                <a:latin typeface="Comic Sans MS" pitchFamily="66" charset="0"/>
              </a:rPr>
              <a:t> </a:t>
            </a:r>
            <a:r>
              <a:rPr lang="it-IT" altLang="it-IT" sz="2000" dirty="0">
                <a:latin typeface="Comic Sans MS" pitchFamily="66" charset="0"/>
                <a:sym typeface="Symbol"/>
              </a:rPr>
              <a:t></a:t>
            </a:r>
            <a:r>
              <a:rPr lang="it-IT" altLang="it-IT" sz="700" dirty="0">
                <a:latin typeface="Comic Sans MS" pitchFamily="66" charset="0"/>
              </a:rPr>
              <a:t> </a:t>
            </a:r>
          </a:p>
        </p:txBody>
      </p:sp>
      <p:sp>
        <p:nvSpPr>
          <p:cNvPr id="55314" name="AutoShape 9"/>
          <p:cNvSpPr>
            <a:spLocks noChangeArrowheads="1"/>
          </p:cNvSpPr>
          <p:nvPr/>
        </p:nvSpPr>
        <p:spPr bwMode="auto">
          <a:xfrm>
            <a:off x="5508104" y="3284984"/>
            <a:ext cx="381000" cy="381000"/>
          </a:xfrm>
          <a:prstGeom prst="rightArrow">
            <a:avLst>
              <a:gd name="adj1" fmla="val 50000"/>
              <a:gd name="adj2" fmla="val 51667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sz="1600">
              <a:latin typeface="Comic Sans MS" pitchFamily="66" charset="0"/>
            </a:endParaRPr>
          </a:p>
        </p:txBody>
      </p:sp>
      <p:sp>
        <p:nvSpPr>
          <p:cNvPr id="55306" name="Rectangle 11"/>
          <p:cNvSpPr>
            <a:spLocks noChangeArrowheads="1"/>
          </p:cNvSpPr>
          <p:nvPr/>
        </p:nvSpPr>
        <p:spPr bwMode="auto">
          <a:xfrm>
            <a:off x="609600" y="4419600"/>
            <a:ext cx="8153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800" dirty="0">
                <a:latin typeface="Comic Sans MS" pitchFamily="66" charset="0"/>
              </a:rPr>
              <a:t>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      a=3, b=9, f(n)=n=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</a:t>
            </a:r>
            <a:r>
              <a:rPr lang="it-IT" altLang="it-IT" sz="2400" dirty="0">
                <a:latin typeface="Comic Sans MS" pitchFamily="66" charset="0"/>
              </a:rPr>
              <a:t>(n         )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      (caso 3 del teorema master, </a:t>
            </a:r>
            <a:r>
              <a:rPr lang="it-IT" altLang="it-IT" sz="2400" dirty="0" err="1">
                <a:latin typeface="Comic Sans MS" pitchFamily="66" charset="0"/>
              </a:rPr>
              <a:t>es</a:t>
            </a:r>
            <a:r>
              <a:rPr lang="it-IT" altLang="it-IT" sz="2400" dirty="0">
                <a:latin typeface="Comic Sans MS" pitchFamily="66" charset="0"/>
              </a:rPr>
              <a:t>: 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=0.1</a:t>
            </a:r>
            <a:r>
              <a:rPr lang="it-IT" altLang="it-IT" sz="2400" dirty="0">
                <a:latin typeface="Comic Sans MS" pitchFamily="66" charset="0"/>
              </a:rPr>
              <a:t>)</a:t>
            </a:r>
          </a:p>
        </p:txBody>
      </p:sp>
      <p:sp>
        <p:nvSpPr>
          <p:cNvPr id="55307" name="Rectangle 12"/>
          <p:cNvSpPr>
            <a:spLocks noChangeArrowheads="1"/>
          </p:cNvSpPr>
          <p:nvPr/>
        </p:nvSpPr>
        <p:spPr bwMode="auto">
          <a:xfrm>
            <a:off x="4067944" y="4757082"/>
            <a:ext cx="10246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1600" dirty="0">
                <a:latin typeface="Comic Sans MS" pitchFamily="66" charset="0"/>
              </a:rPr>
              <a:t>log</a:t>
            </a:r>
            <a:r>
              <a:rPr lang="it-IT" altLang="it-IT" sz="1600" baseline="-25000" dirty="0">
                <a:latin typeface="Comic Sans MS" pitchFamily="66" charset="0"/>
              </a:rPr>
              <a:t>9</a:t>
            </a:r>
            <a:r>
              <a:rPr lang="it-IT" altLang="it-IT" sz="1600" dirty="0">
                <a:latin typeface="Comic Sans MS" pitchFamily="66" charset="0"/>
              </a:rPr>
              <a:t>3 +</a:t>
            </a:r>
            <a:r>
              <a:rPr lang="it-IT" altLang="it-IT" sz="700" dirty="0">
                <a:latin typeface="Comic Sans MS" pitchFamily="66" charset="0"/>
              </a:rPr>
              <a:t> </a:t>
            </a:r>
            <a:r>
              <a:rPr lang="it-IT" altLang="it-IT" sz="2000" dirty="0">
                <a:latin typeface="Comic Sans MS" pitchFamily="66" charset="0"/>
                <a:sym typeface="Symbol"/>
              </a:rPr>
              <a:t></a:t>
            </a:r>
            <a:r>
              <a:rPr lang="it-IT" altLang="it-IT" sz="700" dirty="0">
                <a:latin typeface="Comic Sans MS" pitchFamily="66" charset="0"/>
              </a:rPr>
              <a:t> 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943600" y="5238750"/>
            <a:ext cx="2252663" cy="425450"/>
            <a:chOff x="3744" y="3552"/>
            <a:chExt cx="1419" cy="268"/>
          </a:xfrm>
        </p:grpSpPr>
        <p:sp>
          <p:nvSpPr>
            <p:cNvPr id="55310" name="AutoShape 14"/>
            <p:cNvSpPr>
              <a:spLocks noChangeArrowheads="1"/>
            </p:cNvSpPr>
            <p:nvPr/>
          </p:nvSpPr>
          <p:spPr bwMode="auto">
            <a:xfrm>
              <a:off x="3744" y="3552"/>
              <a:ext cx="240" cy="240"/>
            </a:xfrm>
            <a:prstGeom prst="rightArrow">
              <a:avLst>
                <a:gd name="adj1" fmla="val 50000"/>
                <a:gd name="adj2" fmla="val 51667"/>
              </a:avLst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 sz="1600">
                <a:latin typeface="Comic Sans MS" pitchFamily="66" charset="0"/>
              </a:endParaRPr>
            </a:p>
          </p:txBody>
        </p:sp>
        <p:sp>
          <p:nvSpPr>
            <p:cNvPr id="55311" name="Rectangle 15"/>
            <p:cNvSpPr>
              <a:spLocks noChangeArrowheads="1"/>
            </p:cNvSpPr>
            <p:nvPr/>
          </p:nvSpPr>
          <p:spPr bwMode="auto">
            <a:xfrm>
              <a:off x="4128" y="3552"/>
              <a:ext cx="1035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it-IT" altLang="it-IT" sz="2400" dirty="0">
                  <a:latin typeface="Comic Sans MS" pitchFamily="66" charset="0"/>
                </a:rPr>
                <a:t>T(n)=</a:t>
              </a:r>
              <a:r>
                <a:rPr lang="it-IT" altLang="it-IT" sz="2400" dirty="0">
                  <a:latin typeface="Comic Sans MS" pitchFamily="66" charset="0"/>
                  <a:sym typeface="Symbol"/>
                </a:rPr>
                <a:t> </a:t>
              </a:r>
              <a:r>
                <a:rPr lang="it-IT" altLang="it-IT" sz="2400" dirty="0">
                  <a:latin typeface="Comic Sans MS" pitchFamily="66" charset="0"/>
                </a:rPr>
                <a:t>(n)</a:t>
              </a:r>
            </a:p>
          </p:txBody>
        </p:sp>
      </p:grpSp>
      <p:sp>
        <p:nvSpPr>
          <p:cNvPr id="55309" name="Rectangle 16"/>
          <p:cNvSpPr>
            <a:spLocks noChangeArrowheads="1"/>
          </p:cNvSpPr>
          <p:nvPr/>
        </p:nvSpPr>
        <p:spPr bwMode="auto">
          <a:xfrm>
            <a:off x="1143000" y="5422900"/>
            <a:ext cx="39624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it-IT" altLang="it-IT" sz="2400">
                <a:latin typeface="Comic Sans MS" pitchFamily="66" charset="0"/>
              </a:rPr>
              <a:t>3(n/9)≤ c n   per c=1/3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623864" y="2780928"/>
            <a:ext cx="3732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altLang="it-IT" sz="2800" dirty="0">
                <a:solidFill>
                  <a:prstClr val="black"/>
                </a:solidFill>
                <a:latin typeface="Comic Sans MS" pitchFamily="66" charset="0"/>
              </a:rPr>
              <a:t>2)  T(n) = c + 3T(n/9)</a:t>
            </a:r>
            <a:endParaRPr lang="en-US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683568" y="4437112"/>
            <a:ext cx="3732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altLang="it-IT" sz="2800" dirty="0">
                <a:solidFill>
                  <a:prstClr val="black"/>
                </a:solidFill>
                <a:latin typeface="Comic Sans MS" pitchFamily="66" charset="0"/>
              </a:rPr>
              <a:t>3)  T(n) = </a:t>
            </a:r>
            <a:r>
              <a:rPr lang="it-IT" altLang="it-IT" sz="2800" dirty="0" err="1">
                <a:solidFill>
                  <a:prstClr val="black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solidFill>
                  <a:prstClr val="black"/>
                </a:solidFill>
                <a:latin typeface="Comic Sans MS" pitchFamily="66" charset="0"/>
              </a:rPr>
              <a:t> + 3T(n/9)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1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1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5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8" grpId="0"/>
      <p:bldP spid="251909" grpId="0" animBg="1"/>
      <p:bldP spid="55312" grpId="0"/>
      <p:bldP spid="55313" grpId="0"/>
      <p:bldP spid="55314" grpId="0" animBg="1"/>
      <p:bldP spid="55306" grpId="0"/>
      <p:bldP spid="55307" grpId="0"/>
      <p:bldP spid="55309" grpId="0"/>
      <p:bldP spid="19" grpId="0"/>
      <p:bldP spid="2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700213"/>
            <a:ext cx="81534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>
                <a:latin typeface="Comic Sans MS" pitchFamily="66" charset="0"/>
              </a:rPr>
              <a:t>4)  T(n) = </a:t>
            </a:r>
            <a:r>
              <a:rPr lang="it-IT" altLang="it-IT" sz="2800" dirty="0" err="1"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 log n + 2T(n/2)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dirty="0">
                <a:latin typeface="Comic Sans MS" pitchFamily="66" charset="0"/>
              </a:rPr>
              <a:t>      a=2, b=2, f(n) =</a:t>
            </a:r>
            <a:r>
              <a:rPr lang="it-IT" altLang="it-IT" sz="2400" dirty="0">
                <a:latin typeface="Comic Sans MS" pitchFamily="66" charset="0"/>
                <a:sym typeface="Symbol" pitchFamily="18" charset="2"/>
              </a:rPr>
              <a:t></a:t>
            </a:r>
            <a:r>
              <a:rPr lang="it-IT" altLang="it-IT" sz="2400" dirty="0">
                <a:latin typeface="Comic Sans MS" pitchFamily="66" charset="0"/>
              </a:rPr>
              <a:t> (n      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dirty="0">
                <a:latin typeface="Comic Sans MS" pitchFamily="66" charset="0"/>
              </a:rPr>
              <a:t>      ma f(n)</a:t>
            </a:r>
            <a:r>
              <a:rPr lang="it-IT" altLang="it-IT" sz="2400" dirty="0">
                <a:latin typeface="Comic Sans MS" pitchFamily="66" charset="0"/>
                <a:sym typeface="Symbol" pitchFamily="18" charset="2"/>
              </a:rPr>
              <a:t></a:t>
            </a:r>
            <a:r>
              <a:rPr lang="it-IT" altLang="it-IT" sz="2400" dirty="0">
                <a:latin typeface="Comic Sans MS" pitchFamily="66" charset="0"/>
                <a:sym typeface="Symbol"/>
              </a:rPr>
              <a:t></a:t>
            </a:r>
            <a:r>
              <a:rPr lang="it-IT" altLang="it-IT" sz="2400" dirty="0">
                <a:latin typeface="Comic Sans MS" pitchFamily="66" charset="0"/>
              </a:rPr>
              <a:t> (n        ), </a:t>
            </a:r>
            <a:r>
              <a:rPr lang="it-IT" altLang="it-IT" sz="2400" dirty="0">
                <a:latin typeface="Comic Sans MS" pitchFamily="66" charset="0"/>
                <a:sym typeface="Symbol" pitchFamily="18" charset="2"/>
              </a:rPr>
              <a:t> &gt; 0</a:t>
            </a:r>
          </a:p>
        </p:txBody>
      </p:sp>
      <p:sp>
        <p:nvSpPr>
          <p:cNvPr id="56325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>
                <a:solidFill>
                  <a:srgbClr val="C00000"/>
                </a:solidFill>
                <a:latin typeface="Comic Sans MS" pitchFamily="66" charset="0"/>
              </a:rPr>
              <a:t>Esempi</a:t>
            </a: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3987204" y="2068215"/>
            <a:ext cx="6960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1600">
                <a:latin typeface="Comic Sans MS" pitchFamily="66" charset="0"/>
              </a:rPr>
              <a:t>log</a:t>
            </a:r>
            <a:r>
              <a:rPr lang="it-IT" altLang="it-IT" sz="1600" baseline="-25000">
                <a:latin typeface="Comic Sans MS" pitchFamily="66" charset="0"/>
              </a:rPr>
              <a:t>2</a:t>
            </a:r>
            <a:r>
              <a:rPr lang="it-IT" altLang="it-IT" sz="1600">
                <a:latin typeface="Comic Sans MS" pitchFamily="66" charset="0"/>
              </a:rPr>
              <a:t>2</a:t>
            </a:r>
            <a:r>
              <a:rPr lang="it-IT" altLang="it-IT" sz="700">
                <a:latin typeface="Comic Sans MS" pitchFamily="66" charset="0"/>
              </a:rPr>
              <a:t> </a:t>
            </a:r>
            <a:endParaRPr lang="it-IT" altLang="it-IT" sz="1600">
              <a:latin typeface="Comic Sans MS" pitchFamily="66" charset="0"/>
            </a:endParaRPr>
          </a:p>
        </p:txBody>
      </p:sp>
      <p:sp>
        <p:nvSpPr>
          <p:cNvPr id="257041" name="Rectangle 17"/>
          <p:cNvSpPr>
            <a:spLocks noChangeArrowheads="1"/>
          </p:cNvSpPr>
          <p:nvPr/>
        </p:nvSpPr>
        <p:spPr bwMode="auto">
          <a:xfrm>
            <a:off x="2944217" y="2522240"/>
            <a:ext cx="8851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1600" dirty="0">
                <a:latin typeface="Comic Sans MS" pitchFamily="66" charset="0"/>
              </a:rPr>
              <a:t>log</a:t>
            </a:r>
            <a:r>
              <a:rPr lang="it-IT" altLang="it-IT" sz="1600" baseline="-25000" dirty="0">
                <a:latin typeface="Comic Sans MS" pitchFamily="66" charset="0"/>
              </a:rPr>
              <a:t>2</a:t>
            </a:r>
            <a:r>
              <a:rPr lang="it-IT" altLang="it-IT" sz="1600" dirty="0">
                <a:latin typeface="Comic Sans MS" pitchFamily="66" charset="0"/>
              </a:rPr>
              <a:t>2+</a:t>
            </a:r>
            <a:r>
              <a:rPr lang="it-IT" altLang="it-IT" sz="1600" dirty="0">
                <a:latin typeface="Comic Sans MS" pitchFamily="66" charset="0"/>
                <a:sym typeface="Symbol" pitchFamily="18" charset="2"/>
              </a:rPr>
              <a:t></a:t>
            </a:r>
            <a:r>
              <a:rPr lang="it-IT" altLang="it-IT" sz="700" dirty="0">
                <a:latin typeface="Comic Sans MS" pitchFamily="66" charset="0"/>
              </a:rPr>
              <a:t> </a:t>
            </a:r>
            <a:endParaRPr lang="it-IT" altLang="it-IT" sz="1600" dirty="0">
              <a:latin typeface="Comic Sans MS" pitchFamily="66" charset="0"/>
            </a:endParaRPr>
          </a:p>
        </p:txBody>
      </p:sp>
      <p:sp>
        <p:nvSpPr>
          <p:cNvPr id="257042" name="Text Box 18"/>
          <p:cNvSpPr txBox="1">
            <a:spLocks noChangeArrowheads="1"/>
          </p:cNvSpPr>
          <p:nvPr/>
        </p:nvSpPr>
        <p:spPr bwMode="auto">
          <a:xfrm>
            <a:off x="4548808" y="3573463"/>
            <a:ext cx="29578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non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si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può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applicare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  <a:p>
            <a:pPr algn="ctr"/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il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teorema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Master!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7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7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7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5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5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8" grpId="0"/>
      <p:bldP spid="257041" grpId="0"/>
      <p:bldP spid="25704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679450" y="908050"/>
            <a:ext cx="6629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Esempio</a:t>
            </a:r>
            <a:r>
              <a:rPr lang="it-IT" altLang="it-IT" sz="2800" dirty="0">
                <a:latin typeface="Comic Sans MS" pitchFamily="66" charset="0"/>
              </a:rPr>
              <a:t>:   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 = T(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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 + O(1), 				T(1) = </a:t>
            </a:r>
            <a:r>
              <a:rPr lang="it-IT" altLang="it-IT" sz="2800" dirty="0" err="1">
                <a:latin typeface="Comic Sans MS" pitchFamily="66" charset="0"/>
              </a:rPr>
              <a:t>1</a:t>
            </a:r>
            <a:endParaRPr lang="it-IT" altLang="it-IT" sz="2800" dirty="0">
              <a:latin typeface="Comic Sans MS" pitchFamily="66" charset="0"/>
            </a:endParaRP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black">
          <a:xfrm>
            <a:off x="457200" y="260350"/>
            <a:ext cx="82184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200" b="1" dirty="0">
                <a:solidFill>
                  <a:srgbClr val="C00000"/>
                </a:solidFill>
                <a:latin typeface="Comic Sans MS" pitchFamily="66" charset="0"/>
              </a:rPr>
              <a:t>Cambiamento di variabile</a:t>
            </a:r>
          </a:p>
        </p:txBody>
      </p:sp>
      <p:sp>
        <p:nvSpPr>
          <p:cNvPr id="267270" name="Rectangle 6"/>
          <p:cNvSpPr>
            <a:spLocks noChangeArrowheads="1"/>
          </p:cNvSpPr>
          <p:nvPr/>
        </p:nvSpPr>
        <p:spPr bwMode="auto">
          <a:xfrm>
            <a:off x="750888" y="2417763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 = 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baseline="30000" dirty="0">
                <a:latin typeface="Comic Sans MS" pitchFamily="66" charset="0"/>
              </a:rPr>
              <a:t>1/2</a:t>
            </a:r>
            <a:r>
              <a:rPr lang="it-IT" altLang="it-IT" sz="2800" dirty="0">
                <a:latin typeface="Comic Sans MS" pitchFamily="66" charset="0"/>
              </a:rPr>
              <a:t>) + O(1)</a:t>
            </a:r>
          </a:p>
        </p:txBody>
      </p:sp>
      <p:sp>
        <p:nvSpPr>
          <p:cNvPr id="267271" name="Rectangle 7"/>
          <p:cNvSpPr>
            <a:spLocks noChangeArrowheads="1"/>
          </p:cNvSpPr>
          <p:nvPr/>
        </p:nvSpPr>
        <p:spPr bwMode="auto">
          <a:xfrm>
            <a:off x="827088" y="3068638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=2</a:t>
            </a:r>
            <a:r>
              <a:rPr lang="it-IT" altLang="it-IT" sz="2800" baseline="300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800" i="1" baseline="30000" dirty="0">
                <a:latin typeface="Comic Sans MS" pitchFamily="66" charset="0"/>
              </a:rPr>
              <a:t> </a:t>
            </a:r>
            <a:r>
              <a:rPr lang="it-IT" altLang="it-IT" sz="2800" i="1" dirty="0">
                <a:latin typeface="Comic Sans MS" pitchFamily="66" charset="0"/>
              </a:rPr>
              <a:t>		</a:t>
            </a:r>
            <a:r>
              <a:rPr lang="it-IT" altLang="it-IT" sz="2800" dirty="0">
                <a:latin typeface="Comic Sans MS" pitchFamily="66" charset="0"/>
                <a:sym typeface="Wingdings" pitchFamily="2" charset="2"/>
              </a:rPr>
              <a:t></a:t>
            </a:r>
            <a:r>
              <a:rPr lang="it-IT" altLang="it-IT" sz="2800" i="1" dirty="0">
                <a:latin typeface="Comic Sans MS" pitchFamily="66" charset="0"/>
              </a:rPr>
              <a:t>	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800" i="1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2800" dirty="0">
                <a:latin typeface="Comic Sans MS" pitchFamily="66" charset="0"/>
              </a:rPr>
              <a:t>=log</a:t>
            </a:r>
            <a:r>
              <a:rPr lang="it-IT" altLang="it-IT" sz="2800" baseline="-25000" dirty="0">
                <a:latin typeface="Comic Sans MS" pitchFamily="66" charset="0"/>
              </a:rPr>
              <a:t>2</a:t>
            </a:r>
            <a:r>
              <a:rPr lang="it-IT" altLang="it-IT" sz="2800" dirty="0">
                <a:latin typeface="Comic Sans MS" pitchFamily="66" charset="0"/>
              </a:rPr>
              <a:t>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it-IT" altLang="it-IT" sz="2800" i="1" baseline="30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67272" name="Rectangle 8"/>
          <p:cNvSpPr>
            <a:spLocks noChangeArrowheads="1"/>
          </p:cNvSpPr>
          <p:nvPr/>
        </p:nvSpPr>
        <p:spPr bwMode="auto">
          <a:xfrm>
            <a:off x="823913" y="3860800"/>
            <a:ext cx="37480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T(2</a:t>
            </a:r>
            <a:r>
              <a:rPr lang="it-IT" altLang="it-IT" sz="2800" baseline="300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800" dirty="0">
                <a:latin typeface="Comic Sans MS" pitchFamily="66" charset="0"/>
              </a:rPr>
              <a:t>) = T(2</a:t>
            </a:r>
            <a:r>
              <a:rPr lang="it-IT" altLang="it-IT" sz="2800" baseline="300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800" baseline="30000" dirty="0">
                <a:latin typeface="Comic Sans MS" pitchFamily="66" charset="0"/>
              </a:rPr>
              <a:t>/2</a:t>
            </a:r>
            <a:r>
              <a:rPr lang="it-IT" altLang="it-IT" sz="2800" dirty="0">
                <a:latin typeface="Comic Sans MS" pitchFamily="66" charset="0"/>
              </a:rPr>
              <a:t>) + O(1)</a:t>
            </a:r>
          </a:p>
        </p:txBody>
      </p:sp>
      <p:sp>
        <p:nvSpPr>
          <p:cNvPr id="267273" name="Text Box 9"/>
          <p:cNvSpPr txBox="1">
            <a:spLocks noChangeArrowheads="1"/>
          </p:cNvSpPr>
          <p:nvPr/>
        </p:nvSpPr>
        <p:spPr bwMode="auto">
          <a:xfrm>
            <a:off x="5508625" y="3844925"/>
            <a:ext cx="20425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Comic Sans MS" pitchFamily="66" charset="0"/>
              </a:rPr>
              <a:t>R(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en-US" sz="2800" dirty="0">
                <a:latin typeface="Comic Sans MS" pitchFamily="66" charset="0"/>
              </a:rPr>
              <a:t>):=T(2</a:t>
            </a:r>
            <a:r>
              <a:rPr lang="en-US" sz="2800" baseline="300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en-US" sz="2800" dirty="0">
                <a:latin typeface="Comic Sans MS" pitchFamily="66" charset="0"/>
              </a:rPr>
              <a:t>)</a:t>
            </a:r>
          </a:p>
        </p:txBody>
      </p:sp>
      <p:sp>
        <p:nvSpPr>
          <p:cNvPr id="267274" name="Rectangle 10"/>
          <p:cNvSpPr>
            <a:spLocks noChangeArrowheads="1"/>
          </p:cNvSpPr>
          <p:nvPr/>
        </p:nvSpPr>
        <p:spPr bwMode="auto">
          <a:xfrm>
            <a:off x="895350" y="4632325"/>
            <a:ext cx="3748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R(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800" dirty="0">
                <a:latin typeface="Comic Sans MS" pitchFamily="66" charset="0"/>
              </a:rPr>
              <a:t>) = R(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800" dirty="0">
                <a:latin typeface="Comic Sans MS" pitchFamily="66" charset="0"/>
              </a:rPr>
              <a:t>/2) + O(1)</a:t>
            </a:r>
          </a:p>
        </p:txBody>
      </p:sp>
      <p:sp>
        <p:nvSpPr>
          <p:cNvPr id="267276" name="AutoShape 12"/>
          <p:cNvSpPr>
            <a:spLocks noChangeArrowheads="1"/>
          </p:cNvSpPr>
          <p:nvPr/>
        </p:nvSpPr>
        <p:spPr bwMode="auto">
          <a:xfrm>
            <a:off x="4762500" y="4868863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sz="1600">
              <a:latin typeface="Comic Sans MS" pitchFamily="66" charset="0"/>
            </a:endParaRPr>
          </a:p>
        </p:txBody>
      </p:sp>
      <p:sp>
        <p:nvSpPr>
          <p:cNvPr id="267277" name="Rectangle 13"/>
          <p:cNvSpPr>
            <a:spLocks noChangeArrowheads="1"/>
          </p:cNvSpPr>
          <p:nvPr/>
        </p:nvSpPr>
        <p:spPr bwMode="auto">
          <a:xfrm>
            <a:off x="5399088" y="4665663"/>
            <a:ext cx="37480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R(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800" dirty="0">
                <a:latin typeface="Comic Sans MS" pitchFamily="66" charset="0"/>
              </a:rPr>
              <a:t>) = O(log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800" dirty="0">
                <a:latin typeface="Comic Sans MS" pitchFamily="66" charset="0"/>
              </a:rPr>
              <a:t>)</a:t>
            </a:r>
          </a:p>
        </p:txBody>
      </p:sp>
      <p:sp>
        <p:nvSpPr>
          <p:cNvPr id="267279" name="Rectangle 15"/>
          <p:cNvSpPr>
            <a:spLocks noChangeArrowheads="1"/>
          </p:cNvSpPr>
          <p:nvPr/>
        </p:nvSpPr>
        <p:spPr bwMode="auto">
          <a:xfrm>
            <a:off x="2555875" y="5586413"/>
            <a:ext cx="3748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 = O(log </a:t>
            </a:r>
            <a:r>
              <a:rPr lang="it-IT" altLang="it-IT" sz="2800" dirty="0" err="1">
                <a:latin typeface="Comic Sans MS" pitchFamily="66" charset="0"/>
              </a:rPr>
              <a:t>log</a:t>
            </a:r>
            <a:r>
              <a:rPr lang="it-IT" altLang="it-IT" sz="2800" dirty="0">
                <a:latin typeface="Comic Sans MS" pitchFamily="66" charset="0"/>
              </a:rPr>
              <a:t>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7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67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6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70" grpId="0"/>
      <p:bldP spid="267271" grpId="0"/>
      <p:bldP spid="267272" grpId="0"/>
      <p:bldP spid="267273" grpId="0"/>
      <p:bldP spid="267274" grpId="0"/>
      <p:bldP spid="267276" grpId="0" animBg="1"/>
      <p:bldP spid="267277" grpId="0"/>
      <p:bldP spid="26727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due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problemi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br>
              <a:rPr lang="en-US" dirty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(per cui la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ricorsione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può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aiutare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)</a:t>
            </a:r>
            <a:br>
              <a:rPr lang="en-US" dirty="0">
                <a:solidFill>
                  <a:srgbClr val="3366FF"/>
                </a:solidFill>
                <a:latin typeface="Comic Sans MS" pitchFamily="66" charset="0"/>
              </a:rPr>
            </a:b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110952" y="4501569"/>
            <a:ext cx="6629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000" dirty="0">
                <a:solidFill>
                  <a:srgbClr val="C00000"/>
                </a:solidFill>
                <a:latin typeface="Comic Sans MS" pitchFamily="66" charset="0"/>
              </a:rPr>
              <a:t>Esercizio</a:t>
            </a:r>
            <a:r>
              <a:rPr lang="it-IT" altLang="it-IT" sz="2000" dirty="0">
                <a:latin typeface="Comic Sans MS" pitchFamily="66" charset="0"/>
              </a:rPr>
              <a:t>:  progettare due algoritmi ricorsivi per i seguenti due problemi. Se ne studi la complessità temporale (nel caso peggiore).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problema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della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celebrità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86018" name="AutoShape 2" descr="data:image/jpeg;base64,/9j/4AAQSkZJRgABAQAAAQABAAD/2wCEAAkGBxAPDw8QDxANDQ8PDw4QDQ8PDw8NDQwQFBEWFhQRFBQYHCggGBolHRQVITEhJSkrOi4uFx8zOD8tNygtLysBCgoKBQUFDgUFDisZExkrKysrKysrKysrKysrKysrKysrKysrKysrKysrKysrKysrKysrKysrKysrKysrKysrK//AABEIAOcA2gMBIgACEQEDEQH/xAAbAAEAAgMBAQAAAAAAAAAAAAAAAgQBBQYDB//EADwQAAICAQEFBAgEBQIHAAAAAAABAgMRBAUSEyExBkFRYTJScXKBkaGxIiNiwUJDgtHhM8IUNFNjkrLw/8QAFAEBAAAAAAAAAAAAAAAAAAAAAP/EABQRAQAAAAAAAAAAAAAAAAAAAAD/2gAMAwEAAhEDEQA/APuIAAAAAAAAAAAAADzstS9p4StAtbyMbyKnFHEAuJmSlxT0hf4gWQYTyZAAAAAAAAAAAAAAAAAAAAAAAAAHnfburPf3HoanaGozNrujy+PeBmVpF2FR2kXaBc4hjiFPijigXeIZVhR4plWgbbS6jDw+j+jLxzsbTeaS3fgn39H7QPYAAAAAAAAAAAAAAAAAAAAAAAA5W+7MpPxlL7nVHE6qW7ZOL7pyX1YHu7SPEKnFMcUC5xRxSlxBxALvFHFKXEHEAvcU32xLMwkvBr6r/ByisOn7Or8uT8ZY+S/yBtgAAAK+r1HD3OWd6W79G/2AsA8q7U+XfjJ6gAAAAAAAAAAAAAAAADju1FLrv3v4bUpL3lya+z+J2Jrtu7O/4ilxWN+P4q3+pd3sfQDh+KY4pUnJxbjJOLTaknyaa6oi7gLvFHFKPGMcYC/xRxShxjKtyBsK55Z3uy9Pw6YRfJ4zL2vmzluyuzXbPiyX5db5Z6Tn3L2I7QAAABrtqXJSqj6zm18El/uL85qKy2kvM1O0NVCTi8eg3ut9ea5gXaklJSfcmvme/GXmaeraseki9C6Eukl8wLFtrx+Fc/Mrw1bTxJEnNLvXzK9+qr75R+YGyrmpLKJFLZdbUXJ/zHvRXhHu+fUugAAAAAAAAAAAAAHN9qOzv/EZtpxG5L8UekbkvtLzOAtUoycZJxlF4lFrDi/Bo+xNnLdq9Ppr1lNO9YSlBZzHvU30YHBb5jfNq9kPxC2R5gatSbOl7O9m534sszXT18J2+75eZW0mgVU4zcI27rzuT9CXtN7Pb2qlyiqq15Rcmvm8fQDq6aYwioQSjGKxFLokLLYx9KUY+1pHJK66f+pbY/JPdj8lhHpCKQHQT2lUujcvdX7lS7akn6KUV4vmzVStSK1uqAv36pvq235s1Gv1+O88tRrPDm+7xZvuz/Z/dav1CzZ1rrfNVeb/AFfYChoOz198N+yb0ykvwLd37PbJZWPZ9iM+x2qT/BrE/erlH7SZ2oA4yrsnqn6eril+mM5P6tG32f2Yprw7JT1El67xDPur98m8AAAAAAAAAAAAAAAKWq127yjzfi+i/uR1+rxmK+L/AGNHbquYHvqrJWelJteH8PyKzpRmF+T1TArukcEs4GAK/BJRqSPfBFgeU3gq2X4Pa9mqddt0+HTFzl345RivFvuQGdRrUu8jotDqdVzqhiH/AFZ5hX8O9/BHR7J7KV14nqGr7PV/kxfsfpfH5HRJY5dMdPIDR7F7Nw08lZZLj2ro2sQg/wBMfHzZvQAAAAAAAAAAAAAAAAABU12q3FhdfsS12rVceb5vp/c5nXa/eyBjW6vqai7V8+p4a3V9RsTYd2uk5ZdVEXiVmMuT9WC7359wF/SXZNlVI1ep2fLR3cKUnOLW9VNrDlHvT80/2L1M+QFvJLJ4qRJSA9MkZMxkjJgVtS2+S5t8l5nU7M0MaK1BJZ6zl60u9nPaKGbq8+vH7nWAAAAAAAAAAAAAAA877VCMpPpFZPQjZBSTjJZTTTT6NMDWT21BdXFfElVtRS5ppmp1nZOrLk77oxb5RxCTXkm0Rp0SpjuxlKSXfLG99AOjq1SfXl9iGo1qiuXN/Q0sbWihtLX7qfPAGdqatybbeTQ6jVpd5b0+y9Xq3mEeHW/5tmYxa/Susvkb/Z3YvTwxK5y1MvCX4Kk/dXX4tgc5sLY8tdZl5jp4v8yfTffqR8/PuPo2nojXGMIRUIRWIxXJJEqq4wSjFKMUsRjFKMYrwSRIDQdsNPvUws76rFl/pl+F/XdNFp58jstp6fi02w9aEkvexlP54OC01nJAbSMyakVFMkpgW1IZKymeimB71S3ZRfg0/kdXGWUmujWUcgpHR7Ju3q0u+PL4dwF0AAAAAAAAAAAAAKt2tjHkub+hHatrjU2vGKfkmzWKxS5ge11rnzb/AMHk4njxcHlq9oQrjltICOutjXFybxgtbG2Ini7UR3pv8VdUucal3OS75fYp7D0FmqsjqLk40xe9RW+TtfdNrw8PE60AAAAAAjOWE2+iTbPncYc8+J3O2bdyix97jur+p4/c41oCKYczznPB4TuAtqw9I2mrd5KGoA3EbDc7Au/G4+svqv8A5nM1XG12Rdi2v3kvnyA68AAAAAAAAAAAABC2tTi4yWYyTTXimcxbsDVQm3TbVOHcrHKMseDwmn7TqgByNmyNdN4xRDxlxG0vhu5Luz+ytcJKd8pama5pSW7TF+UO/wCOToQAAAAAAAABpO1FuIQh60m37Ir+7OasNx2ht3rsd0IqPxfN/dGmuYFK+ZSstPfUsowonbZGutZnOSjFebf2AxK4zXcb7bvZGOm0cruJOy2Dr3uirw5KLSWM9/XPcc/paQNjppm40M8Si/1L7mr09eDYaX0o+1Ad+AAAAAAAAAAAAAAwAAMADIMZAGQYAGTDfeYyVdqXblM33tbq/q5f3A5bVW705S9aTf1NfqJlq2RQvYFK9nRdhNnZlPUSXo/l1e81+J/JpfFnO2xbeFzbaSXi2fStlaRUU11L+CK3vOT5yfzbArdq450WoX/b/wByPn2mr6H0LtN/yd/uL/2Rw1EOQHtBFvSenD3l9yukWdD/AKlfvx+4HeDJjIyBkEcmcgZBjIyBkGABkyRyMgYGSORkCWTGSORkCWRkhkZAnkxkhvGMgemTTdo7uUI+Lcn8OS+7NrvGh23LNuPCCXzbf7gaS2TKlkjY2wKF8QPfs9p+Lqq1jlBuyX9PNfXB32Tmex2m3YWWvrZLdj7sev1+x0O8BS7Sc9Jf7mflJM4imR3e0479F0fWqsS9u68HB6fogPfeLWz3+bX78PujwjEt7Nh+dV78fuB22Rk894bwHpkZIbw3gPTIyQyMgTGSORkCeRkjkZAjkxki2YbAk2YyQbMZAm5GHI82yLkB67xjfPFyIuYHvvmk1n4rJvzx8lj9jYysKbhhdGwNddE1uqXh1fJG5ua80a9Q/Nr8N+L+oHT6OtVVwrX8EUvj3v55PXiFN3DjAXJTymvFM4TSR5I6jW6zcrnLvw0va+SOd0cQLNcC7s+GLa3+r9iNW6vMu0LLTUcYw+oG33ySkVlMkpAWFIzk8VIkmB65M5PNMkmBNMzkgmZQE0xkjkzkCLIskyLAiyLJsiwIMiyTISAhJnlOZOZVvyBhapZa8D146Zy20NVOqbbjJxfek3g8odoILrJL28gOj1TRq9TaoNS8GsebKM9uwlyTcn4RTbIVVTukpzTSXox8PN+YG4r1mT0eoPCnT4PZUAUNqaiTg0k30fyKeg1sXyzhrqnyaNzPS5Nfq9jqfPDUu6S5NAXtPYjZ1XpI5WNeoq/h4q8VykTe0Luiou/8WB0t2tSLdNyaT8UmclTTqbWswdce/efP5HSaWlpLIGwjI9Ezwgj1iB6pmUQRJATRlMimZAkZIoyAIgAYZjAAEWiDQAEXEhKsADwt0sX1SZUs2TU+sIP4IABDZdcekIr2JI9VpUu4ACSoRnggAOCZ4KAAcBElQvAyAJxqROMTIAkkSSAAkiSAAkjKMACRn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0" name="AutoShape 4" descr="data:image/jpeg;base64,/9j/4AAQSkZJRgABAQAAAQABAAD/2wCEAAkGBxAPDw8QDxANDQ8PDw4QDQ8PDw8NDQwQFBEWFhQRFBQYHCggGBolHRQVITEhJSkrOi4uFx8zOD8tNygtLysBCgoKBQUFDgUFDisZExkrKysrKysrKysrKysrKysrKysrKysrKysrKysrKysrKysrKysrKysrKysrKysrKysrK//AABEIAOcA2gMBIgACEQEDEQH/xAAbAAEAAgMBAQAAAAAAAAAAAAAAAgQBBQYDB//EADwQAAICAQEFBAgEBQIHAAAAAAABAgMRBAUSEyExBkFRYTJScXKBkaGxIiNiwUJDgtHhM8IUNFNjkrLw/8QAFAEBAAAAAAAAAAAAAAAAAAAAAP/EABQRAQAAAAAAAAAAAAAAAAAAAAD/2gAMAwEAAhEDEQA/APuIAAAAAAAAAAAAADzstS9p4StAtbyMbyKnFHEAuJmSlxT0hf4gWQYTyZAAAAAAAAAAAAAAAAAAAAAAAAAHnfburPf3HoanaGozNrujy+PeBmVpF2FR2kXaBc4hjiFPijigXeIZVhR4plWgbbS6jDw+j+jLxzsbTeaS3fgn39H7QPYAAAAAAAAAAAAAAAAAAAAAAAA5W+7MpPxlL7nVHE6qW7ZOL7pyX1YHu7SPEKnFMcUC5xRxSlxBxALvFHFKXEHEAvcU32xLMwkvBr6r/ByisOn7Or8uT8ZY+S/yBtgAAAK+r1HD3OWd6W79G/2AsA8q7U+XfjJ6gAAAAAAAAAAAAAAAADju1FLrv3v4bUpL3lya+z+J2Jrtu7O/4ilxWN+P4q3+pd3sfQDh+KY4pUnJxbjJOLTaknyaa6oi7gLvFHFKPGMcYC/xRxShxjKtyBsK55Z3uy9Pw6YRfJ4zL2vmzluyuzXbPiyX5db5Z6Tn3L2I7QAAABrtqXJSqj6zm18El/uL85qKy2kvM1O0NVCTi8eg3ut9ea5gXaklJSfcmvme/GXmaeraseki9C6Eukl8wLFtrx+Fc/Mrw1bTxJEnNLvXzK9+qr75R+YGyrmpLKJFLZdbUXJ/zHvRXhHu+fUugAAAAAAAAAAAAAHN9qOzv/EZtpxG5L8UekbkvtLzOAtUoycZJxlF4lFrDi/Bo+xNnLdq9Ppr1lNO9YSlBZzHvU30YHBb5jfNq9kPxC2R5gatSbOl7O9m534sszXT18J2+75eZW0mgVU4zcI27rzuT9CXtN7Pb2qlyiqq15Rcmvm8fQDq6aYwioQSjGKxFLokLLYx9KUY+1pHJK66f+pbY/JPdj8lhHpCKQHQT2lUujcvdX7lS7akn6KUV4vmzVStSK1uqAv36pvq235s1Gv1+O88tRrPDm+7xZvuz/Z/dav1CzZ1rrfNVeb/AFfYChoOz198N+yb0ykvwLd37PbJZWPZ9iM+x2qT/BrE/erlH7SZ2oA4yrsnqn6eril+mM5P6tG32f2Yprw7JT1El67xDPur98m8AAAAAAAAAAAAAAAKWq127yjzfi+i/uR1+rxmK+L/AGNHbquYHvqrJWelJteH8PyKzpRmF+T1TArukcEs4GAK/BJRqSPfBFgeU3gq2X4Pa9mqddt0+HTFzl345RivFvuQGdRrUu8jotDqdVzqhiH/AFZ5hX8O9/BHR7J7KV14nqGr7PV/kxfsfpfH5HRJY5dMdPIDR7F7Nw08lZZLj2ro2sQg/wBMfHzZvQAAAAAAAAAAAAAAAAABU12q3FhdfsS12rVceb5vp/c5nXa/eyBjW6vqai7V8+p4a3V9RsTYd2uk5ZdVEXiVmMuT9WC7359wF/SXZNlVI1ep2fLR3cKUnOLW9VNrDlHvT80/2L1M+QFvJLJ4qRJSA9MkZMxkjJgVtS2+S5t8l5nU7M0MaK1BJZ6zl60u9nPaKGbq8+vH7nWAAAAAAAAAAAAAAA877VCMpPpFZPQjZBSTjJZTTTT6NMDWT21BdXFfElVtRS5ppmp1nZOrLk77oxb5RxCTXkm0Rp0SpjuxlKSXfLG99AOjq1SfXl9iGo1qiuXN/Q0sbWihtLX7qfPAGdqatybbeTQ6jVpd5b0+y9Xq3mEeHW/5tmYxa/Susvkb/Z3YvTwxK5y1MvCX4Kk/dXX4tgc5sLY8tdZl5jp4v8yfTffqR8/PuPo2nojXGMIRUIRWIxXJJEqq4wSjFKMUsRjFKMYrwSRIDQdsNPvUws76rFl/pl+F/XdNFp58jstp6fi02w9aEkvexlP54OC01nJAbSMyakVFMkpgW1IZKymeimB71S3ZRfg0/kdXGWUmujWUcgpHR7Ju3q0u+PL4dwF0AAAAAAAAAAAAAKt2tjHkub+hHatrjU2vGKfkmzWKxS5ge11rnzb/AMHk4njxcHlq9oQrjltICOutjXFybxgtbG2Ini7UR3pv8VdUucal3OS75fYp7D0FmqsjqLk40xe9RW+TtfdNrw8PE60AAAAAAjOWE2+iTbPncYc8+J3O2bdyix97jur+p4/c41oCKYczznPB4TuAtqw9I2mrd5KGoA3EbDc7Au/G4+svqv8A5nM1XG12Rdi2v3kvnyA68AAAAAAAAAAAABC2tTi4yWYyTTXimcxbsDVQm3TbVOHcrHKMseDwmn7TqgByNmyNdN4xRDxlxG0vhu5Luz+ytcJKd8pama5pSW7TF+UO/wCOToQAAAAAAAABpO1FuIQh60m37Ir+7OasNx2ht3rsd0IqPxfN/dGmuYFK+ZSstPfUsowonbZGutZnOSjFebf2AxK4zXcb7bvZGOm0cruJOy2Dr3uirw5KLSWM9/XPcc/paQNjppm40M8Si/1L7mr09eDYaX0o+1Ad+AAAAAAAAAAAAAAwAAMADIMZAGQYAGTDfeYyVdqXblM33tbq/q5f3A5bVW705S9aTf1NfqJlq2RQvYFK9nRdhNnZlPUSXo/l1e81+J/JpfFnO2xbeFzbaSXi2fStlaRUU11L+CK3vOT5yfzbArdq450WoX/b/wByPn2mr6H0LtN/yd/uL/2Rw1EOQHtBFvSenD3l9yukWdD/AKlfvx+4HeDJjIyBkEcmcgZBjIyBkGABkyRyMgYGSORkCWTGSORkCWRkhkZAnkxkhvGMgemTTdo7uUI+Lcn8OS+7NrvGh23LNuPCCXzbf7gaS2TKlkjY2wKF8QPfs9p+Lqq1jlBuyX9PNfXB32Tmex2m3YWWvrZLdj7sev1+x0O8BS7Sc9Jf7mflJM4imR3e0479F0fWqsS9u68HB6fogPfeLWz3+bX78PujwjEt7Nh+dV78fuB22Rk894bwHpkZIbw3gPTIyQyMgTGSORkCeRkjkZAjkxki2YbAk2YyQbMZAm5GHI82yLkB67xjfPFyIuYHvvmk1n4rJvzx8lj9jYysKbhhdGwNddE1uqXh1fJG5ua80a9Q/Nr8N+L+oHT6OtVVwrX8EUvj3v55PXiFN3DjAXJTymvFM4TSR5I6jW6zcrnLvw0va+SOd0cQLNcC7s+GLa3+r9iNW6vMu0LLTUcYw+oG33ySkVlMkpAWFIzk8VIkmB65M5PNMkmBNMzkgmZQE0xkjkzkCLIskyLAiyLJsiwIMiyTISAhJnlOZOZVvyBhapZa8D146Zy20NVOqbbjJxfek3g8odoILrJL28gOj1TRq9TaoNS8GsebKM9uwlyTcn4RTbIVVTukpzTSXox8PN+YG4r1mT0eoPCnT4PZUAUNqaiTg0k30fyKeg1sXyzhrqnyaNzPS5Nfq9jqfPDUu6S5NAXtPYjZ1XpI5WNeoq/h4q8VykTe0Luiou/8WB0t2tSLdNyaT8UmclTTqbWswdce/efP5HSaWlpLIGwjI9Ezwgj1iB6pmUQRJATRlMimZAkZIoyAIgAYZjAAEWiDQAEXEhKsADwt0sX1SZUs2TU+sIP4IABDZdcekIr2JI9VpUu4ACSoRnggAOCZ4KAAcBElQvAyAJxqROMTIAkkSSAAkiSAAkjKMACRn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Immagine 5" descr="omino_bi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132856"/>
            <a:ext cx="885254" cy="936104"/>
          </a:xfrm>
          <a:prstGeom prst="rect">
            <a:avLst/>
          </a:prstGeom>
        </p:spPr>
      </p:pic>
      <p:pic>
        <p:nvPicPr>
          <p:cNvPr id="7" name="Immagine 6" descr="omino_bi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340768"/>
            <a:ext cx="885254" cy="936104"/>
          </a:xfrm>
          <a:prstGeom prst="rect">
            <a:avLst/>
          </a:prstGeom>
        </p:spPr>
      </p:pic>
      <p:pic>
        <p:nvPicPr>
          <p:cNvPr id="8" name="Immagine 7" descr="omino_bi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2348880"/>
            <a:ext cx="885254" cy="936104"/>
          </a:xfrm>
          <a:prstGeom prst="rect">
            <a:avLst/>
          </a:prstGeom>
        </p:spPr>
      </p:pic>
      <p:pic>
        <p:nvPicPr>
          <p:cNvPr id="9" name="Immagine 8" descr="omino_bi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068960"/>
            <a:ext cx="885254" cy="936104"/>
          </a:xfrm>
          <a:prstGeom prst="rect">
            <a:avLst/>
          </a:prstGeom>
        </p:spPr>
      </p:pic>
      <p:pic>
        <p:nvPicPr>
          <p:cNvPr id="10" name="Immagine 9" descr="omino_bi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340768"/>
            <a:ext cx="885254" cy="936104"/>
          </a:xfrm>
          <a:prstGeom prst="rect">
            <a:avLst/>
          </a:prstGeom>
        </p:spPr>
      </p:pic>
      <p:pic>
        <p:nvPicPr>
          <p:cNvPr id="11" name="Immagine 10" descr="omino_bi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924944"/>
            <a:ext cx="885254" cy="936104"/>
          </a:xfrm>
          <a:prstGeom prst="rect">
            <a:avLst/>
          </a:prstGeom>
        </p:spPr>
      </p:pic>
      <p:pic>
        <p:nvPicPr>
          <p:cNvPr id="12" name="Immagine 11" descr="omino_bi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3501008"/>
            <a:ext cx="885254" cy="936104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107504" y="4468110"/>
            <a:ext cx="3780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ad </a:t>
            </a:r>
            <a:r>
              <a:rPr lang="en-US" sz="2000" dirty="0" err="1">
                <a:latin typeface="Comic Sans MS" pitchFamily="66" charset="0"/>
              </a:rPr>
              <a:t>una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festa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sono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persone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355976" y="5229200"/>
            <a:ext cx="4466287" cy="132343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en-US" sz="2000" dirty="0" err="1">
                <a:solidFill>
                  <a:srgbClr val="FF0000"/>
                </a:solidFill>
                <a:latin typeface="Comic Sans MS" pitchFamily="66" charset="0"/>
              </a:rPr>
              <a:t>obiettivo</a:t>
            </a:r>
            <a:r>
              <a:rPr lang="en-US" sz="2000" dirty="0">
                <a:latin typeface="Comic Sans MS" pitchFamily="66" charset="0"/>
              </a:rPr>
              <a:t>: </a:t>
            </a:r>
          </a:p>
          <a:p>
            <a:pPr algn="r"/>
            <a:r>
              <a:rPr lang="en-US" sz="2000" dirty="0" err="1">
                <a:latin typeface="Comic Sans MS" pitchFamily="66" charset="0"/>
              </a:rPr>
              <a:t>individuare</a:t>
            </a:r>
            <a:r>
              <a:rPr lang="en-US" sz="2000" dirty="0">
                <a:latin typeface="Comic Sans MS" pitchFamily="66" charset="0"/>
              </a:rPr>
              <a:t> la </a:t>
            </a:r>
            <a:r>
              <a:rPr lang="en-US" sz="2000" dirty="0" err="1">
                <a:latin typeface="Comic Sans MS" pitchFamily="66" charset="0"/>
              </a:rPr>
              <a:t>celebrità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facendo</a:t>
            </a:r>
            <a:endParaRPr lang="en-US" sz="2000" dirty="0">
              <a:latin typeface="Comic Sans MS" pitchFamily="66" charset="0"/>
            </a:endParaRPr>
          </a:p>
          <a:p>
            <a:pPr algn="r"/>
            <a:r>
              <a:rPr lang="en-US" sz="2000" dirty="0">
                <a:latin typeface="Comic Sans MS" pitchFamily="66" charset="0"/>
              </a:rPr>
              <a:t>(</a:t>
            </a:r>
            <a:r>
              <a:rPr lang="en-US" sz="2000" dirty="0" err="1">
                <a:latin typeface="Comic Sans MS" pitchFamily="66" charset="0"/>
              </a:rPr>
              <a:t>poche</a:t>
            </a:r>
            <a:r>
              <a:rPr lang="en-US" sz="2000" dirty="0">
                <a:latin typeface="Comic Sans MS" pitchFamily="66" charset="0"/>
              </a:rPr>
              <a:t>) </a:t>
            </a:r>
            <a:r>
              <a:rPr lang="en-US" sz="2000" dirty="0" err="1">
                <a:latin typeface="Comic Sans MS" pitchFamily="66" charset="0"/>
              </a:rPr>
              <a:t>domande</a:t>
            </a:r>
            <a:r>
              <a:rPr lang="en-US" sz="2000" dirty="0">
                <a:latin typeface="Comic Sans MS" pitchFamily="66" charset="0"/>
              </a:rPr>
              <a:t> a </a:t>
            </a:r>
            <a:r>
              <a:rPr lang="en-US" sz="2000" dirty="0" err="1">
                <a:latin typeface="Comic Sans MS" pitchFamily="66" charset="0"/>
              </a:rPr>
              <a:t>persone</a:t>
            </a:r>
            <a:r>
              <a:rPr lang="en-US" sz="2000" dirty="0">
                <a:latin typeface="Comic Sans MS" pitchFamily="66" charset="0"/>
              </a:rPr>
              <a:t> del </a:t>
            </a:r>
            <a:r>
              <a:rPr lang="en-US" sz="2000" dirty="0" err="1">
                <a:latin typeface="Comic Sans MS" pitchFamily="66" charset="0"/>
              </a:rPr>
              <a:t>tipo</a:t>
            </a:r>
            <a:r>
              <a:rPr lang="en-US" sz="2000" dirty="0">
                <a:latin typeface="Comic Sans MS" pitchFamily="66" charset="0"/>
              </a:rPr>
              <a:t>:</a:t>
            </a:r>
          </a:p>
          <a:p>
            <a:pPr algn="r"/>
            <a:r>
              <a:rPr lang="en-US" sz="2000" dirty="0" err="1">
                <a:latin typeface="Comic Sans MS" pitchFamily="66" charset="0"/>
              </a:rPr>
              <a:t>conosci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questa</a:t>
            </a:r>
            <a:r>
              <a:rPr lang="en-US" sz="2000" dirty="0">
                <a:latin typeface="Comic Sans MS" pitchFamily="66" charset="0"/>
              </a:rPr>
              <a:t> persona?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135010" y="4769237"/>
            <a:ext cx="36086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mic Sans MS" pitchFamily="66" charset="0"/>
              </a:rPr>
              <a:t>una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queste</a:t>
            </a:r>
            <a:r>
              <a:rPr lang="en-US" sz="2000" dirty="0">
                <a:latin typeface="Comic Sans MS" pitchFamily="66" charset="0"/>
              </a:rPr>
              <a:t> è </a:t>
            </a:r>
            <a:r>
              <a:rPr lang="en-US" sz="2000" dirty="0" err="1">
                <a:latin typeface="Comic Sans MS" pitchFamily="66" charset="0"/>
              </a:rPr>
              <a:t>una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celebrità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pic>
        <p:nvPicPr>
          <p:cNvPr id="17" name="Immagine 16" descr="omino_bi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7026" y="2204864"/>
            <a:ext cx="885254" cy="936104"/>
          </a:xfrm>
          <a:prstGeom prst="rect">
            <a:avLst/>
          </a:prstGeom>
        </p:spPr>
      </p:pic>
      <p:sp>
        <p:nvSpPr>
          <p:cNvPr id="18" name="CasellaDiTesto 17"/>
          <p:cNvSpPr txBox="1"/>
          <p:nvPr/>
        </p:nvSpPr>
        <p:spPr>
          <a:xfrm>
            <a:off x="135010" y="5097378"/>
            <a:ext cx="4668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la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celebrità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non </a:t>
            </a:r>
            <a:r>
              <a:rPr lang="en-US" sz="2000" dirty="0" err="1">
                <a:latin typeface="Comic Sans MS" pitchFamily="66" charset="0"/>
              </a:rPr>
              <a:t>conosce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nessuno</a:t>
            </a:r>
            <a:r>
              <a:rPr lang="en-US" sz="2000" dirty="0">
                <a:latin typeface="Comic Sans MS" pitchFamily="66" charset="0"/>
              </a:rPr>
              <a:t> ma è</a:t>
            </a:r>
          </a:p>
          <a:p>
            <a:r>
              <a:rPr lang="en-US" sz="2000" dirty="0" err="1">
                <a:latin typeface="Comic Sans MS" pitchFamily="66" charset="0"/>
              </a:rPr>
              <a:t>conosciuta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tutti</a:t>
            </a:r>
            <a:r>
              <a:rPr lang="en-US" sz="2000" dirty="0">
                <a:latin typeface="Comic Sans MS" pitchFamily="66" charset="0"/>
              </a:rPr>
              <a:t> 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pic>
        <p:nvPicPr>
          <p:cNvPr id="31746" name="Picture 2" descr="Immagine correla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348880"/>
            <a:ext cx="1917732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3880" y="6021288"/>
            <a:ext cx="1863824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(</a:t>
            </a:r>
            <a:r>
              <a:rPr lang="en-US" dirty="0" err="1">
                <a:latin typeface="Comic Sans MS" pitchFamily="66" charset="0"/>
              </a:rPr>
              <a:t>srotolando</a:t>
            </a:r>
            <a:r>
              <a:rPr lang="en-US" dirty="0">
                <a:latin typeface="Comic Sans MS" pitchFamily="66" charset="0"/>
              </a:rPr>
              <a:t>)</a:t>
            </a:r>
            <a:endParaRPr lang="en-US" dirty="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7504" y="908720"/>
            <a:ext cx="5544616" cy="38318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Celebrità</a:t>
            </a:r>
            <a:r>
              <a:rPr lang="en-US" dirty="0">
                <a:latin typeface="Comic Sans MS" pitchFamily="66" charset="0"/>
              </a:rPr>
              <a:t> (X)</a:t>
            </a:r>
            <a:endParaRPr lang="en-US" i="1" dirty="0"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b="1" dirty="0">
                <a:latin typeface="Comic Sans MS" pitchFamily="66" charset="0"/>
                <a:sym typeface="Wingdings" pitchFamily="2" charset="2"/>
              </a:rPr>
              <a:t>if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|X|=1 </a:t>
            </a:r>
            <a:r>
              <a:rPr lang="en-US" b="1" dirty="0">
                <a:latin typeface="Comic Sans MS" pitchFamily="66" charset="0"/>
                <a:sym typeface="Wingdings" pitchFamily="2" charset="2"/>
              </a:rPr>
              <a:t>then return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l’unica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persona in X </a:t>
            </a:r>
            <a:br>
              <a:rPr lang="en-US" dirty="0">
                <a:latin typeface="Comic Sans MS" pitchFamily="66" charset="0"/>
                <a:sym typeface="Wingdings" pitchFamily="2" charset="2"/>
              </a:rPr>
            </a:br>
            <a:r>
              <a:rPr lang="en-US" dirty="0">
                <a:latin typeface="Comic Sans MS" pitchFamily="66" charset="0"/>
                <a:sym typeface="Wingdings" pitchFamily="2" charset="2"/>
              </a:rPr>
              <a:t>%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che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è la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celebrità</a:t>
            </a:r>
            <a:endParaRPr lang="en-US" baseline="-25000" dirty="0">
              <a:latin typeface="Comic Sans MS" pitchFamily="66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siano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A e B due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persone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qualsiasi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in X: </a:t>
            </a:r>
            <a:br>
              <a:rPr lang="en-US" dirty="0">
                <a:latin typeface="Comic Sans MS" pitchFamily="66" charset="0"/>
                <a:sym typeface="Wingdings" pitchFamily="2" charset="2"/>
              </a:rPr>
            </a:br>
            <a:r>
              <a:rPr lang="en-US" dirty="0" err="1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chiedi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ad A se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conose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B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b="1" dirty="0">
                <a:latin typeface="Comic Sans MS" pitchFamily="66" charset="0"/>
                <a:sym typeface="Wingdings" pitchFamily="2" charset="2"/>
              </a:rPr>
              <a:t>if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(A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conosce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B) </a:t>
            </a:r>
            <a:br>
              <a:rPr lang="en-US" dirty="0">
                <a:latin typeface="Comic Sans MS" pitchFamily="66" charset="0"/>
                <a:sym typeface="Wingdings" pitchFamily="2" charset="2"/>
              </a:rPr>
            </a:br>
            <a:r>
              <a:rPr lang="en-US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b="1" dirty="0">
                <a:latin typeface="Comic Sans MS" pitchFamily="66" charset="0"/>
                <a:sym typeface="Wingdings" pitchFamily="2" charset="2"/>
              </a:rPr>
              <a:t>then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</a:t>
            </a:r>
            <a:br>
              <a:rPr lang="en-US" dirty="0">
                <a:latin typeface="Comic Sans MS" pitchFamily="66" charset="0"/>
                <a:sym typeface="Wingdings" pitchFamily="2" charset="2"/>
              </a:rPr>
            </a:br>
            <a:r>
              <a:rPr lang="en-US" dirty="0">
                <a:latin typeface="Comic Sans MS" pitchFamily="66" charset="0"/>
                <a:sym typeface="Wingdings" pitchFamily="2" charset="2"/>
              </a:rPr>
              <a:t>    %A non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può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essere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la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celebrità</a:t>
            </a:r>
            <a:br>
              <a:rPr lang="en-US" dirty="0">
                <a:latin typeface="Comic Sans MS" pitchFamily="66" charset="0"/>
                <a:sym typeface="Wingdings" pitchFamily="2" charset="2"/>
              </a:rPr>
            </a:br>
            <a:r>
              <a:rPr lang="en-US" dirty="0">
                <a:latin typeface="Comic Sans MS" pitchFamily="66" charset="0"/>
                <a:sym typeface="Wingdings" pitchFamily="2" charset="2"/>
              </a:rPr>
              <a:t>    </a:t>
            </a:r>
            <a:r>
              <a:rPr lang="en-US" b="1" dirty="0">
                <a:latin typeface="Comic Sans MS" pitchFamily="66" charset="0"/>
                <a:sym typeface="Wingdings" pitchFamily="2" charset="2"/>
              </a:rPr>
              <a:t>return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Celebrità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(X-{A})</a:t>
            </a:r>
            <a:br>
              <a:rPr lang="en-US" dirty="0">
                <a:latin typeface="Comic Sans MS" pitchFamily="66" charset="0"/>
                <a:sym typeface="Wingdings" pitchFamily="2" charset="2"/>
              </a:rPr>
            </a:br>
            <a:r>
              <a:rPr lang="en-US" dirty="0">
                <a:latin typeface="Comic Sans MS" pitchFamily="66" charset="0"/>
                <a:sym typeface="Wingdings" pitchFamily="2" charset="2"/>
              </a:rPr>
              <a:t>  </a:t>
            </a:r>
            <a:r>
              <a:rPr lang="en-US" b="1" dirty="0">
                <a:latin typeface="Comic Sans MS" pitchFamily="66" charset="0"/>
                <a:sym typeface="Wingdings" pitchFamily="2" charset="2"/>
              </a:rPr>
              <a:t>else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 </a:t>
            </a:r>
            <a:br>
              <a:rPr lang="en-US" dirty="0">
                <a:latin typeface="Comic Sans MS" pitchFamily="66" charset="0"/>
                <a:sym typeface="Wingdings" pitchFamily="2" charset="2"/>
              </a:rPr>
            </a:br>
            <a:r>
              <a:rPr lang="en-US" dirty="0">
                <a:latin typeface="Comic Sans MS" pitchFamily="66" charset="0"/>
                <a:sym typeface="Wingdings" pitchFamily="2" charset="2"/>
              </a:rPr>
              <a:t>    %B non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può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essere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la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celebrità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</a:t>
            </a:r>
            <a:br>
              <a:rPr lang="en-US" dirty="0">
                <a:latin typeface="Comic Sans MS" pitchFamily="66" charset="0"/>
                <a:sym typeface="Wingdings" pitchFamily="2" charset="2"/>
              </a:rPr>
            </a:br>
            <a:r>
              <a:rPr lang="en-US" dirty="0">
                <a:latin typeface="Comic Sans MS" pitchFamily="66" charset="0"/>
                <a:sym typeface="Wingdings" pitchFamily="2" charset="2"/>
              </a:rPr>
              <a:t>    </a:t>
            </a:r>
            <a:r>
              <a:rPr lang="en-US" b="1" dirty="0">
                <a:latin typeface="Comic Sans MS" pitchFamily="66" charset="0"/>
                <a:sym typeface="Wingdings" pitchFamily="2" charset="2"/>
              </a:rPr>
              <a:t>return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Celebrità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(X-{B})</a:t>
            </a: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rgbClr val="3366FF"/>
                </a:solidFill>
                <a:latin typeface="Comic Sans MS" pitchFamily="66" charset="0"/>
              </a:rPr>
              <a:t>problema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>
                <a:solidFill>
                  <a:srgbClr val="3366FF"/>
                </a:solidFill>
                <a:latin typeface="Comic Sans MS" pitchFamily="66" charset="0"/>
              </a:rPr>
              <a:t>della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>
                <a:solidFill>
                  <a:srgbClr val="3366FF"/>
                </a:solidFill>
                <a:latin typeface="Comic Sans MS" pitchFamily="66" charset="0"/>
              </a:rPr>
              <a:t>celebrità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: un </a:t>
            </a:r>
            <a:r>
              <a:rPr lang="en-US" sz="2800" dirty="0" err="1">
                <a:solidFill>
                  <a:srgbClr val="3366FF"/>
                </a:solidFill>
                <a:latin typeface="Comic Sans MS" pitchFamily="66" charset="0"/>
              </a:rPr>
              <a:t>algoritmo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>
                <a:solidFill>
                  <a:srgbClr val="3366FF"/>
                </a:solidFill>
                <a:latin typeface="Comic Sans MS" pitchFamily="66" charset="0"/>
              </a:rPr>
              <a:t>ricorsivo</a:t>
            </a:r>
            <a:endParaRPr lang="en-US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220072" y="980728"/>
            <a:ext cx="396044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X: </a:t>
            </a:r>
            <a:r>
              <a:rPr lang="en-US" dirty="0" err="1">
                <a:latin typeface="Comic Sans MS" pitchFamily="66" charset="0"/>
              </a:rPr>
              <a:t>insieme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persone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fra</a:t>
            </a:r>
            <a:r>
              <a:rPr lang="en-US" dirty="0">
                <a:latin typeface="Comic Sans MS" pitchFamily="66" charset="0"/>
              </a:rPr>
              <a:t> le </a:t>
            </a:r>
            <a:br>
              <a:rPr lang="en-US" dirty="0">
                <a:latin typeface="Comic Sans MS" pitchFamily="66" charset="0"/>
              </a:rPr>
            </a:br>
            <a:r>
              <a:rPr lang="en-US" dirty="0" err="1">
                <a:latin typeface="Comic Sans MS" pitchFamily="66" charset="0"/>
              </a:rPr>
              <a:t>quali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sto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cercando</a:t>
            </a:r>
            <a:r>
              <a:rPr lang="en-US" dirty="0">
                <a:latin typeface="Comic Sans MS" pitchFamily="66" charset="0"/>
              </a:rPr>
              <a:t> la </a:t>
            </a:r>
            <a:r>
              <a:rPr lang="en-US" dirty="0" err="1">
                <a:latin typeface="Comic Sans MS" pitchFamily="66" charset="0"/>
              </a:rPr>
              <a:t>celebrità</a:t>
            </a:r>
            <a:endParaRPr lang="en-US" dirty="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12160" y="2780928"/>
            <a:ext cx="25699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quante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domande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fa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l’algoritmo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?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251520" y="4829090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): # </a:t>
            </a:r>
            <a:r>
              <a:rPr lang="en-US" sz="2000" dirty="0" err="1">
                <a:latin typeface="Comic Sans MS" pitchFamily="66" charset="0"/>
              </a:rPr>
              <a:t>domande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che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l’algoritmo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fa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nel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caso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peggiore</a:t>
            </a:r>
            <a:r>
              <a:rPr lang="en-US" sz="2000" dirty="0">
                <a:latin typeface="Comic Sans MS" pitchFamily="66" charset="0"/>
              </a:rPr>
              <a:t> prima </a:t>
            </a:r>
            <a:r>
              <a:rPr lang="en-US" sz="2000" dirty="0" err="1">
                <a:latin typeface="Comic Sans MS" pitchFamily="66" charset="0"/>
              </a:rPr>
              <a:t>di</a:t>
            </a:r>
            <a:br>
              <a:rPr lang="en-US" sz="2000" dirty="0"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         </a:t>
            </a:r>
            <a:r>
              <a:rPr lang="en-US" sz="2000" dirty="0" err="1">
                <a:latin typeface="Comic Sans MS" pitchFamily="66" charset="0"/>
              </a:rPr>
              <a:t>individuare</a:t>
            </a:r>
            <a:r>
              <a:rPr lang="en-US" sz="2000" dirty="0">
                <a:latin typeface="Comic Sans MS" pitchFamily="66" charset="0"/>
              </a:rPr>
              <a:t> la </a:t>
            </a:r>
            <a:r>
              <a:rPr lang="en-US" sz="2000" dirty="0" err="1">
                <a:latin typeface="Comic Sans MS" pitchFamily="66" charset="0"/>
              </a:rPr>
              <a:t>celebrità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fra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 </a:t>
            </a:r>
            <a:r>
              <a:rPr lang="en-US" sz="2000" dirty="0" err="1">
                <a:latin typeface="Comic Sans MS" pitchFamily="66" charset="0"/>
              </a:rPr>
              <a:t>persone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323528" y="5621178"/>
            <a:ext cx="28803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)=T(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-1)+1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1619672" y="6237312"/>
            <a:ext cx="71287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)=T(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-1)+1=T(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-2)+2=T(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-3)+3= …T(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</a:t>
            </a:r>
            <a:r>
              <a:rPr lang="en-US" sz="2000" dirty="0" err="1">
                <a:latin typeface="Comic Sans MS" pitchFamily="66" charset="0"/>
              </a:rPr>
              <a:t>i</a:t>
            </a:r>
            <a:r>
              <a:rPr lang="en-US" sz="2000" dirty="0">
                <a:latin typeface="Comic Sans MS" pitchFamily="66" charset="0"/>
              </a:rPr>
              <a:t>)+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sz="2000" dirty="0">
                <a:latin typeface="Comic Sans MS" pitchFamily="66" charset="0"/>
              </a:rPr>
              <a:t>…=T(1)+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-1=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-1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3" name="Freccia a destra 12"/>
          <p:cNvSpPr/>
          <p:nvPr/>
        </p:nvSpPr>
        <p:spPr>
          <a:xfrm>
            <a:off x="467544" y="6309320"/>
            <a:ext cx="792088" cy="315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6588224" y="5517232"/>
            <a:ext cx="2088232" cy="52322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omic Sans MS" pitchFamily="66" charset="0"/>
              </a:rPr>
              <a:t>T(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)= 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-1</a:t>
            </a:r>
            <a:endParaRPr lang="en-US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2483768" y="5621178"/>
            <a:ext cx="28803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2000" dirty="0">
                <a:latin typeface="Comic Sans MS" pitchFamily="66" charset="0"/>
              </a:rPr>
              <a:t>)=0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/>
      <p:bldP spid="10" grpId="0"/>
      <p:bldP spid="11" grpId="0"/>
      <p:bldP spid="12" grpId="0"/>
      <p:bldP spid="13" grpId="0" animBg="1"/>
      <p:bldP spid="15" grpId="0" animBg="1"/>
      <p:bldP spid="1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1835696" y="1484784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377242" y="1484784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692131" y="1514221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La </a:t>
            </a:r>
            <a:r>
              <a:rPr lang="en-US" dirty="0" err="1">
                <a:solidFill>
                  <a:srgbClr val="C00000"/>
                </a:solidFill>
                <a:latin typeface="Comic Sans MS" pitchFamily="66" charset="0"/>
              </a:rPr>
              <a:t>torre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omic Sans MS" pitchFamily="66" charset="0"/>
              </a:rPr>
              <a:t>di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 Hanoi</a:t>
            </a:r>
          </a:p>
        </p:txBody>
      </p:sp>
      <p:sp>
        <p:nvSpPr>
          <p:cNvPr id="8" name="Rettangolo 7"/>
          <p:cNvSpPr/>
          <p:nvPr/>
        </p:nvSpPr>
        <p:spPr>
          <a:xfrm>
            <a:off x="755576" y="3172867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1096566" y="2740819"/>
            <a:ext cx="1646659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1350690" y="2509937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1519089" y="2289721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971600" y="2956843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201639" y="4221088"/>
            <a:ext cx="45143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dischi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diametro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diverso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err="1">
                <a:latin typeface="Comic Sans MS" pitchFamily="66" charset="0"/>
              </a:rPr>
              <a:t>tre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pali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36042" y="5334668"/>
            <a:ext cx="5758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omic Sans MS" pitchFamily="66" charset="0"/>
              </a:rPr>
              <a:t>obiettivo</a:t>
            </a:r>
            <a:r>
              <a:rPr lang="en-US" sz="2000" dirty="0">
                <a:latin typeface="Comic Sans MS" pitchFamily="66" charset="0"/>
              </a:rPr>
              <a:t>: </a:t>
            </a:r>
            <a:r>
              <a:rPr lang="en-US" sz="2000" dirty="0" err="1">
                <a:latin typeface="Comic Sans MS" pitchFamily="66" charset="0"/>
              </a:rPr>
              <a:t>spostare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dischi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palo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en-US" sz="2000" dirty="0">
                <a:latin typeface="Comic Sans MS" pitchFamily="66" charset="0"/>
              </a:rPr>
              <a:t> al </a:t>
            </a:r>
            <a:r>
              <a:rPr lang="en-US" sz="2000" dirty="0" err="1">
                <a:latin typeface="Comic Sans MS" pitchFamily="66" charset="0"/>
              </a:rPr>
              <a:t>palo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              </a:t>
            </a:r>
            <a:r>
              <a:rPr lang="en-US" sz="2000" dirty="0">
                <a:latin typeface="Comic Sans MS" pitchFamily="66" charset="0"/>
              </a:rPr>
              <a:t>(</a:t>
            </a:r>
            <a:r>
              <a:rPr lang="en-US" sz="2000" dirty="0" err="1">
                <a:latin typeface="Comic Sans MS" pitchFamily="66" charset="0"/>
              </a:rPr>
              <a:t>facendo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meno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spostamenti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possibile</a:t>
            </a:r>
            <a:r>
              <a:rPr lang="en-US" sz="2000" dirty="0">
                <a:latin typeface="Comic Sans MS" pitchFamily="66" charset="0"/>
              </a:rPr>
              <a:t>)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79512" y="4674402"/>
            <a:ext cx="87976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regole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: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può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spostare</a:t>
            </a:r>
            <a:r>
              <a:rPr lang="en-US" sz="2000" dirty="0">
                <a:latin typeface="Comic Sans MS" pitchFamily="66" charset="0"/>
              </a:rPr>
              <a:t> un disco </a:t>
            </a:r>
            <a:r>
              <a:rPr lang="en-US" sz="2000" dirty="0" err="1">
                <a:latin typeface="Comic Sans MS" pitchFamily="66" charset="0"/>
              </a:rPr>
              <a:t>alla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volta</a:t>
            </a:r>
            <a:r>
              <a:rPr lang="en-US" sz="2000" dirty="0">
                <a:latin typeface="Comic Sans MS" pitchFamily="66" charset="0"/>
              </a:rPr>
              <a:t> e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non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si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può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mettere</a:t>
            </a:r>
            <a:r>
              <a:rPr lang="en-US" sz="2000" dirty="0">
                <a:latin typeface="Comic Sans MS" pitchFamily="66" charset="0"/>
              </a:rPr>
              <a:t> </a:t>
            </a:r>
          </a:p>
          <a:p>
            <a:r>
              <a:rPr lang="en-US" sz="2000" dirty="0">
                <a:latin typeface="Comic Sans MS" pitchFamily="66" charset="0"/>
              </a:rPr>
              <a:t>            un disco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diametro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più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grande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sopra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uno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diametro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più</a:t>
            </a:r>
            <a:r>
              <a:rPr lang="en-US" sz="2000" dirty="0">
                <a:latin typeface="Comic Sans MS" pitchFamily="66" charset="0"/>
              </a:rPr>
              <a:t> piccolo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6604774" y="3439633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283968" y="3460899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708230" y="3460899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Un’elegante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soluzione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ricorsiva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" name="Cilindro 3"/>
          <p:cNvSpPr/>
          <p:nvPr/>
        </p:nvSpPr>
        <p:spPr>
          <a:xfrm>
            <a:off x="1835696" y="105273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1096566" y="2308810"/>
            <a:ext cx="1646659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1350690" y="2077928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1519089" y="1857712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971600" y="2524834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sellaDiTesto 15"/>
          <p:cNvSpPr txBox="1"/>
          <p:nvPr/>
        </p:nvSpPr>
        <p:spPr>
          <a:xfrm>
            <a:off x="6604774" y="3007624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283968" y="3028890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708230" y="3028890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9" name="Cilindro 18"/>
          <p:cNvSpPr/>
          <p:nvPr/>
        </p:nvSpPr>
        <p:spPr>
          <a:xfrm>
            <a:off x="4377242" y="105273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6692131" y="1082173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uppo 25"/>
          <p:cNvGrpSpPr/>
          <p:nvPr/>
        </p:nvGrpSpPr>
        <p:grpSpPr>
          <a:xfrm>
            <a:off x="3502513" y="2060848"/>
            <a:ext cx="1872208" cy="883146"/>
            <a:chOff x="3502513" y="2060848"/>
            <a:chExt cx="1872208" cy="883146"/>
          </a:xfrm>
        </p:grpSpPr>
        <p:sp>
          <p:nvSpPr>
            <p:cNvPr id="21" name="Rettangolo 20"/>
            <p:cNvSpPr/>
            <p:nvPr/>
          </p:nvSpPr>
          <p:spPr>
            <a:xfrm>
              <a:off x="3627479" y="2511946"/>
              <a:ext cx="1646659" cy="216024"/>
            </a:xfrm>
            <a:prstGeom prst="rect">
              <a:avLst/>
            </a:prstGeom>
            <a:solidFill>
              <a:srgbClr val="00CC99"/>
            </a:solidFill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ttangolo 21"/>
            <p:cNvSpPr/>
            <p:nvPr/>
          </p:nvSpPr>
          <p:spPr>
            <a:xfrm>
              <a:off x="3881603" y="2281064"/>
              <a:ext cx="1133078" cy="216024"/>
            </a:xfrm>
            <a:prstGeom prst="rect">
              <a:avLst/>
            </a:prstGeom>
            <a:solidFill>
              <a:srgbClr val="00CC99"/>
            </a:solidFill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4050002" y="2060848"/>
              <a:ext cx="792088" cy="216024"/>
            </a:xfrm>
            <a:prstGeom prst="rect">
              <a:avLst/>
            </a:prstGeom>
            <a:solidFill>
              <a:srgbClr val="00CC99"/>
            </a:solidFill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ttangolo 23"/>
            <p:cNvSpPr/>
            <p:nvPr/>
          </p:nvSpPr>
          <p:spPr>
            <a:xfrm>
              <a:off x="3502513" y="2727970"/>
              <a:ext cx="1872208" cy="216024"/>
            </a:xfrm>
            <a:prstGeom prst="rect">
              <a:avLst/>
            </a:prstGeom>
            <a:solidFill>
              <a:srgbClr val="00CC99"/>
            </a:solidFill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ttangolo 24"/>
          <p:cNvSpPr/>
          <p:nvPr/>
        </p:nvSpPr>
        <p:spPr>
          <a:xfrm>
            <a:off x="5622644" y="27596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ttangolo 26"/>
          <p:cNvSpPr/>
          <p:nvPr/>
        </p:nvSpPr>
        <p:spPr>
          <a:xfrm>
            <a:off x="5950578" y="2295922"/>
            <a:ext cx="1646659" cy="216024"/>
          </a:xfrm>
          <a:prstGeom prst="rect">
            <a:avLst/>
          </a:prstGeom>
          <a:solidFill>
            <a:srgbClr val="00CC99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ttangolo 27"/>
          <p:cNvSpPr/>
          <p:nvPr/>
        </p:nvSpPr>
        <p:spPr>
          <a:xfrm>
            <a:off x="6204702" y="2065040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ttangolo 28"/>
          <p:cNvSpPr/>
          <p:nvPr/>
        </p:nvSpPr>
        <p:spPr>
          <a:xfrm>
            <a:off x="6373101" y="1844824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ttangolo 29"/>
          <p:cNvSpPr/>
          <p:nvPr/>
        </p:nvSpPr>
        <p:spPr>
          <a:xfrm>
            <a:off x="5825612" y="2511946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igura a mano libera 31"/>
          <p:cNvSpPr/>
          <p:nvPr/>
        </p:nvSpPr>
        <p:spPr>
          <a:xfrm>
            <a:off x="2627784" y="1844825"/>
            <a:ext cx="1220324" cy="288031"/>
          </a:xfrm>
          <a:custGeom>
            <a:avLst/>
            <a:gdLst>
              <a:gd name="connsiteX0" fmla="*/ 0 w 1148316"/>
              <a:gd name="connsiteY0" fmla="*/ 297712 h 297712"/>
              <a:gd name="connsiteX1" fmla="*/ 489098 w 1148316"/>
              <a:gd name="connsiteY1" fmla="*/ 0 h 297712"/>
              <a:gd name="connsiteX2" fmla="*/ 1148316 w 1148316"/>
              <a:gd name="connsiteY2" fmla="*/ 297712 h 29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8316" h="297712">
                <a:moveTo>
                  <a:pt x="0" y="297712"/>
                </a:moveTo>
                <a:cubicBezTo>
                  <a:pt x="148856" y="148856"/>
                  <a:pt x="297712" y="0"/>
                  <a:pt x="489098" y="0"/>
                </a:cubicBezTo>
                <a:cubicBezTo>
                  <a:pt x="680484" y="0"/>
                  <a:pt x="914400" y="148856"/>
                  <a:pt x="1148316" y="297712"/>
                </a:cubicBezTo>
              </a:path>
            </a:pathLst>
          </a:cu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igura a mano libera 32"/>
          <p:cNvSpPr/>
          <p:nvPr/>
        </p:nvSpPr>
        <p:spPr>
          <a:xfrm>
            <a:off x="4935852" y="1844825"/>
            <a:ext cx="1220324" cy="288031"/>
          </a:xfrm>
          <a:custGeom>
            <a:avLst/>
            <a:gdLst>
              <a:gd name="connsiteX0" fmla="*/ 0 w 1148316"/>
              <a:gd name="connsiteY0" fmla="*/ 297712 h 297712"/>
              <a:gd name="connsiteX1" fmla="*/ 489098 w 1148316"/>
              <a:gd name="connsiteY1" fmla="*/ 0 h 297712"/>
              <a:gd name="connsiteX2" fmla="*/ 1148316 w 1148316"/>
              <a:gd name="connsiteY2" fmla="*/ 297712 h 29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8316" h="297712">
                <a:moveTo>
                  <a:pt x="0" y="297712"/>
                </a:moveTo>
                <a:cubicBezTo>
                  <a:pt x="148856" y="148856"/>
                  <a:pt x="297712" y="0"/>
                  <a:pt x="489098" y="0"/>
                </a:cubicBezTo>
                <a:cubicBezTo>
                  <a:pt x="680484" y="0"/>
                  <a:pt x="914400" y="148856"/>
                  <a:pt x="1148316" y="297712"/>
                </a:cubicBezTo>
              </a:path>
            </a:pathLst>
          </a:cu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igura a mano libera 33"/>
          <p:cNvSpPr/>
          <p:nvPr/>
        </p:nvSpPr>
        <p:spPr>
          <a:xfrm>
            <a:off x="2275367" y="3104707"/>
            <a:ext cx="3795824" cy="542260"/>
          </a:xfrm>
          <a:custGeom>
            <a:avLst/>
            <a:gdLst>
              <a:gd name="connsiteX0" fmla="*/ 0 w 3795824"/>
              <a:gd name="connsiteY0" fmla="*/ 0 h 542260"/>
              <a:gd name="connsiteX1" fmla="*/ 2158410 w 3795824"/>
              <a:gd name="connsiteY1" fmla="*/ 542260 h 542260"/>
              <a:gd name="connsiteX2" fmla="*/ 3795824 w 3795824"/>
              <a:gd name="connsiteY2" fmla="*/ 0 h 542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5824" h="542260">
                <a:moveTo>
                  <a:pt x="0" y="0"/>
                </a:moveTo>
                <a:cubicBezTo>
                  <a:pt x="762886" y="271130"/>
                  <a:pt x="1525773" y="542260"/>
                  <a:pt x="2158410" y="542260"/>
                </a:cubicBezTo>
                <a:cubicBezTo>
                  <a:pt x="2791047" y="542260"/>
                  <a:pt x="3293435" y="271130"/>
                  <a:pt x="3795824" y="0"/>
                </a:cubicBezTo>
              </a:path>
            </a:pathLst>
          </a:custGeom>
          <a:ln w="38100">
            <a:solidFill>
              <a:srgbClr val="3366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asellaDiTesto 34"/>
          <p:cNvSpPr txBox="1"/>
          <p:nvPr/>
        </p:nvSpPr>
        <p:spPr>
          <a:xfrm>
            <a:off x="3047782" y="1444714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4343926" y="364502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5364088" y="148478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107504" y="4710043"/>
            <a:ext cx="4104456" cy="2031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Hanoi ([1,2..,n], C, B)</a:t>
            </a:r>
            <a:endParaRPr lang="en-US" i="1" dirty="0"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b="1" dirty="0">
                <a:latin typeface="Comic Sans MS" pitchFamily="66" charset="0"/>
                <a:sym typeface="Wingdings" pitchFamily="2" charset="2"/>
              </a:rPr>
              <a:t>if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n=1 </a:t>
            </a:r>
            <a:r>
              <a:rPr lang="en-US" b="1" dirty="0">
                <a:latin typeface="Comic Sans MS" pitchFamily="66" charset="0"/>
                <a:sym typeface="Wingdings" pitchFamily="2" charset="2"/>
              </a:rPr>
              <a:t>then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sposta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il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disco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su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C</a:t>
            </a:r>
            <a:endParaRPr lang="en-US" baseline="-25000" dirty="0">
              <a:latin typeface="Comic Sans MS" pitchFamily="66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omic Sans MS" pitchFamily="66" charset="0"/>
                <a:sym typeface="Wingdings" pitchFamily="2" charset="2"/>
              </a:rPr>
              <a:t> Hanoi([1,2,…,n-1], B, C)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sposta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il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disco n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su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C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omic Sans MS" pitchFamily="66" charset="0"/>
                <a:sym typeface="Wingdings" pitchFamily="2" charset="2"/>
              </a:rPr>
              <a:t> Hanoi([1,2,…,n-1], C, A)</a:t>
            </a: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115888" y="4149080"/>
            <a:ext cx="4672136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Hanoi(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dischi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destinazione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palo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ausiliario</a:t>
            </a:r>
            <a:r>
              <a:rPr lang="en-US" dirty="0">
                <a:latin typeface="Comic Sans MS" pitchFamily="66" charset="0"/>
              </a:rPr>
              <a:t>)</a:t>
            </a:r>
            <a:endParaRPr lang="en-US" i="1" dirty="0">
              <a:latin typeface="Comic Sans MS" pitchFamily="66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755576" y="2719553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46856" y="260648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3200" dirty="0" err="1">
                <a:solidFill>
                  <a:srgbClr val="C00000"/>
                </a:solidFill>
                <a:latin typeface="Comic Sans MS" pitchFamily="66" charset="0"/>
              </a:rPr>
              <a:t>Una</a:t>
            </a:r>
            <a:r>
              <a:rPr lang="en-US" sz="32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itchFamily="66" charset="0"/>
              </a:rPr>
              <a:t>variante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ricerca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un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elemento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in un array/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lista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ordinata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1520" y="5949280"/>
            <a:ext cx="34852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T(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)=T(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/2)+O(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3200" dirty="0">
                <a:latin typeface="Comic Sans MS" pitchFamily="66" charset="0"/>
              </a:rPr>
              <a:t>)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68313" y="1726704"/>
            <a:ext cx="8458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Algoritmo di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ricerca binaria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: uno</a:t>
            </a:r>
            <a:r>
              <a:rPr kumimoji="0" lang="it-IT" altLang="it-IT" sz="2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 strumento molto potente</a:t>
            </a:r>
            <a:endParaRPr kumimoji="0" lang="it-IT" altLang="it-IT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39552" y="3284984"/>
            <a:ext cx="7559675" cy="200183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algoritmo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RicercaBinariaRic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(array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elem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--&gt;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intero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&gt;j)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then return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-1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m=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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i+j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)/2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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/>
              </a:rPr>
              <a:t>if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 (L[m]=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)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/>
              </a:rPr>
              <a:t>then return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m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/>
              </a:rPr>
              <a:t>if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(L[m]&gt;x)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/>
              </a:rPr>
              <a:t>then return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Symbol"/>
              </a:rPr>
              <a:t>RicercaBinariaRic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(L,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, m-1)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 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/>
              </a:rPr>
              <a:t>else return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Symbol"/>
              </a:rPr>
              <a:t>RicercaBinariaRic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(L,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, m+1,j)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67544" y="2276872"/>
            <a:ext cx="8424863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000" kern="0" dirty="0">
                <a:latin typeface="Comic Sans MS" pitchFamily="66" charset="0"/>
              </a:rPr>
              <a:t>gli indici </a:t>
            </a:r>
            <a:r>
              <a:rPr lang="it-IT" altLang="it-IT" sz="2000" kern="0" dirty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it-IT" altLang="it-IT" sz="2000" i="1" kern="0" dirty="0">
                <a:latin typeface="Comic Sans MS" pitchFamily="66" charset="0"/>
              </a:rPr>
              <a:t> </a:t>
            </a:r>
            <a:r>
              <a:rPr lang="it-IT" altLang="it-IT" sz="2000" kern="0" dirty="0">
                <a:latin typeface="Comic Sans MS" pitchFamily="66" charset="0"/>
              </a:rPr>
              <a:t>e </a:t>
            </a:r>
            <a:r>
              <a:rPr lang="it-IT" altLang="it-IT" sz="2000" kern="0" dirty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it-IT" altLang="it-IT" sz="2000" kern="0" dirty="0">
                <a:latin typeface="Comic Sans MS" pitchFamily="66" charset="0"/>
              </a:rPr>
              <a:t> indicano la porzione di </a:t>
            </a:r>
            <a:r>
              <a:rPr lang="it-IT" altLang="it-IT" sz="2000" i="1" kern="0" dirty="0">
                <a:solidFill>
                  <a:srgbClr val="3366FF"/>
                </a:solidFill>
                <a:latin typeface="Comic Sans MS" pitchFamily="66" charset="0"/>
              </a:rPr>
              <a:t>L</a:t>
            </a:r>
            <a:r>
              <a:rPr lang="it-IT" altLang="it-IT" sz="2000" kern="0" dirty="0">
                <a:latin typeface="Comic Sans MS" pitchFamily="66" charset="0"/>
              </a:rPr>
              <a:t> in cui cercare l’elemento </a:t>
            </a:r>
            <a:r>
              <a:rPr lang="it-IT" altLang="it-IT" sz="2000" i="1" kern="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83641" y="2708920"/>
            <a:ext cx="74887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altLang="it-IT" sz="2000" kern="0" dirty="0">
                <a:latin typeface="Comic Sans MS" pitchFamily="66" charset="0"/>
              </a:rPr>
              <a:t>l’algoritmo torna la posizione di </a:t>
            </a:r>
            <a:r>
              <a:rPr lang="it-IT" altLang="it-IT" sz="2000" kern="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000" kern="0" dirty="0">
                <a:latin typeface="Comic Sans MS" pitchFamily="66" charset="0"/>
              </a:rPr>
              <a:t> in </a:t>
            </a:r>
            <a:r>
              <a:rPr lang="it-IT" altLang="it-IT" sz="2000" kern="0" dirty="0">
                <a:solidFill>
                  <a:srgbClr val="3366FF"/>
                </a:solidFill>
                <a:latin typeface="Comic Sans MS" pitchFamily="66" charset="0"/>
              </a:rPr>
              <a:t>L</a:t>
            </a:r>
            <a:r>
              <a:rPr lang="it-IT" altLang="it-IT" sz="2000" kern="0" dirty="0">
                <a:latin typeface="Comic Sans MS" pitchFamily="66" charset="0"/>
              </a:rPr>
              <a:t>, se </a:t>
            </a:r>
            <a:r>
              <a:rPr lang="it-IT" altLang="it-IT" sz="2000" kern="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000" kern="0" dirty="0">
                <a:latin typeface="Comic Sans MS" pitchFamily="66" charset="0"/>
              </a:rPr>
              <a:t> c’è, -1 altrimenti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191207" y="5949280"/>
            <a:ext cx="27029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T(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)=O(log 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)</a:t>
            </a:r>
          </a:p>
        </p:txBody>
      </p:sp>
      <p:sp>
        <p:nvSpPr>
          <p:cNvPr id="11" name="Freccia a destra 10"/>
          <p:cNvSpPr/>
          <p:nvPr/>
        </p:nvSpPr>
        <p:spPr>
          <a:xfrm>
            <a:off x="3995936" y="6093296"/>
            <a:ext cx="792088" cy="315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/>
      <p:bldP spid="1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97160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1566714" y="3253085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1187624" y="3460938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= 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97160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1187624" y="3460938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= 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431359" y="3692402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97160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3748013" y="3676923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= 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431359" y="3692402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97160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3748013" y="3676923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= 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097627" y="3460899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84577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3748013" y="3676923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= 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097627" y="3460899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84577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3748013" y="3676923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= 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566714" y="3674500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84577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6052269" y="3450266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= 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566714" y="3674500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84577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6052269" y="3450266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= 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422942" y="3226032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97160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1475656" y="3253085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1187624" y="3460938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= 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723579" y="3039484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97160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1475656" y="3253085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1187624" y="3460938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= 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273335" y="3655657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827868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err="1">
                <a:solidFill>
                  <a:srgbClr val="C00000"/>
                </a:solidFill>
                <a:latin typeface="Comic Sans MS" pitchFamily="66" charset="0"/>
              </a:rPr>
              <a:t>Esempi</a:t>
            </a:r>
            <a:r>
              <a:rPr lang="en-US" sz="36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Comic Sans MS" pitchFamily="66" charset="0"/>
              </a:rPr>
              <a:t>su</a:t>
            </a:r>
            <a:r>
              <a:rPr lang="en-US" sz="3600" dirty="0">
                <a:solidFill>
                  <a:srgbClr val="C00000"/>
                </a:solidFill>
                <a:latin typeface="Comic Sans MS" pitchFamily="66" charset="0"/>
              </a:rPr>
              <a:t> un array </a:t>
            </a:r>
            <a:r>
              <a:rPr lang="en-US" sz="3600" dirty="0" err="1">
                <a:solidFill>
                  <a:srgbClr val="C00000"/>
                </a:solidFill>
                <a:latin typeface="Comic Sans MS" pitchFamily="66" charset="0"/>
              </a:rPr>
              <a:t>di</a:t>
            </a:r>
            <a:r>
              <a:rPr lang="en-US" sz="3600" dirty="0">
                <a:solidFill>
                  <a:srgbClr val="C00000"/>
                </a:solidFill>
                <a:latin typeface="Comic Sans MS" pitchFamily="66" charset="0"/>
              </a:rPr>
              <a:t> 9 </a:t>
            </a:r>
            <a:r>
              <a:rPr lang="en-US" sz="3600" dirty="0" err="1">
                <a:solidFill>
                  <a:srgbClr val="C00000"/>
                </a:solidFill>
                <a:latin typeface="Comic Sans MS" pitchFamily="66" charset="0"/>
              </a:rPr>
              <a:t>elementi</a:t>
            </a:r>
            <a:endParaRPr lang="en-US" sz="36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981200"/>
            <a:ext cx="5399088" cy="4114800"/>
          </a:xfrm>
          <a:prstGeom prst="rect">
            <a:avLst/>
          </a:prstGeom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588125" y="1916113"/>
            <a:ext cx="237648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Cerca 2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it-IT" altLang="it-IT" sz="2800" dirty="0">
              <a:latin typeface="Comic Sans MS" pitchFamily="66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Cerca 1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it-IT" altLang="it-IT" sz="2800" dirty="0">
              <a:latin typeface="Comic Sans MS" pitchFamily="66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Cerca 9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it-IT" altLang="it-IT" sz="2800" dirty="0">
              <a:latin typeface="Comic Sans MS" pitchFamily="66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1200"/>
              </a:spcBef>
            </a:pP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Cerca 3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1200"/>
              </a:spcBef>
            </a:pPr>
            <a:r>
              <a:rPr lang="it-IT" altLang="it-IT" dirty="0">
                <a:latin typeface="Comic Sans MS" pitchFamily="66" charset="0"/>
              </a:rPr>
              <a:t>3&lt;4 quindi </a:t>
            </a:r>
            <a:r>
              <a:rPr lang="it-IT" altLang="it-IT" dirty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it-IT" altLang="it-IT" dirty="0">
                <a:latin typeface="Comic Sans MS" pitchFamily="66" charset="0"/>
              </a:rPr>
              <a:t> e </a:t>
            </a:r>
            <a:r>
              <a:rPr lang="it-IT" altLang="it-IT" dirty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it-IT" altLang="it-IT" dirty="0">
                <a:latin typeface="Comic Sans MS" pitchFamily="66" charset="0"/>
              </a:rPr>
              <a:t> si invertono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97160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6340301" y="3655657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1187624" y="3460938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= 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273335" y="3655657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97160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6340301" y="3655657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1187624" y="3460938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= 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588224" y="3420790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97160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6340301" y="3655657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3737380" y="3698189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= 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588224" y="3420790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97160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6340301" y="3655657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3737380" y="3698189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= 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742422" y="3442056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97160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4038468" y="3439633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3737380" y="3698189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= 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742422" y="3442056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97160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4038468" y="3439633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3737380" y="3698189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= 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283968" y="3202343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838668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4038468" y="3439633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3737380" y="3698189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= 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283968" y="3202343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838668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4038468" y="3439633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3737380" y="3698189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= 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588224" y="3436269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838668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1475656" y="3645024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3737380" y="3698189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= 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588224" y="3436269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838668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1475656" y="3645024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3737380" y="3698189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= 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723579" y="3415003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ricorsione,tecniche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progettazione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e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equazioni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ricorrenza</a:t>
            </a:r>
            <a:br>
              <a:rPr lang="en-US" dirty="0">
                <a:solidFill>
                  <a:srgbClr val="3366FF"/>
                </a:solidFill>
                <a:latin typeface="Comic Sans MS" pitchFamily="66" charset="0"/>
              </a:rPr>
            </a:b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838668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1475656" y="3645024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6052269" y="3450266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= 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723579" y="3415003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838668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1475656" y="3645024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6052269" y="3450266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= 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283968" y="3670195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838668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6342724" y="3194133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6052269" y="3450266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= 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283968" y="3670195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838668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6342724" y="3194133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6052269" y="3450266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= 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588224" y="2967476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quanti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spostamenti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fa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l’algoritmo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4" name="Cilindro 3"/>
          <p:cNvSpPr/>
          <p:nvPr/>
        </p:nvSpPr>
        <p:spPr>
          <a:xfrm>
            <a:off x="1835696" y="105273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755576" y="2740858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1096566" y="2308810"/>
            <a:ext cx="1646659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1350690" y="2077928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1519089" y="1857712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971600" y="2524834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sellaDiTesto 15"/>
          <p:cNvSpPr txBox="1"/>
          <p:nvPr/>
        </p:nvSpPr>
        <p:spPr>
          <a:xfrm>
            <a:off x="6604774" y="3007624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283968" y="3028890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708230" y="3028890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9" name="Cilindro 18"/>
          <p:cNvSpPr/>
          <p:nvPr/>
        </p:nvSpPr>
        <p:spPr>
          <a:xfrm>
            <a:off x="4377242" y="105273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6692131" y="1082173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uppo 25"/>
          <p:cNvGrpSpPr/>
          <p:nvPr/>
        </p:nvGrpSpPr>
        <p:grpSpPr>
          <a:xfrm>
            <a:off x="3502513" y="2060848"/>
            <a:ext cx="1872208" cy="883146"/>
            <a:chOff x="3502513" y="2060848"/>
            <a:chExt cx="1872208" cy="883146"/>
          </a:xfrm>
        </p:grpSpPr>
        <p:sp>
          <p:nvSpPr>
            <p:cNvPr id="21" name="Rettangolo 20"/>
            <p:cNvSpPr/>
            <p:nvPr/>
          </p:nvSpPr>
          <p:spPr>
            <a:xfrm>
              <a:off x="3627479" y="2511946"/>
              <a:ext cx="1646659" cy="216024"/>
            </a:xfrm>
            <a:prstGeom prst="rect">
              <a:avLst/>
            </a:prstGeom>
            <a:solidFill>
              <a:srgbClr val="00CC99"/>
            </a:solidFill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ttangolo 21"/>
            <p:cNvSpPr/>
            <p:nvPr/>
          </p:nvSpPr>
          <p:spPr>
            <a:xfrm>
              <a:off x="3881603" y="2281064"/>
              <a:ext cx="1133078" cy="216024"/>
            </a:xfrm>
            <a:prstGeom prst="rect">
              <a:avLst/>
            </a:prstGeom>
            <a:solidFill>
              <a:srgbClr val="00CC99"/>
            </a:solidFill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4050002" y="2060848"/>
              <a:ext cx="792088" cy="216024"/>
            </a:xfrm>
            <a:prstGeom prst="rect">
              <a:avLst/>
            </a:prstGeom>
            <a:solidFill>
              <a:srgbClr val="00CC99"/>
            </a:solidFill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ttangolo 23"/>
            <p:cNvSpPr/>
            <p:nvPr/>
          </p:nvSpPr>
          <p:spPr>
            <a:xfrm>
              <a:off x="3502513" y="2727970"/>
              <a:ext cx="1872208" cy="216024"/>
            </a:xfrm>
            <a:prstGeom prst="rect">
              <a:avLst/>
            </a:prstGeom>
            <a:solidFill>
              <a:srgbClr val="00CC99"/>
            </a:solidFill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ttangolo 24"/>
          <p:cNvSpPr/>
          <p:nvPr/>
        </p:nvSpPr>
        <p:spPr>
          <a:xfrm>
            <a:off x="5622644" y="27596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ttangolo 26"/>
          <p:cNvSpPr/>
          <p:nvPr/>
        </p:nvSpPr>
        <p:spPr>
          <a:xfrm>
            <a:off x="5950578" y="2295922"/>
            <a:ext cx="1646659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ttangolo 27"/>
          <p:cNvSpPr/>
          <p:nvPr/>
        </p:nvSpPr>
        <p:spPr>
          <a:xfrm>
            <a:off x="6204702" y="2065040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ttangolo 28"/>
          <p:cNvSpPr/>
          <p:nvPr/>
        </p:nvSpPr>
        <p:spPr>
          <a:xfrm>
            <a:off x="6373101" y="1844824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ttangolo 29"/>
          <p:cNvSpPr/>
          <p:nvPr/>
        </p:nvSpPr>
        <p:spPr>
          <a:xfrm>
            <a:off x="5825612" y="2511946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igura a mano libera 31"/>
          <p:cNvSpPr/>
          <p:nvPr/>
        </p:nvSpPr>
        <p:spPr>
          <a:xfrm>
            <a:off x="2627784" y="1844825"/>
            <a:ext cx="1220324" cy="288031"/>
          </a:xfrm>
          <a:custGeom>
            <a:avLst/>
            <a:gdLst>
              <a:gd name="connsiteX0" fmla="*/ 0 w 1148316"/>
              <a:gd name="connsiteY0" fmla="*/ 297712 h 297712"/>
              <a:gd name="connsiteX1" fmla="*/ 489098 w 1148316"/>
              <a:gd name="connsiteY1" fmla="*/ 0 h 297712"/>
              <a:gd name="connsiteX2" fmla="*/ 1148316 w 1148316"/>
              <a:gd name="connsiteY2" fmla="*/ 297712 h 29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8316" h="297712">
                <a:moveTo>
                  <a:pt x="0" y="297712"/>
                </a:moveTo>
                <a:cubicBezTo>
                  <a:pt x="148856" y="148856"/>
                  <a:pt x="297712" y="0"/>
                  <a:pt x="489098" y="0"/>
                </a:cubicBezTo>
                <a:cubicBezTo>
                  <a:pt x="680484" y="0"/>
                  <a:pt x="914400" y="148856"/>
                  <a:pt x="1148316" y="297712"/>
                </a:cubicBezTo>
              </a:path>
            </a:pathLst>
          </a:cu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igura a mano libera 32"/>
          <p:cNvSpPr/>
          <p:nvPr/>
        </p:nvSpPr>
        <p:spPr>
          <a:xfrm>
            <a:off x="4935852" y="1844825"/>
            <a:ext cx="1220324" cy="288031"/>
          </a:xfrm>
          <a:custGeom>
            <a:avLst/>
            <a:gdLst>
              <a:gd name="connsiteX0" fmla="*/ 0 w 1148316"/>
              <a:gd name="connsiteY0" fmla="*/ 297712 h 297712"/>
              <a:gd name="connsiteX1" fmla="*/ 489098 w 1148316"/>
              <a:gd name="connsiteY1" fmla="*/ 0 h 297712"/>
              <a:gd name="connsiteX2" fmla="*/ 1148316 w 1148316"/>
              <a:gd name="connsiteY2" fmla="*/ 297712 h 29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8316" h="297712">
                <a:moveTo>
                  <a:pt x="0" y="297712"/>
                </a:moveTo>
                <a:cubicBezTo>
                  <a:pt x="148856" y="148856"/>
                  <a:pt x="297712" y="0"/>
                  <a:pt x="489098" y="0"/>
                </a:cubicBezTo>
                <a:cubicBezTo>
                  <a:pt x="680484" y="0"/>
                  <a:pt x="914400" y="148856"/>
                  <a:pt x="1148316" y="297712"/>
                </a:cubicBezTo>
              </a:path>
            </a:pathLst>
          </a:cu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igura a mano libera 33"/>
          <p:cNvSpPr/>
          <p:nvPr/>
        </p:nvSpPr>
        <p:spPr>
          <a:xfrm>
            <a:off x="2275367" y="3104707"/>
            <a:ext cx="3795824" cy="542260"/>
          </a:xfrm>
          <a:custGeom>
            <a:avLst/>
            <a:gdLst>
              <a:gd name="connsiteX0" fmla="*/ 0 w 3795824"/>
              <a:gd name="connsiteY0" fmla="*/ 0 h 542260"/>
              <a:gd name="connsiteX1" fmla="*/ 2158410 w 3795824"/>
              <a:gd name="connsiteY1" fmla="*/ 542260 h 542260"/>
              <a:gd name="connsiteX2" fmla="*/ 3795824 w 3795824"/>
              <a:gd name="connsiteY2" fmla="*/ 0 h 542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5824" h="542260">
                <a:moveTo>
                  <a:pt x="0" y="0"/>
                </a:moveTo>
                <a:cubicBezTo>
                  <a:pt x="762886" y="271130"/>
                  <a:pt x="1525773" y="542260"/>
                  <a:pt x="2158410" y="542260"/>
                </a:cubicBezTo>
                <a:cubicBezTo>
                  <a:pt x="2791047" y="542260"/>
                  <a:pt x="3293435" y="271130"/>
                  <a:pt x="3795824" y="0"/>
                </a:cubicBezTo>
              </a:path>
            </a:pathLst>
          </a:cu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asellaDiTesto 34"/>
          <p:cNvSpPr txBox="1"/>
          <p:nvPr/>
        </p:nvSpPr>
        <p:spPr>
          <a:xfrm>
            <a:off x="3047782" y="1444714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4343926" y="364502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5364088" y="148478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107504" y="4797152"/>
            <a:ext cx="4104456" cy="2031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Hanoi ([1,2..,n], C, B)</a:t>
            </a:r>
            <a:endParaRPr lang="en-US" i="1" dirty="0"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b="1" dirty="0">
                <a:latin typeface="Comic Sans MS" pitchFamily="66" charset="0"/>
                <a:sym typeface="Wingdings" pitchFamily="2" charset="2"/>
              </a:rPr>
              <a:t>if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n=1 </a:t>
            </a:r>
            <a:r>
              <a:rPr lang="en-US" b="1" dirty="0">
                <a:latin typeface="Comic Sans MS" pitchFamily="66" charset="0"/>
                <a:sym typeface="Wingdings" pitchFamily="2" charset="2"/>
              </a:rPr>
              <a:t>then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sposta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il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disco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su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C</a:t>
            </a:r>
            <a:endParaRPr lang="en-US" baseline="-25000" dirty="0">
              <a:latin typeface="Comic Sans MS" pitchFamily="66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omic Sans MS" pitchFamily="66" charset="0"/>
                <a:sym typeface="Wingdings" pitchFamily="2" charset="2"/>
              </a:rPr>
              <a:t> Hanoi([1,2,…,n-1], B, C)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sposta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il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disco n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su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C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omic Sans MS" pitchFamily="66" charset="0"/>
                <a:sym typeface="Wingdings" pitchFamily="2" charset="2"/>
              </a:rPr>
              <a:t> Hanoi([1,2,…,n-1], C, A)</a:t>
            </a: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107504" y="4437112"/>
            <a:ext cx="4672136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Hanoi(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dischi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destinazione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palo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ausiliario</a:t>
            </a:r>
            <a:r>
              <a:rPr lang="en-US" dirty="0">
                <a:latin typeface="Comic Sans MS" pitchFamily="66" charset="0"/>
              </a:rPr>
              <a:t>)</a:t>
            </a:r>
            <a:endParaRPr lang="en-US" i="1" dirty="0">
              <a:latin typeface="Comic Sans MS" pitchFamily="66" charset="0"/>
            </a:endParaRPr>
          </a:p>
        </p:txBody>
      </p:sp>
      <p:sp>
        <p:nvSpPr>
          <p:cNvPr id="40" name="CasellaDiTesto 39"/>
          <p:cNvSpPr txBox="1">
            <a:spLocks noChangeArrowheads="1"/>
          </p:cNvSpPr>
          <p:nvPr/>
        </p:nvSpPr>
        <p:spPr bwMode="auto">
          <a:xfrm>
            <a:off x="35496" y="3933056"/>
            <a:ext cx="90364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): #</a:t>
            </a:r>
            <a:r>
              <a:rPr lang="en-US" sz="2000" dirty="0" err="1">
                <a:latin typeface="Comic Sans MS" pitchFamily="66" charset="0"/>
              </a:rPr>
              <a:t>spostamenti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che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l’alg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fa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nel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caso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peggiore</a:t>
            </a:r>
            <a:r>
              <a:rPr lang="en-US" sz="2000" dirty="0">
                <a:latin typeface="Comic Sans MS" pitchFamily="66" charset="0"/>
              </a:rPr>
              <a:t> (?) per </a:t>
            </a:r>
            <a:r>
              <a:rPr lang="en-US" sz="2000" dirty="0" err="1">
                <a:latin typeface="Comic Sans MS" pitchFamily="66" charset="0"/>
              </a:rPr>
              <a:t>spostare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dischi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1" name="CasellaDiTesto 40"/>
          <p:cNvSpPr txBox="1">
            <a:spLocks noChangeArrowheads="1"/>
          </p:cNvSpPr>
          <p:nvPr/>
        </p:nvSpPr>
        <p:spPr bwMode="auto">
          <a:xfrm>
            <a:off x="5148064" y="5085184"/>
            <a:ext cx="30598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)= 2T(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 -1) + 1</a:t>
            </a:r>
          </a:p>
        </p:txBody>
      </p:sp>
      <p:sp>
        <p:nvSpPr>
          <p:cNvPr id="42" name="CasellaDiTesto 41"/>
          <p:cNvSpPr txBox="1">
            <a:spLocks noChangeArrowheads="1"/>
          </p:cNvSpPr>
          <p:nvPr/>
        </p:nvSpPr>
        <p:spPr bwMode="auto">
          <a:xfrm>
            <a:off x="5148064" y="5549170"/>
            <a:ext cx="30598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2000" dirty="0">
                <a:latin typeface="Comic Sans MS" pitchFamily="66" charset="0"/>
              </a:rPr>
              <a:t>)=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analisi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(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tecnica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albero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della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ricorsione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107504" y="908720"/>
            <a:ext cx="30598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)= 2T(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 -1) + 1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107504" y="1372706"/>
            <a:ext cx="11521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2000" dirty="0">
                <a:latin typeface="Comic Sans MS" pitchFamily="66" charset="0"/>
              </a:rPr>
              <a:t>)= 1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4606322" y="1412776"/>
            <a:ext cx="4320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645882" y="2761764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-2</a:t>
            </a: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2662106" y="2780928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-2</a:t>
            </a: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1798010" y="2060848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-1</a:t>
            </a: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69818" y="3501008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-3</a:t>
            </a: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1221946" y="3501008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-3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2230058" y="3501008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-3</a:t>
            </a: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3454194" y="3501008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-3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-111884" y="4479683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>
            <a:off x="501866" y="4469050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>
            <a:off x="1077930" y="4469050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>
            <a:off x="1653994" y="4469050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>
            <a:off x="2120364" y="4479683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>
            <a:off x="2734114" y="4469050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>
            <a:off x="3310178" y="4469050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>
            <a:off x="3886242" y="4469050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cxnSp>
        <p:nvCxnSpPr>
          <p:cNvPr id="25" name="Connettore 1 24"/>
          <p:cNvCxnSpPr>
            <a:stCxn id="11" idx="0"/>
            <a:endCxn id="7" idx="1"/>
          </p:cNvCxnSpPr>
          <p:nvPr/>
        </p:nvCxnSpPr>
        <p:spPr>
          <a:xfrm flipV="1">
            <a:off x="2302066" y="1612831"/>
            <a:ext cx="2304256" cy="44801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>
            <a:stCxn id="11" idx="2"/>
            <a:endCxn id="9" idx="0"/>
          </p:cNvCxnSpPr>
          <p:nvPr/>
        </p:nvCxnSpPr>
        <p:spPr>
          <a:xfrm flipH="1">
            <a:off x="1149938" y="2460958"/>
            <a:ext cx="1152128" cy="3008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10" idx="0"/>
            <a:endCxn id="11" idx="2"/>
          </p:cNvCxnSpPr>
          <p:nvPr/>
        </p:nvCxnSpPr>
        <p:spPr>
          <a:xfrm flipH="1" flipV="1">
            <a:off x="2302066" y="2460958"/>
            <a:ext cx="864096" cy="3199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>
            <a:stCxn id="12" idx="0"/>
            <a:endCxn id="9" idx="2"/>
          </p:cNvCxnSpPr>
          <p:nvPr/>
        </p:nvCxnSpPr>
        <p:spPr>
          <a:xfrm flipV="1">
            <a:off x="573874" y="3161874"/>
            <a:ext cx="576064" cy="3391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>
            <a:stCxn id="13" idx="0"/>
            <a:endCxn id="9" idx="2"/>
          </p:cNvCxnSpPr>
          <p:nvPr/>
        </p:nvCxnSpPr>
        <p:spPr>
          <a:xfrm flipH="1" flipV="1">
            <a:off x="1149938" y="3161874"/>
            <a:ext cx="576064" cy="3391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>
            <a:stCxn id="10" idx="2"/>
            <a:endCxn id="14" idx="0"/>
          </p:cNvCxnSpPr>
          <p:nvPr/>
        </p:nvCxnSpPr>
        <p:spPr>
          <a:xfrm flipH="1">
            <a:off x="2734114" y="3181038"/>
            <a:ext cx="432048" cy="3199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>
            <a:stCxn id="10" idx="2"/>
            <a:endCxn id="15" idx="0"/>
          </p:cNvCxnSpPr>
          <p:nvPr/>
        </p:nvCxnSpPr>
        <p:spPr>
          <a:xfrm>
            <a:off x="3166162" y="3181038"/>
            <a:ext cx="792088" cy="3199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>
            <a:stCxn id="12" idx="2"/>
            <a:endCxn id="16" idx="0"/>
          </p:cNvCxnSpPr>
          <p:nvPr/>
        </p:nvCxnSpPr>
        <p:spPr>
          <a:xfrm flipH="1">
            <a:off x="212152" y="3901118"/>
            <a:ext cx="361722" cy="5785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>
            <a:stCxn id="12" idx="2"/>
            <a:endCxn id="17" idx="0"/>
          </p:cNvCxnSpPr>
          <p:nvPr/>
        </p:nvCxnSpPr>
        <p:spPr>
          <a:xfrm>
            <a:off x="573874" y="3901118"/>
            <a:ext cx="252028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>
            <a:stCxn id="13" idx="2"/>
            <a:endCxn id="18" idx="0"/>
          </p:cNvCxnSpPr>
          <p:nvPr/>
        </p:nvCxnSpPr>
        <p:spPr>
          <a:xfrm flipH="1">
            <a:off x="1401966" y="3901118"/>
            <a:ext cx="324036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>
            <a:stCxn id="13" idx="2"/>
            <a:endCxn id="19" idx="0"/>
          </p:cNvCxnSpPr>
          <p:nvPr/>
        </p:nvCxnSpPr>
        <p:spPr>
          <a:xfrm>
            <a:off x="1726002" y="3901118"/>
            <a:ext cx="252028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>
            <a:stCxn id="14" idx="2"/>
            <a:endCxn id="20" idx="0"/>
          </p:cNvCxnSpPr>
          <p:nvPr/>
        </p:nvCxnSpPr>
        <p:spPr>
          <a:xfrm flipH="1">
            <a:off x="2444400" y="3901118"/>
            <a:ext cx="289714" cy="5785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>
            <a:stCxn id="14" idx="2"/>
            <a:endCxn id="21" idx="0"/>
          </p:cNvCxnSpPr>
          <p:nvPr/>
        </p:nvCxnSpPr>
        <p:spPr>
          <a:xfrm>
            <a:off x="2734114" y="3901118"/>
            <a:ext cx="324036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>
            <a:stCxn id="15" idx="2"/>
            <a:endCxn id="23" idx="0"/>
          </p:cNvCxnSpPr>
          <p:nvPr/>
        </p:nvCxnSpPr>
        <p:spPr>
          <a:xfrm>
            <a:off x="3958250" y="3901118"/>
            <a:ext cx="252028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>
            <a:stCxn id="15" idx="2"/>
            <a:endCxn id="22" idx="0"/>
          </p:cNvCxnSpPr>
          <p:nvPr/>
        </p:nvCxnSpPr>
        <p:spPr>
          <a:xfrm flipH="1">
            <a:off x="3634214" y="3901118"/>
            <a:ext cx="324036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sellaDiTesto 70"/>
          <p:cNvSpPr txBox="1">
            <a:spLocks noChangeArrowheads="1"/>
          </p:cNvSpPr>
          <p:nvPr/>
        </p:nvSpPr>
        <p:spPr bwMode="auto">
          <a:xfrm>
            <a:off x="5004048" y="2777733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-2</a:t>
            </a:r>
          </a:p>
        </p:txBody>
      </p:sp>
      <p:sp>
        <p:nvSpPr>
          <p:cNvPr id="72" name="CasellaDiTesto 71"/>
          <p:cNvSpPr txBox="1">
            <a:spLocks noChangeArrowheads="1"/>
          </p:cNvSpPr>
          <p:nvPr/>
        </p:nvSpPr>
        <p:spPr bwMode="auto">
          <a:xfrm>
            <a:off x="7020272" y="2796897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-2</a:t>
            </a:r>
          </a:p>
        </p:txBody>
      </p:sp>
      <p:sp>
        <p:nvSpPr>
          <p:cNvPr id="73" name="CasellaDiTesto 72"/>
          <p:cNvSpPr txBox="1">
            <a:spLocks noChangeArrowheads="1"/>
          </p:cNvSpPr>
          <p:nvPr/>
        </p:nvSpPr>
        <p:spPr bwMode="auto">
          <a:xfrm>
            <a:off x="6156176" y="2076817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>
                <a:latin typeface="Comic Sans MS" pitchFamily="66" charset="0"/>
              </a:rPr>
              <a:t>-1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74" name="CasellaDiTesto 73"/>
          <p:cNvSpPr txBox="1">
            <a:spLocks noChangeArrowheads="1"/>
          </p:cNvSpPr>
          <p:nvPr/>
        </p:nvSpPr>
        <p:spPr bwMode="auto">
          <a:xfrm>
            <a:off x="4427984" y="3516977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-3</a:t>
            </a:r>
          </a:p>
        </p:txBody>
      </p:sp>
      <p:sp>
        <p:nvSpPr>
          <p:cNvPr id="75" name="CasellaDiTesto 74"/>
          <p:cNvSpPr txBox="1">
            <a:spLocks noChangeArrowheads="1"/>
          </p:cNvSpPr>
          <p:nvPr/>
        </p:nvSpPr>
        <p:spPr bwMode="auto">
          <a:xfrm>
            <a:off x="5580112" y="3516977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-3</a:t>
            </a:r>
          </a:p>
        </p:txBody>
      </p:sp>
      <p:sp>
        <p:nvSpPr>
          <p:cNvPr id="76" name="CasellaDiTesto 75"/>
          <p:cNvSpPr txBox="1">
            <a:spLocks noChangeArrowheads="1"/>
          </p:cNvSpPr>
          <p:nvPr/>
        </p:nvSpPr>
        <p:spPr bwMode="auto">
          <a:xfrm>
            <a:off x="6588224" y="3516977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-3</a:t>
            </a:r>
          </a:p>
        </p:txBody>
      </p:sp>
      <p:sp>
        <p:nvSpPr>
          <p:cNvPr id="77" name="CasellaDiTesto 76"/>
          <p:cNvSpPr txBox="1">
            <a:spLocks noChangeArrowheads="1"/>
          </p:cNvSpPr>
          <p:nvPr/>
        </p:nvSpPr>
        <p:spPr bwMode="auto">
          <a:xfrm>
            <a:off x="7812360" y="3516977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-3</a:t>
            </a:r>
          </a:p>
        </p:txBody>
      </p:sp>
      <p:sp>
        <p:nvSpPr>
          <p:cNvPr id="78" name="CasellaDiTesto 77"/>
          <p:cNvSpPr txBox="1">
            <a:spLocks noChangeArrowheads="1"/>
          </p:cNvSpPr>
          <p:nvPr/>
        </p:nvSpPr>
        <p:spPr bwMode="auto">
          <a:xfrm>
            <a:off x="4246282" y="4495652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79" name="CasellaDiTesto 78"/>
          <p:cNvSpPr txBox="1">
            <a:spLocks noChangeArrowheads="1"/>
          </p:cNvSpPr>
          <p:nvPr/>
        </p:nvSpPr>
        <p:spPr bwMode="auto">
          <a:xfrm>
            <a:off x="4860032" y="4485019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80" name="CasellaDiTesto 79"/>
          <p:cNvSpPr txBox="1">
            <a:spLocks noChangeArrowheads="1"/>
          </p:cNvSpPr>
          <p:nvPr/>
        </p:nvSpPr>
        <p:spPr bwMode="auto">
          <a:xfrm>
            <a:off x="5436096" y="4485019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81" name="CasellaDiTesto 80"/>
          <p:cNvSpPr txBox="1">
            <a:spLocks noChangeArrowheads="1"/>
          </p:cNvSpPr>
          <p:nvPr/>
        </p:nvSpPr>
        <p:spPr bwMode="auto">
          <a:xfrm>
            <a:off x="6012160" y="4485019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82" name="CasellaDiTesto 81"/>
          <p:cNvSpPr txBox="1">
            <a:spLocks noChangeArrowheads="1"/>
          </p:cNvSpPr>
          <p:nvPr/>
        </p:nvSpPr>
        <p:spPr bwMode="auto">
          <a:xfrm>
            <a:off x="6478530" y="4495652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83" name="CasellaDiTesto 82"/>
          <p:cNvSpPr txBox="1">
            <a:spLocks noChangeArrowheads="1"/>
          </p:cNvSpPr>
          <p:nvPr/>
        </p:nvSpPr>
        <p:spPr bwMode="auto">
          <a:xfrm>
            <a:off x="7092280" y="4485019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84" name="CasellaDiTesto 83"/>
          <p:cNvSpPr txBox="1">
            <a:spLocks noChangeArrowheads="1"/>
          </p:cNvSpPr>
          <p:nvPr/>
        </p:nvSpPr>
        <p:spPr bwMode="auto">
          <a:xfrm>
            <a:off x="7668344" y="4485019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sp>
        <p:nvSpPr>
          <p:cNvPr id="85" name="CasellaDiTesto 84"/>
          <p:cNvSpPr txBox="1">
            <a:spLocks noChangeArrowheads="1"/>
          </p:cNvSpPr>
          <p:nvPr/>
        </p:nvSpPr>
        <p:spPr bwMode="auto">
          <a:xfrm>
            <a:off x="8244408" y="4485019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1</a:t>
            </a:r>
          </a:p>
        </p:txBody>
      </p:sp>
      <p:cxnSp>
        <p:nvCxnSpPr>
          <p:cNvPr id="86" name="Connettore 1 85"/>
          <p:cNvCxnSpPr>
            <a:stCxn id="73" idx="0"/>
            <a:endCxn id="7" idx="3"/>
          </p:cNvCxnSpPr>
          <p:nvPr/>
        </p:nvCxnSpPr>
        <p:spPr>
          <a:xfrm flipH="1" flipV="1">
            <a:off x="5038370" y="1612831"/>
            <a:ext cx="1621862" cy="4639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1 86"/>
          <p:cNvCxnSpPr>
            <a:stCxn id="73" idx="2"/>
            <a:endCxn id="71" idx="0"/>
          </p:cNvCxnSpPr>
          <p:nvPr/>
        </p:nvCxnSpPr>
        <p:spPr>
          <a:xfrm flipH="1">
            <a:off x="5508104" y="2476927"/>
            <a:ext cx="1152128" cy="3008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1 87"/>
          <p:cNvCxnSpPr>
            <a:stCxn id="72" idx="0"/>
            <a:endCxn id="73" idx="2"/>
          </p:cNvCxnSpPr>
          <p:nvPr/>
        </p:nvCxnSpPr>
        <p:spPr>
          <a:xfrm flipH="1" flipV="1">
            <a:off x="6660232" y="2476927"/>
            <a:ext cx="864096" cy="3199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1 88"/>
          <p:cNvCxnSpPr>
            <a:stCxn id="74" idx="0"/>
            <a:endCxn id="71" idx="2"/>
          </p:cNvCxnSpPr>
          <p:nvPr/>
        </p:nvCxnSpPr>
        <p:spPr>
          <a:xfrm flipV="1">
            <a:off x="4932040" y="3177843"/>
            <a:ext cx="576064" cy="3391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1 89"/>
          <p:cNvCxnSpPr>
            <a:stCxn id="75" idx="0"/>
            <a:endCxn id="71" idx="2"/>
          </p:cNvCxnSpPr>
          <p:nvPr/>
        </p:nvCxnSpPr>
        <p:spPr>
          <a:xfrm flipH="1" flipV="1">
            <a:off x="5508104" y="3177843"/>
            <a:ext cx="576064" cy="3391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1 90"/>
          <p:cNvCxnSpPr>
            <a:stCxn id="72" idx="2"/>
            <a:endCxn id="76" idx="0"/>
          </p:cNvCxnSpPr>
          <p:nvPr/>
        </p:nvCxnSpPr>
        <p:spPr>
          <a:xfrm flipH="1">
            <a:off x="7092280" y="3197007"/>
            <a:ext cx="432048" cy="3199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1 91"/>
          <p:cNvCxnSpPr>
            <a:stCxn id="72" idx="2"/>
            <a:endCxn id="77" idx="0"/>
          </p:cNvCxnSpPr>
          <p:nvPr/>
        </p:nvCxnSpPr>
        <p:spPr>
          <a:xfrm>
            <a:off x="7524328" y="3197007"/>
            <a:ext cx="792088" cy="3199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1 92"/>
          <p:cNvCxnSpPr>
            <a:stCxn id="74" idx="2"/>
            <a:endCxn id="78" idx="0"/>
          </p:cNvCxnSpPr>
          <p:nvPr/>
        </p:nvCxnSpPr>
        <p:spPr>
          <a:xfrm flipH="1">
            <a:off x="4570318" y="3917087"/>
            <a:ext cx="361722" cy="5785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1 93"/>
          <p:cNvCxnSpPr>
            <a:stCxn id="74" idx="2"/>
            <a:endCxn id="79" idx="0"/>
          </p:cNvCxnSpPr>
          <p:nvPr/>
        </p:nvCxnSpPr>
        <p:spPr>
          <a:xfrm>
            <a:off x="4932040" y="3917087"/>
            <a:ext cx="252028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1 94"/>
          <p:cNvCxnSpPr>
            <a:stCxn id="75" idx="2"/>
            <a:endCxn id="80" idx="0"/>
          </p:cNvCxnSpPr>
          <p:nvPr/>
        </p:nvCxnSpPr>
        <p:spPr>
          <a:xfrm flipH="1">
            <a:off x="5760132" y="3917087"/>
            <a:ext cx="324036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1 95"/>
          <p:cNvCxnSpPr>
            <a:stCxn id="75" idx="2"/>
            <a:endCxn id="81" idx="0"/>
          </p:cNvCxnSpPr>
          <p:nvPr/>
        </p:nvCxnSpPr>
        <p:spPr>
          <a:xfrm>
            <a:off x="6084168" y="3917087"/>
            <a:ext cx="252028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1 96"/>
          <p:cNvCxnSpPr>
            <a:stCxn id="76" idx="2"/>
            <a:endCxn id="82" idx="0"/>
          </p:cNvCxnSpPr>
          <p:nvPr/>
        </p:nvCxnSpPr>
        <p:spPr>
          <a:xfrm flipH="1">
            <a:off x="6802566" y="3917087"/>
            <a:ext cx="289714" cy="5785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1 97"/>
          <p:cNvCxnSpPr>
            <a:stCxn id="76" idx="2"/>
            <a:endCxn id="83" idx="0"/>
          </p:cNvCxnSpPr>
          <p:nvPr/>
        </p:nvCxnSpPr>
        <p:spPr>
          <a:xfrm>
            <a:off x="7092280" y="3917087"/>
            <a:ext cx="324036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1 98"/>
          <p:cNvCxnSpPr>
            <a:stCxn id="77" idx="2"/>
            <a:endCxn id="85" idx="0"/>
          </p:cNvCxnSpPr>
          <p:nvPr/>
        </p:nvCxnSpPr>
        <p:spPr>
          <a:xfrm>
            <a:off x="8316416" y="3917087"/>
            <a:ext cx="252028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1 99"/>
          <p:cNvCxnSpPr>
            <a:stCxn id="77" idx="2"/>
            <a:endCxn id="84" idx="0"/>
          </p:cNvCxnSpPr>
          <p:nvPr/>
        </p:nvCxnSpPr>
        <p:spPr>
          <a:xfrm flipH="1">
            <a:off x="7992380" y="3917087"/>
            <a:ext cx="324036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CasellaDiTesto 101"/>
          <p:cNvSpPr txBox="1"/>
          <p:nvPr/>
        </p:nvSpPr>
        <p:spPr>
          <a:xfrm>
            <a:off x="611560" y="5322513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quanti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spostamenti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fa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ogni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nodo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103" name="CasellaDiTesto 102"/>
          <p:cNvSpPr txBox="1"/>
          <p:nvPr/>
        </p:nvSpPr>
        <p:spPr>
          <a:xfrm>
            <a:off x="4427984" y="53012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…</a:t>
            </a:r>
            <a:r>
              <a:rPr lang="en-US" dirty="0" err="1">
                <a:latin typeface="Comic Sans MS" pitchFamily="66" charset="0"/>
              </a:rPr>
              <a:t>uno</a:t>
            </a:r>
            <a:r>
              <a:rPr lang="en-US" dirty="0">
                <a:latin typeface="Comic Sans MS" pitchFamily="66" charset="0"/>
              </a:rPr>
              <a:t>!</a:t>
            </a:r>
          </a:p>
        </p:txBody>
      </p:sp>
      <p:sp>
        <p:nvSpPr>
          <p:cNvPr id="108" name="CasellaDiTesto 107"/>
          <p:cNvSpPr txBox="1"/>
          <p:nvPr/>
        </p:nvSpPr>
        <p:spPr>
          <a:xfrm>
            <a:off x="683568" y="572396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quanto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è alto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l’albero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109" name="CasellaDiTesto 108"/>
          <p:cNvSpPr txBox="1"/>
          <p:nvPr/>
        </p:nvSpPr>
        <p:spPr>
          <a:xfrm>
            <a:off x="4427984" y="58052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…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-1!</a:t>
            </a:r>
          </a:p>
        </p:txBody>
      </p:sp>
      <p:sp>
        <p:nvSpPr>
          <p:cNvPr id="110" name="CasellaDiTesto 109"/>
          <p:cNvSpPr txBox="1"/>
          <p:nvPr/>
        </p:nvSpPr>
        <p:spPr>
          <a:xfrm>
            <a:off x="611560" y="608400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quanti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nodi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ha un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albero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binario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completo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altezza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h?</a:t>
            </a:r>
          </a:p>
        </p:txBody>
      </p:sp>
      <p:sp>
        <p:nvSpPr>
          <p:cNvPr id="111" name="CasellaDiTesto 110"/>
          <p:cNvSpPr txBox="1"/>
          <p:nvPr/>
        </p:nvSpPr>
        <p:spPr>
          <a:xfrm>
            <a:off x="4860032" y="631887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= 2</a:t>
            </a:r>
            <a:r>
              <a:rPr lang="en-US" baseline="30000" dirty="0">
                <a:latin typeface="Comic Sans MS" pitchFamily="66" charset="0"/>
              </a:rPr>
              <a:t>h+1</a:t>
            </a:r>
            <a:r>
              <a:rPr lang="en-US" dirty="0">
                <a:latin typeface="Comic Sans MS" pitchFamily="66" charset="0"/>
              </a:rPr>
              <a:t> -1</a:t>
            </a:r>
          </a:p>
        </p:txBody>
      </p:sp>
      <p:sp>
        <p:nvSpPr>
          <p:cNvPr id="112" name="Freccia a destra 111"/>
          <p:cNvSpPr/>
          <p:nvPr/>
        </p:nvSpPr>
        <p:spPr>
          <a:xfrm>
            <a:off x="5580112" y="5805264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CasellaDiTesto 112"/>
          <p:cNvSpPr txBox="1">
            <a:spLocks noChangeArrowheads="1"/>
          </p:cNvSpPr>
          <p:nvPr/>
        </p:nvSpPr>
        <p:spPr bwMode="auto">
          <a:xfrm>
            <a:off x="6120680" y="5733256"/>
            <a:ext cx="28438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T(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)= 2</a:t>
            </a:r>
            <a:r>
              <a:rPr lang="en-US" sz="2400" baseline="30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 -1= </a:t>
            </a:r>
            <a:r>
              <a:rPr lang="en-US" sz="2400" dirty="0">
                <a:latin typeface="Comic Sans MS" pitchFamily="66" charset="0"/>
                <a:sym typeface="Symbol"/>
              </a:rPr>
              <a:t>(</a:t>
            </a:r>
            <a:r>
              <a:rPr lang="en-US" sz="2400" dirty="0">
                <a:latin typeface="Comic Sans MS" pitchFamily="66" charset="0"/>
              </a:rPr>
              <a:t>2</a:t>
            </a:r>
            <a:r>
              <a:rPr lang="en-US" sz="2400" baseline="30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</a:t>
            </a:r>
          </a:p>
        </p:txBody>
      </p:sp>
      <p:sp>
        <p:nvSpPr>
          <p:cNvPr id="114" name="CasellaDiTesto 113"/>
          <p:cNvSpPr txBox="1"/>
          <p:nvPr/>
        </p:nvSpPr>
        <p:spPr>
          <a:xfrm>
            <a:off x="3131840" y="49318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Comic Sans MS" pitchFamily="66" charset="0"/>
              </a:rPr>
              <a:t>albero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omic Sans MS" pitchFamily="66" charset="0"/>
              </a:rPr>
              <a:t>binario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omic Sans MS" pitchFamily="66" charset="0"/>
              </a:rPr>
              <a:t>completo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!</a:t>
            </a:r>
          </a:p>
        </p:txBody>
      </p:sp>
      <p:sp>
        <p:nvSpPr>
          <p:cNvPr id="101" name="CasellaDiTesto 100"/>
          <p:cNvSpPr txBox="1">
            <a:spLocks noChangeArrowheads="1"/>
          </p:cNvSpPr>
          <p:nvPr/>
        </p:nvSpPr>
        <p:spPr bwMode="auto">
          <a:xfrm rot="5400000">
            <a:off x="8671592" y="3892697"/>
            <a:ext cx="3600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…</a:t>
            </a:r>
          </a:p>
        </p:txBody>
      </p:sp>
      <p:sp>
        <p:nvSpPr>
          <p:cNvPr id="104" name="CasellaDiTesto 103"/>
          <p:cNvSpPr txBox="1"/>
          <p:nvPr/>
        </p:nvSpPr>
        <p:spPr>
          <a:xfrm>
            <a:off x="4601476" y="631995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2</a:t>
            </a:r>
            <a:r>
              <a:rPr lang="en-US" baseline="30000" dirty="0">
                <a:latin typeface="Comic Sans MS" pitchFamily="66" charset="0"/>
              </a:rPr>
              <a:t>i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5" name="CasellaDiTesto 104"/>
          <p:cNvSpPr txBox="1"/>
          <p:nvPr/>
        </p:nvSpPr>
        <p:spPr>
          <a:xfrm>
            <a:off x="4295904" y="6184147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ym typeface="Symbol"/>
              </a:rPr>
              <a:t></a:t>
            </a:r>
            <a:endParaRPr lang="en-US" dirty="0"/>
          </a:p>
        </p:txBody>
      </p:sp>
      <p:sp>
        <p:nvSpPr>
          <p:cNvPr id="106" name="CasellaDiTesto 105"/>
          <p:cNvSpPr txBox="1"/>
          <p:nvPr/>
        </p:nvSpPr>
        <p:spPr>
          <a:xfrm>
            <a:off x="4283968" y="6550223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Comic Sans MS" pitchFamily="66" charset="0"/>
              </a:rPr>
              <a:t>i</a:t>
            </a:r>
            <a:r>
              <a:rPr lang="en-US" sz="1400" dirty="0">
                <a:latin typeface="Comic Sans MS" pitchFamily="66" charset="0"/>
              </a:rPr>
              <a:t>=0</a:t>
            </a:r>
          </a:p>
        </p:txBody>
      </p:sp>
      <p:sp>
        <p:nvSpPr>
          <p:cNvPr id="107" name="CasellaDiTesto 106"/>
          <p:cNvSpPr txBox="1"/>
          <p:nvPr/>
        </p:nvSpPr>
        <p:spPr>
          <a:xfrm>
            <a:off x="4366609" y="611366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102" grpId="0"/>
      <p:bldP spid="103" grpId="0"/>
      <p:bldP spid="108" grpId="0"/>
      <p:bldP spid="109" grpId="0"/>
      <p:bldP spid="110" grpId="0"/>
      <p:bldP spid="111" grpId="0"/>
      <p:bldP spid="112" grpId="0" animBg="1"/>
      <p:bldP spid="113" grpId="0"/>
      <p:bldP spid="114" grpId="0"/>
      <p:bldP spid="101" grpId="0"/>
      <p:bldP spid="104" grpId="0"/>
      <p:bldP spid="105" grpId="0"/>
      <p:bldP spid="106" grpId="0"/>
      <p:bldP spid="1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  <a:latin typeface="Comic Sans MS" pitchFamily="66" charset="0"/>
              </a:rPr>
              <a:t>Sommario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Algoritmi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ricorsivi</a:t>
            </a:r>
            <a:r>
              <a:rPr lang="en-US" dirty="0">
                <a:latin typeface="Comic Sans MS" pitchFamily="66" charset="0"/>
              </a:rPr>
              <a:t>: come </a:t>
            </a:r>
            <a:r>
              <a:rPr lang="en-US" dirty="0" err="1">
                <a:latin typeface="Comic Sans MS" pitchFamily="66" charset="0"/>
              </a:rPr>
              <a:t>analizzarli</a:t>
            </a:r>
            <a:r>
              <a:rPr lang="en-US" dirty="0">
                <a:latin typeface="Comic Sans MS" pitchFamily="66" charset="0"/>
              </a:rPr>
              <a:t>?</a:t>
            </a:r>
          </a:p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Complessità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algoritmi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ricorsivi</a:t>
            </a:r>
            <a:r>
              <a:rPr lang="en-US" dirty="0">
                <a:latin typeface="Comic Sans MS" pitchFamily="66" charset="0"/>
              </a:rPr>
              <a:t> e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equazioni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ricorrenza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  <a:p>
            <a:r>
              <a:rPr lang="en-US" dirty="0" err="1">
                <a:latin typeface="Comic Sans MS" pitchFamily="66" charset="0"/>
              </a:rPr>
              <a:t>Una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tecnica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progettazione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algoritmica</a:t>
            </a:r>
            <a:r>
              <a:rPr lang="en-US" dirty="0">
                <a:latin typeface="Comic Sans MS" pitchFamily="66" charset="0"/>
              </a:rPr>
              <a:t>: 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divide et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impera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  <a:p>
            <a:r>
              <a:rPr lang="en-US" dirty="0" err="1">
                <a:latin typeface="Comic Sans MS" pitchFamily="66" charset="0"/>
              </a:rPr>
              <a:t>Metodi</a:t>
            </a:r>
            <a:r>
              <a:rPr lang="en-US" dirty="0">
                <a:latin typeface="Comic Sans MS" pitchFamily="66" charset="0"/>
              </a:rPr>
              <a:t> per </a:t>
            </a:r>
            <a:r>
              <a:rPr lang="en-US" dirty="0" err="1">
                <a:latin typeface="Comic Sans MS" pitchFamily="66" charset="0"/>
              </a:rPr>
              <a:t>risovere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equazioni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ricorrenza</a:t>
            </a:r>
            <a:r>
              <a:rPr lang="en-US" dirty="0">
                <a:latin typeface="Comic Sans MS" pitchFamily="66" charset="0"/>
              </a:rPr>
              <a:t>:</a:t>
            </a:r>
          </a:p>
          <a:p>
            <a:pPr lvl="1"/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iterazione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  <a:p>
            <a:pPr lvl="1"/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albero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della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ricorsione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  <a:p>
            <a:pPr lvl="1"/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sostituzione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  <a:p>
            <a:pPr lvl="1"/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teorema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Master</a:t>
            </a:r>
          </a:p>
          <a:p>
            <a:pPr lvl="1"/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cambiamento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variabile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Algoritmi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ricorsivi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: come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analizzarli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79712" y="4365104"/>
            <a:ext cx="47949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T(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)=T(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-1)+T(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-2)+O(1)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2492896"/>
            <a:ext cx="83915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b="1" dirty="0">
                <a:latin typeface="Times New Roman" pitchFamily="18" charset="0"/>
              </a:rPr>
              <a:t>algoritmo</a:t>
            </a:r>
            <a:r>
              <a:rPr lang="it-IT" altLang="it-IT" sz="2800" dirty="0">
                <a:latin typeface="Times New Roman" pitchFamily="18" charset="0"/>
              </a:rPr>
              <a:t> </a:t>
            </a:r>
            <a:r>
              <a:rPr lang="it-IT" altLang="it-IT" sz="2800" dirty="0">
                <a:latin typeface="Courier" pitchFamily="49" charset="0"/>
              </a:rPr>
              <a:t>fibonacci2</a:t>
            </a:r>
            <a:r>
              <a:rPr lang="it-IT" altLang="it-IT" sz="2800" i="1" dirty="0">
                <a:latin typeface="Times New Roman" pitchFamily="18" charset="0"/>
              </a:rPr>
              <a:t>(intero n) </a:t>
            </a:r>
            <a:r>
              <a:rPr lang="it-IT" altLang="it-IT" sz="2800" i="1" dirty="0">
                <a:latin typeface="Times New Roman" pitchFamily="18" charset="0"/>
                <a:sym typeface="Symbol" pitchFamily="18" charset="2"/>
              </a:rPr>
              <a:t> intero</a:t>
            </a:r>
          </a:p>
          <a:p>
            <a:r>
              <a:rPr lang="it-IT" altLang="it-IT" sz="2800" i="1" dirty="0">
                <a:latin typeface="Times New Roman" pitchFamily="18" charset="0"/>
                <a:sym typeface="Symbol" pitchFamily="18" charset="2"/>
              </a:rPr>
              <a:t>    </a:t>
            </a:r>
            <a:r>
              <a:rPr lang="it-IT" altLang="it-IT" sz="2800" b="1" dirty="0" err="1">
                <a:latin typeface="Times New Roman" pitchFamily="18" charset="0"/>
                <a:sym typeface="Symbol" pitchFamily="18" charset="2"/>
              </a:rPr>
              <a:t>if</a:t>
            </a:r>
            <a:r>
              <a:rPr lang="it-IT" altLang="it-IT" sz="2800" i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2800" dirty="0">
                <a:latin typeface="Times New Roman" pitchFamily="18" charset="0"/>
                <a:sym typeface="Symbol" pitchFamily="18" charset="2"/>
              </a:rPr>
              <a:t>(n</a:t>
            </a:r>
            <a:r>
              <a:rPr lang="it-IT" altLang="it-IT" sz="7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2800" dirty="0">
                <a:latin typeface="Times New Roman" pitchFamily="18" charset="0"/>
                <a:sym typeface="Symbol" pitchFamily="18" charset="2"/>
              </a:rPr>
              <a:t>≤</a:t>
            </a:r>
            <a:r>
              <a:rPr lang="it-IT" altLang="it-IT" sz="7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2800" dirty="0">
                <a:latin typeface="Times New Roman" pitchFamily="18" charset="0"/>
                <a:sym typeface="Symbol" pitchFamily="18" charset="2"/>
              </a:rPr>
              <a:t>2)</a:t>
            </a:r>
            <a:r>
              <a:rPr lang="it-IT" altLang="it-IT" sz="2800" i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2800" b="1" dirty="0" err="1">
                <a:latin typeface="Times New Roman" pitchFamily="18" charset="0"/>
                <a:sym typeface="Symbol" pitchFamily="18" charset="2"/>
              </a:rPr>
              <a:t>then</a:t>
            </a:r>
            <a:r>
              <a:rPr lang="it-IT" altLang="it-IT" sz="2800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2800" b="1" dirty="0" err="1">
                <a:latin typeface="Times New Roman" pitchFamily="18" charset="0"/>
                <a:sym typeface="Symbol" pitchFamily="18" charset="2"/>
              </a:rPr>
              <a:t>return</a:t>
            </a:r>
            <a:r>
              <a:rPr lang="it-IT" altLang="it-IT" sz="2800" i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2800" dirty="0">
                <a:latin typeface="Times New Roman" pitchFamily="18" charset="0"/>
                <a:sym typeface="Symbol" pitchFamily="18" charset="2"/>
              </a:rPr>
              <a:t>1</a:t>
            </a:r>
            <a:endParaRPr lang="it-IT" altLang="it-IT" sz="2800" i="1" dirty="0">
              <a:latin typeface="Times New Roman" pitchFamily="18" charset="0"/>
              <a:sym typeface="Symbol" pitchFamily="18" charset="2"/>
            </a:endParaRPr>
          </a:p>
          <a:p>
            <a:r>
              <a:rPr lang="it-IT" altLang="it-IT" sz="2800" i="1" dirty="0">
                <a:latin typeface="Times New Roman" pitchFamily="18" charset="0"/>
                <a:sym typeface="Symbol" pitchFamily="18" charset="2"/>
              </a:rPr>
              <a:t>    </a:t>
            </a:r>
            <a:r>
              <a:rPr lang="it-IT" altLang="it-IT" sz="2800" b="1" dirty="0">
                <a:latin typeface="Times New Roman" pitchFamily="18" charset="0"/>
                <a:sym typeface="Symbol" pitchFamily="18" charset="2"/>
              </a:rPr>
              <a:t>else</a:t>
            </a:r>
            <a:r>
              <a:rPr lang="it-IT" altLang="it-IT" sz="2800" i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2800" b="1" dirty="0" err="1">
                <a:latin typeface="Times New Roman" pitchFamily="18" charset="0"/>
                <a:sym typeface="Symbol" pitchFamily="18" charset="2"/>
              </a:rPr>
              <a:t>return</a:t>
            </a:r>
            <a:r>
              <a:rPr lang="it-IT" altLang="it-IT" sz="2800" i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2800" dirty="0">
                <a:latin typeface="Courier" pitchFamily="49" charset="0"/>
              </a:rPr>
              <a:t>fibonacci2</a:t>
            </a:r>
            <a:r>
              <a:rPr lang="it-IT" altLang="it-IT" sz="2800" dirty="0">
                <a:latin typeface="Times New Roman" pitchFamily="18" charset="0"/>
              </a:rPr>
              <a:t>(n-1)</a:t>
            </a:r>
            <a:r>
              <a:rPr lang="it-IT" altLang="it-IT" sz="2800" i="1" dirty="0">
                <a:latin typeface="Times New Roman" pitchFamily="18" charset="0"/>
              </a:rPr>
              <a:t> + </a:t>
            </a:r>
            <a:r>
              <a:rPr lang="it-IT" altLang="it-IT" sz="2800" dirty="0">
                <a:latin typeface="Courier" pitchFamily="49" charset="0"/>
              </a:rPr>
              <a:t>fibonacci2</a:t>
            </a:r>
            <a:r>
              <a:rPr lang="it-IT" altLang="it-IT" sz="2800" dirty="0">
                <a:latin typeface="Times New Roman" pitchFamily="18" charset="0"/>
              </a:rPr>
              <a:t>(n-2)</a:t>
            </a:r>
            <a:endParaRPr lang="en-US" altLang="it-IT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5005</Words>
  <Application>Microsoft Office PowerPoint</Application>
  <PresentationFormat>Presentazione su schermo (4:3)</PresentationFormat>
  <Paragraphs>841</Paragraphs>
  <Slides>75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75</vt:i4>
      </vt:variant>
    </vt:vector>
  </HeadingPairs>
  <TitlesOfParts>
    <vt:vector size="81" baseType="lpstr">
      <vt:lpstr>Arial</vt:lpstr>
      <vt:lpstr>Calibri</vt:lpstr>
      <vt:lpstr>Comic Sans MS</vt:lpstr>
      <vt:lpstr>Courier</vt:lpstr>
      <vt:lpstr>Times New Roman</vt:lpstr>
      <vt:lpstr>Tema di Office</vt:lpstr>
      <vt:lpstr>Algoritmi e Strutture Dati</vt:lpstr>
      <vt:lpstr>Presentazione standard di PowerPoint</vt:lpstr>
      <vt:lpstr>Un problema simile: ricerca di un elemento in un array/lista non ordinata</vt:lpstr>
      <vt:lpstr>Un problema simile: ricerca di un elemento in un array/lista non ordinata</vt:lpstr>
      <vt:lpstr>Una variante: ricerca di un elemento in un array/lista ordinata</vt:lpstr>
      <vt:lpstr>Esempi su un array di 9 elementi</vt:lpstr>
      <vt:lpstr>ricorsione,tecniche di progettazione e equazioni di ricorrenza </vt:lpstr>
      <vt:lpstr>Sommario</vt:lpstr>
      <vt:lpstr>Algoritmi ricorsivi: come analizzarli?</vt:lpstr>
      <vt:lpstr>Algoritmi ricorsivi: come analizzarli?</vt:lpstr>
      <vt:lpstr>Algoritmi ricorsivi: come analizzarli?</vt:lpstr>
      <vt:lpstr>Equazioni di ricorrenza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tecnica albero della ricorsione</vt:lpstr>
      <vt:lpstr>tecnica albero della ricorsione</vt:lpstr>
      <vt:lpstr>tecnica albero della ricorsione</vt:lpstr>
      <vt:lpstr>tecnica albero della ricorsione</vt:lpstr>
      <vt:lpstr>tecnica albero della ricorsione</vt:lpstr>
      <vt:lpstr>tecnica albero della ricorsione</vt:lpstr>
      <vt:lpstr>tecnica albero della ricorsione</vt:lpstr>
      <vt:lpstr>tecnica albero della ricorsione</vt:lpstr>
      <vt:lpstr>Presentazione standard di PowerPoint</vt:lpstr>
      <vt:lpstr>Presentazione standard di PowerPoint</vt:lpstr>
      <vt:lpstr>Presentazione standard di PowerPoint</vt:lpstr>
      <vt:lpstr>Sommario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Teorema Master: enunciato informale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due problemi  (per cui la ricorsione può aiutare) </vt:lpstr>
      <vt:lpstr>problema della celebrità</vt:lpstr>
      <vt:lpstr>problema della celebrità: un algoritmo ricorsivo</vt:lpstr>
      <vt:lpstr>La torre di Hanoi</vt:lpstr>
      <vt:lpstr>Un’elegante soluzione ricorsiva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quanti spostamenti fa l’algoritmo?</vt:lpstr>
      <vt:lpstr>analisi (tecnica albero della ricorsione)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 (meno scontati) della visita DFS</dc:title>
  <dc:creator>Luciano</dc:creator>
  <cp:lastModifiedBy>luciano guala'</cp:lastModifiedBy>
  <cp:revision>474</cp:revision>
  <dcterms:created xsi:type="dcterms:W3CDTF">2013-03-05T17:51:33Z</dcterms:created>
  <dcterms:modified xsi:type="dcterms:W3CDTF">2021-10-14T09:38:14Z</dcterms:modified>
</cp:coreProperties>
</file>