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421" r:id="rId3"/>
    <p:sldId id="422" r:id="rId4"/>
    <p:sldId id="423" r:id="rId5"/>
    <p:sldId id="424" r:id="rId6"/>
    <p:sldId id="305" r:id="rId7"/>
    <p:sldId id="306" r:id="rId8"/>
    <p:sldId id="385" r:id="rId9"/>
    <p:sldId id="414" r:id="rId10"/>
    <p:sldId id="415" r:id="rId11"/>
    <p:sldId id="416" r:id="rId12"/>
    <p:sldId id="376" r:id="rId13"/>
    <p:sldId id="430" r:id="rId14"/>
    <p:sldId id="432" r:id="rId15"/>
    <p:sldId id="431" r:id="rId16"/>
    <p:sldId id="425" r:id="rId17"/>
    <p:sldId id="461" r:id="rId18"/>
    <p:sldId id="467" r:id="rId19"/>
    <p:sldId id="470" r:id="rId20"/>
    <p:sldId id="469" r:id="rId21"/>
    <p:sldId id="471" r:id="rId22"/>
    <p:sldId id="463" r:id="rId23"/>
    <p:sldId id="464" r:id="rId24"/>
    <p:sldId id="465" r:id="rId25"/>
    <p:sldId id="466" r:id="rId26"/>
    <p:sldId id="462" r:id="rId27"/>
    <p:sldId id="472" r:id="rId28"/>
    <p:sldId id="426" r:id="rId29"/>
    <p:sldId id="427" r:id="rId30"/>
    <p:sldId id="429" r:id="rId31"/>
    <p:sldId id="377" r:id="rId32"/>
    <p:sldId id="378" r:id="rId33"/>
    <p:sldId id="413" r:id="rId34"/>
    <p:sldId id="379" r:id="rId35"/>
    <p:sldId id="380" r:id="rId36"/>
    <p:sldId id="381" r:id="rId37"/>
    <p:sldId id="382" r:id="rId38"/>
    <p:sldId id="428" r:id="rId39"/>
    <p:sldId id="418" r:id="rId40"/>
    <p:sldId id="386" r:id="rId41"/>
    <p:sldId id="417" r:id="rId42"/>
    <p:sldId id="433" r:id="rId43"/>
    <p:sldId id="434" r:id="rId44"/>
    <p:sldId id="435" r:id="rId45"/>
    <p:sldId id="436" r:id="rId46"/>
    <p:sldId id="437" r:id="rId47"/>
    <p:sldId id="438" r:id="rId48"/>
    <p:sldId id="439" r:id="rId49"/>
    <p:sldId id="440" r:id="rId50"/>
    <p:sldId id="441" r:id="rId51"/>
    <p:sldId id="442" r:id="rId52"/>
    <p:sldId id="443" r:id="rId53"/>
    <p:sldId id="444" r:id="rId54"/>
    <p:sldId id="445" r:id="rId55"/>
    <p:sldId id="446" r:id="rId56"/>
    <p:sldId id="447" r:id="rId57"/>
    <p:sldId id="448" r:id="rId58"/>
    <p:sldId id="449" r:id="rId59"/>
    <p:sldId id="450" r:id="rId60"/>
    <p:sldId id="451" r:id="rId61"/>
    <p:sldId id="452" r:id="rId62"/>
    <p:sldId id="453" r:id="rId63"/>
    <p:sldId id="454" r:id="rId64"/>
    <p:sldId id="455" r:id="rId65"/>
    <p:sldId id="456" r:id="rId66"/>
    <p:sldId id="457" r:id="rId67"/>
    <p:sldId id="458" r:id="rId68"/>
    <p:sldId id="459" r:id="rId69"/>
    <p:sldId id="460" r:id="rId7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9" autoAdjust="0"/>
    <p:restoredTop sz="94660"/>
  </p:normalViewPr>
  <p:slideViewPr>
    <p:cSldViewPr>
      <p:cViewPr>
        <p:scale>
          <a:sx n="90" d="100"/>
          <a:sy n="90" d="100"/>
        </p:scale>
        <p:origin x="-140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/3)+O(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ricorsivo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espressa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modo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naturale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attraverso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T(2n/3) + </a:t>
            </a:r>
            <a:r>
              <a:rPr lang="it-IT" altLang="it-IT" sz="2000" dirty="0" smtClean="0">
                <a:latin typeface="Comic Sans MS" pitchFamily="66" charset="0"/>
              </a:rPr>
              <a:t>n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</a:t>
            </a:r>
            <a:r>
              <a:rPr lang="it-IT" altLang="it-IT" sz="2000" dirty="0" smtClean="0">
                <a:latin typeface="Comic Sans MS" pitchFamily="66" charset="0"/>
              </a:rPr>
              <a:t>T(n-1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 smtClean="0">
                <a:latin typeface="Comic Sans MS" pitchFamily="66" charset="0"/>
              </a:rPr>
              <a:t>O(1)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</a:t>
            </a:r>
            <a:r>
              <a:rPr lang="it-IT" altLang="it-IT" sz="2000" dirty="0" smtClean="0">
                <a:latin typeface="Comic Sans MS" pitchFamily="66" charset="0"/>
              </a:rPr>
              <a:t>2T(n/4) </a:t>
            </a:r>
            <a:r>
              <a:rPr lang="it-IT" altLang="it-IT" sz="2000" dirty="0">
                <a:latin typeface="Comic Sans MS" pitchFamily="66" charset="0"/>
              </a:rPr>
              <a:t>+ </a:t>
            </a:r>
            <a:r>
              <a:rPr lang="it-IT" altLang="it-IT" sz="2000" dirty="0" smtClean="0">
                <a:latin typeface="Comic Sans MS" pitchFamily="66" charset="0"/>
              </a:rPr>
              <a:t>O(n log n)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5724128" y="3988221"/>
            <a:ext cx="3312368" cy="138499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 smtClean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T(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costante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err="1" smtClean="0">
                <a:solidFill>
                  <a:prstClr val="black"/>
                </a:solidFill>
                <a:latin typeface="Comic Sans MS" pitchFamily="66" charset="0"/>
                <a:sym typeface="Symbol"/>
              </a:rPr>
              <a:t>cost</a:t>
            </a:r>
            <a:endParaRPr lang="it-IT" sz="2800" dirty="0" smtClean="0">
              <a:solidFill>
                <a:prstClr val="black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(a </a:t>
            </a:r>
            <a:r>
              <a:rPr lang="en-US" sz="2800" dirty="0" err="1" smtClean="0">
                <a:solidFill>
                  <a:prstClr val="black"/>
                </a:solidFill>
                <a:latin typeface="Comic Sans MS" pitchFamily="66" charset="0"/>
              </a:rPr>
              <a:t>volteT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smtClean="0">
                <a:solidFill>
                  <a:prstClr val="black"/>
                </a:solidFill>
                <a:latin typeface="Comic Sans MS" pitchFamily="66" charset="0"/>
                <a:sym typeface="Symbol"/>
              </a:rPr>
              <a:t>1)</a:t>
            </a:r>
            <a:endParaRPr lang="en-US" sz="2000" dirty="0" smtClean="0">
              <a:latin typeface="Comic Sans MS" pitchFamily="66" charset="0"/>
              <a:sym typeface="Symbo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93466" y="403061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casi</a:t>
            </a:r>
            <a:r>
              <a:rPr lang="en-US" sz="2400" dirty="0" smtClean="0">
                <a:latin typeface="Comic Sans MS" pitchFamily="66" charset="0"/>
              </a:rPr>
              <a:t> base: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 smtClean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871812"/>
            <a:ext cx="7696200" cy="2308226"/>
            <a:chOff x="384" y="2893"/>
            <a:chExt cx="4848" cy="1454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93"/>
              <a:ext cx="4560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>
                  <a:latin typeface="Comic Sans MS" pitchFamily="66" charset="0"/>
                </a:rPr>
                <a:t>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/2) </a:t>
              </a:r>
              <a:endParaRPr lang="it-IT" altLang="it-IT" sz="2400" dirty="0" smtClean="0">
                <a:latin typeface="Comic Sans MS" pitchFamily="66" charset="0"/>
              </a:endParaRP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2c </a:t>
              </a:r>
              <a:r>
                <a:rPr lang="it-IT" altLang="it-IT" sz="2400" dirty="0">
                  <a:latin typeface="Comic Sans MS" pitchFamily="66" charset="0"/>
                </a:rPr>
                <a:t>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/4) </a:t>
              </a:r>
              <a:endParaRPr lang="it-IT" altLang="it-IT" sz="2400" dirty="0" smtClean="0">
                <a:latin typeface="Comic Sans MS" pitchFamily="66" charset="0"/>
              </a:endParaRP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2c + c + T(</a:t>
              </a:r>
              <a:r>
                <a:rPr lang="it-IT" altLang="it-IT" sz="24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 smtClean="0">
                  <a:latin typeface="Comic Sans MS" pitchFamily="66" charset="0"/>
                </a:rPr>
                <a:t>/8)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3c + T(</a:t>
              </a:r>
              <a:r>
                <a:rPr lang="it-IT" altLang="it-IT" sz="24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 smtClean="0">
                  <a:latin typeface="Comic Sans MS" pitchFamily="66" charset="0"/>
                </a:rPr>
                <a:t>/8)       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  …        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</a:t>
              </a:r>
              <a:r>
                <a:rPr lang="it-IT" altLang="it-IT" sz="2400" dirty="0">
                  <a:latin typeface="Comic Sans MS" pitchFamily="66" charset="0"/>
                </a:rPr>
                <a:t>i</a:t>
              </a:r>
              <a:r>
                <a:rPr lang="it-IT" altLang="it-IT" sz="1200" dirty="0">
                  <a:latin typeface="Comic Sans MS" pitchFamily="66" charset="0"/>
                </a:rPr>
                <a:t> </a:t>
              </a:r>
              <a:r>
                <a:rPr lang="it-IT" altLang="it-IT" sz="2400" dirty="0">
                  <a:latin typeface="Comic Sans MS" pitchFamily="66" charset="0"/>
                </a:rPr>
                <a:t>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</a:t>
              </a:r>
              <a:r>
                <a:rPr lang="it-IT" altLang="it-IT" sz="2400" baseline="30000" dirty="0">
                  <a:latin typeface="Comic Sans MS" pitchFamily="66" charset="0"/>
                </a:rPr>
                <a:t>i</a:t>
              </a:r>
              <a:r>
                <a:rPr lang="it-IT" altLang="it-IT" sz="24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</a:t>
            </a:r>
            <a:r>
              <a:rPr lang="it-IT" altLang="it-IT" sz="2800" dirty="0" smtClean="0">
                <a:latin typeface="Comic Sans MS" pitchFamily="66" charset="0"/>
              </a:rPr>
              <a:t>log</a:t>
            </a:r>
            <a:r>
              <a:rPr lang="it-IT" altLang="it-IT" sz="2800" baseline="-25000" dirty="0" smtClean="0">
                <a:latin typeface="Comic Sans MS" pitchFamily="66" charset="0"/>
              </a:rPr>
              <a:t>2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 + 1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353888" y="6021288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</a:t>
            </a:r>
            <a:r>
              <a:rPr lang="it-IT" altLang="it-IT" sz="2800" dirty="0" smtClean="0">
                <a:latin typeface="Comic Sans MS" pitchFamily="66" charset="0"/>
              </a:rPr>
              <a:t>i=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-1: </a:t>
            </a:r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= T(1) +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 </a:t>
            </a:r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7686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+ 1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+ 1 + </a:t>
            </a:r>
            <a:r>
              <a:rPr lang="it-IT" altLang="it-IT" sz="2200" dirty="0" err="1" smtClean="0">
                <a:latin typeface="Comic Sans MS" pitchFamily="66" charset="0"/>
              </a:rPr>
              <a:t>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+ 2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+ 1 + 2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+ 3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-i) + i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 + 4</a:t>
            </a: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2T(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-1)+1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2(2T(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-2)+1)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4T(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4(2T(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-3)+1)+2+1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8T(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-3)+4+2+1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2</a:t>
            </a:r>
            <a:r>
              <a:rPr lang="it-IT" altLang="it-IT" sz="2200" baseline="30000" dirty="0" smtClean="0"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-i) + </a:t>
            </a:r>
            <a:r>
              <a:rPr lang="it-IT" altLang="it-IT" sz="3200" dirty="0" smtClean="0">
                <a:latin typeface="Comic Sans MS" pitchFamily="66" charset="0"/>
              </a:rPr>
              <a:t>∑</a:t>
            </a:r>
            <a:r>
              <a:rPr lang="it-IT" altLang="it-IT" sz="2200" dirty="0" smtClean="0">
                <a:latin typeface="Comic Sans MS" pitchFamily="66" charset="0"/>
              </a:rPr>
              <a:t> 2</a:t>
            </a:r>
            <a:r>
              <a:rPr lang="it-IT" altLang="it-IT" sz="2200" baseline="30000" dirty="0" smtClean="0">
                <a:latin typeface="Comic Sans MS" pitchFamily="66" charset="0"/>
              </a:rPr>
              <a:t>j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57285" y="4993431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 smtClean="0">
                <a:latin typeface="Comic Sans MS" pitchFamily="66" charset="0"/>
              </a:rPr>
              <a:t>j=0</a:t>
            </a:r>
            <a:endParaRPr lang="it-IT" altLang="it-IT" sz="1400" dirty="0">
              <a:latin typeface="Comic Sans MS" pitchFamily="66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5495" y="4365104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 smtClean="0">
                <a:latin typeface="Comic Sans MS" pitchFamily="66" charset="0"/>
              </a:rPr>
              <a:t>i-1</a:t>
            </a:r>
            <a:endParaRPr lang="it-IT" altLang="it-IT" sz="1400" dirty="0">
              <a:latin typeface="Comic Sans MS" pitchFamily="66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51520" y="5373216"/>
            <a:ext cx="8610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per i=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   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    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2</a:t>
            </a:r>
            <a:r>
              <a:rPr lang="it-IT" altLang="it-IT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 smtClean="0">
                <a:latin typeface="Comic Sans MS" pitchFamily="66" charset="0"/>
              </a:rPr>
              <a:t>-1</a:t>
            </a:r>
            <a:r>
              <a:rPr lang="it-IT" altLang="it-IT" sz="2800" dirty="0" smtClean="0">
                <a:latin typeface="Comic Sans MS" pitchFamily="66" charset="0"/>
              </a:rPr>
              <a:t>T(1) + </a:t>
            </a:r>
            <a:r>
              <a:rPr lang="it-IT" altLang="it-IT" sz="3200" dirty="0" smtClean="0">
                <a:latin typeface="Comic Sans MS" pitchFamily="66" charset="0"/>
              </a:rPr>
              <a:t>∑</a:t>
            </a:r>
            <a:r>
              <a:rPr lang="it-IT" altLang="it-IT" sz="2800" dirty="0" smtClean="0">
                <a:latin typeface="Comic Sans MS" pitchFamily="66" charset="0"/>
              </a:rPr>
              <a:t>2</a:t>
            </a:r>
            <a:r>
              <a:rPr lang="it-IT" altLang="it-IT" sz="2800" baseline="30000" dirty="0" smtClean="0">
                <a:latin typeface="Comic Sans MS" pitchFamily="66" charset="0"/>
              </a:rPr>
              <a:t>j</a:t>
            </a:r>
            <a:r>
              <a:rPr lang="it-IT" altLang="it-IT" sz="2800" dirty="0" smtClean="0">
                <a:latin typeface="Comic Sans MS" pitchFamily="66" charset="0"/>
              </a:rPr>
              <a:t> 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(2</a:t>
            </a:r>
            <a:r>
              <a:rPr lang="it-IT" altLang="it-IT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451771" y="6238833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latin typeface="Comic Sans MS" pitchFamily="66" charset="0"/>
              </a:rPr>
              <a:t>j=0</a:t>
            </a:r>
            <a:endParaRPr lang="it-IT" altLang="it-IT" dirty="0">
              <a:latin typeface="Comic Sans MS" pitchFamily="66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59981" y="5610506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dirty="0" smtClean="0">
                <a:latin typeface="Comic Sans MS" pitchFamily="66" charset="0"/>
              </a:rPr>
              <a:t>-2</a:t>
            </a:r>
            <a:endParaRPr lang="it-IT" altLang="it-IT" dirty="0">
              <a:latin typeface="Comic Sans MS" pitchFamily="66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16T(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-4)+8+4+2+1</a:t>
            </a: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-1)+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-2) +1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+1+T(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-4)+1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-4)+1+2(T(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-5)+1)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-6)+1+3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-3)+3T(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-4)+3T(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-6)+7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386220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8" name="Fumetto 4 17"/>
          <p:cNvSpPr/>
          <p:nvPr/>
        </p:nvSpPr>
        <p:spPr>
          <a:xfrm>
            <a:off x="5796136" y="378904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407696" y="429309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???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20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0862" y="531566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400" dirty="0">
                <a:latin typeface="Comic Sans MS" pitchFamily="66" charset="0"/>
              </a:rPr>
              <a:t>:   T(n) = </a:t>
            </a:r>
            <a:r>
              <a:rPr lang="it-IT" altLang="it-IT" sz="2400" dirty="0" smtClean="0">
                <a:latin typeface="Comic Sans MS" pitchFamily="66" charset="0"/>
              </a:rPr>
              <a:t>T(n-1)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:   T(n) </a:t>
            </a:r>
            <a:r>
              <a:rPr lang="it-IT" altLang="it-IT" sz="2400" dirty="0" smtClean="0">
                <a:latin typeface="Comic Sans MS" pitchFamily="66" charset="0"/>
              </a:rPr>
              <a:t>= 9 T(n/3) + n, 		            		 T(1) = </a:t>
            </a:r>
            <a:r>
              <a:rPr lang="it-IT" altLang="it-IT" sz="2400" dirty="0" err="1" smtClean="0">
                <a:latin typeface="Comic Sans MS" pitchFamily="66" charset="0"/>
              </a:rPr>
              <a:t>1</a:t>
            </a:r>
            <a:endParaRPr lang="it-IT" altLang="it-IT" sz="2400" dirty="0" smtClean="0">
              <a:latin typeface="Comic Sans MS" pitchFamily="66" charset="0"/>
            </a:endParaRPr>
          </a:p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</a:t>
            </a:r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000" dirty="0" smtClean="0">
                <a:latin typeface="Comic Sans MS" pitchFamily="66" charset="0"/>
              </a:rPr>
              <a:t>:  se il tempo speso da ogni nodo è costante, T(n) è proporzionale al numero di nodi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 smtClean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 smtClean="0">
                <a:latin typeface="Comic Sans MS" pitchFamily="66" charset="0"/>
              </a:rPr>
              <a:t>bound</a:t>
            </a:r>
            <a:r>
              <a:rPr lang="it-IT" altLang="it-IT" sz="2000" dirty="0" smtClean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stimare il numero di livelli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51720" y="692696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(un modo grafico di pensare il metodo dell’iterazione)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59684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436096" y="458112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5199583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" grpId="0"/>
      <p:bldP spid="103" grpId="0"/>
      <p:bldP spid="108" grpId="0"/>
      <p:bldP spid="109" grpId="0"/>
      <p:bldP spid="112" grpId="0" animBg="1"/>
      <p:bldP spid="113" grpId="0"/>
      <p:bldP spid="122" grpId="0"/>
      <p:bldP spid="124" grpId="0"/>
      <p:bldP spid="126" grpId="0"/>
      <p:bldP spid="140" grpId="0"/>
      <p:bldP spid="141" grpId="0"/>
      <p:bldP spid="142" grpId="0"/>
      <p:bldP spid="1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611560" y="1916832"/>
            <a:ext cx="1080120" cy="4824536"/>
            <a:chOff x="611560" y="1916832"/>
            <a:chExt cx="1080120" cy="482453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931491" y="1916832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15" name="Connettore 1 114"/>
            <p:cNvCxnSpPr>
              <a:endCxn id="7" idx="2"/>
            </p:cNvCxnSpPr>
            <p:nvPr/>
          </p:nvCxnSpPr>
          <p:spPr>
            <a:xfrm flipV="1">
              <a:off x="1147515" y="2316942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CasellaDiTesto 121"/>
            <p:cNvSpPr txBox="1">
              <a:spLocks noChangeArrowheads="1"/>
            </p:cNvSpPr>
            <p:nvPr/>
          </p:nvSpPr>
          <p:spPr bwMode="auto">
            <a:xfrm>
              <a:off x="611560" y="2636912"/>
              <a:ext cx="10801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 </a:t>
              </a:r>
              <a:r>
                <a:rPr lang="en-US" sz="2000" dirty="0" smtClean="0">
                  <a:latin typeface="Comic Sans MS" pitchFamily="66" charset="0"/>
                </a:rPr>
                <a:t>- 1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3" name="Connettore 1 122"/>
            <p:cNvCxnSpPr>
              <a:stCxn id="124" idx="0"/>
              <a:endCxn id="122" idx="2"/>
            </p:cNvCxnSpPr>
            <p:nvPr/>
          </p:nvCxnSpPr>
          <p:spPr>
            <a:xfrm flipV="1">
              <a:off x="1147515" y="3037022"/>
              <a:ext cx="4105" cy="370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CasellaDiTesto 123"/>
            <p:cNvSpPr txBox="1">
              <a:spLocks noChangeArrowheads="1"/>
            </p:cNvSpPr>
            <p:nvPr/>
          </p:nvSpPr>
          <p:spPr bwMode="auto">
            <a:xfrm>
              <a:off x="715467" y="3407734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5" name="Connettore 1 124"/>
            <p:cNvCxnSpPr>
              <a:stCxn id="126" idx="0"/>
            </p:cNvCxnSpPr>
            <p:nvPr/>
          </p:nvCxnSpPr>
          <p:spPr>
            <a:xfrm flipV="1">
              <a:off x="1147515" y="3919961"/>
              <a:ext cx="0" cy="4852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sellaDiTesto 125"/>
            <p:cNvSpPr txBox="1">
              <a:spLocks noChangeArrowheads="1"/>
            </p:cNvSpPr>
            <p:nvPr/>
          </p:nvSpPr>
          <p:spPr bwMode="auto">
            <a:xfrm>
              <a:off x="715467" y="4405213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</a:t>
              </a:r>
              <a:r>
                <a:rPr lang="en-US" sz="2000" dirty="0" err="1" smtClean="0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7" name="Connettore 1 126"/>
            <p:cNvCxnSpPr>
              <a:endCxn id="126" idx="2"/>
            </p:cNvCxnSpPr>
            <p:nvPr/>
          </p:nvCxnSpPr>
          <p:spPr>
            <a:xfrm flipV="1">
              <a:off x="1147515" y="4805323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CasellaDiTesto 139"/>
            <p:cNvSpPr txBox="1">
              <a:spLocks noChangeArrowheads="1"/>
            </p:cNvSpPr>
            <p:nvPr/>
          </p:nvSpPr>
          <p:spPr bwMode="auto">
            <a:xfrm rot="5400000">
              <a:off x="1187875" y="3788790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41" name="CasellaDiTesto 140"/>
            <p:cNvSpPr txBox="1">
              <a:spLocks noChangeArrowheads="1"/>
            </p:cNvSpPr>
            <p:nvPr/>
          </p:nvSpPr>
          <p:spPr bwMode="auto">
            <a:xfrm rot="5400000">
              <a:off x="1209141" y="4724894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42" name="CasellaDiTesto 141"/>
            <p:cNvSpPr txBox="1">
              <a:spLocks noChangeArrowheads="1"/>
            </p:cNvSpPr>
            <p:nvPr/>
          </p:nvSpPr>
          <p:spPr bwMode="auto">
            <a:xfrm>
              <a:off x="715467" y="5549170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43" name="Connettore 1 142"/>
            <p:cNvCxnSpPr>
              <a:endCxn id="142" idx="2"/>
            </p:cNvCxnSpPr>
            <p:nvPr/>
          </p:nvCxnSpPr>
          <p:spPr>
            <a:xfrm flipV="1">
              <a:off x="1147515" y="5949280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CasellaDiTesto 143"/>
            <p:cNvSpPr txBox="1">
              <a:spLocks noChangeArrowheads="1"/>
            </p:cNvSpPr>
            <p:nvPr/>
          </p:nvSpPr>
          <p:spPr bwMode="auto">
            <a:xfrm>
              <a:off x="931491" y="6341258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2" grpId="0" animBg="1"/>
      <p:bldP spid="11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Alg1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=2 </a:t>
            </a:r>
            <a:r>
              <a:rPr lang="en-US" sz="2000" b="1" dirty="0" smtClean="0"/>
              <a:t>to</a:t>
            </a:r>
            <a:r>
              <a:rPr lang="en-US" sz="2000" dirty="0" smtClean="0"/>
              <a:t> n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Pr(“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in </a:t>
            </a:r>
            <a:r>
              <a:rPr lang="en-US" sz="2000" dirty="0" err="1" smtClean="0">
                <a:latin typeface="Comic Sans MS" pitchFamily="66" charset="0"/>
              </a:rPr>
              <a:t>posizione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”)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 se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=1,</a:t>
            </a:r>
          </a:p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-1 </a:t>
            </a:r>
            <a:r>
              <a:rPr lang="en-US" dirty="0" err="1" smtClean="0">
                <a:latin typeface="Comic Sans MS" pitchFamily="66" charset="0"/>
              </a:rPr>
              <a:t>altrimenti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-1))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=2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=1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/2)= 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+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-1)/2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=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dim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 ≥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)≥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/4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l-GR" sz="2400" dirty="0" smtClean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 smtClean="0">
                <a:latin typeface="Comic Sans MS" pitchFamily="66" charset="0"/>
                <a:sym typeface="Symbol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 animBg="1"/>
      <p:bldP spid="35" grpId="0"/>
      <p:bldP spid="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    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 ≥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)≥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/4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l-GR" sz="2400" dirty="0" smtClean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 smtClean="0">
                <a:latin typeface="Comic Sans MS" pitchFamily="66" charset="0"/>
                <a:sym typeface="Symbol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≤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116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</p:grp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15" name="CasellaDiTesto 114"/>
          <p:cNvSpPr txBox="1">
            <a:spLocks noChangeArrowheads="1"/>
          </p:cNvSpPr>
          <p:nvPr/>
        </p:nvSpPr>
        <p:spPr bwMode="auto">
          <a:xfrm>
            <a:off x="6160789" y="6201908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4" grpId="0"/>
      <p:bldP spid="105" grpId="0"/>
      <p:bldP spid="106" grpId="0"/>
      <p:bldP spid="107" grpId="0"/>
      <p:bldP spid="1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-1) +T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-2)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446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)= 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51520" y="3297758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 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190145" y="2887015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≤ 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8" name="CasellaDiTesto 117"/>
          <p:cNvSpPr txBox="1">
            <a:spLocks noChangeArrowheads="1"/>
          </p:cNvSpPr>
          <p:nvPr/>
        </p:nvSpPr>
        <p:spPr bwMode="auto">
          <a:xfrm>
            <a:off x="251520" y="4551511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9" name="Freccia a destra 118"/>
          <p:cNvSpPr/>
          <p:nvPr/>
        </p:nvSpPr>
        <p:spPr>
          <a:xfrm>
            <a:off x="323528" y="4047455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CasellaDiTesto 119"/>
          <p:cNvSpPr txBox="1">
            <a:spLocks noChangeArrowheads="1"/>
          </p:cNvSpPr>
          <p:nvPr/>
        </p:nvSpPr>
        <p:spPr bwMode="auto">
          <a:xfrm>
            <a:off x="5400600" y="3255367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2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1" name="Freccia a destra 120"/>
          <p:cNvSpPr/>
          <p:nvPr/>
        </p:nvSpPr>
        <p:spPr>
          <a:xfrm>
            <a:off x="3995936" y="3327375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CasellaDiTesto 121"/>
          <p:cNvSpPr txBox="1"/>
          <p:nvPr/>
        </p:nvSpPr>
        <p:spPr>
          <a:xfrm>
            <a:off x="467544" y="2060848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Un’idea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200" dirty="0" err="1" smtClean="0">
                <a:latin typeface="Comic Sans MS" pitchFamily="66" charset="0"/>
              </a:rPr>
              <a:t>usare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maggiorazioni</a:t>
            </a:r>
            <a:r>
              <a:rPr lang="en-US" sz="2200" dirty="0" smtClean="0">
                <a:latin typeface="Comic Sans MS" pitchFamily="66" charset="0"/>
              </a:rPr>
              <a:t> per </a:t>
            </a:r>
            <a:r>
              <a:rPr lang="en-US" sz="2200" dirty="0" err="1" smtClean="0">
                <a:latin typeface="Comic Sans MS" pitchFamily="66" charset="0"/>
              </a:rPr>
              <a:t>fornire</a:t>
            </a:r>
            <a:r>
              <a:rPr lang="en-US" sz="2200" dirty="0" smtClean="0">
                <a:latin typeface="Comic Sans MS" pitchFamily="66" charset="0"/>
              </a:rPr>
              <a:t> upper bound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123" name="CasellaDiTesto 122"/>
          <p:cNvSpPr txBox="1">
            <a:spLocks noChangeArrowheads="1"/>
          </p:cNvSpPr>
          <p:nvPr/>
        </p:nvSpPr>
        <p:spPr bwMode="auto">
          <a:xfrm>
            <a:off x="4427984" y="4653136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(2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18" grpId="0"/>
      <p:bldP spid="119" grpId="0" animBg="1"/>
      <p:bldP spid="120" grpId="0"/>
      <p:bldP spid="121" grpId="0" animBg="1"/>
      <p:bldP spid="122" grpId="0"/>
      <p:bldP spid="1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384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+T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-2) +1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3523779" y="533202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587901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004048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084168" y="5589240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1475656" y="4746410"/>
            <a:ext cx="723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chiamate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ricorsive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dell’algorito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ourier"/>
              </a:rPr>
              <a:t>Fibonacci2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-6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</p:grp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3451771" y="583716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6192688" y="6156593"/>
            <a:ext cx="2843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[T(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o(2</a:t>
            </a:r>
            <a:r>
              <a:rPr lang="en-US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)]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114" grpId="0"/>
      <p:bldP spid="116" grpId="0"/>
      <p:bldP spid="1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 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</a:t>
            </a:r>
            <a:r>
              <a:rPr lang="it-IT" altLang="it-IT" sz="2400" dirty="0" smtClean="0">
                <a:latin typeface="Comic Sans MS" pitchFamily="66" charset="0"/>
              </a:rPr>
              <a:t>T(n-2) </a:t>
            </a:r>
            <a:r>
              <a:rPr lang="it-IT" altLang="it-IT" sz="2400" dirty="0">
                <a:latin typeface="Comic Sans MS" pitchFamily="66" charset="0"/>
              </a:rPr>
              <a:t>+ 1, 		            		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 smtClean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 smtClean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 smtClean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 smtClean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126876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87836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Assumiamo che la soluzione sia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91976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453160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</a:t>
            </a:r>
            <a:r>
              <a:rPr lang="it-IT" altLang="it-IT" sz="2400" dirty="0" smtClean="0">
                <a:latin typeface="Comic Sans MS" pitchFamily="66" charset="0"/>
              </a:rPr>
              <a:t>Quindi: quando </a:t>
            </a:r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 smtClean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devo avere: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 smtClean="0">
                <a:latin typeface="Comic Sans MS" pitchFamily="66" charset="0"/>
              </a:rPr>
              <a:t>/2+1 ≤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da cui segue: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58108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≤ 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21288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7727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720480"/>
            <a:ext cx="7657728" cy="2020888"/>
            <a:chOff x="384" y="2784"/>
            <a:chExt cx="5232" cy="1273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84" y="2784"/>
              <a:ext cx="348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best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1              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x è in prima posizione</a:t>
              </a:r>
              <a:endParaRPr lang="it-IT" altLang="it-IT" sz="1600" dirty="0">
                <a:latin typeface="Comic Sans MS" pitchFamily="66" charset="0"/>
              </a:endParaRPr>
            </a:p>
            <a:p>
              <a:endParaRPr lang="it-IT" altLang="it-IT" sz="2400" dirty="0">
                <a:latin typeface="Comic Sans MS" pitchFamily="66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</a:t>
              </a:r>
              <a:r>
                <a:rPr lang="it-IT" altLang="it-IT" sz="24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</a:t>
              </a:r>
              <a:r>
                <a:rPr lang="it-IT" altLang="it-IT" sz="1600" dirty="0" smtClean="0">
                  <a:latin typeface="Comic Sans MS" pitchFamily="66" charset="0"/>
                </a:rPr>
                <a:t>               con </a:t>
              </a:r>
              <a:r>
                <a:rPr lang="it-IT" altLang="it-IT" sz="1600" dirty="0">
                  <a:latin typeface="Comic Sans MS" pitchFamily="66" charset="0"/>
                </a:rPr>
                <a:t>la stessa probabilità in una </a:t>
              </a:r>
              <a:r>
                <a:rPr lang="it-IT" altLang="it-IT" sz="16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			  </a:t>
              </a:r>
              <a:r>
                <a:rPr lang="it-IT" altLang="it-IT" sz="1600" dirty="0" smtClean="0">
                  <a:latin typeface="Comic Sans MS" pitchFamily="66" charset="0"/>
                </a:rPr>
                <a:t>			qualsiasi </a:t>
              </a:r>
              <a:r>
                <a:rPr lang="it-IT" altLang="it-IT" sz="1600" dirty="0">
                  <a:latin typeface="Comic Sans MS" pitchFamily="66" charset="0"/>
                </a:rPr>
                <a:t>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2425179"/>
            <a:ext cx="6624637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lang="it-IT" altLang="it-IT" sz="2000" dirty="0" smtClean="0">
                <a:latin typeface="Times New Roman" pitchFamily="18" charset="0"/>
                <a:sym typeface="Symbol" pitchFamily="18" charset="2"/>
              </a:rPr>
              <a:t>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-1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732746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 se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 smtClean="0">
                <a:latin typeface="Comic Sans MS" pitchFamily="66" charset="0"/>
              </a:rPr>
              <a:t>:     </a:t>
            </a:r>
            <a:r>
              <a:rPr lang="it-IT" altLang="it-IT" sz="2400" dirty="0">
                <a:latin typeface="Comic Sans MS" pitchFamily="66" charset="0"/>
              </a:rPr>
              <a:t>T(n)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 smtClean="0">
                <a:latin typeface="Comic Sans MS" pitchFamily="66" charset="0"/>
              </a:rPr>
              <a:t>…e</a:t>
            </a:r>
            <a:r>
              <a:rPr lang="it-IT" altLang="it-IT" sz="2400" dirty="0" smtClean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Algoritmi </a:t>
            </a:r>
            <a:r>
              <a:rPr lang="it-IT" altLang="it-IT" sz="2400" dirty="0">
                <a:latin typeface="Comic Sans MS" pitchFamily="66" charset="0"/>
              </a:rPr>
              <a:t>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Fibonacci6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</a:rPr>
              <a:t>O(1)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 smtClean="0">
                <a:latin typeface="Comic Sans MS" pitchFamily="66" charset="0"/>
              </a:rPr>
              <a:t>=3, </a:t>
            </a:r>
            <a:r>
              <a:rPr lang="en-US" sz="3200" dirty="0">
                <a:latin typeface="Comic Sans MS" pitchFamily="66" charset="0"/>
              </a:rPr>
              <a:t>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    )</a:t>
              </a:r>
              <a:r>
                <a:rPr lang="it-IT" altLang="it-IT" sz="2800" dirty="0" smtClean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se f(n)</a:t>
              </a:r>
              <a:r>
                <a:rPr lang="it-IT" altLang="it-IT" sz="2800" dirty="0" err="1">
                  <a:latin typeface="Comic Sans MS" pitchFamily="66" charset="0"/>
                </a:rPr>
                <a:t>=</a:t>
              </a:r>
              <a:r>
                <a:rPr lang="it-IT" altLang="it-IT" sz="2800" dirty="0" err="1" smtClean="0">
                  <a:latin typeface="Comic Sans MS" pitchFamily="66" charset="0"/>
                </a:rPr>
                <a:t>O</a:t>
              </a:r>
              <a:r>
                <a:rPr lang="it-IT" altLang="it-IT" sz="2800" dirty="0" smtClean="0">
                  <a:latin typeface="Comic Sans MS" pitchFamily="66" charset="0"/>
                </a:rPr>
                <a:t>(n       ) </a:t>
              </a:r>
              <a:r>
                <a:rPr lang="it-IT" altLang="it-IT" sz="2800" dirty="0">
                  <a:latin typeface="Comic Sans MS" pitchFamily="66" charset="0"/>
                </a:rPr>
                <a:t>per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 smtClean="0">
                  <a:latin typeface="Comic Sans MS" pitchFamily="66" charset="0"/>
                </a:rPr>
                <a:t>&gt;</a:t>
              </a:r>
              <a:r>
                <a:rPr lang="it-IT" altLang="it-IT" sz="28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655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33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 smtClean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log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     </a:t>
              </a:r>
              <a:r>
                <a:rPr lang="it-IT" altLang="it-IT" sz="2800" dirty="0" smtClean="0">
                  <a:latin typeface="Comic Sans MS" pitchFamily="66" charset="0"/>
                </a:rPr>
                <a:t>)</a:t>
              </a:r>
              <a:endParaRPr lang="it-IT" altLang="it-IT" sz="2800" dirty="0">
                <a:latin typeface="Comic Sans MS" pitchFamily="66" charset="0"/>
              </a:endParaRP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01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027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f(n))</a:t>
            </a:r>
            <a:r>
              <a:rPr lang="it-IT" altLang="it-IT" sz="2800" dirty="0">
                <a:latin typeface="Comic Sans MS" pitchFamily="66" charset="0"/>
              </a:rPr>
              <a:t> se f(n</a:t>
            </a:r>
            <a:r>
              <a:rPr lang="it-IT" altLang="it-IT" sz="2800" dirty="0" smtClean="0">
                <a:latin typeface="Comic Sans MS" pitchFamily="66" charset="0"/>
              </a:rPr>
              <a:t>)=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      </a:t>
            </a:r>
            <a:r>
              <a:rPr lang="it-IT" altLang="it-IT" sz="9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 smtClean="0">
                <a:latin typeface="Comic Sans MS" pitchFamily="66" charset="0"/>
              </a:rPr>
              <a:t>&gt;</a:t>
            </a:r>
            <a:r>
              <a:rPr lang="it-IT" altLang="it-IT" sz="2800" dirty="0">
                <a:latin typeface="Comic Sans MS" pitchFamily="66" charset="0"/>
              </a:rPr>
              <a:t>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263405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 smtClean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1)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f(n)=n=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 smtClean="0">
                <a:latin typeface="Comic Sans MS" pitchFamily="66" charset="0"/>
              </a:rPr>
              <a:t>(n      )</a:t>
            </a:r>
            <a:r>
              <a:rPr lang="it-IT" altLang="it-IT" sz="2800" dirty="0" smtClean="0">
                <a:latin typeface="Comic Sans MS" pitchFamily="66" charset="0"/>
              </a:rPr>
              <a:t>           </a:t>
            </a:r>
            <a:r>
              <a:rPr lang="it-IT" altLang="it-IT" sz="2400" dirty="0" smtClean="0">
                <a:latin typeface="Comic Sans MS" pitchFamily="66" charset="0"/>
              </a:rPr>
              <a:t>T(n)=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067944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  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r>
              <a:rPr lang="it-IT" altLang="it-IT" sz="2800" dirty="0" smtClean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</a:t>
            </a:r>
            <a:r>
              <a:rPr lang="it-IT" altLang="it-IT" sz="2400" dirty="0" smtClean="0">
                <a:latin typeface="Comic Sans MS" pitchFamily="66" charset="0"/>
              </a:rPr>
              <a:t>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caso 1 del teorema master)</a:t>
            </a: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</a:t>
            </a:r>
            <a:r>
              <a:rPr lang="it-IT" altLang="it-IT" sz="2400" dirty="0" smtClean="0">
                <a:latin typeface="Comic Sans MS" pitchFamily="66" charset="0"/>
              </a:rPr>
              <a:t>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n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master)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</a:t>
              </a:r>
              <a:r>
                <a:rPr lang="it-IT" altLang="it-IT" sz="2400" dirty="0" smtClean="0">
                  <a:latin typeface="Comic Sans MS" pitchFamily="66" charset="0"/>
                </a:rPr>
                <a:t>)=</a:t>
              </a:r>
              <a:r>
                <a:rPr lang="it-IT" altLang="it-IT" sz="2400" dirty="0" smtClean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 smtClean="0">
                  <a:latin typeface="Comic Sans MS" pitchFamily="66" charset="0"/>
                </a:rPr>
                <a:t>(</a:t>
              </a:r>
              <a:r>
                <a:rPr lang="it-IT" altLang="it-IT" sz="2400" dirty="0">
                  <a:latin typeface="Comic Sans MS" pitchFamily="66" charset="0"/>
                </a:rPr>
                <a:t>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4)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 =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 smtClean="0">
                <a:latin typeface="Comic Sans MS" pitchFamily="66" charset="0"/>
              </a:rPr>
              <a:t> (n      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ma f(n)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 (n        ), 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3987204" y="2068215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2944217" y="2522240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2</a:t>
            </a:r>
            <a:r>
              <a:rPr lang="it-IT" altLang="it-IT" sz="1600" dirty="0">
                <a:latin typeface="Comic Sans MS" pitchFamily="66" charset="0"/>
              </a:rPr>
              <a:t>2+</a:t>
            </a:r>
            <a:r>
              <a:rPr lang="it-IT" altLang="it-IT" sz="1600" dirty="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due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(per cui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10952" y="4501569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000" dirty="0" smtClean="0">
                <a:latin typeface="Comic Sans MS" pitchFamily="66" charset="0"/>
              </a:rPr>
              <a:t>:  progettare due algoritmi ricorsivi per i seguenti due problemi. Se ne studi la complessità temporale (nel caso peggiore). 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--&gt;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)=O(log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ad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festa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endParaRPr lang="en-US" sz="2000" dirty="0" smtClean="0">
              <a:latin typeface="Comic Sans MS" pitchFamily="66" charset="0"/>
            </a:endParaRPr>
          </a:p>
          <a:p>
            <a:pPr algn="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r>
              <a:rPr lang="en-US" sz="2000" dirty="0" smtClean="0">
                <a:latin typeface="Comic Sans MS" pitchFamily="66" charset="0"/>
              </a:rPr>
              <a:t> del </a:t>
            </a:r>
            <a:r>
              <a:rPr lang="en-US" sz="2000" dirty="0" err="1" smtClean="0">
                <a:latin typeface="Comic Sans MS" pitchFamily="66" charset="0"/>
              </a:rPr>
              <a:t>tipo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conosci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questa</a:t>
            </a:r>
            <a:r>
              <a:rPr lang="en-US" sz="2000" dirty="0" smtClean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conosce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nessuno</a:t>
            </a:r>
            <a:r>
              <a:rPr lang="en-US" sz="2000" dirty="0" smtClean="0">
                <a:latin typeface="Comic Sans MS" pitchFamily="66" charset="0"/>
              </a:rPr>
              <a:t> ma è</a:t>
            </a:r>
          </a:p>
          <a:p>
            <a:r>
              <a:rPr lang="en-US" sz="2000" dirty="0" err="1" smtClean="0">
                <a:latin typeface="Comic Sans MS" pitchFamily="66" charset="0"/>
              </a:rPr>
              <a:t>conosciuta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31746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48880"/>
            <a:ext cx="1917732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srotolando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 smtClean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/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X: </a:t>
            </a:r>
            <a:r>
              <a:rPr lang="en-US" dirty="0" err="1" smtClean="0">
                <a:latin typeface="Comic Sans MS" pitchFamily="66" charset="0"/>
              </a:rPr>
              <a:t>insieme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le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err="1" smtClean="0">
                <a:latin typeface="Comic Sans MS" pitchFamily="66" charset="0"/>
              </a:rPr>
              <a:t>quali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cercando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celebrità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-2)+2=T(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-3)+3= …T(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)+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…=T(1)+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248376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)=0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  <p:bldP spid="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Hanoi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pali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un disco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volta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mettere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un disco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e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si invertono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(?) per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-1)+T(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-2)+O(1)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32231</TotalTime>
  <Words>3102</Words>
  <Application>Microsoft Office PowerPoint</Application>
  <PresentationFormat>Presentazione su schermo (4:3)</PresentationFormat>
  <Paragraphs>713</Paragraphs>
  <Slides>69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69</vt:i4>
      </vt:variant>
    </vt:vector>
  </HeadingPairs>
  <TitlesOfParts>
    <vt:vector size="70" baseType="lpstr">
      <vt:lpstr>Tema di Office</vt:lpstr>
      <vt:lpstr>Algoritmi e Strutture Dati</vt:lpstr>
      <vt:lpstr>Diapositiva 2</vt:lpstr>
      <vt:lpstr>Un problema simile: ricerca di un elemento in un array/lista non ordinata</vt:lpstr>
      <vt:lpstr>Una variante: ricerca di un elemento in un array/lista ordinata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Diapositiva 26</vt:lpstr>
      <vt:lpstr>Sommario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Teorema Master: enunciato informale</vt:lpstr>
      <vt:lpstr>Diapositiva 35</vt:lpstr>
      <vt:lpstr>Diapositiva 36</vt:lpstr>
      <vt:lpstr>Diapositiva 37</vt:lpstr>
      <vt:lpstr>Diapositiva 38</vt:lpstr>
      <vt:lpstr>due problemi  (per cui la ricorsione può aiutare) </vt:lpstr>
      <vt:lpstr>problema della celebrità</vt:lpstr>
      <vt:lpstr>problema della celebrità: un algoritmo ricorsivo</vt:lpstr>
      <vt:lpstr>La torre di Hanoi</vt:lpstr>
      <vt:lpstr>Un’elegante soluzione ricorsiva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quanti spostamenti fa l’algoritmo?</vt:lpstr>
      <vt:lpstr>analisi (tecnica albero della ricorsione)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456</cp:revision>
  <dcterms:created xsi:type="dcterms:W3CDTF">2013-03-05T17:51:33Z</dcterms:created>
  <dcterms:modified xsi:type="dcterms:W3CDTF">2019-10-21T09:20:46Z</dcterms:modified>
</cp:coreProperties>
</file>