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256" r:id="rId2"/>
    <p:sldId id="421" r:id="rId3"/>
    <p:sldId id="422" r:id="rId4"/>
    <p:sldId id="423" r:id="rId5"/>
    <p:sldId id="424" r:id="rId6"/>
    <p:sldId id="305" r:id="rId7"/>
    <p:sldId id="306" r:id="rId8"/>
    <p:sldId id="385" r:id="rId9"/>
    <p:sldId id="414" r:id="rId10"/>
    <p:sldId id="415" r:id="rId11"/>
    <p:sldId id="416" r:id="rId12"/>
    <p:sldId id="376" r:id="rId13"/>
    <p:sldId id="430" r:id="rId14"/>
    <p:sldId id="432" r:id="rId15"/>
    <p:sldId id="431" r:id="rId16"/>
    <p:sldId id="425" r:id="rId17"/>
    <p:sldId id="461" r:id="rId18"/>
    <p:sldId id="467" r:id="rId19"/>
    <p:sldId id="470" r:id="rId20"/>
    <p:sldId id="469" r:id="rId21"/>
    <p:sldId id="471" r:id="rId22"/>
    <p:sldId id="463" r:id="rId23"/>
    <p:sldId id="464" r:id="rId24"/>
    <p:sldId id="465" r:id="rId25"/>
    <p:sldId id="466" r:id="rId26"/>
    <p:sldId id="462" r:id="rId27"/>
    <p:sldId id="426" r:id="rId28"/>
    <p:sldId id="427" r:id="rId29"/>
    <p:sldId id="429" r:id="rId30"/>
    <p:sldId id="377" r:id="rId31"/>
    <p:sldId id="378" r:id="rId32"/>
    <p:sldId id="413" r:id="rId33"/>
    <p:sldId id="379" r:id="rId34"/>
    <p:sldId id="380" r:id="rId35"/>
    <p:sldId id="381" r:id="rId36"/>
    <p:sldId id="382" r:id="rId37"/>
    <p:sldId id="428" r:id="rId38"/>
    <p:sldId id="418" r:id="rId39"/>
    <p:sldId id="386" r:id="rId40"/>
    <p:sldId id="417" r:id="rId41"/>
    <p:sldId id="433" r:id="rId42"/>
    <p:sldId id="434" r:id="rId43"/>
    <p:sldId id="435" r:id="rId44"/>
    <p:sldId id="436" r:id="rId45"/>
    <p:sldId id="437" r:id="rId46"/>
    <p:sldId id="438" r:id="rId47"/>
    <p:sldId id="439" r:id="rId48"/>
    <p:sldId id="440" r:id="rId49"/>
    <p:sldId id="441" r:id="rId50"/>
    <p:sldId id="442" r:id="rId51"/>
    <p:sldId id="443" r:id="rId52"/>
    <p:sldId id="444" r:id="rId53"/>
    <p:sldId id="445" r:id="rId54"/>
    <p:sldId id="446" r:id="rId55"/>
    <p:sldId id="447" r:id="rId56"/>
    <p:sldId id="448" r:id="rId57"/>
    <p:sldId id="449" r:id="rId58"/>
    <p:sldId id="450" r:id="rId59"/>
    <p:sldId id="451" r:id="rId60"/>
    <p:sldId id="452" r:id="rId61"/>
    <p:sldId id="453" r:id="rId62"/>
    <p:sldId id="454" r:id="rId63"/>
    <p:sldId id="455" r:id="rId64"/>
    <p:sldId id="456" r:id="rId65"/>
    <p:sldId id="457" r:id="rId66"/>
    <p:sldId id="458" r:id="rId67"/>
    <p:sldId id="459" r:id="rId68"/>
    <p:sldId id="460" r:id="rId6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9" autoAdjust="0"/>
    <p:restoredTop sz="94660"/>
  </p:normalViewPr>
  <p:slideViewPr>
    <p:cSldViewPr>
      <p:cViewPr>
        <p:scale>
          <a:sx n="90" d="100"/>
          <a:sy n="90" d="100"/>
        </p:scale>
        <p:origin x="-141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B08F-9C69-4FA4-94D1-AABDFF39AFDF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4634" y="5364505"/>
            <a:ext cx="3454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/3)+O(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771069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529497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ricorsivo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può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essere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espressa</a:t>
            </a:r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modo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naturale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attraverso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equazione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sz="2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2996952"/>
            <a:ext cx="81534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esempi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65348" y="5261138"/>
            <a:ext cx="3678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T(2n/3) + </a:t>
            </a:r>
            <a:r>
              <a:rPr lang="it-IT" altLang="it-IT" sz="2000" dirty="0" smtClean="0">
                <a:latin typeface="Comic Sans MS" pitchFamily="66" charset="0"/>
              </a:rPr>
              <a:t>n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66936" y="4365104"/>
            <a:ext cx="3533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</a:t>
            </a:r>
            <a:r>
              <a:rPr lang="it-IT" altLang="it-IT" sz="2000" dirty="0" smtClean="0">
                <a:latin typeface="Comic Sans MS" pitchFamily="66" charset="0"/>
              </a:rPr>
              <a:t>T(n-1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 smtClean="0">
                <a:latin typeface="Comic Sans MS" pitchFamily="66" charset="0"/>
              </a:rPr>
              <a:t>O(1)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71600" y="3604954"/>
            <a:ext cx="4536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</a:t>
            </a:r>
            <a:r>
              <a:rPr lang="it-IT" altLang="it-IT" sz="2000" dirty="0" smtClean="0">
                <a:latin typeface="Comic Sans MS" pitchFamily="66" charset="0"/>
              </a:rPr>
              <a:t>2T(n/4) </a:t>
            </a:r>
            <a:r>
              <a:rPr lang="it-IT" altLang="it-IT" sz="2000" dirty="0">
                <a:latin typeface="Comic Sans MS" pitchFamily="66" charset="0"/>
              </a:rPr>
              <a:t>+ </a:t>
            </a:r>
            <a:r>
              <a:rPr lang="it-IT" altLang="it-IT" sz="2000" dirty="0" smtClean="0">
                <a:latin typeface="Comic Sans MS" pitchFamily="66" charset="0"/>
              </a:rPr>
              <a:t>O(n log n)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5724128" y="3988221"/>
            <a:ext cx="3312368" cy="138499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800" dirty="0" smtClean="0">
              <a:latin typeface="Comic Sans MS" pitchFamily="66" charset="0"/>
            </a:endParaRPr>
          </a:p>
          <a:p>
            <a:pPr algn="ctr"/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T(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costante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 err="1" smtClean="0">
                <a:solidFill>
                  <a:prstClr val="black"/>
                </a:solidFill>
                <a:latin typeface="Comic Sans MS" pitchFamily="66" charset="0"/>
                <a:sym typeface="Symbol"/>
              </a:rPr>
              <a:t>cost</a:t>
            </a:r>
            <a:endParaRPr lang="it-IT" sz="2800" dirty="0" smtClean="0">
              <a:solidFill>
                <a:prstClr val="black"/>
              </a:solidFill>
              <a:latin typeface="Comic Sans MS" pitchFamily="66" charset="0"/>
              <a:sym typeface="Symbol"/>
            </a:endParaRPr>
          </a:p>
          <a:p>
            <a:pPr algn="ctr"/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(a </a:t>
            </a:r>
            <a:r>
              <a:rPr lang="en-US" sz="2800" dirty="0" err="1" smtClean="0">
                <a:solidFill>
                  <a:prstClr val="black"/>
                </a:solidFill>
                <a:latin typeface="Comic Sans MS" pitchFamily="66" charset="0"/>
              </a:rPr>
              <a:t>volteT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 smtClean="0">
                <a:solidFill>
                  <a:prstClr val="black"/>
                </a:solidFill>
                <a:latin typeface="Comic Sans MS" pitchFamily="66" charset="0"/>
                <a:sym typeface="Symbol"/>
              </a:rPr>
              <a:t>1)</a:t>
            </a:r>
            <a:endParaRPr lang="en-US" sz="2000" dirty="0" smtClean="0">
              <a:latin typeface="Comic Sans MS" pitchFamily="66" charset="0"/>
              <a:sym typeface="Symbo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393466" y="403061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casi</a:t>
            </a:r>
            <a:r>
              <a:rPr lang="en-US" sz="2400" dirty="0" smtClean="0">
                <a:latin typeface="Comic Sans MS" pitchFamily="66" charset="0"/>
              </a:rPr>
              <a:t> base: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67402"/>
            <a:ext cx="81534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it-IT" altLang="it-IT" sz="2800" dirty="0" smtClean="0">
                <a:latin typeface="Comic Sans MS" pitchFamily="66" charset="0"/>
              </a:rPr>
              <a:t>: “srotolare” la ricorsione, ottenendo una sommatoria dipendente solo dalla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 problema iniziale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2408134"/>
            <a:ext cx="7543800" cy="1128713"/>
            <a:chOff x="384" y="2019"/>
            <a:chExt cx="4752" cy="711"/>
          </a:xfrm>
        </p:grpSpPr>
        <p:sp>
          <p:nvSpPr>
            <p:cNvPr id="47115" name="Rectangle 5"/>
            <p:cNvSpPr>
              <a:spLocks noChangeArrowheads="1"/>
            </p:cNvSpPr>
            <p:nvPr/>
          </p:nvSpPr>
          <p:spPr bwMode="auto">
            <a:xfrm>
              <a:off x="384" y="2019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Esempio: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</a:t>
              </a:r>
            </a:p>
          </p:txBody>
        </p:sp>
        <p:sp>
          <p:nvSpPr>
            <p:cNvPr id="47116" name="Rectangle 6"/>
            <p:cNvSpPr>
              <a:spLocks noChangeArrowheads="1"/>
            </p:cNvSpPr>
            <p:nvPr/>
          </p:nvSpPr>
          <p:spPr bwMode="auto">
            <a:xfrm>
              <a:off x="384" y="2400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               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</a:t>
              </a:r>
            </a:p>
          </p:txBody>
        </p:sp>
        <p:sp>
          <p:nvSpPr>
            <p:cNvPr id="47117" name="Rectangle 7"/>
            <p:cNvSpPr>
              <a:spLocks noChangeArrowheads="1"/>
            </p:cNvSpPr>
            <p:nvPr/>
          </p:nvSpPr>
          <p:spPr bwMode="auto">
            <a:xfrm>
              <a:off x="4128" y="2400"/>
              <a:ext cx="100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>
                  <a:latin typeface="Comic Sans MS" pitchFamily="66" charset="0"/>
                </a:rPr>
                <a:t>...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9552" y="3871812"/>
            <a:ext cx="7696200" cy="2308226"/>
            <a:chOff x="384" y="2893"/>
            <a:chExt cx="4848" cy="1454"/>
          </a:xfrm>
        </p:grpSpPr>
        <p:sp>
          <p:nvSpPr>
            <p:cNvPr id="47113" name="Rectangle 9"/>
            <p:cNvSpPr>
              <a:spLocks noChangeArrowheads="1"/>
            </p:cNvSpPr>
            <p:nvPr/>
          </p:nvSpPr>
          <p:spPr bwMode="auto">
            <a:xfrm>
              <a:off x="672" y="2893"/>
              <a:ext cx="4560" cy="1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>
                  <a:latin typeface="Comic Sans MS" pitchFamily="66" charset="0"/>
                </a:rPr>
                <a:t>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/2) </a:t>
              </a:r>
              <a:endParaRPr lang="it-IT" altLang="it-IT" sz="2400" dirty="0" smtClean="0">
                <a:latin typeface="Comic Sans MS" pitchFamily="66" charset="0"/>
              </a:endParaRP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2c </a:t>
              </a:r>
              <a:r>
                <a:rPr lang="it-IT" altLang="it-IT" sz="2400" dirty="0">
                  <a:latin typeface="Comic Sans MS" pitchFamily="66" charset="0"/>
                </a:rPr>
                <a:t>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/4) </a:t>
              </a:r>
              <a:endParaRPr lang="it-IT" altLang="it-IT" sz="2400" dirty="0" smtClean="0">
                <a:latin typeface="Comic Sans MS" pitchFamily="66" charset="0"/>
              </a:endParaRP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2c + c + T(</a:t>
              </a:r>
              <a:r>
                <a:rPr lang="it-IT" altLang="it-IT" sz="24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 smtClean="0">
                  <a:latin typeface="Comic Sans MS" pitchFamily="66" charset="0"/>
                </a:rPr>
                <a:t>/8)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3c + T(</a:t>
              </a:r>
              <a:r>
                <a:rPr lang="it-IT" altLang="it-IT" sz="24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 smtClean="0">
                  <a:latin typeface="Comic Sans MS" pitchFamily="66" charset="0"/>
                </a:rPr>
                <a:t>/8)       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  …        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</a:t>
              </a:r>
              <a:r>
                <a:rPr lang="it-IT" altLang="it-IT" sz="2400" dirty="0">
                  <a:latin typeface="Comic Sans MS" pitchFamily="66" charset="0"/>
                </a:rPr>
                <a:t>i</a:t>
              </a:r>
              <a:r>
                <a:rPr lang="it-IT" altLang="it-IT" sz="1200" dirty="0">
                  <a:latin typeface="Comic Sans MS" pitchFamily="66" charset="0"/>
                </a:rPr>
                <a:t> </a:t>
              </a:r>
              <a:r>
                <a:rPr lang="it-IT" altLang="it-IT" sz="2400" dirty="0">
                  <a:latin typeface="Comic Sans MS" pitchFamily="66" charset="0"/>
                </a:rPr>
                <a:t>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</a:t>
              </a:r>
              <a:r>
                <a:rPr lang="it-IT" altLang="it-IT" sz="2400" baseline="30000" dirty="0">
                  <a:latin typeface="Comic Sans MS" pitchFamily="66" charset="0"/>
                </a:rPr>
                <a:t>i</a:t>
              </a:r>
              <a:r>
                <a:rPr lang="it-IT" altLang="it-IT" sz="2400" dirty="0">
                  <a:latin typeface="Comic Sans MS" pitchFamily="66" charset="0"/>
                </a:rPr>
                <a:t>) </a:t>
              </a:r>
            </a:p>
          </p:txBody>
        </p:sp>
        <p:sp>
          <p:nvSpPr>
            <p:cNvPr id="47114" name="AutoShape 10"/>
            <p:cNvSpPr>
              <a:spLocks noChangeArrowheads="1"/>
            </p:cNvSpPr>
            <p:nvPr/>
          </p:nvSpPr>
          <p:spPr bwMode="auto">
            <a:xfrm>
              <a:off x="384" y="2909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533400" y="6237312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c </a:t>
            </a:r>
            <a:r>
              <a:rPr lang="it-IT" altLang="it-IT" sz="2800" dirty="0" smtClean="0">
                <a:latin typeface="Comic Sans MS" pitchFamily="66" charset="0"/>
              </a:rPr>
              <a:t>log</a:t>
            </a:r>
            <a:r>
              <a:rPr lang="it-IT" altLang="it-IT" sz="2800" baseline="-25000" dirty="0" smtClean="0">
                <a:latin typeface="Comic Sans MS" pitchFamily="66" charset="0"/>
              </a:rPr>
              <a:t>2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T(1) 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 + 1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353888" y="6021288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</a:t>
            </a:r>
            <a:r>
              <a:rPr lang="it-IT" altLang="it-IT" sz="2800" dirty="0" smtClean="0">
                <a:latin typeface="Comic Sans MS" pitchFamily="66" charset="0"/>
              </a:rPr>
              <a:t>i=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-1: </a:t>
            </a:r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  <a:r>
              <a:rPr lang="it-IT" altLang="it-IT" sz="2800" dirty="0" smtClean="0">
                <a:latin typeface="Comic Sans MS" pitchFamily="66" charset="0"/>
              </a:rPr>
              <a:t>= T(1) +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 </a:t>
            </a:r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07686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+ 1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+ 1 + </a:t>
            </a:r>
            <a:r>
              <a:rPr lang="it-IT" altLang="it-IT" sz="2200" dirty="0" err="1" smtClean="0">
                <a:latin typeface="Comic Sans MS" pitchFamily="66" charset="0"/>
              </a:rPr>
              <a:t>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+ 2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+ 1 + 2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+ 3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-i) + i</a:t>
            </a:r>
            <a:endParaRPr lang="it-IT" altLang="it-IT" sz="2200" baseline="30000" dirty="0">
              <a:latin typeface="Comic Sans MS" pitchFamily="66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 + 4</a:t>
            </a: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2T(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-1)+1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2(2T(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-2)+1)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4T(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4(2T(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-3)+1)+2+1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8T(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-3)+4+2+1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2</a:t>
            </a:r>
            <a:r>
              <a:rPr lang="it-IT" altLang="it-IT" sz="2200" baseline="30000" dirty="0" smtClean="0"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-i) + </a:t>
            </a:r>
            <a:r>
              <a:rPr lang="it-IT" altLang="it-IT" sz="3200" dirty="0" smtClean="0">
                <a:latin typeface="Comic Sans MS" pitchFamily="66" charset="0"/>
              </a:rPr>
              <a:t>∑</a:t>
            </a:r>
            <a:r>
              <a:rPr lang="it-IT" altLang="it-IT" sz="2200" dirty="0" smtClean="0">
                <a:latin typeface="Comic Sans MS" pitchFamily="66" charset="0"/>
              </a:rPr>
              <a:t> 2</a:t>
            </a:r>
            <a:r>
              <a:rPr lang="it-IT" altLang="it-IT" sz="2200" baseline="30000" dirty="0" smtClean="0">
                <a:latin typeface="Comic Sans MS" pitchFamily="66" charset="0"/>
              </a:rPr>
              <a:t>j</a:t>
            </a:r>
            <a:endParaRPr lang="it-IT" altLang="it-IT" sz="2200" baseline="30000" dirty="0">
              <a:latin typeface="Comic Sans MS" pitchFamily="66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57285" y="4993431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 smtClean="0">
                <a:latin typeface="Comic Sans MS" pitchFamily="66" charset="0"/>
              </a:rPr>
              <a:t>j=0</a:t>
            </a:r>
            <a:endParaRPr lang="it-IT" altLang="it-IT" sz="1400" dirty="0">
              <a:latin typeface="Comic Sans MS" pitchFamily="66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265495" y="4365104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 smtClean="0">
                <a:latin typeface="Comic Sans MS" pitchFamily="66" charset="0"/>
              </a:rPr>
              <a:t>i-1</a:t>
            </a:r>
            <a:endParaRPr lang="it-IT" altLang="it-IT" sz="1400" dirty="0">
              <a:latin typeface="Comic Sans MS" pitchFamily="66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251520" y="5373216"/>
            <a:ext cx="8610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per i=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   </a:t>
            </a:r>
          </a:p>
          <a:p>
            <a:r>
              <a:rPr lang="it-IT" altLang="it-IT" sz="2800" dirty="0" smtClean="0">
                <a:latin typeface="Comic Sans MS" pitchFamily="66" charset="0"/>
              </a:rPr>
              <a:t>     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2</a:t>
            </a:r>
            <a:r>
              <a:rPr lang="it-IT" altLang="it-IT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 smtClean="0">
                <a:latin typeface="Comic Sans MS" pitchFamily="66" charset="0"/>
              </a:rPr>
              <a:t>-1</a:t>
            </a:r>
            <a:r>
              <a:rPr lang="it-IT" altLang="it-IT" sz="2800" dirty="0" smtClean="0">
                <a:latin typeface="Comic Sans MS" pitchFamily="66" charset="0"/>
              </a:rPr>
              <a:t>T(1) + </a:t>
            </a:r>
            <a:r>
              <a:rPr lang="it-IT" altLang="it-IT" sz="3200" dirty="0" smtClean="0">
                <a:latin typeface="Comic Sans MS" pitchFamily="66" charset="0"/>
              </a:rPr>
              <a:t>∑</a:t>
            </a:r>
            <a:r>
              <a:rPr lang="it-IT" altLang="it-IT" sz="2800" dirty="0" smtClean="0">
                <a:latin typeface="Comic Sans MS" pitchFamily="66" charset="0"/>
              </a:rPr>
              <a:t>2</a:t>
            </a:r>
            <a:r>
              <a:rPr lang="it-IT" altLang="it-IT" sz="2800" baseline="30000" dirty="0" smtClean="0">
                <a:latin typeface="Comic Sans MS" pitchFamily="66" charset="0"/>
              </a:rPr>
              <a:t>j</a:t>
            </a:r>
            <a:r>
              <a:rPr lang="it-IT" altLang="it-IT" sz="2800" dirty="0" smtClean="0">
                <a:latin typeface="Comic Sans MS" pitchFamily="66" charset="0"/>
              </a:rPr>
              <a:t> 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(2</a:t>
            </a:r>
            <a:r>
              <a:rPr lang="it-IT" altLang="it-IT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451771" y="6238833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latin typeface="Comic Sans MS" pitchFamily="66" charset="0"/>
              </a:rPr>
              <a:t>j=0</a:t>
            </a:r>
            <a:endParaRPr lang="it-IT" altLang="it-IT" dirty="0">
              <a:latin typeface="Comic Sans MS" pitchFamily="66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59981" y="5610506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dirty="0" smtClean="0">
                <a:latin typeface="Comic Sans MS" pitchFamily="66" charset="0"/>
              </a:rPr>
              <a:t>-2</a:t>
            </a:r>
            <a:endParaRPr lang="it-IT" altLang="it-IT" dirty="0">
              <a:latin typeface="Comic Sans MS" pitchFamily="66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16T(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-4)+8+4+2+1</a:t>
            </a: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-1)+ 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-2) +1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+1+T(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-4)+1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-4)+1+2(T(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-5)+1)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-6)+1+3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-3)+3T(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-4)+3T(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-6)+7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386220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8" name="Fumetto 4 17"/>
          <p:cNvSpPr/>
          <p:nvPr/>
        </p:nvSpPr>
        <p:spPr>
          <a:xfrm>
            <a:off x="5796136" y="3789040"/>
            <a:ext cx="2889172" cy="1900701"/>
          </a:xfrm>
          <a:prstGeom prst="cloudCallout">
            <a:avLst>
              <a:gd name="adj1" fmla="val -81344"/>
              <a:gd name="adj2" fmla="val 26445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6407696" y="4293096"/>
            <a:ext cx="140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???</a:t>
            </a:r>
            <a:endParaRPr lang="en-US" sz="2800" dirty="0">
              <a:latin typeface="Comic Sans MS" pitchFamily="66" charset="0"/>
            </a:endParaRPr>
          </a:p>
        </p:txBody>
      </p:sp>
      <p:pic>
        <p:nvPicPr>
          <p:cNvPr id="20" name="Picture 10" descr="http://thumbs.gograph.com/gg55921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0862" y="5315668"/>
            <a:ext cx="1619250" cy="120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dell’iterazione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400" dirty="0">
                <a:latin typeface="Comic Sans MS" pitchFamily="66" charset="0"/>
              </a:rPr>
              <a:t>:   T(n) = </a:t>
            </a:r>
            <a:r>
              <a:rPr lang="it-IT" altLang="it-IT" sz="2400" dirty="0" smtClean="0">
                <a:latin typeface="Comic Sans MS" pitchFamily="66" charset="0"/>
              </a:rPr>
              <a:t>T(n-1)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:   T(n) </a:t>
            </a:r>
            <a:r>
              <a:rPr lang="it-IT" altLang="it-IT" sz="2400" dirty="0" smtClean="0">
                <a:latin typeface="Comic Sans MS" pitchFamily="66" charset="0"/>
              </a:rPr>
              <a:t>= 9 T(n/3) + n, 		            		 T(1) = </a:t>
            </a:r>
            <a:r>
              <a:rPr lang="it-IT" altLang="it-IT" sz="2400" dirty="0" err="1" smtClean="0">
                <a:latin typeface="Comic Sans MS" pitchFamily="66" charset="0"/>
              </a:rPr>
              <a:t>1</a:t>
            </a:r>
            <a:endParaRPr lang="it-IT" altLang="it-IT" sz="2400" dirty="0" smtClean="0">
              <a:latin typeface="Comic Sans MS" pitchFamily="66" charset="0"/>
            </a:endParaRPr>
          </a:p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(soluzione sul libro di testo: Esempio 2.4)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sz="2400" dirty="0" smtClean="0">
                <a:latin typeface="Comic Sans MS" pitchFamily="66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disegnare l’albero delle chiamate ricorsive indicando la dimensione di ogni nodo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speso da ogni nodo dell’albero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complessivo “sommando” il tempo speso da ogni nodo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09600" y="4149080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</a:t>
            </a:r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000" dirty="0" smtClean="0">
                <a:latin typeface="Comic Sans MS" pitchFamily="66" charset="0"/>
              </a:rPr>
              <a:t>:  se il tempo speso da ogni nodo è costante, T(n) è proporzionale al numero di nodi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4953362"/>
            <a:ext cx="8064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2</a:t>
            </a:r>
            <a:r>
              <a:rPr lang="it-IT" altLang="it-IT" sz="2000" dirty="0" smtClean="0">
                <a:latin typeface="Comic Sans MS" pitchFamily="66" charset="0"/>
              </a:rPr>
              <a:t>: a volte conviene analizzare l’albero per livelli: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analizzare il tempo speso su ogni livello (fornendo upper </a:t>
            </a:r>
            <a:r>
              <a:rPr lang="it-IT" altLang="it-IT" sz="2000" dirty="0" err="1" smtClean="0">
                <a:latin typeface="Comic Sans MS" pitchFamily="66" charset="0"/>
              </a:rPr>
              <a:t>bound</a:t>
            </a:r>
            <a:r>
              <a:rPr lang="it-IT" altLang="it-IT" sz="2000" dirty="0" smtClean="0">
                <a:latin typeface="Comic Sans MS" pitchFamily="66" charset="0"/>
              </a:rPr>
              <a:t>)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stimare il numero di livelli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51720" y="692696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(un modo grafico di pensare il metodo dell’iterazione)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59684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436096" y="4581128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5199583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" grpId="0"/>
      <p:bldP spid="103" grpId="0"/>
      <p:bldP spid="108" grpId="0"/>
      <p:bldP spid="109" grpId="0"/>
      <p:bldP spid="112" grpId="0" animBg="1"/>
      <p:bldP spid="113" grpId="0"/>
      <p:bldP spid="122" grpId="0"/>
      <p:bldP spid="124" grpId="0"/>
      <p:bldP spid="126" grpId="0"/>
      <p:bldP spid="140" grpId="0"/>
      <p:bldP spid="141" grpId="0"/>
      <p:bldP spid="142" grpId="0"/>
      <p:bldP spid="1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grpSp>
        <p:nvGrpSpPr>
          <p:cNvPr id="30" name="Gruppo 29"/>
          <p:cNvGrpSpPr/>
          <p:nvPr/>
        </p:nvGrpSpPr>
        <p:grpSpPr>
          <a:xfrm>
            <a:off x="611560" y="1916832"/>
            <a:ext cx="1080120" cy="4824536"/>
            <a:chOff x="611560" y="1916832"/>
            <a:chExt cx="1080120" cy="482453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931491" y="1916832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15" name="Connettore 1 114"/>
            <p:cNvCxnSpPr>
              <a:endCxn id="7" idx="2"/>
            </p:cNvCxnSpPr>
            <p:nvPr/>
          </p:nvCxnSpPr>
          <p:spPr>
            <a:xfrm flipV="1">
              <a:off x="1147515" y="2316942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CasellaDiTesto 121"/>
            <p:cNvSpPr txBox="1">
              <a:spLocks noChangeArrowheads="1"/>
            </p:cNvSpPr>
            <p:nvPr/>
          </p:nvSpPr>
          <p:spPr bwMode="auto">
            <a:xfrm>
              <a:off x="611560" y="2636912"/>
              <a:ext cx="10801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 </a:t>
              </a:r>
              <a:r>
                <a:rPr lang="en-US" sz="2000" dirty="0" smtClean="0">
                  <a:latin typeface="Comic Sans MS" pitchFamily="66" charset="0"/>
                </a:rPr>
                <a:t>- 1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3" name="Connettore 1 122"/>
            <p:cNvCxnSpPr>
              <a:stCxn id="124" idx="0"/>
              <a:endCxn id="122" idx="2"/>
            </p:cNvCxnSpPr>
            <p:nvPr/>
          </p:nvCxnSpPr>
          <p:spPr>
            <a:xfrm flipV="1">
              <a:off x="1147515" y="3037022"/>
              <a:ext cx="4105" cy="370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CasellaDiTesto 123"/>
            <p:cNvSpPr txBox="1">
              <a:spLocks noChangeArrowheads="1"/>
            </p:cNvSpPr>
            <p:nvPr/>
          </p:nvSpPr>
          <p:spPr bwMode="auto">
            <a:xfrm>
              <a:off x="715467" y="3407734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5" name="Connettore 1 124"/>
            <p:cNvCxnSpPr>
              <a:stCxn id="126" idx="0"/>
            </p:cNvCxnSpPr>
            <p:nvPr/>
          </p:nvCxnSpPr>
          <p:spPr>
            <a:xfrm flipV="1">
              <a:off x="1147515" y="3919961"/>
              <a:ext cx="0" cy="48525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CasellaDiTesto 125"/>
            <p:cNvSpPr txBox="1">
              <a:spLocks noChangeArrowheads="1"/>
            </p:cNvSpPr>
            <p:nvPr/>
          </p:nvSpPr>
          <p:spPr bwMode="auto">
            <a:xfrm>
              <a:off x="715467" y="4405213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</a:t>
              </a:r>
              <a:r>
                <a:rPr lang="en-US" sz="2000" dirty="0" err="1" smtClean="0">
                  <a:latin typeface="Comic Sans MS" pitchFamily="66" charset="0"/>
                </a:rPr>
                <a:t>i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7" name="Connettore 1 126"/>
            <p:cNvCxnSpPr>
              <a:endCxn id="126" idx="2"/>
            </p:cNvCxnSpPr>
            <p:nvPr/>
          </p:nvCxnSpPr>
          <p:spPr>
            <a:xfrm flipV="1">
              <a:off x="1147515" y="4805323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CasellaDiTesto 139"/>
            <p:cNvSpPr txBox="1">
              <a:spLocks noChangeArrowheads="1"/>
            </p:cNvSpPr>
            <p:nvPr/>
          </p:nvSpPr>
          <p:spPr bwMode="auto">
            <a:xfrm rot="5400000">
              <a:off x="1187875" y="3788790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  <p:sp>
          <p:nvSpPr>
            <p:cNvPr id="141" name="CasellaDiTesto 140"/>
            <p:cNvSpPr txBox="1">
              <a:spLocks noChangeArrowheads="1"/>
            </p:cNvSpPr>
            <p:nvPr/>
          </p:nvSpPr>
          <p:spPr bwMode="auto">
            <a:xfrm rot="5400000">
              <a:off x="1209141" y="4724894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  <p:sp>
          <p:nvSpPr>
            <p:cNvPr id="142" name="CasellaDiTesto 141"/>
            <p:cNvSpPr txBox="1">
              <a:spLocks noChangeArrowheads="1"/>
            </p:cNvSpPr>
            <p:nvPr/>
          </p:nvSpPr>
          <p:spPr bwMode="auto">
            <a:xfrm>
              <a:off x="715467" y="5549170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2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43" name="Connettore 1 142"/>
            <p:cNvCxnSpPr>
              <a:endCxn id="142" idx="2"/>
            </p:cNvCxnSpPr>
            <p:nvPr/>
          </p:nvCxnSpPr>
          <p:spPr>
            <a:xfrm flipV="1">
              <a:off x="1147515" y="5949280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CasellaDiTesto 143"/>
            <p:cNvSpPr txBox="1">
              <a:spLocks noChangeArrowheads="1"/>
            </p:cNvSpPr>
            <p:nvPr/>
          </p:nvSpPr>
          <p:spPr bwMode="auto">
            <a:xfrm>
              <a:off x="931491" y="6341258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2" grpId="0" animBg="1"/>
      <p:bldP spid="11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476424"/>
            <a:ext cx="8712968" cy="1368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353" y="4462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11961" y="1916832"/>
            <a:ext cx="4896543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Alg1 (X={x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=2 </a:t>
            </a:r>
            <a:r>
              <a:rPr lang="en-US" sz="2000" b="1" dirty="0" smtClean="0"/>
              <a:t>to</a:t>
            </a:r>
            <a:r>
              <a:rPr lang="en-US" sz="2000" dirty="0" smtClean="0"/>
              <a:t> n </a:t>
            </a:r>
            <a:r>
              <a:rPr lang="en-US" sz="2000" b="1" dirty="0" smtClean="0"/>
              <a:t>do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    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endParaRPr lang="en-US" sz="2000" b="1" baseline="-25000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   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&lt;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endParaRPr lang="en-US" sz="2000" baseline="-25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2786" y="4509120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86858" y="4695707"/>
            <a:ext cx="6126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Pr(“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è in </a:t>
            </a:r>
            <a:r>
              <a:rPr lang="en-US" sz="2000" dirty="0" err="1" smtClean="0">
                <a:latin typeface="Comic Sans MS" pitchFamily="66" charset="0"/>
              </a:rPr>
              <a:t>posizione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”)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2066" y="5023809"/>
            <a:ext cx="498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</a:t>
            </a:r>
          </a:p>
        </p:txBody>
      </p:sp>
      <p:sp>
        <p:nvSpPr>
          <p:cNvPr id="10" name="Parentesi graffa aperta 9"/>
          <p:cNvSpPr/>
          <p:nvPr/>
        </p:nvSpPr>
        <p:spPr>
          <a:xfrm rot="16200000">
            <a:off x="2755378" y="2935577"/>
            <a:ext cx="288032" cy="4464496"/>
          </a:xfrm>
          <a:prstGeom prst="leftBrace">
            <a:avLst>
              <a:gd name="adj1" fmla="val 40606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477979" y="5250505"/>
            <a:ext cx="56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241338" y="5183304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1 se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=1,</a:t>
            </a:r>
          </a:p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-1 </a:t>
            </a:r>
            <a:r>
              <a:rPr lang="en-US" dirty="0" err="1" smtClean="0">
                <a:latin typeface="Comic Sans MS" pitchFamily="66" charset="0"/>
              </a:rPr>
              <a:t>altrimenti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515033" y="4551652"/>
            <a:ext cx="2305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-1))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628235" y="4951801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=2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746949" y="443711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15619" y="5858649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528821" y="6258798"/>
            <a:ext cx="465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=1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562877" y="573325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-1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195222" y="6021288"/>
            <a:ext cx="421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/2)= 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+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-1)/2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72786" y="3625099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86858" y="3811686"/>
            <a:ext cx="2396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=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1029" y="413978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dim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369768" y="443711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 rot="16200000">
            <a:off x="5771890" y="4554632"/>
            <a:ext cx="163033" cy="1224136"/>
          </a:xfrm>
          <a:prstGeom prst="leftBrace">
            <a:avLst>
              <a:gd name="adj1" fmla="val 110744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costa</a:t>
            </a:r>
            <a:r>
              <a:rPr lang="en-US" sz="2000" dirty="0" smtClean="0">
                <a:latin typeface="Comic Sans MS" pitchFamily="66" charset="0"/>
              </a:rPr>
              <a:t> ≥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)≥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2=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/4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l-GR" sz="2400" dirty="0" smtClean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 smtClean="0">
                <a:latin typeface="Comic Sans MS" pitchFamily="66" charset="0"/>
                <a:sym typeface="Symbol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34" grpId="0" animBg="1"/>
      <p:bldP spid="35" grpId="0"/>
      <p:bldP spid="3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    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costa</a:t>
            </a:r>
            <a:r>
              <a:rPr lang="en-US" sz="2000" dirty="0" smtClean="0">
                <a:latin typeface="Comic Sans MS" pitchFamily="66" charset="0"/>
              </a:rPr>
              <a:t> ≥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)≥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2=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/4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l-GR" sz="2400" dirty="0" smtClean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 smtClean="0">
                <a:latin typeface="Comic Sans MS" pitchFamily="66" charset="0"/>
                <a:sym typeface="Symbol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…al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≤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116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</p:grp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15" name="CasellaDiTesto 114"/>
          <p:cNvSpPr txBox="1">
            <a:spLocks noChangeArrowheads="1"/>
          </p:cNvSpPr>
          <p:nvPr/>
        </p:nvSpPr>
        <p:spPr bwMode="auto">
          <a:xfrm>
            <a:off x="6160789" y="6201908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O(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4" grpId="0"/>
      <p:bldP spid="105" grpId="0"/>
      <p:bldP spid="106" grpId="0"/>
      <p:bldP spid="107" grpId="0"/>
      <p:bldP spid="1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-1) +T 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-2)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446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)= 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251520" y="3297758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 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190145" y="2887015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≤ 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8" name="CasellaDiTesto 117"/>
          <p:cNvSpPr txBox="1">
            <a:spLocks noChangeArrowheads="1"/>
          </p:cNvSpPr>
          <p:nvPr/>
        </p:nvSpPr>
        <p:spPr bwMode="auto">
          <a:xfrm>
            <a:off x="251520" y="4551511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9" name="Freccia a destra 118"/>
          <p:cNvSpPr/>
          <p:nvPr/>
        </p:nvSpPr>
        <p:spPr>
          <a:xfrm>
            <a:off x="323528" y="4047455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CasellaDiTesto 119"/>
          <p:cNvSpPr txBox="1">
            <a:spLocks noChangeArrowheads="1"/>
          </p:cNvSpPr>
          <p:nvPr/>
        </p:nvSpPr>
        <p:spPr bwMode="auto">
          <a:xfrm>
            <a:off x="5400600" y="3255367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2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1" name="Freccia a destra 120"/>
          <p:cNvSpPr/>
          <p:nvPr/>
        </p:nvSpPr>
        <p:spPr>
          <a:xfrm>
            <a:off x="3995936" y="3327375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CasellaDiTesto 121"/>
          <p:cNvSpPr txBox="1"/>
          <p:nvPr/>
        </p:nvSpPr>
        <p:spPr>
          <a:xfrm>
            <a:off x="467544" y="2060848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Un’idea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200" dirty="0" err="1" smtClean="0">
                <a:latin typeface="Comic Sans MS" pitchFamily="66" charset="0"/>
              </a:rPr>
              <a:t>usare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maggiorazioni</a:t>
            </a:r>
            <a:r>
              <a:rPr lang="en-US" sz="2200" dirty="0" smtClean="0">
                <a:latin typeface="Comic Sans MS" pitchFamily="66" charset="0"/>
              </a:rPr>
              <a:t> per </a:t>
            </a:r>
            <a:r>
              <a:rPr lang="en-US" sz="2200" dirty="0" err="1" smtClean="0">
                <a:latin typeface="Comic Sans MS" pitchFamily="66" charset="0"/>
              </a:rPr>
              <a:t>fornire</a:t>
            </a:r>
            <a:r>
              <a:rPr lang="en-US" sz="2200" dirty="0" smtClean="0">
                <a:latin typeface="Comic Sans MS" pitchFamily="66" charset="0"/>
              </a:rPr>
              <a:t> upper bound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123" name="CasellaDiTesto 122"/>
          <p:cNvSpPr txBox="1">
            <a:spLocks noChangeArrowheads="1"/>
          </p:cNvSpPr>
          <p:nvPr/>
        </p:nvSpPr>
        <p:spPr bwMode="auto">
          <a:xfrm>
            <a:off x="4427984" y="4653136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(2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7" grpId="0"/>
      <p:bldP spid="118" grpId="0"/>
      <p:bldP spid="119" grpId="0" animBg="1"/>
      <p:bldP spid="120" grpId="0"/>
      <p:bldP spid="121" grpId="0" animBg="1"/>
      <p:bldP spid="122" grpId="0"/>
      <p:bldP spid="1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3843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+T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-2) +1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3523779" y="533202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587901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004048" y="57332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084168" y="5589240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 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(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1475656" y="4746410"/>
            <a:ext cx="7236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chiamate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ricorsive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dell’algorito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ourier"/>
              </a:rPr>
              <a:t>Fibonacci2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2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-6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</p:grp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3451771" y="5837163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  <a:sym typeface="Symbol"/>
              </a:rPr>
              <a:t>(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6192688" y="6156593"/>
            <a:ext cx="2843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[T(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 = </a:t>
            </a:r>
            <a:r>
              <a:rPr lang="en-US" sz="2800" dirty="0" smtClean="0">
                <a:latin typeface="Comic Sans MS" pitchFamily="66" charset="0"/>
                <a:sym typeface="Symbol"/>
              </a:rPr>
              <a:t>o(2</a:t>
            </a:r>
            <a:r>
              <a:rPr lang="en-US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)]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10" grpId="0"/>
      <p:bldP spid="112" grpId="0" animBg="1"/>
      <p:bldP spid="113" grpId="0"/>
      <p:bldP spid="114" grpId="0"/>
      <p:bldP spid="116" grpId="0"/>
      <p:bldP spid="1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due esempi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1:   T(n) = T(n/3) + T(2n/3) + n, 		          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2:   T(n) = 2 </a:t>
            </a:r>
            <a:r>
              <a:rPr lang="it-IT" altLang="it-IT" sz="2400" dirty="0" smtClean="0">
                <a:latin typeface="Comic Sans MS" pitchFamily="66" charset="0"/>
              </a:rPr>
              <a:t>T(n-2) </a:t>
            </a:r>
            <a:r>
              <a:rPr lang="it-IT" altLang="it-IT" sz="2400" dirty="0">
                <a:latin typeface="Comic Sans MS" pitchFamily="66" charset="0"/>
              </a:rPr>
              <a:t>+ 1, 		            		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320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dirty="0" smtClean="0"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	1</a:t>
            </a:r>
            <a:r>
              <a:rPr lang="it-IT" altLang="it-IT" dirty="0" smtClean="0">
                <a:latin typeface="Comic Sans MS" pitchFamily="66" charset="0"/>
              </a:rPr>
              <a:t>. indovinare la (forma della) soluzione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altLang="it-IT" dirty="0" smtClean="0">
                <a:latin typeface="Comic Sans MS" pitchFamily="66" charset="0"/>
              </a:rPr>
              <a:t>. usare induzione matematica per provare che 	la soluzione è quella intuita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altLang="it-IT" dirty="0" smtClean="0">
                <a:latin typeface="Comic Sans MS" pitchFamily="66" charset="0"/>
              </a:rPr>
              <a:t>. risolvi rispetto alle costanti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412750" y="126876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/2), T(1)=1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412750" y="1878360"/>
            <a:ext cx="81534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Assumiamo che la soluzione sia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11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≤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per una costante </a:t>
            </a: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800" dirty="0">
                <a:latin typeface="Comic Sans MS" pitchFamily="66" charset="0"/>
              </a:rPr>
              <a:t> opportuna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412750" y="291976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base</a:t>
            </a:r>
            <a:r>
              <a:rPr lang="it-IT" altLang="it-IT" sz="2400" dirty="0">
                <a:latin typeface="Comic Sans MS" pitchFamily="66" charset="0"/>
              </a:rPr>
              <a:t>: T(1)=1≤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1 per ogni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1</a:t>
            </a:r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412750" y="3453160"/>
            <a:ext cx="8839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induttivo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T(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+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≤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err="1">
                <a:latin typeface="Comic Sans MS" pitchFamily="66" charset="0"/>
              </a:rPr>
              <a:t>+</a:t>
            </a:r>
            <a:r>
              <a:rPr lang="it-IT" altLang="it-IT" sz="2400" dirty="0" err="1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= (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/2+1)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</a:p>
          <a:p>
            <a:r>
              <a:rPr lang="it-IT" altLang="it-IT" sz="2400" dirty="0">
                <a:latin typeface="Comic Sans MS" pitchFamily="66" charset="0"/>
              </a:rPr>
              <a:t>                           </a:t>
            </a:r>
            <a:r>
              <a:rPr lang="it-IT" altLang="it-IT" sz="2400" dirty="0" smtClean="0">
                <a:latin typeface="Comic Sans MS" pitchFamily="66" charset="0"/>
              </a:rPr>
              <a:t>Quindi: quando </a:t>
            </a:r>
            <a:r>
              <a:rPr lang="it-IT" altLang="it-IT" sz="2400" dirty="0">
                <a:latin typeface="Comic Sans MS" pitchFamily="66" charset="0"/>
              </a:rPr>
              <a:t>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it-IT" altLang="it-IT" sz="2400" dirty="0" smtClean="0">
                <a:latin typeface="Comic Sans MS" pitchFamily="66" charset="0"/>
              </a:rPr>
              <a:t>?    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devo avere: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 smtClean="0">
                <a:latin typeface="Comic Sans MS" pitchFamily="66" charset="0"/>
              </a:rPr>
              <a:t>/2+1 ≤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da cui segue: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≥2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150" y="5858108"/>
            <a:ext cx="19906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  <a:r>
              <a:rPr lang="it-IT" altLang="it-IT" sz="2800" dirty="0" smtClean="0">
                <a:latin typeface="Comic Sans MS" pitchFamily="66" charset="0"/>
              </a:rPr>
              <a:t>≤ 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627784" y="6021288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923928" y="5877272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)=O(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3" grpId="0"/>
      <p:bldP spid="283654" grpId="0"/>
      <p:bldP spid="283655" grpId="0"/>
      <p:bldP spid="9" grpId="0"/>
      <p:bldP spid="10" grpId="0" animBg="1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della sostituzione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400" dirty="0" smtClean="0">
                <a:latin typeface="Comic Sans MS" pitchFamily="66" charset="0"/>
              </a:rPr>
              <a:t>:     </a:t>
            </a:r>
            <a:r>
              <a:rPr lang="it-IT" altLang="it-IT" sz="2400" dirty="0">
                <a:latin typeface="Comic Sans MS" pitchFamily="66" charset="0"/>
              </a:rPr>
              <a:t>T(n) = </a:t>
            </a:r>
            <a:r>
              <a:rPr lang="it-IT" altLang="it-IT" sz="2400" dirty="0" smtClean="0">
                <a:latin typeface="Comic Sans MS" pitchFamily="66" charset="0"/>
              </a:rPr>
              <a:t>4T(n/2)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22920" y="3668831"/>
            <a:ext cx="7637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 smtClean="0">
                <a:latin typeface="Comic Sans MS" pitchFamily="66" charset="0"/>
              </a:rPr>
              <a:t>…e</a:t>
            </a:r>
            <a:r>
              <a:rPr lang="it-IT" altLang="it-IT" sz="2400" dirty="0" smtClean="0">
                <a:latin typeface="Comic Sans MS" pitchFamily="66" charset="0"/>
              </a:rPr>
              <a:t> fare esperienza della tecnicità del metodo.)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4720480"/>
            <a:ext cx="7657728" cy="2020888"/>
            <a:chOff x="384" y="2784"/>
            <a:chExt cx="5232" cy="1273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84" y="2784"/>
              <a:ext cx="348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best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1              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x è in prima posizione</a:t>
              </a:r>
              <a:endParaRPr lang="it-IT" altLang="it-IT" sz="1600" dirty="0">
                <a:latin typeface="Comic Sans MS" pitchFamily="66" charset="0"/>
              </a:endParaRPr>
            </a:p>
            <a:p>
              <a:endParaRPr lang="it-IT" altLang="it-IT" sz="2400" dirty="0">
                <a:latin typeface="Comic Sans MS" pitchFamily="66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3087"/>
              <a:ext cx="41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it-IT" altLang="it-IT" sz="24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456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+1)/2    </a:t>
              </a:r>
              <a:r>
                <a:rPr lang="it-IT" altLang="it-IT" sz="24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</a:t>
              </a:r>
              <a:r>
                <a:rPr lang="it-IT" altLang="it-IT" sz="1600" dirty="0" smtClean="0">
                  <a:latin typeface="Comic Sans MS" pitchFamily="66" charset="0"/>
                </a:rPr>
                <a:t>               con </a:t>
              </a:r>
              <a:r>
                <a:rPr lang="it-IT" altLang="it-IT" sz="1600" dirty="0">
                  <a:latin typeface="Comic Sans MS" pitchFamily="66" charset="0"/>
                </a:rPr>
                <a:t>la stessa probabilità in una </a:t>
              </a:r>
              <a:r>
                <a:rPr lang="it-IT" altLang="it-IT" sz="16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			  </a:t>
              </a:r>
              <a:r>
                <a:rPr lang="it-IT" altLang="it-IT" sz="1600" dirty="0" smtClean="0">
                  <a:latin typeface="Comic Sans MS" pitchFamily="66" charset="0"/>
                </a:rPr>
                <a:t>			qualsiasi </a:t>
              </a:r>
              <a:r>
                <a:rPr lang="it-IT" altLang="it-IT" sz="1600" dirty="0">
                  <a:latin typeface="Comic Sans MS" pitchFamily="66" charset="0"/>
                </a:rPr>
                <a:t>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2425179"/>
            <a:ext cx="6624637" cy="19399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-&gt;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-1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732746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 se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Tecnica del divide </a:t>
            </a:r>
            <a:r>
              <a:rPr lang="it-IT" altLang="it-IT" sz="36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609600" y="1416050"/>
            <a:ext cx="83058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Algoritmi </a:t>
            </a:r>
            <a:r>
              <a:rPr lang="it-IT" altLang="it-IT" sz="2400" dirty="0">
                <a:latin typeface="Comic Sans MS" pitchFamily="66" charset="0"/>
              </a:rPr>
              <a:t>basati sulla tecnica del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400" i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r>
              <a:rPr lang="it-IT" altLang="it-IT" sz="2400" dirty="0">
                <a:latin typeface="Comic Sans MS" pitchFamily="66" charset="0"/>
              </a:rPr>
              <a:t>:</a:t>
            </a:r>
          </a:p>
          <a:p>
            <a:r>
              <a:rPr lang="it-IT" altLang="it-IT" sz="2400" dirty="0">
                <a:latin typeface="Comic Sans MS" pitchFamily="66" charset="0"/>
              </a:rPr>
              <a:t>- dividi il problema (di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sottoproblemi </a:t>
            </a:r>
          </a:p>
          <a:p>
            <a:r>
              <a:rPr lang="it-IT" altLang="it-IT" sz="2400" dirty="0">
                <a:latin typeface="Comic Sans MS" pitchFamily="66" charset="0"/>
              </a:rPr>
              <a:t> 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  <a:p>
            <a:r>
              <a:rPr lang="it-IT" altLang="it-IT" sz="2400" dirty="0">
                <a:latin typeface="Comic Sans MS" pitchFamily="66" charset="0"/>
              </a:rPr>
              <a:t>- risolvi i sottoproblemi ricorsivamente</a:t>
            </a:r>
          </a:p>
          <a:p>
            <a:r>
              <a:rPr lang="it-IT" altLang="it-IT" sz="2400" dirty="0">
                <a:latin typeface="Comic Sans MS" pitchFamily="66" charset="0"/>
              </a:rPr>
              <a:t>- ricombina le soluzioni</a:t>
            </a:r>
          </a:p>
          <a:p>
            <a:endParaRPr lang="it-IT" altLang="it-IT" sz="7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il tempo per dividere e ricombinare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. La relazione di ricorrenza è data da: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2056" y="5030936"/>
            <a:ext cx="5856288" cy="1422400"/>
            <a:chOff x="1056" y="1968"/>
            <a:chExt cx="3689" cy="896"/>
          </a:xfrm>
        </p:grpSpPr>
        <p:sp>
          <p:nvSpPr>
            <p:cNvPr id="51207" name="Rectangle 5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1208" name="Rectangle 6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 smtClean="0">
                  <a:latin typeface="Comic Sans MS" pitchFamily="66" charset="0"/>
                </a:rPr>
                <a:t>1)                   </a:t>
              </a:r>
              <a:r>
                <a:rPr lang="it-IT" altLang="it-IT" sz="2800" dirty="0">
                  <a:latin typeface="Comic Sans MS" pitchFamily="66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1209" name="AutoShape 7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Fibonacci6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3065597" y="6012577"/>
            <a:ext cx="374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=2,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</a:rPr>
              <a:t>O(1)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389" y="1084684"/>
            <a:ext cx="8220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ottimo di pesatura</a:t>
            </a: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39552" y="4437112"/>
            <a:ext cx="37144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 smtClean="0">
                <a:latin typeface="Comic Sans MS" pitchFamily="66" charset="0"/>
              </a:rPr>
              <a:t>=3, </a:t>
            </a:r>
            <a:r>
              <a:rPr lang="en-US" sz="3200" dirty="0">
                <a:latin typeface="Comic Sans MS" pitchFamily="66" charset="0"/>
              </a:rPr>
              <a:t>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323850" y="1700213"/>
            <a:ext cx="8569325" cy="2447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600">
              <a:latin typeface="Comic Sans MS" pitchFamily="66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Teorema Master: enunciato informale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2222500" y="2311400"/>
            <a:ext cx="4968027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     </a:t>
            </a:r>
            <a:r>
              <a:rPr lang="en-US" sz="6600" dirty="0" err="1">
                <a:latin typeface="Comic Sans MS" pitchFamily="66" charset="0"/>
              </a:rPr>
              <a:t>vs</a:t>
            </a:r>
            <a:r>
              <a:rPr lang="en-US" sz="6600" dirty="0">
                <a:latin typeface="Comic Sans MS" pitchFamily="66" charset="0"/>
              </a:rPr>
              <a:t>   f(</a:t>
            </a:r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)</a:t>
            </a:r>
            <a:endParaRPr lang="en-US" sz="4000" i="1" dirty="0">
              <a:latin typeface="Comic Sans MS" pitchFamily="66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2608263" y="2355850"/>
            <a:ext cx="98937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latin typeface="Comic Sans MS" pitchFamily="66" charset="0"/>
              </a:rPr>
              <a:t>log</a:t>
            </a:r>
            <a:r>
              <a:rPr lang="en-US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endParaRPr lang="en-US" sz="1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179388" y="4221163"/>
            <a:ext cx="5229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quale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più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velocemente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infinito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1042988" y="4797425"/>
            <a:ext cx="59795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= 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f(n) log 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1035050" y="5354638"/>
            <a:ext cx="64540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due è “</a:t>
            </a:r>
            <a:r>
              <a:rPr lang="en-US" sz="2000" dirty="0" err="1">
                <a:latin typeface="Comic Sans MS" pitchFamily="66" charset="0"/>
              </a:rPr>
              <a:t>polinomialmente</a:t>
            </a:r>
            <a:r>
              <a:rPr lang="en-US" sz="2000" dirty="0">
                <a:latin typeface="Comic Sans MS" pitchFamily="66" charset="0"/>
              </a:rPr>
              <a:t>”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 ha </a:t>
            </a:r>
            <a:r>
              <a:rPr lang="en-US" sz="2000" dirty="0" err="1">
                <a:latin typeface="Comic Sans MS" pitchFamily="66" charset="0"/>
              </a:rPr>
              <a:t>l’ordine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0" grpId="0"/>
      <p:bldP spid="26932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smtClean="0">
                <a:latin typeface="Comic Sans MS" pitchFamily="66" charset="0"/>
              </a:rPr>
              <a:t>La relazione di ricorrenza: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Teorema Master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609600" y="3352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ha soluzione: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2057400"/>
            <a:ext cx="5856288" cy="1422400"/>
            <a:chOff x="1056" y="1968"/>
            <a:chExt cx="3689" cy="896"/>
          </a:xfrm>
        </p:grpSpPr>
        <p:sp>
          <p:nvSpPr>
            <p:cNvPr id="54290" name="Rectangle 6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4291" name="Rectangle 7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 smtClean="0">
                  <a:latin typeface="Comic Sans MS" pitchFamily="66" charset="0"/>
                </a:rPr>
                <a:t>1)                   </a:t>
              </a:r>
              <a:r>
                <a:rPr lang="it-IT" altLang="it-IT" sz="2800" dirty="0">
                  <a:latin typeface="Comic Sans MS" pitchFamily="66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4292" name="AutoShape 8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4293" name="Rectangle 9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3876675"/>
            <a:ext cx="8153400" cy="568325"/>
            <a:chOff x="384" y="2400"/>
            <a:chExt cx="5136" cy="358"/>
          </a:xfrm>
        </p:grpSpPr>
        <p:sp>
          <p:nvSpPr>
            <p:cNvPr id="54287" name="Rectangle 11"/>
            <p:cNvSpPr>
              <a:spLocks noChangeArrowheads="1"/>
            </p:cNvSpPr>
            <p:nvPr/>
          </p:nvSpPr>
          <p:spPr bwMode="auto">
            <a:xfrm>
              <a:off x="384" y="2456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1.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    )</a:t>
              </a:r>
              <a:r>
                <a:rPr lang="it-IT" altLang="it-IT" sz="2800" dirty="0" smtClean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se f(n)</a:t>
              </a:r>
              <a:r>
                <a:rPr lang="it-IT" altLang="it-IT" sz="2800" dirty="0" err="1">
                  <a:latin typeface="Comic Sans MS" pitchFamily="66" charset="0"/>
                </a:rPr>
                <a:t>=</a:t>
              </a:r>
              <a:r>
                <a:rPr lang="it-IT" altLang="it-IT" sz="2800" dirty="0" err="1" smtClean="0">
                  <a:latin typeface="Comic Sans MS" pitchFamily="66" charset="0"/>
                </a:rPr>
                <a:t>O</a:t>
              </a:r>
              <a:r>
                <a:rPr lang="it-IT" altLang="it-IT" sz="2800" dirty="0" smtClean="0">
                  <a:latin typeface="Comic Sans MS" pitchFamily="66" charset="0"/>
                </a:rPr>
                <a:t>(n       ) </a:t>
              </a:r>
              <a:r>
                <a:rPr lang="it-IT" altLang="it-IT" sz="2800" dirty="0">
                  <a:latin typeface="Comic Sans MS" pitchFamily="66" charset="0"/>
                </a:rPr>
                <a:t>per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 </a:t>
              </a:r>
              <a:r>
                <a:rPr lang="it-IT" altLang="it-IT" sz="2800" dirty="0" smtClean="0">
                  <a:latin typeface="Comic Sans MS" pitchFamily="66" charset="0"/>
                </a:rPr>
                <a:t>&gt;</a:t>
              </a:r>
              <a:r>
                <a:rPr lang="it-IT" altLang="it-IT" sz="2800" dirty="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54288" name="Rectangle 12"/>
            <p:cNvSpPr>
              <a:spLocks noChangeArrowheads="1"/>
            </p:cNvSpPr>
            <p:nvPr/>
          </p:nvSpPr>
          <p:spPr bwMode="auto">
            <a:xfrm>
              <a:off x="1655" y="2400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9" name="Rectangle 13"/>
            <p:cNvSpPr>
              <a:spLocks noChangeArrowheads="1"/>
            </p:cNvSpPr>
            <p:nvPr/>
          </p:nvSpPr>
          <p:spPr bwMode="auto">
            <a:xfrm>
              <a:off x="3334" y="2405"/>
              <a:ext cx="5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</a:rPr>
                <a:t>-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2000" dirty="0" smtClean="0">
                  <a:latin typeface="Comic Sans MS" pitchFamily="66" charset="0"/>
                  <a:sym typeface="Symbol"/>
                </a:rPr>
                <a:t>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4562475"/>
            <a:ext cx="8153400" cy="568325"/>
            <a:chOff x="384" y="2874"/>
            <a:chExt cx="5136" cy="358"/>
          </a:xfrm>
        </p:grpSpPr>
        <p:sp>
          <p:nvSpPr>
            <p:cNvPr id="54284" name="Rectangle 15"/>
            <p:cNvSpPr>
              <a:spLocks noChangeArrowheads="1"/>
            </p:cNvSpPr>
            <p:nvPr/>
          </p:nvSpPr>
          <p:spPr bwMode="auto">
            <a:xfrm>
              <a:off x="384" y="2930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2.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    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log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n) </a:t>
              </a:r>
              <a:r>
                <a:rPr lang="it-IT" altLang="it-IT" sz="2800" dirty="0">
                  <a:latin typeface="Comic Sans MS" pitchFamily="66" charset="0"/>
                </a:rPr>
                <a:t>se f(n) =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     </a:t>
              </a:r>
              <a:r>
                <a:rPr lang="it-IT" altLang="it-IT" sz="2800" dirty="0" smtClean="0">
                  <a:latin typeface="Comic Sans MS" pitchFamily="66" charset="0"/>
                </a:rPr>
                <a:t>)</a:t>
              </a:r>
              <a:endParaRPr lang="it-IT" altLang="it-IT" sz="2800" dirty="0">
                <a:latin typeface="Comic Sans MS" pitchFamily="66" charset="0"/>
              </a:endParaRPr>
            </a:p>
          </p:txBody>
        </p:sp>
        <p:sp>
          <p:nvSpPr>
            <p:cNvPr id="54285" name="Rectangle 16"/>
            <p:cNvSpPr>
              <a:spLocks noChangeArrowheads="1"/>
            </p:cNvSpPr>
            <p:nvPr/>
          </p:nvSpPr>
          <p:spPr bwMode="auto">
            <a:xfrm>
              <a:off x="1701" y="2874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6" name="Rectangle 17"/>
            <p:cNvSpPr>
              <a:spLocks noChangeArrowheads="1"/>
            </p:cNvSpPr>
            <p:nvPr/>
          </p:nvSpPr>
          <p:spPr bwMode="auto">
            <a:xfrm>
              <a:off x="4027" y="2874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sp>
        <p:nvSpPr>
          <p:cNvPr id="54282" name="Rectangle 18"/>
          <p:cNvSpPr>
            <a:spLocks noChangeArrowheads="1"/>
          </p:cNvSpPr>
          <p:nvPr/>
        </p:nvSpPr>
        <p:spPr bwMode="auto">
          <a:xfrm>
            <a:off x="609600" y="5337175"/>
            <a:ext cx="8382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3.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f(n))</a:t>
            </a:r>
            <a:r>
              <a:rPr lang="it-IT" altLang="it-IT" sz="2800" dirty="0">
                <a:latin typeface="Comic Sans MS" pitchFamily="66" charset="0"/>
              </a:rPr>
              <a:t> se f(n</a:t>
            </a:r>
            <a:r>
              <a:rPr lang="it-IT" altLang="it-IT" sz="2800" dirty="0" smtClean="0">
                <a:latin typeface="Comic Sans MS" pitchFamily="66" charset="0"/>
              </a:rPr>
              <a:t>)=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      </a:t>
            </a:r>
            <a:r>
              <a:rPr lang="it-IT" altLang="it-IT" sz="900" dirty="0" smtClean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) per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 </a:t>
            </a:r>
            <a:r>
              <a:rPr lang="it-IT" altLang="it-IT" sz="2800" dirty="0" smtClean="0">
                <a:latin typeface="Comic Sans MS" pitchFamily="66" charset="0"/>
              </a:rPr>
              <a:t>&gt;</a:t>
            </a:r>
            <a:r>
              <a:rPr lang="it-IT" altLang="it-IT" sz="2800" dirty="0">
                <a:latin typeface="Comic Sans MS" pitchFamily="66" charset="0"/>
              </a:rPr>
              <a:t>0 e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f(n/b)≤ c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f(n) per c&lt;1 e n sufficientemente grande</a:t>
            </a:r>
          </a:p>
        </p:txBody>
      </p:sp>
      <p:sp>
        <p:nvSpPr>
          <p:cNvPr id="54283" name="Rectangle 19"/>
          <p:cNvSpPr>
            <a:spLocks noChangeArrowheads="1"/>
          </p:cNvSpPr>
          <p:nvPr/>
        </p:nvSpPr>
        <p:spPr bwMode="auto">
          <a:xfrm>
            <a:off x="5263405" y="5256213"/>
            <a:ext cx="1016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 err="1">
                <a:latin typeface="Comic Sans MS" pitchFamily="66" charset="0"/>
              </a:rPr>
              <a:t>log</a:t>
            </a:r>
            <a:r>
              <a:rPr lang="it-IT" altLang="it-IT" sz="1600" baseline="-25000" dirty="0" err="1">
                <a:latin typeface="Comic Sans MS" pitchFamily="66" charset="0"/>
              </a:rPr>
              <a:t>b</a:t>
            </a:r>
            <a:r>
              <a:rPr lang="it-IT" altLang="it-IT" sz="1600" dirty="0" err="1">
                <a:latin typeface="Comic Sans MS" pitchFamily="66" charset="0"/>
              </a:rPr>
              <a:t>a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1600" dirty="0">
                <a:latin typeface="Comic Sans MS" pitchFamily="66" charset="0"/>
              </a:rPr>
              <a:t>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2000" dirty="0" smtClean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1)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+ 2T(n/2)</a:t>
            </a:r>
          </a:p>
          <a:p>
            <a:pPr>
              <a:lnSpc>
                <a:spcPct val="90000"/>
              </a:lnSpc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f(n)=n=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400" dirty="0" smtClean="0">
                <a:latin typeface="Comic Sans MS" pitchFamily="66" charset="0"/>
              </a:rPr>
              <a:t>(n      )</a:t>
            </a:r>
            <a:r>
              <a:rPr lang="it-IT" altLang="it-IT" sz="2800" dirty="0" smtClean="0">
                <a:latin typeface="Comic Sans MS" pitchFamily="66" charset="0"/>
              </a:rPr>
              <a:t>           </a:t>
            </a:r>
            <a:r>
              <a:rPr lang="it-IT" altLang="it-IT" sz="2400" dirty="0" smtClean="0">
                <a:latin typeface="Comic Sans MS" pitchFamily="66" charset="0"/>
              </a:rPr>
              <a:t>T(n)=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(n log 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(caso 2 del teorema master)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4067944" y="1612900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1909" name="AutoShape 5"/>
          <p:cNvSpPr>
            <a:spLocks noChangeArrowheads="1"/>
          </p:cNvSpPr>
          <p:nvPr/>
        </p:nvSpPr>
        <p:spPr bwMode="auto">
          <a:xfrm>
            <a:off x="5397500" y="1752600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12" name="Rectangle 7"/>
          <p:cNvSpPr>
            <a:spLocks noChangeArrowheads="1"/>
          </p:cNvSpPr>
          <p:nvPr/>
        </p:nvSpPr>
        <p:spPr bwMode="auto">
          <a:xfrm>
            <a:off x="667072" y="2780928"/>
            <a:ext cx="8153400" cy="175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  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f(n)=c=O(n 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r>
              <a:rPr lang="it-IT" altLang="it-IT" sz="2800" dirty="0" smtClean="0">
                <a:latin typeface="Comic Sans MS" pitchFamily="66" charset="0"/>
              </a:rPr>
              <a:t>        </a:t>
            </a:r>
            <a:r>
              <a:rPr lang="it-IT" altLang="it-IT" sz="2400" dirty="0">
                <a:latin typeface="Comic Sans MS" pitchFamily="66" charset="0"/>
              </a:rPr>
              <a:t>T(n</a:t>
            </a:r>
            <a:r>
              <a:rPr lang="it-IT" altLang="it-IT" sz="2400" dirty="0" smtClean="0">
                <a:latin typeface="Comic Sans MS" pitchFamily="66" charset="0"/>
              </a:rPr>
              <a:t>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√n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caso 1 del teorema master)</a:t>
            </a:r>
          </a:p>
        </p:txBody>
      </p:sp>
      <p:sp>
        <p:nvSpPr>
          <p:cNvPr id="55313" name="Rectangle 8"/>
          <p:cNvSpPr>
            <a:spLocks noChangeArrowheads="1"/>
          </p:cNvSpPr>
          <p:nvPr/>
        </p:nvSpPr>
        <p:spPr bwMode="auto">
          <a:xfrm>
            <a:off x="4137851" y="3140968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3 -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sp>
        <p:nvSpPr>
          <p:cNvPr id="55314" name="AutoShape 9"/>
          <p:cNvSpPr>
            <a:spLocks noChangeArrowheads="1"/>
          </p:cNvSpPr>
          <p:nvPr/>
        </p:nvSpPr>
        <p:spPr bwMode="auto">
          <a:xfrm>
            <a:off x="5508104" y="3284984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f(n)=n</a:t>
            </a:r>
            <a:r>
              <a:rPr lang="it-IT" altLang="it-IT" sz="2400" dirty="0" smtClean="0">
                <a:latin typeface="Comic Sans MS" pitchFamily="66" charset="0"/>
              </a:rPr>
              <a:t>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n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3 del teorema master)</a:t>
            </a: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4067944" y="4757082"/>
            <a:ext cx="1024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943600" y="5238750"/>
            <a:ext cx="2252663" cy="425450"/>
            <a:chOff x="3744" y="3552"/>
            <a:chExt cx="1419" cy="268"/>
          </a:xfrm>
        </p:grpSpPr>
        <p:sp>
          <p:nvSpPr>
            <p:cNvPr id="55310" name="AutoShape 14"/>
            <p:cNvSpPr>
              <a:spLocks noChangeArrowheads="1"/>
            </p:cNvSpPr>
            <p:nvPr/>
          </p:nvSpPr>
          <p:spPr bwMode="auto">
            <a:xfrm>
              <a:off x="3744" y="3552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4128" y="3552"/>
              <a:ext cx="10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400" dirty="0">
                  <a:latin typeface="Comic Sans MS" pitchFamily="66" charset="0"/>
                </a:rPr>
                <a:t>T(n</a:t>
              </a:r>
              <a:r>
                <a:rPr lang="it-IT" altLang="it-IT" sz="2400" dirty="0" smtClean="0">
                  <a:latin typeface="Comic Sans MS" pitchFamily="66" charset="0"/>
                </a:rPr>
                <a:t>)=</a:t>
              </a:r>
              <a:r>
                <a:rPr lang="it-IT" altLang="it-IT" sz="2400" dirty="0" smtClean="0">
                  <a:latin typeface="Comic Sans MS" pitchFamily="66" charset="0"/>
                  <a:sym typeface="Symbol"/>
                </a:rPr>
                <a:t> </a:t>
              </a:r>
              <a:r>
                <a:rPr lang="it-IT" altLang="it-IT" sz="2400" dirty="0" smtClean="0">
                  <a:latin typeface="Comic Sans MS" pitchFamily="66" charset="0"/>
                </a:rPr>
                <a:t>(</a:t>
              </a:r>
              <a:r>
                <a:rPr lang="it-IT" altLang="it-IT" sz="2400" dirty="0">
                  <a:latin typeface="Comic Sans MS" pitchFamily="66" charset="0"/>
                </a:rPr>
                <a:t>n)</a:t>
              </a:r>
            </a:p>
          </p:txBody>
        </p:sp>
      </p:grpSp>
      <p:sp>
        <p:nvSpPr>
          <p:cNvPr id="55309" name="Rectangle 16"/>
          <p:cNvSpPr>
            <a:spLocks noChangeArrowheads="1"/>
          </p:cNvSpPr>
          <p:nvPr/>
        </p:nvSpPr>
        <p:spPr bwMode="auto">
          <a:xfrm>
            <a:off x="1143000" y="5422900"/>
            <a:ext cx="39624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400">
                <a:latin typeface="Comic Sans MS" pitchFamily="66" charset="0"/>
              </a:rPr>
              <a:t>3(n/9)≤ c n   per c=1/3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623864" y="2780928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2)  T(n) = c + 3T(n/9)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3568" y="4437112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3)  T(n) = </a:t>
            </a:r>
            <a:r>
              <a:rPr lang="it-IT" altLang="it-IT" sz="28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 + 3T(n/9)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/>
      <p:bldP spid="251909" grpId="0" animBg="1"/>
      <p:bldP spid="55312" grpId="0"/>
      <p:bldP spid="55313" grpId="0"/>
      <p:bldP spid="55314" grpId="0" animBg="1"/>
      <p:bldP spid="55306" grpId="0"/>
      <p:bldP spid="55307" grpId="0"/>
      <p:bldP spid="55309" grpId="0"/>
      <p:bldP spid="19" grpId="0"/>
      <p:bldP spid="2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00213"/>
            <a:ext cx="8153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4)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log n + 2T(n/2)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 =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altLang="it-IT" sz="2400" dirty="0" smtClean="0">
                <a:latin typeface="Comic Sans MS" pitchFamily="66" charset="0"/>
              </a:rPr>
              <a:t> (n       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ma f(n)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 (n           ), 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 &gt; 0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4114800" y="2132013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1" name="Rectangle 17"/>
          <p:cNvSpPr>
            <a:spLocks noChangeArrowheads="1"/>
          </p:cNvSpPr>
          <p:nvPr/>
        </p:nvSpPr>
        <p:spPr bwMode="auto">
          <a:xfrm>
            <a:off x="3071813" y="2586038"/>
            <a:ext cx="8851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2+</a:t>
            </a:r>
            <a:r>
              <a:rPr lang="it-IT" altLang="it-IT" sz="1600">
                <a:latin typeface="Comic Sans MS" pitchFamily="66" charset="0"/>
                <a:sym typeface="Symbol" pitchFamily="18" charset="2"/>
              </a:rPr>
              <a:t>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2" name="Text Box 18"/>
          <p:cNvSpPr txBox="1">
            <a:spLocks noChangeArrowheads="1"/>
          </p:cNvSpPr>
          <p:nvPr/>
        </p:nvSpPr>
        <p:spPr bwMode="auto">
          <a:xfrm>
            <a:off x="4548808" y="3573463"/>
            <a:ext cx="2957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applicare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Master!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  <p:bldP spid="257041" grpId="0"/>
      <p:bldP spid="25704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679450" y="908050"/>
            <a:ext cx="662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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+ O(1), 				T(1) = </a:t>
            </a:r>
            <a:r>
              <a:rPr lang="it-IT" altLang="it-IT" sz="2800" dirty="0" err="1">
                <a:latin typeface="Comic Sans MS" pitchFamily="66" charset="0"/>
              </a:rPr>
              <a:t>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black">
          <a:xfrm>
            <a:off x="457200" y="260350"/>
            <a:ext cx="82184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Cambiamento di variabile</a:t>
            </a:r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750888" y="2417763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1/2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827088" y="3068638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=2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baseline="30000" dirty="0">
                <a:latin typeface="Comic Sans MS" pitchFamily="66" charset="0"/>
              </a:rPr>
              <a:t> </a:t>
            </a:r>
            <a:r>
              <a:rPr lang="it-IT" altLang="it-IT" sz="2800" i="1" dirty="0">
                <a:latin typeface="Comic Sans MS" pitchFamily="66" charset="0"/>
              </a:rPr>
              <a:t>		</a:t>
            </a:r>
            <a:r>
              <a:rPr lang="it-IT" altLang="it-IT" sz="2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it-IT" altLang="it-IT" sz="2800" i="1" dirty="0">
                <a:latin typeface="Comic Sans MS" pitchFamily="66" charset="0"/>
              </a:rPr>
              <a:t>	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i="1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823913" y="3860800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baseline="30000" dirty="0">
                <a:latin typeface="Comic Sans MS" pitchFamily="66" charset="0"/>
              </a:rPr>
              <a:t>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3" name="Text Box 9"/>
          <p:cNvSpPr txBox="1">
            <a:spLocks noChangeArrowheads="1"/>
          </p:cNvSpPr>
          <p:nvPr/>
        </p:nvSpPr>
        <p:spPr bwMode="auto">
          <a:xfrm>
            <a:off x="5508625" y="3844925"/>
            <a:ext cx="20425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R(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):=T(2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4" name="Rectangle 10"/>
          <p:cNvSpPr>
            <a:spLocks noChangeArrowheads="1"/>
          </p:cNvSpPr>
          <p:nvPr/>
        </p:nvSpPr>
        <p:spPr bwMode="auto">
          <a:xfrm>
            <a:off x="895350" y="4632325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/2) + O(1)</a:t>
            </a:r>
          </a:p>
        </p:txBody>
      </p:sp>
      <p:sp>
        <p:nvSpPr>
          <p:cNvPr id="267276" name="AutoShape 12"/>
          <p:cNvSpPr>
            <a:spLocks noChangeArrowheads="1"/>
          </p:cNvSpPr>
          <p:nvPr/>
        </p:nvSpPr>
        <p:spPr bwMode="auto">
          <a:xfrm>
            <a:off x="4762500" y="48688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267277" name="Rectangle 13"/>
          <p:cNvSpPr>
            <a:spLocks noChangeArrowheads="1"/>
          </p:cNvSpPr>
          <p:nvPr/>
        </p:nvSpPr>
        <p:spPr bwMode="auto">
          <a:xfrm>
            <a:off x="5399088" y="4665663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2555875" y="5586413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 err="1">
                <a:latin typeface="Comic Sans MS" pitchFamily="66" charset="0"/>
              </a:rPr>
              <a:t>log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0" grpId="0"/>
      <p:bldP spid="267271" grpId="0"/>
      <p:bldP spid="267272" grpId="0"/>
      <p:bldP spid="267273" grpId="0"/>
      <p:bldP spid="267274" grpId="0"/>
      <p:bldP spid="267276" grpId="0" animBg="1"/>
      <p:bldP spid="267277" grpId="0"/>
      <p:bldP spid="26727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due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(per cui 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aiutare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10952" y="4501569"/>
            <a:ext cx="662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000" dirty="0" smtClean="0">
                <a:latin typeface="Comic Sans MS" pitchFamily="66" charset="0"/>
              </a:rPr>
              <a:t>:  progettare due algoritmi ricorsivi per i seguenti due problemi. Se ne studi la complessità temporale (nel caso peggiore). 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6018" name="AutoShape 2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0" name="AutoShape 4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magine 5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885254" cy="936104"/>
          </a:xfrm>
          <a:prstGeom prst="rect">
            <a:avLst/>
          </a:prstGeom>
        </p:spPr>
      </p:pic>
      <p:pic>
        <p:nvPicPr>
          <p:cNvPr id="7" name="Immagine 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885254" cy="936104"/>
          </a:xfrm>
          <a:prstGeom prst="rect">
            <a:avLst/>
          </a:prstGeom>
        </p:spPr>
      </p:pic>
      <p:pic>
        <p:nvPicPr>
          <p:cNvPr id="8" name="Immagine 7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348880"/>
            <a:ext cx="885254" cy="936104"/>
          </a:xfrm>
          <a:prstGeom prst="rect">
            <a:avLst/>
          </a:prstGeom>
        </p:spPr>
      </p:pic>
      <p:pic>
        <p:nvPicPr>
          <p:cNvPr id="9" name="Immagine 8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068960"/>
            <a:ext cx="885254" cy="936104"/>
          </a:xfrm>
          <a:prstGeom prst="rect">
            <a:avLst/>
          </a:prstGeom>
        </p:spPr>
      </p:pic>
      <p:pic>
        <p:nvPicPr>
          <p:cNvPr id="10" name="Immagine 9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885254" cy="936104"/>
          </a:xfrm>
          <a:prstGeom prst="rect">
            <a:avLst/>
          </a:prstGeom>
        </p:spPr>
      </p:pic>
      <p:pic>
        <p:nvPicPr>
          <p:cNvPr id="11" name="Immagine 10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885254" cy="936104"/>
          </a:xfrm>
          <a:prstGeom prst="rect">
            <a:avLst/>
          </a:prstGeom>
        </p:spPr>
      </p:pic>
      <p:pic>
        <p:nvPicPr>
          <p:cNvPr id="12" name="Immagine 11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01008"/>
            <a:ext cx="885254" cy="93610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07504" y="4468110"/>
            <a:ext cx="3780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ad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festa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5229200"/>
            <a:ext cx="4466287" cy="132343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endParaRPr lang="en-US" sz="2000" dirty="0" smtClean="0">
              <a:latin typeface="Comic Sans MS" pitchFamily="66" charset="0"/>
            </a:endParaRPr>
          </a:p>
          <a:p>
            <a:pPr algn="r"/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poche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r>
              <a:rPr lang="en-US" sz="2000" dirty="0" smtClean="0">
                <a:latin typeface="Comic Sans MS" pitchFamily="66" charset="0"/>
              </a:rPr>
              <a:t> del </a:t>
            </a:r>
            <a:r>
              <a:rPr lang="en-US" sz="2000" dirty="0" err="1" smtClean="0">
                <a:latin typeface="Comic Sans MS" pitchFamily="66" charset="0"/>
              </a:rPr>
              <a:t>tipo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conosci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questa</a:t>
            </a:r>
            <a:r>
              <a:rPr lang="en-US" sz="2000" dirty="0" smtClean="0">
                <a:latin typeface="Comic Sans MS" pitchFamily="66" charset="0"/>
              </a:rPr>
              <a:t> persona?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35010" y="4769237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17" name="Immagine 1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7026" y="2204864"/>
            <a:ext cx="885254" cy="936104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135010" y="5097378"/>
            <a:ext cx="4668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conosce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nessuno</a:t>
            </a:r>
            <a:r>
              <a:rPr lang="en-US" sz="2000" dirty="0" smtClean="0">
                <a:latin typeface="Comic Sans MS" pitchFamily="66" charset="0"/>
              </a:rPr>
              <a:t> ma è</a:t>
            </a:r>
          </a:p>
          <a:p>
            <a:r>
              <a:rPr lang="en-US" sz="2000" dirty="0" err="1" smtClean="0">
                <a:latin typeface="Comic Sans MS" pitchFamily="66" charset="0"/>
              </a:rPr>
              <a:t>conosciuta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tutti</a:t>
            </a:r>
            <a:r>
              <a:rPr lang="en-US" sz="2000" dirty="0" smtClean="0">
                <a:latin typeface="Comic Sans MS" pitchFamily="66" charset="0"/>
              </a:rPr>
              <a:t> 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49154" name="Picture 2" descr="Risultati immagini per bel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204864"/>
            <a:ext cx="1624103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variante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3284984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91207" y="5949280"/>
            <a:ext cx="27029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)=O(log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3995936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3880" y="6021288"/>
            <a:ext cx="18638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srotolando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504" y="908720"/>
            <a:ext cx="5544616" cy="3831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dirty="0" smtClean="0">
                <a:latin typeface="Comic Sans MS" pitchFamily="66" charset="0"/>
              </a:rPr>
              <a:t> (X)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|X|=1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return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l’unica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persona in X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%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è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siano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 e B due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persone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qualsiasi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in X: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chiedi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ad A se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(A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conosce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B)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%A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/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(X-{A})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%B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(X-{B})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ricorsivo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220072" y="980728"/>
            <a:ext cx="396044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X: </a:t>
            </a:r>
            <a:r>
              <a:rPr lang="en-US" dirty="0" err="1" smtClean="0">
                <a:latin typeface="Comic Sans MS" pitchFamily="66" charset="0"/>
              </a:rPr>
              <a:t>insieme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persone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fra</a:t>
            </a:r>
            <a:r>
              <a:rPr lang="en-US" dirty="0" smtClean="0">
                <a:latin typeface="Comic Sans MS" pitchFamily="66" charset="0"/>
              </a:rPr>
              <a:t> le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err="1" smtClean="0">
                <a:latin typeface="Comic Sans MS" pitchFamily="66" charset="0"/>
              </a:rPr>
              <a:t>quali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cercando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celebrità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12160" y="2780928"/>
            <a:ext cx="25699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quante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domande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51520" y="4829090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619672" y="6237312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-2)+2=T(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-3)+3= …T(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)+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…=T(1)+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467544" y="6309320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6588224" y="5517232"/>
            <a:ext cx="2088232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-1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248376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)=0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10" grpId="0"/>
      <p:bldP spid="11" grpId="0"/>
      <p:bldP spid="12" grpId="0"/>
      <p:bldP spid="13" grpId="0" animBg="1"/>
      <p:bldP spid="15" grpId="0" animBg="1"/>
      <p:bldP spid="1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1835696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377242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692131" y="1514221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torre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Hanoi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3172867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740819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509937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2289721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95684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01639" y="4221088"/>
            <a:ext cx="4514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diverso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tre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pali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36042" y="5334668"/>
            <a:ext cx="5758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 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possibile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674402"/>
            <a:ext cx="8797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regole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un disco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volta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mettere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un disco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sopra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piccolo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439633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460899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46089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Un’elegante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ricorsiva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rgbClr val="3366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10043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15888" y="4149080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2719553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566714" y="3253085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278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Esempi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su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un array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9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elementi</a:t>
            </a:r>
            <a:endParaRPr lang="en-US" sz="36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981200"/>
            <a:ext cx="5399088" cy="4114800"/>
          </a:xfrm>
          <a:prstGeom prst="rect">
            <a:avLst/>
          </a:prstGeom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88125" y="1916113"/>
            <a:ext cx="23764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2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1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9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3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dirty="0">
                <a:latin typeface="Comic Sans MS" pitchFamily="66" charset="0"/>
              </a:rPr>
              <a:t>3&lt;4 quindi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e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si invertono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22942" y="322603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03948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ricorsione,tecniche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progettazione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296747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755576" y="2740858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97152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07504" y="4437112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>
            <a:spLocks noChangeArrowheads="1"/>
          </p:cNvSpPr>
          <p:nvPr/>
        </p:nvSpPr>
        <p:spPr bwMode="auto">
          <a:xfrm>
            <a:off x="35496" y="3933056"/>
            <a:ext cx="9036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(?) per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>
            <a:spLocks noChangeArrowheads="1"/>
          </p:cNvSpPr>
          <p:nvPr/>
        </p:nvSpPr>
        <p:spPr bwMode="auto">
          <a:xfrm>
            <a:off x="5148064" y="5085184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>
            <a:spLocks noChangeArrowheads="1"/>
          </p:cNvSpPr>
          <p:nvPr/>
        </p:nvSpPr>
        <p:spPr bwMode="auto">
          <a:xfrm>
            <a:off x="5148064" y="554917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: come </a:t>
            </a:r>
            <a:r>
              <a:rPr lang="en-US" dirty="0" err="1" smtClean="0">
                <a:latin typeface="Comic Sans MS" pitchFamily="66" charset="0"/>
              </a:rPr>
              <a:t>analizzarli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progettazione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algoritmica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Metodi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risovere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equazioni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ricorrenza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712" y="4365104"/>
            <a:ext cx="47949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-1)+T(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-2)+O(1)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2492896"/>
            <a:ext cx="8391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b="1" dirty="0">
                <a:latin typeface="Times New Roman" pitchFamily="18" charset="0"/>
              </a:rPr>
              <a:t>algoritmo</a:t>
            </a:r>
            <a:r>
              <a:rPr lang="it-IT" altLang="it-IT" sz="2800" dirty="0">
                <a:latin typeface="Times New Roman" pitchFamily="18" charset="0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i="1" dirty="0">
                <a:latin typeface="Times New Roman" pitchFamily="18" charset="0"/>
              </a:rPr>
              <a:t>(intero n) 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if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(n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≤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2)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then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1</a:t>
            </a:r>
            <a:endParaRPr lang="it-IT" altLang="it-IT" sz="28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else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(n-1)</a:t>
            </a:r>
            <a:r>
              <a:rPr lang="it-IT" altLang="it-IT" sz="2800" i="1" dirty="0">
                <a:latin typeface="Times New Roman" pitchFamily="18" charset="0"/>
              </a:rPr>
              <a:t> +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(n-2)</a:t>
            </a:r>
            <a:endParaRPr lang="en-US" altLang="it-IT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27784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900113" y="3227362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7582</TotalTime>
  <Words>3061</Words>
  <Application>Microsoft Office PowerPoint</Application>
  <PresentationFormat>Presentazione su schermo (4:3)</PresentationFormat>
  <Paragraphs>703</Paragraphs>
  <Slides>68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68</vt:i4>
      </vt:variant>
    </vt:vector>
  </HeadingPairs>
  <TitlesOfParts>
    <vt:vector size="69" baseType="lpstr">
      <vt:lpstr>Tema di Office</vt:lpstr>
      <vt:lpstr>Algoritmi e Strutture Dati</vt:lpstr>
      <vt:lpstr>Diapositiva 2</vt:lpstr>
      <vt:lpstr>Un problema simile: ricerca di un elemento in un array/lista non ordinata</vt:lpstr>
      <vt:lpstr>Una variante: ricerca di un elemento in un array/lista ordinata</vt:lpstr>
      <vt:lpstr>Esempi su un array di 9 elementi</vt:lpstr>
      <vt:lpstr>ricorsione,tecniche di progettazione e equazioni di ricorrenza </vt:lpstr>
      <vt:lpstr>Sommario</vt:lpstr>
      <vt:lpstr>Algoritmi ricorsivi: come analizzarli?</vt:lpstr>
      <vt:lpstr>Algoritmi ricorsivi: come analizzarli?</vt:lpstr>
      <vt:lpstr>Algoritmi ricorsivi: come analizzarli?</vt:lpstr>
      <vt:lpstr>Equazioni di ricorrenza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Teorema Master: enunciato informale</vt:lpstr>
      <vt:lpstr>Diapositiva 34</vt:lpstr>
      <vt:lpstr>Diapositiva 35</vt:lpstr>
      <vt:lpstr>Diapositiva 36</vt:lpstr>
      <vt:lpstr>Diapositiva 37</vt:lpstr>
      <vt:lpstr>due problemi  (per cui la ricorsione può aiutare) </vt:lpstr>
      <vt:lpstr>problema della celebrità</vt:lpstr>
      <vt:lpstr>problema della celebrità: un algoritmo ricorsivo</vt:lpstr>
      <vt:lpstr>La torre di Hanoi</vt:lpstr>
      <vt:lpstr>Un’elegante soluzione ricorsiva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quanti spostamenti fa l’algoritmo?</vt:lpstr>
      <vt:lpstr>analisi (tecnica albero della ricorsione)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Ciano</cp:lastModifiedBy>
  <cp:revision>450</cp:revision>
  <dcterms:created xsi:type="dcterms:W3CDTF">2013-03-05T17:51:33Z</dcterms:created>
  <dcterms:modified xsi:type="dcterms:W3CDTF">2016-10-19T05:51:14Z</dcterms:modified>
</cp:coreProperties>
</file>