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6" r:id="rId2"/>
    <p:sldId id="421" r:id="rId3"/>
    <p:sldId id="422" r:id="rId4"/>
    <p:sldId id="423" r:id="rId5"/>
    <p:sldId id="424" r:id="rId6"/>
    <p:sldId id="305" r:id="rId7"/>
    <p:sldId id="306" r:id="rId8"/>
    <p:sldId id="385" r:id="rId9"/>
    <p:sldId id="414" r:id="rId10"/>
    <p:sldId id="415" r:id="rId11"/>
    <p:sldId id="416" r:id="rId12"/>
    <p:sldId id="376" r:id="rId13"/>
    <p:sldId id="386" r:id="rId14"/>
    <p:sldId id="417" r:id="rId15"/>
    <p:sldId id="425" r:id="rId16"/>
    <p:sldId id="426" r:id="rId17"/>
    <p:sldId id="427" r:id="rId18"/>
    <p:sldId id="429" r:id="rId19"/>
    <p:sldId id="377" r:id="rId20"/>
    <p:sldId id="378" r:id="rId21"/>
    <p:sldId id="413" r:id="rId22"/>
    <p:sldId id="379" r:id="rId23"/>
    <p:sldId id="380" r:id="rId24"/>
    <p:sldId id="381" r:id="rId25"/>
    <p:sldId id="382" r:id="rId26"/>
    <p:sldId id="428" r:id="rId27"/>
    <p:sldId id="383" r:id="rId28"/>
    <p:sldId id="373" r:id="rId29"/>
    <p:sldId id="387" r:id="rId30"/>
    <p:sldId id="388" r:id="rId31"/>
    <p:sldId id="389" r:id="rId32"/>
    <p:sldId id="390" r:id="rId33"/>
    <p:sldId id="391" r:id="rId34"/>
    <p:sldId id="392" r:id="rId35"/>
    <p:sldId id="393" r:id="rId36"/>
    <p:sldId id="394" r:id="rId37"/>
    <p:sldId id="395" r:id="rId38"/>
    <p:sldId id="396" r:id="rId39"/>
    <p:sldId id="397" r:id="rId40"/>
    <p:sldId id="398" r:id="rId41"/>
    <p:sldId id="399" r:id="rId42"/>
    <p:sldId id="400" r:id="rId43"/>
    <p:sldId id="401" r:id="rId44"/>
    <p:sldId id="402" r:id="rId45"/>
    <p:sldId id="403" r:id="rId46"/>
    <p:sldId id="404" r:id="rId47"/>
    <p:sldId id="405" r:id="rId48"/>
    <p:sldId id="406" r:id="rId49"/>
    <p:sldId id="407" r:id="rId50"/>
    <p:sldId id="408" r:id="rId51"/>
    <p:sldId id="409" r:id="rId52"/>
    <p:sldId id="410" r:id="rId53"/>
    <p:sldId id="411" r:id="rId54"/>
    <p:sldId id="412" r:id="rId55"/>
    <p:sldId id="374" r:id="rId56"/>
    <p:sldId id="384" r:id="rId5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9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B08F-9C69-4FA4-94D1-AABDFF39AFD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04634" y="5364505"/>
            <a:ext cx="34547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/3)+O(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3528" y="1771069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</a:t>
            </a:r>
            <a:r>
              <a:rPr lang="en-US" sz="2000" dirty="0" err="1" smtClean="0"/>
              <a:t>bilanciata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siano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hanno</a:t>
            </a:r>
            <a:r>
              <a:rPr lang="en-US" sz="2000" dirty="0" smtClean="0"/>
              <a:t> la </a:t>
            </a:r>
            <a:r>
              <a:rPr lang="en-US" sz="2000" dirty="0" err="1" smtClean="0"/>
              <a:t>stessa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(</a:t>
            </a:r>
            <a:r>
              <a:rPr lang="en-US" sz="2000" dirty="0" err="1" smtClean="0"/>
              <a:t>ci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sempre</a:t>
            </a:r>
            <a:r>
              <a:rPr lang="en-US" sz="2000" dirty="0" smtClean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ricorrenza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529497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la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computazionale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un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ricorsivo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può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essere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espressa</a:t>
            </a:r>
            <a:r>
              <a:rPr lang="en-US" sz="2400" dirty="0" smtClean="0">
                <a:latin typeface="Comic Sans MS" pitchFamily="66" charset="0"/>
              </a:rPr>
              <a:t> in </a:t>
            </a:r>
            <a:r>
              <a:rPr lang="en-US" sz="2400" dirty="0" err="1" smtClean="0">
                <a:latin typeface="Comic Sans MS" pitchFamily="66" charset="0"/>
              </a:rPr>
              <a:t>modo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naturale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attraverso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equazione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endParaRPr lang="en-US" sz="24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9600" y="2996952"/>
            <a:ext cx="81534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esempi</a:t>
            </a: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: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65348" y="5261138"/>
            <a:ext cx="3678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T(n/3) + T(2n/3) + </a:t>
            </a:r>
            <a:r>
              <a:rPr lang="it-IT" altLang="it-IT" sz="2000" dirty="0" smtClean="0">
                <a:latin typeface="Comic Sans MS" pitchFamily="66" charset="0"/>
              </a:rPr>
              <a:t>n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66936" y="4365104"/>
            <a:ext cx="3533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</a:t>
            </a:r>
            <a:r>
              <a:rPr lang="it-IT" altLang="it-IT" sz="2000" dirty="0" smtClean="0">
                <a:latin typeface="Comic Sans MS" pitchFamily="66" charset="0"/>
              </a:rPr>
              <a:t>T(n-1</a:t>
            </a:r>
            <a:r>
              <a:rPr lang="it-IT" altLang="it-IT" sz="2000" dirty="0">
                <a:latin typeface="Comic Sans MS" pitchFamily="66" charset="0"/>
              </a:rPr>
              <a:t>) + </a:t>
            </a:r>
            <a:r>
              <a:rPr lang="it-IT" altLang="it-IT" sz="2000" dirty="0" smtClean="0">
                <a:latin typeface="Comic Sans MS" pitchFamily="66" charset="0"/>
              </a:rPr>
              <a:t>O(1)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71600" y="3604954"/>
            <a:ext cx="45365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latin typeface="Comic Sans MS" pitchFamily="66" charset="0"/>
              </a:rPr>
              <a:t>T(n</a:t>
            </a:r>
            <a:r>
              <a:rPr lang="it-IT" altLang="it-IT" sz="2000" dirty="0">
                <a:latin typeface="Comic Sans MS" pitchFamily="66" charset="0"/>
              </a:rPr>
              <a:t>) = T(n/3) + </a:t>
            </a:r>
            <a:r>
              <a:rPr lang="it-IT" altLang="it-IT" sz="2000" dirty="0" smtClean="0">
                <a:latin typeface="Comic Sans MS" pitchFamily="66" charset="0"/>
              </a:rPr>
              <a:t>2T(n/4) </a:t>
            </a:r>
            <a:r>
              <a:rPr lang="it-IT" altLang="it-IT" sz="2000" dirty="0">
                <a:latin typeface="Comic Sans MS" pitchFamily="66" charset="0"/>
              </a:rPr>
              <a:t>+ </a:t>
            </a:r>
            <a:r>
              <a:rPr lang="it-IT" altLang="it-IT" sz="2000" dirty="0" smtClean="0">
                <a:latin typeface="Comic Sans MS" pitchFamily="66" charset="0"/>
              </a:rPr>
              <a:t>O(n log n)</a:t>
            </a:r>
            <a:endParaRPr lang="it-IT" alt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967402"/>
            <a:ext cx="81534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it-IT" altLang="it-IT" sz="2800" dirty="0" smtClean="0">
                <a:latin typeface="Comic Sans MS" pitchFamily="66" charset="0"/>
              </a:rPr>
              <a:t>: “srotolare” la ricorsione, ottenendo una sommatoria dipendente solo dalla dimensione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del problema iniziale</a:t>
            </a:r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black">
          <a:xfrm>
            <a:off x="457200" y="16003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Metodo dell’iterazione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9552" y="2408134"/>
            <a:ext cx="7543800" cy="1128713"/>
            <a:chOff x="384" y="2019"/>
            <a:chExt cx="4752" cy="711"/>
          </a:xfrm>
        </p:grpSpPr>
        <p:sp>
          <p:nvSpPr>
            <p:cNvPr id="47115" name="Rectangle 5"/>
            <p:cNvSpPr>
              <a:spLocks noChangeArrowheads="1"/>
            </p:cNvSpPr>
            <p:nvPr/>
          </p:nvSpPr>
          <p:spPr bwMode="auto">
            <a:xfrm>
              <a:off x="384" y="2019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Esempio: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</a:t>
              </a:r>
            </a:p>
          </p:txBody>
        </p:sp>
        <p:sp>
          <p:nvSpPr>
            <p:cNvPr id="47116" name="Rectangle 6"/>
            <p:cNvSpPr>
              <a:spLocks noChangeArrowheads="1"/>
            </p:cNvSpPr>
            <p:nvPr/>
          </p:nvSpPr>
          <p:spPr bwMode="auto">
            <a:xfrm>
              <a:off x="384" y="2400"/>
              <a:ext cx="417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               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/4)</a:t>
              </a:r>
            </a:p>
          </p:txBody>
        </p:sp>
        <p:sp>
          <p:nvSpPr>
            <p:cNvPr id="47117" name="Rectangle 7"/>
            <p:cNvSpPr>
              <a:spLocks noChangeArrowheads="1"/>
            </p:cNvSpPr>
            <p:nvPr/>
          </p:nvSpPr>
          <p:spPr bwMode="auto">
            <a:xfrm>
              <a:off x="4128" y="2400"/>
              <a:ext cx="100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>
                  <a:latin typeface="Comic Sans MS" pitchFamily="66" charset="0"/>
                </a:rPr>
                <a:t>...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9552" y="3774974"/>
            <a:ext cx="7696200" cy="2246314"/>
            <a:chOff x="384" y="2832"/>
            <a:chExt cx="4848" cy="1415"/>
          </a:xfrm>
        </p:grpSpPr>
        <p:sp>
          <p:nvSpPr>
            <p:cNvPr id="47113" name="Rectangle 9"/>
            <p:cNvSpPr>
              <a:spLocks noChangeArrowheads="1"/>
            </p:cNvSpPr>
            <p:nvPr/>
          </p:nvSpPr>
          <p:spPr bwMode="auto">
            <a:xfrm>
              <a:off x="672" y="2832"/>
              <a:ext cx="4560" cy="1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 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/2) </a:t>
              </a:r>
              <a:endParaRPr lang="it-IT" altLang="it-IT" sz="2800" dirty="0" smtClean="0">
                <a:latin typeface="Comic Sans MS" pitchFamily="66" charset="0"/>
              </a:endParaRPr>
            </a:p>
            <a:p>
              <a:r>
                <a:rPr lang="it-IT" altLang="it-IT" sz="2800" dirty="0" smtClean="0">
                  <a:latin typeface="Comic Sans MS" pitchFamily="66" charset="0"/>
                </a:rPr>
                <a:t>       = 2c </a:t>
              </a:r>
              <a:r>
                <a:rPr lang="it-IT" altLang="it-IT" sz="2800" dirty="0">
                  <a:latin typeface="Comic Sans MS" pitchFamily="66" charset="0"/>
                </a:rPr>
                <a:t>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/4) </a:t>
              </a:r>
              <a:endParaRPr lang="it-IT" altLang="it-IT" sz="2800" dirty="0" smtClean="0">
                <a:latin typeface="Comic Sans MS" pitchFamily="66" charset="0"/>
              </a:endParaRPr>
            </a:p>
            <a:p>
              <a:r>
                <a:rPr lang="it-IT" altLang="it-IT" sz="2800" dirty="0" smtClean="0">
                  <a:latin typeface="Comic Sans MS" pitchFamily="66" charset="0"/>
                </a:rPr>
                <a:t>       …</a:t>
              </a:r>
              <a:endParaRPr lang="it-IT" altLang="it-IT" sz="2800" dirty="0">
                <a:latin typeface="Comic Sans MS" pitchFamily="66" charset="0"/>
              </a:endParaRPr>
            </a:p>
            <a:p>
              <a:r>
                <a:rPr lang="it-IT" altLang="it-IT" sz="2800" dirty="0" smtClean="0">
                  <a:latin typeface="Comic Sans MS" pitchFamily="66" charset="0"/>
                </a:rPr>
                <a:t>       = </a:t>
              </a:r>
              <a:r>
                <a:rPr lang="it-IT" altLang="it-IT" sz="2800" dirty="0">
                  <a:latin typeface="Comic Sans MS" pitchFamily="66" charset="0"/>
                </a:rPr>
                <a:t>( ∑</a:t>
              </a:r>
              <a:r>
                <a:rPr lang="it-IT" altLang="it-IT" sz="2800" baseline="-25000" dirty="0">
                  <a:latin typeface="Comic Sans MS" pitchFamily="66" charset="0"/>
                </a:rPr>
                <a:t>j=1...i</a:t>
              </a:r>
              <a:r>
                <a:rPr lang="it-IT" altLang="it-IT" sz="2800" dirty="0">
                  <a:latin typeface="Comic Sans MS" pitchFamily="66" charset="0"/>
                </a:rPr>
                <a:t> c</a:t>
              </a:r>
              <a:r>
                <a:rPr lang="it-IT" altLang="it-IT" sz="11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)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</a:t>
              </a:r>
              <a:r>
                <a:rPr lang="it-IT" altLang="it-IT" sz="2800" baseline="30000" dirty="0">
                  <a:latin typeface="Comic Sans MS" pitchFamily="66" charset="0"/>
                </a:rPr>
                <a:t>i</a:t>
              </a:r>
              <a:r>
                <a:rPr lang="it-IT" altLang="it-IT" sz="2800" dirty="0">
                  <a:latin typeface="Comic Sans MS" pitchFamily="66" charset="0"/>
                </a:rPr>
                <a:t>) </a:t>
              </a:r>
              <a:endParaRPr lang="it-IT" altLang="it-IT" sz="2800" dirty="0" smtClean="0">
                <a:latin typeface="Comic Sans MS" pitchFamily="66" charset="0"/>
              </a:endParaRPr>
            </a:p>
            <a:p>
              <a:r>
                <a:rPr lang="it-IT" altLang="it-IT" sz="2800" dirty="0" smtClean="0">
                  <a:latin typeface="Comic Sans MS" pitchFamily="66" charset="0"/>
                </a:rPr>
                <a:t>       = </a:t>
              </a:r>
              <a:r>
                <a:rPr lang="it-IT" altLang="it-IT" sz="2800" dirty="0">
                  <a:latin typeface="Comic Sans MS" pitchFamily="66" charset="0"/>
                </a:rPr>
                <a:t>i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c + 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/2</a:t>
              </a:r>
              <a:r>
                <a:rPr lang="it-IT" altLang="it-IT" sz="2800" baseline="30000" dirty="0">
                  <a:latin typeface="Comic Sans MS" pitchFamily="66" charset="0"/>
                </a:rPr>
                <a:t>i</a:t>
              </a:r>
              <a:r>
                <a:rPr lang="it-IT" altLang="it-IT" sz="2800" dirty="0">
                  <a:latin typeface="Comic Sans MS" pitchFamily="66" charset="0"/>
                </a:rPr>
                <a:t>) </a:t>
              </a:r>
            </a:p>
          </p:txBody>
        </p:sp>
        <p:sp>
          <p:nvSpPr>
            <p:cNvPr id="47114" name="AutoShape 10"/>
            <p:cNvSpPr>
              <a:spLocks noChangeArrowheads="1"/>
            </p:cNvSpPr>
            <p:nvPr/>
          </p:nvSpPr>
          <p:spPr bwMode="auto">
            <a:xfrm>
              <a:off x="384" y="2909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533400" y="6237312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Per i=log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c 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T(1) = O(log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6018" name="AutoShape 2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20" name="AutoShape 4" descr="data:image/jpeg;base64,/9j/4AAQSkZJRgABAQAAAQABAAD/2wCEAAkGBxAPDw8QDxANDQ8PDw4QDQ8PDw8NDQwQFBEWFhQRFBQYHCggGBolHRQVITEhJSkrOi4uFx8zOD8tNygtLysBCgoKBQUFDgUFDisZExkrKysrKysrKysrKysrKysrKysrKysrKysrKysrKysrKysrKysrKysrKysrKysrKysrK//AABEIAOcA2gMBIgACEQEDEQH/xAAbAAEAAgMBAQAAAAAAAAAAAAAAAgQBBQYDB//EADwQAAICAQEFBAgEBQIHAAAAAAABAgMRBAUSEyExBkFRYTJScXKBkaGxIiNiwUJDgtHhM8IUNFNjkrLw/8QAFAEBAAAAAAAAAAAAAAAAAAAAAP/EABQRAQAAAAAAAAAAAAAAAAAAAAD/2gAMAwEAAhEDEQA/APuIAAAAAAAAAAAAADzstS9p4StAtbyMbyKnFHEAuJmSlxT0hf4gWQYTyZAAAAAAAAAAAAAAAAAAAAAAAAAHnfburPf3HoanaGozNrujy+PeBmVpF2FR2kXaBc4hjiFPijigXeIZVhR4plWgbbS6jDw+j+jLxzsbTeaS3fgn39H7QPYAAAAAAAAAAAAAAAAAAAAAAAA5W+7MpPxlL7nVHE6qW7ZOL7pyX1YHu7SPEKnFMcUC5xRxSlxBxALvFHFKXEHEAvcU32xLMwkvBr6r/ByisOn7Or8uT8ZY+S/yBtgAAAK+r1HD3OWd6W79G/2AsA8q7U+XfjJ6gAAAAAAAAAAAAAAAADju1FLrv3v4bUpL3lya+z+J2Jrtu7O/4ilxWN+P4q3+pd3sfQDh+KY4pUnJxbjJOLTaknyaa6oi7gLvFHFKPGMcYC/xRxShxjKtyBsK55Z3uy9Pw6YRfJ4zL2vmzluyuzXbPiyX5db5Z6Tn3L2I7QAAABrtqXJSqj6zm18El/uL85qKy2kvM1O0NVCTi8eg3ut9ea5gXaklJSfcmvme/GXmaeraseki9C6Eukl8wLFtrx+Fc/Mrw1bTxJEnNLvXzK9+qr75R+YGyrmpLKJFLZdbUXJ/zHvRXhHu+fUugAAAAAAAAAAAAAHN9qOzv/EZtpxG5L8UekbkvtLzOAtUoycZJxlF4lFrDi/Bo+xNnLdq9Ppr1lNO9YSlBZzHvU30YHBb5jfNq9kPxC2R5gatSbOl7O9m534sszXT18J2+75eZW0mgVU4zcI27rzuT9CXtN7Pb2qlyiqq15Rcmvm8fQDq6aYwioQSjGKxFLokLLYx9KUY+1pHJK66f+pbY/JPdj8lhHpCKQHQT2lUujcvdX7lS7akn6KUV4vmzVStSK1uqAv36pvq235s1Gv1+O88tRrPDm+7xZvuz/Z/dav1CzZ1rrfNVeb/AFfYChoOz198N+yb0ykvwLd37PbJZWPZ9iM+x2qT/BrE/erlH7SZ2oA4yrsnqn6eril+mM5P6tG32f2Yprw7JT1El67xDPur98m8AAAAAAAAAAAAAAAKWq127yjzfi+i/uR1+rxmK+L/AGNHbquYHvqrJWelJteH8PyKzpRmF+T1TArukcEs4GAK/BJRqSPfBFgeU3gq2X4Pa9mqddt0+HTFzl345RivFvuQGdRrUu8jotDqdVzqhiH/AFZ5hX8O9/BHR7J7KV14nqGr7PV/kxfsfpfH5HRJY5dMdPIDR7F7Nw08lZZLj2ro2sQg/wBMfHzZvQAAAAAAAAAAAAAAAAABU12q3FhdfsS12rVceb5vp/c5nXa/eyBjW6vqai7V8+p4a3V9RsTYd2uk5ZdVEXiVmMuT9WC7359wF/SXZNlVI1ep2fLR3cKUnOLW9VNrDlHvT80/2L1M+QFvJLJ4qRJSA9MkZMxkjJgVtS2+S5t8l5nU7M0MaK1BJZ6zl60u9nPaKGbq8+vH7nWAAAAAAAAAAAAAAA877VCMpPpFZPQjZBSTjJZTTTT6NMDWT21BdXFfElVtRS5ppmp1nZOrLk77oxb5RxCTXkm0Rp0SpjuxlKSXfLG99AOjq1SfXl9iGo1qiuXN/Q0sbWihtLX7qfPAGdqatybbeTQ6jVpd5b0+y9Xq3mEeHW/5tmYxa/Susvkb/Z3YvTwxK5y1MvCX4Kk/dXX4tgc5sLY8tdZl5jp4v8yfTffqR8/PuPo2nojXGMIRUIRWIxXJJEqq4wSjFKMUsRjFKMYrwSRIDQdsNPvUws76rFl/pl+F/XdNFp58jstp6fi02w9aEkvexlP54OC01nJAbSMyakVFMkpgW1IZKymeimB71S3ZRfg0/kdXGWUmujWUcgpHR7Ju3q0u+PL4dwF0AAAAAAAAAAAAAKt2tjHkub+hHatrjU2vGKfkmzWKxS5ge11rnzb/AMHk4njxcHlq9oQrjltICOutjXFybxgtbG2Ini7UR3pv8VdUucal3OS75fYp7D0FmqsjqLk40xe9RW+TtfdNrw8PE60AAAAAAjOWE2+iTbPncYc8+J3O2bdyix97jur+p4/c41oCKYczznPB4TuAtqw9I2mrd5KGoA3EbDc7Au/G4+svqv8A5nM1XG12Rdi2v3kvnyA68AAAAAAAAAAAABC2tTi4yWYyTTXimcxbsDVQm3TbVOHcrHKMseDwmn7TqgByNmyNdN4xRDxlxG0vhu5Luz+ytcJKd8pama5pSW7TF+UO/wCOToQAAAAAAAABpO1FuIQh60m37Ir+7OasNx2ht3rsd0IqPxfN/dGmuYFK+ZSstPfUsowonbZGutZnOSjFebf2AxK4zXcb7bvZGOm0cruJOy2Dr3uirw5KLSWM9/XPcc/paQNjppm40M8Si/1L7mr09eDYaX0o+1Ad+AAAAAAAAAAAAAAwAAMADIMZAGQYAGTDfeYyVdqXblM33tbq/q5f3A5bVW705S9aTf1NfqJlq2RQvYFK9nRdhNnZlPUSXo/l1e81+J/JpfFnO2xbeFzbaSXi2fStlaRUU11L+CK3vOT5yfzbArdq450WoX/b/wByPn2mr6H0LtN/yd/uL/2Rw1EOQHtBFvSenD3l9yukWdD/AKlfvx+4HeDJjIyBkEcmcgZBjIyBkGABkyRyMgYGSORkCWTGSORkCWRkhkZAnkxkhvGMgemTTdo7uUI+Lcn8OS+7NrvGh23LNuPCCXzbf7gaS2TKlkjY2wKF8QPfs9p+Lqq1jlBuyX9PNfXB32Tmex2m3YWWvrZLdj7sev1+x0O8BS7Sc9Jf7mflJM4imR3e0479F0fWqsS9u68HB6fogPfeLWz3+bX78PujwjEt7Nh+dV78fuB22Rk894bwHpkZIbw3gPTIyQyMgTGSORkCeRkjkZAjkxki2YbAk2YyQbMZAm5GHI82yLkB67xjfPFyIuYHvvmk1n4rJvzx8lj9jYysKbhhdGwNddE1uqXh1fJG5ua80a9Q/Nr8N+L+oHT6OtVVwrX8EUvj3v55PXiFN3DjAXJTymvFM4TSR5I6jW6zcrnLvw0va+SOd0cQLNcC7s+GLa3+r9iNW6vMu0LLTUcYw+oG33ySkVlMkpAWFIzk8VIkmB65M5PNMkmBNMzkgmZQE0xkjkzkCLIskyLAiyLJsiwIMiyTISAhJnlOZOZVvyBhapZa8D146Zy20NVOqbbjJxfek3g8odoILrJL28gOj1TRq9TaoNS8GsebKM9uwlyTcn4RTbIVVTukpzTSXox8PN+YG4r1mT0eoPCnT4PZUAUNqaiTg0k30fyKeg1sXyzhrqnyaNzPS5Nfq9jqfPDUu6S5NAXtPYjZ1XpI5WNeoq/h4q8VykTe0Luiou/8WB0t2tSLdNyaT8UmclTTqbWswdce/efP5HSaWlpLIGwjI9Ezwgj1iB6pmUQRJATRlMimZAkZIoyAIgAYZjAAEWiDQAEXEhKsADwt0sX1SZUs2TU+sIP4IABDZdcekIr2JI9VpUu4ACSoRnggAOCZ4KAAcBElQvAyAJxqROMTIAkkSSAAkiSAAkjKMACRn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Immagine 5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132856"/>
            <a:ext cx="885254" cy="936104"/>
          </a:xfrm>
          <a:prstGeom prst="rect">
            <a:avLst/>
          </a:prstGeom>
        </p:spPr>
      </p:pic>
      <p:pic>
        <p:nvPicPr>
          <p:cNvPr id="7" name="Immagine 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1340768"/>
            <a:ext cx="885254" cy="936104"/>
          </a:xfrm>
          <a:prstGeom prst="rect">
            <a:avLst/>
          </a:prstGeom>
        </p:spPr>
      </p:pic>
      <p:pic>
        <p:nvPicPr>
          <p:cNvPr id="8" name="Immagine 7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348880"/>
            <a:ext cx="885254" cy="936104"/>
          </a:xfrm>
          <a:prstGeom prst="rect">
            <a:avLst/>
          </a:prstGeom>
        </p:spPr>
      </p:pic>
      <p:pic>
        <p:nvPicPr>
          <p:cNvPr id="9" name="Immagine 8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068960"/>
            <a:ext cx="885254" cy="936104"/>
          </a:xfrm>
          <a:prstGeom prst="rect">
            <a:avLst/>
          </a:prstGeom>
        </p:spPr>
      </p:pic>
      <p:pic>
        <p:nvPicPr>
          <p:cNvPr id="10" name="Immagine 9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340768"/>
            <a:ext cx="885254" cy="936104"/>
          </a:xfrm>
          <a:prstGeom prst="rect">
            <a:avLst/>
          </a:prstGeom>
        </p:spPr>
      </p:pic>
      <p:pic>
        <p:nvPicPr>
          <p:cNvPr id="11" name="Immagine 10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924944"/>
            <a:ext cx="885254" cy="936104"/>
          </a:xfrm>
          <a:prstGeom prst="rect">
            <a:avLst/>
          </a:prstGeom>
        </p:spPr>
      </p:pic>
      <p:pic>
        <p:nvPicPr>
          <p:cNvPr id="12" name="Immagine 11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501008"/>
            <a:ext cx="885254" cy="936104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107504" y="4468110"/>
            <a:ext cx="3780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ad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festa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355976" y="5229200"/>
            <a:ext cx="4466287" cy="132343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 smtClean="0">
                <a:latin typeface="Comic Sans MS" pitchFamily="66" charset="0"/>
              </a:rPr>
              <a:t>: </a:t>
            </a:r>
          </a:p>
          <a:p>
            <a:pPr algn="r"/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celebrità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facendo</a:t>
            </a:r>
            <a:endParaRPr lang="en-US" sz="2000" dirty="0" smtClean="0">
              <a:latin typeface="Comic Sans MS" pitchFamily="66" charset="0"/>
            </a:endParaRPr>
          </a:p>
          <a:p>
            <a:pPr algn="r"/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poche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domande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r>
              <a:rPr lang="en-US" sz="2000" dirty="0" smtClean="0">
                <a:latin typeface="Comic Sans MS" pitchFamily="66" charset="0"/>
              </a:rPr>
              <a:t> del </a:t>
            </a:r>
            <a:r>
              <a:rPr lang="en-US" sz="2000" dirty="0" err="1" smtClean="0">
                <a:latin typeface="Comic Sans MS" pitchFamily="66" charset="0"/>
              </a:rPr>
              <a:t>tipo</a:t>
            </a:r>
            <a:r>
              <a:rPr lang="en-US" sz="2000" dirty="0" smtClean="0">
                <a:latin typeface="Comic Sans MS" pitchFamily="66" charset="0"/>
              </a:rPr>
              <a:t>:</a:t>
            </a:r>
          </a:p>
          <a:p>
            <a:pPr algn="r"/>
            <a:r>
              <a:rPr lang="en-US" sz="2000" dirty="0" err="1" smtClean="0">
                <a:latin typeface="Comic Sans MS" pitchFamily="66" charset="0"/>
              </a:rPr>
              <a:t>conosci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questa</a:t>
            </a:r>
            <a:r>
              <a:rPr lang="en-US" sz="2000" dirty="0" smtClean="0">
                <a:latin typeface="Comic Sans MS" pitchFamily="66" charset="0"/>
              </a:rPr>
              <a:t> persona?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35010" y="4769237"/>
            <a:ext cx="3608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queste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17" name="Immagine 16" descr="omino_bian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7026" y="2204864"/>
            <a:ext cx="885254" cy="936104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135010" y="5097378"/>
            <a:ext cx="4668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non </a:t>
            </a:r>
            <a:r>
              <a:rPr lang="en-US" sz="2000" dirty="0" err="1" smtClean="0">
                <a:latin typeface="Comic Sans MS" pitchFamily="66" charset="0"/>
              </a:rPr>
              <a:t>conosce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nessuno</a:t>
            </a:r>
            <a:r>
              <a:rPr lang="en-US" sz="2000" dirty="0" smtClean="0">
                <a:latin typeface="Comic Sans MS" pitchFamily="66" charset="0"/>
              </a:rPr>
              <a:t> ma è</a:t>
            </a:r>
          </a:p>
          <a:p>
            <a:r>
              <a:rPr lang="en-US" sz="2000" dirty="0" err="1" smtClean="0">
                <a:latin typeface="Comic Sans MS" pitchFamily="66" charset="0"/>
              </a:rPr>
              <a:t>conosciuta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tutti</a:t>
            </a:r>
            <a:r>
              <a:rPr lang="en-US" sz="2000" dirty="0" smtClean="0">
                <a:latin typeface="Comic Sans MS" pitchFamily="66" charset="0"/>
              </a:rPr>
              <a:t> 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8602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2132856"/>
            <a:ext cx="1224136" cy="134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3880" y="6021288"/>
            <a:ext cx="186382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dirty="0" err="1" smtClean="0">
                <a:latin typeface="Comic Sans MS" pitchFamily="66" charset="0"/>
              </a:rPr>
              <a:t>srotolando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 smtClean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07504" y="908720"/>
            <a:ext cx="5544616" cy="38318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dirty="0" smtClean="0">
                <a:latin typeface="Comic Sans MS" pitchFamily="66" charset="0"/>
              </a:rPr>
              <a:t> (X)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|X|=1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return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l’unica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persona in X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%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che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è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siano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A e B due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persone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qualsiasi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in X: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chiedi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ad A se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conose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B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(A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conosce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B)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%A non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/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(X-{A})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%B non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può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essere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la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br>
              <a:rPr lang="en-US" dirty="0" smtClean="0">
                <a:latin typeface="Comic Sans MS" pitchFamily="66" charset="0"/>
                <a:sym typeface="Wingdings" pitchFamily="2" charset="2"/>
              </a:rPr>
            </a:br>
            <a:r>
              <a:rPr lang="en-US" dirty="0" smtClean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Celebrità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(X-{B})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celebrità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ricorsivo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220072" y="980728"/>
            <a:ext cx="396044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X: </a:t>
            </a:r>
            <a:r>
              <a:rPr lang="en-US" dirty="0" err="1" smtClean="0">
                <a:latin typeface="Comic Sans MS" pitchFamily="66" charset="0"/>
              </a:rPr>
              <a:t>insieme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persone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fra</a:t>
            </a:r>
            <a:r>
              <a:rPr lang="en-US" dirty="0" smtClean="0">
                <a:latin typeface="Comic Sans MS" pitchFamily="66" charset="0"/>
              </a:rPr>
              <a:t> le 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err="1" smtClean="0">
                <a:latin typeface="Comic Sans MS" pitchFamily="66" charset="0"/>
              </a:rPr>
              <a:t>quali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cercando</a:t>
            </a:r>
            <a:r>
              <a:rPr lang="en-US" dirty="0" smtClean="0">
                <a:latin typeface="Comic Sans MS" pitchFamily="66" charset="0"/>
              </a:rPr>
              <a:t> la </a:t>
            </a:r>
            <a:r>
              <a:rPr lang="en-US" dirty="0" err="1" smtClean="0">
                <a:latin typeface="Comic Sans MS" pitchFamily="66" charset="0"/>
              </a:rPr>
              <a:t>celebrità</a:t>
            </a:r>
            <a:endParaRPr lang="en-US" dirty="0" smtClean="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012160" y="2780928"/>
            <a:ext cx="25699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quante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domande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51520" y="4829090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domande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/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         </a:t>
            </a:r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celebrità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err="1" smtClean="0">
                <a:latin typeface="Comic Sans MS" pitchFamily="66" charset="0"/>
              </a:rPr>
              <a:t>persone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2352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-1)+1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1619672" y="6237312"/>
            <a:ext cx="71287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-1)+1=T(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-2)+2=T(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-3)+3= …T(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)+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…=T(1)+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Freccia a destra 12"/>
          <p:cNvSpPr/>
          <p:nvPr/>
        </p:nvSpPr>
        <p:spPr>
          <a:xfrm>
            <a:off x="467544" y="6309320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6588224" y="5517232"/>
            <a:ext cx="2088232" cy="5232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)=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-1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2483768" y="5621178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)=0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/>
      <p:bldP spid="10" grpId="0"/>
      <p:bldP spid="11" grpId="0"/>
      <p:bldP spid="12" grpId="0"/>
      <p:bldP spid="13" grpId="0" animBg="1"/>
      <p:bldP spid="15" grpId="0" animBg="1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risolvere usando il metodo dell’iterazione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it-IT" altLang="it-IT" sz="2400" dirty="0">
                <a:latin typeface="Comic Sans MS" pitchFamily="66" charset="0"/>
              </a:rPr>
              <a:t>:   T(n) = </a:t>
            </a:r>
            <a:r>
              <a:rPr lang="it-IT" altLang="it-IT" sz="2400" dirty="0" smtClean="0">
                <a:latin typeface="Comic Sans MS" pitchFamily="66" charset="0"/>
              </a:rPr>
              <a:t>T(n-1) </a:t>
            </a:r>
            <a:r>
              <a:rPr lang="it-IT" altLang="it-IT" sz="2400" dirty="0">
                <a:latin typeface="Comic Sans MS" pitchFamily="66" charset="0"/>
              </a:rPr>
              <a:t>+ 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, 		           </a:t>
            </a:r>
            <a:r>
              <a:rPr lang="it-IT" altLang="it-IT" sz="2400" dirty="0" smtClean="0">
                <a:latin typeface="Comic Sans MS" pitchFamily="66" charset="0"/>
              </a:rPr>
              <a:t>		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Esercizi</a:t>
            </a:r>
            <a:endParaRPr lang="it-IT" altLang="it-IT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:   T(n) </a:t>
            </a:r>
            <a:r>
              <a:rPr lang="it-IT" altLang="it-IT" sz="2400" dirty="0" smtClean="0">
                <a:latin typeface="Comic Sans MS" pitchFamily="66" charset="0"/>
              </a:rPr>
              <a:t>= 9 T(n/3) + n, 		            		 T(1) = </a:t>
            </a:r>
            <a:r>
              <a:rPr lang="it-IT" altLang="it-IT" sz="2400" dirty="0" err="1" smtClean="0">
                <a:latin typeface="Comic Sans MS" pitchFamily="66" charset="0"/>
              </a:rPr>
              <a:t>1</a:t>
            </a:r>
            <a:endParaRPr lang="it-IT" altLang="it-IT" sz="2400" dirty="0" smtClean="0">
              <a:latin typeface="Comic Sans MS" pitchFamily="66" charset="0"/>
            </a:endParaRPr>
          </a:p>
          <a:p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(soluzione sul libro di testo: Esempio 2.4)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3209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dirty="0" smtClean="0">
                <a:latin typeface="Comic Sans MS" pitchFamily="66" charset="0"/>
              </a:rPr>
              <a:t>: 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	1</a:t>
            </a:r>
            <a:r>
              <a:rPr lang="it-IT" altLang="it-IT" dirty="0" smtClean="0">
                <a:latin typeface="Comic Sans MS" pitchFamily="66" charset="0"/>
              </a:rPr>
              <a:t>. indovinare la (forma della) soluzione 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latin typeface="Comic Sans MS" pitchFamily="66" charset="0"/>
              </a:rPr>
              <a:t>	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altLang="it-IT" dirty="0" smtClean="0">
                <a:latin typeface="Comic Sans MS" pitchFamily="66" charset="0"/>
              </a:rPr>
              <a:t>. usare induzione matematica per provare che 	la soluzione è quella intuita</a:t>
            </a:r>
          </a:p>
          <a:p>
            <a:pPr eaLnBrk="1" hangingPunct="1">
              <a:buFontTx/>
              <a:buNone/>
            </a:pPr>
            <a:r>
              <a:rPr lang="it-IT" altLang="it-IT" dirty="0" smtClean="0">
                <a:latin typeface="Comic Sans MS" pitchFamily="66" charset="0"/>
              </a:rPr>
              <a:t>	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altLang="it-IT" dirty="0" smtClean="0">
                <a:latin typeface="Comic Sans MS" pitchFamily="66" charset="0"/>
              </a:rPr>
              <a:t>. risolvi rispetto alle costanti</a:t>
            </a:r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2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2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2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Metodo della sostituzione</a:t>
            </a:r>
          </a:p>
        </p:txBody>
      </p:sp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412750" y="126876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+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/2), T(1)=1</a:t>
            </a:r>
          </a:p>
        </p:txBody>
      </p:sp>
      <p:sp>
        <p:nvSpPr>
          <p:cNvPr id="283653" name="Rectangle 5"/>
          <p:cNvSpPr>
            <a:spLocks noChangeArrowheads="1"/>
          </p:cNvSpPr>
          <p:nvPr/>
        </p:nvSpPr>
        <p:spPr bwMode="auto">
          <a:xfrm>
            <a:off x="412750" y="1878360"/>
            <a:ext cx="8153400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Assumiamo che la soluzione sia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  <a:r>
              <a:rPr lang="it-IT" altLang="it-IT" sz="11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≤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per una costante </a:t>
            </a:r>
            <a:r>
              <a:rPr lang="it-IT" altLang="it-IT" sz="28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it-IT" altLang="it-IT" sz="2800" dirty="0">
                <a:latin typeface="Comic Sans MS" pitchFamily="66" charset="0"/>
              </a:rPr>
              <a:t> opportuna</a:t>
            </a:r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412750" y="2919760"/>
            <a:ext cx="815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base</a:t>
            </a:r>
            <a:r>
              <a:rPr lang="it-IT" altLang="it-IT" sz="2400" dirty="0">
                <a:latin typeface="Comic Sans MS" pitchFamily="66" charset="0"/>
              </a:rPr>
              <a:t>: T(1)=1≤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1 per ogni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1</a:t>
            </a:r>
          </a:p>
        </p:txBody>
      </p:sp>
      <p:sp>
        <p:nvSpPr>
          <p:cNvPr id="283655" name="Rectangle 7"/>
          <p:cNvSpPr>
            <a:spLocks noChangeArrowheads="1"/>
          </p:cNvSpPr>
          <p:nvPr/>
        </p:nvSpPr>
        <p:spPr bwMode="auto">
          <a:xfrm>
            <a:off x="412750" y="3453160"/>
            <a:ext cx="8839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Passo induttivo</a:t>
            </a:r>
            <a:r>
              <a:rPr lang="it-IT" altLang="it-IT" sz="2400" dirty="0">
                <a:latin typeface="Comic Sans MS" pitchFamily="66" charset="0"/>
              </a:rPr>
              <a:t>: </a:t>
            </a:r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T(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)=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+ 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≤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err="1">
                <a:latin typeface="Comic Sans MS" pitchFamily="66" charset="0"/>
              </a:rPr>
              <a:t>+</a:t>
            </a:r>
            <a:r>
              <a:rPr lang="it-IT" altLang="it-IT" sz="2400" dirty="0" err="1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1200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/2) = (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/2+1)</a:t>
            </a:r>
            <a:r>
              <a:rPr lang="it-IT" altLang="it-IT" sz="9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</a:t>
            </a:r>
          </a:p>
          <a:p>
            <a:r>
              <a:rPr lang="it-IT" altLang="it-IT" sz="2400" dirty="0">
                <a:latin typeface="Comic Sans MS" pitchFamily="66" charset="0"/>
              </a:rPr>
              <a:t>                           </a:t>
            </a:r>
            <a:r>
              <a:rPr lang="it-IT" altLang="it-IT" sz="2400" dirty="0" smtClean="0">
                <a:latin typeface="Comic Sans MS" pitchFamily="66" charset="0"/>
              </a:rPr>
              <a:t>Quindi: quando </a:t>
            </a:r>
            <a:r>
              <a:rPr lang="it-IT" altLang="it-IT" sz="2400" dirty="0">
                <a:latin typeface="Comic Sans MS" pitchFamily="66" charset="0"/>
              </a:rPr>
              <a:t>T(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≤ </a:t>
            </a:r>
            <a:r>
              <a:rPr lang="it-IT" altLang="it-IT" sz="2400" dirty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it-IT" altLang="it-IT" sz="2400" dirty="0" smtClean="0">
                <a:latin typeface="Comic Sans MS" pitchFamily="66" charset="0"/>
              </a:rPr>
              <a:t>?    </a:t>
            </a:r>
          </a:p>
          <a:p>
            <a:r>
              <a:rPr lang="it-IT" altLang="it-IT" sz="2400" dirty="0" smtClean="0">
                <a:latin typeface="Comic Sans MS" pitchFamily="66" charset="0"/>
              </a:rPr>
              <a:t>devo avere: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 smtClean="0">
                <a:latin typeface="Comic Sans MS" pitchFamily="66" charset="0"/>
              </a:rPr>
              <a:t>/2+1 ≤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da cui segue: </a:t>
            </a:r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c</a:t>
            </a:r>
            <a:r>
              <a:rPr lang="it-IT" altLang="it-IT" sz="2400" dirty="0">
                <a:latin typeface="Comic Sans MS" pitchFamily="66" charset="0"/>
              </a:rPr>
              <a:t>≥2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65150" y="5858108"/>
            <a:ext cx="19906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800" dirty="0" smtClean="0">
                <a:latin typeface="Comic Sans MS" pitchFamily="66" charset="0"/>
              </a:rPr>
              <a:t>T(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</a:t>
            </a:r>
            <a:r>
              <a:rPr lang="it-IT" altLang="it-IT" sz="2800" dirty="0" smtClean="0">
                <a:latin typeface="Comic Sans MS" pitchFamily="66" charset="0"/>
              </a:rPr>
              <a:t>≤ 2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2627784" y="6021288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923928" y="5877272"/>
            <a:ext cx="2088232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mic Sans MS" pitchFamily="66" charset="0"/>
              </a:rPr>
              <a:t>T(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)=O(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)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3" grpId="0"/>
      <p:bldP spid="283654" grpId="0"/>
      <p:bldP spid="283655" grpId="0"/>
      <p:bldP spid="9" grpId="0"/>
      <p:bldP spid="10" grpId="0" animBg="1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risolvere usando il metodo della sostituzione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it-IT" altLang="it-IT" sz="2400" dirty="0" smtClean="0">
                <a:latin typeface="Comic Sans MS" pitchFamily="66" charset="0"/>
              </a:rPr>
              <a:t>:     </a:t>
            </a:r>
            <a:r>
              <a:rPr lang="it-IT" altLang="it-IT" sz="2400" dirty="0">
                <a:latin typeface="Comic Sans MS" pitchFamily="66" charset="0"/>
              </a:rPr>
              <a:t>T(n) = </a:t>
            </a:r>
            <a:r>
              <a:rPr lang="it-IT" altLang="it-IT" sz="2400" dirty="0" smtClean="0">
                <a:latin typeface="Comic Sans MS" pitchFamily="66" charset="0"/>
              </a:rPr>
              <a:t>4T(n/2) </a:t>
            </a:r>
            <a:r>
              <a:rPr lang="it-IT" altLang="it-IT" sz="2400" dirty="0">
                <a:latin typeface="Comic Sans MS" pitchFamily="66" charset="0"/>
              </a:rPr>
              <a:t>+ </a:t>
            </a:r>
            <a:r>
              <a:rPr lang="it-IT" altLang="it-IT" sz="2400" dirty="0" smtClean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, 		           </a:t>
            </a:r>
            <a:r>
              <a:rPr lang="it-IT" altLang="it-IT" sz="2400" dirty="0" smtClean="0">
                <a:latin typeface="Comic Sans MS" pitchFamily="66" charset="0"/>
              </a:rPr>
              <a:t>		T(1</a:t>
            </a:r>
            <a:r>
              <a:rPr lang="it-IT" altLang="it-IT" sz="2400" dirty="0">
                <a:latin typeface="Comic Sans MS" pitchFamily="66" charset="0"/>
              </a:rPr>
              <a:t>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67544" y="549300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Esercizi</a:t>
            </a:r>
            <a:endParaRPr lang="it-IT" altLang="it-IT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22920" y="3668831"/>
            <a:ext cx="76375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it-IT" altLang="it-IT" sz="2400" dirty="0" smtClean="0">
              <a:latin typeface="Comic Sans MS" pitchFamily="66" charset="0"/>
            </a:endParaRPr>
          </a:p>
          <a:p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 err="1" smtClean="0">
                <a:latin typeface="Comic Sans MS" pitchFamily="66" charset="0"/>
              </a:rPr>
              <a:t>…e</a:t>
            </a:r>
            <a:r>
              <a:rPr lang="it-IT" altLang="it-IT" sz="2400" dirty="0" smtClean="0">
                <a:latin typeface="Comic Sans MS" pitchFamily="66" charset="0"/>
              </a:rPr>
              <a:t> fare esperienza della tecnicità del metodo.)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Tecnica del divide </a:t>
            </a:r>
            <a:r>
              <a:rPr lang="it-IT" altLang="it-IT" sz="3600" b="1" dirty="0" err="1" smtClean="0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endParaRPr lang="it-IT" altLang="it-IT" sz="36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05" name="Rectangle 3"/>
          <p:cNvSpPr>
            <a:spLocks noChangeArrowheads="1"/>
          </p:cNvSpPr>
          <p:nvPr/>
        </p:nvSpPr>
        <p:spPr bwMode="auto">
          <a:xfrm>
            <a:off x="609600" y="1416050"/>
            <a:ext cx="8305800" cy="31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 smtClean="0">
                <a:latin typeface="Comic Sans MS" pitchFamily="66" charset="0"/>
              </a:rPr>
              <a:t>Algoritmi </a:t>
            </a:r>
            <a:r>
              <a:rPr lang="it-IT" altLang="it-IT" sz="2400" dirty="0">
                <a:latin typeface="Comic Sans MS" pitchFamily="66" charset="0"/>
              </a:rPr>
              <a:t>basati sulla tecnica del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divide </a:t>
            </a:r>
            <a:r>
              <a:rPr lang="it-IT" altLang="it-IT" sz="2400" i="1" dirty="0" err="1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r>
              <a:rPr lang="it-IT" altLang="it-IT" sz="2400" dirty="0">
                <a:latin typeface="Comic Sans MS" pitchFamily="66" charset="0"/>
              </a:rPr>
              <a:t>:</a:t>
            </a:r>
          </a:p>
          <a:p>
            <a:r>
              <a:rPr lang="it-IT" altLang="it-IT" sz="2400" dirty="0">
                <a:latin typeface="Comic Sans MS" pitchFamily="66" charset="0"/>
              </a:rPr>
              <a:t>- dividi il problema (di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sottoproblemi </a:t>
            </a:r>
          </a:p>
          <a:p>
            <a:r>
              <a:rPr lang="it-IT" altLang="it-IT" sz="2400" dirty="0">
                <a:latin typeface="Comic Sans MS" pitchFamily="66" charset="0"/>
              </a:rPr>
              <a:t> 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/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  <a:p>
            <a:r>
              <a:rPr lang="it-IT" altLang="it-IT" sz="2400" dirty="0">
                <a:latin typeface="Comic Sans MS" pitchFamily="66" charset="0"/>
              </a:rPr>
              <a:t>- risolvi i sottoproblemi ricorsivamente</a:t>
            </a:r>
          </a:p>
          <a:p>
            <a:r>
              <a:rPr lang="it-IT" altLang="it-IT" sz="2400" dirty="0">
                <a:latin typeface="Comic Sans MS" pitchFamily="66" charset="0"/>
              </a:rPr>
              <a:t>- ricombina le soluzioni</a:t>
            </a:r>
          </a:p>
          <a:p>
            <a:endParaRPr lang="it-IT" altLang="it-IT" sz="700" dirty="0">
              <a:latin typeface="Comic Sans MS" pitchFamily="66" charset="0"/>
            </a:endParaRPr>
          </a:p>
          <a:p>
            <a:r>
              <a:rPr lang="it-IT" altLang="it-IT" sz="2400" dirty="0">
                <a:latin typeface="Comic Sans MS" pitchFamily="66" charset="0"/>
              </a:rPr>
              <a:t>Sia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f(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it-IT" altLang="it-IT" sz="2400" dirty="0">
                <a:latin typeface="Comic Sans MS" pitchFamily="66" charset="0"/>
              </a:rPr>
              <a:t> il tempo per dividere e ricombinare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. La relazione di ricorrenza è data da:</a:t>
            </a:r>
          </a:p>
          <a:p>
            <a:endParaRPr lang="it-IT" altLang="it-IT" sz="2400" dirty="0">
              <a:latin typeface="Comic Sans MS" pitchFamily="66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12056" y="5030936"/>
            <a:ext cx="5856288" cy="1422400"/>
            <a:chOff x="1056" y="1968"/>
            <a:chExt cx="3689" cy="896"/>
          </a:xfrm>
        </p:grpSpPr>
        <p:sp>
          <p:nvSpPr>
            <p:cNvPr id="51207" name="Rectangle 5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1208" name="Rectangle 6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(</a:t>
              </a:r>
              <a:r>
                <a:rPr lang="it-IT" altLang="it-IT" sz="2800" dirty="0" smtClean="0">
                  <a:latin typeface="Comic Sans MS" pitchFamily="66" charset="0"/>
                </a:rPr>
                <a:t>1)                   </a:t>
              </a:r>
              <a:r>
                <a:rPr lang="it-IT" altLang="it-IT" sz="2800" dirty="0">
                  <a:latin typeface="Comic Sans MS" pitchFamily="66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1209" name="AutoShape 7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1210" name="Rectangle 8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476424"/>
            <a:ext cx="8712968" cy="1368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medio</a:t>
            </a:r>
            <a:r>
              <a:rPr lang="en-US" sz="2000" dirty="0" smtClean="0">
                <a:latin typeface="Comic Sans MS" pitchFamily="66" charset="0"/>
              </a:rPr>
              <a:t> del primo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presentato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Rispetto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distribuzione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probabilità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assuma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trovarsi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equiprobabile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posizioni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353" y="44624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211961" y="1916832"/>
            <a:ext cx="4896543" cy="17851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Alg1 (X={x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…,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})</a:t>
            </a:r>
            <a:endParaRPr lang="en-US" sz="20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=2 </a:t>
            </a:r>
            <a:r>
              <a:rPr lang="en-US" sz="2000" b="1" dirty="0" smtClean="0"/>
              <a:t>to</a:t>
            </a:r>
            <a:r>
              <a:rPr lang="en-US" sz="2000" dirty="0" smtClean="0"/>
              <a:t> n </a:t>
            </a:r>
            <a:r>
              <a:rPr lang="en-US" sz="2000" b="1" dirty="0" smtClean="0"/>
              <a:t>do</a:t>
            </a:r>
            <a:endParaRPr lang="en-US" sz="20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    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endParaRPr lang="en-US" sz="2000" b="1" baseline="-25000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   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&lt;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endParaRPr lang="en-US" sz="2000" baseline="-25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72786" y="4509120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  <a:sym typeface="Symbol"/>
              </a:rPr>
              <a:t>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86858" y="4695707"/>
            <a:ext cx="6126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Pr(“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è in </a:t>
            </a:r>
            <a:r>
              <a:rPr lang="en-US" sz="2000" dirty="0" err="1" smtClean="0">
                <a:latin typeface="Comic Sans MS" pitchFamily="66" charset="0"/>
              </a:rPr>
              <a:t>posizione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”) #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62066" y="5023809"/>
            <a:ext cx="498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=1</a:t>
            </a:r>
          </a:p>
        </p:txBody>
      </p:sp>
      <p:sp>
        <p:nvSpPr>
          <p:cNvPr id="10" name="Parentesi graffa aperta 9"/>
          <p:cNvSpPr/>
          <p:nvPr/>
        </p:nvSpPr>
        <p:spPr>
          <a:xfrm rot="16200000">
            <a:off x="2755378" y="2935577"/>
            <a:ext cx="288032" cy="4464496"/>
          </a:xfrm>
          <a:prstGeom prst="leftBrace">
            <a:avLst>
              <a:gd name="adj1" fmla="val 40606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477979" y="5250505"/>
            <a:ext cx="56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241338" y="5183304"/>
            <a:ext cx="1611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1 se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=1,</a:t>
            </a:r>
          </a:p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latin typeface="Comic Sans MS" pitchFamily="66" charset="0"/>
              </a:rPr>
              <a:t>-1 </a:t>
            </a:r>
            <a:r>
              <a:rPr lang="en-US" dirty="0" err="1" smtClean="0">
                <a:latin typeface="Comic Sans MS" pitchFamily="66" charset="0"/>
              </a:rPr>
              <a:t>altrimenti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515033" y="4551652"/>
            <a:ext cx="23054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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-1))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628235" y="4951801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 smtClean="0">
                <a:latin typeface="Comic Sans MS" pitchFamily="66" charset="0"/>
              </a:rPr>
              <a:t>=2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746949" y="443711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15619" y="5858649"/>
            <a:ext cx="1893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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528821" y="6258798"/>
            <a:ext cx="465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1600" dirty="0" smtClean="0">
                <a:latin typeface="Comic Sans MS" pitchFamily="66" charset="0"/>
              </a:rPr>
              <a:t>=1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1562877" y="573325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1600" dirty="0" smtClean="0">
                <a:latin typeface="Comic Sans MS" pitchFamily="66" charset="0"/>
              </a:rPr>
              <a:t>-1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2195222" y="6021288"/>
            <a:ext cx="4217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=(1/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)(1+ 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 smtClean="0">
                <a:latin typeface="Comic Sans MS" pitchFamily="66" charset="0"/>
              </a:rPr>
              <a:t>/2)= 1/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+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-1)/2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72786" y="3625099"/>
            <a:ext cx="4876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mic Sans MS" pitchFamily="66" charset="0"/>
                <a:sym typeface="Symbol"/>
              </a:rPr>
              <a:t>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586858" y="3811686"/>
            <a:ext cx="2396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Pr(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#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=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41029" y="4139788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dim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369768" y="443711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 rot="16200000">
            <a:off x="5771890" y="4554632"/>
            <a:ext cx="163033" cy="1224136"/>
          </a:xfrm>
          <a:prstGeom prst="leftBrace">
            <a:avLst>
              <a:gd name="adj1" fmla="val 110744"/>
              <a:gd name="adj2" fmla="val 47047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</a:t>
            </a:r>
            <a:r>
              <a:rPr lang="it-IT" altLang="it-IT" sz="3600" b="1" dirty="0" smtClean="0">
                <a:solidFill>
                  <a:srgbClr val="C00000"/>
                </a:solidFill>
                <a:latin typeface="Comic Sans MS" pitchFamily="66" charset="0"/>
              </a:rPr>
              <a:t>Fibonacci6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3065597" y="6012577"/>
            <a:ext cx="37449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=1,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>
                <a:latin typeface="Comic Sans MS" pitchFamily="66" charset="0"/>
              </a:rPr>
              <a:t>=2, 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</a:rPr>
              <a:t>O(1)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389" y="1084684"/>
            <a:ext cx="82200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ChangeArrowheads="1"/>
          </p:cNvSpPr>
          <p:nvPr/>
        </p:nvSpPr>
        <p:spPr bwMode="black">
          <a:xfrm>
            <a:off x="4572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Algoritmo </a:t>
            </a:r>
            <a:r>
              <a:rPr lang="it-IT" altLang="it-IT" sz="3600" b="1" dirty="0" smtClean="0">
                <a:solidFill>
                  <a:srgbClr val="C00000"/>
                </a:solidFill>
                <a:latin typeface="Comic Sans MS" pitchFamily="66" charset="0"/>
              </a:rPr>
              <a:t>ottimo di pesatura</a:t>
            </a: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539552" y="4437112"/>
            <a:ext cx="371447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latin typeface="Comic Sans MS" pitchFamily="66" charset="0"/>
              </a:rPr>
              <a:t>=1, 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3200" dirty="0" smtClean="0">
                <a:latin typeface="Comic Sans MS" pitchFamily="66" charset="0"/>
              </a:rPr>
              <a:t>=3, </a:t>
            </a:r>
            <a:r>
              <a:rPr lang="en-US" sz="3200" dirty="0">
                <a:latin typeface="Comic Sans MS" pitchFamily="66" charset="0"/>
              </a:rPr>
              <a:t>f(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)=O(1)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23528" y="980728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</a:t>
            </a:r>
            <a:r>
              <a:rPr lang="en-US" sz="2000" dirty="0" err="1" smtClean="0"/>
              <a:t>bilanciata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siano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hanno</a:t>
            </a:r>
            <a:r>
              <a:rPr lang="en-US" sz="2000" dirty="0" smtClean="0"/>
              <a:t> la </a:t>
            </a:r>
            <a:r>
              <a:rPr lang="en-US" sz="2000" dirty="0" err="1" smtClean="0"/>
              <a:t>stessa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(</a:t>
            </a:r>
            <a:r>
              <a:rPr lang="en-US" sz="2000" dirty="0" err="1" smtClean="0"/>
              <a:t>ci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sempre</a:t>
            </a:r>
            <a:r>
              <a:rPr lang="en-US" sz="2000" dirty="0" smtClean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ChangeArrowheads="1"/>
          </p:cNvSpPr>
          <p:nvPr/>
        </p:nvSpPr>
        <p:spPr bwMode="auto">
          <a:xfrm>
            <a:off x="323850" y="1700213"/>
            <a:ext cx="8569325" cy="24479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 sz="1600">
              <a:latin typeface="Comic Sans MS" pitchFamily="66" charset="0"/>
            </a:endParaRP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eaLnBrk="1" hangingPunct="1"/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</a:rPr>
              <a:t>Teorema Master: enunciato informale</a:t>
            </a:r>
            <a:endParaRPr lang="en-US" sz="3600" b="1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2222500" y="2311400"/>
            <a:ext cx="4968027" cy="11079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     </a:t>
            </a:r>
            <a:r>
              <a:rPr lang="en-US" sz="6600" dirty="0" err="1">
                <a:latin typeface="Comic Sans MS" pitchFamily="66" charset="0"/>
              </a:rPr>
              <a:t>vs</a:t>
            </a:r>
            <a:r>
              <a:rPr lang="en-US" sz="6600" dirty="0">
                <a:latin typeface="Comic Sans MS" pitchFamily="66" charset="0"/>
              </a:rPr>
              <a:t>   f(</a:t>
            </a:r>
            <a:r>
              <a:rPr lang="en-US" sz="66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6600" dirty="0">
                <a:latin typeface="Comic Sans MS" pitchFamily="66" charset="0"/>
              </a:rPr>
              <a:t>)</a:t>
            </a:r>
            <a:endParaRPr lang="en-US" sz="4000" i="1" dirty="0">
              <a:latin typeface="Comic Sans MS" pitchFamily="66" charset="0"/>
            </a:endParaRPr>
          </a:p>
        </p:txBody>
      </p:sp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2608263" y="2355850"/>
            <a:ext cx="989373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latin typeface="Comic Sans MS" pitchFamily="66" charset="0"/>
              </a:rPr>
              <a:t>log</a:t>
            </a:r>
            <a:r>
              <a:rPr lang="en-US" sz="2800" baseline="-25000" dirty="0" err="1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endParaRPr lang="en-US" sz="1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3256" name="Text Box 7"/>
          <p:cNvSpPr txBox="1">
            <a:spLocks noChangeArrowheads="1"/>
          </p:cNvSpPr>
          <p:nvPr/>
        </p:nvSpPr>
        <p:spPr bwMode="auto">
          <a:xfrm>
            <a:off x="179388" y="4221163"/>
            <a:ext cx="52293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quale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più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velocemente</a:t>
            </a:r>
            <a:r>
              <a:rPr lang="en-US" sz="2400" dirty="0">
                <a:latin typeface="Comic Sans MS" pitchFamily="66" charset="0"/>
              </a:rPr>
              <a:t> a </a:t>
            </a:r>
            <a:r>
              <a:rPr lang="en-US" sz="2400" dirty="0" err="1">
                <a:latin typeface="Comic Sans MS" pitchFamily="66" charset="0"/>
              </a:rPr>
              <a:t>infinito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269320" name="Text Box 8"/>
          <p:cNvSpPr txBox="1">
            <a:spLocks noChangeArrowheads="1"/>
          </p:cNvSpPr>
          <p:nvPr/>
        </p:nvSpPr>
        <p:spPr bwMode="auto">
          <a:xfrm>
            <a:off x="1042988" y="4797425"/>
            <a:ext cx="59795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Stesso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= 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f(n) log n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  <p:sp>
        <p:nvSpPr>
          <p:cNvPr id="269321" name="Text Box 9"/>
          <p:cNvSpPr txBox="1">
            <a:spLocks noChangeArrowheads="1"/>
          </p:cNvSpPr>
          <p:nvPr/>
        </p:nvSpPr>
        <p:spPr bwMode="auto">
          <a:xfrm>
            <a:off x="1035050" y="5354638"/>
            <a:ext cx="64540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Se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due è “</a:t>
            </a:r>
            <a:r>
              <a:rPr lang="en-US" sz="2000" dirty="0" err="1">
                <a:latin typeface="Comic Sans MS" pitchFamily="66" charset="0"/>
              </a:rPr>
              <a:t>polinomialmente</a:t>
            </a:r>
            <a:r>
              <a:rPr lang="en-US" sz="2000" dirty="0">
                <a:latin typeface="Comic Sans MS" pitchFamily="66" charset="0"/>
              </a:rPr>
              <a:t>”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  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 ha </a:t>
            </a:r>
            <a:r>
              <a:rPr lang="en-US" sz="2000" dirty="0" err="1">
                <a:latin typeface="Comic Sans MS" pitchFamily="66" charset="0"/>
              </a:rPr>
              <a:t>l’ordine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asintotico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9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69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20" grpId="0"/>
      <p:bldP spid="2693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76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smtClean="0">
                <a:latin typeface="Comic Sans MS" pitchFamily="66" charset="0"/>
              </a:rPr>
              <a:t>La relazione di ricorrenza:</a:t>
            </a:r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Teorema Master</a:t>
            </a:r>
          </a:p>
        </p:txBody>
      </p:sp>
      <p:sp>
        <p:nvSpPr>
          <p:cNvPr id="54278" name="Rectangle 4"/>
          <p:cNvSpPr>
            <a:spLocks noChangeArrowheads="1"/>
          </p:cNvSpPr>
          <p:nvPr/>
        </p:nvSpPr>
        <p:spPr bwMode="auto">
          <a:xfrm>
            <a:off x="609600" y="33528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ha soluzione: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76400" y="2057400"/>
            <a:ext cx="5856288" cy="1422400"/>
            <a:chOff x="1056" y="1968"/>
            <a:chExt cx="3689" cy="896"/>
          </a:xfrm>
        </p:grpSpPr>
        <p:sp>
          <p:nvSpPr>
            <p:cNvPr id="54290" name="Rectangle 6"/>
            <p:cNvSpPr>
              <a:spLocks noChangeArrowheads="1"/>
            </p:cNvSpPr>
            <p:nvPr/>
          </p:nvSpPr>
          <p:spPr bwMode="auto">
            <a:xfrm>
              <a:off x="2105" y="1986"/>
              <a:ext cx="264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r>
                <a:rPr lang="it-IT" altLang="it-IT" sz="14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sym typeface="Symbol" pitchFamily="18" charset="2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/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</a:rPr>
                <a:t>)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+</a:t>
              </a:r>
              <a:r>
                <a:rPr lang="it-IT" altLang="it-IT" sz="2800" b="1" baseline="-25000" dirty="0">
                  <a:latin typeface="Comic Sans MS" pitchFamily="66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f(n)</a:t>
              </a:r>
              <a:r>
                <a:rPr lang="it-IT" altLang="it-IT" sz="2800" dirty="0">
                  <a:latin typeface="Comic Sans MS" pitchFamily="66" charset="0"/>
                </a:rPr>
                <a:t>    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&gt;1</a:t>
              </a:r>
            </a:p>
          </p:txBody>
        </p:sp>
        <p:sp>
          <p:nvSpPr>
            <p:cNvPr id="54291" name="Rectangle 7"/>
            <p:cNvSpPr>
              <a:spLocks noChangeArrowheads="1"/>
            </p:cNvSpPr>
            <p:nvPr/>
          </p:nvSpPr>
          <p:spPr bwMode="auto">
            <a:xfrm>
              <a:off x="2105" y="2353"/>
              <a:ext cx="249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(</a:t>
              </a:r>
              <a:r>
                <a:rPr lang="it-IT" altLang="it-IT" sz="2800" dirty="0" smtClean="0">
                  <a:latin typeface="Comic Sans MS" pitchFamily="66" charset="0"/>
                </a:rPr>
                <a:t>1)                   </a:t>
              </a:r>
              <a:r>
                <a:rPr lang="it-IT" altLang="it-IT" sz="2800" dirty="0">
                  <a:latin typeface="Comic Sans MS" pitchFamily="66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=1</a:t>
              </a:r>
              <a:endParaRPr lang="it-IT" altLang="it-IT" sz="2800" baseline="-25000" dirty="0">
                <a:latin typeface="Comic Sans MS" pitchFamily="66" charset="0"/>
              </a:endParaRPr>
            </a:p>
            <a:p>
              <a:endParaRPr lang="it-IT" altLang="it-IT" sz="2800" b="1" baseline="-25000" dirty="0">
                <a:latin typeface="Comic Sans MS" pitchFamily="66" charset="0"/>
              </a:endParaRPr>
            </a:p>
          </p:txBody>
        </p:sp>
        <p:sp>
          <p:nvSpPr>
            <p:cNvPr id="54292" name="AutoShape 8"/>
            <p:cNvSpPr>
              <a:spLocks/>
            </p:cNvSpPr>
            <p:nvPr/>
          </p:nvSpPr>
          <p:spPr bwMode="auto">
            <a:xfrm>
              <a:off x="1907" y="1968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25400">
              <a:solidFill>
                <a:srgbClr val="33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4293" name="Rectangle 9"/>
            <p:cNvSpPr>
              <a:spLocks noChangeArrowheads="1"/>
            </p:cNvSpPr>
            <p:nvPr/>
          </p:nvSpPr>
          <p:spPr bwMode="auto">
            <a:xfrm>
              <a:off x="1056" y="2153"/>
              <a:ext cx="7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</a:rPr>
                <a:t>T(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) =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09600" y="3876675"/>
            <a:ext cx="8153400" cy="568325"/>
            <a:chOff x="384" y="2400"/>
            <a:chExt cx="5136" cy="358"/>
          </a:xfrm>
        </p:grpSpPr>
        <p:sp>
          <p:nvSpPr>
            <p:cNvPr id="54287" name="Rectangle 11"/>
            <p:cNvSpPr>
              <a:spLocks noChangeArrowheads="1"/>
            </p:cNvSpPr>
            <p:nvPr/>
          </p:nvSpPr>
          <p:spPr bwMode="auto">
            <a:xfrm>
              <a:off x="384" y="2456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1.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    )</a:t>
              </a:r>
              <a:r>
                <a:rPr lang="it-IT" altLang="it-IT" sz="2800" dirty="0" smtClean="0">
                  <a:latin typeface="Comic Sans MS" pitchFamily="66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</a:rPr>
                <a:t>se f(n)</a:t>
              </a:r>
              <a:r>
                <a:rPr lang="it-IT" altLang="it-IT" sz="2800" dirty="0" err="1">
                  <a:latin typeface="Comic Sans MS" pitchFamily="66" charset="0"/>
                </a:rPr>
                <a:t>=</a:t>
              </a:r>
              <a:r>
                <a:rPr lang="it-IT" altLang="it-IT" sz="2800" dirty="0" err="1" smtClean="0">
                  <a:latin typeface="Comic Sans MS" pitchFamily="66" charset="0"/>
                </a:rPr>
                <a:t>O</a:t>
              </a:r>
              <a:r>
                <a:rPr lang="it-IT" altLang="it-IT" sz="2800" dirty="0" smtClean="0">
                  <a:latin typeface="Comic Sans MS" pitchFamily="66" charset="0"/>
                </a:rPr>
                <a:t>(n       ) </a:t>
              </a:r>
              <a:r>
                <a:rPr lang="it-IT" altLang="it-IT" sz="2800" dirty="0">
                  <a:latin typeface="Comic Sans MS" pitchFamily="66" charset="0"/>
                </a:rPr>
                <a:t>per </a:t>
              </a:r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 </a:t>
              </a:r>
              <a:r>
                <a:rPr lang="it-IT" altLang="it-IT" sz="2800" dirty="0" smtClean="0">
                  <a:latin typeface="Comic Sans MS" pitchFamily="66" charset="0"/>
                </a:rPr>
                <a:t>&gt;</a:t>
              </a:r>
              <a:r>
                <a:rPr lang="it-IT" altLang="it-IT" sz="2800" dirty="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54288" name="Rectangle 12"/>
            <p:cNvSpPr>
              <a:spLocks noChangeArrowheads="1"/>
            </p:cNvSpPr>
            <p:nvPr/>
          </p:nvSpPr>
          <p:spPr bwMode="auto">
            <a:xfrm>
              <a:off x="1655" y="2400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9" name="Rectangle 13"/>
            <p:cNvSpPr>
              <a:spLocks noChangeArrowheads="1"/>
            </p:cNvSpPr>
            <p:nvPr/>
          </p:nvSpPr>
          <p:spPr bwMode="auto">
            <a:xfrm>
              <a:off x="3334" y="2405"/>
              <a:ext cx="58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</a:rPr>
                <a:t>-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r>
                <a:rPr lang="it-IT" altLang="it-IT" sz="2000" dirty="0" smtClean="0">
                  <a:latin typeface="Comic Sans MS" pitchFamily="66" charset="0"/>
                  <a:sym typeface="Symbol"/>
                </a:rPr>
                <a:t>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09600" y="4562475"/>
            <a:ext cx="8153400" cy="568325"/>
            <a:chOff x="384" y="2874"/>
            <a:chExt cx="5136" cy="358"/>
          </a:xfrm>
        </p:grpSpPr>
        <p:sp>
          <p:nvSpPr>
            <p:cNvPr id="54284" name="Rectangle 15"/>
            <p:cNvSpPr>
              <a:spLocks noChangeArrowheads="1"/>
            </p:cNvSpPr>
            <p:nvPr/>
          </p:nvSpPr>
          <p:spPr bwMode="auto">
            <a:xfrm>
              <a:off x="384" y="2930"/>
              <a:ext cx="5136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800" dirty="0">
                  <a:latin typeface="Comic Sans MS" pitchFamily="66" charset="0"/>
                </a:rPr>
                <a:t>2.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T(n) =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      </a:t>
              </a:r>
              <a:r>
                <a:rPr lang="it-IT" altLang="it-IT" sz="2800" dirty="0" smtClean="0">
                  <a:solidFill>
                    <a:srgbClr val="3366FF"/>
                  </a:solidFill>
                  <a:latin typeface="Comic Sans MS" pitchFamily="66" charset="0"/>
                </a:rPr>
                <a:t>log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</a:rPr>
                <a:t>n) </a:t>
              </a:r>
              <a:r>
                <a:rPr lang="it-IT" altLang="it-IT" sz="2800" dirty="0">
                  <a:latin typeface="Comic Sans MS" pitchFamily="66" charset="0"/>
                </a:rPr>
                <a:t>se f(n) = </a:t>
              </a:r>
              <a:r>
                <a:rPr lang="it-IT" altLang="it-IT" sz="2800" dirty="0" smtClean="0">
                  <a:latin typeface="Comic Sans MS" pitchFamily="66" charset="0"/>
                  <a:sym typeface="Symbol"/>
                </a:rPr>
                <a:t></a:t>
              </a:r>
              <a:r>
                <a:rPr lang="it-IT" altLang="it-IT" sz="2800" dirty="0" smtClean="0">
                  <a:latin typeface="Comic Sans MS" pitchFamily="66" charset="0"/>
                </a:rPr>
                <a:t>(</a:t>
              </a:r>
              <a:r>
                <a:rPr lang="it-IT" altLang="it-IT" sz="2800" dirty="0" err="1">
                  <a:latin typeface="Comic Sans MS" pitchFamily="66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</a:rPr>
                <a:t>     </a:t>
              </a:r>
              <a:r>
                <a:rPr lang="it-IT" altLang="it-IT" sz="2800" dirty="0" smtClean="0">
                  <a:latin typeface="Comic Sans MS" pitchFamily="66" charset="0"/>
                </a:rPr>
                <a:t>)</a:t>
              </a:r>
              <a:endParaRPr lang="it-IT" altLang="it-IT" sz="2800" dirty="0">
                <a:latin typeface="Comic Sans MS" pitchFamily="66" charset="0"/>
              </a:endParaRPr>
            </a:p>
          </p:txBody>
        </p:sp>
        <p:sp>
          <p:nvSpPr>
            <p:cNvPr id="54285" name="Rectangle 16"/>
            <p:cNvSpPr>
              <a:spLocks noChangeArrowheads="1"/>
            </p:cNvSpPr>
            <p:nvPr/>
          </p:nvSpPr>
          <p:spPr bwMode="auto">
            <a:xfrm>
              <a:off x="1701" y="2874"/>
              <a:ext cx="40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solidFill>
                    <a:srgbClr val="3366FF"/>
                  </a:solidFill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solidFill>
                    <a:srgbClr val="3366FF"/>
                  </a:solidFill>
                  <a:latin typeface="Comic Sans MS" pitchFamily="66" charset="0"/>
                </a:rPr>
                <a:t>a</a:t>
              </a:r>
              <a:endParaRPr lang="it-IT" altLang="it-IT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  <p:sp>
          <p:nvSpPr>
            <p:cNvPr id="54286" name="Rectangle 17"/>
            <p:cNvSpPr>
              <a:spLocks noChangeArrowheads="1"/>
            </p:cNvSpPr>
            <p:nvPr/>
          </p:nvSpPr>
          <p:spPr bwMode="auto">
            <a:xfrm>
              <a:off x="4027" y="2874"/>
              <a:ext cx="42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1600" dirty="0" err="1">
                  <a:latin typeface="Comic Sans MS" pitchFamily="66" charset="0"/>
                </a:rPr>
                <a:t>log</a:t>
              </a:r>
              <a:r>
                <a:rPr lang="it-IT" altLang="it-IT" sz="1600" baseline="-25000" dirty="0" err="1">
                  <a:latin typeface="Comic Sans MS" pitchFamily="66" charset="0"/>
                </a:rPr>
                <a:t>b</a:t>
              </a:r>
              <a:r>
                <a:rPr lang="it-IT" altLang="it-IT" sz="1600" dirty="0" err="1">
                  <a:latin typeface="Comic Sans MS" pitchFamily="66" charset="0"/>
                </a:rPr>
                <a:t>a</a:t>
              </a:r>
              <a:r>
                <a:rPr lang="it-IT" altLang="it-IT" sz="700" dirty="0">
                  <a:latin typeface="Comic Sans MS" pitchFamily="66" charset="0"/>
                </a:rPr>
                <a:t> 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</p:grpSp>
      <p:sp>
        <p:nvSpPr>
          <p:cNvPr id="54282" name="Rectangle 18"/>
          <p:cNvSpPr>
            <a:spLocks noChangeArrowheads="1"/>
          </p:cNvSpPr>
          <p:nvPr/>
        </p:nvSpPr>
        <p:spPr bwMode="auto">
          <a:xfrm>
            <a:off x="609600" y="5337175"/>
            <a:ext cx="8382000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3.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f(n))</a:t>
            </a:r>
            <a:r>
              <a:rPr lang="it-IT" altLang="it-IT" sz="2800" dirty="0">
                <a:latin typeface="Comic Sans MS" pitchFamily="66" charset="0"/>
              </a:rPr>
              <a:t> se f(n</a:t>
            </a:r>
            <a:r>
              <a:rPr lang="it-IT" altLang="it-IT" sz="2800" dirty="0" smtClean="0">
                <a:latin typeface="Comic Sans MS" pitchFamily="66" charset="0"/>
              </a:rPr>
              <a:t>)=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err="1"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      </a:t>
            </a:r>
            <a:r>
              <a:rPr lang="it-IT" altLang="it-IT" sz="900" dirty="0" smtClean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) per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 </a:t>
            </a:r>
            <a:r>
              <a:rPr lang="it-IT" altLang="it-IT" sz="2800" dirty="0" smtClean="0">
                <a:latin typeface="Comic Sans MS" pitchFamily="66" charset="0"/>
              </a:rPr>
              <a:t>&gt;</a:t>
            </a:r>
            <a:r>
              <a:rPr lang="it-IT" altLang="it-IT" sz="2800" dirty="0">
                <a:latin typeface="Comic Sans MS" pitchFamily="66" charset="0"/>
              </a:rPr>
              <a:t>0 e </a:t>
            </a:r>
          </a:p>
          <a:p>
            <a:pPr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a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f(n/b)≤ c</a:t>
            </a:r>
            <a:r>
              <a:rPr lang="it-IT" altLang="it-IT" sz="14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f(n) per c&lt;1 e n sufficientemente grande</a:t>
            </a:r>
          </a:p>
        </p:txBody>
      </p:sp>
      <p:sp>
        <p:nvSpPr>
          <p:cNvPr id="54283" name="Rectangle 19"/>
          <p:cNvSpPr>
            <a:spLocks noChangeArrowheads="1"/>
          </p:cNvSpPr>
          <p:nvPr/>
        </p:nvSpPr>
        <p:spPr bwMode="auto">
          <a:xfrm>
            <a:off x="5263405" y="5256213"/>
            <a:ext cx="1016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 err="1">
                <a:latin typeface="Comic Sans MS" pitchFamily="66" charset="0"/>
              </a:rPr>
              <a:t>log</a:t>
            </a:r>
            <a:r>
              <a:rPr lang="it-IT" altLang="it-IT" sz="1600" baseline="-25000" dirty="0" err="1">
                <a:latin typeface="Comic Sans MS" pitchFamily="66" charset="0"/>
              </a:rPr>
              <a:t>b</a:t>
            </a:r>
            <a:r>
              <a:rPr lang="it-IT" altLang="it-IT" sz="1600" dirty="0" err="1">
                <a:latin typeface="Comic Sans MS" pitchFamily="66" charset="0"/>
              </a:rPr>
              <a:t>a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1600" dirty="0">
                <a:latin typeface="Comic Sans MS" pitchFamily="66" charset="0"/>
              </a:rPr>
              <a:t>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2000" dirty="0" smtClean="0">
                <a:latin typeface="Comic Sans MS" pitchFamily="66" charset="0"/>
              </a:rPr>
              <a:t> </a:t>
            </a:r>
            <a:endParaRPr lang="it-IT" altLang="it-IT" sz="1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153400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1)  T(n) = </a:t>
            </a:r>
            <a:r>
              <a:rPr lang="it-IT" altLang="it-IT" sz="2800" dirty="0" err="1" smtClean="0"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+ 2T(n/2)</a:t>
            </a:r>
          </a:p>
          <a:p>
            <a:pPr>
              <a:lnSpc>
                <a:spcPct val="90000"/>
              </a:lnSpc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a=2, b=2, f(n)=n=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400" dirty="0" smtClean="0">
                <a:latin typeface="Comic Sans MS" pitchFamily="66" charset="0"/>
              </a:rPr>
              <a:t>(n      )</a:t>
            </a:r>
            <a:r>
              <a:rPr lang="it-IT" altLang="it-IT" sz="2800" dirty="0" smtClean="0">
                <a:latin typeface="Comic Sans MS" pitchFamily="66" charset="0"/>
              </a:rPr>
              <a:t>           </a:t>
            </a:r>
            <a:r>
              <a:rPr lang="it-IT" altLang="it-IT" sz="2400" dirty="0" smtClean="0">
                <a:latin typeface="Comic Sans MS" pitchFamily="66" charset="0"/>
              </a:rPr>
              <a:t>T(n)=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 smtClean="0">
                <a:latin typeface="Comic Sans MS" pitchFamily="66" charset="0"/>
              </a:rPr>
              <a:t>(n log 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(caso 2 del teorema master)</a:t>
            </a:r>
          </a:p>
        </p:txBody>
      </p:sp>
      <p:sp>
        <p:nvSpPr>
          <p:cNvPr id="553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4067944" y="1612900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1909" name="AutoShape 5"/>
          <p:cNvSpPr>
            <a:spLocks noChangeArrowheads="1"/>
          </p:cNvSpPr>
          <p:nvPr/>
        </p:nvSpPr>
        <p:spPr bwMode="auto">
          <a:xfrm>
            <a:off x="5397500" y="1752600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12" name="Rectangle 7"/>
          <p:cNvSpPr>
            <a:spLocks noChangeArrowheads="1"/>
          </p:cNvSpPr>
          <p:nvPr/>
        </p:nvSpPr>
        <p:spPr bwMode="auto">
          <a:xfrm>
            <a:off x="667072" y="2780928"/>
            <a:ext cx="8153400" cy="1752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 smtClean="0">
                <a:latin typeface="Comic Sans MS" pitchFamily="66" charset="0"/>
              </a:rPr>
              <a:t>    </a:t>
            </a:r>
            <a:endParaRPr lang="it-IT" altLang="it-IT" sz="280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f(n)=c=O(n          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r>
              <a:rPr lang="it-IT" altLang="it-IT" sz="2800" dirty="0" smtClean="0">
                <a:latin typeface="Comic Sans MS" pitchFamily="66" charset="0"/>
              </a:rPr>
              <a:t>        </a:t>
            </a:r>
            <a:r>
              <a:rPr lang="it-IT" altLang="it-IT" sz="2400" dirty="0">
                <a:latin typeface="Comic Sans MS" pitchFamily="66" charset="0"/>
              </a:rPr>
              <a:t>T(n</a:t>
            </a:r>
            <a:r>
              <a:rPr lang="it-IT" altLang="it-IT" sz="2400" dirty="0" smtClean="0">
                <a:latin typeface="Comic Sans MS" pitchFamily="66" charset="0"/>
              </a:rPr>
              <a:t>)=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 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 err="1">
                <a:latin typeface="Comic Sans MS" pitchFamily="66" charset="0"/>
              </a:rPr>
              <a:t>√n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</a:rPr>
              <a:t>caso 1 del teorema master)</a:t>
            </a:r>
          </a:p>
        </p:txBody>
      </p:sp>
      <p:sp>
        <p:nvSpPr>
          <p:cNvPr id="55313" name="Rectangle 8"/>
          <p:cNvSpPr>
            <a:spLocks noChangeArrowheads="1"/>
          </p:cNvSpPr>
          <p:nvPr/>
        </p:nvSpPr>
        <p:spPr bwMode="auto">
          <a:xfrm>
            <a:off x="4137851" y="3140968"/>
            <a:ext cx="101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3 -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 smtClean="0">
                <a:latin typeface="Comic Sans MS" pitchFamily="66" charset="0"/>
              </a:rPr>
              <a:t> </a:t>
            </a:r>
            <a:endParaRPr lang="it-IT" altLang="it-IT" sz="700" dirty="0">
              <a:latin typeface="Comic Sans MS" pitchFamily="66" charset="0"/>
            </a:endParaRPr>
          </a:p>
        </p:txBody>
      </p:sp>
      <p:sp>
        <p:nvSpPr>
          <p:cNvPr id="55314" name="AutoShape 9"/>
          <p:cNvSpPr>
            <a:spLocks noChangeArrowheads="1"/>
          </p:cNvSpPr>
          <p:nvPr/>
        </p:nvSpPr>
        <p:spPr bwMode="auto">
          <a:xfrm>
            <a:off x="5508104" y="3284984"/>
            <a:ext cx="381000" cy="381000"/>
          </a:xfrm>
          <a:prstGeom prst="rightArrow">
            <a:avLst>
              <a:gd name="adj1" fmla="val 50000"/>
              <a:gd name="adj2" fmla="val 51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55306" name="Rectangle 11"/>
          <p:cNvSpPr>
            <a:spLocks noChangeArrowheads="1"/>
          </p:cNvSpPr>
          <p:nvPr/>
        </p:nvSpPr>
        <p:spPr bwMode="auto">
          <a:xfrm>
            <a:off x="609600" y="4419600"/>
            <a:ext cx="8153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 smtClean="0">
                <a:latin typeface="Comic Sans MS" pitchFamily="66" charset="0"/>
              </a:rPr>
              <a:t> </a:t>
            </a: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a=3, b=9, f(n)=n</a:t>
            </a:r>
            <a:r>
              <a:rPr lang="it-IT" altLang="it-IT" sz="2400" dirty="0" smtClean="0">
                <a:latin typeface="Comic Sans MS" pitchFamily="66" charset="0"/>
              </a:rPr>
              <a:t>=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 smtClean="0">
                <a:latin typeface="Comic Sans MS" pitchFamily="66" charset="0"/>
              </a:rPr>
              <a:t>(</a:t>
            </a:r>
            <a:r>
              <a:rPr lang="it-IT" altLang="it-IT" sz="2400" dirty="0">
                <a:latin typeface="Comic Sans MS" pitchFamily="66" charset="0"/>
              </a:rPr>
              <a:t>n         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  <a:endParaRPr lang="it-IT" altLang="it-IT" sz="24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      (caso 3 del teorema master)</a:t>
            </a:r>
          </a:p>
        </p:txBody>
      </p:sp>
      <p:sp>
        <p:nvSpPr>
          <p:cNvPr id="55307" name="Rectangle 12"/>
          <p:cNvSpPr>
            <a:spLocks noChangeArrowheads="1"/>
          </p:cNvSpPr>
          <p:nvPr/>
        </p:nvSpPr>
        <p:spPr bwMode="auto">
          <a:xfrm>
            <a:off x="4067944" y="4757082"/>
            <a:ext cx="10246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 dirty="0">
                <a:latin typeface="Comic Sans MS" pitchFamily="66" charset="0"/>
              </a:rPr>
              <a:t>log</a:t>
            </a:r>
            <a:r>
              <a:rPr lang="it-IT" altLang="it-IT" sz="1600" baseline="-25000" dirty="0">
                <a:latin typeface="Comic Sans MS" pitchFamily="66" charset="0"/>
              </a:rPr>
              <a:t>9</a:t>
            </a:r>
            <a:r>
              <a:rPr lang="it-IT" altLang="it-IT" sz="1600" dirty="0">
                <a:latin typeface="Comic Sans MS" pitchFamily="66" charset="0"/>
              </a:rPr>
              <a:t>3 +</a:t>
            </a:r>
            <a:r>
              <a:rPr lang="it-IT" altLang="it-IT" sz="700" dirty="0">
                <a:latin typeface="Comic Sans MS" pitchFamily="66" charset="0"/>
              </a:rPr>
              <a:t> </a:t>
            </a:r>
            <a:r>
              <a:rPr lang="it-IT" altLang="it-IT" sz="2000" dirty="0" smtClean="0">
                <a:latin typeface="Comic Sans MS" pitchFamily="66" charset="0"/>
                <a:sym typeface="Symbol"/>
              </a:rPr>
              <a:t></a:t>
            </a:r>
            <a:r>
              <a:rPr lang="it-IT" altLang="it-IT" sz="700" dirty="0" smtClean="0">
                <a:latin typeface="Comic Sans MS" pitchFamily="66" charset="0"/>
              </a:rPr>
              <a:t> </a:t>
            </a:r>
            <a:endParaRPr lang="it-IT" altLang="it-IT" sz="700" dirty="0">
              <a:latin typeface="Comic Sans MS" pitchFamily="66" charset="0"/>
            </a:endParaRP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943600" y="5238750"/>
            <a:ext cx="2252663" cy="425450"/>
            <a:chOff x="3744" y="3552"/>
            <a:chExt cx="1419" cy="268"/>
          </a:xfrm>
        </p:grpSpPr>
        <p:sp>
          <p:nvSpPr>
            <p:cNvPr id="55310" name="AutoShape 14"/>
            <p:cNvSpPr>
              <a:spLocks noChangeArrowheads="1"/>
            </p:cNvSpPr>
            <p:nvPr/>
          </p:nvSpPr>
          <p:spPr bwMode="auto">
            <a:xfrm>
              <a:off x="3744" y="3552"/>
              <a:ext cx="240" cy="240"/>
            </a:xfrm>
            <a:prstGeom prst="rightArrow">
              <a:avLst>
                <a:gd name="adj1" fmla="val 50000"/>
                <a:gd name="adj2" fmla="val 51667"/>
              </a:avLst>
            </a:prstGeom>
            <a:solidFill>
              <a:srgbClr val="3366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55311" name="Rectangle 15"/>
            <p:cNvSpPr>
              <a:spLocks noChangeArrowheads="1"/>
            </p:cNvSpPr>
            <p:nvPr/>
          </p:nvSpPr>
          <p:spPr bwMode="auto">
            <a:xfrm>
              <a:off x="4128" y="3552"/>
              <a:ext cx="1035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it-IT" altLang="it-IT" sz="2400" dirty="0">
                  <a:latin typeface="Comic Sans MS" pitchFamily="66" charset="0"/>
                </a:rPr>
                <a:t>T(n</a:t>
              </a:r>
              <a:r>
                <a:rPr lang="it-IT" altLang="it-IT" sz="2400" dirty="0" smtClean="0">
                  <a:latin typeface="Comic Sans MS" pitchFamily="66" charset="0"/>
                </a:rPr>
                <a:t>)=</a:t>
              </a:r>
              <a:r>
                <a:rPr lang="it-IT" altLang="it-IT" sz="2400" dirty="0" smtClean="0">
                  <a:latin typeface="Comic Sans MS" pitchFamily="66" charset="0"/>
                  <a:sym typeface="Symbol"/>
                </a:rPr>
                <a:t> </a:t>
              </a:r>
              <a:r>
                <a:rPr lang="it-IT" altLang="it-IT" sz="2400" dirty="0" smtClean="0">
                  <a:latin typeface="Comic Sans MS" pitchFamily="66" charset="0"/>
                </a:rPr>
                <a:t>(</a:t>
              </a:r>
              <a:r>
                <a:rPr lang="it-IT" altLang="it-IT" sz="2400" dirty="0">
                  <a:latin typeface="Comic Sans MS" pitchFamily="66" charset="0"/>
                </a:rPr>
                <a:t>n)</a:t>
              </a:r>
            </a:p>
          </p:txBody>
        </p:sp>
      </p:grpSp>
      <p:sp>
        <p:nvSpPr>
          <p:cNvPr id="55309" name="Rectangle 16"/>
          <p:cNvSpPr>
            <a:spLocks noChangeArrowheads="1"/>
          </p:cNvSpPr>
          <p:nvPr/>
        </p:nvSpPr>
        <p:spPr bwMode="auto">
          <a:xfrm>
            <a:off x="1143000" y="5422900"/>
            <a:ext cx="39624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altLang="it-IT" sz="2400">
                <a:latin typeface="Comic Sans MS" pitchFamily="66" charset="0"/>
              </a:rPr>
              <a:t>3(n/9)≤ c n   per c=1/3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623864" y="2780928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2)  T(n) = c + 3T(n/9)</a:t>
            </a:r>
            <a:endParaRPr lang="en-US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83568" y="4437112"/>
            <a:ext cx="3732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3)  T(n) = </a:t>
            </a:r>
            <a:r>
              <a:rPr lang="it-IT" altLang="it-IT" sz="2800" dirty="0" err="1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solidFill>
                  <a:prstClr val="black"/>
                </a:solidFill>
                <a:latin typeface="Comic Sans MS" pitchFamily="66" charset="0"/>
              </a:rPr>
              <a:t> + 3T(n/9)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/>
      <p:bldP spid="251909" grpId="0" animBg="1"/>
      <p:bldP spid="55312" grpId="0"/>
      <p:bldP spid="55313" grpId="0"/>
      <p:bldP spid="55314" grpId="0" animBg="1"/>
      <p:bldP spid="55306" grpId="0"/>
      <p:bldP spid="55307" grpId="0"/>
      <p:bldP spid="55309" grpId="0"/>
      <p:bldP spid="19" grpId="0"/>
      <p:bldP spid="2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00213"/>
            <a:ext cx="81534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4)  T(n) = </a:t>
            </a:r>
            <a:r>
              <a:rPr lang="it-IT" altLang="it-IT" sz="2800" dirty="0" err="1" smtClean="0"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log n + 2T(n/2)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a=2, b=2, f(n) =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altLang="it-IT" sz="2400" dirty="0" smtClean="0">
                <a:latin typeface="Comic Sans MS" pitchFamily="66" charset="0"/>
              </a:rPr>
              <a:t> (n       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      ma f(n)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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400" dirty="0" smtClean="0">
                <a:latin typeface="Comic Sans MS" pitchFamily="66" charset="0"/>
              </a:rPr>
              <a:t> (n           ), </a:t>
            </a:r>
            <a:r>
              <a:rPr lang="it-IT" altLang="it-IT" sz="2400" dirty="0" smtClean="0">
                <a:latin typeface="Comic Sans MS" pitchFamily="66" charset="0"/>
                <a:sym typeface="Symbol" pitchFamily="18" charset="2"/>
              </a:rPr>
              <a:t> &gt; 0</a:t>
            </a:r>
          </a:p>
        </p:txBody>
      </p:sp>
      <p:sp>
        <p:nvSpPr>
          <p:cNvPr id="5632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Esempi</a:t>
            </a:r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4114800" y="2132013"/>
            <a:ext cx="696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7041" name="Rectangle 17"/>
          <p:cNvSpPr>
            <a:spLocks noChangeArrowheads="1"/>
          </p:cNvSpPr>
          <p:nvPr/>
        </p:nvSpPr>
        <p:spPr bwMode="auto">
          <a:xfrm>
            <a:off x="3071813" y="2586038"/>
            <a:ext cx="8851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1600">
                <a:latin typeface="Comic Sans MS" pitchFamily="66" charset="0"/>
              </a:rPr>
              <a:t>log</a:t>
            </a:r>
            <a:r>
              <a:rPr lang="it-IT" altLang="it-IT" sz="1600" baseline="-25000">
                <a:latin typeface="Comic Sans MS" pitchFamily="66" charset="0"/>
              </a:rPr>
              <a:t>2</a:t>
            </a:r>
            <a:r>
              <a:rPr lang="it-IT" altLang="it-IT" sz="1600">
                <a:latin typeface="Comic Sans MS" pitchFamily="66" charset="0"/>
              </a:rPr>
              <a:t>2+</a:t>
            </a:r>
            <a:r>
              <a:rPr lang="it-IT" altLang="it-IT" sz="1600">
                <a:latin typeface="Comic Sans MS" pitchFamily="66" charset="0"/>
                <a:sym typeface="Symbol" pitchFamily="18" charset="2"/>
              </a:rPr>
              <a:t></a:t>
            </a:r>
            <a:r>
              <a:rPr lang="it-IT" altLang="it-IT" sz="700">
                <a:latin typeface="Comic Sans MS" pitchFamily="66" charset="0"/>
              </a:rPr>
              <a:t> </a:t>
            </a:r>
            <a:endParaRPr lang="it-IT" altLang="it-IT" sz="1600">
              <a:latin typeface="Comic Sans MS" pitchFamily="66" charset="0"/>
            </a:endParaRPr>
          </a:p>
        </p:txBody>
      </p:sp>
      <p:sp>
        <p:nvSpPr>
          <p:cNvPr id="257042" name="Text Box 18"/>
          <p:cNvSpPr txBox="1">
            <a:spLocks noChangeArrowheads="1"/>
          </p:cNvSpPr>
          <p:nvPr/>
        </p:nvSpPr>
        <p:spPr bwMode="auto">
          <a:xfrm>
            <a:off x="4548808" y="3573463"/>
            <a:ext cx="29578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applicare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Master!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7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5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5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8" grpId="0"/>
      <p:bldP spid="257041" grpId="0"/>
      <p:bldP spid="25704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679450" y="908050"/>
            <a:ext cx="6629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800" dirty="0">
                <a:latin typeface="Comic Sans MS" pitchFamily="66" charset="0"/>
              </a:rPr>
              <a:t>:  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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+ O(1), 				T(1) = </a:t>
            </a:r>
            <a:r>
              <a:rPr lang="it-IT" altLang="it-IT" sz="2800" dirty="0" err="1">
                <a:latin typeface="Comic Sans MS" pitchFamily="66" charset="0"/>
              </a:rPr>
              <a:t>1</a:t>
            </a:r>
            <a:endParaRPr lang="it-IT" altLang="it-IT" sz="2800" dirty="0">
              <a:latin typeface="Comic Sans MS" pitchFamily="66" charset="0"/>
            </a:endParaRP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black">
          <a:xfrm>
            <a:off x="457200" y="260350"/>
            <a:ext cx="82184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Cambiamento di variabile</a:t>
            </a:r>
          </a:p>
        </p:txBody>
      </p:sp>
      <p:sp>
        <p:nvSpPr>
          <p:cNvPr id="267270" name="Rectangle 6"/>
          <p:cNvSpPr>
            <a:spLocks noChangeArrowheads="1"/>
          </p:cNvSpPr>
          <p:nvPr/>
        </p:nvSpPr>
        <p:spPr bwMode="auto">
          <a:xfrm>
            <a:off x="750888" y="2417763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baseline="30000" dirty="0">
                <a:latin typeface="Comic Sans MS" pitchFamily="66" charset="0"/>
              </a:rPr>
              <a:t>1/2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1" name="Rectangle 7"/>
          <p:cNvSpPr>
            <a:spLocks noChangeArrowheads="1"/>
          </p:cNvSpPr>
          <p:nvPr/>
        </p:nvSpPr>
        <p:spPr bwMode="auto">
          <a:xfrm>
            <a:off x="827088" y="3068638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=2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baseline="30000" dirty="0">
                <a:latin typeface="Comic Sans MS" pitchFamily="66" charset="0"/>
              </a:rPr>
              <a:t> </a:t>
            </a:r>
            <a:r>
              <a:rPr lang="it-IT" altLang="it-IT" sz="2800" i="1" dirty="0">
                <a:latin typeface="Comic Sans MS" pitchFamily="66" charset="0"/>
              </a:rPr>
              <a:t>		</a:t>
            </a:r>
            <a:r>
              <a:rPr lang="it-IT" altLang="it-IT" sz="2800" dirty="0">
                <a:latin typeface="Comic Sans MS" pitchFamily="66" charset="0"/>
                <a:sym typeface="Wingdings" pitchFamily="2" charset="2"/>
              </a:rPr>
              <a:t></a:t>
            </a:r>
            <a:r>
              <a:rPr lang="it-IT" altLang="it-IT" sz="2800" i="1" dirty="0">
                <a:latin typeface="Comic Sans MS" pitchFamily="66" charset="0"/>
              </a:rPr>
              <a:t>	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=log</a:t>
            </a:r>
            <a:r>
              <a:rPr lang="it-IT" altLang="it-IT" sz="2800" baseline="-25000" dirty="0">
                <a:latin typeface="Comic Sans MS" pitchFamily="66" charset="0"/>
              </a:rPr>
              <a:t>2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it-IT" altLang="it-IT" sz="2800" i="1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7272" name="Rectangle 8"/>
          <p:cNvSpPr>
            <a:spLocks noChangeArrowheads="1"/>
          </p:cNvSpPr>
          <p:nvPr/>
        </p:nvSpPr>
        <p:spPr bwMode="auto">
          <a:xfrm>
            <a:off x="823913" y="3860800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T(2</a:t>
            </a:r>
            <a:r>
              <a:rPr lang="it-IT" altLang="it-IT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baseline="30000" dirty="0">
                <a:latin typeface="Comic Sans MS" pitchFamily="66" charset="0"/>
              </a:rPr>
              <a:t>/2</a:t>
            </a:r>
            <a:r>
              <a:rPr lang="it-IT" altLang="it-IT" sz="2800" dirty="0">
                <a:latin typeface="Comic Sans MS" pitchFamily="66" charset="0"/>
              </a:rPr>
              <a:t>) + O(1)</a:t>
            </a:r>
          </a:p>
        </p:txBody>
      </p:sp>
      <p:sp>
        <p:nvSpPr>
          <p:cNvPr id="267273" name="Text Box 9"/>
          <p:cNvSpPr txBox="1">
            <a:spLocks noChangeArrowheads="1"/>
          </p:cNvSpPr>
          <p:nvPr/>
        </p:nvSpPr>
        <p:spPr bwMode="auto">
          <a:xfrm>
            <a:off x="5508625" y="3844925"/>
            <a:ext cx="20425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 pitchFamily="66" charset="0"/>
              </a:rPr>
              <a:t>R(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):=T(2</a:t>
            </a:r>
            <a:r>
              <a:rPr lang="en-US" sz="2800" baseline="30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4" name="Rectangle 10"/>
          <p:cNvSpPr>
            <a:spLocks noChangeArrowheads="1"/>
          </p:cNvSpPr>
          <p:nvPr/>
        </p:nvSpPr>
        <p:spPr bwMode="auto">
          <a:xfrm>
            <a:off x="895350" y="4632325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/2) + O(1)</a:t>
            </a:r>
          </a:p>
        </p:txBody>
      </p:sp>
      <p:sp>
        <p:nvSpPr>
          <p:cNvPr id="267276" name="AutoShape 12"/>
          <p:cNvSpPr>
            <a:spLocks noChangeArrowheads="1"/>
          </p:cNvSpPr>
          <p:nvPr/>
        </p:nvSpPr>
        <p:spPr bwMode="auto">
          <a:xfrm>
            <a:off x="4762500" y="4868863"/>
            <a:ext cx="504825" cy="215900"/>
          </a:xfrm>
          <a:prstGeom prst="rightArrow">
            <a:avLst>
              <a:gd name="adj1" fmla="val 50000"/>
              <a:gd name="adj2" fmla="val 58456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267277" name="Rectangle 13"/>
          <p:cNvSpPr>
            <a:spLocks noChangeArrowheads="1"/>
          </p:cNvSpPr>
          <p:nvPr/>
        </p:nvSpPr>
        <p:spPr bwMode="auto">
          <a:xfrm>
            <a:off x="5399088" y="4665663"/>
            <a:ext cx="37480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R(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2555875" y="5586413"/>
            <a:ext cx="374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= O(log </a:t>
            </a:r>
            <a:r>
              <a:rPr lang="it-IT" altLang="it-IT" sz="2800" dirty="0" err="1">
                <a:latin typeface="Comic Sans MS" pitchFamily="66" charset="0"/>
              </a:rPr>
              <a:t>log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7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7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67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6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70" grpId="0"/>
      <p:bldP spid="267271" grpId="0"/>
      <p:bldP spid="267272" grpId="0"/>
      <p:bldP spid="267273" grpId="0"/>
      <p:bldP spid="267274" grpId="0"/>
      <p:bldP spid="267276" grpId="0" animBg="1"/>
      <p:bldP spid="267277" grpId="0"/>
      <p:bldP spid="26727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Idea</a:t>
            </a:r>
            <a:r>
              <a:rPr lang="it-IT" altLang="it-IT" sz="2400" dirty="0" smtClean="0">
                <a:latin typeface="Comic Sans MS" pitchFamily="66" charset="0"/>
              </a:rPr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disegnare l’albero delle chiamate ricorsive indicando la dimensione di ogni nodo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stimare il tempo speso da ogni nodo dell’albero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stimare il tempo complessivo “sommando” il tempo speso da ogni nodo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09600" y="4149080"/>
            <a:ext cx="6629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Suggerimento </a:t>
            </a:r>
            <a:r>
              <a:rPr lang="it-IT" altLang="it-IT" sz="2000" dirty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it-IT" altLang="it-IT" sz="2000" dirty="0" smtClean="0">
                <a:latin typeface="Comic Sans MS" pitchFamily="66" charset="0"/>
              </a:rPr>
              <a:t>:  se il tempo speso da ogni nodo è costante, T(n) è proporzionale al numero di nodi</a:t>
            </a:r>
            <a:endParaRPr lang="it-IT" altLang="it-IT" sz="20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3366FF"/>
                </a:solidFill>
                <a:latin typeface="Comic Sans MS" pitchFamily="66" charset="0"/>
              </a:rPr>
              <a:t>Analisi 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dell’albero della ricorsione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1560" y="4953362"/>
            <a:ext cx="806489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solidFill>
                  <a:srgbClr val="C00000"/>
                </a:solidFill>
                <a:latin typeface="Comic Sans MS" pitchFamily="66" charset="0"/>
              </a:rPr>
              <a:t>Suggerimento 2</a:t>
            </a:r>
            <a:r>
              <a:rPr lang="it-IT" altLang="it-IT" sz="2000" dirty="0" smtClean="0">
                <a:latin typeface="Comic Sans MS" pitchFamily="66" charset="0"/>
              </a:rPr>
              <a:t>: a volte conviene analizzare l’albero per livelli:</a:t>
            </a:r>
          </a:p>
          <a:p>
            <a:pPr>
              <a:buFontTx/>
              <a:buChar char="-"/>
            </a:pPr>
            <a:r>
              <a:rPr lang="it-IT" altLang="it-IT" sz="2000" dirty="0" smtClean="0">
                <a:latin typeface="Comic Sans MS" pitchFamily="66" charset="0"/>
              </a:rPr>
              <a:t>analizzare il tempo speso su ogni livello (fornendo upper </a:t>
            </a:r>
            <a:r>
              <a:rPr lang="it-IT" altLang="it-IT" sz="2000" dirty="0" err="1" smtClean="0">
                <a:latin typeface="Comic Sans MS" pitchFamily="66" charset="0"/>
              </a:rPr>
              <a:t>bound</a:t>
            </a:r>
            <a:r>
              <a:rPr lang="it-IT" altLang="it-IT" sz="2000" dirty="0" smtClean="0">
                <a:latin typeface="Comic Sans MS" pitchFamily="66" charset="0"/>
              </a:rPr>
              <a:t>)</a:t>
            </a:r>
          </a:p>
          <a:p>
            <a:pPr>
              <a:buFontTx/>
              <a:buChar char="-"/>
            </a:pPr>
            <a:r>
              <a:rPr lang="it-IT" altLang="it-IT" sz="2000" dirty="0" smtClean="0">
                <a:latin typeface="Comic Sans MS" pitchFamily="66" charset="0"/>
              </a:rPr>
              <a:t>stimare il numero di livelli</a:t>
            </a:r>
            <a:endParaRPr lang="it-IT" altLang="it-IT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1835696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377242" y="1484784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692131" y="1514221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torre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Hanoi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55576" y="3172867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740819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509937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2289721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95684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201639" y="4221088"/>
            <a:ext cx="45143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diverso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tre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pali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36042" y="5334668"/>
            <a:ext cx="57583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palo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en-US" sz="2000" dirty="0" smtClean="0">
                <a:latin typeface="Comic Sans MS" pitchFamily="66" charset="0"/>
              </a:rPr>
              <a:t> al </a:t>
            </a:r>
            <a:r>
              <a:rPr lang="en-US" sz="2000" dirty="0" err="1" smtClean="0">
                <a:latin typeface="Comic Sans MS" pitchFamily="66" charset="0"/>
              </a:rPr>
              <a:t>palo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 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facendo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spostamenti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possibile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4674402"/>
            <a:ext cx="8797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regole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un disco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volta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mettere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un disco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grande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sopra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diametro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piccolo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439633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460899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460899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Un’elegante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soluzione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ricorsiva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rgbClr val="3366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10043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15888" y="4149080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755576" y="2719553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Un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simile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99592" y="4720480"/>
            <a:ext cx="7657728" cy="2020888"/>
            <a:chOff x="384" y="2784"/>
            <a:chExt cx="5232" cy="1273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84" y="2784"/>
              <a:ext cx="3485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best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1              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x è in prima posizione</a:t>
              </a:r>
              <a:endParaRPr lang="it-IT" altLang="it-IT" sz="1600" dirty="0">
                <a:latin typeface="Comic Sans MS" pitchFamily="66" charset="0"/>
              </a:endParaRPr>
            </a:p>
            <a:p>
              <a:endParaRPr lang="it-IT" altLang="it-IT" sz="2400" dirty="0">
                <a:latin typeface="Comic Sans MS" pitchFamily="66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84" y="3087"/>
              <a:ext cx="419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worst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</a:t>
              </a:r>
              <a:r>
                <a:rPr lang="it-IT" altLang="it-IT" sz="2400" dirty="0" err="1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             </a:t>
              </a:r>
              <a:r>
                <a:rPr lang="it-IT" altLang="it-IT" sz="1600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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 oppure è in ultima posizione</a:t>
              </a:r>
              <a:endParaRPr lang="it-IT" altLang="it-IT" sz="1600" dirty="0">
                <a:latin typeface="Comic Sans MS" pitchFamily="66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84" y="3456"/>
              <a:ext cx="5232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400" dirty="0" err="1">
                  <a:latin typeface="Comic Sans MS" pitchFamily="66" charset="0"/>
                </a:rPr>
                <a:t>T</a:t>
              </a:r>
              <a:r>
                <a:rPr lang="it-IT" altLang="it-IT" sz="2400" baseline="-25000" dirty="0" err="1">
                  <a:latin typeface="Comic Sans MS" pitchFamily="66" charset="0"/>
                </a:rPr>
                <a:t>avg</a:t>
              </a:r>
              <a:r>
                <a:rPr lang="it-IT" altLang="it-IT" sz="2400" dirty="0">
                  <a:latin typeface="Comic Sans MS" pitchFamily="66" charset="0"/>
                </a:rPr>
                <a:t>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) = (</a:t>
              </a:r>
              <a:r>
                <a:rPr lang="it-IT" altLang="it-IT" sz="2400" dirty="0">
                  <a:solidFill>
                    <a:srgbClr val="3366FF"/>
                  </a:solidFill>
                  <a:latin typeface="Comic Sans MS" pitchFamily="66" charset="0"/>
                </a:rPr>
                <a:t>n</a:t>
              </a:r>
              <a:r>
                <a:rPr lang="it-IT" altLang="it-IT" sz="2400" dirty="0">
                  <a:latin typeface="Comic Sans MS" pitchFamily="66" charset="0"/>
                </a:rPr>
                <a:t>+1)/2    </a:t>
              </a:r>
              <a:r>
                <a:rPr lang="it-IT" altLang="it-IT" sz="2400" dirty="0" smtClean="0">
                  <a:latin typeface="Comic Sans MS" pitchFamily="66" charset="0"/>
                </a:rPr>
                <a:t>  </a:t>
              </a:r>
              <a:r>
                <a:rPr lang="it-IT" altLang="it-IT" sz="1600" dirty="0">
                  <a:latin typeface="Comic Sans MS" pitchFamily="66" charset="0"/>
                </a:rPr>
                <a:t>assumendo che </a:t>
              </a:r>
              <a:r>
                <a:rPr lang="it-IT" altLang="it-IT" sz="1600" i="1" dirty="0">
                  <a:latin typeface="Comic Sans MS" pitchFamily="66" charset="0"/>
                </a:rPr>
                <a:t>x</a:t>
              </a:r>
              <a:r>
                <a:rPr lang="it-IT" altLang="it-IT" sz="1600" dirty="0">
                  <a:latin typeface="Comic Sans MS" pitchFamily="66" charset="0"/>
                </a:rPr>
                <a:t> </a:t>
              </a:r>
              <a:r>
                <a:rPr lang="it-IT" altLang="it-IT" sz="1600" dirty="0">
                  <a:latin typeface="Comic Sans MS" pitchFamily="66" charset="0"/>
                  <a:sym typeface="Symbol" pitchFamily="18" charset="2"/>
                </a:rPr>
                <a:t> </a:t>
              </a:r>
              <a:r>
                <a:rPr lang="it-IT" altLang="it-IT" sz="1600" i="1" dirty="0">
                  <a:latin typeface="Comic Sans MS" pitchFamily="66" charset="0"/>
                  <a:sym typeface="Symbol" pitchFamily="18" charset="2"/>
                </a:rPr>
                <a:t>L</a:t>
              </a:r>
              <a:r>
                <a:rPr lang="it-IT" altLang="it-IT" sz="1600" dirty="0">
                  <a:latin typeface="Comic Sans MS" pitchFamily="66" charset="0"/>
                </a:rPr>
                <a:t> e che si trovi 			 	  </a:t>
              </a:r>
              <a:r>
                <a:rPr lang="it-IT" altLang="it-IT" sz="1600" dirty="0" smtClean="0">
                  <a:latin typeface="Comic Sans MS" pitchFamily="66" charset="0"/>
                </a:rPr>
                <a:t>               con </a:t>
              </a:r>
              <a:r>
                <a:rPr lang="it-IT" altLang="it-IT" sz="1600" dirty="0">
                  <a:latin typeface="Comic Sans MS" pitchFamily="66" charset="0"/>
                </a:rPr>
                <a:t>la stessa probabilità in una </a:t>
              </a:r>
              <a:r>
                <a:rPr lang="it-IT" altLang="it-IT" sz="1600" dirty="0" smtClean="0">
                  <a:latin typeface="Comic Sans MS" pitchFamily="66" charset="0"/>
                </a:rPr>
                <a:t>  </a:t>
              </a:r>
              <a:r>
                <a:rPr lang="it-IT" altLang="it-IT" sz="1600" dirty="0">
                  <a:latin typeface="Comic Sans MS" pitchFamily="66" charset="0"/>
                </a:rPr>
                <a:t>			  </a:t>
              </a:r>
              <a:r>
                <a:rPr lang="it-IT" altLang="it-IT" sz="1600" dirty="0" smtClean="0">
                  <a:latin typeface="Comic Sans MS" pitchFamily="66" charset="0"/>
                </a:rPr>
                <a:t>			qualsiasi </a:t>
              </a:r>
              <a:r>
                <a:rPr lang="it-IT" altLang="it-IT" sz="1600" dirty="0">
                  <a:latin typeface="Comic Sans MS" pitchFamily="66" charset="0"/>
                </a:rPr>
                <a:t>posizione</a:t>
              </a:r>
            </a:p>
          </p:txBody>
        </p:sp>
      </p:grpSp>
      <p:sp>
        <p:nvSpPr>
          <p:cNvPr id="11" name="CasellaDiTesto 10"/>
          <p:cNvSpPr txBox="1"/>
          <p:nvPr/>
        </p:nvSpPr>
        <p:spPr>
          <a:xfrm>
            <a:off x="1331739" y="2425179"/>
            <a:ext cx="6624637" cy="193992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algoritmo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RicercaSequenziale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(array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elem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-&gt;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intero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lunghezza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=1 to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if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(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]=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x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return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-1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\\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non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trovato</a:t>
            </a: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7544" y="1732746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 se </a:t>
            </a:r>
            <a:r>
              <a:rPr lang="it-IT" altLang="it-IT" sz="2000" i="1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è presente,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566714" y="3253085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31359" y="369240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097627" y="3460899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48013" y="3676923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566714" y="367450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4577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3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22942" y="3226032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03948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253085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46856" y="26064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Comic Sans MS" pitchFamily="66" charset="0"/>
              </a:rPr>
              <a:t>variante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ricerca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elemento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in un array/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lista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ordinata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1520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/2)+O(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39552" y="3284984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-&gt;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endParaRPr lang="en-US" sz="20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, se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191207" y="5949280"/>
            <a:ext cx="27029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)=O(log 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1" name="Freccia a destra 10"/>
          <p:cNvSpPr/>
          <p:nvPr/>
        </p:nvSpPr>
        <p:spPr>
          <a:xfrm>
            <a:off x="3995936" y="6093296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/>
      <p:bldP spid="1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73335" y="3655657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187624" y="3460938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20790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0301" y="3655657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42422" y="344205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971600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20234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4038468" y="34396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3436269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3737380" y="3698189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2786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Esempi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su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un array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9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elementi</a:t>
            </a:r>
            <a:endParaRPr lang="en-US" sz="36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5800" y="1981200"/>
            <a:ext cx="5399088" cy="4114800"/>
          </a:xfrm>
          <a:prstGeom prst="rect">
            <a:avLst/>
          </a:prstGeom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88125" y="1916113"/>
            <a:ext cx="237648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2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1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9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it-IT" altLang="it-IT" sz="2800" dirty="0">
              <a:latin typeface="Comic Sans MS" pitchFamily="66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Cerca 3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1200"/>
              </a:spcBef>
            </a:pPr>
            <a:r>
              <a:rPr lang="it-IT" altLang="it-IT" dirty="0">
                <a:latin typeface="Comic Sans MS" pitchFamily="66" charset="0"/>
              </a:rPr>
              <a:t>3&lt;4 quindi 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dirty="0" smtClean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</a:rPr>
              <a:t>e </a:t>
            </a:r>
            <a:r>
              <a:rPr lang="it-IT" altLang="it-IT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dirty="0" smtClean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</a:rPr>
              <a:t>si invertono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723579" y="3415003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475656" y="3645024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83968" y="3670195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ilindro 18"/>
          <p:cNvSpPr/>
          <p:nvPr/>
        </p:nvSpPr>
        <p:spPr>
          <a:xfrm>
            <a:off x="2051720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4593266" y="1988879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ilindro 20"/>
          <p:cNvSpPr/>
          <p:nvPr/>
        </p:nvSpPr>
        <p:spPr>
          <a:xfrm>
            <a:off x="6908155" y="201831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5838668" y="36769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6342724" y="3194133"/>
            <a:ext cx="1296144" cy="247923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6052269" y="345026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7740352" y="836712"/>
            <a:ext cx="989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800" dirty="0" smtClean="0">
                <a:latin typeface="Comic Sans MS" pitchFamily="66" charset="0"/>
              </a:rPr>
              <a:t> = 4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820798" y="3943728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499992" y="396499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924254" y="3964994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3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esecuzione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dell’algoritmo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588224" y="2967476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l’algoritmo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ilindro 3"/>
          <p:cNvSpPr/>
          <p:nvPr/>
        </p:nvSpPr>
        <p:spPr>
          <a:xfrm>
            <a:off x="1835696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755576" y="2740858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1096566" y="2308810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ttangolo 9"/>
          <p:cNvSpPr/>
          <p:nvPr/>
        </p:nvSpPr>
        <p:spPr>
          <a:xfrm>
            <a:off x="1350690" y="2077928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ttangolo 10"/>
          <p:cNvSpPr/>
          <p:nvPr/>
        </p:nvSpPr>
        <p:spPr>
          <a:xfrm>
            <a:off x="1519089" y="1857712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971600" y="2524834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604774" y="3007624"/>
            <a:ext cx="41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C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283968" y="3028890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708230" y="3028890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19" name="Cilindro 18"/>
          <p:cNvSpPr/>
          <p:nvPr/>
        </p:nvSpPr>
        <p:spPr>
          <a:xfrm>
            <a:off x="4377242" y="1052736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ilindro 19"/>
          <p:cNvSpPr/>
          <p:nvPr/>
        </p:nvSpPr>
        <p:spPr>
          <a:xfrm>
            <a:off x="6692131" y="1082173"/>
            <a:ext cx="144016" cy="190414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uppo 25"/>
          <p:cNvGrpSpPr/>
          <p:nvPr/>
        </p:nvGrpSpPr>
        <p:grpSpPr>
          <a:xfrm>
            <a:off x="3502513" y="2060848"/>
            <a:ext cx="1872208" cy="883146"/>
            <a:chOff x="3502513" y="2060848"/>
            <a:chExt cx="1872208" cy="883146"/>
          </a:xfrm>
        </p:grpSpPr>
        <p:sp>
          <p:nvSpPr>
            <p:cNvPr id="21" name="Rettangolo 20"/>
            <p:cNvSpPr/>
            <p:nvPr/>
          </p:nvSpPr>
          <p:spPr>
            <a:xfrm>
              <a:off x="3627479" y="2511946"/>
              <a:ext cx="1646659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3881603" y="2281064"/>
              <a:ext cx="113307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4050002" y="2060848"/>
              <a:ext cx="79208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3502513" y="2727970"/>
              <a:ext cx="1872208" cy="216024"/>
            </a:xfrm>
            <a:prstGeom prst="rect">
              <a:avLst/>
            </a:prstGeom>
            <a:solidFill>
              <a:srgbClr val="00CC99"/>
            </a:solidFill>
            <a:ln w="317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ttangolo 24"/>
          <p:cNvSpPr/>
          <p:nvPr/>
        </p:nvSpPr>
        <p:spPr>
          <a:xfrm>
            <a:off x="5622644" y="2759662"/>
            <a:ext cx="2294731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5950578" y="2295922"/>
            <a:ext cx="1646659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6204702" y="2065040"/>
            <a:ext cx="113307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6373101" y="1844824"/>
            <a:ext cx="79208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ttangolo 29"/>
          <p:cNvSpPr/>
          <p:nvPr/>
        </p:nvSpPr>
        <p:spPr>
          <a:xfrm>
            <a:off x="5825612" y="2511946"/>
            <a:ext cx="1872208" cy="216024"/>
          </a:xfrm>
          <a:prstGeom prst="rect">
            <a:avLst/>
          </a:prstGeom>
          <a:solidFill>
            <a:srgbClr val="00CC99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igura a mano libera 31"/>
          <p:cNvSpPr/>
          <p:nvPr/>
        </p:nvSpPr>
        <p:spPr>
          <a:xfrm>
            <a:off x="2627784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igura a mano libera 32"/>
          <p:cNvSpPr/>
          <p:nvPr/>
        </p:nvSpPr>
        <p:spPr>
          <a:xfrm>
            <a:off x="4935852" y="1844825"/>
            <a:ext cx="1220324" cy="288031"/>
          </a:xfrm>
          <a:custGeom>
            <a:avLst/>
            <a:gdLst>
              <a:gd name="connsiteX0" fmla="*/ 0 w 1148316"/>
              <a:gd name="connsiteY0" fmla="*/ 297712 h 297712"/>
              <a:gd name="connsiteX1" fmla="*/ 489098 w 1148316"/>
              <a:gd name="connsiteY1" fmla="*/ 0 h 297712"/>
              <a:gd name="connsiteX2" fmla="*/ 1148316 w 1148316"/>
              <a:gd name="connsiteY2" fmla="*/ 297712 h 297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8316" h="297712">
                <a:moveTo>
                  <a:pt x="0" y="297712"/>
                </a:moveTo>
                <a:cubicBezTo>
                  <a:pt x="148856" y="148856"/>
                  <a:pt x="297712" y="0"/>
                  <a:pt x="489098" y="0"/>
                </a:cubicBezTo>
                <a:cubicBezTo>
                  <a:pt x="680484" y="0"/>
                  <a:pt x="914400" y="148856"/>
                  <a:pt x="1148316" y="297712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igura a mano libera 33"/>
          <p:cNvSpPr/>
          <p:nvPr/>
        </p:nvSpPr>
        <p:spPr>
          <a:xfrm>
            <a:off x="2275367" y="3104707"/>
            <a:ext cx="3795824" cy="542260"/>
          </a:xfrm>
          <a:custGeom>
            <a:avLst/>
            <a:gdLst>
              <a:gd name="connsiteX0" fmla="*/ 0 w 3795824"/>
              <a:gd name="connsiteY0" fmla="*/ 0 h 542260"/>
              <a:gd name="connsiteX1" fmla="*/ 2158410 w 3795824"/>
              <a:gd name="connsiteY1" fmla="*/ 542260 h 542260"/>
              <a:gd name="connsiteX2" fmla="*/ 3795824 w 3795824"/>
              <a:gd name="connsiteY2" fmla="*/ 0 h 542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824" h="542260">
                <a:moveTo>
                  <a:pt x="0" y="0"/>
                </a:moveTo>
                <a:cubicBezTo>
                  <a:pt x="762886" y="271130"/>
                  <a:pt x="1525773" y="542260"/>
                  <a:pt x="2158410" y="542260"/>
                </a:cubicBezTo>
                <a:cubicBezTo>
                  <a:pt x="2791047" y="542260"/>
                  <a:pt x="3293435" y="271130"/>
                  <a:pt x="3795824" y="0"/>
                </a:cubicBezTo>
              </a:path>
            </a:pathLst>
          </a:custGeom>
          <a:ln w="381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sellaDiTesto 34"/>
          <p:cNvSpPr txBox="1"/>
          <p:nvPr/>
        </p:nvSpPr>
        <p:spPr>
          <a:xfrm>
            <a:off x="3047782" y="1444714"/>
            <a:ext cx="300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4343926" y="364502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7" name="CasellaDiTesto 36"/>
          <p:cNvSpPr txBox="1"/>
          <p:nvPr/>
        </p:nvSpPr>
        <p:spPr>
          <a:xfrm>
            <a:off x="5364088" y="148478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07504" y="4797152"/>
            <a:ext cx="4104456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 ([1,2..,n], C, B)</a:t>
            </a:r>
            <a:endParaRPr lang="en-US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n=1 </a:t>
            </a:r>
            <a:r>
              <a:rPr lang="en-US" b="1" dirty="0" smtClean="0">
                <a:latin typeface="Comic Sans MS" pitchFamily="66" charset="0"/>
                <a:sym typeface="Wingdings" pitchFamily="2" charset="2"/>
              </a:rPr>
              <a:t>then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  <a:endParaRPr lang="en-US" baseline="-25000" dirty="0">
              <a:latin typeface="Comic Sans MS" pitchFamily="66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B, C)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sposta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il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disco n </a:t>
            </a:r>
            <a:r>
              <a:rPr lang="en-US" dirty="0" err="1" smtClean="0">
                <a:latin typeface="Comic Sans MS" pitchFamily="66" charset="0"/>
                <a:sym typeface="Wingdings" pitchFamily="2" charset="2"/>
              </a:rPr>
              <a:t>su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 C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smtClean="0">
                <a:latin typeface="Comic Sans MS" pitchFamily="66" charset="0"/>
                <a:sym typeface="Wingdings" pitchFamily="2" charset="2"/>
              </a:rPr>
              <a:t> Hanoi([1,2,…,n-1], C, A)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107504" y="4437112"/>
            <a:ext cx="467213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latin typeface="Comic Sans MS" pitchFamily="66" charset="0"/>
              </a:rPr>
              <a:t>Hanoi(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dischi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destinazione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palo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ausiliario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i="1" dirty="0">
              <a:latin typeface="Comic Sans MS" pitchFamily="66" charset="0"/>
            </a:endParaRPr>
          </a:p>
        </p:txBody>
      </p:sp>
      <p:sp>
        <p:nvSpPr>
          <p:cNvPr id="40" name="CasellaDiTesto 39"/>
          <p:cNvSpPr txBox="1">
            <a:spLocks noChangeArrowheads="1"/>
          </p:cNvSpPr>
          <p:nvPr/>
        </p:nvSpPr>
        <p:spPr bwMode="auto">
          <a:xfrm>
            <a:off x="35496" y="3933056"/>
            <a:ext cx="9036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</a:t>
            </a:r>
            <a:r>
              <a:rPr lang="en-US" sz="2000" dirty="0" err="1" smtClean="0">
                <a:latin typeface="Comic Sans MS" pitchFamily="66" charset="0"/>
              </a:rPr>
              <a:t>spostamenti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(?) per </a:t>
            </a:r>
            <a:r>
              <a:rPr lang="en-US" sz="2000" dirty="0" err="1" smtClean="0">
                <a:latin typeface="Comic Sans MS" pitchFamily="66" charset="0"/>
              </a:rPr>
              <a:t>spostare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dischi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1" name="CasellaDiTesto 40"/>
          <p:cNvSpPr txBox="1">
            <a:spLocks noChangeArrowheads="1"/>
          </p:cNvSpPr>
          <p:nvPr/>
        </p:nvSpPr>
        <p:spPr bwMode="auto">
          <a:xfrm>
            <a:off x="5148064" y="5085184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2" name="CasellaDiTesto 41"/>
          <p:cNvSpPr txBox="1">
            <a:spLocks noChangeArrowheads="1"/>
          </p:cNvSpPr>
          <p:nvPr/>
        </p:nvSpPr>
        <p:spPr bwMode="auto">
          <a:xfrm>
            <a:off x="5148064" y="554917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tecnica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107504" y="908720"/>
            <a:ext cx="3059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2T(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-1)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07504" y="1372706"/>
            <a:ext cx="11521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)=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06322" y="1412776"/>
            <a:ext cx="4320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45882" y="2761764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2662106" y="278092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1798010" y="206084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>
            <a:spLocks noChangeArrowheads="1"/>
          </p:cNvSpPr>
          <p:nvPr/>
        </p:nvSpPr>
        <p:spPr bwMode="auto">
          <a:xfrm>
            <a:off x="6981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1221946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2230058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454194" y="3501008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-11188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01866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7930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65399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120364" y="4479683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734114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3310178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3886242" y="4469050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25" name="Connettore 1 24"/>
          <p:cNvCxnSpPr>
            <a:stCxn id="11" idx="0"/>
            <a:endCxn id="7" idx="1"/>
          </p:cNvCxnSpPr>
          <p:nvPr/>
        </p:nvCxnSpPr>
        <p:spPr>
          <a:xfrm flipV="1">
            <a:off x="2302066" y="1612831"/>
            <a:ext cx="2304256" cy="4480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>
            <a:stCxn id="11" idx="2"/>
            <a:endCxn id="9" idx="0"/>
          </p:cNvCxnSpPr>
          <p:nvPr/>
        </p:nvCxnSpPr>
        <p:spPr>
          <a:xfrm flipH="1">
            <a:off x="1149938" y="2460958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>
            <a:stCxn id="10" idx="0"/>
            <a:endCxn id="11" idx="2"/>
          </p:cNvCxnSpPr>
          <p:nvPr/>
        </p:nvCxnSpPr>
        <p:spPr>
          <a:xfrm flipH="1" flipV="1">
            <a:off x="2302066" y="2460958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>
            <a:stCxn id="12" idx="0"/>
            <a:endCxn id="9" idx="2"/>
          </p:cNvCxnSpPr>
          <p:nvPr/>
        </p:nvCxnSpPr>
        <p:spPr>
          <a:xfrm flipV="1">
            <a:off x="573874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>
            <a:stCxn id="13" idx="0"/>
            <a:endCxn id="9" idx="2"/>
          </p:cNvCxnSpPr>
          <p:nvPr/>
        </p:nvCxnSpPr>
        <p:spPr>
          <a:xfrm flipH="1" flipV="1">
            <a:off x="1149938" y="3161874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>
            <a:stCxn id="10" idx="2"/>
            <a:endCxn id="14" idx="0"/>
          </p:cNvCxnSpPr>
          <p:nvPr/>
        </p:nvCxnSpPr>
        <p:spPr>
          <a:xfrm flipH="1">
            <a:off x="2734114" y="3181038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stCxn id="10" idx="2"/>
            <a:endCxn id="15" idx="0"/>
          </p:cNvCxnSpPr>
          <p:nvPr/>
        </p:nvCxnSpPr>
        <p:spPr>
          <a:xfrm>
            <a:off x="3166162" y="3181038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>
            <a:stCxn id="12" idx="2"/>
            <a:endCxn id="16" idx="0"/>
          </p:cNvCxnSpPr>
          <p:nvPr/>
        </p:nvCxnSpPr>
        <p:spPr>
          <a:xfrm flipH="1">
            <a:off x="212152" y="3901118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>
            <a:stCxn id="12" idx="2"/>
            <a:endCxn id="17" idx="0"/>
          </p:cNvCxnSpPr>
          <p:nvPr/>
        </p:nvCxnSpPr>
        <p:spPr>
          <a:xfrm>
            <a:off x="573874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stCxn id="13" idx="2"/>
            <a:endCxn id="18" idx="0"/>
          </p:cNvCxnSpPr>
          <p:nvPr/>
        </p:nvCxnSpPr>
        <p:spPr>
          <a:xfrm flipH="1">
            <a:off x="1401966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>
            <a:stCxn id="13" idx="2"/>
            <a:endCxn id="19" idx="0"/>
          </p:cNvCxnSpPr>
          <p:nvPr/>
        </p:nvCxnSpPr>
        <p:spPr>
          <a:xfrm>
            <a:off x="1726002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14" idx="2"/>
            <a:endCxn id="20" idx="0"/>
          </p:cNvCxnSpPr>
          <p:nvPr/>
        </p:nvCxnSpPr>
        <p:spPr>
          <a:xfrm flipH="1">
            <a:off x="2444400" y="3901118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>
            <a:stCxn id="14" idx="2"/>
            <a:endCxn id="21" idx="0"/>
          </p:cNvCxnSpPr>
          <p:nvPr/>
        </p:nvCxnSpPr>
        <p:spPr>
          <a:xfrm>
            <a:off x="27341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>
            <a:stCxn id="15" idx="2"/>
            <a:endCxn id="23" idx="0"/>
          </p:cNvCxnSpPr>
          <p:nvPr/>
        </p:nvCxnSpPr>
        <p:spPr>
          <a:xfrm>
            <a:off x="3958250" y="3901118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1 67"/>
          <p:cNvCxnSpPr>
            <a:stCxn id="15" idx="2"/>
            <a:endCxn id="22" idx="0"/>
          </p:cNvCxnSpPr>
          <p:nvPr/>
        </p:nvCxnSpPr>
        <p:spPr>
          <a:xfrm flipH="1">
            <a:off x="3634214" y="3901118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CasellaDiTesto 70"/>
          <p:cNvSpPr txBox="1">
            <a:spLocks noChangeArrowheads="1"/>
          </p:cNvSpPr>
          <p:nvPr/>
        </p:nvSpPr>
        <p:spPr bwMode="auto">
          <a:xfrm>
            <a:off x="5004048" y="2777733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2" name="CasellaDiTesto 71"/>
          <p:cNvSpPr txBox="1">
            <a:spLocks noChangeArrowheads="1"/>
          </p:cNvSpPr>
          <p:nvPr/>
        </p:nvSpPr>
        <p:spPr bwMode="auto">
          <a:xfrm>
            <a:off x="7020272" y="279689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3" name="CasellaDiTesto 72"/>
          <p:cNvSpPr txBox="1">
            <a:spLocks noChangeArrowheads="1"/>
          </p:cNvSpPr>
          <p:nvPr/>
        </p:nvSpPr>
        <p:spPr bwMode="auto">
          <a:xfrm>
            <a:off x="6156176" y="207681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smtClean="0">
                <a:latin typeface="Comic Sans MS" pitchFamily="66" charset="0"/>
              </a:rPr>
              <a:t>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4" name="CasellaDiTesto 73"/>
          <p:cNvSpPr txBox="1">
            <a:spLocks noChangeArrowheads="1"/>
          </p:cNvSpPr>
          <p:nvPr/>
        </p:nvSpPr>
        <p:spPr bwMode="auto">
          <a:xfrm>
            <a:off x="442798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5" name="CasellaDiTesto 74"/>
          <p:cNvSpPr txBox="1">
            <a:spLocks noChangeArrowheads="1"/>
          </p:cNvSpPr>
          <p:nvPr/>
        </p:nvSpPr>
        <p:spPr bwMode="auto">
          <a:xfrm>
            <a:off x="5580112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6" name="CasellaDiTesto 75"/>
          <p:cNvSpPr txBox="1">
            <a:spLocks noChangeArrowheads="1"/>
          </p:cNvSpPr>
          <p:nvPr/>
        </p:nvSpPr>
        <p:spPr bwMode="auto">
          <a:xfrm>
            <a:off x="6588224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7" name="CasellaDiTesto 76"/>
          <p:cNvSpPr txBox="1">
            <a:spLocks noChangeArrowheads="1"/>
          </p:cNvSpPr>
          <p:nvPr/>
        </p:nvSpPr>
        <p:spPr bwMode="auto">
          <a:xfrm>
            <a:off x="7812360" y="3516977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8" name="CasellaDiTesto 77"/>
          <p:cNvSpPr txBox="1">
            <a:spLocks noChangeArrowheads="1"/>
          </p:cNvSpPr>
          <p:nvPr/>
        </p:nvSpPr>
        <p:spPr bwMode="auto">
          <a:xfrm>
            <a:off x="4246282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9" name="CasellaDiTesto 78"/>
          <p:cNvSpPr txBox="1">
            <a:spLocks noChangeArrowheads="1"/>
          </p:cNvSpPr>
          <p:nvPr/>
        </p:nvSpPr>
        <p:spPr bwMode="auto">
          <a:xfrm>
            <a:off x="4860032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0" name="CasellaDiTesto 79"/>
          <p:cNvSpPr txBox="1">
            <a:spLocks noChangeArrowheads="1"/>
          </p:cNvSpPr>
          <p:nvPr/>
        </p:nvSpPr>
        <p:spPr bwMode="auto">
          <a:xfrm>
            <a:off x="5436096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1" name="CasellaDiTesto 80"/>
          <p:cNvSpPr txBox="1">
            <a:spLocks noChangeArrowheads="1"/>
          </p:cNvSpPr>
          <p:nvPr/>
        </p:nvSpPr>
        <p:spPr bwMode="auto">
          <a:xfrm>
            <a:off x="601216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2" name="CasellaDiTesto 81"/>
          <p:cNvSpPr txBox="1">
            <a:spLocks noChangeArrowheads="1"/>
          </p:cNvSpPr>
          <p:nvPr/>
        </p:nvSpPr>
        <p:spPr bwMode="auto">
          <a:xfrm>
            <a:off x="6478530" y="4495652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3" name="CasellaDiTesto 82"/>
          <p:cNvSpPr txBox="1">
            <a:spLocks noChangeArrowheads="1"/>
          </p:cNvSpPr>
          <p:nvPr/>
        </p:nvSpPr>
        <p:spPr bwMode="auto">
          <a:xfrm>
            <a:off x="7092280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4" name="CasellaDiTesto 83"/>
          <p:cNvSpPr txBox="1">
            <a:spLocks noChangeArrowheads="1"/>
          </p:cNvSpPr>
          <p:nvPr/>
        </p:nvSpPr>
        <p:spPr bwMode="auto">
          <a:xfrm>
            <a:off x="7668344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84"/>
          <p:cNvSpPr txBox="1">
            <a:spLocks noChangeArrowheads="1"/>
          </p:cNvSpPr>
          <p:nvPr/>
        </p:nvSpPr>
        <p:spPr bwMode="auto">
          <a:xfrm>
            <a:off x="8244408" y="4485019"/>
            <a:ext cx="6480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86" name="Connettore 1 85"/>
          <p:cNvCxnSpPr>
            <a:stCxn id="73" idx="0"/>
            <a:endCxn id="7" idx="3"/>
          </p:cNvCxnSpPr>
          <p:nvPr/>
        </p:nvCxnSpPr>
        <p:spPr>
          <a:xfrm flipH="1" flipV="1">
            <a:off x="5038370" y="1612831"/>
            <a:ext cx="1621862" cy="4639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3" idx="2"/>
            <a:endCxn id="71" idx="0"/>
          </p:cNvCxnSpPr>
          <p:nvPr/>
        </p:nvCxnSpPr>
        <p:spPr>
          <a:xfrm flipH="1">
            <a:off x="5508104" y="2476927"/>
            <a:ext cx="1152128" cy="3008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2" idx="0"/>
            <a:endCxn id="73" idx="2"/>
          </p:cNvCxnSpPr>
          <p:nvPr/>
        </p:nvCxnSpPr>
        <p:spPr>
          <a:xfrm flipH="1" flipV="1">
            <a:off x="6660232" y="2476927"/>
            <a:ext cx="864096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4" idx="0"/>
            <a:endCxn id="71" idx="2"/>
          </p:cNvCxnSpPr>
          <p:nvPr/>
        </p:nvCxnSpPr>
        <p:spPr>
          <a:xfrm flipV="1">
            <a:off x="4932040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5" idx="0"/>
            <a:endCxn id="71" idx="2"/>
          </p:cNvCxnSpPr>
          <p:nvPr/>
        </p:nvCxnSpPr>
        <p:spPr>
          <a:xfrm flipH="1" flipV="1">
            <a:off x="5508104" y="3177843"/>
            <a:ext cx="576064" cy="33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2" idx="2"/>
            <a:endCxn id="76" idx="0"/>
          </p:cNvCxnSpPr>
          <p:nvPr/>
        </p:nvCxnSpPr>
        <p:spPr>
          <a:xfrm flipH="1">
            <a:off x="7092280" y="3197007"/>
            <a:ext cx="43204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2" idx="2"/>
            <a:endCxn id="77" idx="0"/>
          </p:cNvCxnSpPr>
          <p:nvPr/>
        </p:nvCxnSpPr>
        <p:spPr>
          <a:xfrm>
            <a:off x="7524328" y="3197007"/>
            <a:ext cx="792088" cy="3199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4" idx="2"/>
            <a:endCxn id="78" idx="0"/>
          </p:cNvCxnSpPr>
          <p:nvPr/>
        </p:nvCxnSpPr>
        <p:spPr>
          <a:xfrm flipH="1">
            <a:off x="4570318" y="3917087"/>
            <a:ext cx="361722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4" idx="2"/>
            <a:endCxn id="79" idx="0"/>
          </p:cNvCxnSpPr>
          <p:nvPr/>
        </p:nvCxnSpPr>
        <p:spPr>
          <a:xfrm>
            <a:off x="4932040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75" idx="2"/>
            <a:endCxn id="80" idx="0"/>
          </p:cNvCxnSpPr>
          <p:nvPr/>
        </p:nvCxnSpPr>
        <p:spPr>
          <a:xfrm flipH="1">
            <a:off x="5760132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5" idx="2"/>
            <a:endCxn id="81" idx="0"/>
          </p:cNvCxnSpPr>
          <p:nvPr/>
        </p:nvCxnSpPr>
        <p:spPr>
          <a:xfrm>
            <a:off x="6084168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1 96"/>
          <p:cNvCxnSpPr>
            <a:stCxn id="76" idx="2"/>
            <a:endCxn id="82" idx="0"/>
          </p:cNvCxnSpPr>
          <p:nvPr/>
        </p:nvCxnSpPr>
        <p:spPr>
          <a:xfrm flipH="1">
            <a:off x="6802566" y="3917087"/>
            <a:ext cx="289714" cy="578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>
            <a:stCxn id="76" idx="2"/>
            <a:endCxn id="83" idx="0"/>
          </p:cNvCxnSpPr>
          <p:nvPr/>
        </p:nvCxnSpPr>
        <p:spPr>
          <a:xfrm>
            <a:off x="70922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1 98"/>
          <p:cNvCxnSpPr>
            <a:stCxn id="77" idx="2"/>
            <a:endCxn id="85" idx="0"/>
          </p:cNvCxnSpPr>
          <p:nvPr/>
        </p:nvCxnSpPr>
        <p:spPr>
          <a:xfrm>
            <a:off x="8316416" y="3917087"/>
            <a:ext cx="252028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1 99"/>
          <p:cNvCxnSpPr>
            <a:stCxn id="77" idx="2"/>
            <a:endCxn id="84" idx="0"/>
          </p:cNvCxnSpPr>
          <p:nvPr/>
        </p:nvCxnSpPr>
        <p:spPr>
          <a:xfrm flipH="1">
            <a:off x="7992380" y="3917087"/>
            <a:ext cx="324036" cy="5679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/>
          <p:cNvSpPr txBox="1"/>
          <p:nvPr/>
        </p:nvSpPr>
        <p:spPr>
          <a:xfrm>
            <a:off x="611560" y="5322513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spostamenti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fa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4427984" y="53012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uno</a:t>
            </a:r>
            <a:r>
              <a:rPr lang="en-US" dirty="0" smtClean="0">
                <a:latin typeface="Comic Sans MS" pitchFamily="66" charset="0"/>
              </a:rPr>
              <a:t>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683568" y="572396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è alto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l’albero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9" name="CasellaDiTesto 108"/>
          <p:cNvSpPr txBox="1"/>
          <p:nvPr/>
        </p:nvSpPr>
        <p:spPr>
          <a:xfrm>
            <a:off x="4427984" y="58052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-1!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611560" y="608400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ha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altezza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h?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1" name="CasellaDiTesto 110"/>
          <p:cNvSpPr txBox="1"/>
          <p:nvPr/>
        </p:nvSpPr>
        <p:spPr>
          <a:xfrm>
            <a:off x="4860032" y="631887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= 2</a:t>
            </a:r>
            <a:r>
              <a:rPr lang="en-US" baseline="30000" dirty="0" smtClean="0">
                <a:latin typeface="Comic Sans MS" pitchFamily="66" charset="0"/>
              </a:rPr>
              <a:t>h+1</a:t>
            </a:r>
            <a:r>
              <a:rPr lang="en-US" dirty="0" smtClean="0">
                <a:latin typeface="Comic Sans MS" pitchFamily="66" charset="0"/>
              </a:rPr>
              <a:t> -1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2" name="Freccia a destra 111"/>
          <p:cNvSpPr/>
          <p:nvPr/>
        </p:nvSpPr>
        <p:spPr>
          <a:xfrm>
            <a:off x="5580112" y="5805264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CasellaDiTesto 112"/>
          <p:cNvSpPr txBox="1">
            <a:spLocks noChangeArrowheads="1"/>
          </p:cNvSpPr>
          <p:nvPr/>
        </p:nvSpPr>
        <p:spPr bwMode="auto">
          <a:xfrm>
            <a:off x="6120680" y="5733256"/>
            <a:ext cx="28438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 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-1=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latin typeface="Comic Sans MS" pitchFamily="66" charset="0"/>
              </a:rPr>
              <a:t>2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4" name="CasellaDiTesto 113"/>
          <p:cNvSpPr txBox="1"/>
          <p:nvPr/>
        </p:nvSpPr>
        <p:spPr>
          <a:xfrm>
            <a:off x="3131840" y="49318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binario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completo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!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1" name="CasellaDiTesto 100"/>
          <p:cNvSpPr txBox="1">
            <a:spLocks noChangeArrowheads="1"/>
          </p:cNvSpPr>
          <p:nvPr/>
        </p:nvSpPr>
        <p:spPr bwMode="auto">
          <a:xfrm rot="5400000">
            <a:off x="8671592" y="3892697"/>
            <a:ext cx="3600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…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04" name="CasellaDiTesto 103"/>
          <p:cNvSpPr txBox="1"/>
          <p:nvPr/>
        </p:nvSpPr>
        <p:spPr>
          <a:xfrm>
            <a:off x="4601476" y="631995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baseline="30000" dirty="0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4295904" y="618414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ym typeface="Symbol"/>
              </a:rPr>
              <a:t></a:t>
            </a:r>
            <a:endParaRPr lang="en-US" dirty="0"/>
          </a:p>
        </p:txBody>
      </p:sp>
      <p:sp>
        <p:nvSpPr>
          <p:cNvPr id="106" name="CasellaDiTesto 105"/>
          <p:cNvSpPr txBox="1"/>
          <p:nvPr/>
        </p:nvSpPr>
        <p:spPr>
          <a:xfrm>
            <a:off x="4283968" y="655022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mic Sans MS" pitchFamily="66" charset="0"/>
              </a:rPr>
              <a:t>i</a:t>
            </a:r>
            <a:r>
              <a:rPr lang="en-US" sz="1400" dirty="0" smtClean="0">
                <a:latin typeface="Comic Sans MS" pitchFamily="66" charset="0"/>
              </a:rPr>
              <a:t>=0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107" name="CasellaDiTesto 106"/>
          <p:cNvSpPr txBox="1"/>
          <p:nvPr/>
        </p:nvSpPr>
        <p:spPr>
          <a:xfrm>
            <a:off x="4366609" y="61136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h</a:t>
            </a:r>
            <a:endParaRPr lang="en-US" sz="1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102" grpId="0"/>
      <p:bldP spid="103" grpId="0"/>
      <p:bldP spid="108" grpId="0"/>
      <p:bldP spid="109" grpId="0"/>
      <p:bldP spid="110" grpId="0"/>
      <p:bldP spid="111" grpId="0"/>
      <p:bldP spid="112" grpId="0" animBg="1"/>
      <p:bldP spid="113" grpId="0"/>
      <p:bldP spid="114" grpId="0"/>
      <p:bldP spid="101" grpId="0"/>
      <p:bldP spid="104" grpId="0"/>
      <p:bldP spid="105" grpId="0"/>
      <p:bldP spid="106" grpId="0"/>
      <p:bldP spid="107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73238"/>
            <a:ext cx="8153400" cy="1600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due esempi</a:t>
            </a:r>
            <a:r>
              <a:rPr lang="it-IT" altLang="it-IT" sz="2800" dirty="0" smtClean="0">
                <a:latin typeface="Comic Sans MS" pitchFamily="66" charset="0"/>
              </a:rPr>
              <a:t>:</a:t>
            </a:r>
            <a:endParaRPr lang="it-IT" altLang="it-IT" sz="2400" dirty="0" smtClean="0">
              <a:latin typeface="Comic Sans MS" pitchFamily="66" charset="0"/>
            </a:endParaRP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893340" y="26155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1:   T(n) = T(n/3) + T(2n/3) + n, 		          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black">
          <a:xfrm>
            <a:off x="457200" y="188913"/>
            <a:ext cx="821848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smtClean="0">
                <a:solidFill>
                  <a:srgbClr val="C00000"/>
                </a:solidFill>
                <a:latin typeface="Comic Sans MS" pitchFamily="66" charset="0"/>
              </a:rPr>
              <a:t>Analisi </a:t>
            </a:r>
            <a:r>
              <a:rPr lang="it-IT" altLang="it-IT" sz="3200" b="1" dirty="0">
                <a:solidFill>
                  <a:srgbClr val="C00000"/>
                </a:solidFill>
                <a:latin typeface="Comic Sans MS" pitchFamily="66" charset="0"/>
              </a:rPr>
              <a:t>dell’albero della ricorsione</a:t>
            </a:r>
          </a:p>
        </p:txBody>
      </p:sp>
      <p:sp>
        <p:nvSpPr>
          <p:cNvPr id="58375" name="Rectangle 4"/>
          <p:cNvSpPr>
            <a:spLocks noChangeArrowheads="1"/>
          </p:cNvSpPr>
          <p:nvPr/>
        </p:nvSpPr>
        <p:spPr bwMode="auto">
          <a:xfrm>
            <a:off x="894928" y="3606115"/>
            <a:ext cx="6629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dirty="0">
                <a:latin typeface="Comic Sans MS" pitchFamily="66" charset="0"/>
              </a:rPr>
              <a:t>Esempio 2:   T(n) = 2 </a:t>
            </a:r>
            <a:r>
              <a:rPr lang="it-IT" altLang="it-IT" sz="2400" dirty="0" smtClean="0">
                <a:latin typeface="Comic Sans MS" pitchFamily="66" charset="0"/>
              </a:rPr>
              <a:t>T(n-2) </a:t>
            </a:r>
            <a:r>
              <a:rPr lang="it-IT" altLang="it-IT" sz="2400" dirty="0">
                <a:latin typeface="Comic Sans MS" pitchFamily="66" charset="0"/>
              </a:rPr>
              <a:t>+ 1, 		            		 T(1) = </a:t>
            </a:r>
            <a:r>
              <a:rPr lang="it-IT" altLang="it-IT" sz="2400" dirty="0" err="1">
                <a:latin typeface="Comic Sans MS" pitchFamily="66" charset="0"/>
              </a:rPr>
              <a:t>1</a:t>
            </a:r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ricorsione,tecniche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progettazione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755576" y="347114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(e puzzle)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: come </a:t>
            </a:r>
            <a:r>
              <a:rPr lang="en-US" dirty="0" err="1" smtClean="0">
                <a:latin typeface="Comic Sans MS" pitchFamily="66" charset="0"/>
              </a:rPr>
              <a:t>analizzarli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ricorsivi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equazioni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ricorrenza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progettazione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algoritmica</a:t>
            </a:r>
            <a:r>
              <a:rPr lang="en-US" dirty="0" smtClean="0">
                <a:latin typeface="Comic Sans MS" pitchFamily="66" charset="0"/>
              </a:rPr>
              <a:t>: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divide et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impera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Metodi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risovere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equazioni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ricorrenza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iterazione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sostituzione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Master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cambiamento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variabile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79712" y="4365104"/>
            <a:ext cx="479490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-1)+T(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-2)+O(1)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2492896"/>
            <a:ext cx="83915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b="1" dirty="0">
                <a:latin typeface="Times New Roman" pitchFamily="18" charset="0"/>
              </a:rPr>
              <a:t>algoritmo</a:t>
            </a:r>
            <a:r>
              <a:rPr lang="it-IT" altLang="it-IT" sz="2800" dirty="0">
                <a:latin typeface="Times New Roman" pitchFamily="18" charset="0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i="1" dirty="0">
                <a:latin typeface="Times New Roman" pitchFamily="18" charset="0"/>
              </a:rPr>
              <a:t>(intero n) 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if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(n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≤</a:t>
            </a:r>
            <a:r>
              <a:rPr lang="it-IT" altLang="it-IT" sz="7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2)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then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Times New Roman" pitchFamily="18" charset="0"/>
                <a:sym typeface="Symbol" pitchFamily="18" charset="2"/>
              </a:rPr>
              <a:t>1</a:t>
            </a:r>
            <a:endParaRPr lang="it-IT" altLang="it-IT" sz="2800" i="1" dirty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800" b="1" dirty="0">
                <a:latin typeface="Times New Roman" pitchFamily="18" charset="0"/>
                <a:sym typeface="Symbol" pitchFamily="18" charset="2"/>
              </a:rPr>
              <a:t>else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8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(n-1)</a:t>
            </a:r>
            <a:r>
              <a:rPr lang="it-IT" altLang="it-IT" sz="2800" i="1" dirty="0">
                <a:latin typeface="Times New Roman" pitchFamily="18" charset="0"/>
              </a:rPr>
              <a:t> + </a:t>
            </a:r>
            <a:r>
              <a:rPr lang="it-IT" altLang="it-IT" sz="2800" dirty="0">
                <a:latin typeface="Courier" pitchFamily="49" charset="0"/>
              </a:rPr>
              <a:t>fibonacci2</a:t>
            </a:r>
            <a:r>
              <a:rPr lang="it-IT" altLang="it-IT" sz="2800" dirty="0">
                <a:latin typeface="Times New Roman" pitchFamily="18" charset="0"/>
              </a:rPr>
              <a:t>(n-2)</a:t>
            </a:r>
            <a:endParaRPr lang="en-US" altLang="it-IT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ricorsivi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come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27784" y="5949280"/>
            <a:ext cx="3485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/2)+O(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900113" y="3227362"/>
            <a:ext cx="7559675" cy="200183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algoritmo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(array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elem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-&gt;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&gt;j)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m=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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i+j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)/2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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(L[m]=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endParaRPr lang="en-US" sz="20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(L[m]&gt;x)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then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m-1)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/>
              </a:rPr>
              <a:t>else 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sym typeface="Symbol"/>
              </a:rPr>
              <a:t>RicercaBinariaRic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(L,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, m+1,j)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68313" y="1726704"/>
            <a:ext cx="8458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Algoritmo di 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ricerca binaria</a:t>
            </a:r>
            <a:r>
              <a:rPr kumimoji="0" lang="it-IT" altLang="it-IT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: uno</a:t>
            </a:r>
            <a:r>
              <a:rPr kumimoji="0" lang="it-IT" altLang="it-IT" sz="20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</a:rPr>
              <a:t> strumento molto potente</a:t>
            </a:r>
            <a:endParaRPr kumimoji="0" lang="it-IT" altLang="it-IT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67544" y="2276872"/>
            <a:ext cx="842486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000" kern="0" dirty="0">
                <a:latin typeface="Comic Sans MS" pitchFamily="66" charset="0"/>
              </a:rPr>
              <a:t>gli indici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000" i="1" kern="0" dirty="0">
                <a:latin typeface="Comic Sans MS" pitchFamily="66" charset="0"/>
              </a:rPr>
              <a:t> </a:t>
            </a:r>
            <a:r>
              <a:rPr lang="it-IT" altLang="it-IT" sz="2000" kern="0" dirty="0">
                <a:latin typeface="Comic Sans MS" pitchFamily="66" charset="0"/>
              </a:rPr>
              <a:t>e </a:t>
            </a:r>
            <a:r>
              <a:rPr lang="it-IT" altLang="it-IT" sz="2000" kern="0" dirty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kern="0" dirty="0">
                <a:latin typeface="Comic Sans MS" pitchFamily="66" charset="0"/>
              </a:rPr>
              <a:t> indicano la porzione di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>
                <a:latin typeface="Comic Sans MS" pitchFamily="66" charset="0"/>
              </a:rPr>
              <a:t> in cui cercare l’elemento </a:t>
            </a:r>
            <a:r>
              <a:rPr lang="it-IT" altLang="it-IT" sz="2000" i="1" kern="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83641" y="2708920"/>
            <a:ext cx="7488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altLang="it-IT" sz="2000" kern="0" dirty="0" smtClean="0">
                <a:latin typeface="Comic Sans MS" pitchFamily="66" charset="0"/>
              </a:rPr>
              <a:t>l’algoritmo torna la posizione di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in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L</a:t>
            </a:r>
            <a:r>
              <a:rPr lang="it-IT" altLang="it-IT" sz="2000" kern="0" dirty="0" smtClean="0">
                <a:latin typeface="Comic Sans MS" pitchFamily="66" charset="0"/>
              </a:rPr>
              <a:t>, se </a:t>
            </a:r>
            <a:r>
              <a:rPr lang="it-IT" altLang="it-IT" sz="2000" kern="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000" kern="0" dirty="0" smtClean="0">
                <a:latin typeface="Comic Sans MS" pitchFamily="66" charset="0"/>
              </a:rPr>
              <a:t> c’è, -1 altrimenti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6378</TotalTime>
  <Words>2239</Words>
  <Application>Microsoft Office PowerPoint</Application>
  <PresentationFormat>Presentazione su schermo (4:3)</PresentationFormat>
  <Paragraphs>457</Paragraphs>
  <Slides>56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56</vt:i4>
      </vt:variant>
    </vt:vector>
  </HeadingPairs>
  <TitlesOfParts>
    <vt:vector size="57" baseType="lpstr">
      <vt:lpstr>Tema di Office</vt:lpstr>
      <vt:lpstr>Algoritmi e Strutture Dati</vt:lpstr>
      <vt:lpstr>Diapositiva 2</vt:lpstr>
      <vt:lpstr>Un problema simile: ricerca di un elemento in un array/lista non ordinata</vt:lpstr>
      <vt:lpstr>Una variante: ricerca di un elemento in un array/lista ordinata</vt:lpstr>
      <vt:lpstr>Esempi su un array di 9 elementi</vt:lpstr>
      <vt:lpstr>ricorsione,tecniche di progettazione e equazioni di ricorrenza </vt:lpstr>
      <vt:lpstr>Sommario</vt:lpstr>
      <vt:lpstr>Algoritmi ricorsivi: come analizzarli?</vt:lpstr>
      <vt:lpstr>Algoritmi ricorsivi: come analizzarli?</vt:lpstr>
      <vt:lpstr>Algoritmi ricorsivi: come analizzarli?</vt:lpstr>
      <vt:lpstr>Equazioni di ricorrenza</vt:lpstr>
      <vt:lpstr>Diapositiva 12</vt:lpstr>
      <vt:lpstr>problema della celebrità</vt:lpstr>
      <vt:lpstr>problema della celebrità: un algoritmo ricorsivo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Teorema Master: enunciato informale</vt:lpstr>
      <vt:lpstr>Diapositiva 23</vt:lpstr>
      <vt:lpstr>Diapositiva 24</vt:lpstr>
      <vt:lpstr>Diapositiva 25</vt:lpstr>
      <vt:lpstr>Diapositiva 26</vt:lpstr>
      <vt:lpstr>Diapositiva 27</vt:lpstr>
      <vt:lpstr>La torre di Hanoi</vt:lpstr>
      <vt:lpstr>Un’elegante soluzione ricorsiva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esecuzione dell’algoritmo</vt:lpstr>
      <vt:lpstr>quanti spostamenti fa l’algoritmo?</vt:lpstr>
      <vt:lpstr>analisi (tecnica albero della ricorsione)</vt:lpstr>
      <vt:lpstr>Diapositiva 56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</cp:lastModifiedBy>
  <cp:revision>401</cp:revision>
  <dcterms:created xsi:type="dcterms:W3CDTF">2013-03-05T17:51:33Z</dcterms:created>
  <dcterms:modified xsi:type="dcterms:W3CDTF">2015-10-19T13:52:53Z</dcterms:modified>
</cp:coreProperties>
</file>