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421" r:id="rId3"/>
    <p:sldId id="422" r:id="rId4"/>
    <p:sldId id="423" r:id="rId5"/>
    <p:sldId id="424" r:id="rId6"/>
    <p:sldId id="305" r:id="rId7"/>
    <p:sldId id="306" r:id="rId8"/>
    <p:sldId id="385" r:id="rId9"/>
    <p:sldId id="414" r:id="rId10"/>
    <p:sldId id="415" r:id="rId11"/>
    <p:sldId id="416" r:id="rId12"/>
    <p:sldId id="376" r:id="rId13"/>
    <p:sldId id="386" r:id="rId14"/>
    <p:sldId id="417" r:id="rId15"/>
    <p:sldId id="425" r:id="rId16"/>
    <p:sldId id="426" r:id="rId17"/>
    <p:sldId id="427" r:id="rId18"/>
    <p:sldId id="429" r:id="rId19"/>
    <p:sldId id="377" r:id="rId20"/>
    <p:sldId id="378" r:id="rId21"/>
    <p:sldId id="413" r:id="rId22"/>
    <p:sldId id="379" r:id="rId23"/>
    <p:sldId id="380" r:id="rId24"/>
    <p:sldId id="381" r:id="rId25"/>
    <p:sldId id="382" r:id="rId26"/>
    <p:sldId id="428" r:id="rId27"/>
    <p:sldId id="383" r:id="rId28"/>
    <p:sldId id="373" r:id="rId29"/>
    <p:sldId id="387" r:id="rId30"/>
    <p:sldId id="388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6" r:id="rId39"/>
    <p:sldId id="397" r:id="rId40"/>
    <p:sldId id="398" r:id="rId41"/>
    <p:sldId id="399" r:id="rId42"/>
    <p:sldId id="400" r:id="rId43"/>
    <p:sldId id="401" r:id="rId44"/>
    <p:sldId id="402" r:id="rId45"/>
    <p:sldId id="403" r:id="rId46"/>
    <p:sldId id="404" r:id="rId47"/>
    <p:sldId id="405" r:id="rId48"/>
    <p:sldId id="406" r:id="rId49"/>
    <p:sldId id="407" r:id="rId50"/>
    <p:sldId id="408" r:id="rId51"/>
    <p:sldId id="409" r:id="rId52"/>
    <p:sldId id="410" r:id="rId53"/>
    <p:sldId id="411" r:id="rId54"/>
    <p:sldId id="412" r:id="rId55"/>
    <p:sldId id="374" r:id="rId56"/>
    <p:sldId id="384" r:id="rId5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/3)+O(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ricorsivo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espressa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naturale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attraverso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T(2n/3) + </a:t>
            </a:r>
            <a:r>
              <a:rPr lang="it-IT" altLang="it-IT" sz="2000" dirty="0" smtClean="0">
                <a:latin typeface="Comic Sans MS" pitchFamily="66" charset="0"/>
              </a:rPr>
              <a:t>n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</a:t>
            </a:r>
            <a:r>
              <a:rPr lang="it-IT" altLang="it-IT" sz="2000" dirty="0" smtClean="0">
                <a:latin typeface="Comic Sans MS" pitchFamily="66" charset="0"/>
              </a:rPr>
              <a:t>T(n-1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latin typeface="Comic Sans MS" pitchFamily="66" charset="0"/>
              </a:rPr>
              <a:t>O(1)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</a:t>
            </a:r>
            <a:r>
              <a:rPr lang="it-IT" altLang="it-IT" sz="2000" dirty="0" smtClean="0">
                <a:latin typeface="Comic Sans MS" pitchFamily="66" charset="0"/>
              </a:rPr>
              <a:t>2T(n/4) </a:t>
            </a:r>
            <a:r>
              <a:rPr lang="it-IT" altLang="it-IT" sz="2000" dirty="0">
                <a:latin typeface="Comic Sans MS" pitchFamily="66" charset="0"/>
              </a:rPr>
              <a:t>+ </a:t>
            </a:r>
            <a:r>
              <a:rPr lang="it-IT" altLang="it-IT" sz="2000" dirty="0" smtClean="0">
                <a:latin typeface="Comic Sans MS" pitchFamily="66" charset="0"/>
              </a:rPr>
              <a:t>O(n log n)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 smtClean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774974"/>
            <a:ext cx="7696200" cy="2246314"/>
            <a:chOff x="384" y="2832"/>
            <a:chExt cx="4848" cy="1415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32"/>
              <a:ext cx="4560" cy="1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2c </a:t>
              </a:r>
              <a:r>
                <a:rPr lang="it-IT" altLang="it-IT" sz="2800" dirty="0">
                  <a:latin typeface="Comic Sans MS" pitchFamily="66" charset="0"/>
                </a:rPr>
                <a:t>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…</a:t>
              </a:r>
              <a:endParaRPr lang="it-IT" altLang="it-IT" sz="2800" dirty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</a:t>
              </a:r>
              <a:r>
                <a:rPr lang="it-IT" altLang="it-IT" sz="2800" dirty="0">
                  <a:latin typeface="Comic Sans MS" pitchFamily="66" charset="0"/>
                </a:rPr>
                <a:t>( ∑</a:t>
              </a:r>
              <a:r>
                <a:rPr lang="it-IT" altLang="it-IT" sz="2800" baseline="-25000" dirty="0">
                  <a:latin typeface="Comic Sans MS" pitchFamily="66" charset="0"/>
                </a:rPr>
                <a:t>j=1...i</a:t>
              </a:r>
              <a:r>
                <a:rPr lang="it-IT" altLang="it-IT" sz="2800" dirty="0">
                  <a:latin typeface="Comic Sans MS" pitchFamily="66" charset="0"/>
                </a:rPr>
                <a:t> c</a:t>
              </a:r>
              <a:r>
                <a:rPr lang="it-IT" altLang="it-IT" sz="11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)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</a:t>
              </a:r>
              <a:r>
                <a:rPr lang="it-IT" altLang="it-IT" sz="2800" baseline="30000" dirty="0">
                  <a:latin typeface="Comic Sans MS" pitchFamily="66" charset="0"/>
                </a:rPr>
                <a:t>i</a:t>
              </a:r>
              <a:r>
                <a:rPr lang="it-IT" altLang="it-IT" sz="2800" dirty="0">
                  <a:latin typeface="Comic Sans MS" pitchFamily="66" charset="0"/>
                </a:rPr>
                <a:t>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</a:t>
              </a:r>
              <a:r>
                <a:rPr lang="it-IT" altLang="it-IT" sz="2800" dirty="0">
                  <a:latin typeface="Comic Sans MS" pitchFamily="66" charset="0"/>
                </a:rPr>
                <a:t>i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</a:t>
              </a:r>
              <a:r>
                <a:rPr lang="it-IT" altLang="it-IT" sz="2800" baseline="30000" dirty="0">
                  <a:latin typeface="Comic Sans MS" pitchFamily="66" charset="0"/>
                </a:rPr>
                <a:t>i</a:t>
              </a:r>
              <a:r>
                <a:rPr lang="it-IT" altLang="it-IT" sz="28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ad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endParaRPr lang="en-US" sz="2000" dirty="0" smtClean="0">
              <a:latin typeface="Comic Sans MS" pitchFamily="66" charset="0"/>
            </a:endParaRPr>
          </a:p>
          <a:p>
            <a:pPr algn="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conosci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questa</a:t>
            </a:r>
            <a:r>
              <a:rPr lang="en-US" sz="2000" dirty="0" smtClean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conosce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nessuno</a:t>
            </a:r>
            <a:r>
              <a:rPr lang="en-US" sz="2000" dirty="0" smtClean="0">
                <a:latin typeface="Comic Sans MS" pitchFamily="66" charset="0"/>
              </a:rPr>
              <a:t> ma è</a:t>
            </a:r>
          </a:p>
          <a:p>
            <a:r>
              <a:rPr lang="en-US" sz="2000" dirty="0" err="1" smtClean="0">
                <a:latin typeface="Comic Sans MS" pitchFamily="66" charset="0"/>
              </a:rPr>
              <a:t>conosciuta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602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132856"/>
            <a:ext cx="1224136" cy="134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srotolando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 smtClean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/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X: </a:t>
            </a:r>
            <a:r>
              <a:rPr lang="en-US" dirty="0" err="1" smtClean="0">
                <a:latin typeface="Comic Sans MS" pitchFamily="66" charset="0"/>
              </a:rPr>
              <a:t>insieme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le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quali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cercando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celebrità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-2)+2=T(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-3)+3=…=T(1)+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400" dirty="0">
                <a:latin typeface="Comic Sans MS" pitchFamily="66" charset="0"/>
              </a:rPr>
              <a:t>:   T(n) = </a:t>
            </a:r>
            <a:r>
              <a:rPr lang="it-IT" altLang="it-IT" sz="2400" dirty="0" smtClean="0">
                <a:latin typeface="Comic Sans MS" pitchFamily="66" charset="0"/>
              </a:rPr>
              <a:t>T(n-1)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:   T(n) </a:t>
            </a:r>
            <a:r>
              <a:rPr lang="it-IT" altLang="it-IT" sz="2400" dirty="0" smtClean="0">
                <a:latin typeface="Comic Sans MS" pitchFamily="66" charset="0"/>
              </a:rPr>
              <a:t>= 9 T(n/3) + n, 		            		 T(1) = </a:t>
            </a:r>
            <a:r>
              <a:rPr lang="it-IT" altLang="it-IT" sz="2400" dirty="0" err="1" smtClean="0">
                <a:latin typeface="Comic Sans MS" pitchFamily="66" charset="0"/>
              </a:rPr>
              <a:t>1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 smtClean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 smtClean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 smtClean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 smtClean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126876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87836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Assumiamo che la soluzione sia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91976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45316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</a:t>
            </a:r>
            <a:r>
              <a:rPr lang="it-IT" altLang="it-IT" sz="2400" dirty="0" smtClean="0">
                <a:latin typeface="Comic Sans MS" pitchFamily="66" charset="0"/>
              </a:rPr>
              <a:t>Quindi: quando </a:t>
            </a:r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devo avere: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/2+1 ≤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da cui segue: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58108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≤ 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21288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7727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 smtClean="0">
                <a:latin typeface="Comic Sans MS" pitchFamily="66" charset="0"/>
              </a:rPr>
              <a:t>:     </a:t>
            </a:r>
            <a:r>
              <a:rPr lang="it-IT" altLang="it-IT" sz="2400" dirty="0">
                <a:latin typeface="Comic Sans MS" pitchFamily="66" charset="0"/>
              </a:rPr>
              <a:t>T(n)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 smtClean="0">
                <a:latin typeface="Comic Sans MS" pitchFamily="66" charset="0"/>
              </a:rPr>
              <a:t>…e</a:t>
            </a:r>
            <a:r>
              <a:rPr lang="it-IT" altLang="it-IT" sz="2400" dirty="0" smtClean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Algoritmi </a:t>
            </a:r>
            <a:r>
              <a:rPr lang="it-IT" altLang="it-IT" sz="2400" dirty="0">
                <a:latin typeface="Comic Sans MS" pitchFamily="66" charset="0"/>
              </a:rPr>
              <a:t>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1     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Pr(“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in </a:t>
            </a:r>
            <a:r>
              <a:rPr lang="en-US" sz="2000" dirty="0" err="1" smtClean="0">
                <a:latin typeface="Comic Sans MS" pitchFamily="66" charset="0"/>
              </a:rPr>
              <a:t>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”)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 se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=1,</a:t>
            </a:r>
          </a:p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-1 </a:t>
            </a:r>
            <a:r>
              <a:rPr lang="en-US" dirty="0" err="1" smtClean="0">
                <a:latin typeface="Comic Sans MS" pitchFamily="66" charset="0"/>
              </a:rPr>
              <a:t>altrimenti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-1))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=2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/2)= 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+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-1)/2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=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dim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Fibonacci6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</a:rPr>
              <a:t>O(1)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latin typeface="Comic Sans MS" pitchFamily="66" charset="0"/>
              </a:rPr>
              <a:t>=3, </a:t>
            </a:r>
            <a:r>
              <a:rPr lang="en-US" sz="3200" dirty="0">
                <a:latin typeface="Comic Sans MS" pitchFamily="66" charset="0"/>
              </a:rPr>
              <a:t>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1     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    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)</a:t>
              </a:r>
              <a:r>
                <a:rPr lang="it-IT" altLang="it-IT" sz="2800" dirty="0">
                  <a:latin typeface="Comic Sans MS" pitchFamily="66" charset="0"/>
                </a:rPr>
                <a:t> se f(n)</a:t>
              </a:r>
              <a:r>
                <a:rPr lang="it-IT" altLang="it-IT" sz="2800" dirty="0" err="1">
                  <a:latin typeface="Comic Sans MS" pitchFamily="66" charset="0"/>
                </a:rPr>
                <a:t>=O</a:t>
              </a:r>
              <a:r>
                <a:rPr lang="it-IT" altLang="it-IT" sz="2800" dirty="0">
                  <a:latin typeface="Comic Sans MS" pitchFamily="66" charset="0"/>
                </a:rPr>
                <a:t>(n         </a:t>
              </a:r>
              <a:r>
                <a:rPr lang="it-IT" altLang="it-IT" sz="9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) per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 smtClean="0">
                  <a:latin typeface="Comic Sans MS" pitchFamily="66" charset="0"/>
                </a:rPr>
                <a:t>&gt;</a:t>
              </a:r>
              <a:r>
                <a:rPr lang="it-IT" altLang="it-IT" sz="28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778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58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 smtClean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       log 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</a:rPr>
                <a:t>(</a:t>
              </a:r>
              <a:r>
                <a:rPr lang="it-IT" altLang="it-IT" sz="2800" dirty="0">
                  <a:latin typeface="Comic Sans MS" pitchFamily="66" charset="0"/>
                </a:rPr>
                <a:t>n       )</a:t>
              </a: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78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242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>
                  <a:latin typeface="Comic Sans MS" pitchFamily="66" charset="0"/>
                </a:rPr>
                <a:t>log</a:t>
              </a:r>
              <a:r>
                <a:rPr lang="it-IT" altLang="it-IT" sz="1600" baseline="-25000">
                  <a:latin typeface="Comic Sans MS" pitchFamily="66" charset="0"/>
                </a:rPr>
                <a:t>b</a:t>
              </a:r>
              <a:r>
                <a:rPr lang="it-IT" altLang="it-IT" sz="1600">
                  <a:latin typeface="Comic Sans MS" pitchFamily="66" charset="0"/>
                </a:rPr>
                <a:t>a</a:t>
              </a:r>
              <a:r>
                <a:rPr lang="it-IT" altLang="it-IT" sz="700">
                  <a:latin typeface="Comic Sans MS" pitchFamily="66" charset="0"/>
                </a:rPr>
                <a:t> </a:t>
              </a:r>
              <a:endParaRPr lang="it-IT" altLang="it-IT" sz="160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f(n))</a:t>
            </a:r>
            <a:r>
              <a:rPr lang="it-IT" altLang="it-IT" sz="2800" dirty="0">
                <a:latin typeface="Comic Sans MS" pitchFamily="66" charset="0"/>
              </a:rPr>
              <a:t> se f(n</a:t>
            </a:r>
            <a:r>
              <a:rPr lang="it-IT" altLang="it-IT" sz="2800" dirty="0" smtClean="0">
                <a:latin typeface="Comic Sans MS" pitchFamily="66" charset="0"/>
              </a:rPr>
              <a:t>)=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>
                <a:latin typeface="Comic Sans MS" pitchFamily="66" charset="0"/>
              </a:rPr>
              <a:t>n          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 smtClean="0">
                <a:latin typeface="Comic Sans MS" pitchFamily="66" charset="0"/>
              </a:rPr>
              <a:t>&gt;</a:t>
            </a:r>
            <a:r>
              <a:rPr lang="it-IT" altLang="it-IT" sz="2800" dirty="0">
                <a:latin typeface="Comic Sans MS" pitchFamily="66" charset="0"/>
              </a:rPr>
              <a:t>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422900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 smtClean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1)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f(n)=n=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 smtClean="0">
                <a:latin typeface="Comic Sans MS" pitchFamily="66" charset="0"/>
              </a:rPr>
              <a:t>(n        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 smtClean="0">
                <a:latin typeface="Comic Sans MS" pitchFamily="66" charset="0"/>
              </a:rPr>
              <a:t>T(n)=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279900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  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</a:t>
            </a:r>
            <a:r>
              <a:rPr lang="it-IT" altLang="it-IT" sz="2400" dirty="0" smtClean="0">
                <a:latin typeface="Comic Sans MS" pitchFamily="66" charset="0"/>
              </a:rPr>
              <a:t>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caso 1 del teorema master)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</a:t>
            </a:r>
            <a:r>
              <a:rPr lang="it-IT" altLang="it-IT" sz="2400" dirty="0" smtClean="0">
                <a:latin typeface="Comic Sans MS" pitchFamily="66" charset="0"/>
              </a:rPr>
              <a:t>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n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</a:t>
              </a:r>
              <a:r>
                <a:rPr lang="it-IT" altLang="it-IT" sz="2400" dirty="0" smtClean="0">
                  <a:latin typeface="Comic Sans MS" pitchFamily="66" charset="0"/>
                </a:rPr>
                <a:t>)=</a:t>
              </a:r>
              <a:r>
                <a:rPr lang="it-IT" altLang="it-IT" sz="2400" dirty="0" smtClean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 smtClean="0">
                  <a:latin typeface="Comic Sans MS" pitchFamily="66" charset="0"/>
                </a:rPr>
                <a:t>(</a:t>
              </a:r>
              <a:r>
                <a:rPr lang="it-IT" altLang="it-IT" sz="2400" dirty="0">
                  <a:latin typeface="Comic Sans MS" pitchFamily="66" charset="0"/>
                </a:rPr>
                <a:t>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4)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 =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 smtClean="0">
                <a:latin typeface="Comic Sans MS" pitchFamily="66" charset="0"/>
              </a:rPr>
              <a:t> (n 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ma f(n)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 (n           ), 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4114800" y="2132013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3071813" y="2586038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2+</a:t>
            </a:r>
            <a:r>
              <a:rPr lang="it-IT" altLang="it-IT" sz="160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</a:t>
            </a:r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000" dirty="0" smtClean="0">
                <a:latin typeface="Comic Sans MS" pitchFamily="66" charset="0"/>
              </a:rPr>
              <a:t>:  se il tempo speso da ogni nodo è costante, T(n) è proporzionale al numero di nodi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 smtClean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 smtClean="0">
                <a:latin typeface="Comic Sans MS" pitchFamily="66" charset="0"/>
              </a:rPr>
              <a:t>bound</a:t>
            </a:r>
            <a:r>
              <a:rPr lang="it-IT" altLang="it-IT" sz="20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stimare il numero di livelli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Hanoi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pali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un disco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mettere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un disco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720480"/>
            <a:ext cx="7657728" cy="2020888"/>
            <a:chOff x="384" y="2784"/>
            <a:chExt cx="5232" cy="127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2784"/>
              <a:ext cx="348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best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1              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x è in prima posizione</a:t>
              </a:r>
              <a:endParaRPr lang="it-IT" altLang="it-IT" sz="1600" dirty="0">
                <a:latin typeface="Comic Sans MS" pitchFamily="66" charset="0"/>
              </a:endParaRPr>
            </a:p>
            <a:p>
              <a:endParaRPr lang="it-IT" altLang="it-IT" sz="2400" dirty="0">
                <a:latin typeface="Comic Sans MS" pitchFamily="66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</a:t>
              </a:r>
              <a:r>
                <a:rPr lang="it-IT" altLang="it-IT" sz="24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</a:t>
              </a:r>
              <a:r>
                <a:rPr lang="it-IT" altLang="it-IT" sz="1600" dirty="0" smtClean="0">
                  <a:latin typeface="Comic Sans MS" pitchFamily="66" charset="0"/>
                </a:rPr>
                <a:t>               con </a:t>
              </a:r>
              <a:r>
                <a:rPr lang="it-IT" altLang="it-IT" sz="1600" dirty="0">
                  <a:latin typeface="Comic Sans MS" pitchFamily="66" charset="0"/>
                </a:rPr>
                <a:t>la stessa probabilità in una </a:t>
              </a:r>
              <a:r>
                <a:rPr lang="it-IT" altLang="it-IT" sz="16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			  </a:t>
              </a:r>
              <a:r>
                <a:rPr lang="it-IT" altLang="it-IT" sz="1600" dirty="0" smtClean="0">
                  <a:latin typeface="Comic Sans MS" pitchFamily="66" charset="0"/>
                </a:rPr>
                <a:t>			qualsiasi </a:t>
              </a:r>
              <a:r>
                <a:rPr lang="it-IT" altLang="it-IT" sz="1600" dirty="0">
                  <a:latin typeface="Comic Sans MS" pitchFamily="66" charset="0"/>
                </a:rPr>
                <a:t>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2425179"/>
            <a:ext cx="6624637" cy="19399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-&gt;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-1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732746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 se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e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si invertono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(?) per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</a:t>
            </a:r>
            <a:r>
              <a:rPr lang="it-IT" altLang="it-IT" sz="2400" dirty="0" smtClean="0">
                <a:latin typeface="Comic Sans MS" pitchFamily="66" charset="0"/>
              </a:rPr>
              <a:t>T(n-2) </a:t>
            </a:r>
            <a:r>
              <a:rPr lang="it-IT" altLang="it-IT" sz="2400" dirty="0">
                <a:latin typeface="Comic Sans MS" pitchFamily="66" charset="0"/>
              </a:rPr>
              <a:t>+ 1,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755576" y="347114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(e puzzle)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-1)+T(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-2)+O(1)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5652</TotalTime>
  <Words>2225</Words>
  <Application>Microsoft Office PowerPoint</Application>
  <PresentationFormat>Presentazione su schermo (4:3)</PresentationFormat>
  <Paragraphs>456</Paragraphs>
  <Slides>56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56</vt:i4>
      </vt:variant>
    </vt:vector>
  </HeadingPairs>
  <TitlesOfParts>
    <vt:vector size="57" baseType="lpstr">
      <vt:lpstr>Tema di Office</vt:lpstr>
      <vt:lpstr>Algoritmi e Strutture Dati</vt:lpstr>
      <vt:lpstr>Diapositiva 2</vt:lpstr>
      <vt:lpstr>Un problema simile: ricerca di un elemento in un array/lista non ordinata</vt:lpstr>
      <vt:lpstr>Una variante: ricerca di un elemento in un array/lista ordinata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Diapositiva 12</vt:lpstr>
      <vt:lpstr>problema della celebrità</vt:lpstr>
      <vt:lpstr>problema della celebrità: un algoritmo ricorsivo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Teorema Master: enunciato informale</vt:lpstr>
      <vt:lpstr>Diapositiva 23</vt:lpstr>
      <vt:lpstr>Diapositiva 24</vt:lpstr>
      <vt:lpstr>Diapositiva 25</vt:lpstr>
      <vt:lpstr>Diapositiva 26</vt:lpstr>
      <vt:lpstr>Diapositiva 27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  <vt:lpstr>Diapositiva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395</cp:revision>
  <dcterms:created xsi:type="dcterms:W3CDTF">2013-03-05T17:51:33Z</dcterms:created>
  <dcterms:modified xsi:type="dcterms:W3CDTF">2014-10-20T16:23:45Z</dcterms:modified>
</cp:coreProperties>
</file>