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421" r:id="rId3"/>
    <p:sldId id="422" r:id="rId4"/>
    <p:sldId id="423" r:id="rId5"/>
    <p:sldId id="424" r:id="rId6"/>
    <p:sldId id="305" r:id="rId7"/>
    <p:sldId id="306" r:id="rId8"/>
    <p:sldId id="385" r:id="rId9"/>
    <p:sldId id="414" r:id="rId10"/>
    <p:sldId id="415" r:id="rId11"/>
    <p:sldId id="416" r:id="rId12"/>
    <p:sldId id="376" r:id="rId13"/>
    <p:sldId id="386" r:id="rId14"/>
    <p:sldId id="417" r:id="rId15"/>
    <p:sldId id="425" r:id="rId16"/>
    <p:sldId id="426" r:id="rId17"/>
    <p:sldId id="427" r:id="rId18"/>
    <p:sldId id="429" r:id="rId19"/>
    <p:sldId id="377" r:id="rId20"/>
    <p:sldId id="378" r:id="rId21"/>
    <p:sldId id="413" r:id="rId22"/>
    <p:sldId id="379" r:id="rId23"/>
    <p:sldId id="380" r:id="rId24"/>
    <p:sldId id="381" r:id="rId25"/>
    <p:sldId id="382" r:id="rId26"/>
    <p:sldId id="428" r:id="rId27"/>
    <p:sldId id="383" r:id="rId28"/>
    <p:sldId id="373" r:id="rId29"/>
    <p:sldId id="387" r:id="rId30"/>
    <p:sldId id="388" r:id="rId31"/>
    <p:sldId id="389" r:id="rId32"/>
    <p:sldId id="390" r:id="rId33"/>
    <p:sldId id="391" r:id="rId34"/>
    <p:sldId id="392" r:id="rId35"/>
    <p:sldId id="393" r:id="rId36"/>
    <p:sldId id="394" r:id="rId37"/>
    <p:sldId id="395" r:id="rId38"/>
    <p:sldId id="396" r:id="rId39"/>
    <p:sldId id="397" r:id="rId40"/>
    <p:sldId id="398" r:id="rId41"/>
    <p:sldId id="399" r:id="rId42"/>
    <p:sldId id="400" r:id="rId43"/>
    <p:sldId id="401" r:id="rId44"/>
    <p:sldId id="402" r:id="rId45"/>
    <p:sldId id="403" r:id="rId46"/>
    <p:sldId id="404" r:id="rId47"/>
    <p:sldId id="405" r:id="rId48"/>
    <p:sldId id="406" r:id="rId49"/>
    <p:sldId id="407" r:id="rId50"/>
    <p:sldId id="408" r:id="rId51"/>
    <p:sldId id="409" r:id="rId52"/>
    <p:sldId id="410" r:id="rId53"/>
    <p:sldId id="411" r:id="rId54"/>
    <p:sldId id="412" r:id="rId55"/>
    <p:sldId id="374" r:id="rId56"/>
    <p:sldId id="384" r:id="rId5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B08F-9C69-4FA4-94D1-AABDFF39AFD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634" y="5364505"/>
            <a:ext cx="3454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/3)+O(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771069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529497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ricorsivo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può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essere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espressa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modo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naturale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attraverso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equazione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2996952"/>
            <a:ext cx="81534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esempi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5348" y="5261138"/>
            <a:ext cx="3678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T(2n/3) + </a:t>
            </a:r>
            <a:r>
              <a:rPr lang="it-IT" altLang="it-IT" sz="2000" dirty="0" smtClean="0">
                <a:latin typeface="Comic Sans MS" pitchFamily="66" charset="0"/>
              </a:rPr>
              <a:t>n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6936" y="4365104"/>
            <a:ext cx="353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</a:t>
            </a:r>
            <a:r>
              <a:rPr lang="it-IT" altLang="it-IT" sz="2000" dirty="0" smtClean="0">
                <a:latin typeface="Comic Sans MS" pitchFamily="66" charset="0"/>
              </a:rPr>
              <a:t>T(n-1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 smtClean="0">
                <a:latin typeface="Comic Sans MS" pitchFamily="66" charset="0"/>
              </a:rPr>
              <a:t>O(1)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71600" y="3604954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</a:t>
            </a:r>
            <a:r>
              <a:rPr lang="it-IT" altLang="it-IT" sz="2000" dirty="0" smtClean="0">
                <a:latin typeface="Comic Sans MS" pitchFamily="66" charset="0"/>
              </a:rPr>
              <a:t>2T(n/4) </a:t>
            </a:r>
            <a:r>
              <a:rPr lang="it-IT" altLang="it-IT" sz="2000" dirty="0">
                <a:latin typeface="Comic Sans MS" pitchFamily="66" charset="0"/>
              </a:rPr>
              <a:t>+ </a:t>
            </a:r>
            <a:r>
              <a:rPr lang="it-IT" altLang="it-IT" sz="2000" dirty="0" smtClean="0">
                <a:latin typeface="Comic Sans MS" pitchFamily="66" charset="0"/>
              </a:rPr>
              <a:t>O(n log n)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67402"/>
            <a:ext cx="8153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it-IT" altLang="it-IT" sz="2800" dirty="0" smtClean="0">
                <a:latin typeface="Comic Sans MS" pitchFamily="66" charset="0"/>
              </a:rPr>
              <a:t>: “srotolare” la ricorsione, ottenendo una sommatoria dipendente solo dalla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 problema iniziale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408134"/>
            <a:ext cx="7543800" cy="1128713"/>
            <a:chOff x="384" y="2019"/>
            <a:chExt cx="4752" cy="711"/>
          </a:xfrm>
        </p:grpSpPr>
        <p:sp>
          <p:nvSpPr>
            <p:cNvPr id="47115" name="Rectangle 5"/>
            <p:cNvSpPr>
              <a:spLocks noChangeArrowheads="1"/>
            </p:cNvSpPr>
            <p:nvPr/>
          </p:nvSpPr>
          <p:spPr bwMode="auto">
            <a:xfrm>
              <a:off x="384" y="2019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Esempio: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</a:t>
              </a:r>
            </a:p>
          </p:txBody>
        </p:sp>
        <p:sp>
          <p:nvSpPr>
            <p:cNvPr id="47116" name="Rectangle 6"/>
            <p:cNvSpPr>
              <a:spLocks noChangeArrowheads="1"/>
            </p:cNvSpPr>
            <p:nvPr/>
          </p:nvSpPr>
          <p:spPr bwMode="auto">
            <a:xfrm>
              <a:off x="384" y="2400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               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</a:t>
              </a:r>
            </a:p>
          </p:txBody>
        </p:sp>
        <p:sp>
          <p:nvSpPr>
            <p:cNvPr id="47117" name="Rectangle 7"/>
            <p:cNvSpPr>
              <a:spLocks noChangeArrowheads="1"/>
            </p:cNvSpPr>
            <p:nvPr/>
          </p:nvSpPr>
          <p:spPr bwMode="auto">
            <a:xfrm>
              <a:off x="4128" y="2400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552" y="3774974"/>
            <a:ext cx="7696200" cy="2246314"/>
            <a:chOff x="384" y="2832"/>
            <a:chExt cx="4848" cy="1415"/>
          </a:xfrm>
        </p:grpSpPr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672" y="2832"/>
              <a:ext cx="4560" cy="1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</a:t>
              </a:r>
              <a:endParaRPr lang="it-IT" altLang="it-IT" sz="2800" dirty="0" smtClean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= 2c </a:t>
              </a:r>
              <a:r>
                <a:rPr lang="it-IT" altLang="it-IT" sz="2800" dirty="0">
                  <a:latin typeface="Comic Sans MS" pitchFamily="66" charset="0"/>
                </a:rPr>
                <a:t>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 </a:t>
              </a:r>
              <a:endParaRPr lang="it-IT" altLang="it-IT" sz="2800" dirty="0" smtClean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…</a:t>
              </a:r>
              <a:endParaRPr lang="it-IT" altLang="it-IT" sz="2800" dirty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= </a:t>
              </a:r>
              <a:r>
                <a:rPr lang="it-IT" altLang="it-IT" sz="2800" dirty="0">
                  <a:latin typeface="Comic Sans MS" pitchFamily="66" charset="0"/>
                </a:rPr>
                <a:t>( ∑</a:t>
              </a:r>
              <a:r>
                <a:rPr lang="it-IT" altLang="it-IT" sz="2800" baseline="-25000" dirty="0">
                  <a:latin typeface="Comic Sans MS" pitchFamily="66" charset="0"/>
                </a:rPr>
                <a:t>j=1...i</a:t>
              </a:r>
              <a:r>
                <a:rPr lang="it-IT" altLang="it-IT" sz="2800" dirty="0">
                  <a:latin typeface="Comic Sans MS" pitchFamily="66" charset="0"/>
                </a:rPr>
                <a:t> c</a:t>
              </a:r>
              <a:r>
                <a:rPr lang="it-IT" altLang="it-IT" sz="11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)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</a:t>
              </a:r>
              <a:r>
                <a:rPr lang="it-IT" altLang="it-IT" sz="2800" baseline="30000" dirty="0">
                  <a:latin typeface="Comic Sans MS" pitchFamily="66" charset="0"/>
                </a:rPr>
                <a:t>i</a:t>
              </a:r>
              <a:r>
                <a:rPr lang="it-IT" altLang="it-IT" sz="2800" dirty="0">
                  <a:latin typeface="Comic Sans MS" pitchFamily="66" charset="0"/>
                </a:rPr>
                <a:t>) </a:t>
              </a:r>
              <a:endParaRPr lang="it-IT" altLang="it-IT" sz="2800" dirty="0" smtClean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= </a:t>
              </a:r>
              <a:r>
                <a:rPr lang="it-IT" altLang="it-IT" sz="2800" dirty="0">
                  <a:latin typeface="Comic Sans MS" pitchFamily="66" charset="0"/>
                </a:rPr>
                <a:t>i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</a:t>
              </a:r>
              <a:r>
                <a:rPr lang="it-IT" altLang="it-IT" sz="2800" baseline="30000" dirty="0">
                  <a:latin typeface="Comic Sans MS" pitchFamily="66" charset="0"/>
                </a:rPr>
                <a:t>i</a:t>
              </a:r>
              <a:r>
                <a:rPr lang="it-IT" altLang="it-IT" sz="2800" dirty="0">
                  <a:latin typeface="Comic Sans MS" pitchFamily="66" charset="0"/>
                </a:rPr>
                <a:t>) </a:t>
              </a:r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384" y="2909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533400" y="6237312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c 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T(1)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ad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festa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endParaRPr lang="en-US" sz="2000" dirty="0" smtClean="0">
              <a:latin typeface="Comic Sans MS" pitchFamily="66" charset="0"/>
            </a:endParaRPr>
          </a:p>
          <a:p>
            <a:pPr algn="r"/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r>
              <a:rPr lang="en-US" sz="2000" dirty="0" smtClean="0">
                <a:latin typeface="Comic Sans MS" pitchFamily="66" charset="0"/>
              </a:rPr>
              <a:t> del </a:t>
            </a:r>
            <a:r>
              <a:rPr lang="en-US" sz="2000" dirty="0" err="1" smtClean="0">
                <a:latin typeface="Comic Sans MS" pitchFamily="66" charset="0"/>
              </a:rPr>
              <a:t>tipo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conosci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questa</a:t>
            </a:r>
            <a:r>
              <a:rPr lang="en-US" sz="2000" dirty="0" smtClean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conosce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nessuno</a:t>
            </a:r>
            <a:r>
              <a:rPr lang="en-US" sz="2000" dirty="0" smtClean="0">
                <a:latin typeface="Comic Sans MS" pitchFamily="66" charset="0"/>
              </a:rPr>
              <a:t> ma è</a:t>
            </a:r>
          </a:p>
          <a:p>
            <a:r>
              <a:rPr lang="en-US" sz="2000" dirty="0" err="1" smtClean="0">
                <a:latin typeface="Comic Sans MS" pitchFamily="66" charset="0"/>
              </a:rPr>
              <a:t>conosciuta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8602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132856"/>
            <a:ext cx="1224136" cy="134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3880" y="6021288"/>
            <a:ext cx="18638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srotolando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5544616" cy="3831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dirty="0" smtClean="0">
                <a:latin typeface="Comic Sans MS" pitchFamily="66" charset="0"/>
              </a:rPr>
              <a:t> (X)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|X|=1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return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l’unica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persona in X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%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è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siano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 e B due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persone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qualsiasi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in X: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chiedi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ad A se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(A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conosce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B)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%A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/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(X-{A})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%B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(X-{B})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20072" y="980728"/>
            <a:ext cx="396044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X: </a:t>
            </a:r>
            <a:r>
              <a:rPr lang="en-US" dirty="0" err="1" smtClean="0">
                <a:latin typeface="Comic Sans MS" pitchFamily="66" charset="0"/>
              </a:rPr>
              <a:t>insieme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persone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</a:t>
            </a:r>
            <a:r>
              <a:rPr lang="en-US" dirty="0" smtClean="0">
                <a:latin typeface="Comic Sans MS" pitchFamily="66" charset="0"/>
              </a:rPr>
              <a:t> le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err="1" smtClean="0">
                <a:latin typeface="Comic Sans MS" pitchFamily="66" charset="0"/>
              </a:rPr>
              <a:t>quali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cercando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celebrità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12160" y="2780928"/>
            <a:ext cx="2569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quante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domande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51520" y="48290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619672" y="62373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-2)+2=T(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-3)+3=…=T(1)+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67544" y="6309320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6588224" y="5517232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-1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10" grpId="0"/>
      <p:bldP spid="11" grpId="0"/>
      <p:bldP spid="12" grpId="0"/>
      <p:bldP spid="13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dell’iterazione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400" dirty="0">
                <a:latin typeface="Comic Sans MS" pitchFamily="66" charset="0"/>
              </a:rPr>
              <a:t>:   T(n) = </a:t>
            </a:r>
            <a:r>
              <a:rPr lang="it-IT" altLang="it-IT" sz="2400" dirty="0" smtClean="0">
                <a:latin typeface="Comic Sans MS" pitchFamily="66" charset="0"/>
              </a:rPr>
              <a:t>T(n-1)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:   T(n) </a:t>
            </a:r>
            <a:r>
              <a:rPr lang="it-IT" altLang="it-IT" sz="2400" dirty="0" smtClean="0">
                <a:latin typeface="Comic Sans MS" pitchFamily="66" charset="0"/>
              </a:rPr>
              <a:t>= 9 T(n/3) + n, 		            		 T(1) = </a:t>
            </a:r>
            <a:r>
              <a:rPr lang="it-IT" altLang="it-IT" sz="2400" dirty="0" err="1" smtClean="0">
                <a:latin typeface="Comic Sans MS" pitchFamily="66" charset="0"/>
              </a:rPr>
              <a:t>1</a:t>
            </a:r>
            <a:endParaRPr lang="it-IT" altLang="it-IT" sz="2400" dirty="0" smtClean="0">
              <a:latin typeface="Comic Sans MS" pitchFamily="66" charset="0"/>
            </a:endParaRPr>
          </a:p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(soluzione sul libro di testo: Esempio 2.4)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20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dirty="0" smtClean="0"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	1</a:t>
            </a:r>
            <a:r>
              <a:rPr lang="it-IT" altLang="it-IT" dirty="0" smtClean="0">
                <a:latin typeface="Comic Sans MS" pitchFamily="66" charset="0"/>
              </a:rPr>
              <a:t>. indovinare la (forma della) soluzione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altLang="it-IT" dirty="0" smtClean="0">
                <a:latin typeface="Comic Sans MS" pitchFamily="66" charset="0"/>
              </a:rPr>
              <a:t>. usare induzione matematica per provare che 	la soluzione è quella intuita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altLang="it-IT" dirty="0" smtClean="0">
                <a:latin typeface="Comic Sans MS" pitchFamily="66" charset="0"/>
              </a:rPr>
              <a:t>. risolvi rispetto alle costanti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12750" y="126876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/2), T(1)=1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12750" y="1878360"/>
            <a:ext cx="81534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Assumiamo che la soluzione sia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11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≤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per una costante </a:t>
            </a: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800" dirty="0">
                <a:latin typeface="Comic Sans MS" pitchFamily="66" charset="0"/>
              </a:rPr>
              <a:t> opportuna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412750" y="291976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base</a:t>
            </a:r>
            <a:r>
              <a:rPr lang="it-IT" altLang="it-IT" sz="2400" dirty="0">
                <a:latin typeface="Comic Sans MS" pitchFamily="66" charset="0"/>
              </a:rPr>
              <a:t>: T(1)=1≤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1 per ogni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1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12750" y="3453160"/>
            <a:ext cx="883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induttivo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T(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+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≤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err="1">
                <a:latin typeface="Comic Sans MS" pitchFamily="66" charset="0"/>
              </a:rPr>
              <a:t>+</a:t>
            </a:r>
            <a:r>
              <a:rPr lang="it-IT" altLang="it-IT" sz="2400" dirty="0" err="1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= (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/2+1)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r>
              <a:rPr lang="it-IT" altLang="it-IT" sz="2400" dirty="0">
                <a:latin typeface="Comic Sans MS" pitchFamily="66" charset="0"/>
              </a:rPr>
              <a:t>                           </a:t>
            </a:r>
            <a:r>
              <a:rPr lang="it-IT" altLang="it-IT" sz="2400" dirty="0" smtClean="0">
                <a:latin typeface="Comic Sans MS" pitchFamily="66" charset="0"/>
              </a:rPr>
              <a:t>Quindi: quando </a:t>
            </a:r>
            <a:r>
              <a:rPr lang="it-IT" altLang="it-IT" sz="2400" dirty="0">
                <a:latin typeface="Comic Sans MS" pitchFamily="66" charset="0"/>
              </a:rPr>
              <a:t>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it-IT" altLang="it-IT" sz="2400" dirty="0" smtClean="0">
                <a:latin typeface="Comic Sans MS" pitchFamily="66" charset="0"/>
              </a:rPr>
              <a:t>?    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devo avere: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 smtClean="0">
                <a:latin typeface="Comic Sans MS" pitchFamily="66" charset="0"/>
              </a:rPr>
              <a:t>/2+1 ≤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da cui segue: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≥2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150" y="5858108"/>
            <a:ext cx="19906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≤ 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27784" y="6021288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923928" y="5877272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)=O(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/>
      <p:bldP spid="283654" grpId="0"/>
      <p:bldP spid="283655" grpId="0"/>
      <p:bldP spid="9" grpId="0"/>
      <p:bldP spid="10" grpId="0" animBg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della sostituzione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400" dirty="0" smtClean="0">
                <a:latin typeface="Comic Sans MS" pitchFamily="66" charset="0"/>
              </a:rPr>
              <a:t>:     </a:t>
            </a:r>
            <a:r>
              <a:rPr lang="it-IT" altLang="it-IT" sz="2400" dirty="0">
                <a:latin typeface="Comic Sans MS" pitchFamily="66" charset="0"/>
              </a:rPr>
              <a:t>T(n) = </a:t>
            </a:r>
            <a:r>
              <a:rPr lang="it-IT" altLang="it-IT" sz="2400" dirty="0" smtClean="0">
                <a:latin typeface="Comic Sans MS" pitchFamily="66" charset="0"/>
              </a:rPr>
              <a:t>4T(n/2)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22920" y="3668831"/>
            <a:ext cx="7637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 smtClean="0">
                <a:latin typeface="Comic Sans MS" pitchFamily="66" charset="0"/>
              </a:rPr>
              <a:t>…e</a:t>
            </a:r>
            <a:r>
              <a:rPr lang="it-IT" altLang="it-IT" sz="2400" dirty="0" smtClean="0">
                <a:latin typeface="Comic Sans MS" pitchFamily="66" charset="0"/>
              </a:rPr>
              <a:t> fare esperienza della tecnicità del metodo.)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Tecnica del divide </a:t>
            </a:r>
            <a:r>
              <a:rPr lang="it-IT" altLang="it-IT" sz="36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609600" y="1416050"/>
            <a:ext cx="83058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Algoritmi </a:t>
            </a:r>
            <a:r>
              <a:rPr lang="it-IT" altLang="it-IT" sz="2400" dirty="0">
                <a:latin typeface="Comic Sans MS" pitchFamily="66" charset="0"/>
              </a:rPr>
              <a:t>basati sulla tecnica del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400" i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r>
              <a:rPr lang="it-IT" altLang="it-IT" sz="2400" dirty="0">
                <a:latin typeface="Comic Sans MS" pitchFamily="66" charset="0"/>
              </a:rPr>
              <a:t>:</a:t>
            </a:r>
          </a:p>
          <a:p>
            <a:r>
              <a:rPr lang="it-IT" altLang="it-IT" sz="2400" dirty="0">
                <a:latin typeface="Comic Sans MS" pitchFamily="66" charset="0"/>
              </a:rPr>
              <a:t>- dividi il problema (di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sottoproblemi </a:t>
            </a:r>
          </a:p>
          <a:p>
            <a:r>
              <a:rPr lang="it-IT" altLang="it-IT" sz="2400" dirty="0">
                <a:latin typeface="Comic Sans MS" pitchFamily="66" charset="0"/>
              </a:rPr>
              <a:t> 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  <a:p>
            <a:r>
              <a:rPr lang="it-IT" altLang="it-IT" sz="2400" dirty="0">
                <a:latin typeface="Comic Sans MS" pitchFamily="66" charset="0"/>
              </a:rPr>
              <a:t>- risolvi i sottoproblemi ricorsivamente</a:t>
            </a:r>
          </a:p>
          <a:p>
            <a:r>
              <a:rPr lang="it-IT" altLang="it-IT" sz="2400" dirty="0">
                <a:latin typeface="Comic Sans MS" pitchFamily="66" charset="0"/>
              </a:rPr>
              <a:t>- ricombina le soluzioni</a:t>
            </a:r>
          </a:p>
          <a:p>
            <a:endParaRPr lang="it-IT" altLang="it-IT" sz="7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il tempo per dividere e ricombinare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. La relazione di ricorrenza è data da: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056" y="5030936"/>
            <a:ext cx="5856288" cy="1422400"/>
            <a:chOff x="1056" y="1968"/>
            <a:chExt cx="3689" cy="896"/>
          </a:xfrm>
        </p:grpSpPr>
        <p:sp>
          <p:nvSpPr>
            <p:cNvPr id="51207" name="Rectangle 5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1                    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1209" name="AutoShape 7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476424"/>
            <a:ext cx="8712968" cy="1368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353" y="4462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11961" y="1916832"/>
            <a:ext cx="4896543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Alg1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=2 </a:t>
            </a:r>
            <a:r>
              <a:rPr lang="en-US" sz="2000" b="1" dirty="0" smtClean="0"/>
              <a:t>to</a:t>
            </a:r>
            <a:r>
              <a:rPr lang="en-US" sz="2000" dirty="0" smtClean="0"/>
              <a:t> n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2786" y="4509120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58" y="4695707"/>
            <a:ext cx="6126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Pr(“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in </a:t>
            </a:r>
            <a:r>
              <a:rPr lang="en-US" sz="2000" dirty="0" err="1" smtClean="0">
                <a:latin typeface="Comic Sans MS" pitchFamily="66" charset="0"/>
              </a:rPr>
              <a:t>posizione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”)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066" y="5023809"/>
            <a:ext cx="498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</a:t>
            </a:r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2755378" y="2935577"/>
            <a:ext cx="288032" cy="4464496"/>
          </a:xfrm>
          <a:prstGeom prst="leftBrace">
            <a:avLst>
              <a:gd name="adj1" fmla="val 40606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77979" y="5250505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41338" y="518330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1 se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=1,</a:t>
            </a:r>
          </a:p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-1 </a:t>
            </a:r>
            <a:r>
              <a:rPr lang="en-US" dirty="0" err="1" smtClean="0">
                <a:latin typeface="Comic Sans MS" pitchFamily="66" charset="0"/>
              </a:rPr>
              <a:t>altrimenti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15033" y="4551652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-1))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8235" y="4951801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=2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746949" y="44371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5619" y="5858649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8821" y="625879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=1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562877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-1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95222" y="6021288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/2)= 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+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-1)/2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2786" y="3625099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86858" y="3811686"/>
            <a:ext cx="239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=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1029" y="413978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dim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69768" y="44371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5771890" y="4554632"/>
            <a:ext cx="163033" cy="1224136"/>
          </a:xfrm>
          <a:prstGeom prst="leftBrace">
            <a:avLst>
              <a:gd name="adj1" fmla="val 110744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Fibonacci6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65597" y="6012577"/>
            <a:ext cx="374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=2,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</a:rPr>
              <a:t>O(1)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89" y="1084684"/>
            <a:ext cx="8220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ottimo di pesatura</a:t>
            </a: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9552" y="4437112"/>
            <a:ext cx="3714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 smtClean="0">
                <a:latin typeface="Comic Sans MS" pitchFamily="66" charset="0"/>
              </a:rPr>
              <a:t>=3, </a:t>
            </a:r>
            <a:r>
              <a:rPr lang="en-US" sz="3200" dirty="0">
                <a:latin typeface="Comic Sans MS" pitchFamily="66" charset="0"/>
              </a:rPr>
              <a:t>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323850" y="1700213"/>
            <a:ext cx="8569325" cy="2447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600">
              <a:latin typeface="Comic Sans MS" pitchFamily="66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Teorema Master: enunciato informale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2222500" y="2311400"/>
            <a:ext cx="4968027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     </a:t>
            </a:r>
            <a:r>
              <a:rPr lang="en-US" sz="6600" dirty="0" err="1">
                <a:latin typeface="Comic Sans MS" pitchFamily="66" charset="0"/>
              </a:rPr>
              <a:t>vs</a:t>
            </a:r>
            <a:r>
              <a:rPr lang="en-US" sz="6600" dirty="0">
                <a:latin typeface="Comic Sans MS" pitchFamily="66" charset="0"/>
              </a:rPr>
              <a:t>   f(</a:t>
            </a:r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)</a:t>
            </a:r>
            <a:endParaRPr lang="en-US" sz="4000" i="1" dirty="0">
              <a:latin typeface="Comic Sans MS" pitchFamily="66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2608263" y="2355850"/>
            <a:ext cx="98937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latin typeface="Comic Sans MS" pitchFamily="66" charset="0"/>
              </a:rPr>
              <a:t>log</a:t>
            </a:r>
            <a:r>
              <a:rPr lang="en-US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5229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quale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più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velocemente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infinito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042988" y="4797425"/>
            <a:ext cx="59795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=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f(n) log 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1035050" y="5354638"/>
            <a:ext cx="64540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due è “</a:t>
            </a:r>
            <a:r>
              <a:rPr lang="en-US" sz="2000" dirty="0" err="1">
                <a:latin typeface="Comic Sans MS" pitchFamily="66" charset="0"/>
              </a:rPr>
              <a:t>polinomialmente</a:t>
            </a:r>
            <a:r>
              <a:rPr lang="en-US" sz="2000" dirty="0">
                <a:latin typeface="Comic Sans MS" pitchFamily="66" charset="0"/>
              </a:rPr>
              <a:t>”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 ha </a:t>
            </a:r>
            <a:r>
              <a:rPr lang="en-US" sz="2000" dirty="0" err="1">
                <a:latin typeface="Comic Sans MS" pitchFamily="66" charset="0"/>
              </a:rPr>
              <a:t>l’ordine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0" grpId="0"/>
      <p:bldP spid="2693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>
                <a:latin typeface="Comic Sans MS" pitchFamily="66" charset="0"/>
              </a:rPr>
              <a:t>La relazione di ricorrenza: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Teorema Master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609600" y="3352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ha soluzione: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2057400"/>
            <a:ext cx="5856288" cy="1422400"/>
            <a:chOff x="1056" y="1968"/>
            <a:chExt cx="3689" cy="896"/>
          </a:xfrm>
        </p:grpSpPr>
        <p:sp>
          <p:nvSpPr>
            <p:cNvPr id="54290" name="Rectangle 6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1                    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4292" name="AutoShape 8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4293" name="Rectangle 9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76675"/>
            <a:ext cx="8153400" cy="568325"/>
            <a:chOff x="384" y="2400"/>
            <a:chExt cx="5136" cy="358"/>
          </a:xfrm>
        </p:grpSpPr>
        <p:sp>
          <p:nvSpPr>
            <p:cNvPr id="54287" name="Rectangle 11"/>
            <p:cNvSpPr>
              <a:spLocks noChangeArrowheads="1"/>
            </p:cNvSpPr>
            <p:nvPr/>
          </p:nvSpPr>
          <p:spPr bwMode="auto">
            <a:xfrm>
              <a:off x="384" y="2456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1.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     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)</a:t>
              </a:r>
              <a:r>
                <a:rPr lang="it-IT" altLang="it-IT" sz="2800" dirty="0">
                  <a:latin typeface="Comic Sans MS" pitchFamily="66" charset="0"/>
                </a:rPr>
                <a:t> se f(n)</a:t>
              </a:r>
              <a:r>
                <a:rPr lang="it-IT" altLang="it-IT" sz="2800" dirty="0" err="1">
                  <a:latin typeface="Comic Sans MS" pitchFamily="66" charset="0"/>
                </a:rPr>
                <a:t>=O</a:t>
              </a:r>
              <a:r>
                <a:rPr lang="it-IT" altLang="it-IT" sz="2800" dirty="0">
                  <a:latin typeface="Comic Sans MS" pitchFamily="66" charset="0"/>
                </a:rPr>
                <a:t>(n         </a:t>
              </a:r>
              <a:r>
                <a:rPr lang="it-IT" altLang="it-IT" sz="9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) per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 </a:t>
              </a:r>
              <a:r>
                <a:rPr lang="it-IT" altLang="it-IT" sz="2800" dirty="0" smtClean="0">
                  <a:latin typeface="Comic Sans MS" pitchFamily="66" charset="0"/>
                </a:rPr>
                <a:t>&gt;</a:t>
              </a:r>
              <a:r>
                <a:rPr lang="it-IT" altLang="it-IT" sz="2800" dirty="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54288" name="Rectangle 12"/>
            <p:cNvSpPr>
              <a:spLocks noChangeArrowheads="1"/>
            </p:cNvSpPr>
            <p:nvPr/>
          </p:nvSpPr>
          <p:spPr bwMode="auto">
            <a:xfrm>
              <a:off x="1778" y="2400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9" name="Rectangle 13"/>
            <p:cNvSpPr>
              <a:spLocks noChangeArrowheads="1"/>
            </p:cNvSpPr>
            <p:nvPr/>
          </p:nvSpPr>
          <p:spPr bwMode="auto">
            <a:xfrm>
              <a:off x="3584" y="2405"/>
              <a:ext cx="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</a:rPr>
                <a:t>-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2000" dirty="0" smtClean="0">
                  <a:latin typeface="Comic Sans MS" pitchFamily="66" charset="0"/>
                  <a:sym typeface="Symbol"/>
                </a:rPr>
                <a:t>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4562475"/>
            <a:ext cx="8153400" cy="568325"/>
            <a:chOff x="384" y="2874"/>
            <a:chExt cx="5136" cy="358"/>
          </a:xfrm>
        </p:grpSpPr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384" y="2930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2.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       log n) </a:t>
              </a:r>
              <a:r>
                <a:rPr lang="it-IT" altLang="it-IT" sz="2800" dirty="0">
                  <a:latin typeface="Comic Sans MS" pitchFamily="66" charset="0"/>
                </a:rPr>
                <a:t>se f(n) =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</a:rPr>
                <a:t>(</a:t>
              </a:r>
              <a:r>
                <a:rPr lang="it-IT" altLang="it-IT" sz="2800" dirty="0">
                  <a:latin typeface="Comic Sans MS" pitchFamily="66" charset="0"/>
                </a:rPr>
                <a:t>n       )</a:t>
              </a: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1778" y="2874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6" name="Rectangle 17"/>
            <p:cNvSpPr>
              <a:spLocks noChangeArrowheads="1"/>
            </p:cNvSpPr>
            <p:nvPr/>
          </p:nvSpPr>
          <p:spPr bwMode="auto">
            <a:xfrm>
              <a:off x="4242" y="2874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>
                  <a:latin typeface="Comic Sans MS" pitchFamily="66" charset="0"/>
                </a:rPr>
                <a:t>log</a:t>
              </a:r>
              <a:r>
                <a:rPr lang="it-IT" altLang="it-IT" sz="1600" baseline="-25000">
                  <a:latin typeface="Comic Sans MS" pitchFamily="66" charset="0"/>
                </a:rPr>
                <a:t>b</a:t>
              </a:r>
              <a:r>
                <a:rPr lang="it-IT" altLang="it-IT" sz="1600">
                  <a:latin typeface="Comic Sans MS" pitchFamily="66" charset="0"/>
                </a:rPr>
                <a:t>a</a:t>
              </a:r>
              <a:r>
                <a:rPr lang="it-IT" altLang="it-IT" sz="700">
                  <a:latin typeface="Comic Sans MS" pitchFamily="66" charset="0"/>
                </a:rPr>
                <a:t> </a:t>
              </a:r>
              <a:endParaRPr lang="it-IT" altLang="it-IT" sz="1600">
                <a:latin typeface="Comic Sans MS" pitchFamily="66" charset="0"/>
              </a:endParaRPr>
            </a:p>
          </p:txBody>
        </p:sp>
      </p:grp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609600" y="5337175"/>
            <a:ext cx="8382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3.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f(n))</a:t>
            </a:r>
            <a:r>
              <a:rPr lang="it-IT" altLang="it-IT" sz="2800" dirty="0">
                <a:latin typeface="Comic Sans MS" pitchFamily="66" charset="0"/>
              </a:rPr>
              <a:t> se f(n</a:t>
            </a:r>
            <a:r>
              <a:rPr lang="it-IT" altLang="it-IT" sz="2800" dirty="0" smtClean="0">
                <a:latin typeface="Comic Sans MS" pitchFamily="66" charset="0"/>
              </a:rPr>
              <a:t>)=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>
                <a:latin typeface="Comic Sans MS" pitchFamily="66" charset="0"/>
              </a:rPr>
              <a:t>n          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) per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 </a:t>
            </a:r>
            <a:r>
              <a:rPr lang="it-IT" altLang="it-IT" sz="2800" dirty="0" smtClean="0">
                <a:latin typeface="Comic Sans MS" pitchFamily="66" charset="0"/>
              </a:rPr>
              <a:t>&gt;</a:t>
            </a:r>
            <a:r>
              <a:rPr lang="it-IT" altLang="it-IT" sz="2800" dirty="0">
                <a:latin typeface="Comic Sans MS" pitchFamily="66" charset="0"/>
              </a:rPr>
              <a:t>0 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f(n/b)≤ c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f(n) per c&lt;1 e n sufficientemente grande</a:t>
            </a: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5422900" y="5256213"/>
            <a:ext cx="101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 err="1">
                <a:latin typeface="Comic Sans MS" pitchFamily="66" charset="0"/>
              </a:rPr>
              <a:t>log</a:t>
            </a:r>
            <a:r>
              <a:rPr lang="it-IT" altLang="it-IT" sz="1600" baseline="-25000" dirty="0" err="1">
                <a:latin typeface="Comic Sans MS" pitchFamily="66" charset="0"/>
              </a:rPr>
              <a:t>b</a:t>
            </a:r>
            <a:r>
              <a:rPr lang="it-IT" altLang="it-IT" sz="1600" dirty="0" err="1">
                <a:latin typeface="Comic Sans MS" pitchFamily="66" charset="0"/>
              </a:rPr>
              <a:t>a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1600" dirty="0">
                <a:latin typeface="Comic Sans MS" pitchFamily="66" charset="0"/>
              </a:rPr>
              <a:t>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2000" dirty="0" smtClean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1)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+ 2T(n/2)</a:t>
            </a:r>
          </a:p>
          <a:p>
            <a:pPr>
              <a:lnSpc>
                <a:spcPct val="90000"/>
              </a:lnSpc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f(n)=n=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400" dirty="0" smtClean="0">
                <a:latin typeface="Comic Sans MS" pitchFamily="66" charset="0"/>
              </a:rPr>
              <a:t>(n        )</a:t>
            </a:r>
            <a:r>
              <a:rPr lang="it-IT" altLang="it-IT" sz="2800" dirty="0" smtClean="0">
                <a:latin typeface="Comic Sans MS" pitchFamily="66" charset="0"/>
              </a:rPr>
              <a:t>        </a:t>
            </a:r>
            <a:r>
              <a:rPr lang="it-IT" altLang="it-IT" sz="2400" dirty="0" smtClean="0">
                <a:latin typeface="Comic Sans MS" pitchFamily="66" charset="0"/>
              </a:rPr>
              <a:t>T(n)=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(n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(caso 2 del teorema master)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279900" y="1612900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1909" name="AutoShape 5"/>
          <p:cNvSpPr>
            <a:spLocks noChangeArrowheads="1"/>
          </p:cNvSpPr>
          <p:nvPr/>
        </p:nvSpPr>
        <p:spPr bwMode="auto">
          <a:xfrm>
            <a:off x="5397500" y="1752600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12" name="Rectangle 7"/>
          <p:cNvSpPr>
            <a:spLocks noChangeArrowheads="1"/>
          </p:cNvSpPr>
          <p:nvPr/>
        </p:nvSpPr>
        <p:spPr bwMode="auto">
          <a:xfrm>
            <a:off x="667072" y="2780928"/>
            <a:ext cx="8153400" cy="175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  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f(n)=c=O(n 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r>
              <a:rPr lang="it-IT" altLang="it-IT" sz="2800" dirty="0" smtClean="0">
                <a:latin typeface="Comic Sans MS" pitchFamily="66" charset="0"/>
              </a:rPr>
              <a:t>        </a:t>
            </a:r>
            <a:r>
              <a:rPr lang="it-IT" altLang="it-IT" sz="2400" dirty="0">
                <a:latin typeface="Comic Sans MS" pitchFamily="66" charset="0"/>
              </a:rPr>
              <a:t>T(n</a:t>
            </a:r>
            <a:r>
              <a:rPr lang="it-IT" altLang="it-IT" sz="2400" dirty="0" smtClean="0">
                <a:latin typeface="Comic Sans MS" pitchFamily="66" charset="0"/>
              </a:rPr>
              <a:t>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√n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1 del teorema master)</a:t>
            </a:r>
          </a:p>
        </p:txBody>
      </p:sp>
      <p:sp>
        <p:nvSpPr>
          <p:cNvPr id="55313" name="Rectangle 8"/>
          <p:cNvSpPr>
            <a:spLocks noChangeArrowheads="1"/>
          </p:cNvSpPr>
          <p:nvPr/>
        </p:nvSpPr>
        <p:spPr bwMode="auto">
          <a:xfrm>
            <a:off x="4137851" y="3140968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3 -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sp>
        <p:nvSpPr>
          <p:cNvPr id="55314" name="AutoShape 9"/>
          <p:cNvSpPr>
            <a:spLocks noChangeArrowheads="1"/>
          </p:cNvSpPr>
          <p:nvPr/>
        </p:nvSpPr>
        <p:spPr bwMode="auto">
          <a:xfrm>
            <a:off x="5508104" y="3284984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f(n)=n</a:t>
            </a:r>
            <a:r>
              <a:rPr lang="it-IT" altLang="it-IT" sz="2400" dirty="0" smtClean="0">
                <a:latin typeface="Comic Sans MS" pitchFamily="66" charset="0"/>
              </a:rPr>
              <a:t>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n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3 del teorema master)</a:t>
            </a: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4067944" y="4757082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43600" y="5238750"/>
            <a:ext cx="2252663" cy="425450"/>
            <a:chOff x="3744" y="3552"/>
            <a:chExt cx="1419" cy="268"/>
          </a:xfrm>
        </p:grpSpPr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3744" y="3552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128" y="3552"/>
              <a:ext cx="10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400" dirty="0">
                  <a:latin typeface="Comic Sans MS" pitchFamily="66" charset="0"/>
                </a:rPr>
                <a:t>T(n</a:t>
              </a:r>
              <a:r>
                <a:rPr lang="it-IT" altLang="it-IT" sz="2400" dirty="0" smtClean="0">
                  <a:latin typeface="Comic Sans MS" pitchFamily="66" charset="0"/>
                </a:rPr>
                <a:t>)=</a:t>
              </a:r>
              <a:r>
                <a:rPr lang="it-IT" altLang="it-IT" sz="2400" dirty="0" smtClean="0">
                  <a:latin typeface="Comic Sans MS" pitchFamily="66" charset="0"/>
                  <a:sym typeface="Symbol"/>
                </a:rPr>
                <a:t> </a:t>
              </a:r>
              <a:r>
                <a:rPr lang="it-IT" altLang="it-IT" sz="2400" dirty="0" smtClean="0">
                  <a:latin typeface="Comic Sans MS" pitchFamily="66" charset="0"/>
                </a:rPr>
                <a:t>(</a:t>
              </a:r>
              <a:r>
                <a:rPr lang="it-IT" altLang="it-IT" sz="2400" dirty="0">
                  <a:latin typeface="Comic Sans MS" pitchFamily="66" charset="0"/>
                </a:rPr>
                <a:t>n)</a:t>
              </a:r>
            </a:p>
          </p:txBody>
        </p:sp>
      </p:grpSp>
      <p:sp>
        <p:nvSpPr>
          <p:cNvPr id="55309" name="Rectangle 16"/>
          <p:cNvSpPr>
            <a:spLocks noChangeArrowheads="1"/>
          </p:cNvSpPr>
          <p:nvPr/>
        </p:nvSpPr>
        <p:spPr bwMode="auto">
          <a:xfrm>
            <a:off x="1143000" y="5422900"/>
            <a:ext cx="3962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latin typeface="Comic Sans MS" pitchFamily="66" charset="0"/>
              </a:rPr>
              <a:t>3(n/9)≤ c n   per c=1/3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23864" y="2780928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2)  T(n) = c + 3T(n/9)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3568" y="4437112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3)  T(n) = </a:t>
            </a:r>
            <a:r>
              <a:rPr lang="it-IT" altLang="it-IT" sz="28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 + 3T(n/9)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 animBg="1"/>
      <p:bldP spid="55312" grpId="0"/>
      <p:bldP spid="55313" grpId="0"/>
      <p:bldP spid="55314" grpId="0" animBg="1"/>
      <p:bldP spid="55306" grpId="0"/>
      <p:bldP spid="55307" grpId="0"/>
      <p:bldP spid="55309" grpId="0"/>
      <p:bldP spid="19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00213"/>
            <a:ext cx="8153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4)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log n + 2T(n/2)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 =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altLang="it-IT" sz="2400" dirty="0" smtClean="0">
                <a:latin typeface="Comic Sans MS" pitchFamily="66" charset="0"/>
              </a:rPr>
              <a:t> (n       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ma f(n)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 (n           ), 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 &gt; 0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4114800" y="2132013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1" name="Rectangle 17"/>
          <p:cNvSpPr>
            <a:spLocks noChangeArrowheads="1"/>
          </p:cNvSpPr>
          <p:nvPr/>
        </p:nvSpPr>
        <p:spPr bwMode="auto">
          <a:xfrm>
            <a:off x="3071813" y="2586038"/>
            <a:ext cx="88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2+</a:t>
            </a:r>
            <a:r>
              <a:rPr lang="it-IT" altLang="it-IT" sz="1600">
                <a:latin typeface="Comic Sans MS" pitchFamily="66" charset="0"/>
                <a:sym typeface="Symbol" pitchFamily="18" charset="2"/>
              </a:rPr>
              <a:t>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2" name="Text Box 18"/>
          <p:cNvSpPr txBox="1">
            <a:spLocks noChangeArrowheads="1"/>
          </p:cNvSpPr>
          <p:nvPr/>
        </p:nvSpPr>
        <p:spPr bwMode="auto">
          <a:xfrm>
            <a:off x="4548808" y="3573463"/>
            <a:ext cx="2957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applicare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Master!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41" grpId="0"/>
      <p:bldP spid="2570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79450" y="908050"/>
            <a:ext cx="662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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+ O(1), 				T(1) = </a:t>
            </a:r>
            <a:r>
              <a:rPr lang="it-IT" altLang="it-IT" sz="2800" dirty="0" err="1">
                <a:latin typeface="Comic Sans MS" pitchFamily="66" charset="0"/>
              </a:rPr>
              <a:t>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black">
          <a:xfrm>
            <a:off x="457200" y="260350"/>
            <a:ext cx="8218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Cambiamento di variabile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750888" y="2417763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1/2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827088" y="3068638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=2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baseline="30000" dirty="0">
                <a:latin typeface="Comic Sans MS" pitchFamily="66" charset="0"/>
              </a:rPr>
              <a:t> </a:t>
            </a:r>
            <a:r>
              <a:rPr lang="it-IT" altLang="it-IT" sz="2800" i="1" dirty="0">
                <a:latin typeface="Comic Sans MS" pitchFamily="66" charset="0"/>
              </a:rPr>
              <a:t>		</a:t>
            </a:r>
            <a:r>
              <a:rPr lang="it-IT" altLang="it-IT" sz="2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it-IT" altLang="it-IT" sz="2800" i="1" dirty="0">
                <a:latin typeface="Comic Sans MS" pitchFamily="66" charset="0"/>
              </a:rPr>
              <a:t>	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i="1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823913" y="3860800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baseline="30000" dirty="0">
                <a:latin typeface="Comic Sans MS" pitchFamily="66" charset="0"/>
              </a:rPr>
              <a:t>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5508625" y="3844925"/>
            <a:ext cx="2042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R(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):=T(2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895350" y="4632325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/2) + O(1)</a:t>
            </a:r>
          </a:p>
        </p:txBody>
      </p:sp>
      <p:sp>
        <p:nvSpPr>
          <p:cNvPr id="267276" name="AutoShape 12"/>
          <p:cNvSpPr>
            <a:spLocks noChangeArrowheads="1"/>
          </p:cNvSpPr>
          <p:nvPr/>
        </p:nvSpPr>
        <p:spPr bwMode="auto">
          <a:xfrm>
            <a:off x="4762500" y="48688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5399088" y="4665663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555875" y="5586413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 err="1">
                <a:latin typeface="Comic Sans MS" pitchFamily="66" charset="0"/>
              </a:rPr>
              <a:t>log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/>
      <p:bldP spid="267271" grpId="0"/>
      <p:bldP spid="267272" grpId="0"/>
      <p:bldP spid="267273" grpId="0"/>
      <p:bldP spid="267274" grpId="0"/>
      <p:bldP spid="267276" grpId="0" animBg="1"/>
      <p:bldP spid="267277" grpId="0"/>
      <p:bldP spid="26727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disegnare l’albero delle chiamate ricorsive indicando la dimensione di ogni nodo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speso da ogni nodo dell’albero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complessivo “sommando” il tempo speso da ogni nodo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09600" y="414908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</a:t>
            </a:r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000" dirty="0" smtClean="0">
                <a:latin typeface="Comic Sans MS" pitchFamily="66" charset="0"/>
              </a:rPr>
              <a:t>:  se il tempo speso da ogni nodo è costante, T(n) è proporzionale al numero di nodi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4953362"/>
            <a:ext cx="8064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2</a:t>
            </a:r>
            <a:r>
              <a:rPr lang="it-IT" altLang="it-IT" sz="2000" dirty="0" smtClean="0">
                <a:latin typeface="Comic Sans MS" pitchFamily="66" charset="0"/>
              </a:rPr>
              <a:t>: a volte conviene analizzare l’albero per livelli: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analizzare il tempo speso su ogni livello (fornendo upper </a:t>
            </a:r>
            <a:r>
              <a:rPr lang="it-IT" altLang="it-IT" sz="2000" dirty="0" err="1" smtClean="0">
                <a:latin typeface="Comic Sans MS" pitchFamily="66" charset="0"/>
              </a:rPr>
              <a:t>bound</a:t>
            </a:r>
            <a:r>
              <a:rPr lang="it-IT" altLang="it-IT" sz="2000" dirty="0" smtClean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stimare il numero di livelli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Hanoi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tre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pali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regole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un disco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volta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mettere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un disco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Un’elegante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ricorsiva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rgbClr val="3366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10043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15888" y="4149080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2719553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4720480"/>
            <a:ext cx="7657728" cy="2020888"/>
            <a:chOff x="384" y="2784"/>
            <a:chExt cx="5232" cy="1273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84" y="2784"/>
              <a:ext cx="348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best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1              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x è in prima posizione</a:t>
              </a:r>
              <a:endParaRPr lang="it-IT" altLang="it-IT" sz="1600" dirty="0">
                <a:latin typeface="Comic Sans MS" pitchFamily="66" charset="0"/>
              </a:endParaRPr>
            </a:p>
            <a:p>
              <a:endParaRPr lang="it-IT" altLang="it-IT" sz="2400" dirty="0">
                <a:latin typeface="Comic Sans MS" pitchFamily="66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3087"/>
              <a:ext cx="41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it-IT" altLang="it-IT" sz="24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456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+1)/2    </a:t>
              </a:r>
              <a:r>
                <a:rPr lang="it-IT" altLang="it-IT" sz="24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</a:t>
              </a:r>
              <a:r>
                <a:rPr lang="it-IT" altLang="it-IT" sz="1600" dirty="0" smtClean="0">
                  <a:latin typeface="Comic Sans MS" pitchFamily="66" charset="0"/>
                </a:rPr>
                <a:t>               con </a:t>
              </a:r>
              <a:r>
                <a:rPr lang="it-IT" altLang="it-IT" sz="1600" dirty="0">
                  <a:latin typeface="Comic Sans MS" pitchFamily="66" charset="0"/>
                </a:rPr>
                <a:t>la stessa probabilità in una </a:t>
              </a:r>
              <a:r>
                <a:rPr lang="it-IT" altLang="it-IT" sz="16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			  </a:t>
              </a:r>
              <a:r>
                <a:rPr lang="it-IT" altLang="it-IT" sz="1600" dirty="0" smtClean="0">
                  <a:latin typeface="Comic Sans MS" pitchFamily="66" charset="0"/>
                </a:rPr>
                <a:t>			qualsiasi </a:t>
              </a:r>
              <a:r>
                <a:rPr lang="it-IT" altLang="it-IT" sz="1600" dirty="0">
                  <a:latin typeface="Comic Sans MS" pitchFamily="66" charset="0"/>
                </a:rPr>
                <a:t>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2425179"/>
            <a:ext cx="6624637" cy="19399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-&gt;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-1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732746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 se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66714" y="3253085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2942" y="322603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03948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variante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284984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91207" y="5949280"/>
            <a:ext cx="2702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)=O(log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3995936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278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Esempi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su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un array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9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elementi</a:t>
            </a:r>
            <a:endParaRPr lang="en-US" sz="36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5399088" cy="4114800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88125" y="1916113"/>
            <a:ext cx="23764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3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dirty="0">
                <a:latin typeface="Comic Sans MS" pitchFamily="66" charset="0"/>
              </a:rPr>
              <a:t>3&lt;4 quindi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e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si invertono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296747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55576" y="2740858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97152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07504" y="4437112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5496" y="3933056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(?) per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148064" y="5085184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>
            <a:off x="5148064" y="554917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499992" y="63720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due esempi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1:   T(n) = T(n/3) + T(2n/3) + n, 		          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2:   T(n) = 2 </a:t>
            </a:r>
            <a:r>
              <a:rPr lang="it-IT" altLang="it-IT" sz="2400" dirty="0" smtClean="0">
                <a:latin typeface="Comic Sans MS" pitchFamily="66" charset="0"/>
              </a:rPr>
              <a:t>T(n-2) </a:t>
            </a:r>
            <a:r>
              <a:rPr lang="it-IT" altLang="it-IT" sz="2400" dirty="0">
                <a:latin typeface="Comic Sans MS" pitchFamily="66" charset="0"/>
              </a:rPr>
              <a:t>+ 1, 		            		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ricorsione,tecniche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progettazione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755576" y="347114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(e puzzle)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47949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-1)+T(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-2)+O(1)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2492896"/>
            <a:ext cx="839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latin typeface="Times New Roman" pitchFamily="18" charset="0"/>
              </a:rPr>
              <a:t>algoritmo</a:t>
            </a:r>
            <a:r>
              <a:rPr lang="it-IT" altLang="it-IT" sz="2800" dirty="0">
                <a:latin typeface="Times New Roman" pitchFamily="18" charset="0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i="1" dirty="0">
                <a:latin typeface="Times New Roman" pitchFamily="18" charset="0"/>
              </a:rPr>
              <a:t>(intero n) 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if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(n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≤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2)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then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1</a:t>
            </a:r>
            <a:endParaRPr lang="it-IT" altLang="it-IT" sz="28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else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(n-1)</a:t>
            </a:r>
            <a:r>
              <a:rPr lang="it-IT" altLang="it-IT" sz="2800" i="1" dirty="0">
                <a:latin typeface="Times New Roman" pitchFamily="18" charset="0"/>
              </a:rPr>
              <a:t> +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(n-2)</a:t>
            </a:r>
            <a:endParaRPr lang="en-US" alt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900113" y="3227362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5148</TotalTime>
  <Words>2220</Words>
  <Application>Microsoft Office PowerPoint</Application>
  <PresentationFormat>Presentazione su schermo (4:3)</PresentationFormat>
  <Paragraphs>452</Paragraphs>
  <Slides>56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56</vt:i4>
      </vt:variant>
    </vt:vector>
  </HeadingPairs>
  <TitlesOfParts>
    <vt:vector size="57" baseType="lpstr">
      <vt:lpstr>Tema di Office</vt:lpstr>
      <vt:lpstr>Algoritmi e Strutture Dati</vt:lpstr>
      <vt:lpstr>Diapositiva 2</vt:lpstr>
      <vt:lpstr>Un problema simile: ricerca di un elemento in un array/lista non ordinata</vt:lpstr>
      <vt:lpstr>Una variante: ricerca di un elemento in un array/lista ordinata</vt:lpstr>
      <vt:lpstr>Esempi su un array di 9 elementi</vt:lpstr>
      <vt:lpstr>ricorsione,tecniche di progettazione e equazioni di ricorrenza </vt:lpstr>
      <vt:lpstr>Sommario</vt:lpstr>
      <vt:lpstr>Algoritmi ricorsivi: come analizzarli?</vt:lpstr>
      <vt:lpstr>Algoritmi ricorsivi: come analizzarli?</vt:lpstr>
      <vt:lpstr>Algoritmi ricorsivi: come analizzarli?</vt:lpstr>
      <vt:lpstr>Equazioni di ricorrenza</vt:lpstr>
      <vt:lpstr>Diapositiva 12</vt:lpstr>
      <vt:lpstr>problema della celebrità</vt:lpstr>
      <vt:lpstr>problema della celebrità: un algoritmo ricorsivo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Teorema Master: enunciato informale</vt:lpstr>
      <vt:lpstr>Diapositiva 23</vt:lpstr>
      <vt:lpstr>Diapositiva 24</vt:lpstr>
      <vt:lpstr>Diapositiva 25</vt:lpstr>
      <vt:lpstr>Diapositiva 26</vt:lpstr>
      <vt:lpstr>Diapositiva 27</vt:lpstr>
      <vt:lpstr>La torre di Hanoi</vt:lpstr>
      <vt:lpstr>Un’elegante soluzione ricorsiva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quanti spostamenti fa l’algoritmo?</vt:lpstr>
      <vt:lpstr>analisi (tecnica albero della ricorsione)</vt:lpstr>
      <vt:lpstr>Diapositiva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393</cp:revision>
  <dcterms:created xsi:type="dcterms:W3CDTF">2013-03-05T17:51:33Z</dcterms:created>
  <dcterms:modified xsi:type="dcterms:W3CDTF">2013-10-21T11:55:38Z</dcterms:modified>
</cp:coreProperties>
</file>