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43" r:id="rId3"/>
    <p:sldId id="451" r:id="rId4"/>
    <p:sldId id="452" r:id="rId5"/>
    <p:sldId id="453" r:id="rId6"/>
    <p:sldId id="344" r:id="rId7"/>
    <p:sldId id="330" r:id="rId8"/>
    <p:sldId id="398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2" r:id="rId17"/>
    <p:sldId id="423" r:id="rId18"/>
    <p:sldId id="454" r:id="rId19"/>
    <p:sldId id="424" r:id="rId20"/>
    <p:sldId id="425" r:id="rId21"/>
    <p:sldId id="420" r:id="rId22"/>
    <p:sldId id="426" r:id="rId23"/>
    <p:sldId id="427" r:id="rId24"/>
    <p:sldId id="433" r:id="rId25"/>
    <p:sldId id="421" r:id="rId26"/>
    <p:sldId id="434" r:id="rId27"/>
    <p:sldId id="436" r:id="rId28"/>
    <p:sldId id="437" r:id="rId29"/>
    <p:sldId id="447" r:id="rId30"/>
    <p:sldId id="440" r:id="rId31"/>
    <p:sldId id="431" r:id="rId32"/>
    <p:sldId id="439" r:id="rId33"/>
    <p:sldId id="441" r:id="rId34"/>
    <p:sldId id="442" r:id="rId35"/>
    <p:sldId id="443" r:id="rId36"/>
    <p:sldId id="444" r:id="rId37"/>
    <p:sldId id="445" r:id="rId38"/>
    <p:sldId id="446" r:id="rId39"/>
    <p:sldId id="448" r:id="rId40"/>
    <p:sldId id="438" r:id="rId41"/>
    <p:sldId id="450" r:id="rId4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07/11/2024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Mining Massive Data</a:t>
            </a:r>
          </a:p>
        </p:txBody>
      </p:sp>
      <p:sp>
        <p:nvSpPr>
          <p:cNvPr id="4" name="Sottotitolo 4">
            <a:extLst>
              <a:ext uri="{FF2B5EF4-FFF2-40B4-BE49-F238E27FC236}">
                <a16:creationId xmlns:a16="http://schemas.microsoft.com/office/drawing/2014/main" id="{5ABD36A7-5363-9C4F-67C4-D60A1DDD201B}"/>
              </a:ext>
            </a:extLst>
          </p:cNvPr>
          <p:cNvSpPr txBox="1">
            <a:spLocks/>
          </p:cNvSpPr>
          <p:nvPr/>
        </p:nvSpPr>
        <p:spPr>
          <a:xfrm>
            <a:off x="0" y="3861048"/>
            <a:ext cx="9144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Luciano </a:t>
            </a:r>
            <a:r>
              <a:rPr lang="en-US" dirty="0" err="1">
                <a:solidFill>
                  <a:schemeClr val="tx1"/>
                </a:solidFill>
                <a:latin typeface="Comic Sans MS" panose="030F0702030302020204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www.mat.uniroma2.it/~guala/MMD_2024.html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552F40-F721-48B7-31C7-EEBB49874469}"/>
              </a:ext>
            </a:extLst>
          </p:cNvPr>
          <p:cNvSpPr txBox="1"/>
          <p:nvPr/>
        </p:nvSpPr>
        <p:spPr>
          <a:xfrm>
            <a:off x="30025" y="44624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how Google Chrome detects malicious URLs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8DE78D-7527-A730-C522-27289721C3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74" t="18957" r="25912" b="15999"/>
          <a:stretch/>
        </p:blipFill>
        <p:spPr>
          <a:xfrm>
            <a:off x="107504" y="1828584"/>
            <a:ext cx="5034014" cy="503601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9" name="CasellaDiTesto 3">
            <a:extLst>
              <a:ext uri="{FF2B5EF4-FFF2-40B4-BE49-F238E27FC236}">
                <a16:creationId xmlns:a16="http://schemas.microsoft.com/office/drawing/2014/main" id="{FB46C816-8A5C-AAA7-8D5A-4B537098B8F2}"/>
              </a:ext>
            </a:extLst>
          </p:cNvPr>
          <p:cNvSpPr txBox="1"/>
          <p:nvPr/>
        </p:nvSpPr>
        <p:spPr>
          <a:xfrm>
            <a:off x="5209130" y="3068960"/>
            <a:ext cx="38273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insert the known malicious URLs into a Bloom filter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only the URLS that pass the filter are checked on Google’s remote servers</a:t>
            </a:r>
          </a:p>
        </p:txBody>
      </p:sp>
    </p:spTree>
    <p:extLst>
      <p:ext uri="{BB962C8B-B14F-4D97-AF65-F5344CB8AC3E}">
        <p14:creationId xmlns:p14="http://schemas.microsoft.com/office/powerpoint/2010/main" val="46124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B2A2F5-7976-571F-A968-F126F09E7C0B}"/>
              </a:ext>
            </a:extLst>
          </p:cNvPr>
          <p:cNvSpPr txBox="1"/>
          <p:nvPr/>
        </p:nvSpPr>
        <p:spPr>
          <a:xfrm>
            <a:off x="107504" y="260648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Let h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,...,</a:t>
            </a:r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be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hash functions, </a:t>
            </a:r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latin typeface="Comic Sans MS" pitchFamily="66" charset="0"/>
              </a:rPr>
              <a:t>i</a:t>
            </a:r>
            <a:r>
              <a:rPr lang="en-US" sz="2000" dirty="0" err="1">
                <a:latin typeface="Comic Sans MS" pitchFamily="66" charset="0"/>
              </a:rPr>
              <a:t>:U</a:t>
            </a:r>
            <a:r>
              <a:rPr lang="en-US" sz="2000" dirty="0">
                <a:latin typeface="Comic Sans MS" pitchFamily="66" charset="0"/>
              </a:rPr>
              <a:t>         {0,1,...,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en-US" sz="2000" dirty="0">
                <a:latin typeface="Comic Sans MS" pitchFamily="66" charset="0"/>
              </a:rPr>
              <a:t>-1}  </a:t>
            </a:r>
          </a:p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are parameters that will be chosen as function of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27382E-069E-C308-6A46-74237CF28145}"/>
              </a:ext>
            </a:extLst>
          </p:cNvPr>
          <p:cNvCxnSpPr/>
          <p:nvPr/>
        </p:nvCxnSpPr>
        <p:spPr>
          <a:xfrm>
            <a:off x="4572000" y="457216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0ABA8F2F-C5B1-8661-AB1B-A62E7792D6FE}"/>
              </a:ext>
            </a:extLst>
          </p:cNvPr>
          <p:cNvSpPr txBox="1"/>
          <p:nvPr/>
        </p:nvSpPr>
        <p:spPr>
          <a:xfrm>
            <a:off x="107504" y="122869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assumption: </a:t>
            </a:r>
            <a:r>
              <a:rPr lang="en-US" sz="2000" dirty="0">
                <a:latin typeface="Comic Sans MS" pitchFamily="66" charset="0"/>
              </a:rPr>
              <a:t>h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,...,</a:t>
            </a:r>
            <a:r>
              <a:rPr lang="en-US" sz="2000" dirty="0" err="1">
                <a:latin typeface="Comic Sans MS" pitchFamily="66" charset="0"/>
              </a:rPr>
              <a:t>h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are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independent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completely uniform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31091A40-0160-C07A-326D-F0D11EE3CFE5}"/>
              </a:ext>
            </a:extLst>
          </p:cNvPr>
          <p:cNvSpPr txBox="1"/>
          <p:nvPr/>
        </p:nvSpPr>
        <p:spPr>
          <a:xfrm>
            <a:off x="107504" y="1948770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completely uniform: </a:t>
            </a:r>
            <a:r>
              <a:rPr lang="en-US" sz="2000" dirty="0">
                <a:latin typeface="Comic Sans MS" pitchFamily="66" charset="0"/>
              </a:rPr>
              <a:t>h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maps any </a:t>
            </a:r>
            <a:r>
              <a:rPr lang="en-US" sz="2000" dirty="0" err="1">
                <a:latin typeface="Comic Sans MS" pitchFamily="66" charset="0"/>
              </a:rPr>
              <a:t>x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 err="1"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to any given bucket with prob. 1/m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87CBE86A-78F6-B965-5E98-130C88379C4A}"/>
              </a:ext>
            </a:extLst>
          </p:cNvPr>
          <p:cNvSpPr txBox="1"/>
          <p:nvPr/>
        </p:nvSpPr>
        <p:spPr>
          <a:xfrm>
            <a:off x="179512" y="2348880"/>
            <a:ext cx="8334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simplifies the analysis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almost met in practice if you use a good enough hash function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(e.g. SHA-256)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7C35B652-6EF2-5CF3-312E-53A1BB377FA6}"/>
              </a:ext>
            </a:extLst>
          </p:cNvPr>
          <p:cNvSpPr txBox="1"/>
          <p:nvPr/>
        </p:nvSpPr>
        <p:spPr>
          <a:xfrm>
            <a:off x="179512" y="4321549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Bloom Filter: </a:t>
            </a:r>
            <a:r>
              <a:rPr lang="en-US" sz="2000" dirty="0">
                <a:latin typeface="Comic Sans MS" pitchFamily="66" charset="0"/>
              </a:rPr>
              <a:t>a bit-vector B[0,1,...,m-1] of size m, initially all set to 0.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CD9447CB-D005-D315-351F-771EA2D09E60}"/>
              </a:ext>
            </a:extLst>
          </p:cNvPr>
          <p:cNvSpPr txBox="1"/>
          <p:nvPr/>
        </p:nvSpPr>
        <p:spPr>
          <a:xfrm>
            <a:off x="179512" y="4937102"/>
            <a:ext cx="840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(x): set to 1 all B[h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(x)],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=1,...,k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9D9100A4-FA51-143D-BC82-571EE6B558A6}"/>
              </a:ext>
            </a:extLst>
          </p:cNvPr>
          <p:cNvSpPr txBox="1"/>
          <p:nvPr/>
        </p:nvSpPr>
        <p:spPr>
          <a:xfrm>
            <a:off x="179512" y="5552655"/>
            <a:ext cx="840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membership</a:t>
            </a:r>
            <a:r>
              <a:rPr lang="en-US" sz="2000" dirty="0">
                <a:latin typeface="Comic Sans MS" pitchFamily="66" charset="0"/>
              </a:rPr>
              <a:t>(x): Return YES </a:t>
            </a:r>
            <a:r>
              <a:rPr lang="en-US" sz="2000" dirty="0" err="1">
                <a:latin typeface="Comic Sans MS" pitchFamily="66" charset="0"/>
              </a:rPr>
              <a:t>iff</a:t>
            </a:r>
            <a:r>
              <a:rPr lang="en-US" sz="2000" dirty="0">
                <a:latin typeface="Comic Sans MS" pitchFamily="66" charset="0"/>
              </a:rPr>
              <a:t> all B[h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(x)]=1,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=1,...,k.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4C2BF2-A767-6639-ED67-99D6EE6A7425}"/>
              </a:ext>
            </a:extLst>
          </p:cNvPr>
          <p:cNvSpPr/>
          <p:nvPr/>
        </p:nvSpPr>
        <p:spPr>
          <a:xfrm>
            <a:off x="102193" y="4005064"/>
            <a:ext cx="8856984" cy="2232248"/>
          </a:xfrm>
          <a:prstGeom prst="rect">
            <a:avLst/>
          </a:prstGeom>
          <a:noFill/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7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56428"/>
              </p:ext>
            </p:extLst>
          </p:nvPr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(“advanced”)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“advanced”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2017336" y="1989056"/>
            <a:ext cx="2328421" cy="2215299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7" y="1989056"/>
            <a:ext cx="2350470" cy="2237281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>
            <a:off x="4345757" y="2007909"/>
            <a:ext cx="934346" cy="2205872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4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(“advanced”)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“advanced”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2017336" y="1989056"/>
            <a:ext cx="2328421" cy="2215299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7" y="1989056"/>
            <a:ext cx="2350470" cy="2237281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>
            <a:off x="4345757" y="2007909"/>
            <a:ext cx="934346" cy="2205872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(“topics on”)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“topics on”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1619672" y="1989057"/>
            <a:ext cx="2726085" cy="2199878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6" y="1989057"/>
            <a:ext cx="2726085" cy="2181026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 flipH="1">
            <a:off x="3419872" y="2007909"/>
            <a:ext cx="925885" cy="2181025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6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 animBg="1"/>
      <p:bldP spid="35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666809"/>
              </p:ext>
            </p:extLst>
          </p:nvPr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“advanced”, “topics on”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(“topics on”)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“topics on”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1619672" y="1989057"/>
            <a:ext cx="2726085" cy="2199878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6" y="1989057"/>
            <a:ext cx="2726085" cy="2181026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 flipH="1">
            <a:off x="3419872" y="2007909"/>
            <a:ext cx="925885" cy="2181025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“advanced”, “topics on”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(“algorithms”)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“algorithms”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2699792" y="1989057"/>
            <a:ext cx="1645965" cy="2181025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6" y="1989057"/>
            <a:ext cx="2314476" cy="2162173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>
            <a:off x="4345756" y="2007909"/>
            <a:ext cx="874315" cy="2162173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94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73088"/>
              </p:ext>
            </p:extLst>
          </p:nvPr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“advanced”, “topics on”, “algorithms”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(“algorithms”)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“algorithms”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2699792" y="1989057"/>
            <a:ext cx="1645965" cy="2181025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6" y="1989057"/>
            <a:ext cx="2314476" cy="2162173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>
            <a:off x="4345756" y="2007909"/>
            <a:ext cx="874315" cy="2162173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14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“advanced”, “topics on”, “algorithms”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4238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membership</a:t>
            </a:r>
            <a:r>
              <a:rPr lang="en-US" sz="2000" dirty="0">
                <a:latin typeface="Comic Sans MS" pitchFamily="66" charset="0"/>
              </a:rPr>
              <a:t>(“topics on”)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“topics on”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56C6CB95-D71F-7A7B-3593-CE7A569E654D}"/>
              </a:ext>
            </a:extLst>
          </p:cNvPr>
          <p:cNvSpPr txBox="1"/>
          <p:nvPr/>
        </p:nvSpPr>
        <p:spPr>
          <a:xfrm>
            <a:off x="3790134" y="9599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YES</a:t>
            </a: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B7BFED07-B7F0-C612-93E8-FF8F62CBEBBF}"/>
              </a:ext>
            </a:extLst>
          </p:cNvPr>
          <p:cNvSpPr txBox="1"/>
          <p:nvPr/>
        </p:nvSpPr>
        <p:spPr>
          <a:xfrm>
            <a:off x="5879974" y="9599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correct answer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DA15BB4-3D8A-CF47-40E7-B156D270BA63}"/>
              </a:ext>
            </a:extLst>
          </p:cNvPr>
          <p:cNvSpPr/>
          <p:nvPr/>
        </p:nvSpPr>
        <p:spPr>
          <a:xfrm>
            <a:off x="1619672" y="1989057"/>
            <a:ext cx="2726085" cy="2199878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6B4F0A6-2155-BC93-B94E-256369F59456}"/>
              </a:ext>
            </a:extLst>
          </p:cNvPr>
          <p:cNvSpPr/>
          <p:nvPr/>
        </p:nvSpPr>
        <p:spPr>
          <a:xfrm flipH="1">
            <a:off x="4345756" y="1989057"/>
            <a:ext cx="2726085" cy="2181026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46975B-CBD9-4A1F-FC0A-CD4E1175E7DE}"/>
              </a:ext>
            </a:extLst>
          </p:cNvPr>
          <p:cNvSpPr/>
          <p:nvPr/>
        </p:nvSpPr>
        <p:spPr>
          <a:xfrm flipH="1">
            <a:off x="3419872" y="2007909"/>
            <a:ext cx="925885" cy="2181025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2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2" grpId="0"/>
      <p:bldP spid="3" grpId="0"/>
      <p:bldP spid="5" grpId="0" animBg="1"/>
      <p:bldP spid="9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“advanced”, “topics on”, “algorithms”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4238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membership</a:t>
            </a:r>
            <a:r>
              <a:rPr lang="en-US" sz="2000" dirty="0">
                <a:latin typeface="Comic Sans MS" pitchFamily="66" charset="0"/>
              </a:rPr>
              <a:t>(“boring topics”)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“boring topics”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2031282" y="1989057"/>
            <a:ext cx="2314475" cy="2181025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6" y="1989057"/>
            <a:ext cx="2674516" cy="2143321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 flipH="1">
            <a:off x="3851921" y="2007909"/>
            <a:ext cx="493836" cy="2143321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56C6CB95-D71F-7A7B-3593-CE7A569E654D}"/>
              </a:ext>
            </a:extLst>
          </p:cNvPr>
          <p:cNvSpPr txBox="1"/>
          <p:nvPr/>
        </p:nvSpPr>
        <p:spPr>
          <a:xfrm>
            <a:off x="3790134" y="9599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NO</a:t>
            </a: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B7BFED07-B7F0-C612-93E8-FF8F62CBEBBF}"/>
              </a:ext>
            </a:extLst>
          </p:cNvPr>
          <p:cNvSpPr txBox="1"/>
          <p:nvPr/>
        </p:nvSpPr>
        <p:spPr>
          <a:xfrm>
            <a:off x="5879974" y="9599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correct answer</a:t>
            </a:r>
          </a:p>
        </p:txBody>
      </p:sp>
    </p:spTree>
    <p:extLst>
      <p:ext uri="{BB962C8B-B14F-4D97-AF65-F5344CB8AC3E}">
        <p14:creationId xmlns:p14="http://schemas.microsoft.com/office/powerpoint/2010/main" val="416780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 animBg="1"/>
      <p:bldP spid="35" grpId="0" animBg="1"/>
      <p:bldP spid="36" grpId="0" animBg="1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3">
            <a:extLst>
              <a:ext uri="{FF2B5EF4-FFF2-40B4-BE49-F238E27FC236}">
                <a16:creationId xmlns:a16="http://schemas.microsoft.com/office/drawing/2014/main" id="{AA8DEF43-82A3-AE0B-5BF8-503FF69E4264}"/>
              </a:ext>
            </a:extLst>
          </p:cNvPr>
          <p:cNvSpPr txBox="1"/>
          <p:nvPr/>
        </p:nvSpPr>
        <p:spPr>
          <a:xfrm>
            <a:off x="24554" y="416858"/>
            <a:ext cx="908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What: </a:t>
            </a:r>
            <a:r>
              <a:rPr lang="en-US" sz="2000" dirty="0">
                <a:latin typeface="Comic Sans MS" pitchFamily="66" charset="0"/>
              </a:rPr>
              <a:t>3 topics, 2 lectures per topic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607BE6-6873-AE5C-7D61-782F734EEB4C}"/>
              </a:ext>
            </a:extLst>
          </p:cNvPr>
          <p:cNvSpPr txBox="1"/>
          <p:nvPr/>
        </p:nvSpPr>
        <p:spPr>
          <a:xfrm>
            <a:off x="179512" y="1052736"/>
            <a:ext cx="8383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Algorithms for Big Data: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Monday - 14,00-18,00</a:t>
            </a: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accent6"/>
                </a:solidFill>
                <a:latin typeface="Comic Sans MS" pitchFamily="66" charset="0"/>
                <a:sym typeface="Symbol" panose="05050102010706020507" pitchFamily="18" charset="2"/>
              </a:rPr>
              <a:t>lecturer: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prof. Luciano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Gualà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E50D0BEC-CD6A-F32B-ED3F-5CF186CC4AE8}"/>
              </a:ext>
            </a:extLst>
          </p:cNvPr>
          <p:cNvSpPr txBox="1"/>
          <p:nvPr/>
        </p:nvSpPr>
        <p:spPr>
          <a:xfrm>
            <a:off x="179509" y="2173793"/>
            <a:ext cx="8383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The PageRank algorithm: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Tuesday – 14,00-18,00</a:t>
            </a:r>
            <a:endParaRPr lang="en-US" dirty="0">
              <a:latin typeface="Comic Sans MS" pitchFamily="66" charset="0"/>
              <a:sym typeface="Symbol" panose="05050102010706020507" pitchFamily="18" charset="2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accent6"/>
                </a:solidFill>
                <a:latin typeface="Comic Sans MS" pitchFamily="66" charset="0"/>
                <a:sym typeface="Symbol" panose="05050102010706020507" pitchFamily="18" charset="2"/>
              </a:rPr>
              <a:t>lecturer: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prof. Andrea Clementi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F5A13D57-3499-630F-92CB-84CD92ECBE94}"/>
              </a:ext>
            </a:extLst>
          </p:cNvPr>
          <p:cNvSpPr txBox="1"/>
          <p:nvPr/>
        </p:nvSpPr>
        <p:spPr>
          <a:xfrm>
            <a:off x="179508" y="3297932"/>
            <a:ext cx="8383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Bitcoin and the Lightning Network: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Wednesday – 14,00-18,00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accent6"/>
                </a:solidFill>
                <a:latin typeface="Comic Sans MS" pitchFamily="66" charset="0"/>
                <a:sym typeface="Symbol" panose="05050102010706020507" pitchFamily="18" charset="2"/>
              </a:rPr>
              <a:t>lecturer: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prof. Francesco Pasquale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9E5D1386-CD02-A37E-5AD8-E8190ABD9B82}"/>
              </a:ext>
            </a:extLst>
          </p:cNvPr>
          <p:cNvSpPr txBox="1"/>
          <p:nvPr/>
        </p:nvSpPr>
        <p:spPr>
          <a:xfrm>
            <a:off x="24554" y="4749532"/>
            <a:ext cx="908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How </a:t>
            </a:r>
            <a:r>
              <a:rPr lang="en-US" sz="2000" dirty="0">
                <a:latin typeface="Comic Sans MS" pitchFamily="66" charset="0"/>
              </a:rPr>
              <a:t>(to get credits)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7" name="CasellaDiTesto 2">
            <a:extLst>
              <a:ext uri="{FF2B5EF4-FFF2-40B4-BE49-F238E27FC236}">
                <a16:creationId xmlns:a16="http://schemas.microsoft.com/office/drawing/2014/main" id="{EEF3159F-2168-2219-46A4-886FD7BAB990}"/>
              </a:ext>
            </a:extLst>
          </p:cNvPr>
          <p:cNvSpPr txBox="1"/>
          <p:nvPr/>
        </p:nvSpPr>
        <p:spPr>
          <a:xfrm>
            <a:off x="179508" y="5189185"/>
            <a:ext cx="8383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attend lectures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final oral exam and/or class presentation (of uncovered material)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77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70C6BC5-9BD0-AE71-3B13-1CF8A722A22E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4221088"/>
          <a:ext cx="7224460" cy="447824"/>
        </p:xfrm>
        <a:graphic>
          <a:graphicData uri="http://schemas.openxmlformats.org/drawingml/2006/table">
            <a:tbl>
              <a:tblPr firstRow="1" bandRow="1">
                <a:effectLst/>
                <a:tableStyleId>{616DA210-FB5B-4158-B5E0-FEB733F419BA}</a:tableStyleId>
              </a:tblPr>
              <a:tblGrid>
                <a:gridCol w="361223">
                  <a:extLst>
                    <a:ext uri="{9D8B030D-6E8A-4147-A177-3AD203B41FA5}">
                      <a16:colId xmlns:a16="http://schemas.microsoft.com/office/drawing/2014/main" val="32857524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744025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30810449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25560019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9066129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4007941165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1975221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494676517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3134615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42780407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26767508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3142459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389966534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3891751926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531565430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69797989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803042473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2938859181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986090612"/>
                    </a:ext>
                  </a:extLst>
                </a:gridCol>
                <a:gridCol w="361223">
                  <a:extLst>
                    <a:ext uri="{9D8B030D-6E8A-4147-A177-3AD203B41FA5}">
                      <a16:colId xmlns:a16="http://schemas.microsoft.com/office/drawing/2014/main" val="1753924973"/>
                    </a:ext>
                  </a:extLst>
                </a:gridCol>
              </a:tblGrid>
              <a:tr h="447824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4680"/>
                  </a:ext>
                </a:extLst>
              </a:tr>
            </a:tbl>
          </a:graphicData>
        </a:graphic>
      </p:graphicFrame>
      <p:sp>
        <p:nvSpPr>
          <p:cNvPr id="7" name="CasellaDiTesto 3">
            <a:extLst>
              <a:ext uri="{FF2B5EF4-FFF2-40B4-BE49-F238E27FC236}">
                <a16:creationId xmlns:a16="http://schemas.microsoft.com/office/drawing/2014/main" id="{B15EB10D-D360-7D70-E3A5-BCE7526255F9}"/>
              </a:ext>
            </a:extLst>
          </p:cNvPr>
          <p:cNvSpPr txBox="1"/>
          <p:nvPr/>
        </p:nvSpPr>
        <p:spPr>
          <a:xfrm>
            <a:off x="107504" y="420724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DD27945B-1126-9511-D8ED-E2313BF596A1}"/>
              </a:ext>
            </a:extLst>
          </p:cNvPr>
          <p:cNvSpPr txBox="1"/>
          <p:nvPr/>
        </p:nvSpPr>
        <p:spPr>
          <a:xfrm>
            <a:off x="75557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0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1DA3678C-65C3-F4FE-51EA-DCD5BECC2982}"/>
              </a:ext>
            </a:extLst>
          </p:cNvPr>
          <p:cNvSpPr txBox="1"/>
          <p:nvPr/>
        </p:nvSpPr>
        <p:spPr>
          <a:xfrm>
            <a:off x="1115616" y="4668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E11AEAF8-AB15-A474-787B-E657AF354B7E}"/>
              </a:ext>
            </a:extLst>
          </p:cNvPr>
          <p:cNvSpPr txBox="1"/>
          <p:nvPr/>
        </p:nvSpPr>
        <p:spPr>
          <a:xfrm>
            <a:off x="7524328" y="4686674"/>
            <a:ext cx="743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m-1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1FC8DF4E-2873-EF35-5297-A5315A8CE4C0}"/>
              </a:ext>
            </a:extLst>
          </p:cNvPr>
          <p:cNvSpPr txBox="1"/>
          <p:nvPr/>
        </p:nvSpPr>
        <p:spPr>
          <a:xfrm>
            <a:off x="107504" y="260648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={</a:t>
            </a:r>
            <a:r>
              <a:rPr lang="en-US" sz="2000" dirty="0">
                <a:latin typeface="Comic Sans MS" pitchFamily="66" charset="0"/>
              </a:rPr>
              <a:t>“advanced”, “topics on”, “algorithms”</a:t>
            </a:r>
            <a:r>
              <a:rPr lang="en-US" sz="2400" dirty="0">
                <a:latin typeface="Comic Sans MS" pitchFamily="66" charset="0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D17B6EBA-B32E-353D-6432-17BD7ECB60B4}"/>
              </a:ext>
            </a:extLst>
          </p:cNvPr>
          <p:cNvSpPr txBox="1"/>
          <p:nvPr/>
        </p:nvSpPr>
        <p:spPr>
          <a:xfrm>
            <a:off x="107504" y="951111"/>
            <a:ext cx="4238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membership</a:t>
            </a:r>
            <a:r>
              <a:rPr lang="en-US" sz="2000" dirty="0">
                <a:latin typeface="Comic Sans MS" pitchFamily="66" charset="0"/>
              </a:rPr>
              <a:t>(“cool topics”)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386D6A0D-3443-5793-CB54-88F033688C62}"/>
              </a:ext>
            </a:extLst>
          </p:cNvPr>
          <p:cNvSpPr txBox="1"/>
          <p:nvPr/>
        </p:nvSpPr>
        <p:spPr>
          <a:xfrm>
            <a:off x="3359694" y="15567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“cool topics”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268F3F2-FF7B-EB85-9805-DFA8672B1561}"/>
              </a:ext>
            </a:extLst>
          </p:cNvPr>
          <p:cNvSpPr/>
          <p:nvPr/>
        </p:nvSpPr>
        <p:spPr>
          <a:xfrm>
            <a:off x="2699792" y="1989057"/>
            <a:ext cx="1645965" cy="2214269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692111" y="766713"/>
                  <a:pt x="1348033" y="952107"/>
                </a:cubicBezTo>
                <a:cubicBezTo>
                  <a:pt x="1003955" y="1137501"/>
                  <a:pt x="488623" y="901831"/>
                  <a:pt x="263951" y="1112363"/>
                </a:cubicBezTo>
                <a:cubicBezTo>
                  <a:pt x="39279" y="1322895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B4E447D-07AE-7B13-EBDF-CF4B325AE542}"/>
              </a:ext>
            </a:extLst>
          </p:cNvPr>
          <p:cNvSpPr/>
          <p:nvPr/>
        </p:nvSpPr>
        <p:spPr>
          <a:xfrm flipH="1">
            <a:off x="4345756" y="1989057"/>
            <a:ext cx="2314476" cy="2143321"/>
          </a:xfrm>
          <a:custGeom>
            <a:avLst/>
            <a:gdLst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263951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348033 w 2328421"/>
              <a:gd name="connsiteY1" fmla="*/ 952107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  <a:gd name="connsiteX0" fmla="*/ 2328421 w 2328421"/>
              <a:gd name="connsiteY0" fmla="*/ 0 h 2215299"/>
              <a:gd name="connsiteX1" fmla="*/ 1441416 w 2328421"/>
              <a:gd name="connsiteY1" fmla="*/ 858766 h 2215299"/>
              <a:gd name="connsiteX2" fmla="*/ 516088 w 2328421"/>
              <a:gd name="connsiteY2" fmla="*/ 1112363 h 2215299"/>
              <a:gd name="connsiteX3" fmla="*/ 0 w 2328421"/>
              <a:gd name="connsiteY3" fmla="*/ 2215299 h 2215299"/>
              <a:gd name="connsiteX4" fmla="*/ 0 w 2328421"/>
              <a:gd name="connsiteY4" fmla="*/ 2215299 h 2215299"/>
              <a:gd name="connsiteX5" fmla="*/ 0 w 2328421"/>
              <a:gd name="connsiteY5" fmla="*/ 2215299 h 221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28421" h="2215299">
                <a:moveTo>
                  <a:pt x="2328421" y="0"/>
                </a:moveTo>
                <a:cubicBezTo>
                  <a:pt x="2010266" y="383356"/>
                  <a:pt x="1743471" y="673372"/>
                  <a:pt x="1441416" y="858766"/>
                </a:cubicBezTo>
                <a:cubicBezTo>
                  <a:pt x="1139361" y="1044160"/>
                  <a:pt x="756324" y="886274"/>
                  <a:pt x="516088" y="1112363"/>
                </a:cubicBezTo>
                <a:cubicBezTo>
                  <a:pt x="275852" y="1338452"/>
                  <a:pt x="0" y="2215299"/>
                  <a:pt x="0" y="2215299"/>
                </a:cubicBezTo>
                <a:lnTo>
                  <a:pt x="0" y="2215299"/>
                </a:lnTo>
                <a:lnTo>
                  <a:pt x="0" y="2215299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409121-C683-F485-F463-7390C0BB8DEC}"/>
              </a:ext>
            </a:extLst>
          </p:cNvPr>
          <p:cNvSpPr/>
          <p:nvPr/>
        </p:nvSpPr>
        <p:spPr>
          <a:xfrm flipH="1">
            <a:off x="3419872" y="2007909"/>
            <a:ext cx="925885" cy="2124469"/>
          </a:xfrm>
          <a:custGeom>
            <a:avLst/>
            <a:gdLst>
              <a:gd name="connsiteX0" fmla="*/ 0 w 934346"/>
              <a:gd name="connsiteY0" fmla="*/ 0 h 2205872"/>
              <a:gd name="connsiteX1" fmla="*/ 292231 w 934346"/>
              <a:gd name="connsiteY1" fmla="*/ 980388 h 2205872"/>
              <a:gd name="connsiteX2" fmla="*/ 848412 w 934346"/>
              <a:gd name="connsiteY2" fmla="*/ 1574277 h 2205872"/>
              <a:gd name="connsiteX3" fmla="*/ 923827 w 934346"/>
              <a:gd name="connsiteY3" fmla="*/ 2205872 h 220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346" h="2205872">
                <a:moveTo>
                  <a:pt x="0" y="0"/>
                </a:moveTo>
                <a:cubicBezTo>
                  <a:pt x="75414" y="359004"/>
                  <a:pt x="150829" y="718009"/>
                  <a:pt x="292231" y="980388"/>
                </a:cubicBezTo>
                <a:cubicBezTo>
                  <a:pt x="433633" y="1242767"/>
                  <a:pt x="743146" y="1370030"/>
                  <a:pt x="848412" y="1574277"/>
                </a:cubicBezTo>
                <a:cubicBezTo>
                  <a:pt x="953678" y="1778524"/>
                  <a:pt x="938752" y="1992198"/>
                  <a:pt x="923827" y="22058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1BA809B9-1ED0-2473-D1ED-D13B355647FF}"/>
              </a:ext>
            </a:extLst>
          </p:cNvPr>
          <p:cNvSpPr txBox="1"/>
          <p:nvPr/>
        </p:nvSpPr>
        <p:spPr>
          <a:xfrm>
            <a:off x="8244376" y="321397"/>
            <a:ext cx="76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56C6CB95-D71F-7A7B-3593-CE7A569E654D}"/>
              </a:ext>
            </a:extLst>
          </p:cNvPr>
          <p:cNvSpPr txBox="1"/>
          <p:nvPr/>
        </p:nvSpPr>
        <p:spPr>
          <a:xfrm>
            <a:off x="3790134" y="9599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YES</a:t>
            </a: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2BC6E168-34ED-A11C-91EB-A481E63EAC08}"/>
              </a:ext>
            </a:extLst>
          </p:cNvPr>
          <p:cNvSpPr txBox="1"/>
          <p:nvPr/>
        </p:nvSpPr>
        <p:spPr>
          <a:xfrm>
            <a:off x="5879974" y="95999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false positive!</a:t>
            </a:r>
          </a:p>
        </p:txBody>
      </p:sp>
    </p:spTree>
    <p:extLst>
      <p:ext uri="{BB962C8B-B14F-4D97-AF65-F5344CB8AC3E}">
        <p14:creationId xmlns:p14="http://schemas.microsoft.com/office/powerpoint/2010/main" val="108423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 animBg="1"/>
      <p:bldP spid="35" grpId="0" animBg="1"/>
      <p:bldP spid="36" grpId="0" animBg="1"/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240184-C38F-1D8D-BF21-C959A873A845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The analysis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6CAF5F75-B9F3-310B-6AB5-9D92EF7D7672}"/>
              </a:ext>
            </a:extLst>
          </p:cNvPr>
          <p:cNvSpPr txBox="1"/>
          <p:nvPr/>
        </p:nvSpPr>
        <p:spPr>
          <a:xfrm>
            <a:off x="30025" y="620688"/>
            <a:ext cx="670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 that a given bit is still 0 after the first insertion: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0DA0B5A9-37E9-201F-93D8-1FA9CA7DB9AF}"/>
              </a:ext>
            </a:extLst>
          </p:cNvPr>
          <p:cNvSpPr txBox="1"/>
          <p:nvPr/>
        </p:nvSpPr>
        <p:spPr>
          <a:xfrm>
            <a:off x="6876256" y="58991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(1-1/m)</a:t>
            </a:r>
            <a:r>
              <a:rPr lang="en-US" sz="2400" baseline="30000" dirty="0">
                <a:latin typeface="Comic Sans MS" pitchFamily="66" charset="0"/>
              </a:rPr>
              <a:t>k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5CFDC8AD-EF8B-A039-EB47-F3C92E94A7C6}"/>
              </a:ext>
            </a:extLst>
          </p:cNvPr>
          <p:cNvSpPr txBox="1"/>
          <p:nvPr/>
        </p:nvSpPr>
        <p:spPr>
          <a:xfrm>
            <a:off x="47377" y="1412776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after all the n insertions: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1828178B-2D17-A150-E21E-3BAEE3629E1D}"/>
              </a:ext>
            </a:extLst>
          </p:cNvPr>
          <p:cNvSpPr txBox="1"/>
          <p:nvPr/>
        </p:nvSpPr>
        <p:spPr>
          <a:xfrm>
            <a:off x="3287737" y="1381998"/>
            <a:ext cx="1500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(1-1/m)</a:t>
            </a:r>
            <a:r>
              <a:rPr lang="en-US" sz="2400" baseline="30000" dirty="0" err="1">
                <a:latin typeface="Comic Sans MS" pitchFamily="66" charset="0"/>
              </a:rPr>
              <a:t>nk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BD4D2D9-AF04-E380-B647-25089FADA412}"/>
              </a:ext>
            </a:extLst>
          </p:cNvPr>
          <p:cNvGrpSpPr/>
          <p:nvPr/>
        </p:nvGrpSpPr>
        <p:grpSpPr>
          <a:xfrm>
            <a:off x="4788024" y="1120581"/>
            <a:ext cx="2360039" cy="854841"/>
            <a:chOff x="4788024" y="1120581"/>
            <a:chExt cx="2360039" cy="854841"/>
          </a:xfrm>
        </p:grpSpPr>
        <p:sp>
          <p:nvSpPr>
            <p:cNvPr id="9" name="CasellaDiTesto 3">
              <a:extLst>
                <a:ext uri="{FF2B5EF4-FFF2-40B4-BE49-F238E27FC236}">
                  <a16:creationId xmlns:a16="http://schemas.microsoft.com/office/drawing/2014/main" id="{20CCD055-DA99-2125-9486-0CC8B5347409}"/>
                </a:ext>
              </a:extLst>
            </p:cNvPr>
            <p:cNvSpPr txBox="1"/>
            <p:nvPr/>
          </p:nvSpPr>
          <p:spPr>
            <a:xfrm>
              <a:off x="4788024" y="1368829"/>
              <a:ext cx="17400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mic Sans MS" pitchFamily="66" charset="0"/>
                </a:rPr>
                <a:t>= (1-1/m)</a:t>
              </a:r>
              <a:r>
                <a:rPr lang="en-US" sz="2400" baseline="30000" dirty="0">
                  <a:latin typeface="Comic Sans MS" pitchFamily="66" charset="0"/>
                </a:rPr>
                <a:t>m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10" name="Double Bracket 9">
              <a:extLst>
                <a:ext uri="{FF2B5EF4-FFF2-40B4-BE49-F238E27FC236}">
                  <a16:creationId xmlns:a16="http://schemas.microsoft.com/office/drawing/2014/main" id="{926275FA-31F3-2E61-AC43-34FFE7F92249}"/>
                </a:ext>
              </a:extLst>
            </p:cNvPr>
            <p:cNvSpPr/>
            <p:nvPr/>
          </p:nvSpPr>
          <p:spPr>
            <a:xfrm>
              <a:off x="5076057" y="1268759"/>
              <a:ext cx="1296144" cy="706663"/>
            </a:xfrm>
            <a:prstGeom prst="bracketPair">
              <a:avLst>
                <a:gd name="adj" fmla="val 1533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asellaDiTesto 3">
              <a:extLst>
                <a:ext uri="{FF2B5EF4-FFF2-40B4-BE49-F238E27FC236}">
                  <a16:creationId xmlns:a16="http://schemas.microsoft.com/office/drawing/2014/main" id="{61B2F4D0-2E84-BD82-0B22-63FDFED39EC3}"/>
                </a:ext>
              </a:extLst>
            </p:cNvPr>
            <p:cNvSpPr txBox="1"/>
            <p:nvPr/>
          </p:nvSpPr>
          <p:spPr>
            <a:xfrm>
              <a:off x="6324280" y="1120581"/>
              <a:ext cx="8237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Comic Sans MS" pitchFamily="66" charset="0"/>
                </a:rPr>
                <a:t>nk</a:t>
              </a:r>
              <a:r>
                <a:rPr lang="en-US" sz="2000" dirty="0">
                  <a:latin typeface="Comic Sans MS" pitchFamily="66" charset="0"/>
                </a:rPr>
                <a:t>/m</a:t>
              </a:r>
              <a:endParaRPr lang="en-US" sz="2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  <p:sp>
        <p:nvSpPr>
          <p:cNvPr id="12" name="Left Brace 11">
            <a:extLst>
              <a:ext uri="{FF2B5EF4-FFF2-40B4-BE49-F238E27FC236}">
                <a16:creationId xmlns:a16="http://schemas.microsoft.com/office/drawing/2014/main" id="{4C5A738D-BD6B-8242-28BE-BFAC6D11A3EA}"/>
              </a:ext>
            </a:extLst>
          </p:cNvPr>
          <p:cNvSpPr/>
          <p:nvPr/>
        </p:nvSpPr>
        <p:spPr>
          <a:xfrm rot="16200000">
            <a:off x="5599478" y="1624077"/>
            <a:ext cx="273388" cy="1176216"/>
          </a:xfrm>
          <a:prstGeom prst="leftBrac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3">
            <a:extLst>
              <a:ext uri="{FF2B5EF4-FFF2-40B4-BE49-F238E27FC236}">
                <a16:creationId xmlns:a16="http://schemas.microsoft.com/office/drawing/2014/main" id="{010B482F-E35E-A2D8-5399-2D69FA14FFBF}"/>
              </a:ext>
            </a:extLst>
          </p:cNvPr>
          <p:cNvSpPr txBox="1"/>
          <p:nvPr/>
        </p:nvSpPr>
        <p:spPr>
          <a:xfrm>
            <a:off x="5436096" y="2362526"/>
            <a:ext cx="759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 </a:t>
            </a:r>
            <a:r>
              <a:rPr lang="en-US" sz="2000" dirty="0">
                <a:latin typeface="Comic Sans MS" pitchFamily="66" charset="0"/>
              </a:rPr>
              <a:t>e</a:t>
            </a:r>
            <a:r>
              <a:rPr lang="en-US" sz="2000" baseline="30000" dirty="0">
                <a:latin typeface="Comic Sans MS" pitchFamily="66" charset="0"/>
              </a:rPr>
              <a:t>-1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D026DE-1FA5-D70D-4EF2-8AF591A3778D}"/>
              </a:ext>
            </a:extLst>
          </p:cNvPr>
          <p:cNvGrpSpPr/>
          <p:nvPr/>
        </p:nvGrpSpPr>
        <p:grpSpPr>
          <a:xfrm>
            <a:off x="6906283" y="1268759"/>
            <a:ext cx="1404119" cy="584896"/>
            <a:chOff x="6906283" y="1268759"/>
            <a:chExt cx="1404119" cy="584896"/>
          </a:xfrm>
        </p:grpSpPr>
        <p:sp>
          <p:nvSpPr>
            <p:cNvPr id="14" name="CasellaDiTesto 3">
              <a:extLst>
                <a:ext uri="{FF2B5EF4-FFF2-40B4-BE49-F238E27FC236}">
                  <a16:creationId xmlns:a16="http://schemas.microsoft.com/office/drawing/2014/main" id="{8A475002-0D01-5F93-9DED-F945F8E5F146}"/>
                </a:ext>
              </a:extLst>
            </p:cNvPr>
            <p:cNvSpPr txBox="1"/>
            <p:nvPr/>
          </p:nvSpPr>
          <p:spPr>
            <a:xfrm>
              <a:off x="6906283" y="1391990"/>
              <a:ext cx="8700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mic Sans MS" pitchFamily="66" charset="0"/>
                  <a:sym typeface="Symbol" panose="05050102010706020507" pitchFamily="18" charset="2"/>
                </a:rPr>
                <a:t></a:t>
              </a:r>
              <a:r>
                <a:rPr lang="en-US" sz="2400" dirty="0">
                  <a:latin typeface="Comic Sans MS" pitchFamily="66" charset="0"/>
                </a:rPr>
                <a:t> e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15" name="CasellaDiTesto 3">
              <a:extLst>
                <a:ext uri="{FF2B5EF4-FFF2-40B4-BE49-F238E27FC236}">
                  <a16:creationId xmlns:a16="http://schemas.microsoft.com/office/drawing/2014/main" id="{AD07C660-D67D-E574-0F7D-C3FE360B7DD6}"/>
                </a:ext>
              </a:extLst>
            </p:cNvPr>
            <p:cNvSpPr txBox="1"/>
            <p:nvPr/>
          </p:nvSpPr>
          <p:spPr>
            <a:xfrm>
              <a:off x="7336589" y="1268759"/>
              <a:ext cx="9738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-</a:t>
              </a:r>
              <a:r>
                <a:rPr lang="en-US" sz="2000" dirty="0" err="1">
                  <a:latin typeface="Comic Sans MS" pitchFamily="66" charset="0"/>
                </a:rPr>
                <a:t>nk</a:t>
              </a:r>
              <a:r>
                <a:rPr lang="en-US" sz="2000" dirty="0">
                  <a:latin typeface="Comic Sans MS" pitchFamily="66" charset="0"/>
                </a:rPr>
                <a:t>/m</a:t>
              </a:r>
              <a:endParaRPr lang="en-US" sz="2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  <p:sp>
        <p:nvSpPr>
          <p:cNvPr id="16" name="Left Brace 15">
            <a:extLst>
              <a:ext uri="{FF2B5EF4-FFF2-40B4-BE49-F238E27FC236}">
                <a16:creationId xmlns:a16="http://schemas.microsoft.com/office/drawing/2014/main" id="{FE4DDF2F-8A77-FCD4-E691-4CF388010231}"/>
              </a:ext>
            </a:extLst>
          </p:cNvPr>
          <p:cNvSpPr/>
          <p:nvPr/>
        </p:nvSpPr>
        <p:spPr>
          <a:xfrm rot="16200000">
            <a:off x="7570108" y="1488410"/>
            <a:ext cx="243324" cy="973815"/>
          </a:xfrm>
          <a:prstGeom prst="leftBrac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575F9BE2-3917-97D4-EA0F-3B0CEF96B7E5}"/>
              </a:ext>
            </a:extLst>
          </p:cNvPr>
          <p:cNvSpPr txBox="1"/>
          <p:nvPr/>
        </p:nvSpPr>
        <p:spPr>
          <a:xfrm>
            <a:off x="7527813" y="2068104"/>
            <a:ext cx="32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p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3">
            <a:extLst>
              <a:ext uri="{FF2B5EF4-FFF2-40B4-BE49-F238E27FC236}">
                <a16:creationId xmlns:a16="http://schemas.microsoft.com/office/drawing/2014/main" id="{AED019AA-AEFD-ABD2-6CBA-85454AB6FCE0}"/>
              </a:ext>
            </a:extLst>
          </p:cNvPr>
          <p:cNvSpPr txBox="1"/>
          <p:nvPr/>
        </p:nvSpPr>
        <p:spPr>
          <a:xfrm>
            <a:off x="47377" y="2924944"/>
            <a:ext cx="670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 that a given bit is 1 after all insertions: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54C59E0C-F2A0-721C-4314-28D66F33A460}"/>
              </a:ext>
            </a:extLst>
          </p:cNvPr>
          <p:cNvSpPr txBox="1"/>
          <p:nvPr/>
        </p:nvSpPr>
        <p:spPr>
          <a:xfrm>
            <a:off x="5574136" y="2894304"/>
            <a:ext cx="1500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1-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3">
            <a:extLst>
              <a:ext uri="{FF2B5EF4-FFF2-40B4-BE49-F238E27FC236}">
                <a16:creationId xmlns:a16="http://schemas.microsoft.com/office/drawing/2014/main" id="{E87D5DDF-F243-19C4-C58B-DC587616E6C2}"/>
              </a:ext>
            </a:extLst>
          </p:cNvPr>
          <p:cNvSpPr txBox="1"/>
          <p:nvPr/>
        </p:nvSpPr>
        <p:spPr>
          <a:xfrm>
            <a:off x="47377" y="3532947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 of a false positive: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CasellaDiTesto 3">
            <a:extLst>
              <a:ext uri="{FF2B5EF4-FFF2-40B4-BE49-F238E27FC236}">
                <a16:creationId xmlns:a16="http://schemas.microsoft.com/office/drawing/2014/main" id="{E4F7D0D1-B5D3-231F-5804-2249E57F871D}"/>
              </a:ext>
            </a:extLst>
          </p:cNvPr>
          <p:cNvSpPr txBox="1"/>
          <p:nvPr/>
        </p:nvSpPr>
        <p:spPr>
          <a:xfrm>
            <a:off x="3131840" y="3502169"/>
            <a:ext cx="1500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(1-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en-US" sz="2400" dirty="0">
                <a:latin typeface="Comic Sans MS" pitchFamily="66" charset="0"/>
              </a:rPr>
              <a:t>)</a:t>
            </a:r>
            <a:r>
              <a:rPr lang="en-US" sz="2400" baseline="30000" dirty="0">
                <a:latin typeface="Comic Sans MS" pitchFamily="66" charset="0"/>
              </a:rPr>
              <a:t>k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AD7F70-4927-F05D-FA9B-6C39B2387685}"/>
              </a:ext>
            </a:extLst>
          </p:cNvPr>
          <p:cNvGrpSpPr/>
          <p:nvPr/>
        </p:nvGrpSpPr>
        <p:grpSpPr>
          <a:xfrm>
            <a:off x="4170017" y="3279574"/>
            <a:ext cx="2070047" cy="845687"/>
            <a:chOff x="4170017" y="3279574"/>
            <a:chExt cx="2070047" cy="845687"/>
          </a:xfrm>
        </p:grpSpPr>
        <p:sp>
          <p:nvSpPr>
            <p:cNvPr id="23" name="CasellaDiTesto 3">
              <a:extLst>
                <a:ext uri="{FF2B5EF4-FFF2-40B4-BE49-F238E27FC236}">
                  <a16:creationId xmlns:a16="http://schemas.microsoft.com/office/drawing/2014/main" id="{5FCDFAD0-B298-4FD9-9D36-18728CC09093}"/>
                </a:ext>
              </a:extLst>
            </p:cNvPr>
            <p:cNvSpPr txBox="1"/>
            <p:nvPr/>
          </p:nvSpPr>
          <p:spPr>
            <a:xfrm>
              <a:off x="4170017" y="3515276"/>
              <a:ext cx="1050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omic Sans MS" pitchFamily="66" charset="0"/>
                  <a:sym typeface="Symbol" panose="05050102010706020507" pitchFamily="18" charset="2"/>
                </a:rPr>
                <a:t>= 1-</a:t>
              </a:r>
              <a:r>
                <a:rPr lang="en-US" sz="2400" dirty="0">
                  <a:latin typeface="Comic Sans MS" pitchFamily="66" charset="0"/>
                </a:rPr>
                <a:t> e</a:t>
              </a:r>
              <a:endParaRPr lang="en-US" sz="2400" baseline="30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24" name="CasellaDiTesto 3">
              <a:extLst>
                <a:ext uri="{FF2B5EF4-FFF2-40B4-BE49-F238E27FC236}">
                  <a16:creationId xmlns:a16="http://schemas.microsoft.com/office/drawing/2014/main" id="{83385EB5-2956-20F7-C774-1E041AD0DFB8}"/>
                </a:ext>
              </a:extLst>
            </p:cNvPr>
            <p:cNvSpPr txBox="1"/>
            <p:nvPr/>
          </p:nvSpPr>
          <p:spPr>
            <a:xfrm>
              <a:off x="4949189" y="3412689"/>
              <a:ext cx="9738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-</a:t>
              </a:r>
              <a:r>
                <a:rPr lang="en-US" sz="2000" dirty="0" err="1">
                  <a:latin typeface="Comic Sans MS" pitchFamily="66" charset="0"/>
                </a:rPr>
                <a:t>nk</a:t>
              </a:r>
              <a:r>
                <a:rPr lang="en-US" sz="2000" dirty="0">
                  <a:latin typeface="Comic Sans MS" pitchFamily="66" charset="0"/>
                </a:rPr>
                <a:t>/m</a:t>
              </a:r>
              <a:endParaRPr lang="en-US" sz="2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25" name="Double Bracket 24">
              <a:extLst>
                <a:ext uri="{FF2B5EF4-FFF2-40B4-BE49-F238E27FC236}">
                  <a16:creationId xmlns:a16="http://schemas.microsoft.com/office/drawing/2014/main" id="{C10F2931-EADC-0D45-0D57-057B6F736980}"/>
                </a:ext>
              </a:extLst>
            </p:cNvPr>
            <p:cNvSpPr/>
            <p:nvPr/>
          </p:nvSpPr>
          <p:spPr>
            <a:xfrm>
              <a:off x="4461252" y="3418598"/>
              <a:ext cx="1296144" cy="706663"/>
            </a:xfrm>
            <a:prstGeom prst="bracketPair">
              <a:avLst>
                <a:gd name="adj" fmla="val 1533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CasellaDiTesto 3">
              <a:extLst>
                <a:ext uri="{FF2B5EF4-FFF2-40B4-BE49-F238E27FC236}">
                  <a16:creationId xmlns:a16="http://schemas.microsoft.com/office/drawing/2014/main" id="{2FFF5CB7-95CC-DEC8-4E3D-DA6137AD9A6E}"/>
                </a:ext>
              </a:extLst>
            </p:cNvPr>
            <p:cNvSpPr txBox="1"/>
            <p:nvPr/>
          </p:nvSpPr>
          <p:spPr>
            <a:xfrm>
              <a:off x="5752127" y="3279574"/>
              <a:ext cx="4879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k</a:t>
              </a:r>
              <a:endParaRPr lang="en-US" sz="20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B544C51-629E-93CC-9962-1604713EA38C}"/>
              </a:ext>
            </a:extLst>
          </p:cNvPr>
          <p:cNvSpPr txBox="1"/>
          <p:nvPr/>
        </p:nvSpPr>
        <p:spPr>
          <a:xfrm>
            <a:off x="3035709" y="4302376"/>
            <a:ext cx="3492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minimized for k=(m/n) ln 2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3">
            <a:extLst>
              <a:ext uri="{FF2B5EF4-FFF2-40B4-BE49-F238E27FC236}">
                <a16:creationId xmlns:a16="http://schemas.microsoft.com/office/drawing/2014/main" id="{16680B00-798B-C9F9-13BB-97B238E928A9}"/>
              </a:ext>
            </a:extLst>
          </p:cNvPr>
          <p:cNvSpPr txBox="1"/>
          <p:nvPr/>
        </p:nvSpPr>
        <p:spPr>
          <a:xfrm>
            <a:off x="47377" y="512512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prob of a </a:t>
            </a:r>
            <a:r>
              <a:rPr lang="en-US" sz="2000">
                <a:latin typeface="Comic Sans MS" pitchFamily="66" charset="0"/>
              </a:rPr>
              <a:t>false positive: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3">
            <a:extLst>
              <a:ext uri="{FF2B5EF4-FFF2-40B4-BE49-F238E27FC236}">
                <a16:creationId xmlns:a16="http://schemas.microsoft.com/office/drawing/2014/main" id="{FE221100-B465-D14E-4ABE-8BE6A401F845}"/>
              </a:ext>
            </a:extLst>
          </p:cNvPr>
          <p:cNvSpPr txBox="1"/>
          <p:nvPr/>
        </p:nvSpPr>
        <p:spPr>
          <a:xfrm>
            <a:off x="3194758" y="5094345"/>
            <a:ext cx="97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(1/2)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">
            <a:extLst>
              <a:ext uri="{FF2B5EF4-FFF2-40B4-BE49-F238E27FC236}">
                <a16:creationId xmlns:a16="http://schemas.microsoft.com/office/drawing/2014/main" id="{A481623B-9D37-E1AA-6D8E-F8325F0A40C6}"/>
              </a:ext>
            </a:extLst>
          </p:cNvPr>
          <p:cNvSpPr txBox="1"/>
          <p:nvPr/>
        </p:nvSpPr>
        <p:spPr>
          <a:xfrm>
            <a:off x="3845144" y="4897331"/>
            <a:ext cx="157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(m/n) ln 2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">
            <a:extLst>
              <a:ext uri="{FF2B5EF4-FFF2-40B4-BE49-F238E27FC236}">
                <a16:creationId xmlns:a16="http://schemas.microsoft.com/office/drawing/2014/main" id="{C5C02ABC-1939-49EA-CB4E-D73D6BEEE36E}"/>
              </a:ext>
            </a:extLst>
          </p:cNvPr>
          <p:cNvSpPr txBox="1"/>
          <p:nvPr/>
        </p:nvSpPr>
        <p:spPr>
          <a:xfrm>
            <a:off x="4939344" y="5125123"/>
            <a:ext cx="97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B7255E3A-D493-3D01-2097-5A66747D1908}"/>
              </a:ext>
            </a:extLst>
          </p:cNvPr>
          <p:cNvSpPr/>
          <p:nvPr/>
        </p:nvSpPr>
        <p:spPr>
          <a:xfrm>
            <a:off x="329542" y="6093296"/>
            <a:ext cx="504056" cy="28803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CasellaDiTesto 3">
            <a:extLst>
              <a:ext uri="{FF2B5EF4-FFF2-40B4-BE49-F238E27FC236}">
                <a16:creationId xmlns:a16="http://schemas.microsoft.com/office/drawing/2014/main" id="{2CA4036C-7F4E-9299-62FA-0445326D9C4B}"/>
              </a:ext>
            </a:extLst>
          </p:cNvPr>
          <p:cNvSpPr txBox="1"/>
          <p:nvPr/>
        </p:nvSpPr>
        <p:spPr>
          <a:xfrm>
            <a:off x="1394413" y="5747814"/>
            <a:ext cx="6774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en-US" sz="2400" dirty="0">
                <a:latin typeface="Comic Sans MS" pitchFamily="66" charset="0"/>
              </a:rPr>
              <a:t>=n log</a:t>
            </a:r>
            <a:r>
              <a:rPr lang="en-US" sz="2400" baseline="-25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e log</a:t>
            </a:r>
            <a:r>
              <a:rPr lang="en-US" sz="2400" baseline="-25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(1/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  <a:sym typeface="Symbol" panose="05050102010706020507" pitchFamily="18" charset="2"/>
              </a:rPr>
              <a:t> 1.44 n </a:t>
            </a:r>
            <a:r>
              <a:rPr lang="en-US" sz="2400" dirty="0">
                <a:latin typeface="Comic Sans MS" pitchFamily="66" charset="0"/>
              </a:rPr>
              <a:t>log</a:t>
            </a:r>
            <a:r>
              <a:rPr lang="en-US" sz="2400" baseline="-25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(1/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">
            <a:extLst>
              <a:ext uri="{FF2B5EF4-FFF2-40B4-BE49-F238E27FC236}">
                <a16:creationId xmlns:a16="http://schemas.microsoft.com/office/drawing/2014/main" id="{43ADD200-445C-C087-8CD1-94D2F5DB1A1C}"/>
              </a:ext>
            </a:extLst>
          </p:cNvPr>
          <p:cNvSpPr txBox="1"/>
          <p:nvPr/>
        </p:nvSpPr>
        <p:spPr>
          <a:xfrm>
            <a:off x="1394413" y="6270103"/>
            <a:ext cx="6774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400" dirty="0">
                <a:latin typeface="Comic Sans MS" pitchFamily="66" charset="0"/>
              </a:rPr>
              <a:t>=(m/n) ln 2 = log</a:t>
            </a:r>
            <a:r>
              <a:rPr lang="en-US" sz="2400" baseline="-25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(1/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8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 animBg="1"/>
      <p:bldP spid="13" grpId="0"/>
      <p:bldP spid="16" grpId="0" animBg="1"/>
      <p:bldP spid="17" grpId="0"/>
      <p:bldP spid="18" grpId="0"/>
      <p:bldP spid="19" grpId="0"/>
      <p:bldP spid="20" grpId="0"/>
      <p:bldP spid="21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6C1AB7-7A69-6F4A-3E37-E5B9C05FFB11}"/>
              </a:ext>
            </a:extLst>
          </p:cNvPr>
          <p:cNvSpPr txBox="1"/>
          <p:nvPr/>
        </p:nvSpPr>
        <p:spPr>
          <a:xfrm>
            <a:off x="68183" y="2111077"/>
            <a:ext cx="8392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Theorem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58764BFC-F3E3-75A8-A6EC-261FB453120B}"/>
              </a:ext>
            </a:extLst>
          </p:cNvPr>
          <p:cNvSpPr txBox="1"/>
          <p:nvPr/>
        </p:nvSpPr>
        <p:spPr>
          <a:xfrm>
            <a:off x="68183" y="2393593"/>
            <a:ext cx="90076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Let 0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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</a:t>
            </a:r>
            <a:r>
              <a:rPr lang="en-US" sz="2000" dirty="0">
                <a:latin typeface="Comic Sans MS" pitchFamily="66" charset="0"/>
              </a:rPr>
              <a:t> 1 be a user-defined parameter, and let n be a maximum capacity. Using k=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</a:rPr>
              <a:t>) hash functions and m= n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e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</a:rPr>
              <a:t>) bits of space, the Bloom Filter guarantees false positive probability at most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</a:rPr>
              <a:t>, provided that no more than n elements are inserted into the set. 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46B611-ABA9-5DAD-F856-84FE86E54960}"/>
              </a:ext>
            </a:extLst>
          </p:cNvPr>
          <p:cNvSpPr/>
          <p:nvPr/>
        </p:nvSpPr>
        <p:spPr>
          <a:xfrm>
            <a:off x="79041" y="2144842"/>
            <a:ext cx="8996776" cy="1572189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0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6A2365-D403-2BEA-F3D7-371DD68B25FB}"/>
              </a:ext>
            </a:extLst>
          </p:cNvPr>
          <p:cNvSpPr txBox="1"/>
          <p:nvPr/>
        </p:nvSpPr>
        <p:spPr>
          <a:xfrm>
            <a:off x="30025" y="44624"/>
            <a:ext cx="3461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8BA42503-7A7A-2F86-212D-4B9A7D4C8721}"/>
              </a:ext>
            </a:extLst>
          </p:cNvPr>
          <p:cNvSpPr txBox="1"/>
          <p:nvPr/>
        </p:nvSpPr>
        <p:spPr>
          <a:xfrm>
            <a:off x="30024" y="620688"/>
            <a:ext cx="9095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we want to store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=10</a:t>
            </a:r>
            <a:r>
              <a:rPr lang="en-US" sz="2000" baseline="30000" dirty="0">
                <a:latin typeface="Comic Sans MS" pitchFamily="66" charset="0"/>
              </a:rPr>
              <a:t>7</a:t>
            </a:r>
            <a:r>
              <a:rPr lang="en-US" sz="2000" dirty="0">
                <a:latin typeface="Comic Sans MS" pitchFamily="66" charset="0"/>
              </a:rPr>
              <a:t> malicious URLs with false positive probability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=0.1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134609FD-48EC-389A-0CE8-BF8428FB7FD1}"/>
              </a:ext>
            </a:extLst>
          </p:cNvPr>
          <p:cNvSpPr txBox="1"/>
          <p:nvPr/>
        </p:nvSpPr>
        <p:spPr>
          <a:xfrm>
            <a:off x="35496" y="105273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The average URL length is around 77 bytes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F2DB6046-4E92-1AE6-14A3-F6EF19E2CBAB}"/>
              </a:ext>
            </a:extLst>
          </p:cNvPr>
          <p:cNvSpPr txBox="1"/>
          <p:nvPr/>
        </p:nvSpPr>
        <p:spPr>
          <a:xfrm>
            <a:off x="1361863" y="1628800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just storing all URLs would require 734 MiB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B7D2559-1D43-30E0-E373-19FAA89038F2}"/>
              </a:ext>
            </a:extLst>
          </p:cNvPr>
          <p:cNvSpPr/>
          <p:nvPr/>
        </p:nvSpPr>
        <p:spPr>
          <a:xfrm>
            <a:off x="437321" y="1684839"/>
            <a:ext cx="504056" cy="28803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F19B1AF6-E59D-441E-86D4-DA0CADE49245}"/>
              </a:ext>
            </a:extLst>
          </p:cNvPr>
          <p:cNvSpPr txBox="1"/>
          <p:nvPr/>
        </p:nvSpPr>
        <p:spPr>
          <a:xfrm>
            <a:off x="35496" y="22048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choosing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=3 and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en-US" sz="2000" dirty="0">
                <a:latin typeface="Comic Sans MS" pitchFamily="66" charset="0"/>
              </a:rPr>
              <a:t>=38.100.000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C41B7412-8822-D140-E793-991C725CA0B2}"/>
              </a:ext>
            </a:extLst>
          </p:cNvPr>
          <p:cNvSpPr txBox="1"/>
          <p:nvPr/>
        </p:nvSpPr>
        <p:spPr>
          <a:xfrm>
            <a:off x="418658" y="2636912"/>
            <a:ext cx="870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the Bloom filter space:  5.73 MiB   (about 5 bits per URL)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13805D9-ED33-F177-904E-50E756E05314}"/>
              </a:ext>
            </a:extLst>
          </p:cNvPr>
          <p:cNvSpPr/>
          <p:nvPr/>
        </p:nvSpPr>
        <p:spPr>
          <a:xfrm>
            <a:off x="437321" y="3214303"/>
            <a:ext cx="504056" cy="28803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42859A01-D28F-65B7-8FA6-370F883CCCE8}"/>
              </a:ext>
            </a:extLst>
          </p:cNvPr>
          <p:cNvSpPr txBox="1"/>
          <p:nvPr/>
        </p:nvSpPr>
        <p:spPr>
          <a:xfrm>
            <a:off x="1361863" y="3156937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128 times less space than the plain URLs!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3">
            <a:extLst>
              <a:ext uri="{FF2B5EF4-FFF2-40B4-BE49-F238E27FC236}">
                <a16:creationId xmlns:a16="http://schemas.microsoft.com/office/drawing/2014/main" id="{436D5C6A-1012-5D74-71AF-8675523EC582}"/>
              </a:ext>
            </a:extLst>
          </p:cNvPr>
          <p:cNvSpPr txBox="1"/>
          <p:nvPr/>
        </p:nvSpPr>
        <p:spPr>
          <a:xfrm>
            <a:off x="1361863" y="3676962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speeds up negative queries by one order of magnitude</a:t>
            </a:r>
          </a:p>
        </p:txBody>
      </p:sp>
      <p:sp>
        <p:nvSpPr>
          <p:cNvPr id="14" name="CasellaDiTesto 3">
            <a:extLst>
              <a:ext uri="{FF2B5EF4-FFF2-40B4-BE49-F238E27FC236}">
                <a16:creationId xmlns:a16="http://schemas.microsoft.com/office/drawing/2014/main" id="{B8610FC1-3C7D-FABA-AE29-DB0DE4F76DF5}"/>
              </a:ext>
            </a:extLst>
          </p:cNvPr>
          <p:cNvSpPr txBox="1"/>
          <p:nvPr/>
        </p:nvSpPr>
        <p:spPr>
          <a:xfrm>
            <a:off x="1475656" y="407707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(assuming the filter resides locally in RAM and the URLs are on a separate server or on a local disk)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Counting 1s in a window</a:t>
            </a:r>
          </a:p>
        </p:txBody>
      </p:sp>
      <p:sp>
        <p:nvSpPr>
          <p:cNvPr id="2" name="Sottotitolo 3">
            <a:extLst>
              <a:ext uri="{FF2B5EF4-FFF2-40B4-BE49-F238E27FC236}">
                <a16:creationId xmlns:a16="http://schemas.microsoft.com/office/drawing/2014/main" id="{3E0117B7-8C09-C786-74D5-EA986D248248}"/>
              </a:ext>
            </a:extLst>
          </p:cNvPr>
          <p:cNvSpPr txBox="1">
            <a:spLocks/>
          </p:cNvSpPr>
          <p:nvPr/>
        </p:nvSpPr>
        <p:spPr>
          <a:xfrm>
            <a:off x="1259632" y="378904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Sottotitolo 3">
            <a:extLst>
              <a:ext uri="{FF2B5EF4-FFF2-40B4-BE49-F238E27FC236}">
                <a16:creationId xmlns:a16="http://schemas.microsoft.com/office/drawing/2014/main" id="{78CB980E-3155-FB0C-7FE9-5AAC75F5987C}"/>
              </a:ext>
            </a:extLst>
          </p:cNvPr>
          <p:cNvSpPr txBox="1">
            <a:spLocks/>
          </p:cNvSpPr>
          <p:nvPr/>
        </p:nvSpPr>
        <p:spPr>
          <a:xfrm>
            <a:off x="1412032" y="394144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Datar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Gionis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-Indyk-Motwani’s (DGIM)</a:t>
            </a:r>
          </a:p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1201727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686075-9CBF-4AF6-FB2C-EF3F97096A00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The problem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9076647-A0ED-F35A-C888-4B15E944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694970"/>
              </p:ext>
            </p:extLst>
          </p:nvPr>
        </p:nvGraphicFramePr>
        <p:xfrm>
          <a:off x="611560" y="948869"/>
          <a:ext cx="8211138" cy="4001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6BC2A9-32A9-E735-6A40-A1D95864DF03}"/>
              </a:ext>
            </a:extLst>
          </p:cNvPr>
          <p:cNvCxnSpPr>
            <a:cxnSpLocks/>
          </p:cNvCxnSpPr>
          <p:nvPr/>
        </p:nvCxnSpPr>
        <p:spPr>
          <a:xfrm>
            <a:off x="4408106" y="602781"/>
            <a:ext cx="0" cy="1156387"/>
          </a:xfrm>
          <a:prstGeom prst="lin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2A3105-807A-1E10-A2D7-3843BE85908D}"/>
              </a:ext>
            </a:extLst>
          </p:cNvPr>
          <p:cNvCxnSpPr/>
          <p:nvPr/>
        </p:nvCxnSpPr>
        <p:spPr>
          <a:xfrm flipH="1">
            <a:off x="5796136" y="748621"/>
            <a:ext cx="1296144" cy="0"/>
          </a:xfrm>
          <a:prstGeom prst="straightConnector1">
            <a:avLst/>
          </a:prstGeom>
          <a:ln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242DCDED-EAE6-21A1-07DE-CDC066932F8E}"/>
              </a:ext>
            </a:extLst>
          </p:cNvPr>
          <p:cNvSpPr txBox="1"/>
          <p:nvPr/>
        </p:nvSpPr>
        <p:spPr>
          <a:xfrm>
            <a:off x="4067945" y="1759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now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3">
            <a:extLst>
              <a:ext uri="{FF2B5EF4-FFF2-40B4-BE49-F238E27FC236}">
                <a16:creationId xmlns:a16="http://schemas.microsoft.com/office/drawing/2014/main" id="{F6DF89A0-F088-DAAA-B0C4-575D3D255836}"/>
              </a:ext>
            </a:extLst>
          </p:cNvPr>
          <p:cNvSpPr txBox="1"/>
          <p:nvPr/>
        </p:nvSpPr>
        <p:spPr>
          <a:xfrm>
            <a:off x="65824" y="2492896"/>
            <a:ext cx="8826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process a stream of bits in order to answer queries of the type:</a:t>
            </a:r>
          </a:p>
          <a:p>
            <a:r>
              <a:rPr lang="en-US" sz="2000" dirty="0">
                <a:latin typeface="Comic Sans MS" pitchFamily="66" charset="0"/>
              </a:rPr>
              <a:t>  - how many 1s in the last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bits? 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B8191C52-DAA8-2C32-7567-35C124F21CF7}"/>
              </a:ext>
            </a:extLst>
          </p:cNvPr>
          <p:cNvSpPr/>
          <p:nvPr/>
        </p:nvSpPr>
        <p:spPr>
          <a:xfrm rot="16200000">
            <a:off x="3330210" y="622089"/>
            <a:ext cx="216195" cy="190907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981987E2-328D-CDF8-EED3-683EAF30359B}"/>
              </a:ext>
            </a:extLst>
          </p:cNvPr>
          <p:cNvSpPr txBox="1"/>
          <p:nvPr/>
        </p:nvSpPr>
        <p:spPr>
          <a:xfrm>
            <a:off x="3274743" y="1572647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75D2FC14-C36E-D1BC-4727-A22B192D15B7}"/>
              </a:ext>
            </a:extLst>
          </p:cNvPr>
          <p:cNvSpPr txBox="1"/>
          <p:nvPr/>
        </p:nvSpPr>
        <p:spPr>
          <a:xfrm>
            <a:off x="35496" y="3307027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motivation:</a:t>
            </a:r>
            <a:r>
              <a:rPr lang="en-US" sz="2000" dirty="0">
                <a:latin typeface="Comic Sans MS" pitchFamily="66" charset="0"/>
              </a:rPr>
              <a:t> (approximately) count the events that meet a certain criterion.  </a:t>
            </a:r>
          </a:p>
        </p:txBody>
      </p:sp>
      <p:sp>
        <p:nvSpPr>
          <p:cNvPr id="18" name="CasellaDiTesto 3">
            <a:extLst>
              <a:ext uri="{FF2B5EF4-FFF2-40B4-BE49-F238E27FC236}">
                <a16:creationId xmlns:a16="http://schemas.microsoft.com/office/drawing/2014/main" id="{806D035A-3F23-E970-1A9F-14A915A15384}"/>
              </a:ext>
            </a:extLst>
          </p:cNvPr>
          <p:cNvSpPr txBox="1"/>
          <p:nvPr/>
        </p:nvSpPr>
        <p:spPr>
          <a:xfrm>
            <a:off x="35496" y="3789040"/>
            <a:ext cx="9099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Bank transactions are marked with a flag=1 when exceed a given threshold. Queries can be used to detect if the credit card’s owner has changed</a:t>
            </a:r>
          </a:p>
          <a:p>
            <a:r>
              <a:rPr lang="en-US" sz="2000" dirty="0">
                <a:latin typeface="Comic Sans MS" pitchFamily="66" charset="0"/>
              </a:rPr>
              <a:t>behavior (hence detect potential frauds)</a:t>
            </a: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9A81D17F-323F-C8E3-1610-979CB9886384}"/>
              </a:ext>
            </a:extLst>
          </p:cNvPr>
          <p:cNvSpPr txBox="1"/>
          <p:nvPr/>
        </p:nvSpPr>
        <p:spPr>
          <a:xfrm>
            <a:off x="44222" y="5194382"/>
            <a:ext cx="909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Posts/tweets are marked with a flag=1 when they are about a given topic. Queries can be used to detect if the interest on the topic changes.</a:t>
            </a:r>
          </a:p>
        </p:txBody>
      </p:sp>
      <p:sp>
        <p:nvSpPr>
          <p:cNvPr id="20" name="CasellaDiTesto 3">
            <a:extLst>
              <a:ext uri="{FF2B5EF4-FFF2-40B4-BE49-F238E27FC236}">
                <a16:creationId xmlns:a16="http://schemas.microsoft.com/office/drawing/2014/main" id="{95B6DC8D-BB30-3001-4386-F4C7B2A67123}"/>
              </a:ext>
            </a:extLst>
          </p:cNvPr>
          <p:cNvSpPr txBox="1"/>
          <p:nvPr/>
        </p:nvSpPr>
        <p:spPr>
          <a:xfrm>
            <a:off x="47869" y="6312233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main challenge:</a:t>
            </a:r>
            <a:r>
              <a:rPr lang="en-US" sz="2000" dirty="0">
                <a:latin typeface="Comic Sans MS" pitchFamily="66" charset="0"/>
              </a:rPr>
              <a:t> the stream is too large to be entirely stored.</a:t>
            </a:r>
          </a:p>
        </p:txBody>
      </p:sp>
      <p:sp>
        <p:nvSpPr>
          <p:cNvPr id="21" name="CasellaDiTesto 3">
            <a:extLst>
              <a:ext uri="{FF2B5EF4-FFF2-40B4-BE49-F238E27FC236}">
                <a16:creationId xmlns:a16="http://schemas.microsoft.com/office/drawing/2014/main" id="{6A4618CE-9BCA-96AB-2163-3F14D572AF89}"/>
              </a:ext>
            </a:extLst>
          </p:cNvPr>
          <p:cNvSpPr txBox="1"/>
          <p:nvPr/>
        </p:nvSpPr>
        <p:spPr>
          <a:xfrm>
            <a:off x="-178864" y="1480448"/>
            <a:ext cx="1695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beginning of the stream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44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686075-9CBF-4AF6-FB2C-EF3F97096A00}"/>
              </a:ext>
            </a:extLst>
          </p:cNvPr>
          <p:cNvSpPr txBox="1"/>
          <p:nvPr/>
        </p:nvSpPr>
        <p:spPr>
          <a:xfrm>
            <a:off x="30025" y="76562"/>
            <a:ext cx="8862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The problem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9076647-A0ED-F35A-C888-4B15E944E3D5}"/>
              </a:ext>
            </a:extLst>
          </p:cNvPr>
          <p:cNvGraphicFramePr>
            <a:graphicFrameLocks noGrp="1"/>
          </p:cNvGraphicFramePr>
          <p:nvPr/>
        </p:nvGraphicFramePr>
        <p:xfrm>
          <a:off x="611560" y="948869"/>
          <a:ext cx="8211138" cy="4001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75030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6BC2A9-32A9-E735-6A40-A1D95864DF03}"/>
              </a:ext>
            </a:extLst>
          </p:cNvPr>
          <p:cNvCxnSpPr>
            <a:cxnSpLocks/>
          </p:cNvCxnSpPr>
          <p:nvPr/>
        </p:nvCxnSpPr>
        <p:spPr>
          <a:xfrm>
            <a:off x="4408106" y="602781"/>
            <a:ext cx="0" cy="1156387"/>
          </a:xfrm>
          <a:prstGeom prst="lin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2A3105-807A-1E10-A2D7-3843BE85908D}"/>
              </a:ext>
            </a:extLst>
          </p:cNvPr>
          <p:cNvCxnSpPr/>
          <p:nvPr/>
        </p:nvCxnSpPr>
        <p:spPr>
          <a:xfrm flipH="1">
            <a:off x="5796136" y="748621"/>
            <a:ext cx="1296144" cy="0"/>
          </a:xfrm>
          <a:prstGeom prst="straightConnector1">
            <a:avLst/>
          </a:prstGeom>
          <a:ln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242DCDED-EAE6-21A1-07DE-CDC066932F8E}"/>
              </a:ext>
            </a:extLst>
          </p:cNvPr>
          <p:cNvSpPr txBox="1"/>
          <p:nvPr/>
        </p:nvSpPr>
        <p:spPr>
          <a:xfrm>
            <a:off x="4067945" y="1759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now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3">
            <a:extLst>
              <a:ext uri="{FF2B5EF4-FFF2-40B4-BE49-F238E27FC236}">
                <a16:creationId xmlns:a16="http://schemas.microsoft.com/office/drawing/2014/main" id="{B3D633D3-0781-973A-B648-1A838ADBC439}"/>
              </a:ext>
            </a:extLst>
          </p:cNvPr>
          <p:cNvSpPr txBox="1"/>
          <p:nvPr/>
        </p:nvSpPr>
        <p:spPr>
          <a:xfrm>
            <a:off x="-178864" y="1480448"/>
            <a:ext cx="1695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beginning of the stream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3">
            <a:extLst>
              <a:ext uri="{FF2B5EF4-FFF2-40B4-BE49-F238E27FC236}">
                <a16:creationId xmlns:a16="http://schemas.microsoft.com/office/drawing/2014/main" id="{F6DF89A0-F088-DAAA-B0C4-575D3D255836}"/>
              </a:ext>
            </a:extLst>
          </p:cNvPr>
          <p:cNvSpPr txBox="1"/>
          <p:nvPr/>
        </p:nvSpPr>
        <p:spPr>
          <a:xfrm>
            <a:off x="65824" y="2492896"/>
            <a:ext cx="9042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design a data structure maintaining a sequence of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bits subject to: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query(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return the number of 1s in the last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bits;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B8191C52-DAA8-2C32-7567-35C124F21CF7}"/>
              </a:ext>
            </a:extLst>
          </p:cNvPr>
          <p:cNvSpPr/>
          <p:nvPr/>
        </p:nvSpPr>
        <p:spPr>
          <a:xfrm rot="16200000">
            <a:off x="3330210" y="622089"/>
            <a:ext cx="216195" cy="190907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981987E2-328D-CDF8-EED3-683EAF30359B}"/>
              </a:ext>
            </a:extLst>
          </p:cNvPr>
          <p:cNvSpPr txBox="1"/>
          <p:nvPr/>
        </p:nvSpPr>
        <p:spPr>
          <a:xfrm>
            <a:off x="3274743" y="1572647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75D2FC14-C36E-D1BC-4727-A22B192D15B7}"/>
              </a:ext>
            </a:extLst>
          </p:cNvPr>
          <p:cNvSpPr txBox="1"/>
          <p:nvPr/>
        </p:nvSpPr>
        <p:spPr>
          <a:xfrm>
            <a:off x="35496" y="3645024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notice: </a:t>
            </a:r>
            <a:r>
              <a:rPr lang="en-US" sz="2000" dirty="0">
                <a:latin typeface="Comic Sans MS" pitchFamily="66" charset="0"/>
              </a:rPr>
              <a:t>if you want exact answers you need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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bits.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6171D2E-7FA0-2D8D-7718-CAF2AA1122EF}"/>
              </a:ext>
            </a:extLst>
          </p:cNvPr>
          <p:cNvCxnSpPr/>
          <p:nvPr/>
        </p:nvCxnSpPr>
        <p:spPr>
          <a:xfrm>
            <a:off x="611560" y="817399"/>
            <a:ext cx="3796546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E5FB4D9A-9F15-9224-4BDE-39F990A76FCA}"/>
              </a:ext>
            </a:extLst>
          </p:cNvPr>
          <p:cNvSpPr txBox="1"/>
          <p:nvPr/>
        </p:nvSpPr>
        <p:spPr>
          <a:xfrm>
            <a:off x="2114163" y="43660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1F9AAFFE-0FC7-492B-01DC-52BF6AFAAB73}"/>
              </a:ext>
            </a:extLst>
          </p:cNvPr>
          <p:cNvSpPr txBox="1"/>
          <p:nvPr/>
        </p:nvSpPr>
        <p:spPr>
          <a:xfrm>
            <a:off x="30025" y="431690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DGIM data structure: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6611C684-13D6-2C1D-2E25-69082B315833}"/>
              </a:ext>
            </a:extLst>
          </p:cNvPr>
          <p:cNvSpPr txBox="1"/>
          <p:nvPr/>
        </p:nvSpPr>
        <p:spPr>
          <a:xfrm>
            <a:off x="179512" y="471701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quality: </a:t>
            </a:r>
            <a:r>
              <a:rPr lang="en-US" sz="2000" dirty="0">
                <a:latin typeface="Comic Sans MS" pitchFamily="66" charset="0"/>
              </a:rPr>
              <a:t>1+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 approximated answers  (for any 0)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2736CB41-E3F3-D339-102D-8A67FCE91A47}"/>
              </a:ext>
            </a:extLst>
          </p:cNvPr>
          <p:cNvSpPr txBox="1"/>
          <p:nvPr/>
        </p:nvSpPr>
        <p:spPr>
          <a:xfrm>
            <a:off x="179512" y="511320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size:  </a:t>
            </a:r>
            <a:r>
              <a:rPr lang="en-US" sz="2000" dirty="0">
                <a:latin typeface="Comic Sans MS" pitchFamily="66" charset="0"/>
              </a:rPr>
              <a:t>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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-1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log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2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N) bits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3">
            <a:extLst>
              <a:ext uri="{FF2B5EF4-FFF2-40B4-BE49-F238E27FC236}">
                <a16:creationId xmlns:a16="http://schemas.microsoft.com/office/drawing/2014/main" id="{3C44DF20-56D7-8848-2CF1-911DB27E2B1A}"/>
              </a:ext>
            </a:extLst>
          </p:cNvPr>
          <p:cNvSpPr txBox="1"/>
          <p:nvPr/>
        </p:nvSpPr>
        <p:spPr>
          <a:xfrm>
            <a:off x="179714" y="5484713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update time:  </a:t>
            </a:r>
            <a:r>
              <a:rPr lang="en-US" sz="2000" dirty="0">
                <a:latin typeface="Comic Sans MS" pitchFamily="66" charset="0"/>
              </a:rPr>
              <a:t>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log N)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3">
            <a:extLst>
              <a:ext uri="{FF2B5EF4-FFF2-40B4-BE49-F238E27FC236}">
                <a16:creationId xmlns:a16="http://schemas.microsoft.com/office/drawing/2014/main" id="{74EC0242-6DB4-5531-D68E-85A16717C4CD}"/>
              </a:ext>
            </a:extLst>
          </p:cNvPr>
          <p:cNvSpPr txBox="1"/>
          <p:nvPr/>
        </p:nvSpPr>
        <p:spPr>
          <a:xfrm>
            <a:off x="179512" y="585464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query time:  </a:t>
            </a:r>
            <a:r>
              <a:rPr lang="en-US" sz="2000" dirty="0">
                <a:latin typeface="Comic Sans MS" pitchFamily="66" charset="0"/>
              </a:rPr>
              <a:t>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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-1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log n)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8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" grpId="0"/>
      <p:bldP spid="9" grpId="0"/>
      <p:bldP spid="10" grpId="0"/>
      <p:bldP spid="21" grpId="0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A29F8B5-81D8-C26C-5DB5-2074AA1CE863}"/>
              </a:ext>
            </a:extLst>
          </p:cNvPr>
          <p:cNvSpPr txBox="1"/>
          <p:nvPr/>
        </p:nvSpPr>
        <p:spPr>
          <a:xfrm>
            <a:off x="30025" y="148570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DGIM data structure: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F38BBDD4-F6AA-445A-3586-64DBB110C5BD}"/>
              </a:ext>
            </a:extLst>
          </p:cNvPr>
          <p:cNvSpPr txBox="1"/>
          <p:nvPr/>
        </p:nvSpPr>
        <p:spPr>
          <a:xfrm>
            <a:off x="6582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Let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1/ 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38B741F3-06AB-3392-31DB-8BC76481C493}"/>
              </a:ext>
            </a:extLst>
          </p:cNvPr>
          <p:cNvSpPr txBox="1"/>
          <p:nvPr/>
        </p:nvSpPr>
        <p:spPr>
          <a:xfrm>
            <a:off x="65824" y="980728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Group the bits of the sequence in groups G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,...,G</a:t>
            </a:r>
            <a:r>
              <a:rPr lang="en-US" sz="2000" baseline="-25000" dirty="0"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satisfying: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78C39E3C-15BC-1120-33E5-F48484AA86F7}"/>
              </a:ext>
            </a:extLst>
          </p:cNvPr>
          <p:cNvSpPr txBox="1"/>
          <p:nvPr/>
        </p:nvSpPr>
        <p:spPr>
          <a:xfrm>
            <a:off x="65824" y="1484784"/>
            <a:ext cx="9042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each G</a:t>
            </a:r>
            <a:r>
              <a:rPr lang="en-US" sz="2000" baseline="-25000" dirty="0">
                <a:latin typeface="Comic Sans MS" pitchFamily="66" charset="0"/>
              </a:rPr>
              <a:t>i </a:t>
            </a:r>
            <a:r>
              <a:rPr lang="en-US" sz="2000" dirty="0">
                <a:latin typeface="Comic Sans MS" pitchFamily="66" charset="0"/>
              </a:rPr>
              <a:t>begins and ends with a 1-bit;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between adjacent groups G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G</a:t>
            </a:r>
            <a:r>
              <a:rPr lang="en-US" sz="2000" baseline="-25000" dirty="0">
                <a:latin typeface="Comic Sans MS" pitchFamily="66" charset="0"/>
              </a:rPr>
              <a:t>i+1 </a:t>
            </a:r>
            <a:r>
              <a:rPr lang="en-US" sz="2000" dirty="0">
                <a:latin typeface="Comic Sans MS" pitchFamily="66" charset="0"/>
              </a:rPr>
              <a:t>there are only 0-bits;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each G</a:t>
            </a:r>
            <a:r>
              <a:rPr lang="en-US" sz="2000" baseline="-25000" dirty="0">
                <a:latin typeface="Comic Sans MS" pitchFamily="66" charset="0"/>
              </a:rPr>
              <a:t>i </a:t>
            </a:r>
            <a:r>
              <a:rPr lang="en-US" sz="2000" dirty="0">
                <a:latin typeface="Comic Sans MS" pitchFamily="66" charset="0"/>
              </a:rPr>
              <a:t>contains 2</a:t>
            </a:r>
            <a:r>
              <a:rPr lang="en-US" sz="2000" baseline="30000" dirty="0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1-bits, for some 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for any 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 t, if </a:t>
            </a:r>
            <a:r>
              <a:rPr lang="en-US" sz="2000" dirty="0">
                <a:latin typeface="Comic Sans MS" pitchFamily="66" charset="0"/>
              </a:rPr>
              <a:t>G</a:t>
            </a:r>
            <a:r>
              <a:rPr lang="en-US" sz="2000" baseline="-25000" dirty="0">
                <a:latin typeface="Comic Sans MS" pitchFamily="66" charset="0"/>
              </a:rPr>
              <a:t>i </a:t>
            </a:r>
            <a:r>
              <a:rPr lang="en-US" sz="2000" dirty="0">
                <a:latin typeface="Comic Sans MS" pitchFamily="66" charset="0"/>
              </a:rPr>
              <a:t>contains 2</a:t>
            </a:r>
            <a:r>
              <a:rPr lang="en-US" sz="2000" baseline="30000" dirty="0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1-bits, then G</a:t>
            </a:r>
            <a:r>
              <a:rPr lang="en-US" sz="2000" baseline="-25000" dirty="0">
                <a:latin typeface="Comic Sans MS" pitchFamily="66" charset="0"/>
              </a:rPr>
              <a:t>i+1 </a:t>
            </a:r>
            <a:r>
              <a:rPr lang="en-US" sz="2000" dirty="0">
                <a:latin typeface="Comic Sans MS" pitchFamily="66" charset="0"/>
              </a:rPr>
              <a:t>contains either 2</a:t>
            </a:r>
            <a:r>
              <a:rPr lang="en-US" sz="2000" baseline="30000" dirty="0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or 2</a:t>
            </a:r>
            <a:r>
              <a:rPr lang="en-US" sz="2000" baseline="30000" dirty="0">
                <a:latin typeface="Comic Sans MS" pitchFamily="66" charset="0"/>
              </a:rPr>
              <a:t>k-1  </a:t>
            </a:r>
            <a:r>
              <a:rPr lang="en-US" sz="2000" dirty="0">
                <a:latin typeface="Comic Sans MS" pitchFamily="66" charset="0"/>
              </a:rPr>
              <a:t>1-bits;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for each k except the largest one, the number </a:t>
            </a:r>
            <a:r>
              <a:rPr lang="en-US" sz="2000" dirty="0" err="1">
                <a:latin typeface="Comic Sans MS" pitchFamily="66" charset="0"/>
              </a:rPr>
              <a:t>Z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of groups containing 2</a:t>
            </a:r>
            <a:r>
              <a:rPr lang="en-US" sz="2000" baseline="30000" dirty="0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1-bits satisfies  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Z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B+1. For the largest k, we only require </a:t>
            </a:r>
            <a:r>
              <a:rPr lang="en-US" sz="2000" dirty="0">
                <a:latin typeface="Comic Sans MS" pitchFamily="66" charset="0"/>
              </a:rPr>
              <a:t>Z</a:t>
            </a:r>
            <a:r>
              <a:rPr lang="en-US" sz="2000" baseline="-25000" dirty="0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B+1.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FFD9CDAB-9232-E55F-96F9-E0DA71A0C8E6}"/>
              </a:ext>
            </a:extLst>
          </p:cNvPr>
          <p:cNvSpPr txBox="1"/>
          <p:nvPr/>
        </p:nvSpPr>
        <p:spPr>
          <a:xfrm>
            <a:off x="107504" y="6350646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A8DA91EE-3481-06D8-E6C1-01ECA1A92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833883"/>
              </p:ext>
            </p:extLst>
          </p:nvPr>
        </p:nvGraphicFramePr>
        <p:xfrm>
          <a:off x="25556" y="5132040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4DA1795C-0AC5-4B40-3D77-A952AB289A1E}"/>
              </a:ext>
            </a:extLst>
          </p:cNvPr>
          <p:cNvSpPr/>
          <p:nvPr/>
        </p:nvSpPr>
        <p:spPr>
          <a:xfrm>
            <a:off x="313589" y="5175974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CBB00F-AD11-1C91-5463-8CC2AE39B546}"/>
              </a:ext>
            </a:extLst>
          </p:cNvPr>
          <p:cNvSpPr/>
          <p:nvPr/>
        </p:nvSpPr>
        <p:spPr>
          <a:xfrm>
            <a:off x="3442185" y="5175974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87C413-194C-D7B7-AFEB-21347DE089A1}"/>
              </a:ext>
            </a:extLst>
          </p:cNvPr>
          <p:cNvSpPr/>
          <p:nvPr/>
        </p:nvSpPr>
        <p:spPr>
          <a:xfrm>
            <a:off x="5143670" y="5175974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E30AB1-A251-8D06-ED96-70AC6903289D}"/>
              </a:ext>
            </a:extLst>
          </p:cNvPr>
          <p:cNvSpPr/>
          <p:nvPr/>
        </p:nvSpPr>
        <p:spPr>
          <a:xfrm>
            <a:off x="6807018" y="5172511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A2296-6081-D6C2-68FB-F3C4F3F95559}"/>
              </a:ext>
            </a:extLst>
          </p:cNvPr>
          <p:cNvSpPr/>
          <p:nvPr/>
        </p:nvSpPr>
        <p:spPr>
          <a:xfrm>
            <a:off x="7660025" y="5171294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937D4-4592-3FAF-1A17-06A5D71C0FF5}"/>
              </a:ext>
            </a:extLst>
          </p:cNvPr>
          <p:cNvSpPr/>
          <p:nvPr/>
        </p:nvSpPr>
        <p:spPr>
          <a:xfrm>
            <a:off x="8234534" y="516493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8323ABC9-80CA-7AE7-7F32-6E927F6A3D00}"/>
              </a:ext>
            </a:extLst>
          </p:cNvPr>
          <p:cNvSpPr txBox="1"/>
          <p:nvPr/>
        </p:nvSpPr>
        <p:spPr>
          <a:xfrm>
            <a:off x="1115616" y="47837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1</a:t>
            </a:r>
            <a:r>
              <a:rPr lang="en-US" dirty="0">
                <a:latin typeface="Comic Sans MS" pitchFamily="66" charset="0"/>
              </a:rPr>
              <a:t> (8)</a:t>
            </a: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7A6E2F4-E966-4927-856F-56461C2A7B52}"/>
              </a:ext>
            </a:extLst>
          </p:cNvPr>
          <p:cNvSpPr txBox="1"/>
          <p:nvPr/>
        </p:nvSpPr>
        <p:spPr>
          <a:xfrm>
            <a:off x="3651060" y="47837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(4)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34724511-AD31-26FD-447F-A3691AA12066}"/>
              </a:ext>
            </a:extLst>
          </p:cNvPr>
          <p:cNvSpPr txBox="1"/>
          <p:nvPr/>
        </p:nvSpPr>
        <p:spPr>
          <a:xfrm>
            <a:off x="5330857" y="47837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 (4)</a:t>
            </a:r>
          </a:p>
        </p:txBody>
      </p:sp>
      <p:sp>
        <p:nvSpPr>
          <p:cNvPr id="18" name="CasellaDiTesto 3">
            <a:extLst>
              <a:ext uri="{FF2B5EF4-FFF2-40B4-BE49-F238E27FC236}">
                <a16:creationId xmlns:a16="http://schemas.microsoft.com/office/drawing/2014/main" id="{F0470001-8E44-7C7E-1133-DD44E07068B6}"/>
              </a:ext>
            </a:extLst>
          </p:cNvPr>
          <p:cNvSpPr txBox="1"/>
          <p:nvPr/>
        </p:nvSpPr>
        <p:spPr>
          <a:xfrm>
            <a:off x="6584639" y="476355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4</a:t>
            </a:r>
            <a:r>
              <a:rPr lang="en-US" dirty="0">
                <a:latin typeface="Comic Sans MS" pitchFamily="66" charset="0"/>
              </a:rPr>
              <a:t> (2)</a:t>
            </a: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C1C2E897-61A3-BD2D-B0B4-5E762B7537BF}"/>
              </a:ext>
            </a:extLst>
          </p:cNvPr>
          <p:cNvSpPr txBox="1"/>
          <p:nvPr/>
        </p:nvSpPr>
        <p:spPr>
          <a:xfrm>
            <a:off x="8169358" y="478829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6</a:t>
            </a:r>
            <a:r>
              <a:rPr lang="en-US" dirty="0">
                <a:latin typeface="Comic Sans MS" pitchFamily="66" charset="0"/>
              </a:rPr>
              <a:t> (1)</a:t>
            </a:r>
          </a:p>
        </p:txBody>
      </p:sp>
      <p:sp>
        <p:nvSpPr>
          <p:cNvPr id="20" name="CasellaDiTesto 3">
            <a:extLst>
              <a:ext uri="{FF2B5EF4-FFF2-40B4-BE49-F238E27FC236}">
                <a16:creationId xmlns:a16="http://schemas.microsoft.com/office/drawing/2014/main" id="{2B25E3A7-6F23-16BA-2041-5AE90B14CE12}"/>
              </a:ext>
            </a:extLst>
          </p:cNvPr>
          <p:cNvSpPr txBox="1"/>
          <p:nvPr/>
        </p:nvSpPr>
        <p:spPr>
          <a:xfrm>
            <a:off x="7437646" y="47878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5</a:t>
            </a:r>
            <a:r>
              <a:rPr lang="en-US" dirty="0">
                <a:latin typeface="Comic Sans MS" pitchFamily="66" charset="0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2281081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A29F8B5-81D8-C26C-5DB5-2074AA1CE863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DGIM data structure: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38B741F3-06AB-3392-31DB-8BC76481C493}"/>
              </a:ext>
            </a:extLst>
          </p:cNvPr>
          <p:cNvSpPr txBox="1"/>
          <p:nvPr/>
        </p:nvSpPr>
        <p:spPr>
          <a:xfrm>
            <a:off x="0" y="40466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group </a:t>
            </a:r>
            <a:r>
              <a:rPr lang="en-US" sz="2000" dirty="0" err="1">
                <a:latin typeface="Comic Sans MS" pitchFamily="66" charset="0"/>
              </a:rPr>
              <a:t>G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 is a pair of integers 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left</a:t>
            </a:r>
            <a:r>
              <a:rPr lang="en-US" sz="2000" dirty="0" err="1">
                <a:latin typeface="Comic Sans MS" pitchFamily="66" charset="0"/>
              </a:rPr>
              <a:t>,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right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FFD9CDAB-9232-E55F-96F9-E0DA71A0C8E6}"/>
              </a:ext>
            </a:extLst>
          </p:cNvPr>
          <p:cNvSpPr txBox="1"/>
          <p:nvPr/>
        </p:nvSpPr>
        <p:spPr>
          <a:xfrm>
            <a:off x="8540785" y="4427820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A8DA91EE-3481-06D8-E6C1-01ECA1A92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687054"/>
              </p:ext>
            </p:extLst>
          </p:nvPr>
        </p:nvGraphicFramePr>
        <p:xfrm>
          <a:off x="25556" y="3906011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4DA1795C-0AC5-4B40-3D77-A952AB289A1E}"/>
              </a:ext>
            </a:extLst>
          </p:cNvPr>
          <p:cNvSpPr/>
          <p:nvPr/>
        </p:nvSpPr>
        <p:spPr>
          <a:xfrm>
            <a:off x="313589" y="3949945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CBB00F-AD11-1C91-5463-8CC2AE39B546}"/>
              </a:ext>
            </a:extLst>
          </p:cNvPr>
          <p:cNvSpPr/>
          <p:nvPr/>
        </p:nvSpPr>
        <p:spPr>
          <a:xfrm>
            <a:off x="3442185" y="3949945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87C413-194C-D7B7-AFEB-21347DE089A1}"/>
              </a:ext>
            </a:extLst>
          </p:cNvPr>
          <p:cNvSpPr/>
          <p:nvPr/>
        </p:nvSpPr>
        <p:spPr>
          <a:xfrm>
            <a:off x="5143670" y="3949945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E30AB1-A251-8D06-ED96-70AC6903289D}"/>
              </a:ext>
            </a:extLst>
          </p:cNvPr>
          <p:cNvSpPr/>
          <p:nvPr/>
        </p:nvSpPr>
        <p:spPr>
          <a:xfrm>
            <a:off x="6807018" y="3946482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A2296-6081-D6C2-68FB-F3C4F3F95559}"/>
              </a:ext>
            </a:extLst>
          </p:cNvPr>
          <p:cNvSpPr/>
          <p:nvPr/>
        </p:nvSpPr>
        <p:spPr>
          <a:xfrm>
            <a:off x="7660025" y="3945265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937D4-4592-3FAF-1A17-06A5D71C0FF5}"/>
              </a:ext>
            </a:extLst>
          </p:cNvPr>
          <p:cNvSpPr/>
          <p:nvPr/>
        </p:nvSpPr>
        <p:spPr>
          <a:xfrm>
            <a:off x="8234534" y="3938910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8323ABC9-80CA-7AE7-7F32-6E927F6A3D00}"/>
              </a:ext>
            </a:extLst>
          </p:cNvPr>
          <p:cNvSpPr txBox="1"/>
          <p:nvPr/>
        </p:nvSpPr>
        <p:spPr>
          <a:xfrm>
            <a:off x="1115616" y="355775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1</a:t>
            </a:r>
            <a:r>
              <a:rPr lang="en-US" dirty="0">
                <a:latin typeface="Comic Sans MS" pitchFamily="66" charset="0"/>
              </a:rPr>
              <a:t> (8)</a:t>
            </a:r>
          </a:p>
        </p:txBody>
      </p:sp>
      <p:sp>
        <p:nvSpPr>
          <p:cNvPr id="11" name="CasellaDiTesto 3">
            <a:extLst>
              <a:ext uri="{FF2B5EF4-FFF2-40B4-BE49-F238E27FC236}">
                <a16:creationId xmlns:a16="http://schemas.microsoft.com/office/drawing/2014/main" id="{37A6E2F4-E966-4927-856F-56461C2A7B52}"/>
              </a:ext>
            </a:extLst>
          </p:cNvPr>
          <p:cNvSpPr txBox="1"/>
          <p:nvPr/>
        </p:nvSpPr>
        <p:spPr>
          <a:xfrm>
            <a:off x="3651060" y="355775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(4)</a:t>
            </a:r>
          </a:p>
        </p:txBody>
      </p:sp>
      <p:sp>
        <p:nvSpPr>
          <p:cNvPr id="12" name="CasellaDiTesto 3">
            <a:extLst>
              <a:ext uri="{FF2B5EF4-FFF2-40B4-BE49-F238E27FC236}">
                <a16:creationId xmlns:a16="http://schemas.microsoft.com/office/drawing/2014/main" id="{34724511-AD31-26FD-447F-A3691AA12066}"/>
              </a:ext>
            </a:extLst>
          </p:cNvPr>
          <p:cNvSpPr txBox="1"/>
          <p:nvPr/>
        </p:nvSpPr>
        <p:spPr>
          <a:xfrm>
            <a:off x="5330857" y="355775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 (4)</a:t>
            </a:r>
          </a:p>
        </p:txBody>
      </p:sp>
      <p:sp>
        <p:nvSpPr>
          <p:cNvPr id="18" name="CasellaDiTesto 3">
            <a:extLst>
              <a:ext uri="{FF2B5EF4-FFF2-40B4-BE49-F238E27FC236}">
                <a16:creationId xmlns:a16="http://schemas.microsoft.com/office/drawing/2014/main" id="{F0470001-8E44-7C7E-1133-DD44E07068B6}"/>
              </a:ext>
            </a:extLst>
          </p:cNvPr>
          <p:cNvSpPr txBox="1"/>
          <p:nvPr/>
        </p:nvSpPr>
        <p:spPr>
          <a:xfrm>
            <a:off x="6584639" y="35375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4</a:t>
            </a:r>
            <a:r>
              <a:rPr lang="en-US" dirty="0">
                <a:latin typeface="Comic Sans MS" pitchFamily="66" charset="0"/>
              </a:rPr>
              <a:t> (2)</a:t>
            </a: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C1C2E897-61A3-BD2D-B0B4-5E762B7537BF}"/>
              </a:ext>
            </a:extLst>
          </p:cNvPr>
          <p:cNvSpPr txBox="1"/>
          <p:nvPr/>
        </p:nvSpPr>
        <p:spPr>
          <a:xfrm>
            <a:off x="8169358" y="356226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6</a:t>
            </a:r>
            <a:r>
              <a:rPr lang="en-US" dirty="0">
                <a:latin typeface="Comic Sans MS" pitchFamily="66" charset="0"/>
              </a:rPr>
              <a:t> (1)</a:t>
            </a:r>
          </a:p>
        </p:txBody>
      </p:sp>
      <p:sp>
        <p:nvSpPr>
          <p:cNvPr id="20" name="CasellaDiTesto 3">
            <a:extLst>
              <a:ext uri="{FF2B5EF4-FFF2-40B4-BE49-F238E27FC236}">
                <a16:creationId xmlns:a16="http://schemas.microsoft.com/office/drawing/2014/main" id="{2B25E3A7-6F23-16BA-2041-5AE90B14CE12}"/>
              </a:ext>
            </a:extLst>
          </p:cNvPr>
          <p:cNvSpPr txBox="1"/>
          <p:nvPr/>
        </p:nvSpPr>
        <p:spPr>
          <a:xfrm>
            <a:off x="7437646" y="356183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G</a:t>
            </a:r>
            <a:r>
              <a:rPr lang="en-US" baseline="-25000" dirty="0">
                <a:latin typeface="Comic Sans MS" pitchFamily="66" charset="0"/>
              </a:rPr>
              <a:t>5</a:t>
            </a:r>
            <a:r>
              <a:rPr lang="en-US" dirty="0">
                <a:latin typeface="Comic Sans MS" pitchFamily="66" charset="0"/>
              </a:rPr>
              <a:t> (2)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2ACC300B-88F1-8D75-427D-957D55001B2E}"/>
              </a:ext>
            </a:extLst>
          </p:cNvPr>
          <p:cNvSpPr txBox="1"/>
          <p:nvPr/>
        </p:nvSpPr>
        <p:spPr>
          <a:xfrm>
            <a:off x="-32912" y="898201"/>
            <a:ext cx="9108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all adjacent groups having 2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1-bits are maintained by a doubly-linked list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CasellaDiTesto 3">
            <a:extLst>
              <a:ext uri="{FF2B5EF4-FFF2-40B4-BE49-F238E27FC236}">
                <a16:creationId xmlns:a16="http://schemas.microsoft.com/office/drawing/2014/main" id="{340E41B0-0A54-4BB0-BB54-9B5EA68E73C8}"/>
              </a:ext>
            </a:extLst>
          </p:cNvPr>
          <p:cNvSpPr txBox="1"/>
          <p:nvPr/>
        </p:nvSpPr>
        <p:spPr>
          <a:xfrm>
            <a:off x="17748" y="1408983"/>
            <a:ext cx="9108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stores: head, tail, and size</a:t>
            </a:r>
            <a:endParaRPr lang="en-US" sz="2000" i="1" dirty="0">
              <a:latin typeface="Comic Sans MS" pitchFamily="66" charset="0"/>
            </a:endParaRPr>
          </a:p>
        </p:txBody>
      </p:sp>
      <p:sp>
        <p:nvSpPr>
          <p:cNvPr id="22" name="CasellaDiTesto 3">
            <a:extLst>
              <a:ext uri="{FF2B5EF4-FFF2-40B4-BE49-F238E27FC236}">
                <a16:creationId xmlns:a16="http://schemas.microsoft.com/office/drawing/2014/main" id="{94DE9981-513E-05C0-3AA6-2DC04F485D52}"/>
              </a:ext>
            </a:extLst>
          </p:cNvPr>
          <p:cNvSpPr txBox="1"/>
          <p:nvPr/>
        </p:nvSpPr>
        <p:spPr>
          <a:xfrm>
            <a:off x="35496" y="1911844"/>
            <a:ext cx="9108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L</a:t>
            </a:r>
            <a:r>
              <a:rPr lang="en-US" sz="2000" dirty="0">
                <a:latin typeface="Comic Sans MS" pitchFamily="66" charset="0"/>
              </a:rPr>
              <a:t>: a global doubly-linked list storing all lists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latin typeface="Comic Sans MS" pitchFamily="66" charset="0"/>
              </a:rPr>
              <a:t>i</a:t>
            </a:r>
            <a:endParaRPr lang="en-US" sz="2000" i="1" dirty="0">
              <a:latin typeface="Comic Sans MS" pitchFamily="66" charset="0"/>
            </a:endParaRPr>
          </a:p>
        </p:txBody>
      </p:sp>
      <p:sp>
        <p:nvSpPr>
          <p:cNvPr id="23" name="CasellaDiTesto 3">
            <a:extLst>
              <a:ext uri="{FF2B5EF4-FFF2-40B4-BE49-F238E27FC236}">
                <a16:creationId xmlns:a16="http://schemas.microsoft.com/office/drawing/2014/main" id="{2CFAFC56-9D25-CA1E-9383-139ED4E30489}"/>
              </a:ext>
            </a:extLst>
          </p:cNvPr>
          <p:cNvSpPr txBox="1"/>
          <p:nvPr/>
        </p:nvSpPr>
        <p:spPr>
          <a:xfrm>
            <a:off x="3203848" y="4335112"/>
            <a:ext cx="63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left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4" name="CasellaDiTesto 3">
            <a:extLst>
              <a:ext uri="{FF2B5EF4-FFF2-40B4-BE49-F238E27FC236}">
                <a16:creationId xmlns:a16="http://schemas.microsoft.com/office/drawing/2014/main" id="{C16D0230-A265-60BE-A9C2-E927B0313F2E}"/>
              </a:ext>
            </a:extLst>
          </p:cNvPr>
          <p:cNvSpPr txBox="1"/>
          <p:nvPr/>
        </p:nvSpPr>
        <p:spPr>
          <a:xfrm>
            <a:off x="4355977" y="4335112"/>
            <a:ext cx="720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right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B63A0BF0-B1C4-8E15-C1FE-10237F944EAE}"/>
              </a:ext>
            </a:extLst>
          </p:cNvPr>
          <p:cNvSpPr txBox="1"/>
          <p:nvPr/>
        </p:nvSpPr>
        <p:spPr>
          <a:xfrm>
            <a:off x="1187624" y="2775185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93F973AE-1E1F-CF90-0650-F0FE79D19E7F}"/>
              </a:ext>
            </a:extLst>
          </p:cNvPr>
          <p:cNvSpPr txBox="1"/>
          <p:nvPr/>
        </p:nvSpPr>
        <p:spPr>
          <a:xfrm>
            <a:off x="4612182" y="2760228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1EAA1EA3-7F5A-AE01-DE9D-2C6DFD7AFC43}"/>
              </a:ext>
            </a:extLst>
          </p:cNvPr>
          <p:cNvSpPr txBox="1"/>
          <p:nvPr/>
        </p:nvSpPr>
        <p:spPr>
          <a:xfrm>
            <a:off x="7131612" y="2765246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2546CF0-6BD7-B3C1-540C-7F797FEBDF11}"/>
              </a:ext>
            </a:extLst>
          </p:cNvPr>
          <p:cNvSpPr txBox="1"/>
          <p:nvPr/>
        </p:nvSpPr>
        <p:spPr>
          <a:xfrm>
            <a:off x="8077655" y="276169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453AA3A4-B67B-2C05-A5D5-50F4BB75593C}"/>
              </a:ext>
            </a:extLst>
          </p:cNvPr>
          <p:cNvSpPr/>
          <p:nvPr/>
        </p:nvSpPr>
        <p:spPr>
          <a:xfrm rot="5400000">
            <a:off x="1465043" y="2155636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4610E555-A61E-54E3-2E9F-E59872EFA891}"/>
              </a:ext>
            </a:extLst>
          </p:cNvPr>
          <p:cNvSpPr/>
          <p:nvPr/>
        </p:nvSpPr>
        <p:spPr>
          <a:xfrm rot="5400000">
            <a:off x="4824172" y="1890293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105EB3B6-F44E-1E90-8CEC-856858FA87A7}"/>
              </a:ext>
            </a:extLst>
          </p:cNvPr>
          <p:cNvSpPr/>
          <p:nvPr/>
        </p:nvSpPr>
        <p:spPr>
          <a:xfrm rot="5400000">
            <a:off x="7364049" y="2667820"/>
            <a:ext cx="160547" cy="1414098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33121F36-BCE9-83A0-80C7-10755494DFCA}"/>
              </a:ext>
            </a:extLst>
          </p:cNvPr>
          <p:cNvSpPr/>
          <p:nvPr/>
        </p:nvSpPr>
        <p:spPr>
          <a:xfrm rot="5400000">
            <a:off x="8280463" y="3248666"/>
            <a:ext cx="147861" cy="239719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4CC8367B-407F-4636-8603-A8D2E1E0F50C}"/>
              </a:ext>
            </a:extLst>
          </p:cNvPr>
          <p:cNvSpPr txBox="1"/>
          <p:nvPr/>
        </p:nvSpPr>
        <p:spPr>
          <a:xfrm>
            <a:off x="323528" y="2780196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F90AB74-F0A1-D454-D27F-869FD8465D5D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2960283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B6F705E-3D2A-A0D9-9FC8-EDD70570BE19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2960283"/>
            <a:ext cx="190736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97F9BFC-7494-0210-4339-B5F03D29B8BB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7743680" y="2961746"/>
            <a:ext cx="333975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3">
            <a:extLst>
              <a:ext uri="{FF2B5EF4-FFF2-40B4-BE49-F238E27FC236}">
                <a16:creationId xmlns:a16="http://schemas.microsoft.com/office/drawing/2014/main" id="{C35559F3-3F41-CA76-A3E3-621C04B521ED}"/>
              </a:ext>
            </a:extLst>
          </p:cNvPr>
          <p:cNvSpPr txBox="1"/>
          <p:nvPr/>
        </p:nvSpPr>
        <p:spPr>
          <a:xfrm>
            <a:off x="35496" y="5445224"/>
            <a:ext cx="4211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storing </a:t>
            </a:r>
            <a:r>
              <a:rPr lang="en-US" sz="2000" dirty="0" err="1">
                <a:latin typeface="Comic Sans MS" pitchFamily="66" charset="0"/>
              </a:rPr>
              <a:t>G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 requires O(log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bits</a:t>
            </a:r>
          </a:p>
        </p:txBody>
      </p:sp>
      <p:sp>
        <p:nvSpPr>
          <p:cNvPr id="43" name="CasellaDiTesto 3">
            <a:extLst>
              <a:ext uri="{FF2B5EF4-FFF2-40B4-BE49-F238E27FC236}">
                <a16:creationId xmlns:a16="http://schemas.microsoft.com/office/drawing/2014/main" id="{0D10D1D4-7F76-2932-9179-A39109605904}"/>
              </a:ext>
            </a:extLst>
          </p:cNvPr>
          <p:cNvSpPr txBox="1"/>
          <p:nvPr/>
        </p:nvSpPr>
        <p:spPr>
          <a:xfrm>
            <a:off x="67340" y="5829148"/>
            <a:ext cx="3150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|L|= O(log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44" name="CasellaDiTesto 3">
            <a:extLst>
              <a:ext uri="{FF2B5EF4-FFF2-40B4-BE49-F238E27FC236}">
                <a16:creationId xmlns:a16="http://schemas.microsoft.com/office/drawing/2014/main" id="{BCA95748-8C3D-33CF-8C40-F92B68F81C81}"/>
              </a:ext>
            </a:extLst>
          </p:cNvPr>
          <p:cNvSpPr txBox="1"/>
          <p:nvPr/>
        </p:nvSpPr>
        <p:spPr>
          <a:xfrm>
            <a:off x="52431" y="6229258"/>
            <a:ext cx="2250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|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|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</a:t>
            </a:r>
            <a:r>
              <a:rPr lang="en-US" sz="2000" dirty="0">
                <a:latin typeface="Comic Sans MS" pitchFamily="66" charset="0"/>
              </a:rPr>
              <a:t> B+1=O(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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-1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E0BA5AF6-8B10-6301-5708-391FBF393518}"/>
              </a:ext>
            </a:extLst>
          </p:cNvPr>
          <p:cNvSpPr/>
          <p:nvPr/>
        </p:nvSpPr>
        <p:spPr>
          <a:xfrm>
            <a:off x="4273518" y="5919269"/>
            <a:ext cx="504056" cy="28803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CasellaDiTesto 3">
            <a:extLst>
              <a:ext uri="{FF2B5EF4-FFF2-40B4-BE49-F238E27FC236}">
                <a16:creationId xmlns:a16="http://schemas.microsoft.com/office/drawing/2014/main" id="{BF08B684-5580-8B3C-5383-70796ACD6B66}"/>
              </a:ext>
            </a:extLst>
          </p:cNvPr>
          <p:cNvSpPr txBox="1"/>
          <p:nvPr/>
        </p:nvSpPr>
        <p:spPr>
          <a:xfrm>
            <a:off x="5561447" y="5661248"/>
            <a:ext cx="3150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overall size of the DS:</a:t>
            </a:r>
          </a:p>
        </p:txBody>
      </p:sp>
      <p:sp>
        <p:nvSpPr>
          <p:cNvPr id="47" name="CasellaDiTesto 3">
            <a:extLst>
              <a:ext uri="{FF2B5EF4-FFF2-40B4-BE49-F238E27FC236}">
                <a16:creationId xmlns:a16="http://schemas.microsoft.com/office/drawing/2014/main" id="{D9B9C26A-108B-48B9-B73D-3743D0ECB23E}"/>
              </a:ext>
            </a:extLst>
          </p:cNvPr>
          <p:cNvSpPr txBox="1"/>
          <p:nvPr/>
        </p:nvSpPr>
        <p:spPr>
          <a:xfrm>
            <a:off x="5912203" y="6031269"/>
            <a:ext cx="2250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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-1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log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2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N) bits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D4534C6-B949-33E3-C775-0CE981569E80}"/>
              </a:ext>
            </a:extLst>
          </p:cNvPr>
          <p:cNvSpPr/>
          <p:nvPr/>
        </p:nvSpPr>
        <p:spPr>
          <a:xfrm>
            <a:off x="5509721" y="5445224"/>
            <a:ext cx="2968316" cy="1171439"/>
          </a:xfrm>
          <a:prstGeom prst="rect">
            <a:avLst/>
          </a:prstGeom>
          <a:noFill/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6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42" grpId="0"/>
      <p:bldP spid="43" grpId="0"/>
      <p:bldP spid="44" grpId="0"/>
      <p:bldP spid="45" grpId="0" animBg="1"/>
      <p:bldP spid="46" grpId="0"/>
      <p:bldP spid="47" grpId="0"/>
      <p:bldP spid="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</p:spTree>
    <p:extLst>
      <p:ext uri="{BB962C8B-B14F-4D97-AF65-F5344CB8AC3E}">
        <p14:creationId xmlns:p14="http://schemas.microsoft.com/office/powerpoint/2010/main" val="233924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Algorithms for Big Data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EF31945-A775-9993-BDF2-BF05E8FA0FF5}"/>
              </a:ext>
            </a:extLst>
          </p:cNvPr>
          <p:cNvSpPr txBox="1"/>
          <p:nvPr/>
        </p:nvSpPr>
        <p:spPr>
          <a:xfrm>
            <a:off x="365003" y="3381960"/>
            <a:ext cx="83834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research field on algorithmic aspects addressing scenarios in which the input is very large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sometime classic ways of designing and analyzing algorithms are somehow insufficient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efficiency issues are stressed even more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4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89FF-D4B9-8784-02DA-C353D4B94794}"/>
              </a:ext>
            </a:extLst>
          </p:cNvPr>
          <p:cNvSpPr/>
          <p:nvPr/>
        </p:nvSpPr>
        <p:spPr>
          <a:xfrm>
            <a:off x="7660025" y="5190101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4612182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7131612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077655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4824172" y="3135129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7364049" y="3912656"/>
            <a:ext cx="160547" cy="1414098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280463" y="4493502"/>
            <a:ext cx="147861" cy="239719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4205119"/>
            <a:ext cx="190736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7743680" y="4206582"/>
            <a:ext cx="333975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D39707-3642-1AB5-A2A4-6D1FE38EE1C9}"/>
              </a:ext>
            </a:extLst>
          </p:cNvPr>
          <p:cNvSpPr/>
          <p:nvPr/>
        </p:nvSpPr>
        <p:spPr>
          <a:xfrm>
            <a:off x="8557918" y="5190101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1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28046"/>
              </p:ext>
            </p:extLst>
          </p:nvPr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89FF-D4B9-8784-02DA-C353D4B94794}"/>
              </a:ext>
            </a:extLst>
          </p:cNvPr>
          <p:cNvSpPr/>
          <p:nvPr/>
        </p:nvSpPr>
        <p:spPr>
          <a:xfrm>
            <a:off x="7660025" y="5190101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4612182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7131612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077655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4824172" y="3135129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7364049" y="3912656"/>
            <a:ext cx="160547" cy="1414098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459693" y="4326515"/>
            <a:ext cx="135617" cy="585938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4205119"/>
            <a:ext cx="190736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7743680" y="4206582"/>
            <a:ext cx="333975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B1106AA-1EB4-6BCE-35D7-F9ED6956ADA4}"/>
              </a:ext>
            </a:extLst>
          </p:cNvPr>
          <p:cNvSpPr/>
          <p:nvPr/>
        </p:nvSpPr>
        <p:spPr>
          <a:xfrm>
            <a:off x="8557918" y="5190101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4F7454-11D8-D609-AA35-E1E5D8698021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0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89FF-D4B9-8784-02DA-C353D4B94794}"/>
              </a:ext>
            </a:extLst>
          </p:cNvPr>
          <p:cNvSpPr/>
          <p:nvPr/>
        </p:nvSpPr>
        <p:spPr>
          <a:xfrm>
            <a:off x="7660025" y="5190101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4612182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7131612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077655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4824172" y="3135129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7364049" y="3912656"/>
            <a:ext cx="160547" cy="1414098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574492" y="4186786"/>
            <a:ext cx="160548" cy="840466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4205119"/>
            <a:ext cx="190736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7743680" y="4206582"/>
            <a:ext cx="333975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B1106AA-1EB4-6BCE-35D7-F9ED6956ADA4}"/>
              </a:ext>
            </a:extLst>
          </p:cNvPr>
          <p:cNvSpPr/>
          <p:nvPr/>
        </p:nvSpPr>
        <p:spPr>
          <a:xfrm>
            <a:off x="8557918" y="5190101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41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89FF-D4B9-8784-02DA-C353D4B94794}"/>
              </a:ext>
            </a:extLst>
          </p:cNvPr>
          <p:cNvSpPr/>
          <p:nvPr/>
        </p:nvSpPr>
        <p:spPr>
          <a:xfrm>
            <a:off x="7660025" y="5190101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228669" cy="369332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4612182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7131612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077655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4824172" y="3135129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7364049" y="3912656"/>
            <a:ext cx="160547" cy="1414098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574492" y="4186786"/>
            <a:ext cx="160548" cy="840466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4205119"/>
            <a:ext cx="190736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7743680" y="4206582"/>
            <a:ext cx="333975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B1106AA-1EB4-6BCE-35D7-F9ED6956ADA4}"/>
              </a:ext>
            </a:extLst>
          </p:cNvPr>
          <p:cNvSpPr/>
          <p:nvPr/>
        </p:nvSpPr>
        <p:spPr>
          <a:xfrm>
            <a:off x="8557918" y="5190101"/>
            <a:ext cx="228669" cy="369332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90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89FF-D4B9-8784-02DA-C353D4B94794}"/>
              </a:ext>
            </a:extLst>
          </p:cNvPr>
          <p:cNvSpPr/>
          <p:nvPr/>
        </p:nvSpPr>
        <p:spPr>
          <a:xfrm>
            <a:off x="7660025" y="5190101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56080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4612182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7488324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604448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4824172" y="3135129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7692375" y="3584330"/>
            <a:ext cx="147863" cy="205806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867461" y="4479755"/>
            <a:ext cx="160548" cy="25452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4205119"/>
            <a:ext cx="2264074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8100392" y="4206582"/>
            <a:ext cx="504056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845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491347" cy="369332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89FF-D4B9-8784-02DA-C353D4B94794}"/>
              </a:ext>
            </a:extLst>
          </p:cNvPr>
          <p:cNvSpPr/>
          <p:nvPr/>
        </p:nvSpPr>
        <p:spPr>
          <a:xfrm>
            <a:off x="7660025" y="5190101"/>
            <a:ext cx="491347" cy="369332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56080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4612182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7488324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604448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4824172" y="3135129"/>
            <a:ext cx="185919" cy="299452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7692375" y="3584330"/>
            <a:ext cx="147863" cy="205806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867461" y="4479755"/>
            <a:ext cx="160548" cy="25452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281249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5224250" y="4205119"/>
            <a:ext cx="2264074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V="1">
            <a:off x="8100392" y="4206582"/>
            <a:ext cx="504056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79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137652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56080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5472100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8172400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604448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5716225" y="2243078"/>
            <a:ext cx="170966" cy="4763672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8445286" y="4328676"/>
            <a:ext cx="139297" cy="560809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867461" y="4479755"/>
            <a:ext cx="160548" cy="25452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3672408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6084168" y="4205119"/>
            <a:ext cx="208823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H="1" flipV="1">
            <a:off x="8604448" y="4206582"/>
            <a:ext cx="180020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687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5" y="5194781"/>
            <a:ext cx="1335900" cy="369332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13BE2-B5FA-4372-34E1-B454916A28C6}"/>
              </a:ext>
            </a:extLst>
          </p:cNvPr>
          <p:cNvSpPr/>
          <p:nvPr/>
        </p:nvSpPr>
        <p:spPr>
          <a:xfrm>
            <a:off x="5143670" y="5194781"/>
            <a:ext cx="1270722" cy="369332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137652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56080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1187624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5472100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8172400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604448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1465043" y="3400472"/>
            <a:ext cx="170963" cy="2473370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5716225" y="2243078"/>
            <a:ext cx="170966" cy="4763672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8445286" y="4328676"/>
            <a:ext cx="139297" cy="560809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867461" y="4479755"/>
            <a:ext cx="160548" cy="25452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799692" y="4205119"/>
            <a:ext cx="3672408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6084168" y="4205119"/>
            <a:ext cx="2088232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H="1" flipV="1">
            <a:off x="8604448" y="4206582"/>
            <a:ext cx="180020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906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0063F6FC-A3D0-1B76-AB36-D1AB3C458C16}"/>
              </a:ext>
            </a:extLst>
          </p:cNvPr>
          <p:cNvSpPr txBox="1"/>
          <p:nvPr/>
        </p:nvSpPr>
        <p:spPr>
          <a:xfrm>
            <a:off x="8540785" y="5672656"/>
            <a:ext cx="618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40A4AEE9-C230-6B16-61A8-8005CB67E98F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150847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D7176D-E98F-E972-430D-8A2EEF9FD60B}"/>
              </a:ext>
            </a:extLst>
          </p:cNvPr>
          <p:cNvSpPr/>
          <p:nvPr/>
        </p:nvSpPr>
        <p:spPr>
          <a:xfrm>
            <a:off x="313589" y="5194781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46D860-FFF5-1CFF-CE8B-243CE6507316}"/>
              </a:ext>
            </a:extLst>
          </p:cNvPr>
          <p:cNvSpPr/>
          <p:nvPr/>
        </p:nvSpPr>
        <p:spPr>
          <a:xfrm>
            <a:off x="3442184" y="5182515"/>
            <a:ext cx="2994849" cy="3815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879976-E61E-DC6D-7980-0599F2449110}"/>
              </a:ext>
            </a:extLst>
          </p:cNvPr>
          <p:cNvSpPr/>
          <p:nvPr/>
        </p:nvSpPr>
        <p:spPr>
          <a:xfrm>
            <a:off x="6807018" y="5191318"/>
            <a:ext cx="137652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C91F99-0D08-A152-9E51-2D3F58C355EE}"/>
              </a:ext>
            </a:extLst>
          </p:cNvPr>
          <p:cNvSpPr/>
          <p:nvPr/>
        </p:nvSpPr>
        <p:spPr>
          <a:xfrm>
            <a:off x="8234534" y="5183746"/>
            <a:ext cx="56080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7D485196-AE83-CD35-45A3-FA19B867E5AD}"/>
              </a:ext>
            </a:extLst>
          </p:cNvPr>
          <p:cNvSpPr txBox="1"/>
          <p:nvPr/>
        </p:nvSpPr>
        <p:spPr>
          <a:xfrm>
            <a:off x="3095836" y="4020021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3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3">
            <a:extLst>
              <a:ext uri="{FF2B5EF4-FFF2-40B4-BE49-F238E27FC236}">
                <a16:creationId xmlns:a16="http://schemas.microsoft.com/office/drawing/2014/main" id="{7A2C81ED-2DC7-1C25-C6E9-95A7912A9755}"/>
              </a:ext>
            </a:extLst>
          </p:cNvPr>
          <p:cNvSpPr txBox="1"/>
          <p:nvPr/>
        </p:nvSpPr>
        <p:spPr>
          <a:xfrm>
            <a:off x="7128284" y="4005064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3">
            <a:extLst>
              <a:ext uri="{FF2B5EF4-FFF2-40B4-BE49-F238E27FC236}">
                <a16:creationId xmlns:a16="http://schemas.microsoft.com/office/drawing/2014/main" id="{D6AB6D86-5D6D-9811-EFE0-5034693B39AB}"/>
              </a:ext>
            </a:extLst>
          </p:cNvPr>
          <p:cNvSpPr txBox="1"/>
          <p:nvPr/>
        </p:nvSpPr>
        <p:spPr>
          <a:xfrm>
            <a:off x="8172400" y="401008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31D49852-C8FE-E922-7FA6-7ED75928B9CB}"/>
              </a:ext>
            </a:extLst>
          </p:cNvPr>
          <p:cNvSpPr txBox="1"/>
          <p:nvPr/>
        </p:nvSpPr>
        <p:spPr>
          <a:xfrm>
            <a:off x="8604448" y="4006527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endParaRPr lang="en-US" sz="2000" i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2FE38955-07E4-9778-1B49-0E34FF2D981B}"/>
              </a:ext>
            </a:extLst>
          </p:cNvPr>
          <p:cNvSpPr/>
          <p:nvPr/>
        </p:nvSpPr>
        <p:spPr>
          <a:xfrm rot="5400000">
            <a:off x="3246151" y="1531756"/>
            <a:ext cx="258572" cy="6123195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CA56FB1-9C6F-0A87-AF8B-15AD005F7C74}"/>
              </a:ext>
            </a:extLst>
          </p:cNvPr>
          <p:cNvSpPr/>
          <p:nvPr/>
        </p:nvSpPr>
        <p:spPr>
          <a:xfrm rot="5400000">
            <a:off x="7425632" y="3920817"/>
            <a:ext cx="139297" cy="1376526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73A3C8B2-0A88-BF6C-2D02-1640A4A4ABA3}"/>
              </a:ext>
            </a:extLst>
          </p:cNvPr>
          <p:cNvSpPr/>
          <p:nvPr/>
        </p:nvSpPr>
        <p:spPr>
          <a:xfrm rot="5400000">
            <a:off x="8445286" y="4328676"/>
            <a:ext cx="139297" cy="560809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CB7C8325-E384-9264-8748-F4AC9282E988}"/>
              </a:ext>
            </a:extLst>
          </p:cNvPr>
          <p:cNvSpPr/>
          <p:nvPr/>
        </p:nvSpPr>
        <p:spPr>
          <a:xfrm rot="5400000">
            <a:off x="8867461" y="4479755"/>
            <a:ext cx="160548" cy="254527"/>
          </a:xfrm>
          <a:prstGeom prst="leftBrace">
            <a:avLst/>
          </a:prstGeom>
          <a:ln w="1587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">
            <a:extLst>
              <a:ext uri="{FF2B5EF4-FFF2-40B4-BE49-F238E27FC236}">
                <a16:creationId xmlns:a16="http://schemas.microsoft.com/office/drawing/2014/main" id="{F93DF38E-99C1-C082-B286-DE0E3853F43D}"/>
              </a:ext>
            </a:extLst>
          </p:cNvPr>
          <p:cNvSpPr txBox="1"/>
          <p:nvPr/>
        </p:nvSpPr>
        <p:spPr>
          <a:xfrm>
            <a:off x="323528" y="402503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 L:</a:t>
            </a:r>
            <a:endParaRPr lang="en-US" sz="2000" i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2BEE56-735E-2504-A45B-9DDCF37BA821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3707904" y="4205119"/>
            <a:ext cx="3420380" cy="14957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A4524FA-3069-1CEE-44E1-8A16FB8C94B5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7740352" y="4205119"/>
            <a:ext cx="432048" cy="5018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36AE77C-D837-5C9E-A01B-09C1097216C2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 flipH="1" flipV="1">
            <a:off x="8604448" y="4206582"/>
            <a:ext cx="180020" cy="3555"/>
          </a:xfrm>
          <a:prstGeom prst="straightConnector1">
            <a:avLst/>
          </a:prstGeom>
          <a:ln w="254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74AA7B6D-19B1-2B54-3DB9-3D36B947A39C}"/>
              </a:ext>
            </a:extLst>
          </p:cNvPr>
          <p:cNvSpPr txBox="1"/>
          <p:nvPr/>
        </p:nvSpPr>
        <p:spPr>
          <a:xfrm>
            <a:off x="8532440" y="5188911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8" name="CasellaDiTesto 3">
            <a:extLst>
              <a:ext uri="{FF2B5EF4-FFF2-40B4-BE49-F238E27FC236}">
                <a16:creationId xmlns:a16="http://schemas.microsoft.com/office/drawing/2014/main" id="{477EC494-3798-1949-CD9E-694D3D841CE6}"/>
              </a:ext>
            </a:extLst>
          </p:cNvPr>
          <p:cNvSpPr txBox="1"/>
          <p:nvPr/>
        </p:nvSpPr>
        <p:spPr>
          <a:xfrm>
            <a:off x="8820472" y="5191454"/>
            <a:ext cx="30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E4B8D-132E-F270-CFE0-160C1C83D085}"/>
              </a:ext>
            </a:extLst>
          </p:cNvPr>
          <p:cNvSpPr/>
          <p:nvPr/>
        </p:nvSpPr>
        <p:spPr>
          <a:xfrm>
            <a:off x="8846331" y="5186799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388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635F5F-4735-D10E-9BEC-D355F5D9EB1E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update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EC2C53-FBEA-D701-4BCE-89D55936A5E0}"/>
              </a:ext>
            </a:extLst>
          </p:cNvPr>
          <p:cNvSpPr txBox="1"/>
          <p:nvPr/>
        </p:nvSpPr>
        <p:spPr>
          <a:xfrm>
            <a:off x="58574" y="548680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update(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): add the next bit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</a:t>
            </a:r>
            <a:r>
              <a:rPr lang="en-US" sz="2000" dirty="0">
                <a:latin typeface="Comic Sans MS" pitchFamily="66" charset="0"/>
              </a:rPr>
              <a:t>{0,1} to the sequence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25DA04FD-2722-E6BE-E916-C569E546B9DF}"/>
              </a:ext>
            </a:extLst>
          </p:cNvPr>
          <p:cNvSpPr txBox="1"/>
          <p:nvPr/>
        </p:nvSpPr>
        <p:spPr>
          <a:xfrm>
            <a:off x="65824" y="1124744"/>
            <a:ext cx="90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=0 do nothing. Otherwise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000" dirty="0">
                <a:latin typeface="Comic Sans MS" pitchFamily="66" charset="0"/>
              </a:rPr>
              <a:t>=1):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2D3BEF53-F052-AA01-07DE-11EFC5593513}"/>
              </a:ext>
            </a:extLst>
          </p:cNvPr>
          <p:cNvSpPr txBox="1"/>
          <p:nvPr/>
        </p:nvSpPr>
        <p:spPr>
          <a:xfrm>
            <a:off x="65824" y="1628800"/>
            <a:ext cx="9042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Create a new group with the new 1-bit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</a:rPr>
              <a:t>;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contains B+2 groups, merge the two leftmost groups thus forming a new group of 2 1-bits and add it to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</a:rPr>
              <a:t> as a new rightmost group (notice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 </a:t>
            </a:r>
            <a:r>
              <a:rPr lang="en-US" sz="2000" dirty="0">
                <a:latin typeface="Comic Sans MS" pitchFamily="66" charset="0"/>
              </a:rPr>
              <a:t>now has B groups);</a:t>
            </a:r>
          </a:p>
          <a:p>
            <a:pPr marL="457200" indent="-457200">
              <a:buFontTx/>
              <a:buAutoNum type="arabicPeriod"/>
            </a:pPr>
            <a:r>
              <a:rPr lang="en-US" sz="2000" dirty="0">
                <a:latin typeface="Comic Sans MS" pitchFamily="66" charset="0"/>
              </a:rPr>
              <a:t>repeat step 2 for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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i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=1,2,...;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6279647B-AF88-8339-EC65-950BE857A882}"/>
              </a:ext>
            </a:extLst>
          </p:cNvPr>
          <p:cNvSpPr txBox="1"/>
          <p:nvPr/>
        </p:nvSpPr>
        <p:spPr>
          <a:xfrm>
            <a:off x="58574" y="3789040"/>
            <a:ext cx="3024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update time: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1F078AED-47A7-42DC-326B-5631BDD3A7EC}"/>
              </a:ext>
            </a:extLst>
          </p:cNvPr>
          <p:cNvSpPr txBox="1"/>
          <p:nvPr/>
        </p:nvSpPr>
        <p:spPr>
          <a:xfrm>
            <a:off x="65824" y="552420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overall update time:  </a:t>
            </a:r>
            <a:r>
              <a:rPr lang="en-US" sz="2000" dirty="0">
                <a:latin typeface="Comic Sans MS" pitchFamily="66" charset="0"/>
              </a:rPr>
              <a:t>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log N)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189E05D0-94B9-6FAB-D4D8-369E44387021}"/>
              </a:ext>
            </a:extLst>
          </p:cNvPr>
          <p:cNvSpPr txBox="1"/>
          <p:nvPr/>
        </p:nvSpPr>
        <p:spPr>
          <a:xfrm>
            <a:off x="70338" y="4210854"/>
            <a:ext cx="6229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creating/merging/moving a group takes O(1) time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7EBF0A40-802A-34C4-8B94-211A9BEB8D23}"/>
              </a:ext>
            </a:extLst>
          </p:cNvPr>
          <p:cNvSpPr txBox="1"/>
          <p:nvPr/>
        </p:nvSpPr>
        <p:spPr>
          <a:xfrm>
            <a:off x="70338" y="4548562"/>
            <a:ext cx="6229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number of iterations O(|L|)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DBF6E5B-52A4-AD73-01E5-DB7ADB2964E2}"/>
              </a:ext>
            </a:extLst>
          </p:cNvPr>
          <p:cNvSpPr/>
          <p:nvPr/>
        </p:nvSpPr>
        <p:spPr>
          <a:xfrm>
            <a:off x="611560" y="5085184"/>
            <a:ext cx="504056" cy="28803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30E26D0-7C48-5551-8C2D-5355A2687E71}"/>
              </a:ext>
            </a:extLst>
          </p:cNvPr>
          <p:cNvSpPr txBox="1"/>
          <p:nvPr/>
        </p:nvSpPr>
        <p:spPr>
          <a:xfrm>
            <a:off x="0" y="116632"/>
            <a:ext cx="909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Given n items, find the most similar ones.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classic O(n</a:t>
            </a:r>
            <a:r>
              <a:rPr lang="en-US" sz="2000" baseline="30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)-time algorithm.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almost linear time solution (breaking the n</a:t>
            </a:r>
            <a:r>
              <a:rPr lang="en-US" sz="2000" baseline="30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-time barrier)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A8A9A20-20E1-47FB-A8C4-AFD6A3770723}"/>
              </a:ext>
            </a:extLst>
          </p:cNvPr>
          <p:cNvSpPr txBox="1"/>
          <p:nvPr/>
        </p:nvSpPr>
        <p:spPr>
          <a:xfrm>
            <a:off x="22111" y="1293728"/>
            <a:ext cx="90997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Store n items to check membership.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classic O(n)-space data structures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use very few bits per item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(sometime less bits than the bits needed to represent the set of items itself)</a:t>
            </a: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597C1C0C-CC94-31D5-EE9A-CB07C006DD89}"/>
              </a:ext>
            </a:extLst>
          </p:cNvPr>
          <p:cNvSpPr txBox="1"/>
          <p:nvPr/>
        </p:nvSpPr>
        <p:spPr>
          <a:xfrm>
            <a:off x="14958" y="3086377"/>
            <a:ext cx="9099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Store n items in sublinear space.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an item of size s should be represented with O(log s) space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still be able to retrieve some properties of the items from their representations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8164FB08-241C-6CA4-4743-C53302CD3271}"/>
              </a:ext>
            </a:extLst>
          </p:cNvPr>
          <p:cNvSpPr txBox="1"/>
          <p:nvPr/>
        </p:nvSpPr>
        <p:spPr>
          <a:xfrm>
            <a:off x="0" y="4571249"/>
            <a:ext cx="90997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Streaming algorithms.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input is given as a stream of items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can read an element at a time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entire stream does not even fit in the memory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be able to compute statistics/functions of the entire input</a:t>
            </a:r>
          </a:p>
        </p:txBody>
      </p:sp>
    </p:spTree>
    <p:extLst>
      <p:ext uri="{BB962C8B-B14F-4D97-AF65-F5344CB8AC3E}">
        <p14:creationId xmlns:p14="http://schemas.microsoft.com/office/powerpoint/2010/main" val="135918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3">
            <a:extLst>
              <a:ext uri="{FF2B5EF4-FFF2-40B4-BE49-F238E27FC236}">
                <a16:creationId xmlns:a16="http://schemas.microsoft.com/office/drawing/2014/main" id="{B8D490C9-D106-08A7-3ADE-F1CA68C0F6B3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query operation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34116AB0-3D0B-9F47-33C0-F5FB2D7112CF}"/>
              </a:ext>
            </a:extLst>
          </p:cNvPr>
          <p:cNvSpPr txBox="1"/>
          <p:nvPr/>
        </p:nvSpPr>
        <p:spPr>
          <a:xfrm>
            <a:off x="53960" y="548680"/>
            <a:ext cx="8106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query(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return the number of 1s in the last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bits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8F50250E-0B28-701F-CFB8-523E0A0ED4FA}"/>
              </a:ext>
            </a:extLst>
          </p:cNvPr>
          <p:cNvSpPr txBox="1"/>
          <p:nvPr/>
        </p:nvSpPr>
        <p:spPr>
          <a:xfrm>
            <a:off x="57001" y="1052736"/>
            <a:ext cx="9072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find all groups intersecting the last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bits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return the number of 1-bits they contain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D921489-D600-88F8-B240-EB2F1CDEB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88149"/>
              </p:ext>
            </p:extLst>
          </p:nvPr>
        </p:nvGraphicFramePr>
        <p:xfrm>
          <a:off x="25556" y="5564088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FE04854-02C9-3ED6-236C-381A2ECA81A5}"/>
              </a:ext>
            </a:extLst>
          </p:cNvPr>
          <p:cNvSpPr/>
          <p:nvPr/>
        </p:nvSpPr>
        <p:spPr>
          <a:xfrm>
            <a:off x="313589" y="5608022"/>
            <a:ext cx="24736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04C48E-F968-DB24-D800-FFD8B82F0A28}"/>
              </a:ext>
            </a:extLst>
          </p:cNvPr>
          <p:cNvSpPr/>
          <p:nvPr/>
        </p:nvSpPr>
        <p:spPr>
          <a:xfrm>
            <a:off x="3442185" y="5608022"/>
            <a:ext cx="13359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7BB866-178F-7CE6-408C-0898246F4848}"/>
              </a:ext>
            </a:extLst>
          </p:cNvPr>
          <p:cNvSpPr/>
          <p:nvPr/>
        </p:nvSpPr>
        <p:spPr>
          <a:xfrm>
            <a:off x="5143670" y="5608022"/>
            <a:ext cx="127072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64376F-B52B-CBEE-340F-DB084FFF989C}"/>
              </a:ext>
            </a:extLst>
          </p:cNvPr>
          <p:cNvSpPr/>
          <p:nvPr/>
        </p:nvSpPr>
        <p:spPr>
          <a:xfrm>
            <a:off x="6807018" y="5604559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FD4990-E5DB-D96B-B405-A4EEF958767F}"/>
              </a:ext>
            </a:extLst>
          </p:cNvPr>
          <p:cNvSpPr/>
          <p:nvPr/>
        </p:nvSpPr>
        <p:spPr>
          <a:xfrm>
            <a:off x="7660025" y="5603342"/>
            <a:ext cx="491347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9D9086-70D1-FB33-3ADF-4305C71BA8C4}"/>
              </a:ext>
            </a:extLst>
          </p:cNvPr>
          <p:cNvSpPr/>
          <p:nvPr/>
        </p:nvSpPr>
        <p:spPr>
          <a:xfrm>
            <a:off x="8234534" y="5596987"/>
            <a:ext cx="22866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3">
            <a:extLst>
              <a:ext uri="{FF2B5EF4-FFF2-40B4-BE49-F238E27FC236}">
                <a16:creationId xmlns:a16="http://schemas.microsoft.com/office/drawing/2014/main" id="{9690373F-B9C3-A0D9-60DD-FDD7C2C4B783}"/>
              </a:ext>
            </a:extLst>
          </p:cNvPr>
          <p:cNvSpPr txBox="1"/>
          <p:nvPr/>
        </p:nvSpPr>
        <p:spPr>
          <a:xfrm>
            <a:off x="6111048" y="6175865"/>
            <a:ext cx="289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8F6225D-65B2-3AE6-A8F8-F713FA642F77}"/>
              </a:ext>
            </a:extLst>
          </p:cNvPr>
          <p:cNvCxnSpPr>
            <a:cxnSpLocks/>
          </p:cNvCxnSpPr>
          <p:nvPr/>
        </p:nvCxnSpPr>
        <p:spPr>
          <a:xfrm>
            <a:off x="4211960" y="6237312"/>
            <a:ext cx="4238528" cy="0"/>
          </a:xfrm>
          <a:prstGeom prst="lin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CA6F0E41-1649-8767-B698-9FB585C25A89}"/>
              </a:ext>
            </a:extLst>
          </p:cNvPr>
          <p:cNvSpPr txBox="1"/>
          <p:nvPr/>
        </p:nvSpPr>
        <p:spPr>
          <a:xfrm>
            <a:off x="69017" y="1994744"/>
            <a:ext cx="6042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query time: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navigating all groups from the streaming’s head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O(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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-1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log n) time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9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3">
            <a:extLst>
              <a:ext uri="{FF2B5EF4-FFF2-40B4-BE49-F238E27FC236}">
                <a16:creationId xmlns:a16="http://schemas.microsoft.com/office/drawing/2014/main" id="{B8D490C9-D106-08A7-3ADE-F1CA68C0F6B3}"/>
              </a:ext>
            </a:extLst>
          </p:cNvPr>
          <p:cNvSpPr txBox="1"/>
          <p:nvPr/>
        </p:nvSpPr>
        <p:spPr>
          <a:xfrm>
            <a:off x="30025" y="76562"/>
            <a:ext cx="9099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query operation: </a:t>
            </a:r>
            <a:r>
              <a:rPr lang="en-US" sz="2000" dirty="0">
                <a:latin typeface="Comic Sans MS" pitchFamily="66" charset="0"/>
                <a:cs typeface="Times New Roman" pitchFamily="18" charset="0"/>
              </a:rPr>
              <a:t>approximation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34116AB0-3D0B-9F47-33C0-F5FB2D7112CF}"/>
              </a:ext>
            </a:extLst>
          </p:cNvPr>
          <p:cNvSpPr txBox="1"/>
          <p:nvPr/>
        </p:nvSpPr>
        <p:spPr>
          <a:xfrm>
            <a:off x="53959" y="548680"/>
            <a:ext cx="9099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Let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be the integer </a:t>
            </a:r>
            <a:r>
              <a:rPr lang="en-US" sz="2000" dirty="0" err="1">
                <a:latin typeface="Comic Sans MS" pitchFamily="66" charset="0"/>
              </a:rPr>
              <a:t>s.t.</a:t>
            </a:r>
            <a:r>
              <a:rPr lang="en-US" sz="2000" dirty="0">
                <a:latin typeface="Comic Sans MS" pitchFamily="66" charset="0"/>
              </a:rPr>
              <a:t> the leftmost intersecting group has 2</a:t>
            </a:r>
            <a:r>
              <a:rPr lang="en-US" sz="2000" baseline="30000" dirty="0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1-bits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8F50250E-0B28-701F-CFB8-523E0A0ED4FA}"/>
              </a:ext>
            </a:extLst>
          </p:cNvPr>
          <p:cNvSpPr txBox="1"/>
          <p:nvPr/>
        </p:nvSpPr>
        <p:spPr>
          <a:xfrm>
            <a:off x="35496" y="980728"/>
            <a:ext cx="9072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en-US" sz="2000" dirty="0">
                <a:latin typeface="Comic Sans MS" pitchFamily="66" charset="0"/>
              </a:rPr>
              <a:t>: right answer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>
                <a:latin typeface="Comic Sans MS" pitchFamily="66" charset="0"/>
              </a:rPr>
              <a:t>: returned answer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D921489-D600-88F8-B240-EB2F1CDEBB43}"/>
              </a:ext>
            </a:extLst>
          </p:cNvPr>
          <p:cNvGraphicFramePr>
            <a:graphicFrameLocks noGrp="1"/>
          </p:cNvGraphicFramePr>
          <p:nvPr/>
        </p:nvGraphicFramePr>
        <p:xfrm>
          <a:off x="25556" y="5564088"/>
          <a:ext cx="8424932" cy="457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1393">
                  <a:extLst>
                    <a:ext uri="{9D8B030D-6E8A-4147-A177-3AD203B41FA5}">
                      <a16:colId xmlns:a16="http://schemas.microsoft.com/office/drawing/2014/main" val="370486222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35295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67685258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664125453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52324457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10271771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40996387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9932978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1385638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43683485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3165443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744664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97533397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533420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73954104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94905403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91575849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7540490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445820040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91614414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31744778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75142849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53319619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79129978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22963529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091954326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139507724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3739202831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4135281614"/>
                    </a:ext>
                  </a:extLst>
                </a:gridCol>
                <a:gridCol w="282191">
                  <a:extLst>
                    <a:ext uri="{9D8B030D-6E8A-4147-A177-3AD203B41FA5}">
                      <a16:colId xmlns:a16="http://schemas.microsoft.com/office/drawing/2014/main" val="281505564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0506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58A8B23-F6A1-C1DD-E593-520AABAB1EB1}"/>
              </a:ext>
            </a:extLst>
          </p:cNvPr>
          <p:cNvGrpSpPr/>
          <p:nvPr/>
        </p:nvGrpSpPr>
        <p:grpSpPr>
          <a:xfrm>
            <a:off x="313589" y="5099900"/>
            <a:ext cx="8149614" cy="1515436"/>
            <a:chOff x="313589" y="5099900"/>
            <a:chExt cx="8149614" cy="151543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FE04854-02C9-3ED6-236C-381A2ECA81A5}"/>
                </a:ext>
              </a:extLst>
            </p:cNvPr>
            <p:cNvSpPr/>
            <p:nvPr/>
          </p:nvSpPr>
          <p:spPr>
            <a:xfrm>
              <a:off x="313589" y="5608022"/>
              <a:ext cx="2473622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C04C48E-F968-DB24-D800-FFD8B82F0A28}"/>
                </a:ext>
              </a:extLst>
            </p:cNvPr>
            <p:cNvSpPr/>
            <p:nvPr/>
          </p:nvSpPr>
          <p:spPr>
            <a:xfrm>
              <a:off x="3442185" y="5608022"/>
              <a:ext cx="1335900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57BB866-178F-7CE6-408C-0898246F4848}"/>
                </a:ext>
              </a:extLst>
            </p:cNvPr>
            <p:cNvSpPr/>
            <p:nvPr/>
          </p:nvSpPr>
          <p:spPr>
            <a:xfrm>
              <a:off x="5143670" y="5608022"/>
              <a:ext cx="1270722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64376F-B52B-CBEE-340F-DB084FFF989C}"/>
                </a:ext>
              </a:extLst>
            </p:cNvPr>
            <p:cNvSpPr/>
            <p:nvPr/>
          </p:nvSpPr>
          <p:spPr>
            <a:xfrm>
              <a:off x="6807018" y="5604559"/>
              <a:ext cx="491347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FD4990-E5DB-D96B-B405-A4EEF958767F}"/>
                </a:ext>
              </a:extLst>
            </p:cNvPr>
            <p:cNvSpPr/>
            <p:nvPr/>
          </p:nvSpPr>
          <p:spPr>
            <a:xfrm>
              <a:off x="7660025" y="5603342"/>
              <a:ext cx="491347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9D9086-70D1-FB33-3ADF-4305C71BA8C4}"/>
                </a:ext>
              </a:extLst>
            </p:cNvPr>
            <p:cNvSpPr/>
            <p:nvPr/>
          </p:nvSpPr>
          <p:spPr>
            <a:xfrm>
              <a:off x="8234534" y="5596987"/>
              <a:ext cx="228669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asellaDiTesto 3">
              <a:extLst>
                <a:ext uri="{FF2B5EF4-FFF2-40B4-BE49-F238E27FC236}">
                  <a16:creationId xmlns:a16="http://schemas.microsoft.com/office/drawing/2014/main" id="{9690373F-B9C3-A0D9-60DD-FDD7C2C4B783}"/>
                </a:ext>
              </a:extLst>
            </p:cNvPr>
            <p:cNvSpPr txBox="1"/>
            <p:nvPr/>
          </p:nvSpPr>
          <p:spPr>
            <a:xfrm>
              <a:off x="4999097" y="6215226"/>
              <a:ext cx="2891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8F6225D-65B2-3AE6-A8F8-F713FA642F77}"/>
                </a:ext>
              </a:extLst>
            </p:cNvPr>
            <p:cNvCxnSpPr>
              <a:cxnSpLocks/>
            </p:cNvCxnSpPr>
            <p:nvPr/>
          </p:nvCxnSpPr>
          <p:spPr>
            <a:xfrm>
              <a:off x="2267744" y="6237312"/>
              <a:ext cx="6182744" cy="0"/>
            </a:xfrm>
            <a:prstGeom prst="line">
              <a:avLst/>
            </a:prstGeom>
            <a:ln w="254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sellaDiTesto 3">
              <a:extLst>
                <a:ext uri="{FF2B5EF4-FFF2-40B4-BE49-F238E27FC236}">
                  <a16:creationId xmlns:a16="http://schemas.microsoft.com/office/drawing/2014/main" id="{CA6F0E41-1649-8767-B698-9FB585C25A89}"/>
                </a:ext>
              </a:extLst>
            </p:cNvPr>
            <p:cNvSpPr txBox="1"/>
            <p:nvPr/>
          </p:nvSpPr>
          <p:spPr>
            <a:xfrm>
              <a:off x="955220" y="5099900"/>
              <a:ext cx="13346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 </a:t>
              </a:r>
              <a:r>
                <a:rPr lang="en-US" sz="2000" dirty="0">
                  <a:latin typeface="Comic Sans MS" pitchFamily="66" charset="0"/>
                  <a:sym typeface="Symbol" panose="05050102010706020507" pitchFamily="18" charset="2"/>
                </a:rPr>
                <a:t>2</a:t>
              </a:r>
              <a:r>
                <a:rPr lang="en-US" sz="2000" baseline="30000" dirty="0">
                  <a:latin typeface="Comic Sans MS" pitchFamily="66" charset="0"/>
                  <a:sym typeface="Symbol" panose="05050102010706020507" pitchFamily="18" charset="2"/>
                </a:rPr>
                <a:t>k</a:t>
              </a:r>
              <a:r>
                <a:rPr lang="en-US" sz="2000" dirty="0">
                  <a:latin typeface="Comic Sans MS" pitchFamily="66" charset="0"/>
                  <a:sym typeface="Symbol" panose="05050102010706020507" pitchFamily="18" charset="2"/>
                </a:rPr>
                <a:t> 1-bits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76B03B71-C858-BE85-B8D0-E9CA2BC317A9}"/>
              </a:ext>
            </a:extLst>
          </p:cNvPr>
          <p:cNvSpPr txBox="1"/>
          <p:nvPr/>
        </p:nvSpPr>
        <p:spPr>
          <a:xfrm>
            <a:off x="35497" y="1700808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notice:</a:t>
            </a:r>
            <a:r>
              <a:rPr lang="en-US" sz="2000" dirty="0">
                <a:latin typeface="Comic Sans MS" pitchFamily="66" charset="0"/>
              </a:rPr>
              <a:t> if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=0 then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en-US" sz="2000" dirty="0">
                <a:latin typeface="Comic Sans MS" pitchFamily="66" charset="0"/>
              </a:rPr>
              <a:t> (so assume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&gt;0)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58D051A-8CC9-F353-C87E-2AC01AFC6C53}"/>
              </a:ext>
            </a:extLst>
          </p:cNvPr>
          <p:cNvSpPr txBox="1"/>
          <p:nvPr/>
        </p:nvSpPr>
        <p:spPr>
          <a:xfrm>
            <a:off x="107711" y="2132856"/>
            <a:ext cx="8784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X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Y </a:t>
            </a:r>
            <a:r>
              <a:rPr lang="en-US" sz="2000" dirty="0">
                <a:latin typeface="Comic Sans MS" pitchFamily="66" charset="0"/>
              </a:rPr>
              <a:t>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3">
            <a:extLst>
              <a:ext uri="{FF2B5EF4-FFF2-40B4-BE49-F238E27FC236}">
                <a16:creationId xmlns:a16="http://schemas.microsoft.com/office/drawing/2014/main" id="{86AE182A-7371-8818-AE07-76067D0B3274}"/>
              </a:ext>
            </a:extLst>
          </p:cNvPr>
          <p:cNvSpPr txBox="1"/>
          <p:nvPr/>
        </p:nvSpPr>
        <p:spPr>
          <a:xfrm>
            <a:off x="107504" y="2524834"/>
            <a:ext cx="8784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Y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 B 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k-1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+ B 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k-2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+...+B 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+ B 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0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=B(2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-1)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A552C621-65D4-5607-7573-4F243D6F2371}"/>
              </a:ext>
            </a:extLst>
          </p:cNvPr>
          <p:cNvSpPr txBox="1"/>
          <p:nvPr/>
        </p:nvSpPr>
        <p:spPr>
          <a:xfrm>
            <a:off x="107504" y="3717032"/>
            <a:ext cx="8784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>
                <a:latin typeface="Comic Sans MS" pitchFamily="66" charset="0"/>
              </a:rPr>
              <a:t>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Y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Y </a:t>
            </a:r>
            <a:r>
              <a:rPr lang="en-US" sz="2000" dirty="0">
                <a:latin typeface="Comic Sans MS" pitchFamily="66" charset="0"/>
              </a:rPr>
              <a:t>+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-1)/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Y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= 1+ (2</a:t>
            </a:r>
            <a:r>
              <a:rPr lang="en-US" sz="2000" baseline="30000" dirty="0">
                <a:latin typeface="Comic Sans MS" pitchFamily="66" charset="0"/>
                <a:sym typeface="Symbol" panose="05050102010706020507" pitchFamily="18" charset="2"/>
              </a:rPr>
              <a:t>k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-1)/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Y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3">
            <a:extLst>
              <a:ext uri="{FF2B5EF4-FFF2-40B4-BE49-F238E27FC236}">
                <a16:creationId xmlns:a16="http://schemas.microsoft.com/office/drawing/2014/main" id="{3ABB470D-768A-F6D3-E240-17CDF55E2E14}"/>
              </a:ext>
            </a:extLst>
          </p:cNvPr>
          <p:cNvSpPr txBox="1"/>
          <p:nvPr/>
        </p:nvSpPr>
        <p:spPr>
          <a:xfrm>
            <a:off x="755577" y="4149080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 1+ 1/B  1+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F0D5F0DE-E488-0BA8-BE24-313BD7791483}"/>
              </a:ext>
            </a:extLst>
          </p:cNvPr>
          <p:cNvSpPr/>
          <p:nvPr/>
        </p:nvSpPr>
        <p:spPr>
          <a:xfrm>
            <a:off x="611560" y="3140968"/>
            <a:ext cx="504056" cy="28803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4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4" grpId="0"/>
      <p:bldP spid="15" grpId="0"/>
      <p:bldP spid="1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30E26D0-7C48-5551-8C2D-5355A2687E71}"/>
              </a:ext>
            </a:extLst>
          </p:cNvPr>
          <p:cNvSpPr txBox="1"/>
          <p:nvPr/>
        </p:nvSpPr>
        <p:spPr>
          <a:xfrm>
            <a:off x="0" y="116632"/>
            <a:ext cx="909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Given n items, find the most similar ones.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classic O(n</a:t>
            </a:r>
            <a:r>
              <a:rPr lang="en-US" sz="2000" baseline="30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)-time algorithm.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almost linear time solution (breaking the n</a:t>
            </a:r>
            <a:r>
              <a:rPr lang="en-US" sz="2000" baseline="30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-time barrier)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1A8A9A20-20E1-47FB-A8C4-AFD6A3770723}"/>
              </a:ext>
            </a:extLst>
          </p:cNvPr>
          <p:cNvSpPr txBox="1"/>
          <p:nvPr/>
        </p:nvSpPr>
        <p:spPr>
          <a:xfrm>
            <a:off x="22111" y="1293728"/>
            <a:ext cx="90997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Store n items to check membership.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classic O(n)-space data structures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use very few bits per item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(sometime less bits than the bits needed to represent the set of items itself)</a:t>
            </a: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597C1C0C-CC94-31D5-EE9A-CB07C006DD89}"/>
              </a:ext>
            </a:extLst>
          </p:cNvPr>
          <p:cNvSpPr txBox="1"/>
          <p:nvPr/>
        </p:nvSpPr>
        <p:spPr>
          <a:xfrm>
            <a:off x="14958" y="3086377"/>
            <a:ext cx="9099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Store n items in sublinear space.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an item of size s should be represented with O(log s) space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still be able to retrieve some properties of the items from their representations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8164FB08-241C-6CA4-4743-C53302CD3271}"/>
              </a:ext>
            </a:extLst>
          </p:cNvPr>
          <p:cNvSpPr txBox="1"/>
          <p:nvPr/>
        </p:nvSpPr>
        <p:spPr>
          <a:xfrm>
            <a:off x="0" y="4571249"/>
            <a:ext cx="90997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Example:</a:t>
            </a:r>
            <a:r>
              <a:rPr lang="en-US" sz="2000" dirty="0">
                <a:latin typeface="Comic Sans MS" pitchFamily="66" charset="0"/>
              </a:rPr>
              <a:t> Streaming algorithms.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input is given as a stream of items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can read an element at a time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entire stream does not even fit in the memory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goal:</a:t>
            </a:r>
            <a:r>
              <a:rPr lang="en-US" sz="2000" dirty="0">
                <a:latin typeface="Comic Sans MS" pitchFamily="66" charset="0"/>
              </a:rPr>
              <a:t> be able to compute statistics/functions of the entire input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8D28D3C1-CB29-F860-265B-2E88028584DA}"/>
              </a:ext>
            </a:extLst>
          </p:cNvPr>
          <p:cNvSpPr txBox="1"/>
          <p:nvPr/>
        </p:nvSpPr>
        <p:spPr>
          <a:xfrm>
            <a:off x="2627784" y="1847726"/>
            <a:ext cx="2808312" cy="523220"/>
          </a:xfrm>
          <a:prstGeom prst="rect">
            <a:avLst/>
          </a:prstGeom>
          <a:solidFill>
            <a:schemeClr val="bg1"/>
          </a:solidFill>
          <a:ln w="508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1. Bloom Filters</a:t>
            </a: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E4E06F77-0E7C-C529-E7A4-83D45B660B7B}"/>
              </a:ext>
            </a:extLst>
          </p:cNvPr>
          <p:cNvSpPr txBox="1"/>
          <p:nvPr/>
        </p:nvSpPr>
        <p:spPr>
          <a:xfrm>
            <a:off x="2627784" y="5272671"/>
            <a:ext cx="3528392" cy="523220"/>
          </a:xfrm>
          <a:prstGeom prst="rect">
            <a:avLst/>
          </a:prstGeom>
          <a:solidFill>
            <a:schemeClr val="bg1"/>
          </a:solidFill>
          <a:ln w="508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2. DGIM algorithm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3A6FD8C0-700F-A8B0-E82C-836F55B0AB16}"/>
              </a:ext>
            </a:extLst>
          </p:cNvPr>
          <p:cNvSpPr txBox="1"/>
          <p:nvPr/>
        </p:nvSpPr>
        <p:spPr>
          <a:xfrm>
            <a:off x="2627784" y="478120"/>
            <a:ext cx="5256584" cy="523220"/>
          </a:xfrm>
          <a:prstGeom prst="rect">
            <a:avLst/>
          </a:prstGeom>
          <a:solidFill>
            <a:schemeClr val="bg1"/>
          </a:solidFill>
          <a:ln w="508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3. Locality Sensitive Hashing</a:t>
            </a: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DDF392FE-A570-DBA2-4E0C-352B613123E5}"/>
              </a:ext>
            </a:extLst>
          </p:cNvPr>
          <p:cNvSpPr txBox="1"/>
          <p:nvPr/>
        </p:nvSpPr>
        <p:spPr>
          <a:xfrm>
            <a:off x="2597518" y="3435708"/>
            <a:ext cx="4566770" cy="523220"/>
          </a:xfrm>
          <a:prstGeom prst="rect">
            <a:avLst/>
          </a:prstGeom>
          <a:solidFill>
            <a:schemeClr val="bg1"/>
          </a:solidFill>
          <a:ln w="508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3.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MinHash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signatures</a:t>
            </a:r>
          </a:p>
        </p:txBody>
      </p:sp>
    </p:spTree>
    <p:extLst>
      <p:ext uri="{BB962C8B-B14F-4D97-AF65-F5344CB8AC3E}">
        <p14:creationId xmlns:p14="http://schemas.microsoft.com/office/powerpoint/2010/main" val="364369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Algorithms for Big Data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Episode 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C1C3AB-222C-D822-CBA6-0DAD94C07088}"/>
              </a:ext>
            </a:extLst>
          </p:cNvPr>
          <p:cNvSpPr txBox="1"/>
          <p:nvPr/>
        </p:nvSpPr>
        <p:spPr>
          <a:xfrm>
            <a:off x="521298" y="5340236"/>
            <a:ext cx="61389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reference:</a:t>
            </a:r>
            <a:endParaRPr lang="en-US" dirty="0">
              <a:solidFill>
                <a:srgbClr val="3366FF"/>
              </a:solidFill>
              <a:latin typeface="Comic Sans MS" pitchFamily="66" charset="0"/>
              <a:sym typeface="Symbol" panose="05050102010706020507" pitchFamily="18" charset="2"/>
            </a:endParaRPr>
          </a:p>
          <a:p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Algorithms for Massive Data (Lecture Notes)</a:t>
            </a:r>
          </a:p>
          <a:p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Nicola </a:t>
            </a:r>
            <a:r>
              <a:rPr lang="en-US" dirty="0" err="1">
                <a:latin typeface="Comic Sans MS" pitchFamily="66" charset="0"/>
                <a:sym typeface="Symbol" panose="05050102010706020507" pitchFamily="18" charset="2"/>
              </a:rPr>
              <a:t>Prezza</a:t>
            </a:r>
            <a:br>
              <a:rPr lang="en-US" dirty="0">
                <a:latin typeface="Comic Sans MS" pitchFamily="66" charset="0"/>
                <a:sym typeface="Symbol" panose="05050102010706020507" pitchFamily="18" charset="2"/>
              </a:rPr>
            </a:br>
            <a:r>
              <a:rPr lang="en-US" dirty="0">
                <a:latin typeface="Comic Sans MS" pitchFamily="66" charset="0"/>
                <a:sym typeface="Symbol" panose="05050102010706020507" pitchFamily="18" charset="2"/>
              </a:rPr>
              <a:t>https://arxiv.org/abs/2301.00754</a:t>
            </a: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8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184576" cy="17526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Bloom Filters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3">
            <a:extLst>
              <a:ext uri="{FF2B5EF4-FFF2-40B4-BE49-F238E27FC236}">
                <a16:creationId xmlns:a16="http://schemas.microsoft.com/office/drawing/2014/main" id="{488252C7-0877-0BB0-3CBC-DDFDA961ED8D}"/>
              </a:ext>
            </a:extLst>
          </p:cNvPr>
          <p:cNvSpPr txBox="1"/>
          <p:nvPr/>
        </p:nvSpPr>
        <p:spPr>
          <a:xfrm>
            <a:off x="30025" y="44624"/>
            <a:ext cx="90839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Bloom Filter </a:t>
            </a:r>
            <a:r>
              <a:rPr lang="en-US" sz="2000" dirty="0">
                <a:latin typeface="Comic Sans MS" pitchFamily="66" charset="0"/>
              </a:rPr>
              <a:t>is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probabilistic</a:t>
            </a:r>
            <a:r>
              <a:rPr lang="en-US" sz="2000" dirty="0">
                <a:latin typeface="Comic Sans MS" pitchFamily="66" charset="0"/>
              </a:rPr>
              <a:t> data structure that maintains a set S of elements subject to the following operations: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insert</a:t>
            </a:r>
            <a:r>
              <a:rPr lang="en-US" sz="2000" dirty="0">
                <a:latin typeface="Comic Sans MS" pitchFamily="66" charset="0"/>
              </a:rPr>
              <a:t>(x): add element x to S.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membership</a:t>
            </a:r>
            <a:r>
              <a:rPr lang="en-US" sz="2000" dirty="0">
                <a:latin typeface="Comic Sans MS" pitchFamily="66" charset="0"/>
              </a:rPr>
              <a:t>(x): return </a:t>
            </a:r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YES</a:t>
            </a:r>
            <a:r>
              <a:rPr lang="en-US" sz="2000" dirty="0">
                <a:latin typeface="Comic Sans MS" pitchFamily="66" charset="0"/>
              </a:rPr>
              <a:t> if </a:t>
            </a:r>
            <a:r>
              <a:rPr lang="en-US" sz="2000" dirty="0" err="1">
                <a:latin typeface="Comic Sans MS" pitchFamily="66" charset="0"/>
              </a:rPr>
              <a:t>x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S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, returns </a:t>
            </a:r>
            <a:r>
              <a:rPr lang="en-US" sz="2000" dirty="0">
                <a:solidFill>
                  <a:schemeClr val="accent6"/>
                </a:solidFill>
                <a:latin typeface="Comic Sans MS" pitchFamily="66" charset="0"/>
                <a:sym typeface="Symbol" panose="05050102010706020507" pitchFamily="18" charset="2"/>
              </a:rPr>
              <a:t>NO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if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xS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.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6" name="CasellaDiTesto 3">
            <a:extLst>
              <a:ext uri="{FF2B5EF4-FFF2-40B4-BE49-F238E27FC236}">
                <a16:creationId xmlns:a16="http://schemas.microsoft.com/office/drawing/2014/main" id="{7BE45FFC-ECD0-3FA0-2FFA-D5B2B0FB7D10}"/>
              </a:ext>
            </a:extLst>
          </p:cNvPr>
          <p:cNvSpPr txBox="1"/>
          <p:nvPr/>
        </p:nvSpPr>
        <p:spPr>
          <a:xfrm>
            <a:off x="60050" y="1623576"/>
            <a:ext cx="9083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probabilistic: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 err="1">
                <a:latin typeface="Comic Sans MS" pitchFamily="66" charset="0"/>
              </a:rPr>
              <a:t>x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S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returns </a:t>
            </a:r>
            <a:r>
              <a:rPr lang="en-US" sz="2000" dirty="0">
                <a:solidFill>
                  <a:schemeClr val="accent6"/>
                </a:solidFill>
                <a:latin typeface="Comic Sans MS" pitchFamily="66" charset="0"/>
                <a:sym typeface="Symbol" panose="05050102010706020507" pitchFamily="18" charset="2"/>
              </a:rPr>
              <a:t>YES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with probability 1 (no false negative)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if </a:t>
            </a:r>
            <a:r>
              <a:rPr lang="en-US" sz="2000" dirty="0" err="1">
                <a:latin typeface="Comic Sans MS" pitchFamily="66" charset="0"/>
                <a:sym typeface="Symbol" panose="05050102010706020507" pitchFamily="18" charset="2"/>
              </a:rPr>
              <a:t>xS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</a:t>
            </a:r>
            <a:r>
              <a:rPr lang="en-US" sz="2000" dirty="0">
                <a:latin typeface="Comic Sans MS" pitchFamily="66" charset="0"/>
              </a:rPr>
              <a:t>return </a:t>
            </a:r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NO</a:t>
            </a:r>
            <a:r>
              <a:rPr lang="en-US" sz="2000" dirty="0">
                <a:latin typeface="Comic Sans MS" pitchFamily="66" charset="0"/>
              </a:rPr>
              <a:t> with probability 1-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40391B19-8D7F-0C49-B0C7-3384462E2AFC}"/>
              </a:ext>
            </a:extLst>
          </p:cNvPr>
          <p:cNvSpPr txBox="1"/>
          <p:nvPr/>
        </p:nvSpPr>
        <p:spPr>
          <a:xfrm>
            <a:off x="25761" y="3287792"/>
            <a:ext cx="90839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Bloom filter: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uses 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log 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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))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bits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to store at most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 elements from a universe U (really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compact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)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is the capacity of the filter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not able to retrieve the (actual) element but just say whether it is in S </a:t>
            </a:r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4038A96F-BF6B-F247-48DD-43F219C44835}"/>
              </a:ext>
            </a:extLst>
          </p:cNvPr>
          <p:cNvSpPr txBox="1"/>
          <p:nvPr/>
        </p:nvSpPr>
        <p:spPr>
          <a:xfrm>
            <a:off x="60051" y="2743185"/>
            <a:ext cx="9088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anose="05050102010706020507" pitchFamily="18" charset="2"/>
              </a:rPr>
              <a:t>01</a:t>
            </a:r>
            <a:r>
              <a:rPr lang="en-US" sz="2000" dirty="0">
                <a:latin typeface="Comic Sans MS" pitchFamily="66" charset="0"/>
                <a:sym typeface="Symbol" panose="05050102010706020507" pitchFamily="18" charset="2"/>
              </a:rPr>
              <a:t>: user-defined error parameter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42E741F3-10BD-92E6-A1B4-D4C763A04C67}"/>
              </a:ext>
            </a:extLst>
          </p:cNvPr>
          <p:cNvSpPr txBox="1"/>
          <p:nvPr/>
        </p:nvSpPr>
        <p:spPr>
          <a:xfrm>
            <a:off x="60050" y="5062162"/>
            <a:ext cx="90839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typical use: </a:t>
            </a:r>
            <a:endParaRPr lang="en-US" sz="2000" dirty="0">
              <a:latin typeface="Comic Sans MS" pitchFamily="66" charset="0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as an interface to a larger and slower (but exact) DS to quickly filter negative requests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in a stream used to filter stream elements that do not meet some criterion</a:t>
            </a:r>
          </a:p>
        </p:txBody>
      </p:sp>
    </p:spTree>
    <p:extLst>
      <p:ext uri="{BB962C8B-B14F-4D97-AF65-F5344CB8AC3E}">
        <p14:creationId xmlns:p14="http://schemas.microsoft.com/office/powerpoint/2010/main" val="211389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5DED98-D129-248E-5C55-B2151B444F5C}"/>
              </a:ext>
            </a:extLst>
          </p:cNvPr>
          <p:cNvSpPr txBox="1"/>
          <p:nvPr/>
        </p:nvSpPr>
        <p:spPr>
          <a:xfrm>
            <a:off x="30025" y="44624"/>
            <a:ext cx="3461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mic Sans MS" pitchFamily="66" charset="0"/>
              </a:rPr>
              <a:t>Example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59458B1-F4A2-1060-4544-B7560379AA91}"/>
              </a:ext>
            </a:extLst>
          </p:cNvPr>
          <p:cNvCxnSpPr/>
          <p:nvPr/>
        </p:nvCxnSpPr>
        <p:spPr>
          <a:xfrm>
            <a:off x="683568" y="3023907"/>
            <a:ext cx="100811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D1F349BD-4980-DB24-7EF5-CA87AE00E36B}"/>
              </a:ext>
            </a:extLst>
          </p:cNvPr>
          <p:cNvSpPr txBox="1"/>
          <p:nvPr/>
        </p:nvSpPr>
        <p:spPr>
          <a:xfrm>
            <a:off x="467544" y="244784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request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x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Flowchart: Manual Operation 11">
            <a:extLst>
              <a:ext uri="{FF2B5EF4-FFF2-40B4-BE49-F238E27FC236}">
                <a16:creationId xmlns:a16="http://schemas.microsoft.com/office/drawing/2014/main" id="{A6A72E54-101E-A764-5ECC-E510B7F4C31C}"/>
              </a:ext>
            </a:extLst>
          </p:cNvPr>
          <p:cNvSpPr/>
          <p:nvPr/>
        </p:nvSpPr>
        <p:spPr>
          <a:xfrm rot="16200000">
            <a:off x="1835697" y="2519851"/>
            <a:ext cx="2592290" cy="1008111"/>
          </a:xfrm>
          <a:prstGeom prst="flowChartManualOpera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3">
            <a:extLst>
              <a:ext uri="{FF2B5EF4-FFF2-40B4-BE49-F238E27FC236}">
                <a16:creationId xmlns:a16="http://schemas.microsoft.com/office/drawing/2014/main" id="{8B512308-F214-CA40-D7FE-68F1CD4FEFA2}"/>
              </a:ext>
            </a:extLst>
          </p:cNvPr>
          <p:cNvSpPr txBox="1"/>
          <p:nvPr/>
        </p:nvSpPr>
        <p:spPr>
          <a:xfrm>
            <a:off x="2879813" y="282385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3">
            <a:extLst>
              <a:ext uri="{FF2B5EF4-FFF2-40B4-BE49-F238E27FC236}">
                <a16:creationId xmlns:a16="http://schemas.microsoft.com/office/drawing/2014/main" id="{4884A0C0-369C-6062-B03C-17CE02C7241C}"/>
              </a:ext>
            </a:extLst>
          </p:cNvPr>
          <p:cNvSpPr txBox="1"/>
          <p:nvPr/>
        </p:nvSpPr>
        <p:spPr>
          <a:xfrm>
            <a:off x="2195736" y="947243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Bloom filter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795090-2B26-DA1D-DEDC-B35A051184A1}"/>
              </a:ext>
            </a:extLst>
          </p:cNvPr>
          <p:cNvSpPr/>
          <p:nvPr/>
        </p:nvSpPr>
        <p:spPr>
          <a:xfrm>
            <a:off x="2051720" y="886802"/>
            <a:ext cx="2160240" cy="37328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3">
            <a:extLst>
              <a:ext uri="{FF2B5EF4-FFF2-40B4-BE49-F238E27FC236}">
                <a16:creationId xmlns:a16="http://schemas.microsoft.com/office/drawing/2014/main" id="{8B3130E5-5C9C-52A6-4817-4FF80B0AF4F2}"/>
              </a:ext>
            </a:extLst>
          </p:cNvPr>
          <p:cNvSpPr txBox="1"/>
          <p:nvPr/>
        </p:nvSpPr>
        <p:spPr>
          <a:xfrm>
            <a:off x="2339752" y="530353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Main Memory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BD0E51-2923-ACCD-D492-0B2F9EA0F3C5}"/>
              </a:ext>
            </a:extLst>
          </p:cNvPr>
          <p:cNvSpPr/>
          <p:nvPr/>
        </p:nvSpPr>
        <p:spPr>
          <a:xfrm>
            <a:off x="5093478" y="231564"/>
            <a:ext cx="3312368" cy="518457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3">
            <a:extLst>
              <a:ext uri="{FF2B5EF4-FFF2-40B4-BE49-F238E27FC236}">
                <a16:creationId xmlns:a16="http://schemas.microsoft.com/office/drawing/2014/main" id="{5F6C5C33-2342-9791-A408-D7A051C2A8B2}"/>
              </a:ext>
            </a:extLst>
          </p:cNvPr>
          <p:cNvSpPr txBox="1"/>
          <p:nvPr/>
        </p:nvSpPr>
        <p:spPr>
          <a:xfrm>
            <a:off x="5957574" y="561130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Disk</a:t>
            </a:r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F1E5DE4E-D8CA-DED6-6D9F-3AB0C66DAE92}"/>
              </a:ext>
            </a:extLst>
          </p:cNvPr>
          <p:cNvSpPr txBox="1"/>
          <p:nvPr/>
        </p:nvSpPr>
        <p:spPr>
          <a:xfrm>
            <a:off x="5957574" y="56066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exact DB</a:t>
            </a:r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4775BF22-B061-6049-68A1-D93E3E6943EA}"/>
              </a:ext>
            </a:extLst>
          </p:cNvPr>
          <p:cNvSpPr/>
          <p:nvPr/>
        </p:nvSpPr>
        <p:spPr>
          <a:xfrm>
            <a:off x="6065586" y="1416113"/>
            <a:ext cx="1368152" cy="2880320"/>
          </a:xfrm>
          <a:prstGeom prst="can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3">
            <a:extLst>
              <a:ext uri="{FF2B5EF4-FFF2-40B4-BE49-F238E27FC236}">
                <a16:creationId xmlns:a16="http://schemas.microsoft.com/office/drawing/2014/main" id="{65E7B535-1B21-32AB-3975-594D9C1EEB5D}"/>
              </a:ext>
            </a:extLst>
          </p:cNvPr>
          <p:cNvSpPr txBox="1"/>
          <p:nvPr/>
        </p:nvSpPr>
        <p:spPr>
          <a:xfrm>
            <a:off x="6521883" y="271657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23AACB4-F02F-D83A-DD2F-2BEF9C4D9244}"/>
              </a:ext>
            </a:extLst>
          </p:cNvPr>
          <p:cNvCxnSpPr>
            <a:cxnSpLocks/>
          </p:cNvCxnSpPr>
          <p:nvPr/>
        </p:nvCxnSpPr>
        <p:spPr>
          <a:xfrm>
            <a:off x="4283968" y="3023906"/>
            <a:ext cx="72008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3">
            <a:extLst>
              <a:ext uri="{FF2B5EF4-FFF2-40B4-BE49-F238E27FC236}">
                <a16:creationId xmlns:a16="http://schemas.microsoft.com/office/drawing/2014/main" id="{A1394469-FCDF-DFC9-9E4B-366B272B6B36}"/>
              </a:ext>
            </a:extLst>
          </p:cNvPr>
          <p:cNvSpPr txBox="1"/>
          <p:nvPr/>
        </p:nvSpPr>
        <p:spPr>
          <a:xfrm>
            <a:off x="178502" y="6309320"/>
            <a:ext cx="8785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access DB on the disk only if the filter says that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x </a:t>
            </a:r>
            <a:r>
              <a:rPr lang="en-US" sz="2000" dirty="0">
                <a:latin typeface="Comic Sans MS" pitchFamily="66" charset="0"/>
              </a:rPr>
              <a:t>is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57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4036</Words>
  <Application>Microsoft Office PowerPoint</Application>
  <PresentationFormat>On-screen Show (4:3)</PresentationFormat>
  <Paragraphs>1066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Comic Sans MS</vt:lpstr>
      <vt:lpstr>Tema di Office</vt:lpstr>
      <vt:lpstr>Mining Massive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331</cp:revision>
  <dcterms:created xsi:type="dcterms:W3CDTF">2013-03-05T17:51:33Z</dcterms:created>
  <dcterms:modified xsi:type="dcterms:W3CDTF">2024-11-10T14:44:58Z</dcterms:modified>
</cp:coreProperties>
</file>