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50" r:id="rId3"/>
    <p:sldId id="353" r:id="rId4"/>
    <p:sldId id="354" r:id="rId5"/>
    <p:sldId id="374" r:id="rId6"/>
    <p:sldId id="355" r:id="rId7"/>
    <p:sldId id="358" r:id="rId8"/>
    <p:sldId id="367" r:id="rId9"/>
    <p:sldId id="357" r:id="rId10"/>
    <p:sldId id="351" r:id="rId11"/>
    <p:sldId id="359" r:id="rId12"/>
    <p:sldId id="360" r:id="rId13"/>
    <p:sldId id="361" r:id="rId14"/>
    <p:sldId id="315" r:id="rId15"/>
    <p:sldId id="309" r:id="rId16"/>
    <p:sldId id="310" r:id="rId17"/>
    <p:sldId id="311" r:id="rId18"/>
    <p:sldId id="373" r:id="rId19"/>
    <p:sldId id="372" r:id="rId20"/>
    <p:sldId id="371" r:id="rId21"/>
    <p:sldId id="370" r:id="rId22"/>
    <p:sldId id="363" r:id="rId23"/>
    <p:sldId id="280" r:id="rId24"/>
    <p:sldId id="257" r:id="rId25"/>
    <p:sldId id="281" r:id="rId26"/>
    <p:sldId id="282" r:id="rId27"/>
    <p:sldId id="294" r:id="rId28"/>
    <p:sldId id="317" r:id="rId29"/>
    <p:sldId id="323" r:id="rId30"/>
    <p:sldId id="324" r:id="rId31"/>
    <p:sldId id="325" r:id="rId32"/>
    <p:sldId id="326" r:id="rId33"/>
    <p:sldId id="327" r:id="rId34"/>
    <p:sldId id="318" r:id="rId35"/>
    <p:sldId id="283" r:id="rId36"/>
    <p:sldId id="328" r:id="rId37"/>
    <p:sldId id="329" r:id="rId38"/>
    <p:sldId id="330" r:id="rId39"/>
    <p:sldId id="331" r:id="rId40"/>
    <p:sldId id="336" r:id="rId41"/>
    <p:sldId id="332" r:id="rId42"/>
    <p:sldId id="334" r:id="rId43"/>
    <p:sldId id="335" r:id="rId44"/>
    <p:sldId id="28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287" r:id="rId53"/>
    <p:sldId id="290" r:id="rId54"/>
    <p:sldId id="291" r:id="rId55"/>
    <p:sldId id="344" r:id="rId56"/>
    <p:sldId id="345" r:id="rId57"/>
    <p:sldId id="346" r:id="rId58"/>
    <p:sldId id="347" r:id="rId59"/>
    <p:sldId id="348" r:id="rId60"/>
    <p:sldId id="349" r:id="rId61"/>
    <p:sldId id="289" r:id="rId62"/>
    <p:sldId id="316" r:id="rId63"/>
    <p:sldId id="292" r:id="rId64"/>
    <p:sldId id="295" r:id="rId65"/>
    <p:sldId id="364" r:id="rId66"/>
    <p:sldId id="368" r:id="rId67"/>
    <p:sldId id="285" r:id="rId6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Dati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err="1">
                <a:latin typeface="Comic Sans MS" pitchFamily="66" charset="0"/>
              </a:rPr>
              <a:t>Procedimento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che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descrive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sequenza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definiti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finalizzato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risolvere</a:t>
            </a:r>
            <a:r>
              <a:rPr lang="en-US" sz="2800" dirty="0">
                <a:latin typeface="Comic Sans MS" pitchFamily="66" charset="0"/>
              </a:rPr>
              <a:t> un </a:t>
            </a:r>
            <a:r>
              <a:rPr lang="en-US" sz="2800" dirty="0" err="1">
                <a:latin typeface="Comic Sans MS" pitchFamily="66" charset="0"/>
              </a:rPr>
              <a:t>dato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problema</a:t>
            </a:r>
            <a:r>
              <a:rPr lang="en-US" sz="2800" dirty="0">
                <a:latin typeface="Comic Sans MS" pitchFamily="66" charset="0"/>
              </a:rPr>
              <a:t> (</a:t>
            </a:r>
            <a:r>
              <a:rPr lang="en-US" sz="2800" dirty="0" err="1">
                <a:latin typeface="Comic Sans MS" pitchFamily="66" charset="0"/>
              </a:rPr>
              <a:t>computazionale</a:t>
            </a:r>
            <a:r>
              <a:rPr lang="en-US" sz="2800" dirty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Il </a:t>
            </a:r>
            <a:r>
              <a:rPr lang="en-US" dirty="0" err="1">
                <a:latin typeface="Comic Sans MS" pitchFamily="66" charset="0"/>
              </a:rPr>
              <a:t>termine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Algoritmo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deriva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traslitterazione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latina</a:t>
            </a:r>
            <a:r>
              <a:rPr lang="en-US" dirty="0">
                <a:latin typeface="Comic Sans MS" pitchFamily="66" charset="0"/>
              </a:rPr>
              <a:t> del </a:t>
            </a:r>
            <a:r>
              <a:rPr lang="en-US" dirty="0" err="1">
                <a:latin typeface="Comic Sans MS" pitchFamily="66" charset="0"/>
              </a:rPr>
              <a:t>nome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un </a:t>
            </a:r>
            <a:r>
              <a:rPr lang="en-US" dirty="0" err="1">
                <a:latin typeface="Comic Sans MS" pitchFamily="66" charset="0"/>
              </a:rPr>
              <a:t>matematico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persiano</a:t>
            </a:r>
            <a:r>
              <a:rPr lang="en-US" dirty="0">
                <a:latin typeface="Comic Sans MS" pitchFamily="66" charset="0"/>
              </a:rPr>
              <a:t> del IX </a:t>
            </a:r>
            <a:r>
              <a:rPr lang="en-US" dirty="0" err="1">
                <a:latin typeface="Comic Sans MS" pitchFamily="66" charset="0"/>
              </a:rPr>
              <a:t>secolo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descrisse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delle</a:t>
            </a:r>
            <a:r>
              <a:rPr lang="en-US" dirty="0">
                <a:latin typeface="Comic Sans MS" pitchFamily="66" charset="0"/>
              </a:rPr>
              <a:t> procedure per </a:t>
            </a:r>
            <a:r>
              <a:rPr lang="en-US" dirty="0" err="1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calcoli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matematici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latin typeface="Comic Sans MS" pitchFamily="66" charset="0"/>
              </a:rPr>
              <a:t>Un algoritmo può essere visto come </a:t>
            </a:r>
            <a:r>
              <a:rPr lang="it-IT" altLang="it-IT" sz="2600" dirty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t-IT" b="1" dirty="0">
                <a:solidFill>
                  <a:srgbClr val="3366FF"/>
                </a:solidFill>
                <a:latin typeface="Comic Sans MS" pitchFamily="66" charset="0"/>
              </a:rPr>
              <a:t>Cosa studieremo?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it-IT" dirty="0">
                <a:latin typeface="Comic Sans MS" pitchFamily="66" charset="0"/>
              </a:rPr>
              <a:t>…ad </a:t>
            </a: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it-IT" dirty="0">
                <a:latin typeface="Comic Sans MS" pitchFamily="66" charset="0"/>
              </a:rPr>
              <a:t> e </a:t>
            </a: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it-IT" dirty="0">
                <a:latin typeface="Comic Sans MS" pitchFamily="66" charset="0"/>
              </a:rPr>
              <a:t> “buoni” algoritmi</a:t>
            </a:r>
          </a:p>
          <a:p>
            <a:pPr eaLnBrk="1" hangingPunct="1">
              <a:buFontTx/>
              <a:buNone/>
            </a:pPr>
            <a:endParaRPr lang="it-IT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it-IT" dirty="0">
                <a:latin typeface="Comic Sans MS" pitchFamily="66" charset="0"/>
              </a:rPr>
              <a:t>…che intendiamo per “buoni”?</a:t>
            </a:r>
            <a:endParaRPr lang="it-IT" dirty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>
                <a:latin typeface="Comic Sans MS" pitchFamily="66" charset="0"/>
              </a:rPr>
              <a:t>usano poche risorse di calcolo, come </a:t>
            </a:r>
            <a:r>
              <a:rPr lang="it-IT" altLang="it-IT" sz="3200" dirty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>
                <a:latin typeface="Comic Sans MS" pitchFamily="66" charset="0"/>
              </a:rPr>
              <a:t> e memoria.</a:t>
            </a:r>
            <a:endParaRPr lang="it-IT" altLang="it-IT" sz="32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Comic Sans MS" pitchFamily="66" charset="0"/>
              </a:rPr>
              <a:t>Correttezza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Mantenibilità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Stabilità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Modularità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Sicurezza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una 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problema);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lezioni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martedì: 9,00 – 11,00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mercoledì: 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ricevimento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per</a:t>
            </a:r>
            <a:r>
              <a:rPr kumimoji="0" lang="it-IT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appuntamento (online o presenza)</a:t>
            </a:r>
            <a:endParaRPr kumimoji="0" lang="it-IT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Ufficio: </a:t>
            </a:r>
            <a:r>
              <a:rPr kumimoji="0" lang="it-IT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dip</a:t>
            </a: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di matematica, piano 0, corridoio A0, stanza 103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>
                <a:latin typeface="Comic Sans MS" pitchFamily="66" charset="0"/>
              </a:rPr>
              <a:t>Potenzia</a:t>
            </a:r>
            <a:r>
              <a:rPr lang="en-US" sz="2800" dirty="0">
                <a:latin typeface="Comic Sans MS" pitchFamily="66" charset="0"/>
              </a:rPr>
              <a:t> le </a:t>
            </a:r>
            <a:r>
              <a:rPr lang="en-US" sz="2800" dirty="0" err="1">
                <a:latin typeface="Comic Sans MS" pitchFamily="66" charset="0"/>
              </a:rPr>
              <a:t>capacità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un </a:t>
            </a:r>
            <a:r>
              <a:rPr lang="en-US" sz="2400" dirty="0" err="1">
                <a:latin typeface="Comic Sans MS" pitchFamily="66" charset="0"/>
              </a:rPr>
              <a:t>modo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decidere</a:t>
            </a:r>
            <a:r>
              <a:rPr lang="en-US" sz="2400" dirty="0">
                <a:latin typeface="Comic Sans MS" pitchFamily="66" charset="0"/>
              </a:rPr>
              <a:t> se un </a:t>
            </a:r>
            <a:r>
              <a:rPr lang="en-US" sz="2400" dirty="0" err="1">
                <a:latin typeface="Comic Sans MS" pitchFamily="66" charset="0"/>
              </a:rPr>
              <a:t>certo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enunciato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sempre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 a volte, </a:t>
            </a:r>
            <a:r>
              <a:rPr lang="en-US" sz="2400" dirty="0" err="1">
                <a:latin typeface="Comic Sans MS" pitchFamily="66" charset="0"/>
              </a:rPr>
              <a:t>parzialmente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o </a:t>
            </a:r>
            <a:r>
              <a:rPr lang="en-US" sz="2400" dirty="0" err="1">
                <a:latin typeface="Comic Sans MS" pitchFamily="66" charset="0"/>
              </a:rPr>
              <a:t>falso</a:t>
            </a: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identiche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d’aspetto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pesa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leggermente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altre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facendo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ho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solo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specifica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fare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specifiche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quella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queste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valore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. La </a:t>
            </a:r>
            <a:r>
              <a:rPr lang="en-US" sz="2000" dirty="0" err="1">
                <a:latin typeface="Comic Sans MS" pitchFamily="66" charset="0"/>
              </a:rPr>
              <a:t>descrizione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“</a:t>
            </a:r>
            <a:r>
              <a:rPr lang="en-US" sz="2000" dirty="0" err="1">
                <a:latin typeface="Comic Sans MS" pitchFamily="66" charset="0"/>
              </a:rPr>
              <a:t>comprensibile</a:t>
            </a:r>
            <a:r>
              <a:rPr lang="en-US" sz="2000" dirty="0">
                <a:latin typeface="Comic Sans MS" pitchFamily="66" charset="0"/>
              </a:rPr>
              <a:t>” e “</a:t>
            </a:r>
            <a:r>
              <a:rPr lang="en-US" sz="2000" dirty="0" err="1">
                <a:latin typeface="Comic Sans MS" pitchFamily="66" charset="0"/>
              </a:rPr>
              <a:t>compatta</a:t>
            </a:r>
            <a:r>
              <a:rPr lang="en-US" sz="2000" dirty="0">
                <a:latin typeface="Comic Sans MS" pitchFamily="66" charset="0"/>
              </a:rPr>
              <a:t>”.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descrivere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sequenza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operazioni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modello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eseguite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funzionare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)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ovvero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indipendentemente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sono</a:t>
            </a:r>
            <a:r>
              <a:rPr lang="en-US" sz="2000" dirty="0">
                <a:latin typeface="Comic Sans MS" pitchFamily="66" charset="0"/>
              </a:rPr>
              <a:t>, e se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prima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dall’istanza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stessa</a:t>
            </a:r>
            <a:r>
              <a:rPr lang="en-US" sz="2000" dirty="0">
                <a:latin typeface="Comic Sans MS" pitchFamily="66" charset="0"/>
              </a:rPr>
              <a:t>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fare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cioè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. Ma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rispetto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? </a:t>
            </a:r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dire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. E’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delimitazione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superiore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quanto</a:t>
            </a:r>
            <a:r>
              <a:rPr lang="en-US" sz="2000" dirty="0">
                <a:latin typeface="Comic Sans MS" pitchFamily="66" charset="0"/>
              </a:rPr>
              <a:t> mi “</a:t>
            </a:r>
            <a:r>
              <a:rPr lang="en-US" sz="2000" dirty="0" err="1">
                <a:latin typeface="Comic Sans MS" pitchFamily="66" charset="0"/>
              </a:rPr>
              <a:t>costa</a:t>
            </a:r>
            <a:r>
              <a:rPr lang="en-US" sz="2000" dirty="0">
                <a:latin typeface="Comic Sans MS" pitchFamily="66" charset="0"/>
              </a:rPr>
              <a:t>” </a:t>
            </a:r>
            <a:r>
              <a:rPr lang="en-US" sz="2000" dirty="0" err="1">
                <a:latin typeface="Comic Sans MS" pitchFamily="66" charset="0"/>
              </a:rPr>
              <a:t>risolvere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Espressa</a:t>
            </a:r>
            <a:r>
              <a:rPr lang="en-US" sz="2000" dirty="0">
                <a:latin typeface="Comic Sans MS" pitchFamily="66" charset="0"/>
              </a:rPr>
              <a:t> come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Modulo I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Modulo II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Marzo – Giugno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4A7C2-EFF1-57E9-ECA3-28B05C614AB2}"/>
              </a:ext>
            </a:extLst>
          </p:cNvPr>
          <p:cNvSpPr txBox="1"/>
          <p:nvPr/>
        </p:nvSpPr>
        <p:spPr>
          <a:xfrm>
            <a:off x="4355976" y="3337536"/>
            <a:ext cx="466666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Modulo II </a:t>
            </a:r>
            <a:r>
              <a:rPr lang="en-US" sz="2400" dirty="0">
                <a:latin typeface="Comic Sans MS" panose="030F0702030302020204" pitchFamily="66" charset="0"/>
              </a:rPr>
              <a:t>(per Data Science)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3 CFU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Marzo – Aprile (12 </a:t>
            </a:r>
            <a:r>
              <a:rPr lang="en-US" sz="2400" dirty="0" err="1">
                <a:latin typeface="Comic Sans MS" panose="030F0702030302020204" pitchFamily="66" charset="0"/>
              </a:rPr>
              <a:t>lezioni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Alg1 (X=[x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])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=2 </a:t>
            </a:r>
            <a:r>
              <a:rPr lang="en-US" sz="2000" b="1" dirty="0"/>
              <a:t>to</a:t>
            </a:r>
            <a:r>
              <a:rPr lang="en-US" sz="2000" dirty="0"/>
              <a:t> n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due parole sui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sequenziamento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condizionale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n-1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l’ultima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non serve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n-2 </a:t>
            </a:r>
            <a:r>
              <a:rPr lang="en-US" sz="2000" dirty="0" err="1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mah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rgbClr val="3366FF"/>
                </a:solidFill>
                <a:latin typeface="Comic Sans MS" pitchFamily="66" charset="0"/>
              </a:rPr>
              <a:t>Prerequisiti del corso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Cosa è necessario sapere…</a:t>
            </a: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programmazione di base</a:t>
            </a: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strutture dati elementari </a:t>
            </a: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concetto di </a:t>
            </a:r>
            <a:r>
              <a:rPr lang="it-IT" dirty="0" err="1">
                <a:latin typeface="Comic Sans MS" pitchFamily="66" charset="0"/>
              </a:rPr>
              <a:t>ricorsione</a:t>
            </a:r>
            <a:endParaRPr lang="it-IT" dirty="0">
              <a:latin typeface="Comic Sans MS" pitchFamily="66" charset="0"/>
            </a:endParaRP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dimostrazione per induzione e calcolo infinitesimale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 matematica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 discreta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Alg2 (X=[x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])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k=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n/2</a:t>
            </a:r>
            <a:r>
              <a:rPr lang="en-US" sz="2000" dirty="0">
                <a:sym typeface="Symbol"/>
              </a:rPr>
              <a:t>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=1 </a:t>
            </a:r>
            <a:r>
              <a:rPr lang="en-US" sz="2000" b="1" dirty="0"/>
              <a:t>to</a:t>
            </a:r>
            <a:r>
              <a:rPr lang="en-US" sz="2000" dirty="0"/>
              <a:t> k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2i-1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>
                <a:sym typeface="Wingdings" pitchFamily="2" charset="2"/>
              </a:rPr>
              <a:t>//</a:t>
            </a:r>
            <a:r>
              <a:rPr lang="en-US" sz="2000" i="1" dirty="0" err="1">
                <a:sym typeface="Wingdings" pitchFamily="2" charset="2"/>
              </a:rPr>
              <a:t>ancora</a:t>
            </a:r>
            <a:r>
              <a:rPr lang="en-US" sz="2000" i="1" dirty="0">
                <a:sym typeface="Wingdings" pitchFamily="2" charset="2"/>
              </a:rPr>
              <a:t> non ho </a:t>
            </a:r>
            <a:r>
              <a:rPr lang="en-US" sz="2000" i="1" dirty="0" err="1">
                <a:sym typeface="Wingdings" pitchFamily="2" charset="2"/>
              </a:rPr>
              <a:t>trovato</a:t>
            </a:r>
            <a:r>
              <a:rPr lang="en-US" sz="2000" i="1" dirty="0">
                <a:sym typeface="Wingdings" pitchFamily="2" charset="2"/>
              </a:rPr>
              <a:t> la </a:t>
            </a:r>
            <a:r>
              <a:rPr lang="en-US" sz="2000" i="1" dirty="0" err="1">
                <a:sym typeface="Wingdings" pitchFamily="2" charset="2"/>
              </a:rPr>
              <a:t>moneta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falsa</a:t>
            </a:r>
            <a:r>
              <a:rPr lang="en-US" sz="2000" i="1" dirty="0">
                <a:sym typeface="Wingdings" pitchFamily="2" charset="2"/>
              </a:rPr>
              <a:t>; n è </a:t>
            </a:r>
            <a:r>
              <a:rPr lang="en-US" sz="2000" i="1" dirty="0" err="1">
                <a:sym typeface="Wingdings" pitchFamily="2" charset="2"/>
              </a:rPr>
              <a:t>dispari</a:t>
            </a:r>
            <a:r>
              <a:rPr lang="en-US" sz="2000" i="1" dirty="0">
                <a:sym typeface="Wingdings" pitchFamily="2" charset="2"/>
              </a:rPr>
              <a:t> //e </a:t>
            </a:r>
            <a:r>
              <a:rPr lang="en-US" sz="2000" i="1" dirty="0" err="1">
                <a:sym typeface="Wingdings" pitchFamily="2" charset="2"/>
              </a:rPr>
              <a:t>manca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una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moneta</a:t>
            </a:r>
            <a:br>
              <a:rPr lang="en-US" sz="2000" i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return </a:t>
            </a:r>
            <a:r>
              <a:rPr lang="en-US" sz="2000" i="1" dirty="0" err="1">
                <a:sym typeface="Wingdings" pitchFamily="2" charset="2"/>
              </a:rPr>
              <a:t>x</a:t>
            </a:r>
            <a:r>
              <a:rPr lang="en-US" sz="2000" i="1" baseline="-25000" dirty="0" err="1">
                <a:sym typeface="Wingdings" pitchFamily="2" charset="2"/>
              </a:rPr>
              <a:t>n</a:t>
            </a:r>
            <a:endParaRPr lang="en-US" sz="2000" i="1" baseline="-25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latin typeface="Comic Sans MS" pitchFamily="66" charset="0"/>
              </a:rPr>
              <a:t>n/2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65" y="1471826"/>
            <a:ext cx="7772400" cy="5429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Libri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testo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63463" y="4924508"/>
            <a:ext cx="2635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07704" y="2574419"/>
            <a:ext cx="4272323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C. </a:t>
            </a:r>
            <a:r>
              <a:rPr lang="it-IT" dirty="0" err="1">
                <a:latin typeface="Comic Sans MS" pitchFamily="66" charset="0"/>
              </a:rPr>
              <a:t>Demetrescu</a:t>
            </a:r>
            <a:r>
              <a:rPr lang="it-IT" dirty="0">
                <a:latin typeface="Comic Sans MS" pitchFamily="66" charset="0"/>
              </a:rPr>
              <a:t>, I. Finocchi, G. Italiano</a:t>
            </a:r>
          </a:p>
          <a:p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>
                <a:latin typeface="Comic Sans MS" pitchFamily="66" charset="0"/>
              </a:rPr>
              <a:t>(sec. ed.)</a:t>
            </a:r>
          </a:p>
        </p:txBody>
      </p:sp>
      <p:pic>
        <p:nvPicPr>
          <p:cNvPr id="1026" name="Picture 2" descr="Algoritmi e strutture dati : Demetrescu, Camil, Finocchi, Irene, Italiano,  Giuseppe F.: Amazon.it: Libri">
            <a:extLst>
              <a:ext uri="{FF2B5EF4-FFF2-40B4-BE49-F238E27FC236}">
                <a16:creationId xmlns:a16="http://schemas.microsoft.com/office/drawing/2014/main" id="{18A7715E-24AF-1E02-7EDE-0781AEA0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9" y="2138039"/>
            <a:ext cx="1295531" cy="18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orithm Design book by Eva Tardos, Jon Kleinberg: 9780321372918">
            <a:extLst>
              <a:ext uri="{FF2B5EF4-FFF2-40B4-BE49-F238E27FC236}">
                <a16:creationId xmlns:a16="http://schemas.microsoft.com/office/drawing/2014/main" id="{4305E796-A4F8-C598-F931-C4CF52B0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2" y="4221088"/>
            <a:ext cx="1432029" cy="20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C1DD9196-B275-BE97-46D3-106A3509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220750"/>
            <a:ext cx="136127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(modulo I)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7A7E142-373D-9DDF-0B0C-1227AE976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5591029"/>
            <a:ext cx="148790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(modulo II)</a:t>
            </a:r>
          </a:p>
        </p:txBody>
      </p:sp>
    </p:spTree>
    <p:extLst>
      <p:ext uri="{BB962C8B-B14F-4D97-AF65-F5344CB8AC3E}">
        <p14:creationId xmlns:p14="http://schemas.microsoft.com/office/powerpoint/2010/main" val="1146645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due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(</a:t>
            </a:r>
            <a:r>
              <a:rPr lang="en-US" sz="2000" dirty="0" err="1"/>
              <a:t>uguale</a:t>
            </a:r>
            <a:r>
              <a:rPr lang="en-US" sz="2000" dirty="0"/>
              <a:t>)        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k 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|X|/2</a:t>
            </a:r>
            <a:r>
              <a:rPr lang="en-US" sz="2000" dirty="0">
                <a:sym typeface="Symbol"/>
              </a:rPr>
              <a:t> e se |X| è </a:t>
            </a:r>
            <a:r>
              <a:rPr lang="en-US" sz="2000" dirty="0" err="1">
                <a:sym typeface="Symbol"/>
              </a:rPr>
              <a:t>dispari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una</a:t>
            </a:r>
            <a:r>
              <a:rPr lang="en-US" sz="2000" dirty="0">
                <a:sym typeface="Symbol"/>
              </a:rPr>
              <a:t> </a:t>
            </a:r>
            <a:br>
              <a:rPr lang="en-US" sz="2000" dirty="0">
                <a:sym typeface="Symbol"/>
              </a:rPr>
            </a:b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ulteriore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moneta</a:t>
            </a:r>
            <a:r>
              <a:rPr lang="en-US" sz="2000" dirty="0">
                <a:sym typeface="Symbol"/>
              </a:rPr>
              <a:t> y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</a:t>
            </a:r>
            <a:r>
              <a:rPr lang="en-US" sz="1600" dirty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1600" dirty="0">
                <a:latin typeface="Comic Sans MS" pitchFamily="66" charset="0"/>
                <a:sym typeface="Symbol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/8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+ 3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vale </a:t>
            </a:r>
          </a:p>
          <a:p>
            <a:r>
              <a:rPr lang="en-US" sz="2000" dirty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 (1/2)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Alg3?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761" y="2608084"/>
            <a:ext cx="28624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omic Sans MS" pitchFamily="66" charset="0"/>
              </a:rPr>
              <a:t>T.H. </a:t>
            </a:r>
            <a:r>
              <a:rPr lang="en-US" sz="1600" dirty="0" err="1">
                <a:latin typeface="Comic Sans MS" pitchFamily="66" charset="0"/>
              </a:rPr>
              <a:t>Cormen</a:t>
            </a:r>
            <a:r>
              <a:rPr lang="en-US" sz="1600" dirty="0">
                <a:latin typeface="Comic Sans MS" pitchFamily="66" charset="0"/>
              </a:rPr>
              <a:t>, C.E. </a:t>
            </a:r>
            <a:r>
              <a:rPr lang="en-US" sz="1600" dirty="0" err="1">
                <a:latin typeface="Comic Sans MS" pitchFamily="66" charset="0"/>
              </a:rPr>
              <a:t>Leiserson</a:t>
            </a:r>
            <a:r>
              <a:rPr lang="en-US" sz="1600" dirty="0">
                <a:latin typeface="Comic Sans MS" pitchFamily="66" charset="0"/>
              </a:rPr>
              <a:t>, R.L. </a:t>
            </a:r>
            <a:r>
              <a:rPr lang="en-US" sz="1600" dirty="0" err="1">
                <a:latin typeface="Comic Sans MS" pitchFamily="66" charset="0"/>
              </a:rPr>
              <a:t>Rivest</a:t>
            </a:r>
            <a:r>
              <a:rPr lang="en-US" sz="1600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7624" y="5957603"/>
            <a:ext cx="3650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di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32040" y="5957603"/>
            <a:ext cx="3313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di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9592" y="2606396"/>
            <a:ext cx="17225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omic Sans MS" pitchFamily="66" charset="0"/>
              </a:rPr>
              <a:t>S. </a:t>
            </a:r>
            <a:r>
              <a:rPr lang="en-US" sz="1600" dirty="0" err="1">
                <a:latin typeface="Comic Sans MS" pitchFamily="66" charset="0"/>
              </a:rPr>
              <a:t>Dasgupta</a:t>
            </a:r>
            <a:r>
              <a:rPr lang="en-US" sz="1600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U. </a:t>
            </a:r>
            <a:r>
              <a:rPr lang="en-US" sz="1600" dirty="0" err="1">
                <a:latin typeface="Comic Sans MS" pitchFamily="66" charset="0"/>
              </a:rPr>
              <a:t>Vazirani</a:t>
            </a:r>
            <a:endParaRPr lang="en-US" sz="1600" dirty="0">
              <a:latin typeface="Comic Sans MS" pitchFamily="66" charset="0"/>
            </a:endParaRPr>
          </a:p>
          <a:p>
            <a:pPr eaLnBrk="1" hangingPunct="1"/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9AFAB3-91F1-378A-59B1-C3A245017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28" y="81296"/>
            <a:ext cx="7772400" cy="542925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testi alternativi:</a:t>
            </a:r>
          </a:p>
        </p:txBody>
      </p:sp>
      <p:pic>
        <p:nvPicPr>
          <p:cNvPr id="2050" name="Picture 2" descr="Introduzione agli algoritmi e strutture dati">
            <a:extLst>
              <a:ext uri="{FF2B5EF4-FFF2-40B4-BE49-F238E27FC236}">
                <a16:creationId xmlns:a16="http://schemas.microsoft.com/office/drawing/2014/main" id="{1D1EC4E0-8E1B-728B-7D8B-F60EC7FC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4" y="624725"/>
            <a:ext cx="1391185" cy="19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gorithms : Dasgupta, Sanjoy, Papadimitriou, Christos, Vazirani, Umesh:  Amazon.it: Libri">
            <a:extLst>
              <a:ext uri="{FF2B5EF4-FFF2-40B4-BE49-F238E27FC236}">
                <a16:creationId xmlns:a16="http://schemas.microsoft.com/office/drawing/2014/main" id="{C1F48805-C746-2DE7-668B-D1960703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1523173" cy="19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398B280C-4E74-C03C-3807-C95E36FF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536" y="2615507"/>
            <a:ext cx="2520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omic Sans MS" pitchFamily="66" charset="0"/>
              </a:rPr>
              <a:t>T. </a:t>
            </a:r>
            <a:r>
              <a:rPr lang="en-US" sz="1600" dirty="0" err="1">
                <a:latin typeface="Comic Sans MS" pitchFamily="66" charset="0"/>
              </a:rPr>
              <a:t>Roughgarden</a:t>
            </a:r>
            <a:endParaRPr lang="en-US" sz="1600" dirty="0">
              <a:latin typeface="Comic Sans MS" pitchFamily="66" charset="0"/>
            </a:endParaRPr>
          </a:p>
          <a:p>
            <a:pPr eaLnBrk="1" hangingPunct="1"/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Algorithms Illuminated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2054" name="Picture 6" descr="Algorithms Illuminated: Omnibus Edition - Tim Roughgarden - cover">
            <a:extLst>
              <a:ext uri="{FF2B5EF4-FFF2-40B4-BE49-F238E27FC236}">
                <a16:creationId xmlns:a16="http://schemas.microsoft.com/office/drawing/2014/main" id="{ABC85C43-C20E-344B-2FE9-3603FE3C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83" y="620688"/>
            <a:ext cx="1488665" cy="19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rutture Di Dati E Algoritmi - Crescenzi Pierluigi; Gambosi Giorgio;  Grossi Roberto; Rossi Gianluca | Libro Pearson 07/2012 - HOEPLI.it">
            <a:extLst>
              <a:ext uri="{FF2B5EF4-FFF2-40B4-BE49-F238E27FC236}">
                <a16:creationId xmlns:a16="http://schemas.microsoft.com/office/drawing/2014/main" id="{3BC3BF27-1AEE-C490-A267-32E9E2D9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1846"/>
            <a:ext cx="1444776" cy="19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goritmi e strutture di dati - Bertossi, Alan A.; Montresor, Alberto:  9788825173567 - AbeBooks">
            <a:extLst>
              <a:ext uri="{FF2B5EF4-FFF2-40B4-BE49-F238E27FC236}">
                <a16:creationId xmlns:a16="http://schemas.microsoft.com/office/drawing/2014/main" id="{CA1DC40F-B93C-22B1-9F8D-2F6DCD25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41" y="4001845"/>
            <a:ext cx="1523174" cy="19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X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</a:t>
            </a:r>
            <a:r>
              <a:rPr lang="en-US" sz="2000" dirty="0" err="1"/>
              <a:t>bilanciata</a:t>
            </a:r>
            <a:br>
              <a:rPr lang="en-US" sz="2000" dirty="0"/>
            </a:br>
            <a:r>
              <a:rPr lang="en-US" sz="2000" dirty="0" err="1"/>
              <a:t>siano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la </a:t>
            </a:r>
            <a:r>
              <a:rPr lang="en-US" sz="2000" dirty="0" err="1"/>
              <a:t>stessa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(</a:t>
            </a:r>
            <a:r>
              <a:rPr lang="en-US" sz="2000" dirty="0" err="1"/>
              <a:t>ci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sempre</a:t>
            </a:r>
            <a:r>
              <a:rPr lang="en-US" sz="2000" dirty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dirty="0">
                <a:latin typeface="Comic Sans MS" pitchFamily="66" charset="0"/>
                <a:sym typeface="Symbol"/>
              </a:rPr>
              <a:t>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piccolo </a:t>
            </a:r>
            <a:r>
              <a:rPr lang="en-US" sz="2000" dirty="0" err="1">
                <a:latin typeface="Comic Sans MS" pitchFamily="66" charset="0"/>
              </a:rPr>
              <a:t>intero</a:t>
            </a:r>
            <a:r>
              <a:rPr lang="en-US" sz="2000" dirty="0">
                <a:latin typeface="Comic Sans MS" pitchFamily="66" charset="0"/>
              </a:rPr>
              <a:t> tale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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k </a:t>
            </a:r>
            <a:r>
              <a:rPr lang="en-US" sz="1600" dirty="0" err="1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  </a:t>
            </a:r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/9)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Alg4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Alg4?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latin typeface="Comic Sans MS" pitchFamily="66" charset="0"/>
              </a:rPr>
              <a:t>Un </a:t>
            </a:r>
            <a:r>
              <a:rPr lang="en-US" sz="2000" dirty="0" err="1">
                <a:latin typeface="Comic Sans MS" pitchFamily="66" charset="0"/>
              </a:rPr>
              <a:t>qualsiasi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correttamente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effettuare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argomentazioni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matematiche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mostrare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se è </a:t>
            </a:r>
            <a:r>
              <a:rPr lang="en-US" sz="2000" dirty="0" err="1">
                <a:latin typeface="Comic Sans MS" pitchFamily="66" charset="0"/>
              </a:rPr>
              <a:t>corretto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complessità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temporale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elegante</a:t>
            </a:r>
            <a:r>
              <a:rPr lang="en-US" sz="2000" dirty="0">
                <a:latin typeface="Comic Sans MS" pitchFamily="66" charset="0"/>
              </a:rPr>
              <a:t> e non </a:t>
            </a:r>
            <a:r>
              <a:rPr lang="en-US" sz="2000" dirty="0" err="1">
                <a:latin typeface="Comic Sans MS" pitchFamily="66" charset="0"/>
              </a:rPr>
              <a:t>banale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tecnica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vedremo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durante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corso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è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ottimo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Modalità d’esame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latin typeface="Comic Sans MS" pitchFamily="66" charset="0"/>
              </a:rPr>
              <a:t>L’esame consiste in una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prova scritta </a:t>
            </a:r>
            <a:r>
              <a:rPr lang="it-IT" sz="2800" dirty="0">
                <a:latin typeface="Comic Sans MS" pitchFamily="66" charset="0"/>
              </a:rPr>
              <a:t>e una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prova orale </a:t>
            </a:r>
            <a:r>
              <a:rPr lang="it-IT" sz="2800" dirty="0">
                <a:latin typeface="Comic Sans MS" pitchFamily="66" charset="0"/>
              </a:rPr>
              <a:t>(per ogni modulo) </a:t>
            </a:r>
          </a:p>
          <a:p>
            <a:pPr lvl="1">
              <a:lnSpc>
                <a:spcPct val="90000"/>
              </a:lnSpc>
            </a:pPr>
            <a:r>
              <a:rPr lang="it-IT" sz="2400" dirty="0" err="1">
                <a:latin typeface="Comic Sans MS" pitchFamily="66" charset="0"/>
              </a:rPr>
              <a:t>problem</a:t>
            </a:r>
            <a:r>
              <a:rPr lang="it-IT" sz="2400" dirty="0">
                <a:latin typeface="Comic Sans MS" pitchFamily="66" charset="0"/>
              </a:rPr>
              <a:t> set, 2 a modulo (opzionali)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6 appelli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dirty="0">
                <a:latin typeface="Comic Sans MS" pitchFamily="66" charset="0"/>
              </a:rPr>
              <a:t>2 giugno/luglio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dirty="0">
                <a:latin typeface="Comic Sans MS" pitchFamily="66" charset="0"/>
              </a:rPr>
              <a:t>2 settembre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Comic Sans MS" pitchFamily="66" charset="0"/>
              </a:rPr>
              <a:t>2 gennaio/febbraio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latin typeface="Comic Sans MS" pitchFamily="66" charset="0"/>
              </a:rPr>
              <a:t>Prova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it-IT" sz="2800" dirty="0">
                <a:latin typeface="Comic Sans MS" pitchFamily="66" charset="0"/>
              </a:rPr>
              <a:t> a febbraio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latin typeface="Comic Sans MS" pitchFamily="66" charset="0"/>
              </a:rPr>
              <a:t>Per sostenere l’esame è </a:t>
            </a:r>
            <a:r>
              <a:rPr lang="it-IT" sz="2800" b="1" dirty="0">
                <a:latin typeface="Comic Sans MS" pitchFamily="66" charset="0"/>
              </a:rPr>
              <a:t>obbligatorio</a:t>
            </a:r>
            <a:r>
              <a:rPr lang="it-IT" sz="2800" dirty="0">
                <a:latin typeface="Comic Sans MS" pitchFamily="66" charset="0"/>
              </a:rPr>
              <a:t>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prenotarsi online </a:t>
            </a:r>
            <a:r>
              <a:rPr lang="it-IT" sz="2800" dirty="0">
                <a:latin typeface="Comic Sans MS" pitchFamily="66" charset="0"/>
              </a:rPr>
              <a:t>(una settimana prima) su delphi.uniroma2.it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it-IT" sz="2800">
                <a:solidFill>
                  <a:srgbClr val="3366FF"/>
                </a:solidFill>
                <a:latin typeface="Comic Sans MS" pitchFamily="66" charset="0"/>
              </a:rPr>
              <a:t>Teoria degli algoritmi piena di idee bellissime</a:t>
            </a: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4000">
                <a:solidFill>
                  <a:srgbClr val="3366FF"/>
                </a:solidFill>
                <a:latin typeface="Comic Sans MS" pitchFamily="66" charset="0"/>
              </a:rPr>
              <a:t>Qualche consiglio: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>
                <a:latin typeface="Comic Sans MS" pitchFamily="66" charset="0"/>
              </a:rPr>
              <a:t>Studiare giorno per giorno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Lavorare sui problemi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assegnati in gruppo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Scrivere/formalizzare la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soluzione individualmente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2951</Words>
  <Application>Microsoft Office PowerPoint</Application>
  <PresentationFormat>On-screen Show (4:3)</PresentationFormat>
  <Paragraphs>641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Comic Sans MS</vt:lpstr>
      <vt:lpstr>Symbol</vt:lpstr>
      <vt:lpstr>Times</vt:lpstr>
      <vt:lpstr>Times New Roman</vt:lpstr>
      <vt:lpstr>Wingdings</vt:lpstr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testi alternativi:</vt:lpstr>
      <vt:lpstr>Modalità d’esame</vt:lpstr>
      <vt:lpstr>Teoria degli algoritmi piena di idee bellissime</vt:lpstr>
      <vt:lpstr>Qualche consiglio:</vt:lpstr>
      <vt:lpstr>Algoritmo</vt:lpstr>
      <vt:lpstr>etimologia</vt:lpstr>
      <vt:lpstr>PowerPoint Presentation</vt:lpstr>
      <vt:lpstr>Cosa studieremo?</vt:lpstr>
      <vt:lpstr>Cosa è (più) importante oltre l’efficienza?</vt:lpstr>
      <vt:lpstr>Altri motivi per studiare gli algoritmi</vt:lpstr>
      <vt:lpstr>importanza teorica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Alg3: analisi della complessità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Alg4: analisi della complessità</vt:lpstr>
      <vt:lpstr>PowerPoint Presentation</vt:lpstr>
      <vt:lpstr>Sui limiti della velocità: una delimitazione inferiore (lower bound) alla complessità  del problema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lucianoguala78@gmail.com</cp:lastModifiedBy>
  <cp:revision>317</cp:revision>
  <dcterms:created xsi:type="dcterms:W3CDTF">2013-03-05T17:51:33Z</dcterms:created>
  <dcterms:modified xsi:type="dcterms:W3CDTF">2024-10-07T15:59:13Z</dcterms:modified>
</cp:coreProperties>
</file>