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50" r:id="rId3"/>
    <p:sldId id="353" r:id="rId4"/>
    <p:sldId id="354" r:id="rId5"/>
    <p:sldId id="355" r:id="rId6"/>
    <p:sldId id="358" r:id="rId7"/>
    <p:sldId id="367" r:id="rId8"/>
    <p:sldId id="357" r:id="rId9"/>
    <p:sldId id="351" r:id="rId10"/>
    <p:sldId id="359" r:id="rId11"/>
    <p:sldId id="360" r:id="rId12"/>
    <p:sldId id="361" r:id="rId13"/>
    <p:sldId id="315" r:id="rId14"/>
    <p:sldId id="309" r:id="rId15"/>
    <p:sldId id="310" r:id="rId16"/>
    <p:sldId id="311" r:id="rId17"/>
    <p:sldId id="373" r:id="rId18"/>
    <p:sldId id="372" r:id="rId19"/>
    <p:sldId id="371" r:id="rId20"/>
    <p:sldId id="370" r:id="rId21"/>
    <p:sldId id="363" r:id="rId22"/>
    <p:sldId id="280" r:id="rId23"/>
    <p:sldId id="257" r:id="rId24"/>
    <p:sldId id="281" r:id="rId25"/>
    <p:sldId id="282" r:id="rId26"/>
    <p:sldId id="294" r:id="rId27"/>
    <p:sldId id="317" r:id="rId28"/>
    <p:sldId id="323" r:id="rId29"/>
    <p:sldId id="324" r:id="rId30"/>
    <p:sldId id="325" r:id="rId31"/>
    <p:sldId id="326" r:id="rId32"/>
    <p:sldId id="327" r:id="rId33"/>
    <p:sldId id="318" r:id="rId34"/>
    <p:sldId id="283" r:id="rId35"/>
    <p:sldId id="328" r:id="rId36"/>
    <p:sldId id="329" r:id="rId37"/>
    <p:sldId id="330" r:id="rId38"/>
    <p:sldId id="331" r:id="rId39"/>
    <p:sldId id="336" r:id="rId40"/>
    <p:sldId id="332" r:id="rId41"/>
    <p:sldId id="334" r:id="rId42"/>
    <p:sldId id="335" r:id="rId43"/>
    <p:sldId id="28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287" r:id="rId52"/>
    <p:sldId id="290" r:id="rId53"/>
    <p:sldId id="291" r:id="rId54"/>
    <p:sldId id="344" r:id="rId55"/>
    <p:sldId id="345" r:id="rId56"/>
    <p:sldId id="346" r:id="rId57"/>
    <p:sldId id="347" r:id="rId58"/>
    <p:sldId id="348" r:id="rId59"/>
    <p:sldId id="349" r:id="rId60"/>
    <p:sldId id="289" r:id="rId61"/>
    <p:sldId id="316" r:id="rId62"/>
    <p:sldId id="292" r:id="rId63"/>
    <p:sldId id="295" r:id="rId64"/>
    <p:sldId id="364" r:id="rId65"/>
    <p:sldId id="368" r:id="rId66"/>
    <p:sldId id="285" r:id="rId6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560B2-2A65-443F-AD69-02B8E85A72DB}" type="datetimeFigureOut">
              <a:rPr lang="it-IT" smtClean="0"/>
              <a:pPr/>
              <a:t>03/10/2022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2F1A-2759-474A-BCB6-99AE51A36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2F1A-2759-474A-BCB6-99AE51A36F5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ala@mat.uniroma2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9368" y="3456583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Luciano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Gualà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guala@mat.uniroma2.it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www.mat.uniroma2.it/~guala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9875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b="1">
                <a:latin typeface="Comic Sans MS" pitchFamily="66" charset="0"/>
              </a:rPr>
              <a:t>etimologia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401763"/>
            <a:ext cx="5830887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latin typeface="Comic Sans MS" pitchFamily="66" charset="0"/>
              </a:rPr>
              <a:t>Il </a:t>
            </a:r>
            <a:r>
              <a:rPr lang="en-US" dirty="0" err="1">
                <a:latin typeface="Comic Sans MS" pitchFamily="66" charset="0"/>
              </a:rPr>
              <a:t>termine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Algoritmo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deriva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 err="1">
                <a:solidFill>
                  <a:srgbClr val="3366FF"/>
                </a:solidFill>
                <a:latin typeface="Comic Sans MS" pitchFamily="66" charset="0"/>
              </a:rPr>
              <a:t>Algorismus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traslitterazione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latina</a:t>
            </a:r>
            <a:r>
              <a:rPr lang="en-US" dirty="0">
                <a:latin typeface="Comic Sans MS" pitchFamily="66" charset="0"/>
              </a:rPr>
              <a:t> del </a:t>
            </a:r>
            <a:r>
              <a:rPr lang="en-US" dirty="0" err="1">
                <a:latin typeface="Comic Sans MS" pitchFamily="66" charset="0"/>
              </a:rPr>
              <a:t>nome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un </a:t>
            </a:r>
            <a:r>
              <a:rPr lang="en-US" dirty="0" err="1">
                <a:latin typeface="Comic Sans MS" pitchFamily="66" charset="0"/>
              </a:rPr>
              <a:t>matematico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persiano</a:t>
            </a:r>
            <a:r>
              <a:rPr lang="en-US" dirty="0">
                <a:latin typeface="Comic Sans MS" pitchFamily="66" charset="0"/>
              </a:rPr>
              <a:t> del IX </a:t>
            </a:r>
            <a:r>
              <a:rPr lang="en-US" dirty="0" err="1">
                <a:latin typeface="Comic Sans MS" pitchFamily="66" charset="0"/>
              </a:rPr>
              <a:t>secolo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Muhammad al-Khwarizmi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che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descrisse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delle</a:t>
            </a:r>
            <a:r>
              <a:rPr lang="en-US" dirty="0">
                <a:latin typeface="Comic Sans MS" pitchFamily="66" charset="0"/>
              </a:rPr>
              <a:t> procedure per </a:t>
            </a:r>
            <a:r>
              <a:rPr lang="en-US" dirty="0" err="1">
                <a:latin typeface="Comic Sans MS" pitchFamily="66" charset="0"/>
              </a:rPr>
              <a:t>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calcoli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matematici</a:t>
            </a:r>
            <a:endParaRPr lang="en-US" i="1" dirty="0">
              <a:latin typeface="Comic Sans MS" pitchFamily="66" charset="0"/>
            </a:endParaRPr>
          </a:p>
        </p:txBody>
      </p:sp>
      <p:pic>
        <p:nvPicPr>
          <p:cNvPr id="14342" name="Picture 8" descr="http://biografieonline.it/img/bio/m/Muhammad_ibn_Musa_al-Khwari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27495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3346"/>
            <a:ext cx="8362950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it-IT" altLang="it-IT" sz="2600" dirty="0">
                <a:latin typeface="Comic Sans MS" pitchFamily="66" charset="0"/>
              </a:rPr>
              <a:t>Un algoritmo può essere visto come </a:t>
            </a:r>
            <a:r>
              <a:rPr lang="it-IT" altLang="it-IT" sz="2600" dirty="0">
                <a:solidFill>
                  <a:srgbClr val="C00000"/>
                </a:solidFill>
                <a:latin typeface="Comic Sans MS" pitchFamily="66" charset="0"/>
              </a:rPr>
              <a:t>l’essenza computazionale</a:t>
            </a:r>
            <a:r>
              <a:rPr lang="it-IT" altLang="it-IT" sz="2600" dirty="0">
                <a:latin typeface="Comic Sans MS" pitchFamily="66" charset="0"/>
              </a:rPr>
              <a:t> di un programma, nel senso che fornisce il procedimento per giungere alla soluzione di un dato problema di calcolo</a:t>
            </a:r>
          </a:p>
          <a:p>
            <a:pPr eaLnBrk="1" hangingPunct="1">
              <a:lnSpc>
                <a:spcPct val="110000"/>
              </a:lnSpc>
            </a:pPr>
            <a:endParaRPr lang="it-IT" altLang="it-IT" sz="2600" dirty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it-IT" altLang="it-IT" sz="2600" dirty="0">
                <a:solidFill>
                  <a:srgbClr val="3366FF"/>
                </a:solidFill>
                <a:latin typeface="Comic Sans MS" pitchFamily="66" charset="0"/>
              </a:rPr>
              <a:t>Algoritmo diverso da programma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>
                <a:latin typeface="Comic Sans MS" pitchFamily="66" charset="0"/>
              </a:rPr>
              <a:t>programma è la codifica (in un linguaggio di programmazione) di un algoritmo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>
                <a:latin typeface="Comic Sans MS" pitchFamily="66" charset="0"/>
              </a:rPr>
              <a:t>un algoritmo può essere visto come un programma distillato da dettagli riguardanti il linguaggio di programmazione, ambiente di sviluppo, sistema operativo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>
                <a:latin typeface="Comic Sans MS" pitchFamily="66" charset="0"/>
              </a:rPr>
              <a:t>Algoritmo è un concetto autonomo da quello di programma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it-IT" altLang="it-IT" sz="2600" dirty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endParaRPr lang="it-IT" altLang="it-IT" sz="2600" dirty="0">
              <a:latin typeface="Comic Sans MS" pitchFamily="66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black">
          <a:xfrm>
            <a:off x="3048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it-IT" altLang="it-IT" sz="4000" b="1" dirty="0">
                <a:solidFill>
                  <a:srgbClr val="3366FF"/>
                </a:solidFill>
                <a:latin typeface="Comic Sans MS" pitchFamily="66" charset="0"/>
              </a:rPr>
              <a:t>Algoritmi e programmi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err="1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b="1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3366FF"/>
                </a:solidFill>
                <a:latin typeface="Comic Sans MS" pitchFamily="66" charset="0"/>
              </a:rPr>
              <a:t>studieremo</a:t>
            </a:r>
            <a:r>
              <a:rPr lang="en-US" b="1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latin typeface="Comic Sans MS" pitchFamily="66" charset="0"/>
              </a:rPr>
              <a:t>…ad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analizzare</a:t>
            </a:r>
            <a:r>
              <a:rPr lang="en-US" dirty="0"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progettare</a:t>
            </a:r>
            <a:r>
              <a:rPr lang="en-US" dirty="0">
                <a:latin typeface="Comic Sans MS" pitchFamily="66" charset="0"/>
              </a:rPr>
              <a:t> “</a:t>
            </a:r>
            <a:r>
              <a:rPr lang="en-US" dirty="0" err="1">
                <a:latin typeface="Comic Sans MS" pitchFamily="66" charset="0"/>
              </a:rPr>
              <a:t>buoni</a:t>
            </a:r>
            <a:r>
              <a:rPr lang="en-US" dirty="0">
                <a:latin typeface="Comic Sans MS" pitchFamily="66" charset="0"/>
              </a:rPr>
              <a:t>” </a:t>
            </a:r>
            <a:r>
              <a:rPr lang="en-US" dirty="0" err="1">
                <a:latin typeface="Comic Sans MS" pitchFamily="66" charset="0"/>
              </a:rPr>
              <a:t>algoritmi</a:t>
            </a:r>
            <a:endParaRPr lang="en-US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Comic Sans MS" pitchFamily="66" charset="0"/>
              </a:rPr>
              <a:t>…</a:t>
            </a:r>
            <a:r>
              <a:rPr lang="en-US" dirty="0" err="1">
                <a:latin typeface="Comic Sans MS" pitchFamily="66" charset="0"/>
              </a:rPr>
              <a:t>che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intendiamo</a:t>
            </a:r>
            <a:r>
              <a:rPr lang="en-US" dirty="0">
                <a:latin typeface="Comic Sans MS" pitchFamily="66" charset="0"/>
              </a:rPr>
              <a:t> per “</a:t>
            </a:r>
            <a:r>
              <a:rPr lang="en-US" dirty="0" err="1">
                <a:latin typeface="Comic Sans MS" pitchFamily="66" charset="0"/>
              </a:rPr>
              <a:t>buoni</a:t>
            </a:r>
            <a:r>
              <a:rPr lang="en-US" dirty="0">
                <a:latin typeface="Comic Sans MS" pitchFamily="66" charset="0"/>
              </a:rPr>
              <a:t>”?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marL="914400" lvl="1" indent="-457200" eaLnBrk="1" hangingPunct="1"/>
            <a:r>
              <a:rPr lang="it-IT" altLang="it-IT" sz="3200" dirty="0">
                <a:solidFill>
                  <a:srgbClr val="3366FF"/>
                </a:solidFill>
                <a:latin typeface="Comic Sans MS" pitchFamily="66" charset="0"/>
              </a:rPr>
              <a:t>Corretti:</a:t>
            </a:r>
            <a:r>
              <a:rPr lang="it-IT" altLang="it-IT" sz="32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altLang="it-IT" sz="3200" dirty="0">
                <a:latin typeface="Comic Sans MS" pitchFamily="66" charset="0"/>
              </a:rPr>
              <a:t>producono correttamente il risultato desiderato</a:t>
            </a:r>
            <a:endParaRPr lang="it-IT" altLang="it-IT" sz="3200" i="1" dirty="0">
              <a:latin typeface="Comic Sans MS" pitchFamily="66" charset="0"/>
            </a:endParaRPr>
          </a:p>
          <a:p>
            <a:pPr marL="914400" lvl="1" indent="-457200" eaLnBrk="1" hangingPunct="1">
              <a:buFont typeface="Times" pitchFamily="18" charset="0"/>
              <a:buChar char="–"/>
            </a:pPr>
            <a:r>
              <a:rPr lang="it-IT" altLang="it-IT" sz="3200" dirty="0">
                <a:solidFill>
                  <a:srgbClr val="3366FF"/>
                </a:solidFill>
                <a:latin typeface="Comic Sans MS" pitchFamily="66" charset="0"/>
              </a:rPr>
              <a:t>Efficienti: </a:t>
            </a:r>
            <a:r>
              <a:rPr lang="it-IT" altLang="it-IT" sz="3200" dirty="0">
                <a:latin typeface="Comic Sans MS" pitchFamily="66" charset="0"/>
              </a:rPr>
              <a:t>usano poche risorse di calcolo, come </a:t>
            </a:r>
            <a:r>
              <a:rPr lang="it-IT" altLang="it-IT" sz="3200" dirty="0">
                <a:solidFill>
                  <a:srgbClr val="C00000"/>
                </a:solidFill>
                <a:latin typeface="Comic Sans MS" pitchFamily="66" charset="0"/>
              </a:rPr>
              <a:t>tempo</a:t>
            </a:r>
            <a:r>
              <a:rPr lang="it-IT" altLang="it-IT" sz="3200" dirty="0">
                <a:latin typeface="Comic Sans MS" pitchFamily="66" charset="0"/>
              </a:rPr>
              <a:t> e memoria.</a:t>
            </a:r>
            <a:endParaRPr lang="it-IT" altLang="it-IT" sz="3200" dirty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5445224"/>
            <a:ext cx="68427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algoritmi veloci!</a:t>
            </a:r>
            <a:endParaRPr kumimoji="0" lang="it-IT" altLang="it-IT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è (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)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importante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oltre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l’efficienza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179388" y="1762125"/>
            <a:ext cx="3024187" cy="4114800"/>
          </a:xfrm>
        </p:spPr>
        <p:txBody>
          <a:bodyPr/>
          <a:lstStyle/>
          <a:p>
            <a:pPr eaLnBrk="1" hangingPunct="1"/>
            <a:r>
              <a:rPr lang="en-US" sz="2400" dirty="0" err="1">
                <a:latin typeface="Comic Sans MS" pitchFamily="66" charset="0"/>
              </a:rPr>
              <a:t>Correttezza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Semplicità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Mantenibilità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Stabilità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Modularità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Sicurezza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>
                <a:latin typeface="Comic Sans MS" pitchFamily="66" charset="0"/>
              </a:rPr>
              <a:t>User-friendliness</a:t>
            </a:r>
          </a:p>
          <a:p>
            <a:pPr eaLnBrk="1" hangingPunct="1"/>
            <a:r>
              <a:rPr lang="en-US" sz="2400" dirty="0">
                <a:latin typeface="Comic Sans MS" pitchFamily="66" charset="0"/>
              </a:rPr>
              <a:t>…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708400" y="1125538"/>
            <a:ext cx="48958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Allora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perché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tanta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enfasi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sull’efficienza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è </a:t>
            </a:r>
            <a:r>
              <a:rPr lang="en-US" sz="2400" kern="0" dirty="0" err="1">
                <a:latin typeface="Comic Sans MS" pitchFamily="66" charset="0"/>
              </a:rPr>
              <a:t>bello</a:t>
            </a:r>
            <a:r>
              <a:rPr lang="en-US" sz="2400" kern="0" dirty="0">
                <a:latin typeface="Comic Sans MS" pitchFamily="66" charset="0"/>
              </a:rPr>
              <a:t> </a:t>
            </a:r>
            <a:endParaRPr lang="en-US" sz="2400" kern="0" dirty="0">
              <a:latin typeface="Comic Sans MS" pitchFamily="66" charset="0"/>
              <a:sym typeface="Wingdings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A volte: o </a:t>
            </a: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o non </a:t>
            </a:r>
            <a:r>
              <a:rPr lang="en-US" sz="2400" kern="0" dirty="0" err="1">
                <a:latin typeface="Comic Sans MS" pitchFamily="66" charset="0"/>
              </a:rPr>
              <a:t>funzionale</a:t>
            </a: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Legato </a:t>
            </a:r>
            <a:r>
              <a:rPr lang="en-US" sz="2400" kern="0" dirty="0" err="1">
                <a:latin typeface="Comic Sans MS" pitchFamily="66" charset="0"/>
              </a:rPr>
              <a:t>alla</a:t>
            </a:r>
            <a:r>
              <a:rPr lang="en-US" sz="2400" kern="0" dirty="0">
                <a:latin typeface="Comic Sans MS" pitchFamily="66" charset="0"/>
              </a:rPr>
              <a:t> User-friendliness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Efficienza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può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essere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usata</a:t>
            </a:r>
            <a:r>
              <a:rPr lang="en-US" sz="2400" kern="0" dirty="0">
                <a:latin typeface="Comic Sans MS" pitchFamily="66" charset="0"/>
              </a:rPr>
              <a:t> per “</a:t>
            </a:r>
            <a:r>
              <a:rPr lang="en-US" sz="2400" kern="0" dirty="0" err="1">
                <a:latin typeface="Comic Sans MS" pitchFamily="66" charset="0"/>
              </a:rPr>
              <a:t>pagare</a:t>
            </a:r>
            <a:r>
              <a:rPr lang="en-US" sz="2400" kern="0" dirty="0">
                <a:latin typeface="Comic Sans MS" pitchFamily="66" charset="0"/>
              </a:rPr>
              <a:t>” </a:t>
            </a:r>
            <a:r>
              <a:rPr lang="en-US" sz="2400" kern="0" dirty="0" err="1">
                <a:latin typeface="Comic Sans MS" pitchFamily="66" charset="0"/>
              </a:rPr>
              <a:t>altre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caratteristiche</a:t>
            </a:r>
            <a:endParaRPr lang="en-US" sz="2400" kern="0" dirty="0">
              <a:latin typeface="Comic Sans MS" pitchFamily="66" charset="0"/>
            </a:endParaRPr>
          </a:p>
        </p:txBody>
      </p:sp>
      <p:pic>
        <p:nvPicPr>
          <p:cNvPr id="21511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916113"/>
            <a:ext cx="14398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88146" y="1836738"/>
            <a:ext cx="597634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“L’algoritmica è l’anima dell’informatica." </a:t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David </a:t>
            </a:r>
            <a:r>
              <a:rPr lang="it-IT" sz="2400" dirty="0" err="1">
                <a:solidFill>
                  <a:schemeClr val="tx1"/>
                </a:solidFill>
                <a:latin typeface="Comic Sans MS" pitchFamily="66" charset="0"/>
              </a:rPr>
              <a:t>Harel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647700" y="4581525"/>
            <a:ext cx="7453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Le idee algoritmiche non solo trovano soluzioni a problemi ben posti, quanto costituiscono il linguaggio che porta ad esprimere chiaramente il problema soggiacente</a:t>
            </a:r>
          </a:p>
        </p:txBody>
      </p:sp>
      <p:pic>
        <p:nvPicPr>
          <p:cNvPr id="6" name="Picture 2" descr="http://www.ecal11.org/images/portraits/davidH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2449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Altri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motivi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per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studiare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gli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330824" cy="724942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importanza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teorica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35375" y="1528763"/>
            <a:ext cx="5329238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“Se è vero che un problema non si capisce a fondo finché non lo si deve insegnare a qualcuno altro, a maggior ragione nulla è compreso in modo più approfondito di ciò che si deve insegnare ad una macchina, ovvero di ciò che va espresso tramite un algoritmo." </a:t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Donald </a:t>
            </a:r>
            <a:r>
              <a:rPr lang="it-IT" sz="2000" dirty="0" err="1">
                <a:solidFill>
                  <a:schemeClr val="tx1"/>
                </a:solidFill>
                <a:latin typeface="Comic Sans MS" pitchFamily="66" charset="0"/>
              </a:rPr>
              <a:t>Knuth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calnewport.com/blog/wp-content/uploads/2008/07/kn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34925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0" y="498588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In ogni algoritmo è possibile individuare due componenti fondamentali:</a:t>
            </a: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l’identificazione della appropriata tecnica di progetto algoritmico (basato sulla struttura del problema);</a:t>
            </a: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la chiara individuazione del nucleo matematico del problema stesso.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9475" y="1556792"/>
            <a:ext cx="5329238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"There is a saying: If you want to be a good programmer, you just program every day for two years, you will be an excellent programmer. If you want to be a world-class programmer, you can program every day for ten years. Or you can program every day for two years and take an algorithms class." </a:t>
            </a:r>
            <a:br>
              <a:rPr lang="en-US" sz="2000" dirty="0">
                <a:latin typeface="Comic Sans MS" pitchFamily="66" charset="0"/>
              </a:rPr>
            </a:b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Charles E. </a:t>
            </a:r>
            <a:r>
              <a:rPr lang="en-US" sz="2000" dirty="0" err="1">
                <a:latin typeface="Comic Sans MS" pitchFamily="66" charset="0"/>
              </a:rPr>
              <a:t>Leiserson</a:t>
            </a:r>
            <a:r>
              <a:rPr lang="en-US" sz="2000" dirty="0"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supertech.csail.mit.edu/%7Ecel/Leis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280828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355976" y="692696"/>
            <a:ext cx="4330824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importanza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pratica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3366FF"/>
                </a:solidFill>
                <a:latin typeface="Comic Sans MS" pitchFamily="66" charset="0"/>
              </a:rPr>
              <a:t>Informazioni</a:t>
            </a:r>
            <a:r>
              <a:rPr lang="en-US" b="1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3366FF"/>
                </a:solidFill>
                <a:latin typeface="Comic Sans MS" pitchFamily="66" charset="0"/>
              </a:rPr>
              <a:t>utili</a:t>
            </a:r>
            <a:endParaRPr lang="en-US" b="1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981200"/>
            <a:ext cx="842493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 lezioni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lunedì: 16,00 – 18,00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giovedì: 9,00 – 11,00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 ricevimento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per</a:t>
            </a:r>
            <a:r>
              <a:rPr kumimoji="0" lang="it-IT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appuntamento (online o presenza)</a:t>
            </a:r>
            <a:endParaRPr kumimoji="0" lang="it-IT" sz="2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Ufficio: </a:t>
            </a:r>
            <a:r>
              <a:rPr kumimoji="0" lang="it-IT" sz="28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dip</a:t>
            </a: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 di matematica, piano 0, corridoio B0, stanza 206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1772816"/>
            <a:ext cx="8571547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Altri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motivi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per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studiare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gli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0" y="1412875"/>
            <a:ext cx="5795963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>
                <a:latin typeface="Comic Sans MS" pitchFamily="66" charset="0"/>
              </a:rPr>
              <a:t>Potenzia</a:t>
            </a:r>
            <a:r>
              <a:rPr lang="en-US" sz="2800" dirty="0">
                <a:latin typeface="Comic Sans MS" pitchFamily="66" charset="0"/>
              </a:rPr>
              <a:t> le </a:t>
            </a:r>
            <a:r>
              <a:rPr lang="en-US" sz="2800" dirty="0" err="1">
                <a:latin typeface="Comic Sans MS" pitchFamily="66" charset="0"/>
              </a:rPr>
              <a:t>capacità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</a:t>
            </a:r>
            <a:r>
              <a:rPr lang="en-US" sz="2800" dirty="0">
                <a:latin typeface="Comic Sans MS" pitchFamily="66" charset="0"/>
              </a:rPr>
              <a:t>:</a:t>
            </a:r>
          </a:p>
          <a:p>
            <a:r>
              <a:rPr lang="en-US" sz="2800" b="1" i="1" dirty="0">
                <a:solidFill>
                  <a:srgbClr val="C00000"/>
                </a:solidFill>
                <a:latin typeface="Comic Sans MS" pitchFamily="66" charset="0"/>
              </a:rPr>
              <a:t>Critical Thinking</a:t>
            </a:r>
            <a:r>
              <a:rPr lang="en-US" sz="2800" dirty="0">
                <a:latin typeface="Comic Sans MS" pitchFamily="66" charset="0"/>
              </a:rPr>
              <a:t>:</a:t>
            </a:r>
          </a:p>
          <a:p>
            <a:pPr lvl="1"/>
            <a:r>
              <a:rPr lang="en-US" sz="2400" dirty="0">
                <a:latin typeface="Comic Sans MS" pitchFamily="66" charset="0"/>
              </a:rPr>
              <a:t>un </a:t>
            </a:r>
            <a:r>
              <a:rPr lang="en-US" sz="2400" dirty="0" err="1">
                <a:latin typeface="Comic Sans MS" pitchFamily="66" charset="0"/>
              </a:rPr>
              <a:t>modo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decidere</a:t>
            </a:r>
            <a:r>
              <a:rPr lang="en-US" sz="2400" dirty="0">
                <a:latin typeface="Comic Sans MS" pitchFamily="66" charset="0"/>
              </a:rPr>
              <a:t> se un </a:t>
            </a:r>
            <a:r>
              <a:rPr lang="en-US" sz="2400" dirty="0" err="1">
                <a:latin typeface="Comic Sans MS" pitchFamily="66" charset="0"/>
              </a:rPr>
              <a:t>certo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enunciato</a:t>
            </a:r>
            <a:r>
              <a:rPr lang="en-US" sz="2400" dirty="0">
                <a:latin typeface="Comic Sans MS" pitchFamily="66" charset="0"/>
              </a:rPr>
              <a:t> è </a:t>
            </a:r>
            <a:r>
              <a:rPr lang="en-US" sz="2400" dirty="0" err="1">
                <a:latin typeface="Comic Sans MS" pitchFamily="66" charset="0"/>
              </a:rPr>
              <a:t>sempre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vero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vero</a:t>
            </a:r>
            <a:r>
              <a:rPr lang="en-US" sz="2400" dirty="0">
                <a:latin typeface="Comic Sans MS" pitchFamily="66" charset="0"/>
              </a:rPr>
              <a:t> a volte, </a:t>
            </a:r>
            <a:r>
              <a:rPr lang="en-US" sz="2400" dirty="0" err="1">
                <a:latin typeface="Comic Sans MS" pitchFamily="66" charset="0"/>
              </a:rPr>
              <a:t>parzialmente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vero</a:t>
            </a:r>
            <a:r>
              <a:rPr lang="en-US" sz="2400" dirty="0">
                <a:latin typeface="Comic Sans MS" pitchFamily="66" charset="0"/>
              </a:rPr>
              <a:t>, o </a:t>
            </a:r>
            <a:r>
              <a:rPr lang="en-US" sz="2400" dirty="0" err="1">
                <a:latin typeface="Comic Sans MS" pitchFamily="66" charset="0"/>
              </a:rPr>
              <a:t>falso</a:t>
            </a:r>
            <a:endParaRPr lang="en-US" sz="2400" dirty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>
              <a:latin typeface="Comic Sans MS" pitchFamily="66" charset="0"/>
            </a:endParaRPr>
          </a:p>
          <a:p>
            <a:r>
              <a:rPr lang="en-US" sz="2800" b="1" i="1" dirty="0">
                <a:solidFill>
                  <a:srgbClr val="C00000"/>
                </a:solidFill>
                <a:latin typeface="Comic Sans MS" pitchFamily="66" charset="0"/>
              </a:rPr>
              <a:t>Problem Solving</a:t>
            </a:r>
            <a:r>
              <a:rPr lang="en-US" sz="2800" dirty="0">
                <a:latin typeface="Comic Sans MS" pitchFamily="66" charset="0"/>
              </a:rPr>
              <a:t>:</a:t>
            </a:r>
          </a:p>
          <a:p>
            <a:pPr lvl="1"/>
            <a:r>
              <a:rPr lang="it-IT" sz="2400" dirty="0">
                <a:latin typeface="Comic Sans MS" pitchFamily="66" charset="0"/>
              </a:rPr>
              <a:t>insieme dei processi atti ad analizzare, affrontare e risolvere positivamente problemi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5606" name="Picture 2" descr="http://justincaseyouwerewondering.com/wp-content/uploads/2011/08/critical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989138"/>
            <a:ext cx="21224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http://upload.wikimedia.org/wikipedia/commons/thumb/a/a6/Rubik%27s_cube.svg/220px-Rubik%27s_cub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76700"/>
            <a:ext cx="2160587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alcuni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cui non è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sempre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facile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parlare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41490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472514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425070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47158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calcolo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1723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79912" y="55892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20272" y="42210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92280" y="591966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75856" y="65378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un puzzle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può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aiutare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;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eccone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famoso</a:t>
            </a:r>
            <a:endParaRPr lang="en-US" sz="3600" dirty="0"/>
          </a:p>
        </p:txBody>
      </p:sp>
      <p:pic>
        <p:nvPicPr>
          <p:cNvPr id="24578" name="Picture 2" descr="http://t3.gstatic.com/images?q=tbn:ANd9GcS1sh5Qq6HcCpvWgE1mcblIBsoWgku1ifcRmRILX7NFBBF-dqk8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736304" cy="341490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323528" y="1556792"/>
            <a:ext cx="4350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tutte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identiche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d’aspetto</a:t>
            </a:r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è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pesa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leggermente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più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altre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5949280"/>
            <a:ext cx="4599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Comic Sans MS" pitchFamily="66" charset="0"/>
              </a:rPr>
              <a:t>obiettivo</a:t>
            </a:r>
            <a:r>
              <a:rPr lang="en-US" sz="2000" dirty="0">
                <a:latin typeface="Comic Sans MS" pitchFamily="66" charset="0"/>
              </a:rPr>
              <a:t>: </a:t>
            </a:r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dirty="0" err="1">
                <a:latin typeface="Comic Sans MS" pitchFamily="66" charset="0"/>
              </a:rPr>
              <a:t>facendo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poche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27086" y="2924944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ho a </a:t>
            </a:r>
            <a:r>
              <a:rPr lang="en-US" sz="2000" dirty="0" err="1">
                <a:latin typeface="Comic Sans MS" pitchFamily="66" charset="0"/>
              </a:rPr>
              <a:t>disposizione</a:t>
            </a:r>
            <a:r>
              <a:rPr lang="en-US" sz="2000" dirty="0">
                <a:latin typeface="Comic Sans MS" pitchFamily="66" charset="0"/>
              </a:rPr>
              <a:t> solo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bilancia</a:t>
            </a:r>
            <a:r>
              <a:rPr lang="en-US" sz="2000" dirty="0">
                <a:latin typeface="Comic Sans MS" pitchFamily="66" charset="0"/>
              </a:rPr>
              <a:t> a due </a:t>
            </a:r>
            <a:r>
              <a:rPr lang="en-US" sz="2000" dirty="0" err="1">
                <a:latin typeface="Comic Sans MS" pitchFamily="66" charset="0"/>
              </a:rPr>
              <a:t>piatti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24580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237650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28128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calcolo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2780928"/>
            <a:ext cx="630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bilancia</a:t>
            </a:r>
            <a:r>
              <a:rPr lang="en-US" sz="2000" dirty="0">
                <a:latin typeface="Comic Sans MS" pitchFamily="66" charset="0"/>
              </a:rPr>
              <a:t> a due </a:t>
            </a:r>
            <a:r>
              <a:rPr lang="en-US" sz="2000" dirty="0" err="1">
                <a:latin typeface="Comic Sans MS" pitchFamily="66" charset="0"/>
              </a:rPr>
              <a:t>piatti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err="1">
                <a:latin typeface="Comic Sans MS" pitchFamily="66" charset="0"/>
              </a:rPr>
              <a:t>specifica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quello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può</a:t>
            </a:r>
            <a:r>
              <a:rPr lang="en-US" sz="2000" dirty="0">
                <a:latin typeface="Comic Sans MS" pitchFamily="66" charset="0"/>
              </a:rPr>
              <a:t> fare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1247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28063" y="1144807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155679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istanza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63688" y="155679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specifiche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err="1">
                <a:latin typeface="Comic Sans MS" pitchFamily="66" charset="0"/>
              </a:rPr>
              <a:t>quella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è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queste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err="1">
                <a:latin typeface="Comic Sans MS" pitchFamily="66" charset="0"/>
              </a:rPr>
              <a:t>può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essere</a:t>
            </a:r>
            <a:r>
              <a:rPr lang="en-US" sz="2000" dirty="0">
                <a:latin typeface="Comic Sans MS" pitchFamily="66" charset="0"/>
              </a:rPr>
              <a:t> la “prima”, la “</a:t>
            </a:r>
            <a:r>
              <a:rPr lang="en-US" sz="2000" dirty="0" err="1">
                <a:latin typeface="Comic Sans MS" pitchFamily="66" charset="0"/>
              </a:rPr>
              <a:t>seconda</a:t>
            </a:r>
            <a:r>
              <a:rPr lang="en-US" sz="2000" dirty="0">
                <a:latin typeface="Comic Sans MS" pitchFamily="66" charset="0"/>
              </a:rPr>
              <a:t>”, </a:t>
            </a:r>
            <a:r>
              <a:rPr lang="en-US" sz="2000" dirty="0" err="1">
                <a:latin typeface="Comic Sans MS" pitchFamily="66" charset="0"/>
              </a:rPr>
              <a:t>ecc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230881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230881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valore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7504" y="3329697"/>
            <a:ext cx="165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73382" y="3329697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strategia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pesatura</a:t>
            </a:r>
            <a:r>
              <a:rPr lang="en-US" sz="2000" dirty="0">
                <a:latin typeface="Comic Sans MS" pitchFamily="66" charset="0"/>
              </a:rPr>
              <a:t>. La </a:t>
            </a:r>
            <a:r>
              <a:rPr lang="en-US" sz="2000" dirty="0" err="1">
                <a:latin typeface="Comic Sans MS" pitchFamily="66" charset="0"/>
              </a:rPr>
              <a:t>descrizione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essere</a:t>
            </a:r>
            <a:r>
              <a:rPr lang="en-US" sz="2000" dirty="0">
                <a:latin typeface="Comic Sans MS" pitchFamily="66" charset="0"/>
              </a:rPr>
              <a:t> “</a:t>
            </a:r>
            <a:r>
              <a:rPr lang="en-US" sz="2000" dirty="0" err="1">
                <a:latin typeface="Comic Sans MS" pitchFamily="66" charset="0"/>
              </a:rPr>
              <a:t>comprensibile</a:t>
            </a:r>
            <a:r>
              <a:rPr lang="en-US" sz="2000" dirty="0">
                <a:latin typeface="Comic Sans MS" pitchFamily="66" charset="0"/>
              </a:rPr>
              <a:t>” e “</a:t>
            </a:r>
            <a:r>
              <a:rPr lang="en-US" sz="2000" dirty="0" err="1">
                <a:latin typeface="Comic Sans MS" pitchFamily="66" charset="0"/>
              </a:rPr>
              <a:t>compatta</a:t>
            </a:r>
            <a:r>
              <a:rPr lang="en-US" sz="2000" dirty="0">
                <a:latin typeface="Comic Sans MS" pitchFamily="66" charset="0"/>
              </a:rPr>
              <a:t>”.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descrivere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sequenza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operazioni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modello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calcolo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eseguite</a:t>
            </a:r>
            <a:r>
              <a:rPr lang="en-US" sz="2000" dirty="0">
                <a:latin typeface="Comic Sans MS" pitchFamily="66" charset="0"/>
              </a:rPr>
              <a:t> per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482909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979712" y="4869160"/>
            <a:ext cx="7134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la </a:t>
            </a:r>
            <a:r>
              <a:rPr lang="en-US" sz="2000" dirty="0" err="1">
                <a:latin typeface="Comic Sans MS" pitchFamily="66" charset="0"/>
              </a:rPr>
              <a:t>strategia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pesatura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funzionare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) per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ovvero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indipendentemente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quante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sono</a:t>
            </a:r>
            <a:r>
              <a:rPr lang="en-US" sz="2000" dirty="0">
                <a:latin typeface="Comic Sans MS" pitchFamily="66" charset="0"/>
              </a:rPr>
              <a:t>, e se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è la “prima”, la “</a:t>
            </a:r>
            <a:r>
              <a:rPr lang="en-US" sz="2000" dirty="0" err="1">
                <a:latin typeface="Comic Sans MS" pitchFamily="66" charset="0"/>
              </a:rPr>
              <a:t>seconda</a:t>
            </a:r>
            <a:r>
              <a:rPr lang="en-US" sz="2000" dirty="0">
                <a:latin typeface="Comic Sans MS" pitchFamily="66" charset="0"/>
              </a:rPr>
              <a:t>”, </a:t>
            </a:r>
            <a:r>
              <a:rPr lang="en-US" sz="2000" dirty="0" err="1">
                <a:latin typeface="Comic Sans MS" pitchFamily="66" charset="0"/>
              </a:rPr>
              <a:t>ecc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12474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112474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#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prima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Dipende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dalla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dell’istanza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dall’istanza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stessa</a:t>
            </a:r>
            <a:r>
              <a:rPr lang="en-US" sz="2000" dirty="0">
                <a:latin typeface="Comic Sans MS" pitchFamily="66" charset="0"/>
              </a:rPr>
              <a:t>.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4941168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):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45610" y="4933617"/>
            <a:ext cx="713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l’algoritmo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fare </a:t>
            </a:r>
            <a:r>
              <a:rPr lang="en-US" sz="2000" dirty="0" err="1">
                <a:latin typeface="Comic Sans MS" pitchFamily="66" charset="0"/>
              </a:rPr>
              <a:t>poche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essere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cioè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veloce</a:t>
            </a:r>
            <a:r>
              <a:rPr lang="en-US" sz="2000" dirty="0">
                <a:latin typeface="Comic Sans MS" pitchFamily="66" charset="0"/>
              </a:rPr>
              <a:t>. Ma </a:t>
            </a:r>
            <a:r>
              <a:rPr lang="en-US" sz="2000" dirty="0" err="1">
                <a:latin typeface="Comic Sans MS" pitchFamily="66" charset="0"/>
              </a:rPr>
              <a:t>veloce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rispetto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? </a:t>
            </a:r>
            <a:r>
              <a:rPr lang="en-US" sz="2000" dirty="0" err="1">
                <a:latin typeface="Comic Sans MS" pitchFamily="66" charset="0"/>
              </a:rPr>
              <a:t>quando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può</a:t>
            </a:r>
            <a:r>
              <a:rPr lang="en-US" sz="2000" dirty="0">
                <a:latin typeface="Comic Sans MS" pitchFamily="66" charset="0"/>
              </a:rPr>
              <a:t> dire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è </a:t>
            </a:r>
            <a:r>
              <a:rPr lang="en-US" sz="2000" dirty="0" err="1">
                <a:latin typeface="Comic Sans MS" pitchFamily="66" charset="0"/>
              </a:rPr>
              <a:t>veloce</a:t>
            </a:r>
            <a:r>
              <a:rPr lang="en-US" sz="2000" dirty="0">
                <a:latin typeface="Comic Sans MS" pitchFamily="66" charset="0"/>
              </a:rPr>
              <a:t>?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278092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83768" y="2780928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massimo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certa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. E’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delimitazione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superiore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quanto</a:t>
            </a:r>
            <a:r>
              <a:rPr lang="en-US" sz="2000" dirty="0">
                <a:latin typeface="Comic Sans MS" pitchFamily="66" charset="0"/>
              </a:rPr>
              <a:t> mi “</a:t>
            </a:r>
            <a:r>
              <a:rPr lang="en-US" sz="2000" dirty="0" err="1">
                <a:latin typeface="Comic Sans MS" pitchFamily="66" charset="0"/>
              </a:rPr>
              <a:t>costa</a:t>
            </a:r>
            <a:r>
              <a:rPr lang="en-US" sz="2000" dirty="0">
                <a:latin typeface="Comic Sans MS" pitchFamily="66" charset="0"/>
              </a:rPr>
              <a:t>” </a:t>
            </a:r>
            <a:r>
              <a:rPr lang="en-US" sz="2000" dirty="0" err="1">
                <a:latin typeface="Comic Sans MS" pitchFamily="66" charset="0"/>
              </a:rPr>
              <a:t>risolvere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Espressa</a:t>
            </a:r>
            <a:r>
              <a:rPr lang="en-US" sz="2000" dirty="0">
                <a:latin typeface="Comic Sans MS" pitchFamily="66" charset="0"/>
              </a:rPr>
              <a:t> come </a:t>
            </a:r>
            <a:r>
              <a:rPr lang="en-US" sz="2000" dirty="0" err="1">
                <a:latin typeface="Comic Sans MS" pitchFamily="66" charset="0"/>
              </a:rPr>
              <a:t>funzione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dell’istanza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539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err="1">
                <a:solidFill>
                  <a:srgbClr val="3366FF"/>
                </a:solidFill>
                <a:latin typeface="Comic Sans MS" pitchFamily="66" charset="0"/>
              </a:rPr>
              <a:t>Struttura</a:t>
            </a:r>
            <a:r>
              <a:rPr lang="en-US" sz="4000" b="1" dirty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sz="4000" b="1" dirty="0" err="1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en-US" sz="4000" b="1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Corso strutturato in due moduli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>
                <a:solidFill>
                  <a:srgbClr val="C00000"/>
                </a:solidFill>
                <a:latin typeface="Comic Sans MS" pitchFamily="66" charset="0"/>
              </a:rPr>
              <a:t>Modulo I </a:t>
            </a:r>
            <a:r>
              <a:rPr lang="it-IT" dirty="0">
                <a:latin typeface="Comic Sans MS" pitchFamily="66" charset="0"/>
              </a:rPr>
              <a:t>(vecchio Elementi di Algoritmi e Strutture Dati)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Ottobre – Gennaio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>
                <a:solidFill>
                  <a:srgbClr val="C00000"/>
                </a:solidFill>
                <a:latin typeface="Comic Sans MS" pitchFamily="66" charset="0"/>
              </a:rPr>
              <a:t>Modulo II </a:t>
            </a:r>
            <a:r>
              <a:rPr lang="it-IT" dirty="0">
                <a:latin typeface="Comic Sans MS" pitchFamily="66" charset="0"/>
              </a:rPr>
              <a:t>(vecchio Algoritmi e Strutture dati con Laboratorio)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Marzo – Giugno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29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4625165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uppo 32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717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539552" y="5301208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805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111561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5" y="1484784"/>
            <a:ext cx="4752527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Alg1 (X={x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for </a:t>
            </a:r>
            <a:r>
              <a:rPr lang="en-US" sz="2000" dirty="0" err="1"/>
              <a:t>i</a:t>
            </a:r>
            <a:r>
              <a:rPr lang="en-US" sz="2000" dirty="0"/>
              <a:t>=2 </a:t>
            </a:r>
            <a:r>
              <a:rPr lang="en-US" sz="2000" b="1" dirty="0"/>
              <a:t>to</a:t>
            </a:r>
            <a:r>
              <a:rPr lang="en-US" sz="2000" dirty="0"/>
              <a:t> n </a:t>
            </a:r>
            <a:r>
              <a:rPr lang="en-US" sz="2000" b="1" dirty="0"/>
              <a:t>do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    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1</a:t>
            </a:r>
            <a:endParaRPr lang="en-US" sz="2000" b="1" baseline="-25000" dirty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&lt; peso(x</a:t>
            </a:r>
            <a:r>
              <a:rPr lang="en-US" sz="2000" baseline="-25000" dirty="0">
                <a:sym typeface="Wingdings" pitchFamily="2" charset="2"/>
              </a:rPr>
              <a:t>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i</a:t>
            </a:r>
            <a:endParaRPr lang="en-US" sz="2000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980728"/>
            <a:ext cx="4464496" cy="707886"/>
          </a:xfrm>
          <a:prstGeom prst="rect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due parole sui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costrutti</a:t>
            </a:r>
            <a:r>
              <a:rPr lang="en-US" sz="2000" dirty="0">
                <a:latin typeface="Comic Sans MS" pitchFamily="66" charset="0"/>
              </a:rPr>
              <a:t>: </a:t>
            </a:r>
            <a:r>
              <a:rPr lang="en-US" sz="2000" dirty="0" err="1">
                <a:latin typeface="Comic Sans MS" pitchFamily="66" charset="0"/>
              </a:rPr>
              <a:t>sequenziamento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condizionale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ciclo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23728" y="394368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dipende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n-1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555033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19872" y="560143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Oss</a:t>
            </a:r>
            <a:r>
              <a:rPr lang="en-US" sz="2000" dirty="0">
                <a:latin typeface="Comic Sans MS" pitchFamily="66" charset="0"/>
              </a:rPr>
              <a:t>: </a:t>
            </a:r>
            <a:r>
              <a:rPr lang="en-US" sz="2000" dirty="0" err="1">
                <a:latin typeface="Comic Sans MS" pitchFamily="66" charset="0"/>
              </a:rPr>
              <a:t>l’ultima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pesata</a:t>
            </a:r>
            <a:r>
              <a:rPr lang="en-US" sz="2000" dirty="0">
                <a:latin typeface="Comic Sans MS" pitchFamily="66" charset="0"/>
              </a:rPr>
              <a:t> non serve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084168" y="56612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n-2 </a:t>
            </a:r>
            <a:r>
              <a:rPr lang="en-US" sz="2000" dirty="0" err="1">
                <a:latin typeface="Comic Sans MS" pitchFamily="66" charset="0"/>
              </a:rPr>
              <a:t>pesate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5652120" y="587727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7524328" y="583720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mah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147" y="303948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4624735" y="306653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95" y="530678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874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solidFill>
                  <a:srgbClr val="3366FF"/>
                </a:solidFill>
                <a:latin typeface="Comic Sans MS" pitchFamily="66" charset="0"/>
              </a:rPr>
              <a:t>Prerequisiti del corso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305293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it-IT">
                <a:solidFill>
                  <a:srgbClr val="C00000"/>
                </a:solidFill>
                <a:latin typeface="Comic Sans MS" pitchFamily="66" charset="0"/>
              </a:rPr>
              <a:t>Cosa è necessario sapere…</a:t>
            </a:r>
          </a:p>
          <a:p>
            <a:pPr lvl="1" eaLnBrk="1" hangingPunct="1"/>
            <a:r>
              <a:rPr lang="it-IT">
                <a:latin typeface="Comic Sans MS" pitchFamily="66" charset="0"/>
              </a:rPr>
              <a:t>programmazione di base</a:t>
            </a:r>
          </a:p>
          <a:p>
            <a:pPr lvl="1" eaLnBrk="1" hangingPunct="1"/>
            <a:r>
              <a:rPr lang="it-IT">
                <a:latin typeface="Comic Sans MS" pitchFamily="66" charset="0"/>
              </a:rPr>
              <a:t>strutture dati elementari </a:t>
            </a:r>
          </a:p>
          <a:p>
            <a:pPr lvl="1" eaLnBrk="1" hangingPunct="1"/>
            <a:r>
              <a:rPr lang="it-IT">
                <a:latin typeface="Comic Sans MS" pitchFamily="66" charset="0"/>
              </a:rPr>
              <a:t>concetto di ricorsione</a:t>
            </a:r>
          </a:p>
          <a:p>
            <a:pPr lvl="1" eaLnBrk="1" hangingPunct="1"/>
            <a:r>
              <a:rPr lang="it-IT">
                <a:latin typeface="Comic Sans MS" pitchFamily="66" charset="0"/>
              </a:rPr>
              <a:t>dimostrazione per induzione e calcolo infinitesimale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Propedeuticità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programmazione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analisi matematica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 discreta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264696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Alg2 (X={x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k= </a:t>
            </a:r>
            <a:r>
              <a:rPr lang="en-US" sz="2000" dirty="0">
                <a:sym typeface="Symbol"/>
              </a:rPr>
              <a:t></a:t>
            </a:r>
            <a:r>
              <a:rPr lang="en-US" sz="2000" dirty="0"/>
              <a:t>n/2</a:t>
            </a:r>
            <a:r>
              <a:rPr lang="en-US" sz="2000" dirty="0">
                <a:sym typeface="Symbol"/>
              </a:rPr>
              <a:t>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for </a:t>
            </a:r>
            <a:r>
              <a:rPr lang="en-US" sz="2000" dirty="0" err="1"/>
              <a:t>i</a:t>
            </a:r>
            <a:r>
              <a:rPr lang="en-US" sz="2000" dirty="0"/>
              <a:t>=1 </a:t>
            </a:r>
            <a:r>
              <a:rPr lang="en-US" sz="2000" b="1" dirty="0"/>
              <a:t>to</a:t>
            </a:r>
            <a:r>
              <a:rPr lang="en-US" sz="2000" dirty="0"/>
              <a:t> k </a:t>
            </a:r>
            <a:r>
              <a:rPr lang="en-US" sz="2000" b="1" dirty="0"/>
              <a:t>do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    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2i-1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2i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2i-1</a:t>
            </a:r>
            <a:endParaRPr lang="en-US" sz="2000" b="1" baseline="-25000" dirty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2i-1</a:t>
            </a:r>
            <a:r>
              <a:rPr lang="en-US" sz="2000" dirty="0">
                <a:sym typeface="Wingdings" pitchFamily="2" charset="2"/>
              </a:rPr>
              <a:t>) &lt; peso(x</a:t>
            </a:r>
            <a:r>
              <a:rPr lang="en-US" sz="2000" baseline="-25000" dirty="0">
                <a:sym typeface="Wingdings" pitchFamily="2" charset="2"/>
              </a:rPr>
              <a:t>2i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2i 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i="1" dirty="0">
                <a:sym typeface="Wingdings" pitchFamily="2" charset="2"/>
              </a:rPr>
              <a:t>//</a:t>
            </a:r>
            <a:r>
              <a:rPr lang="en-US" sz="2000" i="1" dirty="0" err="1">
                <a:sym typeface="Wingdings" pitchFamily="2" charset="2"/>
              </a:rPr>
              <a:t>ancora</a:t>
            </a:r>
            <a:r>
              <a:rPr lang="en-US" sz="2000" i="1" dirty="0">
                <a:sym typeface="Wingdings" pitchFamily="2" charset="2"/>
              </a:rPr>
              <a:t> non ho </a:t>
            </a:r>
            <a:r>
              <a:rPr lang="en-US" sz="2000" i="1" dirty="0" err="1">
                <a:sym typeface="Wingdings" pitchFamily="2" charset="2"/>
              </a:rPr>
              <a:t>trovato</a:t>
            </a:r>
            <a:r>
              <a:rPr lang="en-US" sz="2000" i="1" dirty="0">
                <a:sym typeface="Wingdings" pitchFamily="2" charset="2"/>
              </a:rPr>
              <a:t> la </a:t>
            </a:r>
            <a:r>
              <a:rPr lang="en-US" sz="2000" i="1" dirty="0" err="1">
                <a:sym typeface="Wingdings" pitchFamily="2" charset="2"/>
              </a:rPr>
              <a:t>moneta</a:t>
            </a:r>
            <a:r>
              <a:rPr lang="en-US" sz="2000" i="1" dirty="0">
                <a:sym typeface="Wingdings" pitchFamily="2" charset="2"/>
              </a:rPr>
              <a:t> </a:t>
            </a:r>
            <a:r>
              <a:rPr lang="en-US" sz="2000" i="1" dirty="0" err="1">
                <a:sym typeface="Wingdings" pitchFamily="2" charset="2"/>
              </a:rPr>
              <a:t>falsa</a:t>
            </a:r>
            <a:r>
              <a:rPr lang="en-US" sz="2000" i="1" dirty="0">
                <a:sym typeface="Wingdings" pitchFamily="2" charset="2"/>
              </a:rPr>
              <a:t>; n è </a:t>
            </a:r>
            <a:r>
              <a:rPr lang="en-US" sz="2000" i="1" dirty="0" err="1">
                <a:sym typeface="Wingdings" pitchFamily="2" charset="2"/>
              </a:rPr>
              <a:t>dispari</a:t>
            </a:r>
            <a:r>
              <a:rPr lang="en-US" sz="2000" i="1" dirty="0">
                <a:sym typeface="Wingdings" pitchFamily="2" charset="2"/>
              </a:rPr>
              <a:t> //e </a:t>
            </a:r>
            <a:r>
              <a:rPr lang="en-US" sz="2000" i="1" dirty="0" err="1">
                <a:sym typeface="Wingdings" pitchFamily="2" charset="2"/>
              </a:rPr>
              <a:t>manca</a:t>
            </a:r>
            <a:r>
              <a:rPr lang="en-US" sz="2000" i="1" dirty="0">
                <a:sym typeface="Wingdings" pitchFamily="2" charset="2"/>
              </a:rPr>
              <a:t> </a:t>
            </a:r>
            <a:r>
              <a:rPr lang="en-US" sz="2000" i="1" dirty="0" err="1">
                <a:sym typeface="Wingdings" pitchFamily="2" charset="2"/>
              </a:rPr>
              <a:t>una</a:t>
            </a:r>
            <a:r>
              <a:rPr lang="en-US" sz="2000" i="1" dirty="0">
                <a:sym typeface="Wingdings" pitchFamily="2" charset="2"/>
              </a:rPr>
              <a:t> </a:t>
            </a:r>
            <a:r>
              <a:rPr lang="en-US" sz="2000" i="1" dirty="0" err="1">
                <a:sym typeface="Wingdings" pitchFamily="2" charset="2"/>
              </a:rPr>
              <a:t>moneta</a:t>
            </a:r>
            <a:br>
              <a:rPr lang="en-US" sz="2000" i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return </a:t>
            </a:r>
            <a:r>
              <a:rPr lang="en-US" sz="2000" i="1" dirty="0" err="1">
                <a:sym typeface="Wingdings" pitchFamily="2" charset="2"/>
              </a:rPr>
              <a:t>x</a:t>
            </a:r>
            <a:r>
              <a:rPr lang="en-US" sz="2000" i="1" baseline="-25000" dirty="0" err="1">
                <a:sym typeface="Wingdings" pitchFamily="2" charset="2"/>
              </a:rPr>
              <a:t>n</a:t>
            </a:r>
            <a:endParaRPr lang="en-US" sz="2000" i="1" baseline="-25000" dirty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dipende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latin typeface="Comic Sans MS" pitchFamily="66" charset="0"/>
              </a:rPr>
              <a:t>n/2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932040" y="54452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mic Sans MS" pitchFamily="66" charset="0"/>
              </a:rPr>
              <a:t>però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meglio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Alg1</a:t>
            </a:r>
          </a:p>
          <a:p>
            <a:pPr algn="ctr"/>
            <a:r>
              <a:rPr lang="en-US" sz="2000" dirty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93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79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102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7695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046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532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5086259" y="3068960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526" y="47945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5417253" y="4792091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1979712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98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21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368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462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96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39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641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12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55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1619672" y="298631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515" y="306075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462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4838766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06761"/>
            <a:ext cx="7772400" cy="5429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Libri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testo</a:t>
            </a:r>
            <a:endParaRPr lang="en-US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45019" y="209674"/>
            <a:ext cx="4666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Slide e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materiale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didattico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07704" y="871670"/>
            <a:ext cx="559234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sz="2400" dirty="0">
                <a:latin typeface="Comic Sans MS" pitchFamily="66" charset="0"/>
              </a:rPr>
              <a:t>http://www.mat.uniroma2.it/~guala/</a:t>
            </a:r>
            <a:endParaRPr lang="en-US" sz="24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07704" y="4941168"/>
            <a:ext cx="53607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T.H. </a:t>
            </a:r>
            <a:r>
              <a:rPr lang="en-US" dirty="0" err="1">
                <a:latin typeface="Comic Sans MS" pitchFamily="66" charset="0"/>
              </a:rPr>
              <a:t>Cormen</a:t>
            </a:r>
            <a:r>
              <a:rPr lang="en-US" dirty="0">
                <a:latin typeface="Comic Sans MS" pitchFamily="66" charset="0"/>
              </a:rPr>
              <a:t>, C.E. </a:t>
            </a:r>
            <a:r>
              <a:rPr lang="en-US" dirty="0" err="1">
                <a:latin typeface="Comic Sans MS" pitchFamily="66" charset="0"/>
              </a:rPr>
              <a:t>Leiserson</a:t>
            </a:r>
            <a:r>
              <a:rPr lang="en-US" dirty="0">
                <a:latin typeface="Comic Sans MS" pitchFamily="66" charset="0"/>
              </a:rPr>
              <a:t>, R.L. </a:t>
            </a:r>
            <a:r>
              <a:rPr lang="en-US" dirty="0" err="1">
                <a:latin typeface="Comic Sans MS" pitchFamily="66" charset="0"/>
              </a:rPr>
              <a:t>Rivest</a:t>
            </a:r>
            <a:r>
              <a:rPr lang="en-US" dirty="0">
                <a:latin typeface="Comic Sans MS" pitchFamily="66" charset="0"/>
              </a:rPr>
              <a:t>, C. Stein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Introduzione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agli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algortimi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McGraw-Hill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1659" y="3861048"/>
            <a:ext cx="48333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P. </a:t>
            </a:r>
            <a:r>
              <a:rPr lang="en-US" dirty="0" err="1">
                <a:latin typeface="Comic Sans MS" pitchFamily="66" charset="0"/>
              </a:rPr>
              <a:t>Crescenzi</a:t>
            </a:r>
            <a:r>
              <a:rPr lang="en-US" dirty="0">
                <a:latin typeface="Comic Sans MS" pitchFamily="66" charset="0"/>
              </a:rPr>
              <a:t>, G. </a:t>
            </a:r>
            <a:r>
              <a:rPr lang="en-US" dirty="0" err="1">
                <a:latin typeface="Comic Sans MS" pitchFamily="66" charset="0"/>
              </a:rPr>
              <a:t>Gambosi</a:t>
            </a:r>
            <a:r>
              <a:rPr lang="en-US" dirty="0">
                <a:latin typeface="Comic Sans MS" pitchFamily="66" charset="0"/>
              </a:rPr>
              <a:t>, R. </a:t>
            </a:r>
            <a:r>
              <a:rPr lang="en-US" dirty="0" err="1">
                <a:latin typeface="Comic Sans MS" pitchFamily="66" charset="0"/>
              </a:rPr>
              <a:t>Grossi</a:t>
            </a:r>
            <a:r>
              <a:rPr lang="en-US" dirty="0">
                <a:latin typeface="Comic Sans MS" pitchFamily="66" charset="0"/>
              </a:rPr>
              <a:t>, G. Rossi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Pearson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7624" y="5890046"/>
            <a:ext cx="3313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A. </a:t>
            </a:r>
            <a:r>
              <a:rPr lang="en-US" dirty="0" err="1">
                <a:latin typeface="Comic Sans MS" pitchFamily="66" charset="0"/>
              </a:rPr>
              <a:t>Bertossi</a:t>
            </a:r>
            <a:r>
              <a:rPr lang="en-US" dirty="0">
                <a:latin typeface="Comic Sans MS" pitchFamily="66" charset="0"/>
              </a:rPr>
              <a:t>, A. </a:t>
            </a:r>
            <a:r>
              <a:rPr lang="en-US" dirty="0" err="1">
                <a:latin typeface="Comic Sans MS" pitchFamily="66" charset="0"/>
              </a:rPr>
              <a:t>Montresor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dirty="0" err="1">
                <a:latin typeface="Comic Sans MS" pitchFamily="66" charset="0"/>
              </a:rPr>
              <a:t>Città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Studi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04694" y="5855394"/>
            <a:ext cx="26356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J. Kleinberg, E. </a:t>
            </a:r>
            <a:r>
              <a:rPr lang="en-US" dirty="0" err="1">
                <a:latin typeface="Comic Sans MS" pitchFamily="66" charset="0"/>
              </a:rPr>
              <a:t>Tardos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 Design 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Addison Wesley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32259" y="3789040"/>
            <a:ext cx="33762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S. </a:t>
            </a:r>
            <a:r>
              <a:rPr lang="en-US" dirty="0" err="1">
                <a:latin typeface="Comic Sans MS" pitchFamily="66" charset="0"/>
              </a:rPr>
              <a:t>Dasgupta</a:t>
            </a:r>
            <a:r>
              <a:rPr lang="en-US" dirty="0">
                <a:latin typeface="Comic Sans MS" pitchFamily="66" charset="0"/>
              </a:rPr>
              <a:t>, C. Papadimitriou,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U. </a:t>
            </a:r>
            <a:r>
              <a:rPr lang="en-US" dirty="0" err="1">
                <a:latin typeface="Comic Sans MS" pitchFamily="66" charset="0"/>
              </a:rPr>
              <a:t>Vazirani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Algorithms ,  </a:t>
            </a:r>
            <a:r>
              <a:rPr lang="en-US" dirty="0">
                <a:latin typeface="Comic Sans MS" pitchFamily="66" charset="0"/>
              </a:rPr>
              <a:t>McGraw-Hill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11760" y="2793702"/>
            <a:ext cx="4272323" cy="92333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latin typeface="Comic Sans MS" pitchFamily="66" charset="0"/>
              </a:rPr>
              <a:t>C. </a:t>
            </a:r>
            <a:r>
              <a:rPr lang="it-IT" dirty="0" err="1">
                <a:latin typeface="Comic Sans MS" pitchFamily="66" charset="0"/>
              </a:rPr>
              <a:t>Demetrescu</a:t>
            </a:r>
            <a:r>
              <a:rPr lang="it-IT" dirty="0">
                <a:latin typeface="Comic Sans MS" pitchFamily="66" charset="0"/>
              </a:rPr>
              <a:t>, I. Finocchi, G. Italiano</a:t>
            </a:r>
          </a:p>
          <a:p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Algoritmi e Strutture dati </a:t>
            </a:r>
            <a:r>
              <a:rPr lang="it-IT" dirty="0">
                <a:latin typeface="Comic Sans MS" pitchFamily="66" charset="0"/>
              </a:rPr>
              <a:t>(sec. ed.)</a:t>
            </a:r>
          </a:p>
          <a:p>
            <a:r>
              <a:rPr lang="it-IT" dirty="0">
                <a:latin typeface="Comic Sans MS" pitchFamily="66" charset="0"/>
              </a:rPr>
              <a:t>McGraw-Hill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4622742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o 28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Fumetto 1 36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log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2000" dirty="0">
                <a:latin typeface="Comic Sans MS" pitchFamily="66" charset="0"/>
                <a:sym typeface="Symbol"/>
              </a:rPr>
              <a:t> n  </a:t>
            </a:r>
          </a:p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(</a:t>
            </a:r>
            <a:r>
              <a:rPr lang="en-US" sz="2000" dirty="0" err="1">
                <a:latin typeface="Comic Sans MS" pitchFamily="66" charset="0"/>
                <a:sym typeface="Symbol"/>
              </a:rPr>
              <a:t>da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argomentare</a:t>
            </a:r>
            <a:r>
              <a:rPr lang="en-US" sz="2000" dirty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mic Sans MS" pitchFamily="66" charset="0"/>
              </a:rPr>
              <a:t>però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meglio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Alg2</a:t>
            </a:r>
          </a:p>
          <a:p>
            <a:pPr algn="ctr"/>
            <a:r>
              <a:rPr lang="en-US" sz="2000" dirty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260648"/>
            <a:ext cx="6264696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Alg3(X)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if </a:t>
            </a:r>
            <a:r>
              <a:rPr lang="en-US" sz="2000" dirty="0"/>
              <a:t>(|X|=1) </a:t>
            </a:r>
            <a:r>
              <a:rPr lang="en-US" sz="2000" b="1" dirty="0"/>
              <a:t>then </a:t>
            </a:r>
            <a:r>
              <a:rPr lang="en-US" sz="2000" dirty="0"/>
              <a:t>return </a:t>
            </a:r>
            <a:r>
              <a:rPr lang="en-US" sz="2000" dirty="0" err="1"/>
              <a:t>unica</a:t>
            </a:r>
            <a:r>
              <a:rPr lang="en-US" sz="2000" dirty="0"/>
              <a:t> </a:t>
            </a:r>
            <a:r>
              <a:rPr lang="en-US" sz="2000" dirty="0" err="1"/>
              <a:t>moneta</a:t>
            </a:r>
            <a:r>
              <a:rPr lang="en-US" sz="2000" dirty="0"/>
              <a:t> in X</a:t>
            </a:r>
            <a:endParaRPr lang="en-US" sz="2000" b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dirty="0" err="1"/>
              <a:t>dividi</a:t>
            </a:r>
            <a:r>
              <a:rPr lang="en-US" sz="2000" dirty="0"/>
              <a:t> X in due </a:t>
            </a:r>
            <a:r>
              <a:rPr lang="en-US" sz="2000" dirty="0" err="1"/>
              <a:t>gruppi</a:t>
            </a:r>
            <a:r>
              <a:rPr lang="en-US" sz="2000" dirty="0"/>
              <a:t> X</a:t>
            </a:r>
            <a:r>
              <a:rPr lang="en-US" sz="2000" baseline="-25000" dirty="0"/>
              <a:t>1</a:t>
            </a:r>
            <a:r>
              <a:rPr lang="en-US" sz="2000" dirty="0"/>
              <a:t> e 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(</a:t>
            </a:r>
            <a:r>
              <a:rPr lang="en-US" sz="2000" dirty="0" err="1"/>
              <a:t>uguale</a:t>
            </a:r>
            <a:r>
              <a:rPr lang="en-US" sz="2000" dirty="0"/>
              <a:t>)         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 err="1"/>
              <a:t>dimensione</a:t>
            </a:r>
            <a:r>
              <a:rPr lang="en-US" sz="2000" dirty="0"/>
              <a:t>  k = </a:t>
            </a:r>
            <a:r>
              <a:rPr lang="en-US" sz="2000" dirty="0">
                <a:sym typeface="Symbol"/>
              </a:rPr>
              <a:t></a:t>
            </a:r>
            <a:r>
              <a:rPr lang="en-US" sz="2000" dirty="0"/>
              <a:t>|X|/2</a:t>
            </a:r>
            <a:r>
              <a:rPr lang="en-US" sz="2000" dirty="0">
                <a:sym typeface="Symbol"/>
              </a:rPr>
              <a:t> e se |X| è </a:t>
            </a:r>
            <a:r>
              <a:rPr lang="en-US" sz="2000" dirty="0" err="1">
                <a:sym typeface="Symbol"/>
              </a:rPr>
              <a:t>dispari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una</a:t>
            </a:r>
            <a:r>
              <a:rPr lang="en-US" sz="2000" dirty="0">
                <a:sym typeface="Symbol"/>
              </a:rPr>
              <a:t> </a:t>
            </a:r>
            <a:br>
              <a:rPr lang="en-US" sz="2000" dirty="0">
                <a:sym typeface="Symbol"/>
              </a:rPr>
            </a:b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ulteriore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moneta</a:t>
            </a:r>
            <a:r>
              <a:rPr lang="en-US" sz="2000" dirty="0">
                <a:sym typeface="Symbol"/>
              </a:rPr>
              <a:t> y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=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y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Alg3(X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n-US" sz="2000" b="1" dirty="0">
                <a:sym typeface="Wingdings" pitchFamily="2" charset="2"/>
              </a:rPr>
              <a:t> </a:t>
            </a:r>
            <a:br>
              <a:rPr lang="en-US" sz="2000" b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                                        else return  </a:t>
            </a:r>
            <a:r>
              <a:rPr lang="en-US" sz="2000" dirty="0">
                <a:sym typeface="Wingdings" pitchFamily="2" charset="2"/>
              </a:rPr>
              <a:t>Alg3(X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Alg3: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): #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un’istanza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       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58873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)= P( 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 </a:t>
            </a:r>
            <a:r>
              <a:rPr lang="en-US" sz="2000" dirty="0">
                <a:latin typeface="Comic Sans MS" pitchFamily="66" charset="0"/>
              </a:rPr>
              <a:t>) + 1                         P(1)=0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1647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>
                <a:latin typeface="Comic Sans MS" pitchFamily="66" charset="0"/>
              </a:rPr>
              <a:t>: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>
                <a:latin typeface="Comic Sans MS" pitchFamily="66" charset="0"/>
              </a:rPr>
              <a:t>) è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funzione</a:t>
            </a:r>
            <a:r>
              <a:rPr lang="en-US" sz="2000" dirty="0">
                <a:latin typeface="Comic Sans MS" pitchFamily="66" charset="0"/>
              </a:rPr>
              <a:t> non </a:t>
            </a:r>
            <a:r>
              <a:rPr lang="en-US" sz="2000" dirty="0" err="1">
                <a:latin typeface="Comic Sans MS" pitchFamily="66" charset="0"/>
              </a:rPr>
              <a:t>decrescente</a:t>
            </a:r>
            <a:r>
              <a:rPr lang="en-US" sz="2000" dirty="0">
                <a:latin typeface="Comic Sans MS" pitchFamily="66" charset="0"/>
              </a:rPr>
              <a:t> in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616624" y="4181018"/>
            <a:ext cx="291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quando</a:t>
            </a:r>
            <a:r>
              <a:rPr lang="en-US" sz="2000" dirty="0">
                <a:latin typeface="Comic Sans MS" pitchFamily="66" charset="0"/>
              </a:rPr>
              <a:t>  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>
                <a:latin typeface="Comic Sans MS" pitchFamily="66" charset="0"/>
                <a:sym typeface="Symbol"/>
              </a:rPr>
              <a:t> = 1?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2871779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+ 1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3191749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(1/2)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</a:t>
            </a:r>
            <a:r>
              <a:rPr lang="en-US" sz="2000" dirty="0">
                <a:latin typeface="Comic Sans MS" pitchFamily="66" charset="0"/>
              </a:rPr>
              <a:t>) + 2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454105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5333146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P(1) + </a:t>
            </a:r>
            <a:r>
              <a:rPr lang="en-US" sz="2000" dirty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>
                <a:latin typeface="Comic Sans MS" pitchFamily="66" charset="0"/>
                <a:sym typeface="Symbol"/>
              </a:rPr>
              <a:t> </a:t>
            </a:r>
            <a:r>
              <a:rPr lang="en-US" sz="2000" dirty="0">
                <a:latin typeface="Comic Sans MS" pitchFamily="66" charset="0"/>
              </a:rPr>
              <a:t> =</a:t>
            </a:r>
            <a:r>
              <a:rPr lang="en-US" sz="2000" dirty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285293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486916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per </a:t>
            </a:r>
            <a:r>
              <a:rPr lang="en-US" sz="1600" dirty="0" err="1">
                <a:latin typeface="Comic Sans MS" pitchFamily="66" charset="0"/>
              </a:rPr>
              <a:t>i</a:t>
            </a:r>
            <a:r>
              <a:rPr lang="en-US" sz="1600" dirty="0">
                <a:latin typeface="Comic Sans MS" pitchFamily="66" charset="0"/>
              </a:rPr>
              <a:t>=</a:t>
            </a:r>
            <a:r>
              <a:rPr lang="en-US" sz="1600" dirty="0">
                <a:latin typeface="Comic Sans MS" pitchFamily="66" charset="0"/>
                <a:sym typeface="Symbol"/>
              </a:rPr>
              <a:t> log</a:t>
            </a:r>
            <a:r>
              <a:rPr lang="en-US" sz="16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1600" dirty="0">
                <a:latin typeface="Comic Sans MS" pitchFamily="66" charset="0"/>
                <a:sym typeface="Symbol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1600" dirty="0">
                <a:latin typeface="Comic Sans MS" pitchFamily="66" charset="0"/>
                <a:sym typeface="Symbol"/>
              </a:rPr>
              <a:t>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899592" y="360495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/4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+ 2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899592" y="396499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/8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+ 3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5796136" y="2636912"/>
            <a:ext cx="2880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>
                <a:latin typeface="Comic Sans MS" pitchFamily="66" charset="0"/>
              </a:rPr>
              <a:t>: vale </a:t>
            </a:r>
          </a:p>
          <a:p>
            <a:r>
              <a:rPr lang="en-US" sz="2000" dirty="0">
                <a:latin typeface="Comic Sans MS" pitchFamily="66" charset="0"/>
                <a:sym typeface="Symbol"/>
              </a:rPr>
              <a:t> (1/2)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   </a:t>
            </a:r>
            <a:br>
              <a:rPr lang="en-US" sz="2000" dirty="0"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 (1/2)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    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/4</a:t>
            </a:r>
            <a:r>
              <a:rPr lang="en-US" sz="2000" dirty="0">
                <a:latin typeface="Comic Sans MS" pitchFamily="66" charset="0"/>
                <a:sym typeface="Symbol"/>
              </a:rPr>
              <a:t> 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domanda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>
                <a:latin typeface="Comic Sans MS" pitchFamily="66" charset="0"/>
              </a:rPr>
              <a:t>quanto</a:t>
            </a:r>
            <a:r>
              <a:rPr lang="en-US" sz="2400" dirty="0">
                <a:latin typeface="Comic Sans MS" pitchFamily="66" charset="0"/>
              </a:rPr>
              <a:t> è </a:t>
            </a:r>
            <a:r>
              <a:rPr lang="en-US" sz="2400" dirty="0" err="1">
                <a:latin typeface="Comic Sans MS" pitchFamily="66" charset="0"/>
              </a:rPr>
              <a:t>più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veloce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rispetto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agli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altri</a:t>
            </a:r>
            <a:r>
              <a:rPr lang="en-US" sz="2400" dirty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Alg3?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1h,</a:t>
                      </a:r>
                      <a:r>
                        <a:rPr lang="en-US" baseline="0" dirty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7gg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</a:t>
                      </a:r>
                      <a:r>
                        <a:rPr lang="en-US" dirty="0"/>
                        <a:t>69gg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50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31" y="300252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470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4625165" y="306389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19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2987824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210" y="300494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486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507605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4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260" y="443953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5436096" y="443711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umetto 1 37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Modalità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d’esame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062913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latin typeface="Comic Sans MS" pitchFamily="66" charset="0"/>
              </a:rPr>
              <a:t>L’esame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consiste</a:t>
            </a:r>
            <a:r>
              <a:rPr lang="en-US" sz="2800" dirty="0">
                <a:latin typeface="Comic Sans MS" pitchFamily="66" charset="0"/>
              </a:rPr>
              <a:t> in </a:t>
            </a:r>
            <a:r>
              <a:rPr lang="en-US" sz="2800" dirty="0" err="1">
                <a:latin typeface="Comic Sans MS" pitchFamily="66" charset="0"/>
              </a:rPr>
              <a:t>una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scritta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e </a:t>
            </a:r>
            <a:r>
              <a:rPr lang="en-US" sz="2800" dirty="0" err="1">
                <a:latin typeface="Comic Sans MS" pitchFamily="66" charset="0"/>
              </a:rPr>
              <a:t>una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orale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(per </a:t>
            </a:r>
            <a:r>
              <a:rPr lang="en-US" sz="2800" dirty="0" err="1">
                <a:latin typeface="Comic Sans MS" pitchFamily="66" charset="0"/>
              </a:rPr>
              <a:t>ogni</a:t>
            </a:r>
            <a:r>
              <a:rPr lang="en-US" sz="2800" dirty="0">
                <a:latin typeface="Comic Sans MS" pitchFamily="66" charset="0"/>
              </a:rPr>
              <a:t> modulo) </a:t>
            </a:r>
            <a:endParaRPr lang="en-US" sz="2800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4-6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appelli</a:t>
            </a:r>
            <a:endParaRPr lang="en-US" sz="2800" dirty="0">
              <a:solidFill>
                <a:srgbClr val="3366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omic Sans MS" pitchFamily="66" charset="0"/>
              </a:rPr>
              <a:t>2 </a:t>
            </a:r>
            <a:r>
              <a:rPr lang="en-US" sz="2400" dirty="0" err="1">
                <a:latin typeface="Comic Sans MS" pitchFamily="66" charset="0"/>
              </a:rPr>
              <a:t>giugno</a:t>
            </a:r>
            <a:r>
              <a:rPr lang="en-US" sz="2400" dirty="0">
                <a:latin typeface="Comic Sans MS" pitchFamily="66" charset="0"/>
              </a:rPr>
              <a:t>/</a:t>
            </a:r>
            <a:r>
              <a:rPr lang="en-US" sz="2400" dirty="0" err="1">
                <a:latin typeface="Comic Sans MS" pitchFamily="66" charset="0"/>
              </a:rPr>
              <a:t>luglio</a:t>
            </a:r>
            <a:endParaRPr lang="en-US" sz="2400" dirty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omic Sans MS" pitchFamily="66" charset="0"/>
              </a:rPr>
              <a:t>1-2 </a:t>
            </a:r>
            <a:r>
              <a:rPr lang="en-US" sz="2400" dirty="0" err="1">
                <a:latin typeface="Comic Sans MS" pitchFamily="66" charset="0"/>
              </a:rPr>
              <a:t>settembre</a:t>
            </a:r>
            <a:r>
              <a:rPr lang="en-US" sz="2400" dirty="0">
                <a:latin typeface="Comic Sans MS" pitchFamily="66" charset="0"/>
              </a:rPr>
              <a:t> (</a:t>
            </a:r>
            <a:r>
              <a:rPr lang="en-US" sz="2400" dirty="0" err="1">
                <a:latin typeface="Comic Sans MS" pitchFamily="66" charset="0"/>
              </a:rPr>
              <a:t>forse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esclusivi</a:t>
            </a:r>
            <a:r>
              <a:rPr lang="en-US" sz="2400" dirty="0">
                <a:latin typeface="Comic Sans MS" pitchFamily="66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mic Sans MS" pitchFamily="66" charset="0"/>
              </a:rPr>
              <a:t>1-2 </a:t>
            </a:r>
            <a:r>
              <a:rPr lang="en-US" sz="2400" dirty="0" err="1">
                <a:latin typeface="Comic Sans MS" pitchFamily="66" charset="0"/>
              </a:rPr>
              <a:t>gennaio</a:t>
            </a:r>
            <a:r>
              <a:rPr lang="en-US" sz="2400" dirty="0">
                <a:latin typeface="Comic Sans MS" pitchFamily="66" charset="0"/>
              </a:rPr>
              <a:t>/</a:t>
            </a:r>
            <a:r>
              <a:rPr lang="en-US" sz="2400" dirty="0" err="1">
                <a:latin typeface="Comic Sans MS" pitchFamily="66" charset="0"/>
              </a:rPr>
              <a:t>febbraio</a:t>
            </a:r>
            <a:r>
              <a:rPr lang="en-US" sz="2400" dirty="0">
                <a:latin typeface="Comic Sans MS" pitchFamily="66" charset="0"/>
              </a:rPr>
              <a:t> (</a:t>
            </a:r>
            <a:r>
              <a:rPr lang="en-US" sz="2400" dirty="0" err="1">
                <a:latin typeface="Comic Sans MS" pitchFamily="66" charset="0"/>
              </a:rPr>
              <a:t>forse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esclusivi</a:t>
            </a:r>
            <a:r>
              <a:rPr lang="en-US" sz="2400" dirty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>
                <a:latin typeface="Comic Sans MS" pitchFamily="66" charset="0"/>
              </a:rPr>
              <a:t>Prova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parziale</a:t>
            </a:r>
            <a:r>
              <a:rPr lang="en-US" sz="2800" dirty="0">
                <a:latin typeface="Comic Sans MS" pitchFamily="66" charset="0"/>
              </a:rPr>
              <a:t> a </a:t>
            </a:r>
            <a:r>
              <a:rPr lang="en-US" sz="2800" dirty="0" err="1">
                <a:latin typeface="Comic Sans MS" pitchFamily="66" charset="0"/>
              </a:rPr>
              <a:t>febbraio</a:t>
            </a:r>
            <a:endParaRPr lang="en-US" sz="28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omic Sans MS" pitchFamily="66" charset="0"/>
              </a:rPr>
              <a:t>Per </a:t>
            </a:r>
            <a:r>
              <a:rPr lang="en-US" sz="2800" dirty="0" err="1">
                <a:latin typeface="Comic Sans MS" pitchFamily="66" charset="0"/>
              </a:rPr>
              <a:t>sostenere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l’esame</a:t>
            </a:r>
            <a:r>
              <a:rPr lang="en-US" sz="2800" dirty="0">
                <a:latin typeface="Comic Sans MS" pitchFamily="66" charset="0"/>
              </a:rPr>
              <a:t> è </a:t>
            </a:r>
            <a:r>
              <a:rPr lang="en-US" sz="2800" b="1" dirty="0" err="1">
                <a:latin typeface="Comic Sans MS" pitchFamily="66" charset="0"/>
              </a:rPr>
              <a:t>obbligatorio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prenotarsi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online </a:t>
            </a:r>
            <a:r>
              <a:rPr lang="en-US" sz="2800" dirty="0">
                <a:latin typeface="Comic Sans MS" pitchFamily="66" charset="0"/>
              </a:rPr>
              <a:t>(</a:t>
            </a:r>
            <a:r>
              <a:rPr lang="en-US" sz="2800" dirty="0" err="1">
                <a:latin typeface="Comic Sans MS" pitchFamily="66" charset="0"/>
              </a:rPr>
              <a:t>una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settimana</a:t>
            </a:r>
            <a:r>
              <a:rPr lang="en-US" sz="2800" dirty="0">
                <a:latin typeface="Comic Sans MS" pitchFamily="66" charset="0"/>
              </a:rPr>
              <a:t> prima) </a:t>
            </a:r>
            <a:r>
              <a:rPr lang="en-US" sz="2800" dirty="0" err="1">
                <a:latin typeface="Comic Sans MS" pitchFamily="66" charset="0"/>
              </a:rPr>
              <a:t>su</a:t>
            </a:r>
            <a:r>
              <a:rPr lang="en-US" sz="2800" dirty="0">
                <a:latin typeface="Comic Sans MS" pitchFamily="66" charset="0"/>
              </a:rPr>
              <a:t> delphi.uniroma2.it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696744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Alg4 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if </a:t>
            </a:r>
            <a:r>
              <a:rPr lang="en-US" sz="2000" dirty="0"/>
              <a:t>(|X|=1) </a:t>
            </a:r>
            <a:r>
              <a:rPr lang="en-US" sz="2000" b="1" dirty="0"/>
              <a:t>then </a:t>
            </a:r>
            <a:r>
              <a:rPr lang="en-US" sz="2000" dirty="0"/>
              <a:t>return </a:t>
            </a:r>
            <a:r>
              <a:rPr lang="en-US" sz="2000" dirty="0" err="1"/>
              <a:t>unica</a:t>
            </a:r>
            <a:r>
              <a:rPr lang="en-US" sz="2000" dirty="0"/>
              <a:t> </a:t>
            </a:r>
            <a:r>
              <a:rPr lang="en-US" sz="2000" dirty="0" err="1"/>
              <a:t>moneta</a:t>
            </a:r>
            <a:r>
              <a:rPr lang="en-US" sz="2000" dirty="0"/>
              <a:t> in X</a:t>
            </a:r>
            <a:endParaRPr lang="en-US" sz="2000" b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dirty="0" err="1"/>
              <a:t>dividi</a:t>
            </a:r>
            <a:r>
              <a:rPr lang="en-US" sz="2000" dirty="0"/>
              <a:t> X in </a:t>
            </a:r>
            <a:r>
              <a:rPr lang="en-US" sz="2000" dirty="0" err="1"/>
              <a:t>tre</a:t>
            </a:r>
            <a:r>
              <a:rPr lang="en-US" sz="2000" dirty="0"/>
              <a:t> </a:t>
            </a:r>
            <a:r>
              <a:rPr lang="en-US" sz="2000" dirty="0" err="1"/>
              <a:t>gruppi</a:t>
            </a:r>
            <a:r>
              <a:rPr lang="en-US" sz="2000" dirty="0"/>
              <a:t> 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X</a:t>
            </a:r>
            <a:r>
              <a:rPr lang="en-US" sz="2000" baseline="-25000" dirty="0"/>
              <a:t>3</a:t>
            </a:r>
            <a:r>
              <a:rPr lang="en-US" sz="2000" dirty="0"/>
              <a:t> 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dimensione</a:t>
            </a:r>
            <a:r>
              <a:rPr lang="en-US" sz="2000" dirty="0"/>
              <a:t>  </a:t>
            </a:r>
            <a:r>
              <a:rPr lang="en-US" sz="2000" dirty="0" err="1"/>
              <a:t>bilanciata</a:t>
            </a:r>
            <a:br>
              <a:rPr lang="en-US" sz="2000" dirty="0"/>
            </a:br>
            <a:r>
              <a:rPr lang="en-US" sz="2000" dirty="0" err="1"/>
              <a:t>siano</a:t>
            </a:r>
            <a:r>
              <a:rPr lang="en-US" sz="2000" dirty="0"/>
              <a:t> X</a:t>
            </a:r>
            <a:r>
              <a:rPr lang="en-US" sz="2000" baseline="-25000" dirty="0"/>
              <a:t>1</a:t>
            </a:r>
            <a:r>
              <a:rPr lang="en-US" sz="2000" dirty="0"/>
              <a:t> e 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gruppi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hanno</a:t>
            </a:r>
            <a:r>
              <a:rPr lang="en-US" sz="2000" dirty="0"/>
              <a:t> la </a:t>
            </a:r>
            <a:r>
              <a:rPr lang="en-US" sz="2000" dirty="0" err="1"/>
              <a:t>stessa</a:t>
            </a:r>
            <a:r>
              <a:rPr lang="en-US" sz="2000" dirty="0"/>
              <a:t> </a:t>
            </a:r>
            <a:r>
              <a:rPr lang="en-US" sz="2000" dirty="0" err="1"/>
              <a:t>dimensione</a:t>
            </a:r>
            <a:r>
              <a:rPr lang="en-US" sz="2000" dirty="0"/>
              <a:t> (</a:t>
            </a:r>
            <a:r>
              <a:rPr lang="en-US" sz="2000" dirty="0" err="1"/>
              <a:t>ci</a:t>
            </a:r>
            <a:r>
              <a:rPr lang="en-US" sz="2000" dirty="0"/>
              <a:t>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sempre</a:t>
            </a:r>
            <a:r>
              <a:rPr lang="en-US" sz="2000" dirty="0"/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=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Alg4(X</a:t>
            </a:r>
            <a:r>
              <a:rPr lang="en-US" sz="2000" baseline="-25000" dirty="0">
                <a:sym typeface="Wingdings" pitchFamily="2" charset="2"/>
              </a:rPr>
              <a:t>3</a:t>
            </a:r>
            <a:r>
              <a:rPr lang="en-US" sz="2000" dirty="0">
                <a:sym typeface="Wingdings" pitchFamily="2" charset="2"/>
              </a:rPr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Alg4(X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n-US" sz="2000" b="1" dirty="0">
                <a:sym typeface="Wingdings" pitchFamily="2" charset="2"/>
              </a:rPr>
              <a:t> </a:t>
            </a:r>
            <a:br>
              <a:rPr lang="en-US" sz="2000" b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                                        else return  </a:t>
            </a:r>
            <a:r>
              <a:rPr lang="en-US" sz="2000" dirty="0">
                <a:sym typeface="Wingdings" pitchFamily="2" charset="2"/>
              </a:rPr>
              <a:t>Alg4(X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n </a:t>
            </a:r>
          </a:p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(</a:t>
            </a:r>
            <a:r>
              <a:rPr lang="en-US" sz="2000" dirty="0" err="1">
                <a:latin typeface="Comic Sans MS" pitchFamily="66" charset="0"/>
                <a:sym typeface="Symbol"/>
              </a:rPr>
              <a:t>da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argomentare</a:t>
            </a:r>
            <a:r>
              <a:rPr lang="en-US" sz="2000" dirty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mic Sans MS" pitchFamily="66" charset="0"/>
              </a:rPr>
              <a:t>però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meglio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Alg3</a:t>
            </a:r>
          </a:p>
          <a:p>
            <a:pPr algn="ctr"/>
            <a:r>
              <a:rPr lang="en-US" sz="2000" dirty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648072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Alg4: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): #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un’istanza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       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755573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)= P( </a:t>
            </a:r>
            <a:r>
              <a:rPr lang="en-US" sz="2000" dirty="0">
                <a:latin typeface="Comic Sans MS" pitchFamily="66" charset="0"/>
                <a:sym typeface="Symbol"/>
              </a:rPr>
              <a:t>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/3</a:t>
            </a:r>
            <a:r>
              <a:rPr lang="en-US" sz="2000" dirty="0">
                <a:latin typeface="Comic Sans MS" pitchFamily="66" charset="0"/>
                <a:sym typeface="Symbol"/>
              </a:rPr>
              <a:t> </a:t>
            </a:r>
            <a:r>
              <a:rPr lang="en-US" sz="2000" dirty="0">
                <a:latin typeface="Comic Sans MS" pitchFamily="66" charset="0"/>
              </a:rPr>
              <a:t>) + 1                         P(1)=0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331637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>
                <a:latin typeface="Comic Sans MS" pitchFamily="66" charset="0"/>
              </a:rPr>
              <a:t>: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>
                <a:latin typeface="Comic Sans MS" pitchFamily="66" charset="0"/>
              </a:rPr>
              <a:t>) è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funzione</a:t>
            </a:r>
            <a:r>
              <a:rPr lang="en-US" sz="2000" dirty="0">
                <a:latin typeface="Comic Sans MS" pitchFamily="66" charset="0"/>
              </a:rPr>
              <a:t> non </a:t>
            </a:r>
            <a:r>
              <a:rPr lang="en-US" sz="2000" dirty="0" err="1">
                <a:latin typeface="Comic Sans MS" pitchFamily="66" charset="0"/>
              </a:rPr>
              <a:t>decrescente</a:t>
            </a:r>
            <a:r>
              <a:rPr lang="en-US" sz="2000" dirty="0">
                <a:latin typeface="Comic Sans MS" pitchFamily="66" charset="0"/>
              </a:rPr>
              <a:t> in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23528" y="2823499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sia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più</a:t>
            </a:r>
            <a:r>
              <a:rPr lang="en-US" sz="2000" dirty="0">
                <a:latin typeface="Comic Sans MS" pitchFamily="66" charset="0"/>
              </a:rPr>
              <a:t> piccolo </a:t>
            </a:r>
            <a:r>
              <a:rPr lang="en-US" sz="2000" dirty="0" err="1">
                <a:latin typeface="Comic Sans MS" pitchFamily="66" charset="0"/>
              </a:rPr>
              <a:t>intero</a:t>
            </a:r>
            <a:r>
              <a:rPr lang="en-US" sz="2000" dirty="0">
                <a:latin typeface="Comic Sans MS" pitchFamily="66" charset="0"/>
              </a:rPr>
              <a:t> tale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3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  <a:sym typeface="Symbol"/>
              </a:rPr>
              <a:t>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            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n’</a:t>
            </a:r>
            <a:r>
              <a:rPr lang="en-US" sz="2000" dirty="0">
                <a:latin typeface="Comic Sans MS" pitchFamily="66" charset="0"/>
                <a:sym typeface="Symbol"/>
              </a:rPr>
              <a:t>=3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endParaRPr lang="en-US" sz="2000" baseline="30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691680" y="3388930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 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                   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827584" y="349041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3265223" y="353294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3255547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k </a:t>
            </a:r>
            <a:r>
              <a:rPr lang="en-US" sz="1600" dirty="0" err="1">
                <a:latin typeface="Comic Sans MS" pitchFamily="66" charset="0"/>
              </a:rPr>
              <a:t>intero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23528" y="3892986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  </a:t>
            </a:r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479715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/3) + 1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511712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/9) + 2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569318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/3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) +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619724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P(1) +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=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477830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60212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per </a:t>
            </a:r>
            <a:r>
              <a:rPr lang="en-US" sz="1600" dirty="0" err="1">
                <a:latin typeface="Comic Sans MS" pitchFamily="66" charset="0"/>
              </a:rPr>
              <a:t>i</a:t>
            </a:r>
            <a:r>
              <a:rPr lang="en-US" sz="1600" dirty="0">
                <a:latin typeface="Comic Sans MS" pitchFamily="66" charset="0"/>
              </a:rPr>
              <a:t>=k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1691680" y="3892986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=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…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torniamo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tabella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>
                <a:latin typeface="Comic Sans MS" pitchFamily="66" charset="0"/>
              </a:rPr>
              <a:t>quanto</a:t>
            </a:r>
            <a:r>
              <a:rPr lang="en-US" sz="2400" dirty="0">
                <a:latin typeface="Comic Sans MS" pitchFamily="66" charset="0"/>
              </a:rPr>
              <a:t> è </a:t>
            </a:r>
            <a:r>
              <a:rPr lang="en-US" sz="2400" dirty="0" err="1">
                <a:latin typeface="Comic Sans MS" pitchFamily="66" charset="0"/>
              </a:rPr>
              <a:t>più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veloce</a:t>
            </a:r>
            <a:r>
              <a:rPr lang="en-US" sz="2400" dirty="0">
                <a:latin typeface="Comic Sans MS" pitchFamily="66" charset="0"/>
              </a:rPr>
              <a:t> Alg4 </a:t>
            </a:r>
            <a:r>
              <a:rPr lang="en-US" sz="2400" dirty="0" err="1">
                <a:latin typeface="Comic Sans MS" pitchFamily="66" charset="0"/>
              </a:rPr>
              <a:t>rispetto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agli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altri</a:t>
            </a:r>
            <a:r>
              <a:rPr lang="en-US" sz="2400" dirty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Alg4?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1h,</a:t>
                      </a:r>
                      <a:r>
                        <a:rPr lang="en-US" baseline="0" dirty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6gg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</a:t>
                      </a:r>
                      <a:r>
                        <a:rPr lang="en-US" dirty="0"/>
                        <a:t>69gg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75856" y="1210742"/>
            <a:ext cx="5410944" cy="3658418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Sui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limiti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velocità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delimitazione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inferiore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(lower bound)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br>
              <a:rPr lang="en-US" sz="3200" dirty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del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problema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6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01011"/>
            <a:ext cx="3456558" cy="322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850" y="548432"/>
            <a:ext cx="8280400" cy="151241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>
                <a:latin typeface="Comic Sans MS" pitchFamily="66" charset="0"/>
              </a:rPr>
              <a:t>Un </a:t>
            </a:r>
            <a:r>
              <a:rPr lang="en-US" sz="2000" dirty="0" err="1">
                <a:latin typeface="Comic Sans MS" pitchFamily="66" charset="0"/>
              </a:rPr>
              <a:t>qualsiasi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correttamente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individua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effettuare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almeno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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log</a:t>
            </a:r>
            <a:r>
              <a:rPr lang="en-US" sz="2000" baseline="-25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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 dirty="0" err="1">
                <a:latin typeface="Comic Sans MS" pitchFamily="66" charset="0"/>
                <a:sym typeface="Symbol" pitchFamily="18" charset="2"/>
              </a:rPr>
              <a:t>pesate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6924675" y="116632"/>
            <a:ext cx="1436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Teorema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420888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la </a:t>
            </a:r>
            <a:r>
              <a:rPr lang="en-US" sz="2000" dirty="0" err="1">
                <a:latin typeface="Comic Sans MS" pitchFamily="66" charset="0"/>
              </a:rPr>
              <a:t>dimostrazione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usa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argomentazioni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matematiche</a:t>
            </a:r>
            <a:r>
              <a:rPr lang="en-US" sz="2000" dirty="0">
                <a:latin typeface="Comic Sans MS" pitchFamily="66" charset="0"/>
              </a:rPr>
              <a:t> per </a:t>
            </a:r>
            <a:r>
              <a:rPr lang="en-US" sz="2000" dirty="0" err="1">
                <a:latin typeface="Comic Sans MS" pitchFamily="66" charset="0"/>
              </a:rPr>
              <a:t>mostrare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se è </a:t>
            </a:r>
            <a:r>
              <a:rPr lang="en-US" sz="2000" dirty="0" err="1">
                <a:latin typeface="Comic Sans MS" pitchFamily="66" charset="0"/>
              </a:rPr>
              <a:t>corretto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avere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almeno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certa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complessità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temporale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3709481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dimostrazione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elegante</a:t>
            </a:r>
            <a:r>
              <a:rPr lang="en-US" sz="2000" dirty="0">
                <a:latin typeface="Comic Sans MS" pitchFamily="66" charset="0"/>
              </a:rPr>
              <a:t> e non </a:t>
            </a:r>
            <a:r>
              <a:rPr lang="en-US" sz="2000" dirty="0" err="1">
                <a:latin typeface="Comic Sans MS" pitchFamily="66" charset="0"/>
              </a:rPr>
              <a:t>banale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usa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tecnica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albero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decisione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problema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vedremo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durante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corso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23850" y="5516140"/>
            <a:ext cx="8280400" cy="86518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>
                <a:latin typeface="Comic Sans MS" pitchFamily="66" charset="0"/>
              </a:rPr>
              <a:t> è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ottimo</a:t>
            </a:r>
            <a:r>
              <a:rPr lang="en-US" sz="2000" dirty="0">
                <a:latin typeface="Comic Sans MS" pitchFamily="66" charset="0"/>
              </a:rPr>
              <a:t> per </a:t>
            </a:r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problema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6924675" y="5084340"/>
            <a:ext cx="1564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Corollario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Si </a:t>
            </a:r>
            <a:r>
              <a:rPr lang="en-US" sz="2000" dirty="0" err="1">
                <a:latin typeface="Comic Sans MS" pitchFamily="66" charset="0"/>
              </a:rPr>
              <a:t>devono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cuocere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. Si ha a </a:t>
            </a:r>
            <a:r>
              <a:rPr lang="en-US" sz="2000" dirty="0" err="1">
                <a:latin typeface="Comic Sans MS" pitchFamily="66" charset="0"/>
              </a:rPr>
              <a:t>disposizione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riesce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contenere</a:t>
            </a:r>
            <a:r>
              <a:rPr lang="en-US" sz="2000" dirty="0">
                <a:latin typeface="Comic Sans MS" pitchFamily="66" charset="0"/>
              </a:rPr>
              <a:t> due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volta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va</a:t>
            </a:r>
            <a:r>
              <a:rPr lang="en-US" sz="2000" dirty="0">
                <a:latin typeface="Comic Sans MS" pitchFamily="66" charset="0"/>
              </a:rPr>
              <a:t> cotta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tutte</a:t>
            </a:r>
            <a:r>
              <a:rPr lang="en-US" sz="2000" dirty="0">
                <a:latin typeface="Comic Sans MS" pitchFamily="66" charset="0"/>
              </a:rPr>
              <a:t> e due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lati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r>
              <a:rPr lang="en-US" sz="20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>
                <a:latin typeface="Comic Sans MS" pitchFamily="66" charset="0"/>
              </a:rPr>
              <a:t>Progettare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frigge</a:t>
            </a:r>
            <a:r>
              <a:rPr lang="en-US" sz="2000" dirty="0">
                <a:latin typeface="Comic Sans MS" pitchFamily="66" charset="0"/>
              </a:rPr>
              <a:t> le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. Si </a:t>
            </a:r>
            <a:r>
              <a:rPr lang="en-US" sz="2000" dirty="0" err="1">
                <a:latin typeface="Comic Sans MS" pitchFamily="66" charset="0"/>
              </a:rPr>
              <a:t>argomenti</a:t>
            </a:r>
            <a:r>
              <a:rPr lang="en-US" sz="2000" dirty="0">
                <a:latin typeface="Comic Sans MS" pitchFamily="66" charset="0"/>
              </a:rPr>
              <a:t>, se </a:t>
            </a:r>
            <a:r>
              <a:rPr lang="en-US" sz="2000" dirty="0" err="1"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sulla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proposto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Si </a:t>
            </a:r>
            <a:r>
              <a:rPr lang="en-US" sz="2000" dirty="0" err="1">
                <a:latin typeface="Comic Sans MS" pitchFamily="66" charset="0"/>
              </a:rPr>
              <a:t>devono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cuocere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. Si ha a </a:t>
            </a:r>
            <a:r>
              <a:rPr lang="en-US" sz="2000" dirty="0" err="1">
                <a:latin typeface="Comic Sans MS" pitchFamily="66" charset="0"/>
              </a:rPr>
              <a:t>disposizione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riesce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contenere</a:t>
            </a:r>
            <a:r>
              <a:rPr lang="en-US" sz="2000" dirty="0">
                <a:latin typeface="Comic Sans MS" pitchFamily="66" charset="0"/>
              </a:rPr>
              <a:t> due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volta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va</a:t>
            </a:r>
            <a:r>
              <a:rPr lang="en-US" sz="2000" dirty="0">
                <a:latin typeface="Comic Sans MS" pitchFamily="66" charset="0"/>
              </a:rPr>
              <a:t> cotta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tutte</a:t>
            </a:r>
            <a:r>
              <a:rPr lang="en-US" sz="2000" dirty="0">
                <a:latin typeface="Comic Sans MS" pitchFamily="66" charset="0"/>
              </a:rPr>
              <a:t> e due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lati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r>
              <a:rPr lang="en-US" sz="20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>
                <a:latin typeface="Comic Sans MS" pitchFamily="66" charset="0"/>
              </a:rPr>
              <a:t>Progettare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frigge</a:t>
            </a:r>
            <a:r>
              <a:rPr lang="en-US" sz="2000" dirty="0">
                <a:latin typeface="Comic Sans MS" pitchFamily="66" charset="0"/>
              </a:rPr>
              <a:t> le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. Si </a:t>
            </a:r>
            <a:r>
              <a:rPr lang="en-US" sz="2000" dirty="0" err="1">
                <a:latin typeface="Comic Sans MS" pitchFamily="66" charset="0"/>
              </a:rPr>
              <a:t>argomenti</a:t>
            </a:r>
            <a:r>
              <a:rPr lang="en-US" sz="2000" dirty="0">
                <a:latin typeface="Comic Sans MS" pitchFamily="66" charset="0"/>
              </a:rPr>
              <a:t>, se </a:t>
            </a:r>
            <a:r>
              <a:rPr lang="en-US" sz="2000" dirty="0" err="1"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sulla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proposto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  <p:pic>
        <p:nvPicPr>
          <p:cNvPr id="7" name="Picture 2" descr="http://guideromagna.files.wordpress.com/2013/08/sipario_4__800_8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20709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Buon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inizio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anno!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561029" cy="15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 descr="http://upload.wikimedia.org/wikipedia/commons/9/93/Pocket_cube_sol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671" y="5229671"/>
            <a:ext cx="2392299" cy="1583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301679"/>
            <a:ext cx="1377615" cy="1417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614"/>
            <a:ext cx="8229600" cy="490066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Teoria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degli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piena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idee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bellissime</a:t>
            </a:r>
            <a:endParaRPr lang="en-US" sz="2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179512" y="836712"/>
            <a:ext cx="2520280" cy="1418456"/>
            <a:chOff x="912" y="1344"/>
            <a:chExt cx="4032" cy="2640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912" y="1344"/>
              <a:ext cx="4032" cy="2640"/>
            </a:xfrm>
            <a:prstGeom prst="rect">
              <a:avLst/>
            </a:prstGeom>
            <a:solidFill>
              <a:srgbClr val="FFFF9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8" y="1432"/>
              <a:ext cx="3760" cy="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340768"/>
            <a:ext cx="2226781" cy="1152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365104"/>
            <a:ext cx="2778422" cy="20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Group 50"/>
          <p:cNvGraphicFramePr>
            <a:graphicFrameLocks noGrp="1"/>
          </p:cNvGraphicFramePr>
          <p:nvPr/>
        </p:nvGraphicFramePr>
        <p:xfrm>
          <a:off x="1403649" y="6309121"/>
          <a:ext cx="3024335" cy="432247"/>
        </p:xfrm>
        <a:graphic>
          <a:graphicData uri="http://schemas.openxmlformats.org/drawingml/2006/table">
            <a:tbl>
              <a:tblPr/>
              <a:tblGrid>
                <a:gridCol w="446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2411760" y="5805264"/>
            <a:ext cx="1010833" cy="504056"/>
            <a:chOff x="2555" y="2128"/>
            <a:chExt cx="773" cy="395"/>
          </a:xfrm>
        </p:grpSpPr>
        <p:sp>
          <p:nvSpPr>
            <p:cNvPr id="28" name="Line 52"/>
            <p:cNvSpPr>
              <a:spLocks noChangeShapeType="1"/>
            </p:cNvSpPr>
            <p:nvPr/>
          </p:nvSpPr>
          <p:spPr bwMode="auto">
            <a:xfrm flipV="1">
              <a:off x="2555" y="2296"/>
              <a:ext cx="7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51"/>
            <p:cNvSpPr>
              <a:spLocks noChangeArrowheads="1"/>
            </p:cNvSpPr>
            <p:nvPr/>
          </p:nvSpPr>
          <p:spPr bwMode="auto">
            <a:xfrm>
              <a:off x="2872" y="2160"/>
              <a:ext cx="226" cy="227"/>
            </a:xfrm>
            <a:prstGeom prst="ellipse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>
              <a:off x="2986" y="2387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>
              <a:off x="2562" y="2296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7"/>
            <p:cNvSpPr>
              <a:spLocks noChangeShapeType="1"/>
            </p:cNvSpPr>
            <p:nvPr/>
          </p:nvSpPr>
          <p:spPr bwMode="auto">
            <a:xfrm>
              <a:off x="3320" y="2296"/>
              <a:ext cx="8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58"/>
            <p:cNvSpPr txBox="1">
              <a:spLocks noChangeArrowheads="1"/>
            </p:cNvSpPr>
            <p:nvPr/>
          </p:nvSpPr>
          <p:spPr bwMode="auto">
            <a:xfrm>
              <a:off x="2872" y="2128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876898"/>
            <a:ext cx="1296144" cy="9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rnice 44"/>
          <p:cNvSpPr/>
          <p:nvPr/>
        </p:nvSpPr>
        <p:spPr>
          <a:xfrm>
            <a:off x="107504" y="3789040"/>
            <a:ext cx="1008112" cy="504056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836712"/>
            <a:ext cx="1521544" cy="93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6647" y="1866090"/>
            <a:ext cx="4392488" cy="15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Cilindro 93"/>
          <p:cNvSpPr/>
          <p:nvPr/>
        </p:nvSpPr>
        <p:spPr>
          <a:xfrm>
            <a:off x="2708002" y="3151601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uppo 101"/>
          <p:cNvGrpSpPr/>
          <p:nvPr/>
        </p:nvGrpSpPr>
        <p:grpSpPr>
          <a:xfrm>
            <a:off x="2091828" y="3524490"/>
            <a:ext cx="1256035" cy="624590"/>
            <a:chOff x="2883917" y="3740514"/>
            <a:chExt cx="2294731" cy="1099170"/>
          </a:xfrm>
        </p:grpSpPr>
        <p:sp>
          <p:nvSpPr>
            <p:cNvPr id="97" name="Rettangolo 96"/>
            <p:cNvSpPr/>
            <p:nvPr/>
          </p:nvSpPr>
          <p:spPr>
            <a:xfrm>
              <a:off x="2883917" y="4623660"/>
              <a:ext cx="2294731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3224907" y="4191612"/>
              <a:ext cx="1646659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ttangolo 98"/>
            <p:cNvSpPr/>
            <p:nvPr/>
          </p:nvSpPr>
          <p:spPr>
            <a:xfrm>
              <a:off x="3479031" y="3960730"/>
              <a:ext cx="113307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ttangolo 99"/>
            <p:cNvSpPr/>
            <p:nvPr/>
          </p:nvSpPr>
          <p:spPr>
            <a:xfrm>
              <a:off x="3647430" y="3740514"/>
              <a:ext cx="79208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ttangolo 100"/>
            <p:cNvSpPr/>
            <p:nvPr/>
          </p:nvSpPr>
          <p:spPr>
            <a:xfrm>
              <a:off x="3099941" y="4407636"/>
              <a:ext cx="187220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Cilindro 103"/>
          <p:cNvSpPr/>
          <p:nvPr/>
        </p:nvSpPr>
        <p:spPr>
          <a:xfrm>
            <a:off x="1835696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ilindro 102"/>
          <p:cNvSpPr/>
          <p:nvPr/>
        </p:nvSpPr>
        <p:spPr>
          <a:xfrm>
            <a:off x="3563888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uppo 143"/>
          <p:cNvGrpSpPr/>
          <p:nvPr/>
        </p:nvGrpSpPr>
        <p:grpSpPr>
          <a:xfrm>
            <a:off x="6588397" y="3759838"/>
            <a:ext cx="2376091" cy="1469362"/>
            <a:chOff x="4860205" y="3327790"/>
            <a:chExt cx="2376091" cy="1469362"/>
          </a:xfrm>
        </p:grpSpPr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4860205" y="4034814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8" name="Gruppo 53"/>
            <p:cNvGrpSpPr>
              <a:grpSpLocks/>
            </p:cNvGrpSpPr>
            <p:nvPr/>
          </p:nvGrpSpPr>
          <p:grpSpPr bwMode="auto">
            <a:xfrm>
              <a:off x="4937813" y="3640669"/>
              <a:ext cx="547135" cy="940459"/>
              <a:chOff x="712788" y="2063750"/>
              <a:chExt cx="1343025" cy="2665413"/>
            </a:xfrm>
          </p:grpSpPr>
          <p:sp>
            <p:nvSpPr>
              <p:cNvPr id="109" name="Oval 6"/>
              <p:cNvSpPr>
                <a:spLocks noChangeArrowheads="1"/>
              </p:cNvSpPr>
              <p:nvPr/>
            </p:nvSpPr>
            <p:spPr bwMode="auto">
              <a:xfrm>
                <a:off x="1674813" y="276383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0" name="Connettore 1 6"/>
              <p:cNvCxnSpPr>
                <a:stCxn id="107" idx="6"/>
              </p:cNvCxnSpPr>
              <p:nvPr/>
            </p:nvCxnSpPr>
            <p:spPr bwMode="auto">
              <a:xfrm flipV="1">
                <a:off x="903288" y="2840662"/>
                <a:ext cx="771526" cy="45243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11" name="Oval 6"/>
              <p:cNvSpPr>
                <a:spLocks noChangeArrowheads="1"/>
              </p:cNvSpPr>
              <p:nvPr/>
            </p:nvSpPr>
            <p:spPr bwMode="auto">
              <a:xfrm>
                <a:off x="1674813" y="206375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1674813" y="434816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3" name="Oval 6"/>
              <p:cNvSpPr>
                <a:spLocks noChangeArrowheads="1"/>
              </p:cNvSpPr>
              <p:nvPr/>
            </p:nvSpPr>
            <p:spPr bwMode="auto">
              <a:xfrm>
                <a:off x="1674813" y="36480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4" name="Connettore 1 113"/>
              <p:cNvCxnSpPr>
                <a:stCxn id="107" idx="7"/>
              </p:cNvCxnSpPr>
              <p:nvPr/>
            </p:nvCxnSpPr>
            <p:spPr bwMode="auto">
              <a:xfrm flipV="1">
                <a:off x="847725" y="2275510"/>
                <a:ext cx="882650" cy="8826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Connettore 1 114"/>
              <p:cNvCxnSpPr>
                <a:stCxn id="107" idx="5"/>
                <a:endCxn id="113" idx="2"/>
              </p:cNvCxnSpPr>
              <p:nvPr/>
            </p:nvCxnSpPr>
            <p:spPr bwMode="auto">
              <a:xfrm>
                <a:off x="847492" y="3506024"/>
                <a:ext cx="827320" cy="3325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15"/>
              <p:cNvCxnSpPr>
                <a:stCxn id="107" idx="4"/>
              </p:cNvCxnSpPr>
              <p:nvPr/>
            </p:nvCxnSpPr>
            <p:spPr bwMode="auto">
              <a:xfrm>
                <a:off x="712788" y="3483597"/>
                <a:ext cx="962024" cy="94139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7" name="Oval 6"/>
            <p:cNvSpPr>
              <a:spLocks noChangeArrowheads="1"/>
            </p:cNvSpPr>
            <p:nvPr/>
          </p:nvSpPr>
          <p:spPr bwMode="auto">
            <a:xfrm>
              <a:off x="5790205" y="4662721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8" name="Gruppo 54"/>
            <p:cNvGrpSpPr>
              <a:grpSpLocks/>
            </p:cNvGrpSpPr>
            <p:nvPr/>
          </p:nvGrpSpPr>
          <p:grpSpPr bwMode="auto">
            <a:xfrm>
              <a:off x="5461665" y="3501009"/>
              <a:ext cx="483755" cy="1188817"/>
              <a:chOff x="1998663" y="1703388"/>
              <a:chExt cx="1187450" cy="3369299"/>
            </a:xfrm>
          </p:grpSpPr>
          <p:sp>
            <p:nvSpPr>
              <p:cNvPr id="119" name="Oval 6"/>
              <p:cNvSpPr>
                <a:spLocks noChangeArrowheads="1"/>
              </p:cNvSpPr>
              <p:nvPr/>
            </p:nvSpPr>
            <p:spPr bwMode="auto">
              <a:xfrm>
                <a:off x="2805113" y="24034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0" name="Oval 6"/>
              <p:cNvSpPr>
                <a:spLocks noChangeArrowheads="1"/>
              </p:cNvSpPr>
              <p:nvPr/>
            </p:nvSpPr>
            <p:spPr bwMode="auto">
              <a:xfrm>
                <a:off x="2805113" y="170338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1" name="Oval 6"/>
              <p:cNvSpPr>
                <a:spLocks noChangeArrowheads="1"/>
              </p:cNvSpPr>
              <p:nvPr/>
            </p:nvSpPr>
            <p:spPr bwMode="auto">
              <a:xfrm>
                <a:off x="2805113" y="398780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2" name="Oval 6"/>
              <p:cNvSpPr>
                <a:spLocks noChangeArrowheads="1"/>
              </p:cNvSpPr>
              <p:nvPr/>
            </p:nvSpPr>
            <p:spPr bwMode="auto">
              <a:xfrm>
                <a:off x="2805113" y="328771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23" name="Connettore 1 122"/>
              <p:cNvCxnSpPr>
                <a:endCxn id="120" idx="2"/>
              </p:cNvCxnSpPr>
              <p:nvPr/>
            </p:nvCxnSpPr>
            <p:spPr bwMode="auto">
              <a:xfrm flipV="1">
                <a:off x="2055813" y="1893888"/>
                <a:ext cx="749300" cy="3603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123"/>
              <p:cNvCxnSpPr>
                <a:endCxn id="119" idx="2"/>
              </p:cNvCxnSpPr>
              <p:nvPr/>
            </p:nvCxnSpPr>
            <p:spPr bwMode="auto">
              <a:xfrm>
                <a:off x="1998663" y="2389188"/>
                <a:ext cx="806450" cy="20478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>
                <a:endCxn id="119" idx="3"/>
              </p:cNvCxnSpPr>
              <p:nvPr/>
            </p:nvCxnSpPr>
            <p:spPr bwMode="auto">
              <a:xfrm flipV="1">
                <a:off x="2055813" y="2728913"/>
                <a:ext cx="804862" cy="2254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6" name="Connettore 1 125"/>
              <p:cNvCxnSpPr>
                <a:stCxn id="113" idx="7"/>
                <a:endCxn id="122" idx="2"/>
              </p:cNvCxnSpPr>
              <p:nvPr/>
            </p:nvCxnSpPr>
            <p:spPr bwMode="auto">
              <a:xfrm flipV="1">
                <a:off x="2000018" y="3478213"/>
                <a:ext cx="805094" cy="261114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>
                <a:stCxn id="113" idx="6"/>
                <a:endCxn id="121" idx="2"/>
              </p:cNvCxnSpPr>
              <p:nvPr/>
            </p:nvCxnSpPr>
            <p:spPr bwMode="auto">
              <a:xfrm>
                <a:off x="2055815" y="3874032"/>
                <a:ext cx="749297" cy="30427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8" name="Connettore 1 127"/>
              <p:cNvCxnSpPr>
                <a:endCxn id="117" idx="2"/>
              </p:cNvCxnSpPr>
              <p:nvPr/>
            </p:nvCxnSpPr>
            <p:spPr bwMode="auto">
              <a:xfrm>
                <a:off x="1998663" y="4558338"/>
                <a:ext cx="806449" cy="51434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>
                <a:stCxn id="113" idx="5"/>
                <a:endCxn id="117" idx="1"/>
              </p:cNvCxnSpPr>
              <p:nvPr/>
            </p:nvCxnSpPr>
            <p:spPr bwMode="auto">
              <a:xfrm>
                <a:off x="2000018" y="4008734"/>
                <a:ext cx="860893" cy="104292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uppo 56"/>
            <p:cNvGrpSpPr>
              <a:grpSpLocks/>
            </p:cNvGrpSpPr>
            <p:nvPr/>
          </p:nvGrpSpPr>
          <p:grpSpPr bwMode="auto">
            <a:xfrm>
              <a:off x="6737666" y="3653925"/>
              <a:ext cx="498630" cy="812750"/>
              <a:chOff x="5130800" y="2136775"/>
              <a:chExt cx="1223963" cy="2303463"/>
            </a:xfrm>
          </p:grpSpPr>
          <p:sp>
            <p:nvSpPr>
              <p:cNvPr id="131" name="Oval 6"/>
              <p:cNvSpPr>
                <a:spLocks noChangeArrowheads="1"/>
              </p:cNvSpPr>
              <p:nvPr/>
            </p:nvSpPr>
            <p:spPr bwMode="auto">
              <a:xfrm>
                <a:off x="5973763" y="380682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2" name="Connettore 1 131"/>
              <p:cNvCxnSpPr>
                <a:endCxn id="131" idx="3"/>
              </p:cNvCxnSpPr>
              <p:nvPr/>
            </p:nvCxnSpPr>
            <p:spPr bwMode="auto">
              <a:xfrm flipV="1">
                <a:off x="5202238" y="4130675"/>
                <a:ext cx="827087" cy="30956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3" name="Connettore 1 132"/>
              <p:cNvCxnSpPr>
                <a:endCxn id="131" idx="1"/>
              </p:cNvCxnSpPr>
              <p:nvPr/>
            </p:nvCxnSpPr>
            <p:spPr bwMode="auto">
              <a:xfrm>
                <a:off x="5275263" y="3648075"/>
                <a:ext cx="754062" cy="21431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4" name="Oval 6"/>
              <p:cNvSpPr>
                <a:spLocks noChangeArrowheads="1"/>
              </p:cNvSpPr>
              <p:nvPr/>
            </p:nvSpPr>
            <p:spPr bwMode="auto">
              <a:xfrm>
                <a:off x="5973763" y="23653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5" name="Connettore 1 134"/>
              <p:cNvCxnSpPr>
                <a:endCxn id="134" idx="3"/>
              </p:cNvCxnSpPr>
              <p:nvPr/>
            </p:nvCxnSpPr>
            <p:spPr bwMode="auto">
              <a:xfrm flipV="1">
                <a:off x="5202238" y="2690813"/>
                <a:ext cx="827087" cy="3095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6" name="Connettore 1 135"/>
              <p:cNvCxnSpPr>
                <a:endCxn id="134" idx="1"/>
              </p:cNvCxnSpPr>
              <p:nvPr/>
            </p:nvCxnSpPr>
            <p:spPr bwMode="auto">
              <a:xfrm>
                <a:off x="5130800" y="2136775"/>
                <a:ext cx="898525" cy="28575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7" name="Connettore 1 136"/>
              <p:cNvCxnSpPr>
                <a:endCxn id="134" idx="2"/>
              </p:cNvCxnSpPr>
              <p:nvPr/>
            </p:nvCxnSpPr>
            <p:spPr bwMode="auto">
              <a:xfrm flipV="1">
                <a:off x="5202238" y="2555875"/>
                <a:ext cx="771525" cy="1270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8" name="Connettore 1 137"/>
              <p:cNvCxnSpPr>
                <a:endCxn id="131" idx="2"/>
              </p:cNvCxnSpPr>
              <p:nvPr/>
            </p:nvCxnSpPr>
            <p:spPr bwMode="auto">
              <a:xfrm flipV="1">
                <a:off x="5130800" y="3997325"/>
                <a:ext cx="842963" cy="222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uppo 55"/>
            <p:cNvGrpSpPr>
              <a:grpSpLocks/>
            </p:cNvGrpSpPr>
            <p:nvPr/>
          </p:nvGrpSpPr>
          <p:grpSpPr bwMode="auto">
            <a:xfrm>
              <a:off x="6107857" y="3327790"/>
              <a:ext cx="264513" cy="762338"/>
              <a:chOff x="3833813" y="1992313"/>
              <a:chExt cx="649287" cy="2160587"/>
            </a:xfrm>
          </p:grpSpPr>
          <p:sp>
            <p:nvSpPr>
              <p:cNvPr id="140" name="Rettangolo 37"/>
              <p:cNvSpPr>
                <a:spLocks noChangeArrowheads="1"/>
              </p:cNvSpPr>
              <p:nvPr/>
            </p:nvSpPr>
            <p:spPr bwMode="auto">
              <a:xfrm>
                <a:off x="3833813" y="199231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  <p:sp>
            <p:nvSpPr>
              <p:cNvPr id="141" name="Rettangolo 37"/>
              <p:cNvSpPr>
                <a:spLocks noChangeArrowheads="1"/>
              </p:cNvSpPr>
              <p:nvPr/>
            </p:nvSpPr>
            <p:spPr bwMode="auto">
              <a:xfrm>
                <a:off x="3833813" y="338296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</p:grpSp>
      <p:pic>
        <p:nvPicPr>
          <p:cNvPr id="146" name="Picture 4" descr="File:Hoffman-Singleton graph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00848" y="3761904"/>
            <a:ext cx="1683320" cy="16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Qualche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consiglio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827584" y="1207293"/>
            <a:ext cx="5328592" cy="4525963"/>
          </a:xfrm>
        </p:spPr>
        <p:txBody>
          <a:bodyPr>
            <a:noAutofit/>
          </a:bodyPr>
          <a:lstStyle/>
          <a:p>
            <a:pPr eaLnBrk="1" hangingPunct="1"/>
            <a:r>
              <a:rPr lang="it-IT" sz="2400" dirty="0">
                <a:latin typeface="Comic Sans MS" pitchFamily="66" charset="0"/>
              </a:rPr>
              <a:t>Studiare giorno per giorno</a:t>
            </a:r>
            <a:br>
              <a:rPr lang="it-IT" sz="2400" dirty="0">
                <a:latin typeface="Comic Sans MS" pitchFamily="66" charset="0"/>
              </a:rPr>
            </a:br>
            <a:br>
              <a:rPr lang="it-IT" sz="2400" dirty="0">
                <a:latin typeface="Comic Sans MS" pitchFamily="66" charset="0"/>
              </a:rPr>
            </a:br>
            <a:endParaRPr lang="it-IT" sz="2400" dirty="0">
              <a:latin typeface="Comic Sans MS" pitchFamily="66" charset="0"/>
            </a:endParaRPr>
          </a:p>
          <a:p>
            <a:pPr eaLnBrk="1" hangingPunct="1"/>
            <a:r>
              <a:rPr lang="it-IT" sz="2400" dirty="0">
                <a:latin typeface="Comic Sans MS" pitchFamily="66" charset="0"/>
              </a:rPr>
              <a:t>Lavorare sui problemi </a:t>
            </a:r>
            <a:br>
              <a:rPr lang="it-IT" sz="2400" dirty="0">
                <a:latin typeface="Comic Sans MS" pitchFamily="66" charset="0"/>
              </a:rPr>
            </a:br>
            <a:r>
              <a:rPr lang="it-IT" sz="2400" dirty="0">
                <a:latin typeface="Comic Sans MS" pitchFamily="66" charset="0"/>
              </a:rPr>
              <a:t>assegnati in gruppo</a:t>
            </a:r>
            <a:br>
              <a:rPr lang="it-IT" sz="2400" dirty="0">
                <a:latin typeface="Comic Sans MS" pitchFamily="66" charset="0"/>
              </a:rPr>
            </a:br>
            <a:br>
              <a:rPr lang="it-IT" sz="2400" dirty="0">
                <a:latin typeface="Comic Sans MS" pitchFamily="66" charset="0"/>
              </a:rPr>
            </a:br>
            <a:endParaRPr lang="it-IT" sz="2400" dirty="0">
              <a:latin typeface="Comic Sans MS" pitchFamily="66" charset="0"/>
            </a:endParaRPr>
          </a:p>
          <a:p>
            <a:pPr eaLnBrk="1" hangingPunct="1"/>
            <a:r>
              <a:rPr lang="it-IT" sz="2400" dirty="0">
                <a:latin typeface="Comic Sans MS" pitchFamily="66" charset="0"/>
              </a:rPr>
              <a:t>Scrivere/formalizzare la </a:t>
            </a:r>
            <a:br>
              <a:rPr lang="it-IT" sz="2400" dirty="0">
                <a:latin typeface="Comic Sans MS" pitchFamily="66" charset="0"/>
              </a:rPr>
            </a:br>
            <a:r>
              <a:rPr lang="it-IT" sz="2400" dirty="0">
                <a:latin typeface="Comic Sans MS" pitchFamily="66" charset="0"/>
              </a:rPr>
              <a:t>soluzione individualmente</a:t>
            </a:r>
            <a:br>
              <a:rPr lang="it-IT" sz="2400" dirty="0">
                <a:latin typeface="Comic Sans MS" pitchFamily="66" charset="0"/>
              </a:rPr>
            </a:br>
            <a:br>
              <a:rPr lang="it-IT" sz="2400" dirty="0">
                <a:latin typeface="Comic Sans MS" pitchFamily="66" charset="0"/>
              </a:rPr>
            </a:br>
            <a:endParaRPr lang="it-IT" sz="2400" dirty="0">
              <a:latin typeface="Comic Sans MS" pitchFamily="66" charset="0"/>
            </a:endParaRPr>
          </a:p>
          <a:p>
            <a:pPr eaLnBrk="1" hangingPunct="1"/>
            <a:r>
              <a:rPr lang="it-IT" sz="2400" dirty="0">
                <a:latin typeface="Comic Sans MS" pitchFamily="66" charset="0"/>
              </a:rPr>
              <a:t>Cercate di divertirvi!</a:t>
            </a:r>
          </a:p>
        </p:txBody>
      </p:sp>
      <p:pic>
        <p:nvPicPr>
          <p:cNvPr id="4" name="Immagine 3" descr="marath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052736"/>
            <a:ext cx="1539709" cy="1152127"/>
          </a:xfrm>
          <a:prstGeom prst="rect">
            <a:avLst/>
          </a:prstGeom>
        </p:spPr>
      </p:pic>
      <p:pic>
        <p:nvPicPr>
          <p:cNvPr id="5" name="Immagine 4" descr="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730" y="2276872"/>
            <a:ext cx="2161590" cy="1440160"/>
          </a:xfrm>
          <a:prstGeom prst="rect">
            <a:avLst/>
          </a:prstGeom>
        </p:spPr>
      </p:pic>
      <p:pic>
        <p:nvPicPr>
          <p:cNvPr id="6" name="Immagine 5" descr="al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9588" y="3852839"/>
            <a:ext cx="1656184" cy="1242978"/>
          </a:xfrm>
          <a:prstGeom prst="rect">
            <a:avLst/>
          </a:prstGeom>
        </p:spPr>
      </p:pic>
      <p:pic>
        <p:nvPicPr>
          <p:cNvPr id="57346" name="Picture 2" descr="https://encrypted-tbn0.gstatic.com/images?q=tbn:ANd9GcQBZg8QS-IHwYG9AfA7CgP012uBFv_LMxXAU2VAe68vzTlIs01WX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6059" y="5184576"/>
            <a:ext cx="263429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65191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rgbClr val="3366FF"/>
                </a:solidFill>
                <a:latin typeface="Comic Sans MS" pitchFamily="66" charset="0"/>
              </a:rPr>
              <a:t>Algoritmo</a:t>
            </a:r>
            <a:endParaRPr lang="en-US" sz="4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8312"/>
            <a:ext cx="8229600" cy="1468760"/>
          </a:xfr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Comic Sans MS" pitchFamily="66" charset="0"/>
              </a:rPr>
              <a:t>	</a:t>
            </a:r>
            <a:r>
              <a:rPr lang="en-US" sz="2800" dirty="0" err="1">
                <a:latin typeface="Comic Sans MS" pitchFamily="66" charset="0"/>
              </a:rPr>
              <a:t>Procedimento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che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descrive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una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sequenza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passi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ben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definiti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finalizzato</a:t>
            </a:r>
            <a:r>
              <a:rPr lang="en-US" sz="2800" dirty="0">
                <a:latin typeface="Comic Sans MS" pitchFamily="66" charset="0"/>
              </a:rPr>
              <a:t> a </a:t>
            </a:r>
            <a:r>
              <a:rPr lang="en-US" sz="2800" dirty="0" err="1">
                <a:latin typeface="Comic Sans MS" pitchFamily="66" charset="0"/>
              </a:rPr>
              <a:t>risolvere</a:t>
            </a:r>
            <a:r>
              <a:rPr lang="en-US" sz="2800" dirty="0">
                <a:latin typeface="Comic Sans MS" pitchFamily="66" charset="0"/>
              </a:rPr>
              <a:t> un </a:t>
            </a:r>
            <a:r>
              <a:rPr lang="en-US" sz="2800" dirty="0" err="1">
                <a:latin typeface="Comic Sans MS" pitchFamily="66" charset="0"/>
              </a:rPr>
              <a:t>dato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problema</a:t>
            </a:r>
            <a:r>
              <a:rPr lang="en-US" sz="2800" dirty="0">
                <a:latin typeface="Comic Sans MS" pitchFamily="66" charset="0"/>
              </a:rPr>
              <a:t> (</a:t>
            </a:r>
            <a:r>
              <a:rPr lang="en-US" sz="2800" dirty="0" err="1">
                <a:latin typeface="Comic Sans MS" pitchFamily="66" charset="0"/>
              </a:rPr>
              <a:t>computazionale</a:t>
            </a:r>
            <a:r>
              <a:rPr lang="en-US" sz="2800" dirty="0">
                <a:latin typeface="Comic Sans MS" pitchFamily="66" charset="0"/>
              </a:rPr>
              <a:t>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2944</Words>
  <Application>Microsoft Office PowerPoint</Application>
  <PresentationFormat>Presentazione su schermo (4:3)</PresentationFormat>
  <Paragraphs>638</Paragraphs>
  <Slides>66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74" baseType="lpstr">
      <vt:lpstr>Arial</vt:lpstr>
      <vt:lpstr>Calibri</vt:lpstr>
      <vt:lpstr>Comic Sans MS</vt:lpstr>
      <vt:lpstr>Symbol</vt:lpstr>
      <vt:lpstr>Times</vt:lpstr>
      <vt:lpstr>Times New Roman</vt:lpstr>
      <vt:lpstr>Wingdings</vt:lpstr>
      <vt:lpstr>Tema di Office</vt:lpstr>
      <vt:lpstr>Algoritmi e Strutture Dati</vt:lpstr>
      <vt:lpstr>Informazioni utili</vt:lpstr>
      <vt:lpstr>Struttura del corso</vt:lpstr>
      <vt:lpstr>Prerequisiti del corso</vt:lpstr>
      <vt:lpstr>Libri di testo</vt:lpstr>
      <vt:lpstr>Modalità d’esame</vt:lpstr>
      <vt:lpstr>Teoria degli algoritmi piena di idee bellissime</vt:lpstr>
      <vt:lpstr>Qualche consiglio:</vt:lpstr>
      <vt:lpstr>Algoritmo</vt:lpstr>
      <vt:lpstr>etimologia</vt:lpstr>
      <vt:lpstr>Presentazione standard di PowerPoint</vt:lpstr>
      <vt:lpstr>Cosa studieremo?</vt:lpstr>
      <vt:lpstr>Cosa è (più) importante oltre l’efficienza?</vt:lpstr>
      <vt:lpstr>Altri motivi per studiare gli algoritmi</vt:lpstr>
      <vt:lpstr>importanza teorica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Altri motivi per studiare gli algoritmi</vt:lpstr>
      <vt:lpstr>alcuni concetti di cui non è sempre facile parlare</vt:lpstr>
      <vt:lpstr>un puzzle può aiutare; eccone uno famoso</vt:lpstr>
      <vt:lpstr>tornando ai concetti fondamentali</vt:lpstr>
      <vt:lpstr>tornando ai concetti fondamentali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Alg3: analisi della complessità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Alg4: analisi della complessità</vt:lpstr>
      <vt:lpstr>Presentazione standard di PowerPoint</vt:lpstr>
      <vt:lpstr>Sui limiti della velocità: una delimitazione inferiore (lower bound) alla complessità  del problema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luciano guala'</cp:lastModifiedBy>
  <cp:revision>308</cp:revision>
  <dcterms:created xsi:type="dcterms:W3CDTF">2013-03-05T17:51:33Z</dcterms:created>
  <dcterms:modified xsi:type="dcterms:W3CDTF">2022-10-03T16:19:36Z</dcterms:modified>
</cp:coreProperties>
</file>