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50" r:id="rId3"/>
    <p:sldId id="353" r:id="rId4"/>
    <p:sldId id="354" r:id="rId5"/>
    <p:sldId id="355" r:id="rId6"/>
    <p:sldId id="358" r:id="rId7"/>
    <p:sldId id="367" r:id="rId8"/>
    <p:sldId id="357" r:id="rId9"/>
    <p:sldId id="351" r:id="rId10"/>
    <p:sldId id="359" r:id="rId11"/>
    <p:sldId id="360" r:id="rId12"/>
    <p:sldId id="361" r:id="rId13"/>
    <p:sldId id="315" r:id="rId14"/>
    <p:sldId id="309" r:id="rId15"/>
    <p:sldId id="310" r:id="rId16"/>
    <p:sldId id="311" r:id="rId17"/>
    <p:sldId id="373" r:id="rId18"/>
    <p:sldId id="372" r:id="rId19"/>
    <p:sldId id="371" r:id="rId20"/>
    <p:sldId id="370" r:id="rId21"/>
    <p:sldId id="363" r:id="rId22"/>
    <p:sldId id="280" r:id="rId23"/>
    <p:sldId id="257" r:id="rId24"/>
    <p:sldId id="281" r:id="rId25"/>
    <p:sldId id="282" r:id="rId26"/>
    <p:sldId id="294" r:id="rId27"/>
    <p:sldId id="317" r:id="rId28"/>
    <p:sldId id="323" r:id="rId29"/>
    <p:sldId id="324" r:id="rId30"/>
    <p:sldId id="325" r:id="rId31"/>
    <p:sldId id="326" r:id="rId32"/>
    <p:sldId id="327" r:id="rId33"/>
    <p:sldId id="318" r:id="rId34"/>
    <p:sldId id="283" r:id="rId35"/>
    <p:sldId id="328" r:id="rId36"/>
    <p:sldId id="329" r:id="rId37"/>
    <p:sldId id="330" r:id="rId38"/>
    <p:sldId id="331" r:id="rId39"/>
    <p:sldId id="336" r:id="rId40"/>
    <p:sldId id="332" r:id="rId41"/>
    <p:sldId id="334" r:id="rId42"/>
    <p:sldId id="335" r:id="rId43"/>
    <p:sldId id="28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287" r:id="rId52"/>
    <p:sldId id="290" r:id="rId53"/>
    <p:sldId id="291" r:id="rId54"/>
    <p:sldId id="344" r:id="rId55"/>
    <p:sldId id="345" r:id="rId56"/>
    <p:sldId id="346" r:id="rId57"/>
    <p:sldId id="347" r:id="rId58"/>
    <p:sldId id="348" r:id="rId59"/>
    <p:sldId id="349" r:id="rId60"/>
    <p:sldId id="289" r:id="rId61"/>
    <p:sldId id="316" r:id="rId62"/>
    <p:sldId id="292" r:id="rId63"/>
    <p:sldId id="295" r:id="rId64"/>
    <p:sldId id="364" r:id="rId65"/>
    <p:sldId id="368" r:id="rId66"/>
    <p:sldId id="285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60B2-2A65-443F-AD69-02B8E85A72DB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2F1A-2759-474A-BCB6-99AE51A36F5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62F1A-2759-474A-BCB6-99AE51A36F5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ala@mat.uniroma2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368" y="3456583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Luciano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guala@mat.uniroma2.it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www.mat.uniroma2.it/~guala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9875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>
                <a:latin typeface="Comic Sans MS" pitchFamily="66" charset="0"/>
              </a:rPr>
              <a:t>etimologia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01763"/>
            <a:ext cx="583088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Il </a:t>
            </a:r>
            <a:r>
              <a:rPr lang="en-US" dirty="0" err="1">
                <a:latin typeface="Comic Sans MS" pitchFamily="66" charset="0"/>
              </a:rPr>
              <a:t>termine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Algoritmo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deriva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rgbClr val="3366FF"/>
                </a:solidFill>
                <a:latin typeface="Comic Sans MS" pitchFamily="66" charset="0"/>
              </a:rPr>
              <a:t>Algorismus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traslitterazione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latina</a:t>
            </a:r>
            <a:r>
              <a:rPr lang="en-US" dirty="0">
                <a:latin typeface="Comic Sans MS" pitchFamily="66" charset="0"/>
              </a:rPr>
              <a:t> del </a:t>
            </a:r>
            <a:r>
              <a:rPr lang="en-US" dirty="0" err="1">
                <a:latin typeface="Comic Sans MS" pitchFamily="66" charset="0"/>
              </a:rPr>
              <a:t>nome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un </a:t>
            </a:r>
            <a:r>
              <a:rPr lang="en-US" dirty="0" err="1">
                <a:latin typeface="Comic Sans MS" pitchFamily="66" charset="0"/>
              </a:rPr>
              <a:t>matematico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persiano</a:t>
            </a:r>
            <a:r>
              <a:rPr lang="en-US" dirty="0">
                <a:latin typeface="Comic Sans MS" pitchFamily="66" charset="0"/>
              </a:rPr>
              <a:t> del IX </a:t>
            </a:r>
            <a:r>
              <a:rPr lang="en-US" dirty="0" err="1">
                <a:latin typeface="Comic Sans MS" pitchFamily="66" charset="0"/>
              </a:rPr>
              <a:t>secolo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Muhammad al-Khwarizmi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descrisse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delle</a:t>
            </a:r>
            <a:r>
              <a:rPr lang="en-US" dirty="0">
                <a:latin typeface="Comic Sans MS" pitchFamily="66" charset="0"/>
              </a:rPr>
              <a:t> procedure per </a:t>
            </a:r>
            <a:r>
              <a:rPr lang="en-US" dirty="0" err="1">
                <a:latin typeface="Comic Sans MS" pitchFamily="66" charset="0"/>
              </a:rPr>
              <a:t>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calcoli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matematici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14342" name="Picture 8" descr="http://biografieonline.it/img/bio/m/Muhammad_ibn_Musa_al-Khwari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27495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3346"/>
            <a:ext cx="8362950" cy="467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latin typeface="Comic Sans MS" pitchFamily="66" charset="0"/>
              </a:rPr>
              <a:t>Un algoritmo può essere visto come </a:t>
            </a:r>
            <a:r>
              <a:rPr lang="it-IT" altLang="it-IT" sz="2600" dirty="0">
                <a:solidFill>
                  <a:srgbClr val="C00000"/>
                </a:solidFill>
                <a:latin typeface="Comic Sans MS" pitchFamily="66" charset="0"/>
              </a:rPr>
              <a:t>l’essenza computazionale</a:t>
            </a:r>
            <a:r>
              <a:rPr lang="it-IT" altLang="it-IT" sz="2600" dirty="0">
                <a:latin typeface="Comic Sans MS" pitchFamily="66" charset="0"/>
              </a:rPr>
              <a:t> di un programma, nel senso che fornisce il procedimento per giungere alla soluzione di un dato problema di calcolo</a:t>
            </a: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it-IT" altLang="it-IT" sz="2600" dirty="0">
                <a:solidFill>
                  <a:srgbClr val="3366FF"/>
                </a:solidFill>
                <a:latin typeface="Comic Sans MS" pitchFamily="66" charset="0"/>
              </a:rPr>
              <a:t>Algoritmo diverso da programma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programma è la codifica (in un linguaggio di programmazione) di un algoritmo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un algoritmo può essere visto come un programma distillato da dettagli riguardanti il linguaggio di programmazione, ambiente di sviluppo, sistema operativo</a:t>
            </a:r>
          </a:p>
          <a:p>
            <a:pPr lvl="1" eaLnBrk="1" hangingPunct="1">
              <a:lnSpc>
                <a:spcPct val="110000"/>
              </a:lnSpc>
            </a:pPr>
            <a:r>
              <a:rPr lang="it-IT" altLang="it-IT" sz="2100" dirty="0">
                <a:latin typeface="Comic Sans MS" pitchFamily="66" charset="0"/>
              </a:rPr>
              <a:t>Algoritmo è un concetto autonomo da quello di programma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it-IT" altLang="it-IT" sz="2600" dirty="0"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it-IT" altLang="it-IT" sz="2600" dirty="0">
              <a:latin typeface="Comic Sans MS" pitchFamily="66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black">
          <a:xfrm>
            <a:off x="3048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it-IT" altLang="it-IT" sz="4000" b="1" dirty="0">
                <a:solidFill>
                  <a:srgbClr val="3366FF"/>
                </a:solidFill>
                <a:latin typeface="Comic Sans MS" pitchFamily="66" charset="0"/>
              </a:rPr>
              <a:t>Algoritmi e programmi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studieremo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…ad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analizzare</a:t>
            </a:r>
            <a:r>
              <a:rPr lang="en-US" dirty="0"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progettare</a:t>
            </a:r>
            <a:r>
              <a:rPr lang="en-US" dirty="0">
                <a:latin typeface="Comic Sans MS" pitchFamily="66" charset="0"/>
              </a:rPr>
              <a:t> “</a:t>
            </a:r>
            <a:r>
              <a:rPr lang="en-US" dirty="0" err="1">
                <a:latin typeface="Comic Sans MS" pitchFamily="66" charset="0"/>
              </a:rPr>
              <a:t>buoni</a:t>
            </a:r>
            <a:r>
              <a:rPr lang="en-US" dirty="0">
                <a:latin typeface="Comic Sans MS" pitchFamily="66" charset="0"/>
              </a:rPr>
              <a:t>” </a:t>
            </a:r>
            <a:r>
              <a:rPr lang="en-US" dirty="0" err="1">
                <a:latin typeface="Comic Sans MS" pitchFamily="66" charset="0"/>
              </a:rPr>
              <a:t>algoritmi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Comic Sans MS" pitchFamily="66" charset="0"/>
              </a:rPr>
              <a:t>…</a:t>
            </a:r>
            <a:r>
              <a:rPr lang="en-US" dirty="0" err="1">
                <a:latin typeface="Comic Sans MS" pitchFamily="66" charset="0"/>
              </a:rPr>
              <a:t>che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intendiamo</a:t>
            </a:r>
            <a:r>
              <a:rPr lang="en-US" dirty="0">
                <a:latin typeface="Comic Sans MS" pitchFamily="66" charset="0"/>
              </a:rPr>
              <a:t> per “</a:t>
            </a:r>
            <a:r>
              <a:rPr lang="en-US" dirty="0" err="1">
                <a:latin typeface="Comic Sans MS" pitchFamily="66" charset="0"/>
              </a:rPr>
              <a:t>buoni</a:t>
            </a:r>
            <a:r>
              <a:rPr lang="en-US" dirty="0">
                <a:latin typeface="Comic Sans MS" pitchFamily="66" charset="0"/>
              </a:rPr>
              <a:t>”?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marL="914400" lvl="1" indent="-457200" eaLnBrk="1" hangingPunct="1"/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Corretti:</a:t>
            </a:r>
            <a:r>
              <a:rPr lang="it-IT" altLang="it-IT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altLang="it-IT" sz="3200" dirty="0">
                <a:latin typeface="Comic Sans MS" pitchFamily="66" charset="0"/>
              </a:rPr>
              <a:t>producono correttamente il risultato desiderato</a:t>
            </a:r>
            <a:endParaRPr lang="it-IT" altLang="it-IT" sz="3200" i="1" dirty="0">
              <a:latin typeface="Comic Sans MS" pitchFamily="66" charset="0"/>
            </a:endParaRPr>
          </a:p>
          <a:p>
            <a:pPr marL="914400" lvl="1" indent="-457200" eaLnBrk="1" hangingPunct="1">
              <a:buFont typeface="Times" pitchFamily="18" charset="0"/>
              <a:buChar char="–"/>
            </a:pPr>
            <a:r>
              <a:rPr lang="it-IT" altLang="it-IT" sz="3200" dirty="0">
                <a:solidFill>
                  <a:srgbClr val="3366FF"/>
                </a:solidFill>
                <a:latin typeface="Comic Sans MS" pitchFamily="66" charset="0"/>
              </a:rPr>
              <a:t>Efficienti: </a:t>
            </a:r>
            <a:r>
              <a:rPr lang="it-IT" altLang="it-IT" sz="3200" dirty="0">
                <a:latin typeface="Comic Sans MS" pitchFamily="66" charset="0"/>
              </a:rPr>
              <a:t>usano poche risorse di calcolo, come </a:t>
            </a:r>
            <a:r>
              <a:rPr lang="it-IT" altLang="it-IT" sz="3200" dirty="0">
                <a:solidFill>
                  <a:srgbClr val="C00000"/>
                </a:solidFill>
                <a:latin typeface="Comic Sans MS" pitchFamily="66" charset="0"/>
              </a:rPr>
              <a:t>tempo</a:t>
            </a:r>
            <a:r>
              <a:rPr lang="it-IT" altLang="it-IT" sz="3200" dirty="0">
                <a:latin typeface="Comic Sans MS" pitchFamily="66" charset="0"/>
              </a:rPr>
              <a:t> e memoria.</a:t>
            </a:r>
            <a:endParaRPr lang="it-IT" altLang="it-IT" sz="3200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5445224"/>
            <a:ext cx="68427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algoritmi veloci!</a:t>
            </a:r>
            <a:endParaRPr kumimoji="0" lang="it-IT" altLang="it-IT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è (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)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importante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oltre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l’efficienza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179388" y="1762125"/>
            <a:ext cx="3024187" cy="4114800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Comic Sans MS" pitchFamily="66" charset="0"/>
              </a:rPr>
              <a:t>Correttezza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Semplicità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Mantenibilità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Stabilità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Modularità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 err="1">
                <a:latin typeface="Comic Sans MS" pitchFamily="66" charset="0"/>
              </a:rPr>
              <a:t>Sicurezza</a:t>
            </a:r>
            <a:endParaRPr lang="en-US" sz="2400" dirty="0"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User-friendliness</a:t>
            </a:r>
          </a:p>
          <a:p>
            <a:pPr eaLnBrk="1" hangingPunct="1"/>
            <a:r>
              <a:rPr lang="en-US" sz="2400" dirty="0">
                <a:latin typeface="Comic Sans MS" pitchFamily="66" charset="0"/>
              </a:rPr>
              <a:t>…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708400" y="1125538"/>
            <a:ext cx="4895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Allora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tanta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enfasi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Comic Sans MS" pitchFamily="66" charset="0"/>
              </a:rPr>
              <a:t>sull’efficienza</a:t>
            </a:r>
            <a:r>
              <a:rPr lang="en-US" sz="2400" kern="0" dirty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è </a:t>
            </a:r>
            <a:r>
              <a:rPr lang="en-US" sz="2400" kern="0" dirty="0" err="1">
                <a:latin typeface="Comic Sans MS" pitchFamily="66" charset="0"/>
              </a:rPr>
              <a:t>bello</a:t>
            </a:r>
            <a:r>
              <a:rPr lang="en-US" sz="2400" kern="0" dirty="0">
                <a:latin typeface="Comic Sans MS" pitchFamily="66" charset="0"/>
              </a:rPr>
              <a:t> </a:t>
            </a:r>
            <a:endParaRPr lang="en-US" sz="2400" kern="0" dirty="0">
              <a:latin typeface="Comic Sans MS" pitchFamily="66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A volte: o </a:t>
            </a:r>
            <a:r>
              <a:rPr lang="en-US" sz="2400" kern="0" dirty="0" err="1">
                <a:latin typeface="Comic Sans MS" pitchFamily="66" charset="0"/>
              </a:rPr>
              <a:t>veloce</a:t>
            </a:r>
            <a:r>
              <a:rPr lang="en-US" sz="2400" kern="0" dirty="0">
                <a:latin typeface="Comic Sans MS" pitchFamily="66" charset="0"/>
              </a:rPr>
              <a:t> o non </a:t>
            </a:r>
            <a:r>
              <a:rPr lang="en-US" sz="2400" kern="0" dirty="0" err="1">
                <a:latin typeface="Comic Sans MS" pitchFamily="66" charset="0"/>
              </a:rPr>
              <a:t>funzionale</a:t>
            </a: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Comic Sans MS" pitchFamily="66" charset="0"/>
              </a:rPr>
              <a:t>Legato </a:t>
            </a:r>
            <a:r>
              <a:rPr lang="en-US" sz="2400" kern="0" dirty="0" err="1">
                <a:latin typeface="Comic Sans MS" pitchFamily="66" charset="0"/>
              </a:rPr>
              <a:t>alla</a:t>
            </a:r>
            <a:r>
              <a:rPr lang="en-US" sz="2400" kern="0" dirty="0">
                <a:latin typeface="Comic Sans MS" pitchFamily="66" charset="0"/>
              </a:rPr>
              <a:t> User-friendliness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kern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err="1">
                <a:latin typeface="Comic Sans MS" pitchFamily="66" charset="0"/>
              </a:rPr>
              <a:t>Efficienza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può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essere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usata</a:t>
            </a:r>
            <a:r>
              <a:rPr lang="en-US" sz="2400" kern="0" dirty="0">
                <a:latin typeface="Comic Sans MS" pitchFamily="66" charset="0"/>
              </a:rPr>
              <a:t> per “</a:t>
            </a:r>
            <a:r>
              <a:rPr lang="en-US" sz="2400" kern="0" dirty="0" err="1">
                <a:latin typeface="Comic Sans MS" pitchFamily="66" charset="0"/>
              </a:rPr>
              <a:t>pagare</a:t>
            </a:r>
            <a:r>
              <a:rPr lang="en-US" sz="2400" kern="0" dirty="0">
                <a:latin typeface="Comic Sans MS" pitchFamily="66" charset="0"/>
              </a:rPr>
              <a:t>” </a:t>
            </a:r>
            <a:r>
              <a:rPr lang="en-US" sz="2400" kern="0" dirty="0" err="1">
                <a:latin typeface="Comic Sans MS" pitchFamily="66" charset="0"/>
              </a:rPr>
              <a:t>altre</a:t>
            </a:r>
            <a:r>
              <a:rPr lang="en-US" sz="2400" kern="0" dirty="0">
                <a:latin typeface="Comic Sans MS" pitchFamily="66" charset="0"/>
              </a:rPr>
              <a:t> </a:t>
            </a:r>
            <a:r>
              <a:rPr lang="en-US" sz="2400" kern="0" dirty="0" err="1">
                <a:latin typeface="Comic Sans MS" pitchFamily="66" charset="0"/>
              </a:rPr>
              <a:t>caratteristiche</a:t>
            </a:r>
            <a:endParaRPr lang="en-US" sz="2400" kern="0" dirty="0">
              <a:latin typeface="Comic Sans MS" pitchFamily="66" charset="0"/>
            </a:endParaRPr>
          </a:p>
        </p:txBody>
      </p:sp>
      <p:pic>
        <p:nvPicPr>
          <p:cNvPr id="21511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916113"/>
            <a:ext cx="14398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8146" y="1836738"/>
            <a:ext cx="597634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“L’algoritmica è l’anima dell’informatica."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David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Harel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8"/>
          <p:cNvSpPr txBox="1">
            <a:spLocks noChangeArrowheads="1"/>
          </p:cNvSpPr>
          <p:nvPr/>
        </p:nvSpPr>
        <p:spPr bwMode="auto">
          <a:xfrm>
            <a:off x="647700" y="4581525"/>
            <a:ext cx="745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Le idee algoritmiche non solo trovano soluzioni a problemi ben posti, quanto costituiscono il linguaggio che porta ad esprimere chiaramente il problema soggiacente</a:t>
            </a:r>
          </a:p>
        </p:txBody>
      </p:sp>
      <p:pic>
        <p:nvPicPr>
          <p:cNvPr id="6" name="Picture 2" descr="http://www.ecal11.org/images/portraits/davidH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Altri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motivi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per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studiare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gli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355976" y="692696"/>
            <a:ext cx="4330824" cy="724942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importanza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 pitchFamily="66" charset="0"/>
              </a:rPr>
              <a:t>teorica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375" y="1528763"/>
            <a:ext cx="532923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“Se è vero che un problema non si capisce a fondo finché non lo si deve insegnare a qualcuno altro, a maggior ragione nulla è compreso in modo più approfondito di ciò che si deve insegnare ad una macchina, ovvero di ciò che va espresso tramite un algoritmo." </a:t>
            </a: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it-IT" sz="20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Donald </a:t>
            </a:r>
            <a:r>
              <a:rPr lang="it-IT" sz="2000" dirty="0" err="1">
                <a:solidFill>
                  <a:schemeClr val="tx1"/>
                </a:solidFill>
                <a:latin typeface="Comic Sans MS" pitchFamily="66" charset="0"/>
              </a:rPr>
              <a:t>Knuth</a:t>
            </a:r>
            <a:r>
              <a:rPr lang="it-IT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calnewport.com/blog/wp-content/uploads/2008/07/kn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34925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0" y="498588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In ogni algoritmo è possibile individuare due componenti fondamentali: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l’identificazione della appropriata tecnica di progetto algoritmico (basato sulla struttura del problema);</a:t>
            </a:r>
          </a:p>
          <a:p>
            <a:pPr>
              <a:buFont typeface="Arial" charset="0"/>
              <a:buChar char="•"/>
            </a:pPr>
            <a:r>
              <a:rPr lang="it-IT" sz="2000" dirty="0">
                <a:latin typeface="Comic Sans MS" pitchFamily="66" charset="0"/>
              </a:rPr>
              <a:t>  la chiara individuazione del nucleo matematico del problema stesso.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475" y="1556792"/>
            <a:ext cx="5329238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"There is a saying: If you want to be a good programmer, you just program every day for two years, you will be an excellent programmer. If you want to be a world-class programmer, you can program every day for ten years. Or you can program every day for two years and take an algorithms class." </a:t>
            </a:r>
            <a:br>
              <a:rPr lang="en-US" sz="2000" dirty="0">
                <a:latin typeface="Comic Sans MS" pitchFamily="66" charset="0"/>
              </a:rPr>
            </a:b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Charles E. </a:t>
            </a:r>
            <a:r>
              <a:rPr lang="en-US" sz="2000" dirty="0" err="1">
                <a:latin typeface="Comic Sans MS" pitchFamily="66" charset="0"/>
              </a:rPr>
              <a:t>Leiserson</a:t>
            </a:r>
            <a:r>
              <a:rPr lang="en-US" sz="20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2" descr="http://supertech.csail.mit.edu/%7Ecel/Leis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8082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355976" y="692696"/>
            <a:ext cx="4330824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importanza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pratica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Informazioni</a:t>
            </a:r>
            <a:r>
              <a:rPr lang="en-US" b="1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3366FF"/>
                </a:solidFill>
                <a:latin typeface="Comic Sans MS" pitchFamily="66" charset="0"/>
              </a:rPr>
              <a:t>utili</a:t>
            </a:r>
            <a:endParaRPr lang="en-US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981200"/>
            <a:ext cx="842493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lezioni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lunedì: 11,00 – 13,00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giovedì: 9,00 – 11,00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</a:rPr>
              <a:t>Orario ricevimento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per</a:t>
            </a:r>
            <a:r>
              <a:rPr kumimoji="0" lang="it-IT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appuntamento (online o presenza)</a:t>
            </a:r>
            <a:endParaRPr kumimoji="0" lang="it-IT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Ufficio: </a:t>
            </a:r>
            <a:r>
              <a:rPr kumimoji="0" lang="it-IT" sz="28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dip</a:t>
            </a:r>
            <a:r>
              <a: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di matematica, piano 0, corridoio B0, stanza 206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498" y="767127"/>
            <a:ext cx="1223433" cy="688181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23528" y="188913"/>
            <a:ext cx="8134672" cy="57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Altri motivi per studiare gli algoritmi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27" y="1396098"/>
            <a:ext cx="8467207" cy="472667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843808" y="759842"/>
            <a:ext cx="576064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sapere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lavorare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             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186" y="1524893"/>
            <a:ext cx="8532440" cy="475477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89" y="1668909"/>
            <a:ext cx="8603871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1772816"/>
            <a:ext cx="8571547" cy="482453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Altri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motivi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per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studiare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gli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0" y="1412875"/>
            <a:ext cx="5795963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>
                <a:latin typeface="Comic Sans MS" pitchFamily="66" charset="0"/>
              </a:rPr>
              <a:t>Potenzia</a:t>
            </a:r>
            <a:r>
              <a:rPr lang="en-US" sz="2800" dirty="0">
                <a:latin typeface="Comic Sans MS" pitchFamily="66" charset="0"/>
              </a:rPr>
              <a:t> le </a:t>
            </a:r>
            <a:r>
              <a:rPr lang="en-US" sz="2800" dirty="0" err="1">
                <a:latin typeface="Comic Sans MS" pitchFamily="66" charset="0"/>
              </a:rPr>
              <a:t>capacità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Critical Thinking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en-US" sz="2400" dirty="0">
                <a:latin typeface="Comic Sans MS" pitchFamily="66" charset="0"/>
              </a:rPr>
              <a:t>un </a:t>
            </a:r>
            <a:r>
              <a:rPr lang="en-US" sz="2400" dirty="0" err="1">
                <a:latin typeface="Comic Sans MS" pitchFamily="66" charset="0"/>
              </a:rPr>
              <a:t>modo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decidere</a:t>
            </a:r>
            <a:r>
              <a:rPr lang="en-US" sz="2400" dirty="0">
                <a:latin typeface="Comic Sans MS" pitchFamily="66" charset="0"/>
              </a:rPr>
              <a:t> se un </a:t>
            </a:r>
            <a:r>
              <a:rPr lang="en-US" sz="2400" dirty="0" err="1">
                <a:latin typeface="Comic Sans MS" pitchFamily="66" charset="0"/>
              </a:rPr>
              <a:t>certo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enunciato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sempre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 a volte, </a:t>
            </a:r>
            <a:r>
              <a:rPr lang="en-US" sz="2400" dirty="0" err="1">
                <a:latin typeface="Comic Sans MS" pitchFamily="66" charset="0"/>
              </a:rPr>
              <a:t>parzialmente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vero</a:t>
            </a:r>
            <a:r>
              <a:rPr lang="en-US" sz="2400" dirty="0">
                <a:latin typeface="Comic Sans MS" pitchFamily="66" charset="0"/>
              </a:rPr>
              <a:t>, o </a:t>
            </a:r>
            <a:r>
              <a:rPr lang="en-US" sz="2400" dirty="0" err="1">
                <a:latin typeface="Comic Sans MS" pitchFamily="66" charset="0"/>
              </a:rPr>
              <a:t>falso</a:t>
            </a: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Problem Solving</a:t>
            </a:r>
            <a:r>
              <a:rPr lang="en-US" sz="2800" dirty="0">
                <a:latin typeface="Comic Sans MS" pitchFamily="66" charset="0"/>
              </a:rPr>
              <a:t>:</a:t>
            </a:r>
          </a:p>
          <a:p>
            <a:pPr lvl="1"/>
            <a:r>
              <a:rPr lang="it-IT" sz="2400" dirty="0">
                <a:latin typeface="Comic Sans MS" pitchFamily="66" charset="0"/>
              </a:rPr>
              <a:t>insieme dei processi atti ad analizzare, affrontare e risolvere positivamente problemi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5606" name="Picture 2" descr="http://justincaseyouwerewondering.com/wp-content/uploads/2011/08/critical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1224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upload.wikimedia.org/wikipedia/commons/thumb/a/a6/Rubik%27s_cube.svg/220px-Rubik%27s_cub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76700"/>
            <a:ext cx="2160587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alcuni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cui non è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sempre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facile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parlare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47251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4250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47158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55172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55892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42210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92280" y="59196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537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un puzzle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può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aiutare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;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eccone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famoso</a:t>
            </a:r>
            <a:endParaRPr lang="en-US" sz="3600" dirty="0"/>
          </a:p>
        </p:txBody>
      </p:sp>
      <p:pic>
        <p:nvPicPr>
          <p:cNvPr id="24578" name="Picture 2" descr="http://t3.gstatic.com/images?q=tbn:ANd9GcS1sh5Qq6HcCpvWgE1mcblIBsoWgku1ifcRmRILX7NFBBF-dqk8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36304" cy="341490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323528" y="1556792"/>
            <a:ext cx="4350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identiche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d’aspetto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pesa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leggermente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altre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949280"/>
            <a:ext cx="4599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obiettivo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facendo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27086" y="2924944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ho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solo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4580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23765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812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modello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2780928"/>
            <a:ext cx="630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bilancia</a:t>
            </a:r>
            <a:r>
              <a:rPr lang="en-US" sz="2000" dirty="0">
                <a:latin typeface="Comic Sans MS" pitchFamily="66" charset="0"/>
              </a:rPr>
              <a:t> a due </a:t>
            </a:r>
            <a:r>
              <a:rPr lang="en-US" sz="2000" dirty="0" err="1">
                <a:latin typeface="Comic Sans MS" pitchFamily="66" charset="0"/>
              </a:rPr>
              <a:t>piatti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specifica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fare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28063" y="114480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556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63688" y="155679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specifiche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quella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queste</a:t>
            </a:r>
            <a:r>
              <a:rPr lang="en-US" sz="2000" dirty="0">
                <a:latin typeface="Comic Sans MS" pitchFamily="66" charset="0"/>
              </a:rPr>
              <a:t>;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230881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dimensione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dell’istanza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230881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valore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3329697"/>
            <a:ext cx="165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73382" y="3329697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. La </a:t>
            </a:r>
            <a:r>
              <a:rPr lang="en-US" sz="2000" dirty="0" err="1">
                <a:latin typeface="Comic Sans MS" pitchFamily="66" charset="0"/>
              </a:rPr>
              <a:t>descrizione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“</a:t>
            </a:r>
            <a:r>
              <a:rPr lang="en-US" sz="2000" dirty="0" err="1">
                <a:latin typeface="Comic Sans MS" pitchFamily="66" charset="0"/>
              </a:rPr>
              <a:t>comprensibile</a:t>
            </a:r>
            <a:r>
              <a:rPr lang="en-US" sz="2000" dirty="0">
                <a:latin typeface="Comic Sans MS" pitchFamily="66" charset="0"/>
              </a:rPr>
              <a:t>” e “</a:t>
            </a:r>
            <a:r>
              <a:rPr lang="en-US" sz="2000" dirty="0" err="1">
                <a:latin typeface="Comic Sans MS" pitchFamily="66" charset="0"/>
              </a:rPr>
              <a:t>compatta</a:t>
            </a:r>
            <a:r>
              <a:rPr lang="en-US" sz="2000" dirty="0">
                <a:latin typeface="Comic Sans MS" pitchFamily="66" charset="0"/>
              </a:rPr>
              <a:t>”.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descrivere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sequenza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operazioni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modello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calcolo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eseguite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482909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correttezza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712" y="4869160"/>
            <a:ext cx="713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strategia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pesatura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funzionare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) per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ovvero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indipendentemente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quante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sono</a:t>
            </a:r>
            <a:r>
              <a:rPr lang="en-US" sz="2000" dirty="0">
                <a:latin typeface="Comic Sans MS" pitchFamily="66" charset="0"/>
              </a:rPr>
              <a:t>, e se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è la “prima”, la “</a:t>
            </a:r>
            <a:r>
              <a:rPr lang="en-US" sz="2000" dirty="0" err="1">
                <a:latin typeface="Comic Sans MS" pitchFamily="66" charset="0"/>
              </a:rPr>
              <a:t>seconda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en-US" sz="2000" dirty="0" err="1">
                <a:latin typeface="Comic Sans MS" pitchFamily="66" charset="0"/>
              </a:rPr>
              <a:t>ecc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51520" y="112474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112474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prima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individuare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dall’istanza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stessa</a:t>
            </a:r>
            <a:r>
              <a:rPr lang="en-US" sz="2000" dirty="0">
                <a:latin typeface="Comic Sans MS" pitchFamily="66" charset="0"/>
              </a:rPr>
              <a:t>.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efficienza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dell’algoritmo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):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45610" y="4933617"/>
            <a:ext cx="7134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fare </a:t>
            </a:r>
            <a:r>
              <a:rPr lang="en-US" sz="2000" dirty="0" err="1">
                <a:latin typeface="Comic Sans MS" pitchFamily="66" charset="0"/>
              </a:rPr>
              <a:t>poche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essere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cioè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. Ma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rispetto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? </a:t>
            </a:r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può</a:t>
            </a:r>
            <a:r>
              <a:rPr lang="en-US" sz="2000" dirty="0">
                <a:latin typeface="Comic Sans MS" pitchFamily="66" charset="0"/>
              </a:rPr>
              <a:t> dire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è </a:t>
            </a:r>
            <a:r>
              <a:rPr lang="en-US" sz="2000" dirty="0" err="1">
                <a:latin typeface="Comic Sans MS" pitchFamily="66" charset="0"/>
              </a:rPr>
              <a:t>veloce</a:t>
            </a:r>
            <a:r>
              <a:rPr lang="en-US" sz="2000" dirty="0">
                <a:latin typeface="Comic Sans MS" pitchFamily="66" charset="0"/>
              </a:rPr>
              <a:t>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278092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complessità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temporale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83768" y="27809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massimo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. E’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delimitazione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superiore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quanto</a:t>
            </a:r>
            <a:r>
              <a:rPr lang="en-US" sz="2000" dirty="0">
                <a:latin typeface="Comic Sans MS" pitchFamily="66" charset="0"/>
              </a:rPr>
              <a:t> mi “</a:t>
            </a:r>
            <a:r>
              <a:rPr lang="en-US" sz="2000" dirty="0" err="1">
                <a:latin typeface="Comic Sans MS" pitchFamily="66" charset="0"/>
              </a:rPr>
              <a:t>costa</a:t>
            </a:r>
            <a:r>
              <a:rPr lang="en-US" sz="2000" dirty="0">
                <a:latin typeface="Comic Sans MS" pitchFamily="66" charset="0"/>
              </a:rPr>
              <a:t>” </a:t>
            </a:r>
            <a:r>
              <a:rPr lang="en-US" sz="2000" dirty="0" err="1">
                <a:latin typeface="Comic Sans MS" pitchFamily="66" charset="0"/>
              </a:rPr>
              <a:t>risolvere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istanza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Espressa</a:t>
            </a:r>
            <a:r>
              <a:rPr lang="en-US" sz="2000" dirty="0">
                <a:latin typeface="Comic Sans MS" pitchFamily="66" charset="0"/>
              </a:rPr>
              <a:t> come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dell’istanza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tornando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concetti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fondamentali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539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Struttura</a:t>
            </a:r>
            <a:r>
              <a:rPr lang="en-US" sz="4000" b="1" dirty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000" b="1" dirty="0" err="1">
                <a:solidFill>
                  <a:srgbClr val="3366FF"/>
                </a:solidFill>
                <a:latin typeface="Comic Sans MS" pitchFamily="66" charset="0"/>
              </a:rPr>
              <a:t>corso</a:t>
            </a:r>
            <a:endParaRPr lang="en-US" sz="4000" b="1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Corso strutturato in due moduli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Modulo I </a:t>
            </a:r>
            <a:r>
              <a:rPr lang="it-IT" dirty="0">
                <a:latin typeface="Comic Sans MS" pitchFamily="66" charset="0"/>
              </a:rPr>
              <a:t>(vecchio Elementi di Algoritmi e Strutture Dati)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Ottobre – Gennaio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>
                <a:solidFill>
                  <a:srgbClr val="C00000"/>
                </a:solidFill>
                <a:latin typeface="Comic Sans MS" pitchFamily="66" charset="0"/>
              </a:rPr>
              <a:t>Modulo II </a:t>
            </a:r>
            <a:r>
              <a:rPr lang="it-IT" dirty="0">
                <a:latin typeface="Comic Sans MS" pitchFamily="66" charset="0"/>
              </a:rPr>
              <a:t>(vecchio Algoritmi e Strutture dati con Laboratorio)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6 CFU</a:t>
            </a:r>
          </a:p>
          <a:p>
            <a:pPr lvl="2" eaLnBrk="1" hangingPunct="1">
              <a:lnSpc>
                <a:spcPct val="90000"/>
              </a:lnSpc>
            </a:pPr>
            <a:r>
              <a:rPr lang="it-IT" dirty="0">
                <a:latin typeface="Comic Sans MS" pitchFamily="66" charset="0"/>
              </a:rPr>
              <a:t>Marzo – Giugno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241" y="52799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978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29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o 32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717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39552" y="5301208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805" y="301821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3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2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Alg1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uso</a:t>
            </a:r>
            <a:r>
              <a:rPr lang="en-US" sz="2000" dirty="0">
                <a:latin typeface="Comic Sans MS" pitchFamily="66" charset="0"/>
                <a:sym typeface="Symbol"/>
              </a:rPr>
              <a:t> la prima </a:t>
            </a:r>
            <a:r>
              <a:rPr lang="en-US" sz="2000" dirty="0" err="1">
                <a:latin typeface="Comic Sans MS" pitchFamily="66" charset="0"/>
                <a:sym typeface="Symbol"/>
              </a:rPr>
              <a:t>moneta</a:t>
            </a:r>
            <a:r>
              <a:rPr lang="en-US" sz="2000" dirty="0">
                <a:latin typeface="Comic Sans MS" pitchFamily="66" charset="0"/>
                <a:sym typeface="Symbol"/>
              </a:rPr>
              <a:t> e la </a:t>
            </a:r>
            <a:r>
              <a:rPr lang="en-US" sz="2000" dirty="0" err="1">
                <a:latin typeface="Comic Sans MS" pitchFamily="66" charset="0"/>
                <a:sym typeface="Symbol"/>
              </a:rPr>
              <a:t>confronto</a:t>
            </a:r>
            <a:r>
              <a:rPr lang="en-US" sz="2000" dirty="0">
                <a:latin typeface="Comic Sans MS" pitchFamily="66" charset="0"/>
                <a:sym typeface="Symbol"/>
              </a:rPr>
              <a:t> con le </a:t>
            </a:r>
            <a:r>
              <a:rPr lang="en-US" sz="2000" dirty="0" err="1">
                <a:latin typeface="Comic Sans MS" pitchFamily="66" charset="0"/>
                <a:sym typeface="Symbol"/>
              </a:rPr>
              <a:t>altre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111561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5" y="1484784"/>
            <a:ext cx="475252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Alg1 (X={x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=2 </a:t>
            </a:r>
            <a:r>
              <a:rPr lang="en-US" sz="2000" b="1" dirty="0"/>
              <a:t>to</a:t>
            </a:r>
            <a:r>
              <a:rPr lang="en-US" sz="2000" dirty="0"/>
              <a:t> n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980728"/>
            <a:ext cx="4464496" cy="707886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due parole sui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costrutti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sequenziamento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condizionale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ciclo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23728" y="394368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n-1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555033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419872" y="560143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Oss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dirty="0" err="1">
                <a:latin typeface="Comic Sans MS" pitchFamily="66" charset="0"/>
              </a:rPr>
              <a:t>l’ultima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non serve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0841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n-2 </a:t>
            </a:r>
            <a:r>
              <a:rPr lang="en-US" sz="2000" dirty="0" err="1">
                <a:latin typeface="Comic Sans MS" pitchFamily="66" charset="0"/>
              </a:rPr>
              <a:t>pesate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>
            <a:off x="56521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583720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mah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147" y="303948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4735" y="306653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95" y="530678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874" y="52905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rgbClr val="3366FF"/>
                </a:solidFill>
                <a:latin typeface="Comic Sans MS" pitchFamily="66" charset="0"/>
              </a:rPr>
              <a:t>Prerequisiti del corso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Cosa è necessario sapere…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programmazione di base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strutture dati elementari 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concetto di ricorsione</a:t>
            </a:r>
          </a:p>
          <a:p>
            <a:pPr lvl="1" eaLnBrk="1" hangingPunct="1"/>
            <a:r>
              <a:rPr lang="it-IT">
                <a:latin typeface="Comic Sans MS" pitchFamily="66" charset="0"/>
              </a:rPr>
              <a:t>dimostrazione per induzione e calcolo infinitesimale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Propedeuticità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programmazione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analisi matematica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t-IT" sz="2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matematica discreta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Alg2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a </a:t>
            </a:r>
            <a:r>
              <a:rPr lang="en-US" sz="2000" dirty="0" err="1">
                <a:latin typeface="Comic Sans MS" pitchFamily="66" charset="0"/>
                <a:sym typeface="Symbol"/>
              </a:rPr>
              <a:t>coppie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3441138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264696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Alg2 (X={x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dirty="0"/>
              <a:t>})</a:t>
            </a:r>
            <a:endParaRPr lang="en-US" sz="2000" i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k=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n/2</a:t>
            </a:r>
            <a:r>
              <a:rPr lang="en-US" sz="2000" dirty="0">
                <a:sym typeface="Symbol"/>
              </a:rPr>
              <a:t>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for </a:t>
            </a:r>
            <a:r>
              <a:rPr lang="en-US" sz="2000" dirty="0" err="1"/>
              <a:t>i</a:t>
            </a:r>
            <a:r>
              <a:rPr lang="en-US" sz="2000" dirty="0"/>
              <a:t>=1 </a:t>
            </a:r>
            <a:r>
              <a:rPr lang="en-US" sz="2000" b="1" dirty="0"/>
              <a:t>to</a:t>
            </a:r>
            <a:r>
              <a:rPr lang="en-US" sz="2000" dirty="0"/>
              <a:t> k </a:t>
            </a:r>
            <a:r>
              <a:rPr lang="en-US" sz="2000" b="1" dirty="0"/>
              <a:t>do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    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2i-1</a:t>
            </a:r>
            <a:endParaRPr lang="en-US" sz="2000" b="1" baseline="-25000" dirty="0"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2i-1</a:t>
            </a:r>
            <a:r>
              <a:rPr lang="en-US" sz="2000" dirty="0">
                <a:sym typeface="Wingdings" pitchFamily="2" charset="2"/>
              </a:rPr>
              <a:t>) &lt; peso(x</a:t>
            </a:r>
            <a:r>
              <a:rPr lang="en-US" sz="2000" baseline="-25000" dirty="0">
                <a:sym typeface="Wingdings" pitchFamily="2" charset="2"/>
              </a:rPr>
              <a:t>2i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x</a:t>
            </a:r>
            <a:r>
              <a:rPr lang="en-US" sz="2000" baseline="-25000" dirty="0">
                <a:sym typeface="Wingdings" pitchFamily="2" charset="2"/>
              </a:rPr>
              <a:t>2i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i="1" dirty="0">
                <a:sym typeface="Wingdings" pitchFamily="2" charset="2"/>
              </a:rPr>
              <a:t>//</a:t>
            </a:r>
            <a:r>
              <a:rPr lang="en-US" sz="2000" i="1" dirty="0" err="1">
                <a:sym typeface="Wingdings" pitchFamily="2" charset="2"/>
              </a:rPr>
              <a:t>ancora</a:t>
            </a:r>
            <a:r>
              <a:rPr lang="en-US" sz="2000" i="1" dirty="0">
                <a:sym typeface="Wingdings" pitchFamily="2" charset="2"/>
              </a:rPr>
              <a:t> non ho </a:t>
            </a:r>
            <a:r>
              <a:rPr lang="en-US" sz="2000" i="1" dirty="0" err="1">
                <a:sym typeface="Wingdings" pitchFamily="2" charset="2"/>
              </a:rPr>
              <a:t>trovato</a:t>
            </a:r>
            <a:r>
              <a:rPr lang="en-US" sz="2000" i="1" dirty="0">
                <a:sym typeface="Wingdings" pitchFamily="2" charset="2"/>
              </a:rPr>
              <a:t> la </a:t>
            </a:r>
            <a:r>
              <a:rPr lang="en-US" sz="2000" i="1" dirty="0" err="1">
                <a:sym typeface="Wingdings" pitchFamily="2" charset="2"/>
              </a:rPr>
              <a:t>moneta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falsa</a:t>
            </a:r>
            <a:r>
              <a:rPr lang="en-US" sz="2000" i="1" dirty="0">
                <a:sym typeface="Wingdings" pitchFamily="2" charset="2"/>
              </a:rPr>
              <a:t>; n è </a:t>
            </a:r>
            <a:r>
              <a:rPr lang="en-US" sz="2000" i="1" dirty="0" err="1">
                <a:sym typeface="Wingdings" pitchFamily="2" charset="2"/>
              </a:rPr>
              <a:t>dispari</a:t>
            </a:r>
            <a:r>
              <a:rPr lang="en-US" sz="2000" i="1" dirty="0">
                <a:sym typeface="Wingdings" pitchFamily="2" charset="2"/>
              </a:rPr>
              <a:t> //e </a:t>
            </a:r>
            <a:r>
              <a:rPr lang="en-US" sz="2000" i="1" dirty="0" err="1">
                <a:sym typeface="Wingdings" pitchFamily="2" charset="2"/>
              </a:rPr>
              <a:t>manca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una</a:t>
            </a:r>
            <a:r>
              <a:rPr lang="en-US" sz="2000" i="1" dirty="0">
                <a:sym typeface="Wingdings" pitchFamily="2" charset="2"/>
              </a:rPr>
              <a:t> </a:t>
            </a:r>
            <a:r>
              <a:rPr lang="en-US" sz="2000" i="1" dirty="0" err="1">
                <a:sym typeface="Wingdings" pitchFamily="2" charset="2"/>
              </a:rPr>
              <a:t>moneta</a:t>
            </a:r>
            <a:br>
              <a:rPr lang="en-US" sz="2000" i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return </a:t>
            </a:r>
            <a:r>
              <a:rPr lang="en-US" sz="2000" i="1" dirty="0" err="1">
                <a:sym typeface="Wingdings" pitchFamily="2" charset="2"/>
              </a:rPr>
              <a:t>x</a:t>
            </a:r>
            <a:r>
              <a:rPr lang="en-US" sz="2000" i="1" baseline="-25000" dirty="0" err="1">
                <a:sym typeface="Wingdings" pitchFamily="2" charset="2"/>
              </a:rPr>
              <a:t>n</a:t>
            </a:r>
            <a:endParaRPr lang="en-US" sz="2000" i="1" baseline="-25000" dirty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dipende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3970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94950" y="441830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latin typeface="Comic Sans MS" pitchFamily="66" charset="0"/>
              </a:rPr>
              <a:t>n/2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32040" y="54452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Alg1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93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9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102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7695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46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532" y="3071383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086259" y="3068960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26" y="47945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5417253" y="4792091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979712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8" y="2978109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21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368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462" y="298874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96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39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641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127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550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1619672" y="298631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15" y="306075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462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838766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06761"/>
            <a:ext cx="7772400" cy="5429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Libri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testo</a:t>
            </a: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45019" y="209674"/>
            <a:ext cx="4666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Slide e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materiale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omic Sans MS" pitchFamily="66" charset="0"/>
              </a:rPr>
              <a:t>didattico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7704" y="871670"/>
            <a:ext cx="55923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2400" dirty="0">
                <a:latin typeface="Comic Sans MS" pitchFamily="66" charset="0"/>
              </a:rPr>
              <a:t>http://www.mat.uniroma2.it/~guala/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07704" y="4941168"/>
            <a:ext cx="53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T.H. </a:t>
            </a:r>
            <a:r>
              <a:rPr lang="en-US" dirty="0" err="1">
                <a:latin typeface="Comic Sans MS" pitchFamily="66" charset="0"/>
              </a:rPr>
              <a:t>Cormen</a:t>
            </a:r>
            <a:r>
              <a:rPr lang="en-US" dirty="0">
                <a:latin typeface="Comic Sans MS" pitchFamily="66" charset="0"/>
              </a:rPr>
              <a:t>, C.E. </a:t>
            </a:r>
            <a:r>
              <a:rPr lang="en-US" dirty="0" err="1">
                <a:latin typeface="Comic Sans MS" pitchFamily="66" charset="0"/>
              </a:rPr>
              <a:t>Leiserson</a:t>
            </a:r>
            <a:r>
              <a:rPr lang="en-US" dirty="0">
                <a:latin typeface="Comic Sans MS" pitchFamily="66" charset="0"/>
              </a:rPr>
              <a:t>, R.L. </a:t>
            </a:r>
            <a:r>
              <a:rPr lang="en-US" dirty="0" err="1">
                <a:latin typeface="Comic Sans MS" pitchFamily="66" charset="0"/>
              </a:rPr>
              <a:t>Rivest</a:t>
            </a:r>
            <a:r>
              <a:rPr lang="en-US" dirty="0">
                <a:latin typeface="Comic Sans MS" pitchFamily="66" charset="0"/>
              </a:rPr>
              <a:t>, C. Stein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Introduzione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agli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algortimi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1659" y="3861048"/>
            <a:ext cx="4833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P. </a:t>
            </a:r>
            <a:r>
              <a:rPr lang="en-US" dirty="0" err="1">
                <a:latin typeface="Comic Sans MS" pitchFamily="66" charset="0"/>
              </a:rPr>
              <a:t>Crescenzi</a:t>
            </a:r>
            <a:r>
              <a:rPr lang="en-US" dirty="0">
                <a:latin typeface="Comic Sans MS" pitchFamily="66" charset="0"/>
              </a:rPr>
              <a:t>, G. </a:t>
            </a:r>
            <a:r>
              <a:rPr lang="en-US" dirty="0" err="1">
                <a:latin typeface="Comic Sans MS" pitchFamily="66" charset="0"/>
              </a:rPr>
              <a:t>Gambosi</a:t>
            </a:r>
            <a:r>
              <a:rPr lang="en-US" dirty="0">
                <a:latin typeface="Comic Sans MS" pitchFamily="66" charset="0"/>
              </a:rPr>
              <a:t>, R. </a:t>
            </a:r>
            <a:r>
              <a:rPr lang="en-US" dirty="0" err="1">
                <a:latin typeface="Comic Sans MS" pitchFamily="66" charset="0"/>
              </a:rPr>
              <a:t>Grossi</a:t>
            </a:r>
            <a:r>
              <a:rPr lang="en-US" dirty="0">
                <a:latin typeface="Comic Sans MS" pitchFamily="66" charset="0"/>
              </a:rPr>
              <a:t>, G. Rossi</a:t>
            </a: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>
                <a:latin typeface="Comic Sans MS" pitchFamily="66" charset="0"/>
              </a:rPr>
              <a:t>Pearson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624" y="5890046"/>
            <a:ext cx="3313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A. </a:t>
            </a:r>
            <a:r>
              <a:rPr lang="en-US" dirty="0" err="1">
                <a:latin typeface="Comic Sans MS" pitchFamily="66" charset="0"/>
              </a:rPr>
              <a:t>Bertossi</a:t>
            </a:r>
            <a:r>
              <a:rPr lang="en-US" dirty="0">
                <a:latin typeface="Comic Sans MS" pitchFamily="66" charset="0"/>
              </a:rPr>
              <a:t>, A. </a:t>
            </a:r>
            <a:r>
              <a:rPr lang="en-US" dirty="0" err="1">
                <a:latin typeface="Comic Sans MS" pitchFamily="66" charset="0"/>
              </a:rPr>
              <a:t>Montresor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strutture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dati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dirty="0" err="1">
                <a:latin typeface="Comic Sans MS" pitchFamily="66" charset="0"/>
              </a:rPr>
              <a:t>Città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Studi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4694" y="5855394"/>
            <a:ext cx="26356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J. Kleinberg, E. </a:t>
            </a:r>
            <a:r>
              <a:rPr lang="en-US" dirty="0" err="1">
                <a:latin typeface="Comic Sans MS" pitchFamily="66" charset="0"/>
              </a:rPr>
              <a:t>Tardos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 Design 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Addison Wesley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2259" y="3789040"/>
            <a:ext cx="3376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S. </a:t>
            </a:r>
            <a:r>
              <a:rPr lang="en-US" dirty="0" err="1">
                <a:latin typeface="Comic Sans MS" pitchFamily="66" charset="0"/>
              </a:rPr>
              <a:t>Dasgupta</a:t>
            </a:r>
            <a:r>
              <a:rPr lang="en-US" dirty="0">
                <a:latin typeface="Comic Sans MS" pitchFamily="66" charset="0"/>
              </a:rPr>
              <a:t>, C. Papadimitriou,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U. </a:t>
            </a:r>
            <a:r>
              <a:rPr lang="en-US" dirty="0" err="1">
                <a:latin typeface="Comic Sans MS" pitchFamily="66" charset="0"/>
              </a:rPr>
              <a:t>Vazirani</a:t>
            </a:r>
            <a:endParaRPr lang="en-US" dirty="0">
              <a:latin typeface="Comic Sans MS" pitchFamily="66" charset="0"/>
            </a:endParaRPr>
          </a:p>
          <a:p>
            <a:pPr eaLnBrk="1" hangingPunct="1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Algorithms ,  </a:t>
            </a:r>
            <a:r>
              <a:rPr lang="en-US" dirty="0">
                <a:latin typeface="Comic Sans MS" pitchFamily="66" charset="0"/>
              </a:rPr>
              <a:t>McGraw-Hill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11760" y="2793702"/>
            <a:ext cx="4272323" cy="92333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C. </a:t>
            </a:r>
            <a:r>
              <a:rPr lang="it-IT" dirty="0" err="1">
                <a:latin typeface="Comic Sans MS" pitchFamily="66" charset="0"/>
              </a:rPr>
              <a:t>Demetrescu</a:t>
            </a:r>
            <a:r>
              <a:rPr lang="it-IT" dirty="0">
                <a:latin typeface="Comic Sans MS" pitchFamily="66" charset="0"/>
              </a:rPr>
              <a:t>, I. Finocchi, G. Italiano</a:t>
            </a:r>
          </a:p>
          <a:p>
            <a:r>
              <a:rPr lang="it-IT" dirty="0">
                <a:solidFill>
                  <a:srgbClr val="3366FF"/>
                </a:solidFill>
                <a:latin typeface="Comic Sans MS" pitchFamily="66" charset="0"/>
              </a:rPr>
              <a:t>Algoritmi e Strutture dati </a:t>
            </a:r>
            <a:r>
              <a:rPr lang="it-IT" dirty="0">
                <a:latin typeface="Comic Sans MS" pitchFamily="66" charset="0"/>
              </a:rPr>
              <a:t>(sec. ed.)</a:t>
            </a:r>
          </a:p>
          <a:p>
            <a:r>
              <a:rPr lang="it-IT" dirty="0">
                <a:latin typeface="Comic Sans MS" pitchFamily="66" charset="0"/>
              </a:rPr>
              <a:t>McGraw-Hill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431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Alg3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peso le </a:t>
            </a:r>
            <a:r>
              <a:rPr lang="en-US" sz="2000" dirty="0" err="1">
                <a:latin typeface="Comic Sans MS" pitchFamily="66" charset="0"/>
                <a:sym typeface="Symbol"/>
              </a:rPr>
              <a:t>monete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dividendole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ogni</a:t>
            </a:r>
            <a:r>
              <a:rPr lang="en-US" sz="2000" dirty="0">
                <a:latin typeface="Comic Sans MS" pitchFamily="66" charset="0"/>
                <a:sym typeface="Symbol"/>
              </a:rPr>
              <a:t> volte in due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4622742" y="3058327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umetto 1 36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n 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Alg2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260648"/>
            <a:ext cx="62646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Alg3(X)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due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(</a:t>
            </a:r>
            <a:r>
              <a:rPr lang="en-US" sz="2000" dirty="0" err="1"/>
              <a:t>uguale</a:t>
            </a:r>
            <a:r>
              <a:rPr lang="en-US" sz="2000" dirty="0"/>
              <a:t>)        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k = </a:t>
            </a:r>
            <a:r>
              <a:rPr lang="en-US" sz="2000" dirty="0">
                <a:sym typeface="Symbol"/>
              </a:rPr>
              <a:t></a:t>
            </a:r>
            <a:r>
              <a:rPr lang="en-US" sz="2000" dirty="0"/>
              <a:t>|X|/2</a:t>
            </a:r>
            <a:r>
              <a:rPr lang="en-US" sz="2000" dirty="0">
                <a:sym typeface="Symbol"/>
              </a:rPr>
              <a:t> e se |X| è </a:t>
            </a:r>
            <a:r>
              <a:rPr lang="en-US" sz="2000" dirty="0" err="1">
                <a:sym typeface="Symbol"/>
              </a:rPr>
              <a:t>dispari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una</a:t>
            </a:r>
            <a:r>
              <a:rPr lang="en-US" sz="2000" dirty="0">
                <a:sym typeface="Symbol"/>
              </a:rPr>
              <a:t> </a:t>
            </a:r>
            <a:br>
              <a:rPr lang="en-US" sz="2000" dirty="0">
                <a:sym typeface="Symbol"/>
              </a:rPr>
            </a:b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ulteriore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moneta</a:t>
            </a:r>
            <a:r>
              <a:rPr lang="en-US" sz="2000" dirty="0">
                <a:sym typeface="Symbol"/>
              </a:rPr>
              <a:t> y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y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Alg3(X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Alg3: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58873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1647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616624" y="4181018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quando</a:t>
            </a:r>
            <a:r>
              <a:rPr lang="en-US" sz="2000" dirty="0"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 = 1?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2871779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3191749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454105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533314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latin typeface="Comic Sans MS" pitchFamily="66" charset="0"/>
                <a:sym typeface="Symbol"/>
              </a:rPr>
              <a:t> log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28529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</a:t>
            </a:r>
            <a:r>
              <a:rPr lang="en-US" sz="1600" dirty="0">
                <a:latin typeface="Comic Sans MS" pitchFamily="66" charset="0"/>
                <a:sym typeface="Symbol"/>
              </a:rPr>
              <a:t> log</a:t>
            </a:r>
            <a:r>
              <a:rPr lang="en-US" sz="1600" baseline="-25000" dirty="0">
                <a:latin typeface="Comic Sans MS" pitchFamily="66" charset="0"/>
                <a:sym typeface="Symbol"/>
              </a:rPr>
              <a:t>2</a:t>
            </a:r>
            <a:r>
              <a:rPr lang="en-US" sz="1600" dirty="0">
                <a:latin typeface="Comic Sans MS" pitchFamily="66" charset="0"/>
                <a:sym typeface="Symbol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 </a:t>
            </a:r>
            <a:r>
              <a:rPr lang="en-US" sz="16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899592" y="360495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+ 2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99592" y="3964994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latin typeface="Comic Sans MS" pitchFamily="66" charset="0"/>
                <a:sym typeface="Symbol"/>
              </a:rPr>
              <a:t>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/8</a:t>
            </a:r>
            <a:r>
              <a:rPr lang="en-US" sz="2000" dirty="0">
                <a:latin typeface="Comic Sans MS" pitchFamily="66" charset="0"/>
                <a:sym typeface="Symbol"/>
              </a:rPr>
              <a:t></a:t>
            </a:r>
            <a:r>
              <a:rPr lang="en-US" sz="2000" dirty="0">
                <a:latin typeface="Comic Sans MS" pitchFamily="66" charset="0"/>
              </a:rPr>
              <a:t>) + 3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796136" y="2636912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vale </a:t>
            </a:r>
          </a:p>
          <a:p>
            <a:r>
              <a:rPr lang="en-US" sz="2000" dirty="0">
                <a:latin typeface="Comic Sans MS" pitchFamily="66" charset="0"/>
                <a:sym typeface="Symbol"/>
              </a:rPr>
              <a:t> (1/2)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   </a:t>
            </a:r>
            <a:br>
              <a:rPr lang="en-US" sz="2000" dirty="0">
                <a:latin typeface="Comic Sans MS" pitchFamily="66" charset="0"/>
                <a:sym typeface="Symbol"/>
              </a:rPr>
            </a:br>
            <a:r>
              <a:rPr lang="en-US" sz="2000" dirty="0">
                <a:latin typeface="Comic Sans MS" pitchFamily="66" charset="0"/>
                <a:sym typeface="Symbol"/>
              </a:rPr>
              <a:t> (1/2)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/2</a:t>
            </a:r>
            <a:r>
              <a:rPr lang="en-US" sz="2000" dirty="0">
                <a:latin typeface="Comic Sans MS" pitchFamily="66" charset="0"/>
                <a:sym typeface="Symbol"/>
              </a:rPr>
              <a:t>    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/4</a:t>
            </a:r>
            <a:r>
              <a:rPr lang="en-US" sz="2000" dirty="0">
                <a:latin typeface="Comic Sans MS" pitchFamily="66" charset="0"/>
                <a:sym typeface="Symbol"/>
              </a:rPr>
              <a:t> 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Alg3?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7gg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070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31" y="300252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50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2947715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408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632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470" y="4725144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=7</a:t>
            </a:r>
          </a:p>
        </p:txBody>
      </p:sp>
      <p:sp>
        <p:nvSpPr>
          <p:cNvPr id="29" name="Ovale 28"/>
          <p:cNvSpPr/>
          <p:nvPr/>
        </p:nvSpPr>
        <p:spPr>
          <a:xfrm>
            <a:off x="4625165" y="3063899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umetto 1 30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8793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9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98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2987824" y="527994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299695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300758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10" y="3004947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86" y="299937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076056" y="299695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_ISw2J9GiM-w/TLebeCHnE0I/AAAAAAAAAt4/pv_tSvo_wdo/s1600/Immagin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56584" cy="3981863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ITEhQUEhQVFRUVFxUVGBcXFRQYGRYYGBYXFhYYGBgYHiggGBolGxcXITEhJSkrLi4uFx8zODMsNygtLisBCgoKDg0OGhAQGiwkHyQsLCwsLCwsLCwsLCwsLCwsLCwsLDQsLCwsLCwsLCwsLCwsLCwsLCwsLCwsLCwsLCwsLP/AABEIAOEA4QMBIgACEQEDEQH/xAAbAAABBQEBAAAAAAAAAAAAAAAAAQIDBAUGB//EAEoQAAIBAgQCBgYFCAcHBQAAAAECAAMRBBIhMUFRBRMiYXGBBjJykaGxQlKSwfAVIzNigrLR4UNzg5Oi0vEUU2OEo7PCJERUZOL/xAAZAQEAAwEBAAAAAAAAAAAAAAAAAgMEAQX/xAAoEQACAgICAQQBBAMAAAAAAAAAAQIRAzEEIRITQVFhIjJCgZEUUrH/2gAMAwEAAhEDEQA/APcYQhACEIQAhCEAIQhACEIw1B4zjdAfCQmoZUxnSVKl+lrJT9t1X5kSDyRR2maMJgH0kwv0Wep/V0a1T4qpHxh+Xk4UMUf+WqD94CQ9dEvBm/CYH5fTjQxQ/wCWqH90GKPSTC/SZ6f9ZRrU/iygfGPXRzwZvQmdhOkKNX9FWR/YdW+8y11jDkfhJrLFnPFk8JCMQOPZ8dvftJpNNPRwIQhOgIQhACEIQAhCEAIQhACITFjXW8ARaggagjTRgaPfAHGqIpqDnIxR31g9Mc+6ASBxzjWqctZXqEC7MbKLk3NgBxJPCZB6Sq19MKAtP/5DjQ/1KfT9o2XlmlE8yiTjGzT6Q6Qp0lzVnCg6C/E8lUase4XMzj0jiKv6Cj1a/wC8r3HmtJe0f2iskwXRVOm2fV6p3q1Dmc9wP0R3LYd0vzLLK2WKKRlHohn/AE9erU/VVupT7NOzEe0xljC9F4elrTpU1PMKuY+J3MvRGS8hvZIQOOcUuI0U9fx/pDqpKkRHGoIGoOcYKcQ0++OgV8V0bh6vr0qbHmVFx4HcSuOi2T9BWq0/1WbrU91S5A8GE0AtopMi38EigMfXp/pqQdfr0bnzNJu0P2S0t4PFI4zUXHeBsDyZDsfcYtRrW8QPeZVxWBRjm1R9g6HK3gT9IdxuJ1ZGjnimaiYu2jjL3/RPnw8/eZYd7TAXGPT0rgMv+9Uaf2i/R8Rp4S4hK2Kdpfq3G36h2Hht4TVj5CeyuWOjTzjnENUSHD5WF1Om3eOYIO3hHtQ7/wAWtNJWP6wResHOMFKHU98AkDA7RYxEtHwAhCEAIQhACEIhNoAM1pQ6Rx6UkNSqbAWAAuSSdAqgasxOgAh0jjkpIalQ2A0sBcknRVUD1mJsAOJmZgcI7uK+IH5zXq6d7rQU8O+oeLeQ03y5c3siyERi4OpiCHxIyoDdMPe4HJqxGjt+r6o7zrNcCEWY+3stCLCQ9eW9QXH1j6vl9by075OMXLRxuieRNiU2vcjgoLEeIXaN/wBnv65Ld2y/ZG48byZQALDQcppjx/llbn8EXXNwRvMqPvv8Ihep9VPtt/kk4BMSWejAj5MgzVPqp9tv8kQ1W4o3kVP33+EsQh4IHfNlYYldr2J4MCpPgG3khkjC4sdRykBwoHqEr3DVfsnbytKZ8X/Vklk+RWtYk8NdryNtQPEGQ1zlsaijgM30bE+9Pl3ySrWsLAG52awIHAcQTxOkyyi4un0WJ3oV31A53+Up5DSN6Wq7mnw7yn1T3bHulpxsZXqPqPP7pXdEizRrZrVKR12IOgNvouOBHPceFwdTC4kOLjQjQg7qeR/Gs5tiVbOu/wBIcGH8eRlynX2qU99rHTMOKNyPI8D3Eg6sOeunohPHejehIsNiFdQy7HnuCNCDyIOklnoLszhCEIAQhCAEIQgBK9aoNSSAoubnbTcnuktVuHOc90wevqjCj9GAKmIPNfoUf2yLn9VT9aUZp0qJRVsZgQcTUGIcHq1v/s6HkdDXYfWYeryU82M2IARZhfbsvCJUqBRc+HeTyA4mFSoFFz/MngB3xlKmb5m9bgOCjkO/mePhLceJzf0QlKhopFtX24Jw/a+se7bx3k8qYnpVEYqaNdrW1Wk7qbi+hG8YnT9LildPaw2IA94QgeZm6MVFUipuzQCH/WOCDxjgb6jW+t4s6cM/0gxxo4atVG6IxUc3IsgHixA84dG4c06NNGYsyIiszEksQoBJJ3JNzKPpN23wtDhUrCo/sUB1uv8AaCkPOa8IBCJCdAQhCAR1uHtL85TxtLILptcXXh+z9U/Dw3l2qNvaX5zPxlUsTvYbd8jKCkqZ1OjKxHSDupSwAOn0g29zc30FtLW+cuI56sOxB7wDrrYac76cpWxFHMwC61MrNoCRlW3rHhqQB/rKTXPFgdt9RY324WPDYzzc2J439GmElJF937XkfmItGtla/A7j75FqEDNYHY223sLeO9pAz6+Q+ZlOiw3KGK6p8/0Gtn5DgKnlse7X6M6Cchgq1xY8PlNnoHE6Gkd0F176ew81PZ8Mp4zbxsv7X/BRlh7mtCEJtKAhCEAI2obDSOjKh08dJxugZ2NxopI9RvVVSe88gO8k285R6JwrU0JfWpVY1Kh/WbgO5QAoHJRHdMDra9Cj9FT/ALRU8ENqS+dQ5v7OacwZJWy6KpEGYm/4McWMlAkOJ1sn1tW9kb+/bzPKcivJ0jr6IqLF2DHbXL4fW8Tw5DxluJFm+MUlSKWwhCKg1kjhMBGVDHXiMwGp2GpkQc/SPWY6q979RTSgO5qlqr6b3yilNQsZl+iQzUOuPrYipUxH7Lt+bH92Em1JAgDExxYyUCLaARoTeSWi2kWKrZFvx2EATFEhbgXsQeHPvmT98e9ZjuSe68qY1CyhASOsZaZbkHIDEfrWvbvInQWOh3GWtWto5VUbUl1VbXX9TMWI56niJSxtIXza9/fpo3eR8vATc6RpAIthYLoBwAtp8pmK93yKCzABiAL2BNgW4C9jbnY8pGUVJUzqdO0ZNdm0bMdNctwQQARlA57kHu1g7Cwa+4uNRqLE38O/jJatMo1rEcRcEacN+R090q4nEsWykZQO0O1fMNtdOHLvE8ma8ZNM2R7Vk1KqFbfjby119/Dumi1c02WqN0NyNNUOjj3a25qJgs018FWzUweI7J8tvh8pFTp2iTjfR2VCpmF+HA85LMb0YxF6Rpnek2QezYMnuUgeKmbM9eElKKaMLVOghCEkcCRVDrJZUxlcIjudlVm+yL/dK8jqJ1GX0V26mIrfWqdWvsUex+/1h85pyl0JQKUKSnfIC3tN2m+JMuzBsvCV8Prmf6x09kaL95/aj8U5Cm2+w8ToPiRHIoAAGwAA8BtNPHjtlc2OhEhNRWEfT4xkkXaAOvMb0urlcLUVTZ6uWglt81ZhTBHgGJ8przD6W/OYvC0uFPrMS3Lsjqqd/wBqoT+xOA1aFEIqovqqAo8ALD5SS0W0WdA0zNqdI1FdAafrgBUB7YY6sXPqqoUE3ub+4G9VxKrueNrCZHSP5wXRzaoAQwvfISM2XkbXAPAkGAbsr9IL2D3a+HfHdHlOqpmmMqFFKC1rKVBUW8JPAOdw1Q1AzKLoume+jnkn1gOLbX0F9bFerlAIBJJUKosLsTYC52148JoDpDNWNK3ZyMxP1e0FW+ux7dvZmdTGesi0+0lNxUZhbKBlbIBr2iTY6aAa8r9BtYNGFJFqEMwUBjqQT4nU+J3lQDqdERArMWOpzEnckm5Y7bxcPh2p9c2bMXfOP1RkVQP8JPnK9WuWAzAXHH8aTgKfSXaGbiDfy2I8Nj5TF6SWwD/UNz7Ldlge4aN+zOgIuLHw9+8x6lLMrI3EFD8VP3zDzI9qRowvaM5ml3oWt2mT6y3HiuvyvMalVJUE7219oaN8byfo7EZa1M8MwB8CbH4EzEaTrOg6+XEgcKiFfNDdfgz+6dbODqvkqU24pVX4nqz8HM7tTcT0OHK4V8GXkKpWLCEJrKAmN6Qn/wBNVH1wE/vGCf8AlNmYvTX6NRzq0P8AuofulGfROGy9aEYKn41iNUExlhHiDqg5t8lZvmBJpWqVO2vdmPnoPvk+cTbg/QVz2OhEDCOtLiAlpKY1BrFtACYfQ35zE4utwDJhk9miuZ7f2lRx+zNbG4haVN6jerTRnPgoLH5TL9GKLUsLSDgZ2BqPrrnqMaj779pj7oBswMbnEXOIBh4unWcvlptciwJIVL2sL3N+O6qdpZr2REpC3ZVRcWHqi2w2mj1omXVoVGNz1VPvAdi1/s66QCToas2V1YgAORTFxfJkQ+faz27rcpoFpkU8PTps1aq18uUISr9gnskqLnVswFwL7i9tAY3HUyrNnIFMGob06gIy7kXGp8IAtbAjrsxHZazEgqtmTYE7kEMfs/rG8uCqIoKKCoQ5Rc3zAAa3uSd7a8pHRo5+NjvqNrd+0q4fEJUGZGup2bKyhhzGYC47xANF8WOF5SJv5xtasisq5rswzABHJC3tmbTsi/E22PKS1lVVDF1AY6Xzgnfha+wPunQR/j/SZmIFnbxv7wD8yZq1EtY3BB2IvrptqJnV6ZapZQTcDgRz390zcpXjLcTqRydY5XqLyqP/AIjn/wDKV3qTXx+ApddUviaSklSRZ2CkIFszAWX1TMrpHAVKTZWF+IK6qw5gzzXFmpSR1HTL6VCOK5x45Q4+M7zBPdFPdPPcYb0x30af/aAncdAPehTP6q/ITVwtyRTyNI0YQhPQMwTF6X/RqeVSif8AqKPvm1Mfpgfmqn6ozfZOb7pn5GizHsmNOIyd8feNJmLyZZRAafbXvzD3gH7jLJpfw8pBVOqHkw/xAr82Et2m7ju4FU9jFpyS0IS8gPQRbRV2i3gGD6X9qlToDfE1qdH9i/WVf+mj++afVG420/jcaTLxDdZ0gg+jhqDOf6yu2RfMJTf7c1y0ATqxG5YpaRVKwG5gA1Pv/Gv8ZQxVNvVJzA6agHTiDL2eVsabgQCpj6LNTpga3qIzEsBZVYve5tfVVHn3SLFZTai2pqI7EAi2UFRvzJaRdI2avSQgEIlRzcX1GSmNP2mi1aaU71WIRVTJtYatm0A4k8IBYxlYph8Q43FN7eOVrD32jaFMKqqNlAHkBb7pX6Yqf+mOUZsz09AR2galMWvtqLi8nwL50DMVOYZiVvlynUWJ3sOOl+Q2nQQUjfEVz9XqqP2Ezkf9WW8fRZq1ABTZEqMWtcK1kQa7AkM+/KUehWLq1T/fVHcd6lsqHzVVPnLAqlsVUNzlRKagXNszF2Y252yTgGdJVxmp0KZBcMrvbXIguTm5Zj2QONzwBlD0kxxo0HyGz1GSip2IurM1iNrJmI77S7gkVC9NQFAJYWA1DEnUDcg3HhbnOe9LmzKCuoSq17cOxk18xbzmfkusZZiVyMGriyTcBVAtlVRYKBew139Y3PGX+kcYThKeaxOa3l2v4D3CYqgswVRcnb8cB3x3S+JDFKKG4Tc82tlA8dSfMTzbZrpHX45rIL8KNP8A7QP3zuvR0Ww9MclUfATgunt6qjgOrHkAgnofRC2pLNXC/VJlOfSLsIQnoGYJRxdO+ZTsQR7xL0q4sag+X4+MqzK4kobM/APeml97WPiOyfiJOTK2H0Z17848G3/xAycmeYzQMxCkqbb7jxGo+IEt03DAEbEAjwOsrEx2Bf1l+qbj2WuR8cw8hNXEn24leRe5agBACLe03FI4mJeMvC8AxehU/OYuofWfEFfBaaIij4E/tTULSKnhcrVGXUOwe3JsoU27uyD4kwLQBzNM6vUzEngPxrLGIbQymIAoYjY/zgzE8TfnYXF+IBFrjvEQSlVUvUyElUVVYgEguWLAAkG4UZdgdSeW/QMRH64qK9TRLsQKOa5bQE5NNL6cfKPqdH5mRnq1amRswVimW42JyqNjr4gSVHRCKagKcubKosABZdbbcvI8o4vOAXrg2ZQdVIU6bHKG49zCZ2Jwrserdz1WUdmmoQNYkFGIubAZdiNzH0KgzVQLC1ThuSURiT33J8rSwmJtvqNPKAKKxAAUhdhew0G2gOgj6NAqxJa99T2VFyBYXI30Eo1qgVsqg6EWuRqpF8wvrYG48QZL0lVVsPVN7DKb3sB4Hx284AYmoue61gpC5rWRuzz12vbztOJ6QxT0arZKitnu5XRgM2pDLtbXTmJp9OYrLTyqNXsoAGvuHdp5zmMbg6lNQzrlDGwuRcm1/VveYOXPtRRowR6sfi+ka1rfm6QYX/N01QsL8+VxE9GsOHxVBOHWBj7KfnGv5KY3pYpZSrqSdtKgORQEX1lAGqMT4zS9DqFhXrH6KCkvtVTrbwRW98xtl9G2zdZVQcXqg+49Yf3TPT8GtkUd0849HKOfEjki382Nh8AffPTVFhN/CjUL+TPnf5ULCEJsKAkWJW6nu1ksbUJtpONWqBi1zZlb9k+B2+NvfJSZHiUsSvAjTwPlIBUNrEm40nl5INOjUnaLDNKOL6QNJ0YI7b3yLm7Jte54cCPZkjPvv+NpE7+O3x/HGRi3FpoPtE35fJ/9virf1X/6iflv/wCvif7r+cTA4mxCE6a5ficv8P8ASXy09WElJWjM1Tooflv/AIGJ/uv5w/Lf/AxP91/OXS0iZ5I4Vfy5/wADE/3R/jFPT/OjiD40b/OSs8hqPAIT0o1SoFFF1TKxZ3XJY3UKoHEm7G/C0kfu+JPzjS/f+PD8ffIK9QgGwJPAXtfhqeXP8CAK9R+Cp5u3+SQ4ajluzHNUYDM3gNlH0VGth3nckmRvir2C3YnXYgAA2JJtvyHHfaPZxz/HHhAJGeRtUkTPIXqwcJRYCwAAHACw1P8AExMU6Cm7KblULWJtsL6nlKzVdG8v3hInqr1b9kl7dna1+RueJgCu3aZyblrDbQACyqO7c+JMWhiVW7OgcDUaAnMNgCdBKzVewfaX5PM3pHHAUyt7XcAm9it0a1tNT8pGc1FWyUU26MvpNq5YVGDqAfXswAJbU3toMx07gIzpvo10C1Hq5yQAbsxN7k2S41UC3LjH9I9G1MoeqzsLE9qrmym9lGt7X3uNryLFMCgLOzlgWszXAYZhpyGluE8mdybbNipKigMRUy5c75bWy52tbla9rTsKOH6mhSpbMR11T2qgGUHwQL7zMzoDoym9Q59UpEO+twQtwo2+k1gV5X5TZrr1z2JJaoxJ1+jftcOWndcSHi30iVpdnSegWD7JqH6ZzeWy/AD3ztJndCYbJTtblNGexjj4xSMMnbsIQhJnAhCEAqdIUbrcbr8uMyGPEToph9IUMjX+idu48pk5OO15IuxS9imzSJnklUXFxw3/AIyozTzy+hahvLeEx1+yx7XA/W/n3efhnM0gqNLsWV439EZw8kdAzyJnmXQ6Rto/2v8AN/GWzUnpQnGatGWUXHZIzyNnkbPImeTOEjPI2eRM8ierBwlZ5C9WQvVld6sAnerK71ZC9WQPVgFk1dG8B+8JD1vZfwH7wkKv2X8B++sy8V0oqq4UgtYeHrDbmePlITnGCtkoxcnSLePx+Wk1tWzJ8ntf4+Npivgq5pZipszZiLHNovrW+rYx/wCT2NE1DUU5jmIubWAI1NvWuSLRn+1OaITTKOza2p1L3J5zzM2Z5H3o2QgoobiMTUZEDEZNMoAAtkGX5GRi7ZVAuR2QBqSSxIAHPW0Ceyo5ZviZ1Ho/0f1Kiu4/OMPzSn6Cn+lPefo+/lM7ZYWkwow9IURbMDnrNwL29W/1UGniWM2PQ/o4u3WsN7W7lG3md/Mcpj4bDGtU6saqCM558Qv3n+c9L6KwYpoBxmziYrfm/wCDPmnX4ouARYQnpGYIQhACEIQAkWIoh1KnjJYQDl66NTax34Hn/OVsRS0zL5jl3+E6jHYMVFsd+BnM1lem1m0PA8/59083kYXB+S0asc/Lp7M53kLNL1fDh9U0bivA+z390y6htodDMxcDPGpiGX1T5cPd/CRM8id52MnF2g4p7NJOkgfW0+IknXg7EHwmE7yu1Sa48xr9SKZcdezN96sgerMU41x9I+evzkTdIv3e6XLl4/sqeCRsPVld6syanSLd3ulSrj35/KHy8f2PQkbT1ZQxHSSLxzHu/jMetXJ3JPiZXJvKJ8x/tRZHAvc0auLrVEcgdgWDW4XNxrxOnuvJKVCh1FzfObt6y5jlutl00Um/4AjMH0k6UigG1zcsbgNZQFHCxN/OVEXRr76fMTLKbk7fZckloeKj5LZjlFlC8LEsx08R8YgPZt33+EdSQmygEkkWAFyTqAABvvOp6M6DWjZ64D1N1pbqnfV5n9T38pU2SIOg+hgAtautwdadM/0nJnHBP3vDfQxFV6j2BvUbUn6o5n5AfcIteu7uQvaqHcnZe8/cPkJ1fo10AFGZtSdSTux5mX4MDyu3r/pXkyeHS2WfRjoUUlBI9+5PEnmZ0UQC0WeukkqRjbsIQhOnAhCEAIhNosay3gCCqPD3waqI3qYpojmYAGqP5SvjsOlRbNr5ScUd9TFNId8A4/HYR6R1uy87G48efjIKjpUHb15Otsw/zDxnavhlO+swek/R/dqRsd+4+ImDNxPeH9GmGf2kcti8A6gsvbT6y8PaXdflMt3m7VNSke0CpH0he3v4ecjrPTqfpEBJ+mhyN46dlvMTG7i6kqNCd67Oed5CSToJr1+hlb9FWX2agKH7Qup+EoVuh8SmvVMw5paoPHsXhHGyjUVuR9xkJpseBjsRXdfWXK173KkEHXgZUbHEbW57Tv4nOxSjHYH8fj4SuyMdgfdG1MZpYWGgB8to6lVqOeyuYnfKt7220EfiOyB6bDcEQVZsUugMZUA/Msiji4FMDzqEaS/h/RdR+mrr7NIFz9o2UfGQZ1HOqbA99vgQfumx0d6O1agDvalTP03vr7Ces/y75v4WjRo60aQBH9JUs7+IuMq+QjXxTVGuuaqx+lc2+0d/K8irk6XZ19bJMJTpUAepFjbtVXtnI424U17h5mR0EqVjakCF4vbf2R95mn0b6OVKpBqa8bWso8uPiZ2eA6ISmBzm3Dw2+5/0UTzV1EyugOgUpgE+PG57yeJnRCoBYDbwgKMGoDmfhytPRUUlSMzdi9aP5xetH4EQUu+HUjmZ04PVgYsaiWjoAQhCAEIQgBCEIAQhCAEIQgFfEYNH3E5/H+iym5TQ92nw2PnOohIyhGXTR1NrR51iuha6cm8bg+8X+Uz3Woh9R17xr+6b/CeqMoO4lergKbbqJmlw4PXRas8keafliqN6jjubN8mkTdLsd2pnxp0T81notToOkeErv6NUzy90rfDftIn66+Dgl6WI2akPBKI+Sx56ZqH+lfwUn5JO3HozT7pMno9TE5/hP3kPXXwee9YzG4R2PMi37xBlij0fXfZQvvY/cB8Z6HS6IpDhLdPDqNgJOPCgt9kXnkcPgvRItY1Lt7W3u2+E6bA9BU03E14TVHHGOkVOTexqIBoBaOhCTIhCEIAQhCAEIQgBCEIAQhCAEIQgBCEIAQhCAEIQgBCEIAQhCAEIQgBCEIAQhCAEIQgBCEIAQhCAEIQgBCE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038" y="5271732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461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46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38" y="3068960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260" y="443953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1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478177" y="57758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71600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03648" y="57545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3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0770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1176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5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91581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34786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7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7675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=10</a:t>
            </a: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662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148" y="5282365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571" y="5292998"/>
            <a:ext cx="359610" cy="3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3851920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8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355976" y="575456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9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788024" y="5765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</a:t>
            </a:r>
          </a:p>
        </p:txBody>
      </p:sp>
      <p:sp>
        <p:nvSpPr>
          <p:cNvPr id="35" name="Ovale 34"/>
          <p:cNvSpPr/>
          <p:nvPr/>
        </p:nvSpPr>
        <p:spPr>
          <a:xfrm>
            <a:off x="5436096" y="4437112"/>
            <a:ext cx="360040" cy="36004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5508104" y="476672"/>
            <a:ext cx="3261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Alg4</a:t>
            </a:r>
            <a:br>
              <a:rPr lang="en-US" sz="2800" dirty="0">
                <a:solidFill>
                  <a:srgbClr val="3366FF"/>
                </a:solidFill>
                <a:latin typeface="Comic Sans MS" pitchFamily="66" charset="0"/>
                <a:sym typeface="Symbol"/>
              </a:rPr>
            </a:br>
            <a:r>
              <a:rPr lang="en-US" sz="2000" dirty="0" err="1">
                <a:latin typeface="Comic Sans MS" pitchFamily="66" charset="0"/>
                <a:sym typeface="Symbol"/>
              </a:rPr>
              <a:t>posso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dividere</a:t>
            </a:r>
            <a:r>
              <a:rPr lang="en-US" sz="2000" dirty="0">
                <a:latin typeface="Comic Sans MS" pitchFamily="66" charset="0"/>
                <a:sym typeface="Symbol"/>
              </a:rPr>
              <a:t> in </a:t>
            </a:r>
            <a:r>
              <a:rPr lang="en-US" sz="2000" dirty="0" err="1">
                <a:latin typeface="Comic Sans MS" pitchFamily="66" charset="0"/>
                <a:sym typeface="Symbol"/>
              </a:rPr>
              <a:t>tre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gruppi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invece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di</a:t>
            </a:r>
            <a:r>
              <a:rPr lang="en-US" sz="2000" dirty="0">
                <a:latin typeface="Comic Sans MS" pitchFamily="66" charset="0"/>
                <a:sym typeface="Symbol"/>
              </a:rPr>
              <a:t> due</a:t>
            </a:r>
            <a:endParaRPr lang="en-US" sz="1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5793887" y="2204864"/>
            <a:ext cx="2792925" cy="3096512"/>
            <a:chOff x="5793887" y="2204864"/>
            <a:chExt cx="2792925" cy="3096512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2636912"/>
              <a:ext cx="1782564" cy="266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umetto 1 37"/>
            <p:cNvSpPr/>
            <p:nvPr/>
          </p:nvSpPr>
          <p:spPr>
            <a:xfrm>
              <a:off x="5796136" y="2204864"/>
              <a:ext cx="1152128" cy="792088"/>
            </a:xfrm>
            <a:prstGeom prst="wedgeRectCallout">
              <a:avLst>
                <a:gd name="adj1" fmla="val 62488"/>
                <a:gd name="adj2" fmla="val 160939"/>
              </a:avLst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793887" y="2308810"/>
              <a:ext cx="1143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mic Sans MS" pitchFamily="66" charset="0"/>
                  <a:sym typeface="Symbol"/>
                </a:rPr>
                <a:t>trovata</a:t>
              </a:r>
              <a:r>
                <a:rPr lang="en-US" sz="2000" dirty="0">
                  <a:latin typeface="Comic Sans MS" pitchFamily="66" charset="0"/>
                  <a:sym typeface="Symbol"/>
                </a:rPr>
                <a:t>!</a:t>
              </a:r>
              <a:endParaRPr lang="en-US" sz="1600" dirty="0">
                <a:solidFill>
                  <a:srgbClr val="3366FF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Modalità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d’esame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06291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latin typeface="Comic Sans MS" pitchFamily="66" charset="0"/>
              </a:rPr>
              <a:t>L’esame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consiste</a:t>
            </a:r>
            <a:r>
              <a:rPr lang="en-US" sz="2800" dirty="0">
                <a:latin typeface="Comic Sans MS" pitchFamily="66" charset="0"/>
              </a:rPr>
              <a:t> in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scritta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e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prova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orale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(per </a:t>
            </a:r>
            <a:r>
              <a:rPr lang="en-US" sz="2800" dirty="0" err="1">
                <a:latin typeface="Comic Sans MS" pitchFamily="66" charset="0"/>
              </a:rPr>
              <a:t>ogni</a:t>
            </a:r>
            <a:r>
              <a:rPr lang="en-US" sz="2800" dirty="0">
                <a:latin typeface="Comic Sans MS" pitchFamily="66" charset="0"/>
              </a:rPr>
              <a:t> modulo) 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4-6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appelli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2 </a:t>
            </a:r>
            <a:r>
              <a:rPr lang="en-US" sz="2400" dirty="0" err="1">
                <a:latin typeface="Comic Sans MS" pitchFamily="66" charset="0"/>
              </a:rPr>
              <a:t>giugno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en-US" sz="2400" dirty="0" err="1">
                <a:latin typeface="Comic Sans MS" pitchFamily="66" charset="0"/>
              </a:rPr>
              <a:t>luglio</a:t>
            </a:r>
            <a:endParaRPr lang="en-US" sz="2400" dirty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1-2 </a:t>
            </a:r>
            <a:r>
              <a:rPr lang="en-US" sz="2400" dirty="0" err="1">
                <a:latin typeface="Comic Sans MS" pitchFamily="66" charset="0"/>
              </a:rPr>
              <a:t>settembre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esclusivi</a:t>
            </a:r>
            <a:r>
              <a:rPr lang="en-US" sz="2400" dirty="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itchFamily="66" charset="0"/>
              </a:rPr>
              <a:t>1-2 </a:t>
            </a:r>
            <a:r>
              <a:rPr lang="en-US" sz="2400" dirty="0" err="1">
                <a:latin typeface="Comic Sans MS" pitchFamily="66" charset="0"/>
              </a:rPr>
              <a:t>gennaio</a:t>
            </a:r>
            <a:r>
              <a:rPr lang="en-US" sz="2400" dirty="0">
                <a:latin typeface="Comic Sans MS" pitchFamily="66" charset="0"/>
              </a:rPr>
              <a:t>/</a:t>
            </a:r>
            <a:r>
              <a:rPr lang="en-US" sz="2400" dirty="0" err="1">
                <a:latin typeface="Comic Sans MS" pitchFamily="66" charset="0"/>
              </a:rPr>
              <a:t>febbraio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esclusivi</a:t>
            </a:r>
            <a:r>
              <a:rPr lang="en-US" sz="2400" dirty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latin typeface="Comic Sans MS" pitchFamily="66" charset="0"/>
              </a:rPr>
              <a:t>Prova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parziale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febbraio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Per </a:t>
            </a:r>
            <a:r>
              <a:rPr lang="en-US" sz="2800" dirty="0" err="1">
                <a:latin typeface="Comic Sans MS" pitchFamily="66" charset="0"/>
              </a:rPr>
              <a:t>sostenere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l’esame</a:t>
            </a:r>
            <a:r>
              <a:rPr lang="en-US" sz="2800" dirty="0">
                <a:latin typeface="Comic Sans MS" pitchFamily="66" charset="0"/>
              </a:rPr>
              <a:t> è </a:t>
            </a:r>
            <a:r>
              <a:rPr lang="en-US" sz="2800" b="1" dirty="0" err="1">
                <a:latin typeface="Comic Sans MS" pitchFamily="66" charset="0"/>
              </a:rPr>
              <a:t>obbligatorio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prenotarsi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online </a:t>
            </a: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settimana</a:t>
            </a:r>
            <a:r>
              <a:rPr lang="en-US" sz="2800" dirty="0">
                <a:latin typeface="Comic Sans MS" pitchFamily="66" charset="0"/>
              </a:rPr>
              <a:t> prima) </a:t>
            </a:r>
            <a:r>
              <a:rPr lang="en-US" sz="2800" dirty="0" err="1">
                <a:latin typeface="Comic Sans MS" pitchFamily="66" charset="0"/>
              </a:rPr>
              <a:t>su</a:t>
            </a:r>
            <a:r>
              <a:rPr lang="en-US" sz="2800" dirty="0">
                <a:latin typeface="Comic Sans MS" pitchFamily="66" charset="0"/>
              </a:rPr>
              <a:t> delphi.uniroma2.it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6696744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/>
              <a:t>Alg4 (X)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b="1" dirty="0"/>
              <a:t>if </a:t>
            </a:r>
            <a:r>
              <a:rPr lang="en-US" sz="2000" dirty="0"/>
              <a:t>(|X|=1) </a:t>
            </a:r>
            <a:r>
              <a:rPr lang="en-US" sz="2000" b="1" dirty="0"/>
              <a:t>then </a:t>
            </a:r>
            <a:r>
              <a:rPr lang="en-US" sz="2000" dirty="0"/>
              <a:t>return </a:t>
            </a:r>
            <a:r>
              <a:rPr lang="en-US" sz="2000" dirty="0" err="1"/>
              <a:t>unica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 in X</a:t>
            </a:r>
            <a:endParaRPr lang="en-US" sz="2000" b="1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dividi</a:t>
            </a:r>
            <a:r>
              <a:rPr lang="en-US" sz="2000" dirty="0"/>
              <a:t> X in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X</a:t>
            </a:r>
            <a:r>
              <a:rPr lang="en-US" sz="2000" baseline="-25000" dirty="0"/>
              <a:t>3</a:t>
            </a:r>
            <a:r>
              <a:rPr lang="en-US" sz="2000" dirty="0"/>
              <a:t> 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 </a:t>
            </a:r>
            <a:r>
              <a:rPr lang="en-US" sz="2000" dirty="0" err="1"/>
              <a:t>bilanciata</a:t>
            </a:r>
            <a:br>
              <a:rPr lang="en-US" sz="2000" dirty="0"/>
            </a:br>
            <a:r>
              <a:rPr lang="en-US" sz="2000" dirty="0" err="1"/>
              <a:t>siano</a:t>
            </a:r>
            <a:r>
              <a:rPr lang="en-US" sz="2000" dirty="0"/>
              <a:t> X</a:t>
            </a:r>
            <a:r>
              <a:rPr lang="en-US" sz="2000" baseline="-25000" dirty="0"/>
              <a:t>1</a:t>
            </a:r>
            <a:r>
              <a:rPr lang="en-US" sz="2000" dirty="0"/>
              <a:t> e X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gruppi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la </a:t>
            </a:r>
            <a:r>
              <a:rPr lang="en-US" sz="2000" dirty="0" err="1"/>
              <a:t>stessa</a:t>
            </a:r>
            <a:r>
              <a:rPr lang="en-US" sz="2000" dirty="0"/>
              <a:t> </a:t>
            </a:r>
            <a:r>
              <a:rPr lang="en-US" sz="2000" dirty="0" err="1"/>
              <a:t>dimensione</a:t>
            </a:r>
            <a:r>
              <a:rPr lang="en-US" sz="2000" dirty="0"/>
              <a:t> (</a:t>
            </a:r>
            <a:r>
              <a:rPr lang="en-US" sz="2000" dirty="0" err="1"/>
              <a:t>ci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sempre</a:t>
            </a:r>
            <a:r>
              <a:rPr lang="en-US" sz="2000" dirty="0"/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=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ym typeface="Wingdings" pitchFamily="2" charset="2"/>
              </a:rPr>
              <a:t>if</a:t>
            </a:r>
            <a:r>
              <a:rPr lang="en-US" sz="2000" dirty="0">
                <a:sym typeface="Wingdings" pitchFamily="2" charset="2"/>
              </a:rPr>
              <a:t> peso(X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 &gt; peso(X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b="1" dirty="0">
                <a:sym typeface="Wingdings" pitchFamily="2" charset="2"/>
              </a:rPr>
              <a:t>then return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)</a:t>
            </a:r>
            <a:r>
              <a:rPr lang="en-US" sz="2000" b="1" dirty="0">
                <a:sym typeface="Wingdings" pitchFamily="2" charset="2"/>
              </a:rPr>
              <a:t>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                                        else return  </a:t>
            </a:r>
            <a:r>
              <a:rPr lang="en-US" sz="2000" dirty="0">
                <a:sym typeface="Wingdings" pitchFamily="2" charset="2"/>
              </a:rPr>
              <a:t>Alg4(X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Corretto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394368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sì</a:t>
            </a:r>
            <a:r>
              <a:rPr lang="en-US" sz="2000" dirty="0">
                <a:latin typeface="Comic Sans MS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43970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#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pesate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nel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peggiore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94950" y="4418308"/>
            <a:ext cx="2469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n </a:t>
            </a:r>
          </a:p>
          <a:p>
            <a:pPr algn="ctr"/>
            <a:r>
              <a:rPr lang="en-US" sz="2000" dirty="0">
                <a:latin typeface="Comic Sans MS" pitchFamily="66" charset="0"/>
                <a:sym typeface="Symbol"/>
              </a:rPr>
              <a:t>(</a:t>
            </a:r>
            <a:r>
              <a:rPr lang="en-US" sz="2000" dirty="0" err="1">
                <a:latin typeface="Comic Sans MS" pitchFamily="66" charset="0"/>
                <a:sym typeface="Symbol"/>
              </a:rPr>
              <a:t>da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 err="1">
                <a:latin typeface="Comic Sans MS" pitchFamily="66" charset="0"/>
                <a:sym typeface="Symbol"/>
              </a:rPr>
              <a:t>argomentare</a:t>
            </a:r>
            <a:r>
              <a:rPr lang="en-US" sz="2000" dirty="0">
                <a:latin typeface="Comic Sans MS" pitchFamily="66" charset="0"/>
                <a:sym typeface="Symbol"/>
              </a:rPr>
              <a:t>)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86916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95736" y="48797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…</a:t>
            </a:r>
            <a:r>
              <a:rPr lang="en-US" sz="2000" dirty="0" err="1">
                <a:latin typeface="Comic Sans MS" pitchFamily="66" charset="0"/>
              </a:rPr>
              <a:t>boh</a:t>
            </a:r>
            <a:r>
              <a:rPr lang="en-US" sz="2000" dirty="0">
                <a:latin typeface="Comic Sans MS" pitchFamily="66" charset="0"/>
              </a:rPr>
              <a:t>?!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19672" y="544522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mic Sans MS" pitchFamily="66" charset="0"/>
              </a:rPr>
              <a:t>però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meglio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Alg3</a:t>
            </a:r>
          </a:p>
          <a:p>
            <a:pPr algn="ctr"/>
            <a:r>
              <a:rPr lang="en-US" sz="2000" dirty="0">
                <a:latin typeface="Comic Sans MS" pitchFamily="66" charset="0"/>
                <a:sym typeface="Wingdings" pitchFamily="2" charset="2"/>
              </a:rPr>
              <a:t>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Alg4: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3528" y="764704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): # </a:t>
            </a:r>
            <a:r>
              <a:rPr lang="en-US" sz="2000" dirty="0" err="1">
                <a:latin typeface="Comic Sans MS" pitchFamily="66" charset="0"/>
              </a:rPr>
              <a:t>pesate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esegue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un’istanza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       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dimensione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1755573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)= P( </a:t>
            </a:r>
            <a:r>
              <a:rPr lang="en-US" sz="2000" dirty="0"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dirty="0">
                <a:latin typeface="Comic Sans MS" pitchFamily="66" charset="0"/>
                <a:sym typeface="Symbol"/>
              </a:rPr>
              <a:t> </a:t>
            </a:r>
            <a:r>
              <a:rPr lang="en-US" sz="2000" dirty="0">
                <a:latin typeface="Comic Sans MS" pitchFamily="66" charset="0"/>
              </a:rPr>
              <a:t>) + 1                         P(1)=0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233163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Oss.</a:t>
            </a:r>
            <a:r>
              <a:rPr lang="en-US" sz="2000" dirty="0">
                <a:latin typeface="Comic Sans MS" pitchFamily="66" charset="0"/>
              </a:rPr>
              <a:t>: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en-US" sz="2000" dirty="0">
                <a:latin typeface="Comic Sans MS" pitchFamily="66" charset="0"/>
              </a:rPr>
              <a:t>) è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funzione</a:t>
            </a:r>
            <a:r>
              <a:rPr lang="en-US" sz="2000" dirty="0">
                <a:latin typeface="Comic Sans MS" pitchFamily="66" charset="0"/>
              </a:rPr>
              <a:t> non </a:t>
            </a:r>
            <a:r>
              <a:rPr lang="en-US" sz="2000" dirty="0" err="1">
                <a:latin typeface="Comic Sans MS" pitchFamily="66" charset="0"/>
              </a:rPr>
              <a:t>decrescente</a:t>
            </a:r>
            <a:r>
              <a:rPr lang="en-US" sz="2000" dirty="0">
                <a:latin typeface="Comic Sans MS" pitchFamily="66" charset="0"/>
              </a:rPr>
              <a:t> in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528" y="2823499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sia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più</a:t>
            </a:r>
            <a:r>
              <a:rPr lang="en-US" sz="2000" dirty="0">
                <a:latin typeface="Comic Sans MS" pitchFamily="66" charset="0"/>
              </a:rPr>
              <a:t> piccolo </a:t>
            </a:r>
            <a:r>
              <a:rPr lang="en-US" sz="2000" dirty="0" err="1">
                <a:latin typeface="Comic Sans MS" pitchFamily="66" charset="0"/>
              </a:rPr>
              <a:t>intero</a:t>
            </a:r>
            <a:r>
              <a:rPr lang="en-US" sz="2000" dirty="0">
                <a:latin typeface="Comic Sans MS" pitchFamily="66" charset="0"/>
              </a:rPr>
              <a:t> tale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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n’</a:t>
            </a:r>
            <a:r>
              <a:rPr lang="en-US" sz="2000" dirty="0">
                <a:latin typeface="Comic Sans MS" pitchFamily="66" charset="0"/>
                <a:sym typeface="Symbol"/>
              </a:rPr>
              <a:t>=3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endParaRPr lang="en-US" sz="2000" baseline="30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91680" y="3388930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 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                   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k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827584" y="349041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3265223" y="353294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325554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k </a:t>
            </a:r>
            <a:r>
              <a:rPr lang="en-US" sz="1600" dirty="0" err="1">
                <a:latin typeface="Comic Sans MS" pitchFamily="66" charset="0"/>
              </a:rPr>
              <a:t>intero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23528" y="3892986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)  </a:t>
            </a:r>
            <a:r>
              <a:rPr lang="en-US" sz="2000" dirty="0">
                <a:latin typeface="Comic Sans MS" pitchFamily="66" charset="0"/>
                <a:sym typeface="Symbol"/>
              </a:rPr>
              <a:t>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99592" y="479715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/3) + 1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99592" y="511712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/9) + 2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899592" y="569318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/3</a:t>
            </a:r>
            <a:r>
              <a:rPr lang="en-US" sz="2000" baseline="30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+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99592" y="6197242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P(1) +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23528" y="47783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P(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n’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555776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per </a:t>
            </a:r>
            <a:r>
              <a:rPr lang="en-US" sz="1600" dirty="0" err="1">
                <a:latin typeface="Comic Sans MS" pitchFamily="66" charset="0"/>
              </a:rPr>
              <a:t>i</a:t>
            </a:r>
            <a:r>
              <a:rPr lang="en-US" sz="1600" dirty="0">
                <a:latin typeface="Comic Sans MS" pitchFamily="66" charset="0"/>
              </a:rPr>
              <a:t>=k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691680" y="3892986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=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=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/>
              </a:rPr>
              <a:t>log</a:t>
            </a:r>
            <a:r>
              <a:rPr lang="en-US" sz="2000" baseline="-25000" dirty="0">
                <a:latin typeface="Comic Sans MS" pitchFamily="66" charset="0"/>
                <a:sym typeface="Symbol"/>
              </a:rPr>
              <a:t>3</a:t>
            </a:r>
            <a:r>
              <a:rPr lang="en-US" sz="2000" dirty="0">
                <a:latin typeface="Comic Sans MS" pitchFamily="66" charset="0"/>
                <a:sym typeface="Symbol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n</a:t>
            </a:r>
            <a:r>
              <a:rPr lang="en-US" sz="2000" dirty="0">
                <a:latin typeface="Comic Sans MS" pitchFamily="66" charset="0"/>
                <a:sym typeface="Symbol"/>
              </a:rPr>
              <a:t></a:t>
            </a:r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…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torniamo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tabella</a:t>
            </a:r>
            <a:r>
              <a:rPr lang="en-US" sz="24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latin typeface="Comic Sans MS" pitchFamily="66" charset="0"/>
              </a:rPr>
              <a:t>quanto</a:t>
            </a:r>
            <a:r>
              <a:rPr lang="en-US" sz="2400" dirty="0">
                <a:latin typeface="Comic Sans MS" pitchFamily="66" charset="0"/>
              </a:rPr>
              <a:t> è </a:t>
            </a:r>
            <a:r>
              <a:rPr lang="en-US" sz="2400" dirty="0" err="1">
                <a:latin typeface="Comic Sans MS" pitchFamily="66" charset="0"/>
              </a:rPr>
              <a:t>più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veloce</a:t>
            </a:r>
            <a:r>
              <a:rPr lang="en-US" sz="2400" dirty="0">
                <a:latin typeface="Comic Sans MS" pitchFamily="66" charset="0"/>
              </a:rPr>
              <a:t> Alg4 </a:t>
            </a:r>
            <a:r>
              <a:rPr lang="en-US" sz="2400" dirty="0" err="1">
                <a:latin typeface="Comic Sans MS" pitchFamily="66" charset="0"/>
              </a:rPr>
              <a:t>rispetto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agli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altri</a:t>
            </a:r>
            <a:r>
              <a:rPr lang="en-US" sz="2400" dirty="0">
                <a:latin typeface="Comic Sans MS" pitchFamily="66" charset="0"/>
              </a:rPr>
              <a:t>?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3274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mic Sans MS" pitchFamily="66" charset="0"/>
              </a:rPr>
              <a:t>assunzione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pesata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34888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TABELLA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posso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Alg4?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852936"/>
          <a:ext cx="5198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1h,</a:t>
                      </a:r>
                      <a:r>
                        <a:rPr lang="en-US" baseline="0" dirty="0">
                          <a:sym typeface="Symbol"/>
                        </a:rPr>
                        <a:t> 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16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6gg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</a:t>
                      </a:r>
                      <a:r>
                        <a:rPr lang="en-US" dirty="0"/>
                        <a:t>69gg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 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8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3,5gg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/>
                        </a:rPr>
                        <a:t>35gg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Alg4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75856" y="1210742"/>
            <a:ext cx="5410944" cy="3658418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Sui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limiti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velocità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delimitazione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inferiore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(lower bound)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alla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complessità</a:t>
            </a: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3200" dirty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rgbClr val="3366FF"/>
                </a:solidFill>
                <a:latin typeface="Comic Sans MS" pitchFamily="66" charset="0"/>
              </a:rPr>
              <a:t>del </a:t>
            </a: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6" name="Picture 7" descr="https://cdn.media910.whipplehill.net/ftpimages/180/push/14032/ski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01011"/>
            <a:ext cx="3456558" cy="3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548432"/>
            <a:ext cx="8280400" cy="151241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latin typeface="Comic Sans MS" pitchFamily="66" charset="0"/>
              </a:rPr>
              <a:t>Un </a:t>
            </a:r>
            <a:r>
              <a:rPr lang="en-US" sz="2000" dirty="0" err="1">
                <a:latin typeface="Comic Sans MS" pitchFamily="66" charset="0"/>
              </a:rPr>
              <a:t>qualsiasi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correttamente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individua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moneta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falsa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monete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effettuare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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log</a:t>
            </a:r>
            <a:r>
              <a:rPr lang="en-US" sz="2000" baseline="-25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/>
              </a:rPr>
              <a:t>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 err="1">
                <a:latin typeface="Comic Sans MS" pitchFamily="66" charset="0"/>
                <a:sym typeface="Symbol" pitchFamily="18" charset="2"/>
              </a:rPr>
              <a:t>pesate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6924675" y="116632"/>
            <a:ext cx="1436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Teorema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23528" y="2420888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la </a:t>
            </a:r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argomentazioni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matematiche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mostrare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generico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se è </a:t>
            </a:r>
            <a:r>
              <a:rPr lang="en-US" sz="2000" dirty="0" err="1">
                <a:latin typeface="Comic Sans MS" pitchFamily="66" charset="0"/>
              </a:rPr>
              <a:t>corretto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deve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avere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almeno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certa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complessità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temporale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caso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peggiore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528" y="3709481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dimostrazione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elegante</a:t>
            </a:r>
            <a:r>
              <a:rPr lang="en-US" sz="2000" dirty="0">
                <a:latin typeface="Comic Sans MS" pitchFamily="66" charset="0"/>
              </a:rPr>
              <a:t> e non </a:t>
            </a:r>
            <a:r>
              <a:rPr lang="en-US" sz="2000" dirty="0" err="1">
                <a:latin typeface="Comic Sans MS" pitchFamily="66" charset="0"/>
              </a:rPr>
              <a:t>banale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usa</a:t>
            </a:r>
            <a:r>
              <a:rPr lang="en-US" sz="2000" dirty="0">
                <a:latin typeface="Comic Sans MS" pitchFamily="66" charset="0"/>
              </a:rPr>
              <a:t> la </a:t>
            </a:r>
            <a:r>
              <a:rPr lang="en-US" sz="2000" dirty="0" err="1">
                <a:latin typeface="Comic Sans MS" pitchFamily="66" charset="0"/>
              </a:rPr>
              <a:t>tecnica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albero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decisione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di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vedremo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durante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corso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850" y="5516140"/>
            <a:ext cx="8280400" cy="865188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Alg4</a:t>
            </a:r>
            <a:r>
              <a:rPr lang="en-US" sz="2000" dirty="0">
                <a:latin typeface="Comic Sans MS" pitchFamily="66" charset="0"/>
              </a:rPr>
              <a:t> è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ottimo</a:t>
            </a:r>
            <a:r>
              <a:rPr lang="en-US" sz="2000" dirty="0">
                <a:latin typeface="Comic Sans MS" pitchFamily="66" charset="0"/>
              </a:rPr>
              <a:t> per </a:t>
            </a:r>
            <a:r>
              <a:rPr lang="en-US" sz="2000" dirty="0" err="1">
                <a:latin typeface="Comic Sans MS" pitchFamily="66" charset="0"/>
              </a:rPr>
              <a:t>il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problema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6924675" y="5084340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66FF"/>
                </a:solidFill>
                <a:latin typeface="Comic Sans MS" pitchFamily="66" charset="0"/>
              </a:rPr>
              <a:t>Corollario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2349698"/>
            <a:ext cx="8352928" cy="216024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latin typeface="Comic Sans MS" pitchFamily="66" charset="0"/>
              </a:rPr>
              <a:t>Si </a:t>
            </a:r>
            <a:r>
              <a:rPr lang="en-US" sz="2000" dirty="0" err="1">
                <a:latin typeface="Comic Sans MS" pitchFamily="66" charset="0"/>
              </a:rPr>
              <a:t>devono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cuocere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. Si ha a </a:t>
            </a:r>
            <a:r>
              <a:rPr lang="en-US" sz="2000" dirty="0" err="1">
                <a:latin typeface="Comic Sans MS" pitchFamily="66" charset="0"/>
              </a:rPr>
              <a:t>disposizione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una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padella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riesce</a:t>
            </a:r>
            <a:r>
              <a:rPr lang="en-US" sz="2000" dirty="0">
                <a:latin typeface="Comic Sans MS" pitchFamily="66" charset="0"/>
              </a:rPr>
              <a:t> a </a:t>
            </a:r>
            <a:r>
              <a:rPr lang="en-US" sz="2000" dirty="0" err="1">
                <a:latin typeface="Comic Sans MS" pitchFamily="66" charset="0"/>
              </a:rPr>
              <a:t>contenere</a:t>
            </a:r>
            <a:r>
              <a:rPr lang="en-US" sz="2000" dirty="0">
                <a:latin typeface="Comic Sans MS" pitchFamily="66" charset="0"/>
              </a:rPr>
              <a:t> due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volta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frittella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va</a:t>
            </a:r>
            <a:r>
              <a:rPr lang="en-US" sz="2000" dirty="0">
                <a:latin typeface="Comic Sans MS" pitchFamily="66" charset="0"/>
              </a:rPr>
              <a:t> cotta </a:t>
            </a:r>
            <a:r>
              <a:rPr lang="en-US" sz="2000" dirty="0" err="1">
                <a:latin typeface="Comic Sans MS" pitchFamily="66" charset="0"/>
              </a:rPr>
              <a:t>su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tutte</a:t>
            </a:r>
            <a:r>
              <a:rPr lang="en-US" sz="2000" dirty="0">
                <a:latin typeface="Comic Sans MS" pitchFamily="66" charset="0"/>
              </a:rPr>
              <a:t> e due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lati</a:t>
            </a:r>
            <a:r>
              <a:rPr lang="en-US" sz="2000" dirty="0">
                <a:latin typeface="Comic Sans MS" pitchFamily="66" charset="0"/>
              </a:rPr>
              <a:t> e </a:t>
            </a:r>
            <a:r>
              <a:rPr lang="en-US" sz="2000" dirty="0" err="1">
                <a:latin typeface="Comic Sans MS" pitchFamily="66" charset="0"/>
              </a:rPr>
              <a:t>ogni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lato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richiede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minuto</a:t>
            </a:r>
            <a:r>
              <a:rPr lang="en-US" sz="20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err="1">
                <a:latin typeface="Comic Sans MS" pitchFamily="66" charset="0"/>
              </a:rPr>
              <a:t>Progettare</a:t>
            </a:r>
            <a:r>
              <a:rPr lang="en-US" sz="2000" dirty="0">
                <a:latin typeface="Comic Sans MS" pitchFamily="66" charset="0"/>
              </a:rPr>
              <a:t> un </a:t>
            </a:r>
            <a:r>
              <a:rPr lang="en-US" sz="2000" dirty="0" err="1">
                <a:latin typeface="Comic Sans MS" pitchFamily="66" charset="0"/>
              </a:rPr>
              <a:t>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che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frigge</a:t>
            </a:r>
            <a:r>
              <a:rPr lang="en-US" sz="2000" dirty="0">
                <a:latin typeface="Comic Sans MS" pitchFamily="66" charset="0"/>
              </a:rPr>
              <a:t> le </a:t>
            </a:r>
            <a:r>
              <a:rPr lang="en-US" sz="2000" dirty="0" err="1">
                <a:latin typeface="Comic Sans MS" pitchFamily="66" charset="0"/>
              </a:rPr>
              <a:t>frittelle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nel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minor tempo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. Si </a:t>
            </a:r>
            <a:r>
              <a:rPr lang="en-US" sz="2000" dirty="0" err="1">
                <a:latin typeface="Comic Sans MS" pitchFamily="66" charset="0"/>
              </a:rPr>
              <a:t>argomenti</a:t>
            </a:r>
            <a:r>
              <a:rPr lang="en-US" sz="2000" dirty="0">
                <a:latin typeface="Comic Sans MS" pitchFamily="66" charset="0"/>
              </a:rPr>
              <a:t>, se </a:t>
            </a:r>
            <a:r>
              <a:rPr lang="en-US" sz="2000" dirty="0" err="1">
                <a:latin typeface="Comic Sans MS" pitchFamily="66" charset="0"/>
              </a:rPr>
              <a:t>possibile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sulla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Comic Sans MS" pitchFamily="66" charset="0"/>
              </a:rPr>
              <a:t>ottimalità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dell’algoritmo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proposto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2339752" y="1628800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3366FF"/>
                </a:solidFill>
                <a:latin typeface="Comic Sans MS" pitchFamily="66" charset="0"/>
              </a:rPr>
              <a:t>Esercizio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s://encrypted-tbn0.gstatic.com/images?q=tbn:ANd9GcSY-64XRuJBs6WW3yHDzZZ4mZyJl154r8ZT0dBR_JpMfTUEK2Sw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1976000"/>
          </a:xfrm>
          <a:prstGeom prst="rect">
            <a:avLst/>
          </a:prstGeom>
          <a:noFill/>
        </p:spPr>
      </p:pic>
      <p:pic>
        <p:nvPicPr>
          <p:cNvPr id="7" name="Picture 2" descr="http://guideromagna.files.wordpress.com/2013/08/sipario_4__800_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2070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Buon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inizio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anno!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61029" cy="15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 descr="http://upload.wikimedia.org/wikipedia/commons/9/93/Pocket_cube_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671" y="5229671"/>
            <a:ext cx="2392299" cy="1583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301679"/>
            <a:ext cx="1377615" cy="14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piena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idee</a:t>
            </a:r>
            <a:r>
              <a:rPr lang="en-US" sz="2800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3366FF"/>
                </a:solidFill>
                <a:latin typeface="Comic Sans MS" pitchFamily="66" charset="0"/>
              </a:rPr>
              <a:t>bellissime</a:t>
            </a:r>
            <a:endParaRPr lang="en-US" sz="2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179512" y="836712"/>
            <a:ext cx="2520280" cy="1418456"/>
            <a:chOff x="912" y="1344"/>
            <a:chExt cx="4032" cy="2640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912" y="1344"/>
              <a:ext cx="4032" cy="2640"/>
            </a:xfrm>
            <a:prstGeom prst="rect">
              <a:avLst/>
            </a:prstGeom>
            <a:solidFill>
              <a:srgbClr val="FFFF9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8" y="1432"/>
              <a:ext cx="3760" cy="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40768"/>
            <a:ext cx="2226781" cy="1152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2778422" cy="208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Group 50"/>
          <p:cNvGraphicFramePr>
            <a:graphicFrameLocks noGrp="1"/>
          </p:cNvGraphicFramePr>
          <p:nvPr/>
        </p:nvGraphicFramePr>
        <p:xfrm>
          <a:off x="1403649" y="6309121"/>
          <a:ext cx="3024335" cy="432247"/>
        </p:xfrm>
        <a:graphic>
          <a:graphicData uri="http://schemas.openxmlformats.org/drawingml/2006/table">
            <a:tbl>
              <a:tblPr/>
              <a:tblGrid>
                <a:gridCol w="44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2411760" y="5805264"/>
            <a:ext cx="1010833" cy="504056"/>
            <a:chOff x="2555" y="2128"/>
            <a:chExt cx="773" cy="395"/>
          </a:xfrm>
        </p:grpSpPr>
        <p:sp>
          <p:nvSpPr>
            <p:cNvPr id="28" name="Line 52"/>
            <p:cNvSpPr>
              <a:spLocks noChangeShapeType="1"/>
            </p:cNvSpPr>
            <p:nvPr/>
          </p:nvSpPr>
          <p:spPr bwMode="auto">
            <a:xfrm flipV="1">
              <a:off x="2555" y="2296"/>
              <a:ext cx="7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1"/>
            <p:cNvSpPr>
              <a:spLocks noChangeArrowheads="1"/>
            </p:cNvSpPr>
            <p:nvPr/>
          </p:nvSpPr>
          <p:spPr bwMode="auto">
            <a:xfrm>
              <a:off x="2872" y="2160"/>
              <a:ext cx="226" cy="227"/>
            </a:xfrm>
            <a:prstGeom prst="ellipse">
              <a:avLst/>
            </a:prstGeom>
            <a:solidFill>
              <a:srgbClr val="FFCC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2986" y="2387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2562" y="2296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7"/>
            <p:cNvSpPr>
              <a:spLocks noChangeShapeType="1"/>
            </p:cNvSpPr>
            <p:nvPr/>
          </p:nvSpPr>
          <p:spPr bwMode="auto">
            <a:xfrm>
              <a:off x="3320" y="2296"/>
              <a:ext cx="8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2872" y="2128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76898"/>
            <a:ext cx="1296144" cy="9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ornice 44"/>
          <p:cNvSpPr/>
          <p:nvPr/>
        </p:nvSpPr>
        <p:spPr>
          <a:xfrm>
            <a:off x="107504" y="3789040"/>
            <a:ext cx="1008112" cy="504056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836712"/>
            <a:ext cx="1521544" cy="9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6647" y="1866090"/>
            <a:ext cx="4392488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Cilindro 93"/>
          <p:cNvSpPr/>
          <p:nvPr/>
        </p:nvSpPr>
        <p:spPr>
          <a:xfrm>
            <a:off x="2708002" y="3151601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uppo 101"/>
          <p:cNvGrpSpPr/>
          <p:nvPr/>
        </p:nvGrpSpPr>
        <p:grpSpPr>
          <a:xfrm>
            <a:off x="2091828" y="3524490"/>
            <a:ext cx="1256035" cy="624590"/>
            <a:chOff x="2883917" y="3740514"/>
            <a:chExt cx="2294731" cy="1099170"/>
          </a:xfrm>
        </p:grpSpPr>
        <p:sp>
          <p:nvSpPr>
            <p:cNvPr id="97" name="Rettangolo 96"/>
            <p:cNvSpPr/>
            <p:nvPr/>
          </p:nvSpPr>
          <p:spPr>
            <a:xfrm>
              <a:off x="2883917" y="4623660"/>
              <a:ext cx="2294731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3224907" y="4191612"/>
              <a:ext cx="1646659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3479031" y="3960730"/>
              <a:ext cx="113307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3647430" y="3740514"/>
              <a:ext cx="79208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3099941" y="4407636"/>
              <a:ext cx="1872208" cy="216024"/>
            </a:xfrm>
            <a:prstGeom prst="rect">
              <a:avLst/>
            </a:prstGeom>
            <a:solidFill>
              <a:srgbClr val="00CC99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ilindro 103"/>
          <p:cNvSpPr/>
          <p:nvPr/>
        </p:nvSpPr>
        <p:spPr>
          <a:xfrm>
            <a:off x="1835696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ilindro 102"/>
          <p:cNvSpPr/>
          <p:nvPr/>
        </p:nvSpPr>
        <p:spPr>
          <a:xfrm>
            <a:off x="3563888" y="3140968"/>
            <a:ext cx="72008" cy="9974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uppo 143"/>
          <p:cNvGrpSpPr/>
          <p:nvPr/>
        </p:nvGrpSpPr>
        <p:grpSpPr>
          <a:xfrm>
            <a:off x="6588397" y="3759838"/>
            <a:ext cx="2376091" cy="1469362"/>
            <a:chOff x="4860205" y="3327790"/>
            <a:chExt cx="2376091" cy="1469362"/>
          </a:xfrm>
        </p:grpSpPr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860205" y="4034814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8" name="Gruppo 53"/>
            <p:cNvGrpSpPr>
              <a:grpSpLocks/>
            </p:cNvGrpSpPr>
            <p:nvPr/>
          </p:nvGrpSpPr>
          <p:grpSpPr bwMode="auto">
            <a:xfrm>
              <a:off x="4937813" y="3640669"/>
              <a:ext cx="547135" cy="940459"/>
              <a:chOff x="712788" y="2063750"/>
              <a:chExt cx="1343025" cy="2665413"/>
            </a:xfrm>
          </p:grpSpPr>
          <p:sp>
            <p:nvSpPr>
              <p:cNvPr id="109" name="Oval 6"/>
              <p:cNvSpPr>
                <a:spLocks noChangeArrowheads="1"/>
              </p:cNvSpPr>
              <p:nvPr/>
            </p:nvSpPr>
            <p:spPr bwMode="auto">
              <a:xfrm>
                <a:off x="1674813" y="276383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0" name="Connettore 1 6"/>
              <p:cNvCxnSpPr>
                <a:stCxn id="107" idx="6"/>
              </p:cNvCxnSpPr>
              <p:nvPr/>
            </p:nvCxnSpPr>
            <p:spPr bwMode="auto">
              <a:xfrm flipV="1">
                <a:off x="903288" y="2840662"/>
                <a:ext cx="771526" cy="45243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1" name="Oval 6"/>
              <p:cNvSpPr>
                <a:spLocks noChangeArrowheads="1"/>
              </p:cNvSpPr>
              <p:nvPr/>
            </p:nvSpPr>
            <p:spPr bwMode="auto">
              <a:xfrm>
                <a:off x="1674813" y="206375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1674813" y="434816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3" name="Oval 6"/>
              <p:cNvSpPr>
                <a:spLocks noChangeArrowheads="1"/>
              </p:cNvSpPr>
              <p:nvPr/>
            </p:nvSpPr>
            <p:spPr bwMode="auto">
              <a:xfrm>
                <a:off x="1674813" y="36480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14" name="Connettore 1 113"/>
              <p:cNvCxnSpPr>
                <a:stCxn id="107" idx="7"/>
              </p:cNvCxnSpPr>
              <p:nvPr/>
            </p:nvCxnSpPr>
            <p:spPr bwMode="auto">
              <a:xfrm flipV="1">
                <a:off x="847725" y="2275510"/>
                <a:ext cx="882650" cy="8826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Connettore 1 114"/>
              <p:cNvCxnSpPr>
                <a:stCxn id="107" idx="5"/>
                <a:endCxn id="113" idx="2"/>
              </p:cNvCxnSpPr>
              <p:nvPr/>
            </p:nvCxnSpPr>
            <p:spPr bwMode="auto">
              <a:xfrm>
                <a:off x="847492" y="3506024"/>
                <a:ext cx="827320" cy="33255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>
                <a:stCxn id="107" idx="4"/>
              </p:cNvCxnSpPr>
              <p:nvPr/>
            </p:nvCxnSpPr>
            <p:spPr bwMode="auto">
              <a:xfrm>
                <a:off x="712788" y="3483597"/>
                <a:ext cx="962024" cy="94139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5790205" y="4662721"/>
              <a:ext cx="155216" cy="13443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8" name="Gruppo 54"/>
            <p:cNvGrpSpPr>
              <a:grpSpLocks/>
            </p:cNvGrpSpPr>
            <p:nvPr/>
          </p:nvGrpSpPr>
          <p:grpSpPr bwMode="auto">
            <a:xfrm>
              <a:off x="5461665" y="3501009"/>
              <a:ext cx="483755" cy="1188817"/>
              <a:chOff x="1998663" y="1703388"/>
              <a:chExt cx="1187450" cy="3369299"/>
            </a:xfrm>
          </p:grpSpPr>
          <p:sp>
            <p:nvSpPr>
              <p:cNvPr id="119" name="Oval 6"/>
              <p:cNvSpPr>
                <a:spLocks noChangeArrowheads="1"/>
              </p:cNvSpPr>
              <p:nvPr/>
            </p:nvSpPr>
            <p:spPr bwMode="auto">
              <a:xfrm>
                <a:off x="2805113" y="24034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2805113" y="1703388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805113" y="3987800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2" name="Oval 6"/>
              <p:cNvSpPr>
                <a:spLocks noChangeArrowheads="1"/>
              </p:cNvSpPr>
              <p:nvPr/>
            </p:nvSpPr>
            <p:spPr bwMode="auto">
              <a:xfrm>
                <a:off x="2805113" y="3287713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23" name="Connettore 1 122"/>
              <p:cNvCxnSpPr>
                <a:endCxn id="120" idx="2"/>
              </p:cNvCxnSpPr>
              <p:nvPr/>
            </p:nvCxnSpPr>
            <p:spPr bwMode="auto">
              <a:xfrm flipV="1">
                <a:off x="2055813" y="1893888"/>
                <a:ext cx="749300" cy="3603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>
                <a:endCxn id="119" idx="2"/>
              </p:cNvCxnSpPr>
              <p:nvPr/>
            </p:nvCxnSpPr>
            <p:spPr bwMode="auto">
              <a:xfrm>
                <a:off x="1998663" y="2389188"/>
                <a:ext cx="806450" cy="204787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>
                <a:endCxn id="119" idx="3"/>
              </p:cNvCxnSpPr>
              <p:nvPr/>
            </p:nvCxnSpPr>
            <p:spPr bwMode="auto">
              <a:xfrm flipV="1">
                <a:off x="2055813" y="2728913"/>
                <a:ext cx="804862" cy="2254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>
                <a:stCxn id="113" idx="7"/>
                <a:endCxn id="122" idx="2"/>
              </p:cNvCxnSpPr>
              <p:nvPr/>
            </p:nvCxnSpPr>
            <p:spPr bwMode="auto">
              <a:xfrm flipV="1">
                <a:off x="2000018" y="3478213"/>
                <a:ext cx="805094" cy="261114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>
                <a:stCxn id="113" idx="6"/>
                <a:endCxn id="121" idx="2"/>
              </p:cNvCxnSpPr>
              <p:nvPr/>
            </p:nvCxnSpPr>
            <p:spPr bwMode="auto">
              <a:xfrm>
                <a:off x="2055815" y="3874032"/>
                <a:ext cx="749297" cy="30427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>
                <a:endCxn id="117" idx="2"/>
              </p:cNvCxnSpPr>
              <p:nvPr/>
            </p:nvCxnSpPr>
            <p:spPr bwMode="auto">
              <a:xfrm>
                <a:off x="1998663" y="4558338"/>
                <a:ext cx="806449" cy="51434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>
                <a:stCxn id="113" idx="5"/>
                <a:endCxn id="117" idx="1"/>
              </p:cNvCxnSpPr>
              <p:nvPr/>
            </p:nvCxnSpPr>
            <p:spPr bwMode="auto">
              <a:xfrm>
                <a:off x="2000018" y="4008734"/>
                <a:ext cx="860893" cy="1042929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uppo 56"/>
            <p:cNvGrpSpPr>
              <a:grpSpLocks/>
            </p:cNvGrpSpPr>
            <p:nvPr/>
          </p:nvGrpSpPr>
          <p:grpSpPr bwMode="auto">
            <a:xfrm>
              <a:off x="6737666" y="3653925"/>
              <a:ext cx="498630" cy="812750"/>
              <a:chOff x="5130800" y="2136775"/>
              <a:chExt cx="1223963" cy="2303463"/>
            </a:xfrm>
          </p:grpSpPr>
          <p:sp>
            <p:nvSpPr>
              <p:cNvPr id="131" name="Oval 6"/>
              <p:cNvSpPr>
                <a:spLocks noChangeArrowheads="1"/>
              </p:cNvSpPr>
              <p:nvPr/>
            </p:nvSpPr>
            <p:spPr bwMode="auto">
              <a:xfrm>
                <a:off x="5973763" y="380682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2" name="Connettore 1 131"/>
              <p:cNvCxnSpPr>
                <a:endCxn id="131" idx="3"/>
              </p:cNvCxnSpPr>
              <p:nvPr/>
            </p:nvCxnSpPr>
            <p:spPr bwMode="auto">
              <a:xfrm flipV="1">
                <a:off x="5202238" y="4130675"/>
                <a:ext cx="827087" cy="30956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>
                <a:endCxn id="131" idx="1"/>
              </p:cNvCxnSpPr>
              <p:nvPr/>
            </p:nvCxnSpPr>
            <p:spPr bwMode="auto">
              <a:xfrm>
                <a:off x="5275263" y="3648075"/>
                <a:ext cx="754062" cy="214313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4" name="Oval 6"/>
              <p:cNvSpPr>
                <a:spLocks noChangeArrowheads="1"/>
              </p:cNvSpPr>
              <p:nvPr/>
            </p:nvSpPr>
            <p:spPr bwMode="auto">
              <a:xfrm>
                <a:off x="5973763" y="23653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35" name="Connettore 1 134"/>
              <p:cNvCxnSpPr>
                <a:endCxn id="134" idx="3"/>
              </p:cNvCxnSpPr>
              <p:nvPr/>
            </p:nvCxnSpPr>
            <p:spPr bwMode="auto">
              <a:xfrm flipV="1">
                <a:off x="5202238" y="2690813"/>
                <a:ext cx="827087" cy="309562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>
                <a:endCxn id="134" idx="1"/>
              </p:cNvCxnSpPr>
              <p:nvPr/>
            </p:nvCxnSpPr>
            <p:spPr bwMode="auto">
              <a:xfrm>
                <a:off x="5130800" y="2136775"/>
                <a:ext cx="898525" cy="28575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>
                <a:endCxn id="134" idx="2"/>
              </p:cNvCxnSpPr>
              <p:nvPr/>
            </p:nvCxnSpPr>
            <p:spPr bwMode="auto">
              <a:xfrm flipV="1">
                <a:off x="5202238" y="2555875"/>
                <a:ext cx="771525" cy="12700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>
                <a:endCxn id="131" idx="2"/>
              </p:cNvCxnSpPr>
              <p:nvPr/>
            </p:nvCxnSpPr>
            <p:spPr bwMode="auto">
              <a:xfrm flipV="1">
                <a:off x="5130800" y="3997325"/>
                <a:ext cx="842963" cy="22225"/>
              </a:xfrm>
              <a:prstGeom prst="line">
                <a:avLst/>
              </a:prstGeom>
              <a:ln w="31750"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uppo 55"/>
            <p:cNvGrpSpPr>
              <a:grpSpLocks/>
            </p:cNvGrpSpPr>
            <p:nvPr/>
          </p:nvGrpSpPr>
          <p:grpSpPr bwMode="auto">
            <a:xfrm>
              <a:off x="6107857" y="3327790"/>
              <a:ext cx="264513" cy="762338"/>
              <a:chOff x="3833813" y="1992313"/>
              <a:chExt cx="649287" cy="2160587"/>
            </a:xfrm>
          </p:grpSpPr>
          <p:sp>
            <p:nvSpPr>
              <p:cNvPr id="140" name="Rettangolo 37"/>
              <p:cNvSpPr>
                <a:spLocks noChangeArrowheads="1"/>
              </p:cNvSpPr>
              <p:nvPr/>
            </p:nvSpPr>
            <p:spPr bwMode="auto">
              <a:xfrm>
                <a:off x="3833813" y="199231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  <p:sp>
            <p:nvSpPr>
              <p:cNvPr id="141" name="Rettangolo 37"/>
              <p:cNvSpPr>
                <a:spLocks noChangeArrowheads="1"/>
              </p:cNvSpPr>
              <p:nvPr/>
            </p:nvSpPr>
            <p:spPr bwMode="auto">
              <a:xfrm>
                <a:off x="3833813" y="3382963"/>
                <a:ext cx="649287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65125" indent="-365125">
                  <a:buFontTx/>
                  <a:buNone/>
                </a:pPr>
                <a:r>
                  <a:rPr lang="en-US" sz="4400" dirty="0">
                    <a:solidFill>
                      <a:schemeClr val="tx1"/>
                    </a:solidFill>
                    <a:latin typeface="Comic Sans MS" pitchFamily="66" charset="0"/>
                  </a:rPr>
                  <a:t>…</a:t>
                </a:r>
                <a:endParaRPr lang="en-US" sz="4400" baseline="30000" dirty="0">
                  <a:solidFill>
                    <a:schemeClr val="tx1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</p:grpSp>
      <p:pic>
        <p:nvPicPr>
          <p:cNvPr id="146" name="Picture 4" descr="File:Hoffman-Singleton graph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0848" y="3761904"/>
            <a:ext cx="1683320" cy="16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Qualche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consiglio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827584" y="1207293"/>
            <a:ext cx="5328592" cy="4525963"/>
          </a:xfrm>
        </p:spPr>
        <p:txBody>
          <a:bodyPr>
            <a:noAutofit/>
          </a:bodyPr>
          <a:lstStyle/>
          <a:p>
            <a:pPr eaLnBrk="1" hangingPunct="1"/>
            <a:r>
              <a:rPr lang="it-IT" sz="2400" dirty="0">
                <a:latin typeface="Comic Sans MS" pitchFamily="66" charset="0"/>
              </a:rPr>
              <a:t>Studiare giorno per giorno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Lavorare sui problemi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assegnati in gruppo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Scrivere/formalizzare la </a:t>
            </a:r>
            <a:br>
              <a:rPr lang="it-IT" sz="2400" dirty="0">
                <a:latin typeface="Comic Sans MS" pitchFamily="66" charset="0"/>
              </a:rPr>
            </a:br>
            <a:r>
              <a:rPr lang="it-IT" sz="2400" dirty="0">
                <a:latin typeface="Comic Sans MS" pitchFamily="66" charset="0"/>
              </a:rPr>
              <a:t>soluzione individualmente</a:t>
            </a:r>
            <a:br>
              <a:rPr lang="it-IT" sz="2400" dirty="0">
                <a:latin typeface="Comic Sans MS" pitchFamily="66" charset="0"/>
              </a:rPr>
            </a:br>
            <a:br>
              <a:rPr lang="it-IT" sz="2400" dirty="0">
                <a:latin typeface="Comic Sans MS" pitchFamily="66" charset="0"/>
              </a:rPr>
            </a:br>
            <a:endParaRPr lang="it-IT" sz="2400" dirty="0">
              <a:latin typeface="Comic Sans MS" pitchFamily="66" charset="0"/>
            </a:endParaRP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Cercate di divertirvi!</a:t>
            </a:r>
          </a:p>
        </p:txBody>
      </p:sp>
      <p:pic>
        <p:nvPicPr>
          <p:cNvPr id="4" name="Immagine 3" descr="marath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1539709" cy="1152127"/>
          </a:xfrm>
          <a:prstGeom prst="rect">
            <a:avLst/>
          </a:prstGeom>
        </p:spPr>
      </p:pic>
      <p:pic>
        <p:nvPicPr>
          <p:cNvPr id="5" name="Immagine 4" descr="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30" y="2276872"/>
            <a:ext cx="2161590" cy="1440160"/>
          </a:xfrm>
          <a:prstGeom prst="rect">
            <a:avLst/>
          </a:prstGeom>
        </p:spPr>
      </p:pic>
      <p:pic>
        <p:nvPicPr>
          <p:cNvPr id="6" name="Immagine 5" descr="al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9588" y="3852839"/>
            <a:ext cx="1656184" cy="1242978"/>
          </a:xfrm>
          <a:prstGeom prst="rect">
            <a:avLst/>
          </a:prstGeom>
        </p:spPr>
      </p:pic>
      <p:pic>
        <p:nvPicPr>
          <p:cNvPr id="57346" name="Picture 2" descr="https://encrypted-tbn0.gstatic.com/images?q=tbn:ANd9GcQBZg8QS-IHwYG9AfA7CgP012uBFv_LMxXAU2VAe68vzTlIs01W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6059" y="5184576"/>
            <a:ext cx="263429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65191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3366FF"/>
                </a:solidFill>
                <a:latin typeface="Comic Sans MS" pitchFamily="66" charset="0"/>
              </a:rPr>
              <a:t>Algoritmo</a:t>
            </a:r>
            <a:endParaRPr lang="en-US" sz="4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8312"/>
            <a:ext cx="8229600" cy="1468760"/>
          </a:xfr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Comic Sans MS" pitchFamily="66" charset="0"/>
              </a:rPr>
              <a:t>	</a:t>
            </a:r>
            <a:r>
              <a:rPr lang="en-US" sz="2800" dirty="0" err="1">
                <a:latin typeface="Comic Sans MS" pitchFamily="66" charset="0"/>
              </a:rPr>
              <a:t>Procedimento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che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descrive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sequenza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passi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definiti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finalizzato</a:t>
            </a:r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dirty="0" err="1">
                <a:latin typeface="Comic Sans MS" pitchFamily="66" charset="0"/>
              </a:rPr>
              <a:t>risolvere</a:t>
            </a:r>
            <a:r>
              <a:rPr lang="en-US" sz="2800" dirty="0">
                <a:latin typeface="Comic Sans MS" pitchFamily="66" charset="0"/>
              </a:rPr>
              <a:t> un </a:t>
            </a:r>
            <a:r>
              <a:rPr lang="en-US" sz="2800" dirty="0" err="1">
                <a:latin typeface="Comic Sans MS" pitchFamily="66" charset="0"/>
              </a:rPr>
              <a:t>dato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problema</a:t>
            </a:r>
            <a:r>
              <a:rPr lang="en-US" sz="2800" dirty="0">
                <a:latin typeface="Comic Sans MS" pitchFamily="66" charset="0"/>
              </a:rPr>
              <a:t> (</a:t>
            </a:r>
            <a:r>
              <a:rPr lang="en-US" sz="2800" dirty="0" err="1">
                <a:latin typeface="Comic Sans MS" pitchFamily="66" charset="0"/>
              </a:rPr>
              <a:t>computazionale</a:t>
            </a:r>
            <a:r>
              <a:rPr lang="en-US" sz="2800" dirty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2942</Words>
  <Application>Microsoft Office PowerPoint</Application>
  <PresentationFormat>Presentazione su schermo (4:3)</PresentationFormat>
  <Paragraphs>638</Paragraphs>
  <Slides>66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74" baseType="lpstr">
      <vt:lpstr>Arial</vt:lpstr>
      <vt:lpstr>Calibri</vt:lpstr>
      <vt:lpstr>Comic Sans MS</vt:lpstr>
      <vt:lpstr>Symbol</vt:lpstr>
      <vt:lpstr>Times</vt:lpstr>
      <vt:lpstr>Times New Roman</vt:lpstr>
      <vt:lpstr>Wingdings</vt:lpstr>
      <vt:lpstr>Tema di Office</vt:lpstr>
      <vt:lpstr>Algoritmi e Strutture Dati</vt:lpstr>
      <vt:lpstr>Informazioni utili</vt:lpstr>
      <vt:lpstr>Struttura del corso</vt:lpstr>
      <vt:lpstr>Prerequisiti del corso</vt:lpstr>
      <vt:lpstr>Libri di testo</vt:lpstr>
      <vt:lpstr>Modalità d’esame</vt:lpstr>
      <vt:lpstr>Teoria degli algoritmi piena di idee bellissime</vt:lpstr>
      <vt:lpstr>Qualche consiglio:</vt:lpstr>
      <vt:lpstr>Algoritmo</vt:lpstr>
      <vt:lpstr>etimologia</vt:lpstr>
      <vt:lpstr>Presentazione standard di PowerPoint</vt:lpstr>
      <vt:lpstr>Cosa studieremo?</vt:lpstr>
      <vt:lpstr>Cosa è (più) importante oltre l’efficienza?</vt:lpstr>
      <vt:lpstr>Altri motivi per studiare gli algoritmi</vt:lpstr>
      <vt:lpstr>importanza teorica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Altri motivi per studiare gli algoritmi</vt:lpstr>
      <vt:lpstr>alcuni concetti di cui non è sempre facile parlare</vt:lpstr>
      <vt:lpstr>un puzzle può aiutare; eccone uno famoso</vt:lpstr>
      <vt:lpstr>tornando ai concetti fondamentali</vt:lpstr>
      <vt:lpstr>tornando ai concetti fondamentali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Alg3: analisi della complessità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Alg4: analisi della complessità</vt:lpstr>
      <vt:lpstr>Presentazione standard di PowerPoint</vt:lpstr>
      <vt:lpstr>Sui limiti della velocità: una delimitazione inferiore (lower bound) alla complessità  del problema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 guala'</cp:lastModifiedBy>
  <cp:revision>307</cp:revision>
  <dcterms:created xsi:type="dcterms:W3CDTF">2013-03-05T17:51:33Z</dcterms:created>
  <dcterms:modified xsi:type="dcterms:W3CDTF">2021-10-04T08:13:18Z</dcterms:modified>
</cp:coreProperties>
</file>