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63" r:id="rId18"/>
    <p:sldId id="280" r:id="rId19"/>
    <p:sldId id="257" r:id="rId20"/>
    <p:sldId id="281" r:id="rId21"/>
    <p:sldId id="282" r:id="rId22"/>
    <p:sldId id="294" r:id="rId23"/>
    <p:sldId id="317" r:id="rId24"/>
    <p:sldId id="323" r:id="rId25"/>
    <p:sldId id="324" r:id="rId26"/>
    <p:sldId id="325" r:id="rId27"/>
    <p:sldId id="326" r:id="rId28"/>
    <p:sldId id="327" r:id="rId29"/>
    <p:sldId id="318" r:id="rId30"/>
    <p:sldId id="283" r:id="rId31"/>
    <p:sldId id="328" r:id="rId32"/>
    <p:sldId id="329" r:id="rId33"/>
    <p:sldId id="330" r:id="rId34"/>
    <p:sldId id="331" r:id="rId35"/>
    <p:sldId id="336" r:id="rId36"/>
    <p:sldId id="332" r:id="rId37"/>
    <p:sldId id="334" r:id="rId38"/>
    <p:sldId id="335" r:id="rId39"/>
    <p:sldId id="28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287" r:id="rId48"/>
    <p:sldId id="290" r:id="rId49"/>
    <p:sldId id="291" r:id="rId50"/>
    <p:sldId id="344" r:id="rId51"/>
    <p:sldId id="345" r:id="rId52"/>
    <p:sldId id="346" r:id="rId53"/>
    <p:sldId id="347" r:id="rId54"/>
    <p:sldId id="348" r:id="rId55"/>
    <p:sldId id="349" r:id="rId56"/>
    <p:sldId id="289" r:id="rId57"/>
    <p:sldId id="316" r:id="rId58"/>
    <p:sldId id="292" r:id="rId59"/>
    <p:sldId id="295" r:id="rId60"/>
    <p:sldId id="364" r:id="rId61"/>
    <p:sldId id="368" r:id="rId62"/>
    <p:sldId id="285" r:id="rId6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ala@mat.uniroma2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guala@mat.uniroma2.it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 smtClean="0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Il </a:t>
            </a:r>
            <a:r>
              <a:rPr lang="en-US" dirty="0" err="1" smtClean="0">
                <a:latin typeface="Comic Sans MS" pitchFamily="66" charset="0"/>
              </a:rPr>
              <a:t>termine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Algoritmo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deriva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traslitterazione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latina</a:t>
            </a:r>
            <a:r>
              <a:rPr lang="en-US" dirty="0" smtClean="0">
                <a:latin typeface="Comic Sans MS" pitchFamily="66" charset="0"/>
              </a:rPr>
              <a:t> del </a:t>
            </a:r>
            <a:r>
              <a:rPr lang="en-US" dirty="0" err="1" smtClean="0">
                <a:latin typeface="Comic Sans MS" pitchFamily="66" charset="0"/>
              </a:rPr>
              <a:t>nome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un </a:t>
            </a:r>
            <a:r>
              <a:rPr lang="en-US" dirty="0" err="1" smtClean="0">
                <a:latin typeface="Comic Sans MS" pitchFamily="66" charset="0"/>
              </a:rPr>
              <a:t>matematico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persiano</a:t>
            </a:r>
            <a:r>
              <a:rPr lang="en-US" dirty="0" smtClean="0">
                <a:latin typeface="Comic Sans MS" pitchFamily="66" charset="0"/>
              </a:rPr>
              <a:t> del IX </a:t>
            </a:r>
            <a:r>
              <a:rPr lang="en-US" dirty="0" err="1" smtClean="0">
                <a:latin typeface="Comic Sans MS" pitchFamily="66" charset="0"/>
              </a:rPr>
              <a:t>secolo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descrisse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delle</a:t>
            </a:r>
            <a:r>
              <a:rPr lang="en-US" dirty="0" smtClean="0">
                <a:latin typeface="Comic Sans MS" pitchFamily="66" charset="0"/>
              </a:rPr>
              <a:t> procedure per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calcoli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matematici</a:t>
            </a:r>
            <a:endParaRPr lang="en-US" i="1" dirty="0" smtClean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latin typeface="Comic Sans MS" pitchFamily="66" charset="0"/>
              </a:rPr>
              <a:t>Un algoritmo può essere visto come </a:t>
            </a:r>
            <a:r>
              <a:rPr lang="it-IT" altLang="it-IT" sz="2600" dirty="0" smtClean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 smtClean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 smtClean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 smtClean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 smtClean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 smtClean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…ad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 </a:t>
            </a:r>
            <a:r>
              <a:rPr lang="en-US" dirty="0" err="1" smtClean="0">
                <a:latin typeface="Comic Sans MS" pitchFamily="66" charset="0"/>
              </a:rPr>
              <a:t>algoritmi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Comic Sans MS" pitchFamily="66" charset="0"/>
              </a:rPr>
              <a:t>…</a:t>
            </a:r>
            <a:r>
              <a:rPr lang="en-US" dirty="0" err="1" smtClean="0">
                <a:latin typeface="Comic Sans MS" pitchFamily="66" charset="0"/>
              </a:rPr>
              <a:t>che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intendiamo</a:t>
            </a:r>
            <a:r>
              <a:rPr lang="en-US" dirty="0" smtClean="0">
                <a:latin typeface="Comic Sans MS" pitchFamily="66" charset="0"/>
              </a:rPr>
              <a:t> per “</a:t>
            </a:r>
            <a:r>
              <a:rPr lang="en-US" dirty="0" err="1" smtClean="0">
                <a:latin typeface="Comic Sans MS" pitchFamily="66" charset="0"/>
              </a:rPr>
              <a:t>buoni</a:t>
            </a:r>
            <a:r>
              <a:rPr lang="en-US" dirty="0" smtClean="0">
                <a:latin typeface="Comic Sans MS" pitchFamily="66" charset="0"/>
              </a:rPr>
              <a:t>”?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 smtClean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 smtClean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 smtClean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 smtClean="0">
                <a:latin typeface="Comic Sans MS" pitchFamily="66" charset="0"/>
              </a:rPr>
              <a:t>usano poche risorse di calcolo, come </a:t>
            </a:r>
            <a:r>
              <a:rPr lang="it-IT" altLang="it-IT" sz="3200" dirty="0" smtClean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 smtClean="0">
                <a:latin typeface="Comic Sans MS" pitchFamily="66" charset="0"/>
              </a:rPr>
              <a:t> e memoria.</a:t>
            </a:r>
            <a:endParaRPr lang="it-IT" altLang="it-IT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Correttezza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Semplicità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Mantenibilità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Stabilità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Modularità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Sicurezza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</a:t>
            </a:r>
            <a:r>
              <a:rPr lang="it-IT" sz="2000" dirty="0" smtClean="0">
                <a:solidFill>
                  <a:schemeClr val="tx1"/>
                </a:solidFill>
                <a:latin typeface="Comic Sans MS" pitchFamily="66" charset="0"/>
              </a:rPr>
              <a:t>una 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</a:t>
            </a:r>
            <a:r>
              <a:rPr lang="it-IT" sz="2000" dirty="0" smtClean="0">
                <a:latin typeface="Comic Sans MS" pitchFamily="66" charset="0"/>
              </a:rPr>
              <a:t>problema);</a:t>
            </a:r>
            <a:endParaRPr lang="it-IT" sz="20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/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latin typeface="Comic Sans MS" pitchFamily="66" charset="0"/>
              </a:rPr>
              <a:t>Potenzia</a:t>
            </a:r>
            <a:r>
              <a:rPr lang="en-US" sz="2800" dirty="0" smtClean="0">
                <a:latin typeface="Comic Sans MS" pitchFamily="66" charset="0"/>
              </a:rPr>
              <a:t> le </a:t>
            </a:r>
            <a:r>
              <a:rPr lang="en-US" sz="2800" dirty="0" err="1" smtClean="0">
                <a:latin typeface="Comic Sans MS" pitchFamily="66" charset="0"/>
              </a:rPr>
              <a:t>capacità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un </a:t>
            </a:r>
            <a:r>
              <a:rPr lang="en-US" sz="2400" dirty="0" err="1" smtClean="0">
                <a:latin typeface="Comic Sans MS" pitchFamily="66" charset="0"/>
              </a:rPr>
              <a:t>modo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decidere</a:t>
            </a:r>
            <a:r>
              <a:rPr lang="en-US" sz="2400" dirty="0" smtClean="0">
                <a:latin typeface="Comic Sans MS" pitchFamily="66" charset="0"/>
              </a:rPr>
              <a:t> se un </a:t>
            </a:r>
            <a:r>
              <a:rPr lang="en-US" sz="2400" dirty="0" err="1" smtClean="0">
                <a:latin typeface="Comic Sans MS" pitchFamily="66" charset="0"/>
              </a:rPr>
              <a:t>certo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enunciato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sempre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 a volte, </a:t>
            </a:r>
            <a:r>
              <a:rPr lang="en-US" sz="2400" dirty="0" err="1" smtClean="0">
                <a:latin typeface="Comic Sans MS" pitchFamily="66" charset="0"/>
              </a:rPr>
              <a:t>parzialmente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vero</a:t>
            </a:r>
            <a:r>
              <a:rPr lang="en-US" sz="2400" dirty="0" smtClean="0">
                <a:latin typeface="Comic Sans MS" pitchFamily="66" charset="0"/>
              </a:rPr>
              <a:t>, o </a:t>
            </a:r>
            <a:r>
              <a:rPr lang="en-US" sz="2400" dirty="0" err="1" smtClean="0">
                <a:latin typeface="Comic Sans MS" pitchFamily="66" charset="0"/>
              </a:rPr>
              <a:t>falso</a:t>
            </a: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 smtClean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identiche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d’aspetto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pesa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leggermente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altre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facendo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ho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solo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35292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lezioni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11,00 – 13,00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mercoledì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9,00 – 11,00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ricevimento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14,45 – 16,15 (o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appuntamento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dip.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piano 0,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corridoio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B0, stanza 206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bilancia</a:t>
            </a:r>
            <a:r>
              <a:rPr lang="en-US" sz="2000" dirty="0" smtClean="0">
                <a:latin typeface="Comic Sans MS" pitchFamily="66" charset="0"/>
              </a:rPr>
              <a:t> a due </a:t>
            </a:r>
            <a:r>
              <a:rPr lang="en-US" sz="2000" dirty="0" err="1" smtClean="0">
                <a:latin typeface="Comic Sans MS" pitchFamily="66" charset="0"/>
              </a:rPr>
              <a:t>piatti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specifica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fare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specifiche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quella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queste</a:t>
            </a:r>
            <a:r>
              <a:rPr lang="en-US" sz="2000" dirty="0" smtClean="0">
                <a:latin typeface="Comic Sans MS" pitchFamily="66" charset="0"/>
              </a:rPr>
              <a:t>;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valore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. La </a:t>
            </a:r>
            <a:r>
              <a:rPr lang="en-US" sz="2000" dirty="0" err="1" smtClean="0">
                <a:latin typeface="Comic Sans MS" pitchFamily="66" charset="0"/>
              </a:rPr>
              <a:t>descrizione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“</a:t>
            </a:r>
            <a:r>
              <a:rPr lang="en-US" sz="2000" dirty="0" err="1" smtClean="0">
                <a:latin typeface="Comic Sans MS" pitchFamily="66" charset="0"/>
              </a:rPr>
              <a:t>comprensibile</a:t>
            </a:r>
            <a:r>
              <a:rPr lang="en-US" sz="2000" dirty="0" smtClean="0">
                <a:latin typeface="Comic Sans MS" pitchFamily="66" charset="0"/>
              </a:rPr>
              <a:t>” e “</a:t>
            </a:r>
            <a:r>
              <a:rPr lang="en-US" sz="2000" dirty="0" err="1" smtClean="0">
                <a:latin typeface="Comic Sans MS" pitchFamily="66" charset="0"/>
              </a:rPr>
              <a:t>compatta</a:t>
            </a:r>
            <a:r>
              <a:rPr lang="en-US" sz="2000" dirty="0" smtClean="0">
                <a:latin typeface="Comic Sans MS" pitchFamily="66" charset="0"/>
              </a:rPr>
              <a:t>”.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descrivere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sequenza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operazioni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calcolo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eseguite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strategia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pesatura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funzionare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) per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ovvero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indipendentemente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, e se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è la “prima”, la “</a:t>
            </a:r>
            <a:r>
              <a:rPr lang="en-US" sz="2000" dirty="0" err="1" smtClean="0">
                <a:latin typeface="Comic Sans MS" pitchFamily="66" charset="0"/>
              </a:rPr>
              <a:t>seconda</a:t>
            </a:r>
            <a:r>
              <a:rPr lang="en-US" sz="2000" dirty="0" smtClean="0">
                <a:latin typeface="Comic Sans MS" pitchFamily="66" charset="0"/>
              </a:rPr>
              <a:t>”, </a:t>
            </a:r>
            <a:r>
              <a:rPr lang="en-US" sz="2000" dirty="0" err="1" smtClean="0">
                <a:latin typeface="Comic Sans MS" pitchFamily="66" charset="0"/>
              </a:rPr>
              <a:t>ecc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prima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individuare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dall’istanza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stessa</a:t>
            </a:r>
            <a:r>
              <a:rPr lang="en-US" sz="2000" dirty="0" smtClean="0">
                <a:latin typeface="Comic Sans MS" pitchFamily="66" charset="0"/>
              </a:rPr>
              <a:t>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fare </a:t>
            </a:r>
            <a:r>
              <a:rPr lang="en-US" sz="2000" dirty="0" err="1" smtClean="0">
                <a:latin typeface="Comic Sans MS" pitchFamily="66" charset="0"/>
              </a:rPr>
              <a:t>poche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cioè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. Ma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rispetto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? </a:t>
            </a:r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può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è </a:t>
            </a:r>
            <a:r>
              <a:rPr lang="en-US" sz="2000" dirty="0" err="1" smtClean="0">
                <a:latin typeface="Comic Sans MS" pitchFamily="66" charset="0"/>
              </a:rPr>
              <a:t>veloce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. E’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delimitazione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superiore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quanto</a:t>
            </a:r>
            <a:r>
              <a:rPr lang="en-US" sz="2000" dirty="0" smtClean="0">
                <a:latin typeface="Comic Sans MS" pitchFamily="66" charset="0"/>
              </a:rPr>
              <a:t> mi “</a:t>
            </a:r>
            <a:r>
              <a:rPr lang="en-US" sz="2000" dirty="0" err="1" smtClean="0">
                <a:latin typeface="Comic Sans MS" pitchFamily="66" charset="0"/>
              </a:rPr>
              <a:t>costa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risolvere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istanza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Espressa</a:t>
            </a:r>
            <a:r>
              <a:rPr lang="en-US" sz="2000" dirty="0" smtClean="0">
                <a:latin typeface="Comic Sans MS" pitchFamily="66" charset="0"/>
              </a:rPr>
              <a:t> come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dell’istanza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uso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confronto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 smtClean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 smtClean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 smtClean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Alg1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=2 </a:t>
            </a:r>
            <a:r>
              <a:rPr lang="en-US" sz="2000" b="1" dirty="0" smtClean="0"/>
              <a:t>to</a:t>
            </a:r>
            <a:r>
              <a:rPr lang="en-US" sz="2000" dirty="0" smtClean="0"/>
              <a:t> n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due parole sui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sequenziamento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condizionale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n-1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l’ultima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non serve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n-2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mah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Alg2 (X={x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k=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n/2</a:t>
            </a:r>
            <a:r>
              <a:rPr lang="en-US" sz="2000" dirty="0" smtClean="0">
                <a:sym typeface="Symbol"/>
              </a:rPr>
              <a:t>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=1 </a:t>
            </a:r>
            <a:r>
              <a:rPr lang="en-US" sz="2000" b="1" dirty="0" smtClean="0"/>
              <a:t>to</a:t>
            </a:r>
            <a:r>
              <a:rPr lang="en-US" sz="2000" dirty="0" smtClean="0"/>
              <a:t> k </a:t>
            </a:r>
            <a:r>
              <a:rPr lang="en-US" sz="2000" b="1" dirty="0" smtClean="0"/>
              <a:t>do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    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endParaRPr lang="en-US" sz="2000" b="1" baseline="-25000" dirty="0" smtClean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   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2i-1</a:t>
            </a:r>
            <a:r>
              <a:rPr lang="en-US" sz="2000" dirty="0" smtClean="0">
                <a:sym typeface="Wingdings" pitchFamily="2" charset="2"/>
              </a:rPr>
              <a:t>) &lt; peso(x</a:t>
            </a:r>
            <a:r>
              <a:rPr lang="en-US" sz="2000" baseline="-25000" dirty="0" smtClean="0">
                <a:sym typeface="Wingdings" pitchFamily="2" charset="2"/>
              </a:rPr>
              <a:t>2i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x</a:t>
            </a:r>
            <a:r>
              <a:rPr lang="en-US" sz="2000" baseline="-25000" dirty="0" smtClean="0">
                <a:sym typeface="Wingdings" pitchFamily="2" charset="2"/>
              </a:rPr>
              <a:t>2i  </a:t>
            </a:r>
            <a:endParaRPr lang="en-US" sz="2000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 smtClean="0">
                <a:sym typeface="Wingdings" pitchFamily="2" charset="2"/>
              </a:rPr>
              <a:t>//</a:t>
            </a:r>
            <a:r>
              <a:rPr lang="en-US" sz="2000" i="1" dirty="0" err="1" smtClean="0">
                <a:sym typeface="Wingdings" pitchFamily="2" charset="2"/>
              </a:rPr>
              <a:t>ancora</a:t>
            </a:r>
            <a:r>
              <a:rPr lang="en-US" sz="2000" i="1" dirty="0" smtClean="0">
                <a:sym typeface="Wingdings" pitchFamily="2" charset="2"/>
              </a:rPr>
              <a:t> non ho </a:t>
            </a:r>
            <a:r>
              <a:rPr lang="en-US" sz="2000" i="1" dirty="0" err="1" smtClean="0">
                <a:sym typeface="Wingdings" pitchFamily="2" charset="2"/>
              </a:rPr>
              <a:t>trovato</a:t>
            </a:r>
            <a:r>
              <a:rPr lang="en-US" sz="2000" i="1" dirty="0" smtClean="0">
                <a:sym typeface="Wingdings" pitchFamily="2" charset="2"/>
              </a:rPr>
              <a:t> la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falsa</a:t>
            </a:r>
            <a:r>
              <a:rPr lang="en-US" sz="2000" i="1" dirty="0" smtClean="0">
                <a:sym typeface="Wingdings" pitchFamily="2" charset="2"/>
              </a:rPr>
              <a:t>; n è </a:t>
            </a:r>
            <a:r>
              <a:rPr lang="en-US" sz="2000" i="1" dirty="0" err="1" smtClean="0">
                <a:sym typeface="Wingdings" pitchFamily="2" charset="2"/>
              </a:rPr>
              <a:t>dispari</a:t>
            </a:r>
            <a:r>
              <a:rPr lang="en-US" sz="2000" i="1" dirty="0" smtClean="0">
                <a:sym typeface="Wingdings" pitchFamily="2" charset="2"/>
              </a:rPr>
              <a:t> //e </a:t>
            </a:r>
            <a:r>
              <a:rPr lang="en-US" sz="2000" i="1" dirty="0" err="1" smtClean="0">
                <a:sym typeface="Wingdings" pitchFamily="2" charset="2"/>
              </a:rPr>
              <a:t>manca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una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moneta</a:t>
            </a:r>
            <a:r>
              <a:rPr lang="en-US" sz="2000" i="1" dirty="0" smtClean="0">
                <a:sym typeface="Wingdings" pitchFamily="2" charset="2"/>
              </a:rPr>
              <a:t/>
            </a:r>
            <a:br>
              <a:rPr lang="en-US" sz="2000" i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return </a:t>
            </a:r>
            <a:r>
              <a:rPr lang="en-US" sz="2000" i="1" dirty="0" err="1" smtClean="0">
                <a:sym typeface="Wingdings" pitchFamily="2" charset="2"/>
              </a:rPr>
              <a:t>x</a:t>
            </a:r>
            <a:r>
              <a:rPr lang="en-US" sz="2000" i="1" baseline="-25000" dirty="0" err="1" smtClean="0">
                <a:sym typeface="Wingdings" pitchFamily="2" charset="2"/>
              </a:rPr>
              <a:t>n</a:t>
            </a:r>
            <a:endParaRPr lang="en-US" sz="2000" i="1" baseline="-25000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dipende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latin typeface="Comic Sans MS" pitchFamily="66" charset="0"/>
              </a:rPr>
              <a:t>n/2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Prerequisiti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Cosa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necessario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sapere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programmazione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base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strutture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elementari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concetto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ricorsione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dimostrazione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induzione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latin typeface="Comic Sans MS" pitchFamily="66" charset="0"/>
              </a:rPr>
              <a:t>calcolo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infinitesimale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discreta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monete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dividendole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ogni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due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(</a:t>
            </a:r>
            <a:r>
              <a:rPr lang="en-US" sz="2000" dirty="0" err="1" smtClean="0"/>
              <a:t>uguale</a:t>
            </a:r>
            <a:r>
              <a:rPr lang="en-US" sz="2000" dirty="0" smtClean="0"/>
              <a:t>)        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k = </a:t>
            </a:r>
            <a:r>
              <a:rPr lang="en-US" sz="2000" dirty="0" smtClean="0">
                <a:sym typeface="Symbol"/>
              </a:rPr>
              <a:t></a:t>
            </a:r>
            <a:r>
              <a:rPr lang="en-US" sz="2000" dirty="0" smtClean="0"/>
              <a:t>|X|/2</a:t>
            </a:r>
            <a:r>
              <a:rPr lang="en-US" sz="2000" dirty="0" smtClean="0">
                <a:sym typeface="Symbol"/>
              </a:rPr>
              <a:t> e se |X| è </a:t>
            </a:r>
            <a:r>
              <a:rPr lang="en-US" sz="2000" dirty="0" err="1" smtClean="0">
                <a:sym typeface="Symbol"/>
              </a:rPr>
              <a:t>dispari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una</a:t>
            </a:r>
            <a:r>
              <a:rPr lang="en-US" sz="2000" dirty="0" smtClean="0">
                <a:sym typeface="Symbol"/>
              </a:rPr>
              <a:t>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ulteriore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moneta</a:t>
            </a:r>
            <a:r>
              <a:rPr lang="en-US" sz="2000" dirty="0" smtClean="0">
                <a:sym typeface="Symbol"/>
              </a:rPr>
              <a:t> y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Alg3(X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quando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</a:t>
            </a:r>
            <a:r>
              <a:rPr lang="en-US" sz="1600" dirty="0" smtClean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 smtClean="0">
                <a:latin typeface="Comic Sans MS" pitchFamily="66" charset="0"/>
                <a:sym typeface="Symbol"/>
              </a:rPr>
              <a:t>2</a:t>
            </a:r>
            <a:r>
              <a:rPr lang="en-US" sz="1600" dirty="0" smtClean="0">
                <a:latin typeface="Comic Sans MS" pitchFamily="66" charset="0"/>
                <a:sym typeface="Symbol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/8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</a:t>
            </a:r>
            <a:r>
              <a:rPr lang="en-US" sz="2000" dirty="0" smtClean="0">
                <a:latin typeface="Comic Sans MS" pitchFamily="66" charset="0"/>
              </a:rPr>
              <a:t>) + 3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vale </a:t>
            </a:r>
          </a:p>
          <a:p>
            <a:r>
              <a:rPr lang="en-US" sz="2000" dirty="0" smtClean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 smtClean="0">
                <a:latin typeface="Comic Sans MS" pitchFamily="66" charset="0"/>
                <a:sym typeface="Symbol"/>
              </a:rPr>
            </a:br>
            <a:r>
              <a:rPr lang="en-US" sz="2000" dirty="0" smtClean="0">
                <a:latin typeface="Comic Sans MS" pitchFamily="66" charset="0"/>
                <a:sym typeface="Symbol"/>
              </a:rPr>
              <a:t> (1/2)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/2</a:t>
            </a:r>
            <a:r>
              <a:rPr lang="en-US" sz="2000" dirty="0" smtClean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/4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Alg3?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,  </a:t>
            </a:r>
            <a:r>
              <a:rPr lang="en-US" dirty="0" smtClean="0">
                <a:latin typeface="Comic Sans MS" pitchFamily="66" charset="0"/>
              </a:rPr>
              <a:t>McGraw-Hill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C. </a:t>
            </a:r>
            <a:r>
              <a:rPr lang="it-IT" dirty="0" err="1" smtClean="0">
                <a:latin typeface="Comic Sans MS" pitchFamily="66" charset="0"/>
              </a:rPr>
              <a:t>Demetrescu</a:t>
            </a:r>
            <a:r>
              <a:rPr lang="it-IT" dirty="0" smtClean="0">
                <a:latin typeface="Comic Sans MS" pitchFamily="66" charset="0"/>
              </a:rPr>
              <a:t>, I. Finocchi, G. Italiano</a:t>
            </a:r>
          </a:p>
          <a:p>
            <a:r>
              <a:rPr lang="it-IT" dirty="0" smtClean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 smtClean="0">
                <a:latin typeface="Comic Sans MS" pitchFamily="66" charset="0"/>
              </a:rPr>
              <a:t>(sec. ed.)</a:t>
            </a:r>
          </a:p>
          <a:p>
            <a:r>
              <a:rPr lang="it-IT" dirty="0" smtClean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=7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6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=10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8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 smtClean="0">
                <a:latin typeface="Comic Sans MS" pitchFamily="66" charset="0"/>
                <a:sym typeface="Symbol"/>
              </a:rPr>
              <a:t>posso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dividere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tre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gruppi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invece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di</a:t>
            </a:r>
            <a:r>
              <a:rPr lang="en-US" sz="2000" dirty="0" smtClean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 smtClean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b="1" dirty="0" smtClean="0"/>
              <a:t>if </a:t>
            </a:r>
            <a:r>
              <a:rPr lang="en-US" sz="2000" dirty="0" smtClean="0"/>
              <a:t>(|X|=1) </a:t>
            </a:r>
            <a:r>
              <a:rPr lang="en-US" sz="2000" b="1" dirty="0" smtClean="0"/>
              <a:t>then </a:t>
            </a:r>
            <a:r>
              <a:rPr lang="en-US" sz="2000" dirty="0" smtClean="0"/>
              <a:t>return </a:t>
            </a:r>
            <a:r>
              <a:rPr lang="en-US" sz="2000" dirty="0" err="1" smtClean="0"/>
              <a:t>unica</a:t>
            </a:r>
            <a:r>
              <a:rPr lang="en-US" sz="2000" dirty="0" smtClean="0"/>
              <a:t> </a:t>
            </a:r>
            <a:r>
              <a:rPr lang="en-US" sz="2000" dirty="0" err="1" smtClean="0"/>
              <a:t>moneta</a:t>
            </a:r>
            <a:r>
              <a:rPr lang="en-US" sz="2000" dirty="0" smtClean="0"/>
              <a:t> in X</a:t>
            </a:r>
            <a:endParaRPr lang="en-US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/>
              <a:t> </a:t>
            </a:r>
            <a:r>
              <a:rPr lang="en-US" sz="2000" dirty="0" err="1" smtClean="0"/>
              <a:t>dividi</a:t>
            </a:r>
            <a:r>
              <a:rPr lang="en-US" sz="2000" dirty="0" smtClean="0"/>
              <a:t> X in </a:t>
            </a:r>
            <a:r>
              <a:rPr lang="en-US" sz="2000" dirty="0" err="1" smtClean="0"/>
              <a:t>tre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 </a:t>
            </a:r>
            <a:r>
              <a:rPr lang="en-US" sz="2000" dirty="0" err="1" smtClean="0"/>
              <a:t>bilanciata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siano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e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gruppi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hanno</a:t>
            </a:r>
            <a:r>
              <a:rPr lang="en-US" sz="2000" dirty="0" smtClean="0"/>
              <a:t> la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dimensione</a:t>
            </a:r>
            <a:r>
              <a:rPr lang="en-US" sz="2000" dirty="0" smtClean="0"/>
              <a:t> (</a:t>
            </a:r>
            <a:r>
              <a:rPr lang="en-US" sz="2000" dirty="0" err="1" smtClean="0"/>
              <a:t>ci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=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if</a:t>
            </a:r>
            <a:r>
              <a:rPr lang="en-US" sz="2000" dirty="0" smtClean="0">
                <a:sym typeface="Wingdings" pitchFamily="2" charset="2"/>
              </a:rPr>
              <a:t> peso(X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 &gt; peso(X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 </a:t>
            </a:r>
            <a:r>
              <a:rPr lang="en-US" sz="2000" b="1" dirty="0" smtClean="0">
                <a:sym typeface="Wingdings" pitchFamily="2" charset="2"/>
              </a:rPr>
              <a:t>then return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="1" dirty="0" smtClean="0">
                <a:sym typeface="Wingdings" pitchFamily="2" charset="2"/>
              </a:rPr>
              <a:t> </a:t>
            </a:r>
            <a:br>
              <a:rPr lang="en-US" sz="2000" b="1" dirty="0" smtClean="0">
                <a:sym typeface="Wingdings" pitchFamily="2" charset="2"/>
              </a:rPr>
            </a:br>
            <a:r>
              <a:rPr lang="en-US" sz="2000" b="1" dirty="0" smtClean="0">
                <a:sym typeface="Wingdings" pitchFamily="2" charset="2"/>
              </a:rPr>
              <a:t>                                        else return  </a:t>
            </a:r>
            <a:r>
              <a:rPr lang="en-US" sz="2000" dirty="0" smtClean="0">
                <a:sym typeface="Wingdings" pitchFamily="2" charset="2"/>
              </a:rPr>
              <a:t>Alg4(X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sì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Symbol"/>
              </a:rPr>
              <a:t>(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da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/>
              </a:rPr>
              <a:t>argomentare</a:t>
            </a:r>
            <a:r>
              <a:rPr lang="en-US" sz="2000" dirty="0" smtClean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</a:t>
            </a:r>
            <a:r>
              <a:rPr lang="en-US" sz="2000" dirty="0" err="1" smtClean="0">
                <a:latin typeface="Comic Sans MS" pitchFamily="66" charset="0"/>
              </a:rPr>
              <a:t>boh</a:t>
            </a:r>
            <a:r>
              <a:rPr lang="en-US" sz="2000" dirty="0" smtClean="0">
                <a:latin typeface="Comic Sans MS" pitchFamily="66" charset="0"/>
              </a:rPr>
              <a:t>?!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però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meglio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): # </a:t>
            </a:r>
            <a:r>
              <a:rPr lang="en-US" sz="2000" dirty="0" err="1" smtClean="0">
                <a:latin typeface="Comic Sans MS" pitchFamily="66" charset="0"/>
              </a:rPr>
              <a:t>pesate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esegue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un’istanza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       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dimensione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)= P(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 </a:t>
            </a:r>
            <a:r>
              <a:rPr lang="en-US" sz="2000" dirty="0" smtClean="0">
                <a:latin typeface="Comic Sans MS" pitchFamily="66" charset="0"/>
              </a:rPr>
              <a:t>) + 1                         P(1)=0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 smtClean="0">
                <a:latin typeface="Comic Sans MS" pitchFamily="66" charset="0"/>
              </a:rPr>
              <a:t>: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 smtClean="0">
                <a:latin typeface="Comic Sans MS" pitchFamily="66" charset="0"/>
              </a:rPr>
              <a:t>) è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funzione</a:t>
            </a:r>
            <a:r>
              <a:rPr lang="en-US" sz="2000" dirty="0" smtClean="0">
                <a:latin typeface="Comic Sans MS" pitchFamily="66" charset="0"/>
              </a:rPr>
              <a:t> non </a:t>
            </a:r>
            <a:r>
              <a:rPr lang="en-US" sz="2000" dirty="0" err="1" smtClean="0">
                <a:latin typeface="Comic Sans MS" pitchFamily="66" charset="0"/>
              </a:rPr>
              <a:t>decrescente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più</a:t>
            </a:r>
            <a:r>
              <a:rPr lang="en-US" sz="2000" dirty="0" smtClean="0">
                <a:latin typeface="Comic Sans MS" pitchFamily="66" charset="0"/>
              </a:rPr>
              <a:t> piccolo </a:t>
            </a:r>
            <a:r>
              <a:rPr lang="en-US" sz="2000" dirty="0" err="1" smtClean="0">
                <a:latin typeface="Comic Sans MS" pitchFamily="66" charset="0"/>
              </a:rPr>
              <a:t>intero</a:t>
            </a:r>
            <a:r>
              <a:rPr lang="en-US" sz="2000" dirty="0" smtClean="0">
                <a:latin typeface="Comic Sans MS" pitchFamily="66" charset="0"/>
              </a:rPr>
              <a:t> tale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 smtClean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k </a:t>
            </a:r>
            <a:r>
              <a:rPr lang="en-US" sz="1600" dirty="0" err="1" smtClean="0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) 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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/3) + 1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/9) + 2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/3</a:t>
            </a:r>
            <a:r>
              <a:rPr lang="en-US" sz="2000" baseline="30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) +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P(1) +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P(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per </a:t>
            </a:r>
            <a:r>
              <a:rPr lang="en-US" sz="1600" dirty="0" err="1" smtClean="0">
                <a:latin typeface="Comic Sans MS" pitchFamily="66" charset="0"/>
              </a:rPr>
              <a:t>i</a:t>
            </a:r>
            <a:r>
              <a:rPr lang="en-US" sz="1600" dirty="0" smtClean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=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 smtClean="0">
                <a:latin typeface="Comic Sans MS" pitchFamily="66" charset="0"/>
                <a:sym typeface="Symbol"/>
              </a:rPr>
              <a:t>3</a:t>
            </a:r>
            <a:r>
              <a:rPr lang="en-US" sz="2000" dirty="0" smtClean="0">
                <a:latin typeface="Comic Sans MS" pitchFamily="66" charset="0"/>
                <a:sym typeface="Symbol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 smtClean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quanto</a:t>
            </a:r>
            <a:r>
              <a:rPr lang="en-US" sz="2400" dirty="0" smtClean="0">
                <a:latin typeface="Comic Sans MS" pitchFamily="66" charset="0"/>
              </a:rPr>
              <a:t> è </a:t>
            </a:r>
            <a:r>
              <a:rPr lang="en-US" sz="2400" dirty="0" err="1" smtClean="0">
                <a:latin typeface="Comic Sans MS" pitchFamily="66" charset="0"/>
              </a:rPr>
              <a:t>più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veloce</a:t>
            </a:r>
            <a:r>
              <a:rPr lang="en-US" sz="2400" dirty="0" smtClean="0">
                <a:latin typeface="Comic Sans MS" pitchFamily="66" charset="0"/>
              </a:rPr>
              <a:t> Alg4 </a:t>
            </a:r>
            <a:r>
              <a:rPr lang="en-US" sz="2400" dirty="0" err="1" smtClean="0">
                <a:latin typeface="Comic Sans MS" pitchFamily="66" charset="0"/>
              </a:rPr>
              <a:t>rispetto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agli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altri</a:t>
            </a:r>
            <a:r>
              <a:rPr lang="en-US" sz="2400" dirty="0" smtClean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pesata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Alg4?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86105"/>
                <a:gridCol w="1173480"/>
                <a:gridCol w="817567"/>
                <a:gridCol w="957576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1h,</a:t>
                      </a:r>
                      <a:r>
                        <a:rPr lang="en-US" baseline="0" dirty="0" smtClean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69gg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consiste</a:t>
            </a:r>
            <a:r>
              <a:rPr lang="en-US" sz="2800" dirty="0" smtClean="0">
                <a:latin typeface="Comic Sans MS" pitchFamily="66" charset="0"/>
              </a:rPr>
              <a:t> in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(per </a:t>
            </a:r>
            <a:r>
              <a:rPr lang="en-US" sz="2800" dirty="0" err="1" smtClean="0">
                <a:latin typeface="Comic Sans MS" pitchFamily="66" charset="0"/>
              </a:rPr>
              <a:t>ogni</a:t>
            </a:r>
            <a:r>
              <a:rPr lang="en-US" sz="2800" dirty="0" smtClean="0">
                <a:latin typeface="Comic Sans MS" pitchFamily="66" charset="0"/>
              </a:rPr>
              <a:t> modulo) 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Quattro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2 </a:t>
            </a:r>
            <a:r>
              <a:rPr lang="en-US" sz="2400" dirty="0" err="1" smtClean="0">
                <a:latin typeface="Comic Sans MS" pitchFamily="66" charset="0"/>
              </a:rPr>
              <a:t>giugno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luglio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 </a:t>
            </a:r>
            <a:r>
              <a:rPr lang="en-US" sz="2400" dirty="0" err="1" smtClean="0">
                <a:latin typeface="Comic Sans MS" pitchFamily="66" charset="0"/>
              </a:rPr>
              <a:t>settembre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1 </a:t>
            </a:r>
            <a:r>
              <a:rPr lang="en-US" sz="2400" dirty="0" err="1" smtClean="0">
                <a:latin typeface="Comic Sans MS" pitchFamily="66" charset="0"/>
              </a:rPr>
              <a:t>gennaio</a:t>
            </a:r>
            <a:r>
              <a:rPr lang="en-US" sz="2400" dirty="0" smtClean="0">
                <a:latin typeface="Comic Sans MS" pitchFamily="66" charset="0"/>
              </a:rPr>
              <a:t>/</a:t>
            </a:r>
            <a:r>
              <a:rPr lang="en-US" sz="2400" dirty="0" err="1" smtClean="0">
                <a:latin typeface="Comic Sans MS" pitchFamily="66" charset="0"/>
              </a:rPr>
              <a:t>febbraio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Prova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febbraio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Per </a:t>
            </a:r>
            <a:r>
              <a:rPr lang="en-US" sz="2800" dirty="0" err="1" smtClean="0">
                <a:latin typeface="Comic Sans MS" pitchFamily="66" charset="0"/>
              </a:rPr>
              <a:t>sostenere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l’esame</a:t>
            </a:r>
            <a:r>
              <a:rPr lang="en-US" sz="2800" dirty="0" smtClean="0">
                <a:latin typeface="Comic Sans MS" pitchFamily="66" charset="0"/>
              </a:rPr>
              <a:t> è </a:t>
            </a:r>
            <a:r>
              <a:rPr lang="en-US" sz="2800" b="1" dirty="0" err="1" smtClean="0">
                <a:latin typeface="Comic Sans MS" pitchFamily="66" charset="0"/>
              </a:rPr>
              <a:t>obbligatorio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settimana</a:t>
            </a:r>
            <a:r>
              <a:rPr lang="en-US" sz="2800" dirty="0" smtClean="0">
                <a:latin typeface="Comic Sans MS" pitchFamily="66" charset="0"/>
              </a:rPr>
              <a:t> prima) </a:t>
            </a:r>
            <a:r>
              <a:rPr lang="en-US" sz="2800" dirty="0" err="1" smtClean="0">
                <a:latin typeface="Comic Sans MS" pitchFamily="66" charset="0"/>
              </a:rPr>
              <a:t>su</a:t>
            </a:r>
            <a:r>
              <a:rPr lang="en-US" sz="2800" dirty="0" smtClean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correttamente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individua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moneta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falsa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monete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effettuare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 smtClean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la </a:t>
            </a:r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argomentazioni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matematiche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mostrare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se è </a:t>
            </a:r>
            <a:r>
              <a:rPr lang="en-US" sz="2000" dirty="0" err="1" smtClean="0">
                <a:latin typeface="Comic Sans MS" pitchFamily="66" charset="0"/>
              </a:rPr>
              <a:t>corretto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almeno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certa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complessità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temporale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peggiore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dimostrazione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elegante</a:t>
            </a:r>
            <a:r>
              <a:rPr lang="en-US" sz="2000" dirty="0" smtClean="0">
                <a:latin typeface="Comic Sans MS" pitchFamily="66" charset="0"/>
              </a:rPr>
              <a:t> e non </a:t>
            </a:r>
            <a:r>
              <a:rPr lang="en-US" sz="2000" dirty="0" err="1" smtClean="0">
                <a:latin typeface="Comic Sans MS" pitchFamily="66" charset="0"/>
              </a:rPr>
              <a:t>banale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usa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tecnica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vedremo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durante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corso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 smtClean="0">
                <a:latin typeface="Comic Sans MS" pitchFamily="66" charset="0"/>
              </a:rPr>
              <a:t> è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ottimo</a:t>
            </a:r>
            <a:r>
              <a:rPr lang="en-US" sz="2000" dirty="0" smtClean="0">
                <a:latin typeface="Comic Sans MS" pitchFamily="66" charset="0"/>
              </a:rPr>
              <a:t> per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problema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Si </a:t>
            </a:r>
            <a:r>
              <a:rPr lang="en-US" sz="2000" dirty="0" err="1" smtClean="0">
                <a:latin typeface="Comic Sans MS" pitchFamily="66" charset="0"/>
              </a:rPr>
              <a:t>devono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cuocere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. Si ha a </a:t>
            </a:r>
            <a:r>
              <a:rPr lang="en-US" sz="2000" dirty="0" err="1" smtClean="0">
                <a:latin typeface="Comic Sans MS" pitchFamily="66" charset="0"/>
              </a:rPr>
              <a:t>disposizione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riesce</a:t>
            </a:r>
            <a:r>
              <a:rPr lang="en-US" sz="2000" dirty="0" smtClean="0">
                <a:latin typeface="Comic Sans MS" pitchFamily="66" charset="0"/>
              </a:rPr>
              <a:t> a </a:t>
            </a:r>
            <a:r>
              <a:rPr lang="en-US" sz="2000" dirty="0" err="1" smtClean="0">
                <a:latin typeface="Comic Sans MS" pitchFamily="66" charset="0"/>
              </a:rPr>
              <a:t>contenere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volta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frittella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</a:t>
            </a:r>
            <a:r>
              <a:rPr lang="en-US" sz="2000" dirty="0" smtClean="0">
                <a:latin typeface="Comic Sans MS" pitchFamily="66" charset="0"/>
              </a:rPr>
              <a:t> cotta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e due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lati</a:t>
            </a:r>
            <a:r>
              <a:rPr lang="en-US" sz="2000" dirty="0" smtClean="0">
                <a:latin typeface="Comic Sans MS" pitchFamily="66" charset="0"/>
              </a:rPr>
              <a:t> e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richiede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minuto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Progettare</a:t>
            </a:r>
            <a:r>
              <a:rPr lang="en-US" sz="2000" dirty="0" smtClean="0">
                <a:latin typeface="Comic Sans MS" pitchFamily="66" charset="0"/>
              </a:rPr>
              <a:t> un </a:t>
            </a:r>
            <a:r>
              <a:rPr lang="en-US" sz="2000" dirty="0" err="1" smtClean="0">
                <a:latin typeface="Comic Sans MS" pitchFamily="66" charset="0"/>
              </a:rPr>
              <a:t>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frigge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frittelle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. Si </a:t>
            </a:r>
            <a:r>
              <a:rPr lang="en-US" sz="2000" dirty="0" err="1" smtClean="0">
                <a:latin typeface="Comic Sans MS" pitchFamily="66" charset="0"/>
              </a:rPr>
              <a:t>argomenti</a:t>
            </a:r>
            <a:r>
              <a:rPr lang="en-US" sz="2000" dirty="0" smtClean="0">
                <a:latin typeface="Comic Sans MS" pitchFamily="66" charset="0"/>
              </a:rPr>
              <a:t>, se </a:t>
            </a:r>
            <a:r>
              <a:rPr lang="en-US" sz="2000" dirty="0" err="1" smtClean="0">
                <a:latin typeface="Comic Sans MS" pitchFamily="66" charset="0"/>
              </a:rPr>
              <a:t>possibile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sulla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dell’algoritmo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proposto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/>
                <a:gridCol w="345520"/>
                <a:gridCol w="521942"/>
                <a:gridCol w="486170"/>
                <a:gridCol w="380200"/>
                <a:gridCol w="323995"/>
                <a:gridCol w="519941"/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 smtClean="0">
                <a:latin typeface="Comic Sans MS" pitchFamily="66" charset="0"/>
              </a:rPr>
              <a:t>Studiare giorno per giorno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Lavorare sui problemi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assegnati in gruppo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Scrivere/formalizzare la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soluzione individualmente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/>
            </a:r>
            <a:br>
              <a:rPr lang="it-IT" sz="2400" dirty="0" smtClean="0">
                <a:latin typeface="Comic Sans MS" pitchFamily="66" charset="0"/>
              </a:rPr>
            </a:br>
            <a:endParaRPr lang="it-IT" sz="2400" dirty="0" smtClean="0">
              <a:latin typeface="Comic Sans MS" pitchFamily="66" charset="0"/>
            </a:endParaRPr>
          </a:p>
          <a:p>
            <a:pPr eaLnBrk="1" hangingPunct="1"/>
            <a:r>
              <a:rPr lang="it-IT" sz="2400" dirty="0" smtClean="0">
                <a:latin typeface="Comic Sans MS" pitchFamily="66" charset="0"/>
              </a:rPr>
              <a:t>Cercate di divertivi!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	</a:t>
            </a:r>
            <a:r>
              <a:rPr lang="en-US" sz="2800" dirty="0" err="1" smtClean="0">
                <a:latin typeface="Comic Sans MS" pitchFamily="66" charset="0"/>
              </a:rPr>
              <a:t>Procedimento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che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descrive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sequenza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passi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definiti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finalizzato</a:t>
            </a: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dirty="0" err="1" smtClean="0">
                <a:latin typeface="Comic Sans MS" pitchFamily="66" charset="0"/>
              </a:rPr>
              <a:t>risolvere</a:t>
            </a:r>
            <a:r>
              <a:rPr lang="en-US" sz="2800" dirty="0" smtClean="0">
                <a:latin typeface="Comic Sans MS" pitchFamily="66" charset="0"/>
              </a:rPr>
              <a:t> un </a:t>
            </a:r>
            <a:r>
              <a:rPr lang="en-US" sz="2800" dirty="0" err="1" smtClean="0">
                <a:latin typeface="Comic Sans MS" pitchFamily="66" charset="0"/>
              </a:rPr>
              <a:t>dato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problema</a:t>
            </a:r>
            <a:r>
              <a:rPr lang="en-US" sz="2800" dirty="0" smtClean="0">
                <a:latin typeface="Comic Sans MS" pitchFamily="66" charset="0"/>
              </a:rPr>
              <a:t> (</a:t>
            </a:r>
            <a:r>
              <a:rPr lang="en-US" sz="2800" dirty="0" err="1" smtClean="0">
                <a:latin typeface="Comic Sans MS" pitchFamily="66" charset="0"/>
              </a:rPr>
              <a:t>computazionale</a:t>
            </a:r>
            <a:r>
              <a:rPr lang="en-US" sz="2800" dirty="0" smtClean="0">
                <a:latin typeface="Comic Sans MS" pitchFamily="66" charset="0"/>
              </a:rPr>
              <a:t>).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5433</TotalTime>
  <Words>2259</Words>
  <Application>Microsoft Office PowerPoint</Application>
  <PresentationFormat>Presentazione su schermo (4:3)</PresentationFormat>
  <Paragraphs>629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3" baseType="lpstr"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Diapositiva 11</vt:lpstr>
      <vt:lpstr>Cosa studieremo?</vt:lpstr>
      <vt:lpstr>Cosa è (più) importante oltre l’efficienza?</vt:lpstr>
      <vt:lpstr>Altri motivi per studiare gli algoritmi</vt:lpstr>
      <vt:lpstr>importanza teorica</vt:lpstr>
      <vt:lpstr>Diapositiva 16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Alg3: analisi della complessità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Alg4: analisi della complessità</vt:lpstr>
      <vt:lpstr>Diapositiva 58</vt:lpstr>
      <vt:lpstr>Sui limiti della velocità: una delimitazione inferiore (lower bound) alla complessità  del problema</vt:lpstr>
      <vt:lpstr>Diapositiva 60</vt:lpstr>
      <vt:lpstr>Diapositiva 61</vt:lpstr>
      <vt:lpstr>Diapositiva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</cp:lastModifiedBy>
  <cp:revision>278</cp:revision>
  <dcterms:created xsi:type="dcterms:W3CDTF">2013-03-05T17:51:33Z</dcterms:created>
  <dcterms:modified xsi:type="dcterms:W3CDTF">2015-10-06T13:30:39Z</dcterms:modified>
</cp:coreProperties>
</file>