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0" r:id="rId3"/>
    <p:sldId id="353" r:id="rId4"/>
    <p:sldId id="354" r:id="rId5"/>
    <p:sldId id="355" r:id="rId6"/>
    <p:sldId id="358" r:id="rId7"/>
    <p:sldId id="357" r:id="rId8"/>
    <p:sldId id="351" r:id="rId9"/>
    <p:sldId id="359" r:id="rId10"/>
    <p:sldId id="360" r:id="rId11"/>
    <p:sldId id="361" r:id="rId12"/>
    <p:sldId id="315" r:id="rId13"/>
    <p:sldId id="309" r:id="rId14"/>
    <p:sldId id="310" r:id="rId15"/>
    <p:sldId id="311" r:id="rId16"/>
    <p:sldId id="363" r:id="rId17"/>
    <p:sldId id="280" r:id="rId18"/>
    <p:sldId id="257" r:id="rId19"/>
    <p:sldId id="281" r:id="rId20"/>
    <p:sldId id="282" r:id="rId21"/>
    <p:sldId id="294" r:id="rId22"/>
    <p:sldId id="317" r:id="rId23"/>
    <p:sldId id="323" r:id="rId24"/>
    <p:sldId id="324" r:id="rId25"/>
    <p:sldId id="325" r:id="rId26"/>
    <p:sldId id="326" r:id="rId27"/>
    <p:sldId id="327" r:id="rId28"/>
    <p:sldId id="318" r:id="rId29"/>
    <p:sldId id="283" r:id="rId30"/>
    <p:sldId id="328" r:id="rId31"/>
    <p:sldId id="329" r:id="rId32"/>
    <p:sldId id="330" r:id="rId33"/>
    <p:sldId id="331" r:id="rId34"/>
    <p:sldId id="336" r:id="rId35"/>
    <p:sldId id="332" r:id="rId36"/>
    <p:sldId id="334" r:id="rId37"/>
    <p:sldId id="335" r:id="rId38"/>
    <p:sldId id="286" r:id="rId39"/>
    <p:sldId id="337" r:id="rId40"/>
    <p:sldId id="338" r:id="rId41"/>
    <p:sldId id="339" r:id="rId42"/>
    <p:sldId id="340" r:id="rId43"/>
    <p:sldId id="341" r:id="rId44"/>
    <p:sldId id="342" r:id="rId45"/>
    <p:sldId id="343" r:id="rId46"/>
    <p:sldId id="287" r:id="rId47"/>
    <p:sldId id="290" r:id="rId48"/>
    <p:sldId id="291" r:id="rId49"/>
    <p:sldId id="344" r:id="rId50"/>
    <p:sldId id="345" r:id="rId51"/>
    <p:sldId id="346" r:id="rId52"/>
    <p:sldId id="347" r:id="rId53"/>
    <p:sldId id="348" r:id="rId54"/>
    <p:sldId id="349" r:id="rId55"/>
    <p:sldId id="289" r:id="rId56"/>
    <p:sldId id="316" r:id="rId57"/>
    <p:sldId id="292" r:id="rId58"/>
    <p:sldId id="295" r:id="rId59"/>
    <p:sldId id="364" r:id="rId60"/>
    <p:sldId id="285" r:id="rId61"/>
    <p:sldId id="365" r:id="rId6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413346"/>
            <a:ext cx="8362950" cy="467995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it-IT" altLang="it-IT" sz="2600" dirty="0" smtClean="0">
                <a:latin typeface="Comic Sans MS" pitchFamily="66" charset="0"/>
              </a:rPr>
              <a:t>Un algoritmo può essere visto come </a:t>
            </a:r>
            <a:r>
              <a:rPr lang="it-IT" altLang="it-IT" sz="2600" dirty="0" smtClean="0">
                <a:solidFill>
                  <a:srgbClr val="C00000"/>
                </a:solidFill>
                <a:latin typeface="Comic Sans MS" pitchFamily="66" charset="0"/>
              </a:rPr>
              <a:t>l’essenza computazionale</a:t>
            </a:r>
            <a:r>
              <a:rPr lang="it-IT" altLang="it-IT" sz="2600" dirty="0" smtClean="0">
                <a:latin typeface="Comic Sans MS" pitchFamily="66" charset="0"/>
              </a:rPr>
              <a:t> di un programma, nel senso che fornisce il procedimento per giungere alla soluzione di un dato problema di calcolo</a:t>
            </a:r>
          </a:p>
          <a:p>
            <a:pPr eaLnBrk="1" hangingPunct="1">
              <a:lnSpc>
                <a:spcPct val="110000"/>
              </a:lnSpc>
            </a:pPr>
            <a:endParaRPr lang="it-IT" altLang="it-IT" sz="2600" dirty="0" smtClean="0">
              <a:latin typeface="Comic Sans MS" pitchFamily="66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it-IT" altLang="it-IT" sz="2600" dirty="0" smtClean="0">
                <a:solidFill>
                  <a:srgbClr val="3366FF"/>
                </a:solidFill>
                <a:latin typeface="Comic Sans MS" pitchFamily="66" charset="0"/>
              </a:rPr>
              <a:t>Algoritmo diverso da programma</a:t>
            </a:r>
          </a:p>
          <a:p>
            <a:pPr lvl="1" eaLnBrk="1" hangingPunct="1">
              <a:lnSpc>
                <a:spcPct val="110000"/>
              </a:lnSpc>
            </a:pPr>
            <a:r>
              <a:rPr lang="it-IT" altLang="it-IT" sz="2100" dirty="0" smtClean="0">
                <a:latin typeface="Comic Sans MS" pitchFamily="66" charset="0"/>
              </a:rPr>
              <a:t>programma è la codifica (in un linguaggio di programmazione) di un algoritmo</a:t>
            </a:r>
          </a:p>
          <a:p>
            <a:pPr lvl="1" eaLnBrk="1" hangingPunct="1">
              <a:lnSpc>
                <a:spcPct val="110000"/>
              </a:lnSpc>
            </a:pPr>
            <a:r>
              <a:rPr lang="it-IT" altLang="it-IT" sz="2100" dirty="0" smtClean="0">
                <a:latin typeface="Comic Sans MS" pitchFamily="66" charset="0"/>
              </a:rPr>
              <a:t>un algoritmo può essere visto come un programma distillato da dettagli riguardanti il linguaggio di programmazione, ambiente di sviluppo, sistema operativo</a:t>
            </a:r>
          </a:p>
          <a:p>
            <a:pPr lvl="1" eaLnBrk="1" hangingPunct="1">
              <a:lnSpc>
                <a:spcPct val="110000"/>
              </a:lnSpc>
            </a:pPr>
            <a:r>
              <a:rPr lang="it-IT" altLang="it-IT" sz="2100" dirty="0" smtClean="0">
                <a:latin typeface="Comic Sans MS" pitchFamily="66" charset="0"/>
              </a:rPr>
              <a:t>Algoritmo è un concetto autonomo da quello di programma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it-IT" altLang="it-IT" sz="2600" dirty="0" smtClean="0">
              <a:latin typeface="Comic Sans MS" pitchFamily="66" charset="0"/>
            </a:endParaRPr>
          </a:p>
          <a:p>
            <a:pPr eaLnBrk="1" hangingPunct="1">
              <a:lnSpc>
                <a:spcPct val="110000"/>
              </a:lnSpc>
            </a:pPr>
            <a:endParaRPr lang="it-IT" altLang="it-IT" sz="2600" dirty="0" smtClean="0">
              <a:latin typeface="Comic Sans MS" pitchFamily="66" charset="0"/>
            </a:endParaRPr>
          </a:p>
        </p:txBody>
      </p:sp>
      <p:sp>
        <p:nvSpPr>
          <p:cNvPr id="12293" name="Rectangle 3"/>
          <p:cNvSpPr>
            <a:spLocks noChangeArrowheads="1"/>
          </p:cNvSpPr>
          <p:nvPr/>
        </p:nvSpPr>
        <p:spPr bwMode="black">
          <a:xfrm>
            <a:off x="304800" y="533400"/>
            <a:ext cx="868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Algoritmi e programmi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b="1" dirty="0" err="1" smtClean="0">
                <a:solidFill>
                  <a:srgbClr val="3366FF"/>
                </a:solidFill>
                <a:latin typeface="Comic Sans MS" pitchFamily="66" charset="0"/>
              </a:rPr>
              <a:t>Cosa</a:t>
            </a:r>
            <a:r>
              <a:rPr lang="en-US" b="1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b="1" dirty="0" err="1" smtClean="0">
                <a:solidFill>
                  <a:srgbClr val="3366FF"/>
                </a:solidFill>
                <a:latin typeface="Comic Sans MS" pitchFamily="66" charset="0"/>
              </a:rPr>
              <a:t>studieremo</a:t>
            </a:r>
            <a:r>
              <a:rPr lang="en-US" b="1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334096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…ad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analizzare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progettare</a:t>
            </a:r>
            <a:r>
              <a:rPr lang="en-US" dirty="0" smtClean="0">
                <a:latin typeface="Comic Sans MS" pitchFamily="66" charset="0"/>
              </a:rPr>
              <a:t> “</a:t>
            </a:r>
            <a:r>
              <a:rPr lang="en-US" dirty="0" err="1" smtClean="0">
                <a:latin typeface="Comic Sans MS" pitchFamily="66" charset="0"/>
              </a:rPr>
              <a:t>buoni</a:t>
            </a:r>
            <a:r>
              <a:rPr lang="en-US" dirty="0" smtClean="0">
                <a:latin typeface="Comic Sans MS" pitchFamily="66" charset="0"/>
              </a:rPr>
              <a:t>”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endParaRPr lang="en-US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US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err="1" smtClean="0">
                <a:latin typeface="Comic Sans MS" pitchFamily="66" charset="0"/>
              </a:rPr>
              <a:t>che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intendiamo</a:t>
            </a:r>
            <a:r>
              <a:rPr lang="en-US" dirty="0" smtClean="0">
                <a:latin typeface="Comic Sans MS" pitchFamily="66" charset="0"/>
              </a:rPr>
              <a:t> per “</a:t>
            </a:r>
            <a:r>
              <a:rPr lang="en-US" dirty="0" err="1" smtClean="0">
                <a:latin typeface="Comic Sans MS" pitchFamily="66" charset="0"/>
              </a:rPr>
              <a:t>buoni</a:t>
            </a:r>
            <a:r>
              <a:rPr lang="en-US" dirty="0" smtClean="0">
                <a:latin typeface="Comic Sans MS" pitchFamily="66" charset="0"/>
              </a:rPr>
              <a:t>”?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marL="914400" lvl="1" indent="-457200" eaLnBrk="1" hangingPunct="1"/>
            <a:r>
              <a:rPr lang="it-IT" altLang="it-IT" sz="3200" dirty="0" smtClean="0">
                <a:solidFill>
                  <a:srgbClr val="3366FF"/>
                </a:solidFill>
                <a:latin typeface="Comic Sans MS" pitchFamily="66" charset="0"/>
              </a:rPr>
              <a:t>Corretti:</a:t>
            </a:r>
            <a:r>
              <a:rPr lang="it-IT" altLang="it-IT" sz="32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it-IT" altLang="it-IT" sz="3200" dirty="0" smtClean="0">
                <a:latin typeface="Comic Sans MS" pitchFamily="66" charset="0"/>
              </a:rPr>
              <a:t>producono correttamente il risultato desiderato</a:t>
            </a:r>
            <a:endParaRPr lang="it-IT" altLang="it-IT" sz="3200" i="1" dirty="0" smtClean="0">
              <a:latin typeface="Comic Sans MS" pitchFamily="66" charset="0"/>
            </a:endParaRPr>
          </a:p>
          <a:p>
            <a:pPr marL="914400" lvl="1" indent="-457200" eaLnBrk="1" hangingPunct="1">
              <a:buFont typeface="Times" pitchFamily="18" charset="0"/>
              <a:buChar char="–"/>
            </a:pPr>
            <a:r>
              <a:rPr lang="it-IT" altLang="it-IT" sz="3200" dirty="0" smtClean="0">
                <a:solidFill>
                  <a:srgbClr val="3366FF"/>
                </a:solidFill>
                <a:latin typeface="Comic Sans MS" pitchFamily="66" charset="0"/>
              </a:rPr>
              <a:t>Efficienti: </a:t>
            </a:r>
            <a:r>
              <a:rPr lang="it-IT" altLang="it-IT" sz="3200" dirty="0" smtClean="0">
                <a:latin typeface="Comic Sans MS" pitchFamily="66" charset="0"/>
              </a:rPr>
              <a:t>usano poche risorse di calcolo, come </a:t>
            </a:r>
            <a:r>
              <a:rPr lang="it-IT" altLang="it-IT" sz="3200" dirty="0" smtClean="0">
                <a:solidFill>
                  <a:srgbClr val="C00000"/>
                </a:solidFill>
                <a:latin typeface="Comic Sans MS" pitchFamily="66" charset="0"/>
              </a:rPr>
              <a:t>tempo</a:t>
            </a:r>
            <a:r>
              <a:rPr lang="it-IT" altLang="it-IT" sz="3200" dirty="0" smtClean="0">
                <a:latin typeface="Comic Sans MS" pitchFamily="66" charset="0"/>
              </a:rPr>
              <a:t> e memoria.</a:t>
            </a:r>
            <a:endParaRPr lang="it-IT" altLang="it-IT" sz="32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US" dirty="0" smtClean="0">
              <a:latin typeface="Comic Sans MS" pitchFamily="66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99592" y="5445224"/>
            <a:ext cx="684272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algoritmi veloci!</a:t>
            </a:r>
            <a:endParaRPr kumimoji="0" lang="it-IT" altLang="it-IT" sz="4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1" grpId="0" build="p"/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olo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569325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Cosa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è (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più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)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importante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oltre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l’efficienza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21507" name="Segnaposto contenuto 2"/>
          <p:cNvSpPr>
            <a:spLocks noGrp="1"/>
          </p:cNvSpPr>
          <p:nvPr>
            <p:ph idx="1"/>
          </p:nvPr>
        </p:nvSpPr>
        <p:spPr>
          <a:xfrm>
            <a:off x="179388" y="1762125"/>
            <a:ext cx="3024187" cy="4114800"/>
          </a:xfrm>
        </p:spPr>
        <p:txBody>
          <a:bodyPr/>
          <a:lstStyle/>
          <a:p>
            <a:pPr eaLnBrk="1" hangingPunct="1"/>
            <a:r>
              <a:rPr lang="en-US" sz="2400" dirty="0" err="1" smtClean="0">
                <a:latin typeface="Comic Sans MS" pitchFamily="66" charset="0"/>
              </a:rPr>
              <a:t>Correttezza</a:t>
            </a:r>
            <a:endParaRPr lang="en-US" sz="2400" dirty="0" smtClean="0">
              <a:latin typeface="Comic Sans MS" pitchFamily="66" charset="0"/>
            </a:endParaRPr>
          </a:p>
          <a:p>
            <a:pPr eaLnBrk="1" hangingPunct="1"/>
            <a:r>
              <a:rPr lang="en-US" sz="2400" dirty="0" err="1" smtClean="0">
                <a:latin typeface="Comic Sans MS" pitchFamily="66" charset="0"/>
              </a:rPr>
              <a:t>Semplicità</a:t>
            </a:r>
            <a:endParaRPr lang="en-US" sz="2400" dirty="0" smtClean="0">
              <a:latin typeface="Comic Sans MS" pitchFamily="66" charset="0"/>
            </a:endParaRPr>
          </a:p>
          <a:p>
            <a:pPr eaLnBrk="1" hangingPunct="1"/>
            <a:r>
              <a:rPr lang="en-US" sz="2400" dirty="0" err="1" smtClean="0">
                <a:latin typeface="Comic Sans MS" pitchFamily="66" charset="0"/>
              </a:rPr>
              <a:t>Mantenibilità</a:t>
            </a:r>
            <a:endParaRPr lang="en-US" sz="2400" dirty="0" smtClean="0">
              <a:latin typeface="Comic Sans MS" pitchFamily="66" charset="0"/>
            </a:endParaRPr>
          </a:p>
          <a:p>
            <a:pPr eaLnBrk="1" hangingPunct="1"/>
            <a:r>
              <a:rPr lang="en-US" sz="2400" dirty="0" err="1" smtClean="0">
                <a:latin typeface="Comic Sans MS" pitchFamily="66" charset="0"/>
              </a:rPr>
              <a:t>Stabilità</a:t>
            </a:r>
            <a:endParaRPr lang="en-US" sz="2400" dirty="0" smtClean="0">
              <a:latin typeface="Comic Sans MS" pitchFamily="66" charset="0"/>
            </a:endParaRPr>
          </a:p>
          <a:p>
            <a:pPr eaLnBrk="1" hangingPunct="1"/>
            <a:r>
              <a:rPr lang="en-US" sz="2400" dirty="0" err="1" smtClean="0">
                <a:latin typeface="Comic Sans MS" pitchFamily="66" charset="0"/>
              </a:rPr>
              <a:t>Modularità</a:t>
            </a:r>
            <a:endParaRPr lang="en-US" sz="2400" dirty="0" smtClean="0">
              <a:latin typeface="Comic Sans MS" pitchFamily="66" charset="0"/>
            </a:endParaRPr>
          </a:p>
          <a:p>
            <a:pPr eaLnBrk="1" hangingPunct="1"/>
            <a:r>
              <a:rPr lang="en-US" sz="2400" dirty="0" err="1" smtClean="0">
                <a:latin typeface="Comic Sans MS" pitchFamily="66" charset="0"/>
              </a:rPr>
              <a:t>Sicurezza</a:t>
            </a:r>
            <a:endParaRPr lang="en-US" sz="2400" dirty="0" smtClean="0">
              <a:latin typeface="Comic Sans MS" pitchFamily="66" charset="0"/>
            </a:endParaRPr>
          </a:p>
          <a:p>
            <a:pPr eaLnBrk="1" hangingPunct="1"/>
            <a:r>
              <a:rPr lang="en-US" sz="2400" dirty="0" smtClean="0">
                <a:latin typeface="Comic Sans MS" pitchFamily="66" charset="0"/>
              </a:rPr>
              <a:t>User-friendliness</a:t>
            </a:r>
          </a:p>
          <a:p>
            <a:pPr eaLnBrk="1" hangingPunct="1"/>
            <a:r>
              <a:rPr lang="en-US" sz="2400" dirty="0" smtClean="0">
                <a:latin typeface="Comic Sans MS" pitchFamily="66" charset="0"/>
              </a:rPr>
              <a:t>…</a:t>
            </a:r>
          </a:p>
        </p:txBody>
      </p:sp>
      <p:sp>
        <p:nvSpPr>
          <p:cNvPr id="6" name="Segnaposto contenuto 2"/>
          <p:cNvSpPr txBox="1">
            <a:spLocks/>
          </p:cNvSpPr>
          <p:nvPr/>
        </p:nvSpPr>
        <p:spPr bwMode="auto">
          <a:xfrm>
            <a:off x="3708400" y="1125538"/>
            <a:ext cx="4895850" cy="518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kern="0" dirty="0" err="1">
                <a:solidFill>
                  <a:srgbClr val="FF0000"/>
                </a:solidFill>
                <a:latin typeface="Comic Sans MS" pitchFamily="66" charset="0"/>
              </a:rPr>
              <a:t>Allora</a:t>
            </a:r>
            <a:r>
              <a:rPr lang="en-US" sz="2400" kern="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kern="0" dirty="0" err="1">
                <a:solidFill>
                  <a:srgbClr val="FF0000"/>
                </a:solidFill>
                <a:latin typeface="Comic Sans MS" pitchFamily="66" charset="0"/>
              </a:rPr>
              <a:t>perché</a:t>
            </a:r>
            <a:r>
              <a:rPr lang="en-US" sz="2400" kern="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kern="0" dirty="0" err="1">
                <a:solidFill>
                  <a:srgbClr val="FF0000"/>
                </a:solidFill>
                <a:latin typeface="Comic Sans MS" pitchFamily="66" charset="0"/>
              </a:rPr>
              <a:t>tanta</a:t>
            </a:r>
            <a:r>
              <a:rPr lang="en-US" sz="2400" kern="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kern="0" dirty="0" err="1">
                <a:solidFill>
                  <a:srgbClr val="FF0000"/>
                </a:solidFill>
                <a:latin typeface="Comic Sans MS" pitchFamily="66" charset="0"/>
              </a:rPr>
              <a:t>enfasi</a:t>
            </a:r>
            <a:r>
              <a:rPr lang="en-US" sz="2400" kern="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kern="0" dirty="0" err="1">
                <a:solidFill>
                  <a:srgbClr val="FF0000"/>
                </a:solidFill>
                <a:latin typeface="Comic Sans MS" pitchFamily="66" charset="0"/>
              </a:rPr>
              <a:t>sull’efficienza</a:t>
            </a:r>
            <a:r>
              <a:rPr lang="en-US" sz="2400" kern="0" dirty="0">
                <a:solidFill>
                  <a:srgbClr val="FF0000"/>
                </a:solidFill>
                <a:latin typeface="Comic Sans MS" pitchFamily="66" charset="0"/>
              </a:rPr>
              <a:t>?</a:t>
            </a:r>
          </a:p>
          <a:p>
            <a:pPr marL="342900" indent="-342900" eaLnBrk="1" hangingPunct="1">
              <a:spcBef>
                <a:spcPct val="20000"/>
              </a:spcBef>
              <a:defRPr/>
            </a:pPr>
            <a:endParaRPr lang="en-US" sz="2400" kern="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err="1">
                <a:latin typeface="Comic Sans MS" pitchFamily="66" charset="0"/>
              </a:rPr>
              <a:t>Veloce</a:t>
            </a:r>
            <a:r>
              <a:rPr lang="en-US" sz="2400" kern="0" dirty="0">
                <a:latin typeface="Comic Sans MS" pitchFamily="66" charset="0"/>
              </a:rPr>
              <a:t> è </a:t>
            </a:r>
            <a:r>
              <a:rPr lang="en-US" sz="2400" kern="0" dirty="0" err="1">
                <a:latin typeface="Comic Sans MS" pitchFamily="66" charset="0"/>
              </a:rPr>
              <a:t>bello</a:t>
            </a:r>
            <a:r>
              <a:rPr lang="en-US" sz="2400" kern="0" dirty="0">
                <a:latin typeface="Comic Sans MS" pitchFamily="66" charset="0"/>
              </a:rPr>
              <a:t> </a:t>
            </a:r>
            <a:endParaRPr lang="en-US" sz="2400" kern="0" dirty="0">
              <a:latin typeface="Comic Sans MS" pitchFamily="66" charset="0"/>
              <a:sym typeface="Wingdings" pitchFamily="2" charset="2"/>
            </a:endParaRPr>
          </a:p>
          <a:p>
            <a:pPr marL="342900" indent="-342900" eaLnBrk="1" hangingPunct="1">
              <a:spcBef>
                <a:spcPct val="20000"/>
              </a:spcBef>
              <a:defRPr/>
            </a:pPr>
            <a:endParaRPr lang="en-US" sz="2400" kern="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>
                <a:latin typeface="Comic Sans MS" pitchFamily="66" charset="0"/>
              </a:rPr>
              <a:t>A volte: o </a:t>
            </a:r>
            <a:r>
              <a:rPr lang="en-US" sz="2400" kern="0" dirty="0" err="1">
                <a:latin typeface="Comic Sans MS" pitchFamily="66" charset="0"/>
              </a:rPr>
              <a:t>veloce</a:t>
            </a:r>
            <a:r>
              <a:rPr lang="en-US" sz="2400" kern="0" dirty="0">
                <a:latin typeface="Comic Sans MS" pitchFamily="66" charset="0"/>
              </a:rPr>
              <a:t> o non </a:t>
            </a:r>
            <a:r>
              <a:rPr lang="en-US" sz="2400" kern="0" dirty="0" err="1">
                <a:latin typeface="Comic Sans MS" pitchFamily="66" charset="0"/>
              </a:rPr>
              <a:t>funzionale</a:t>
            </a:r>
            <a:endParaRPr lang="en-US" sz="2400" kern="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defRPr/>
            </a:pPr>
            <a:endParaRPr lang="en-US" sz="2400" kern="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>
                <a:latin typeface="Comic Sans MS" pitchFamily="66" charset="0"/>
              </a:rPr>
              <a:t>Legato </a:t>
            </a:r>
            <a:r>
              <a:rPr lang="en-US" sz="2400" kern="0" dirty="0" err="1">
                <a:latin typeface="Comic Sans MS" pitchFamily="66" charset="0"/>
              </a:rPr>
              <a:t>alla</a:t>
            </a:r>
            <a:r>
              <a:rPr lang="en-US" sz="2400" kern="0" dirty="0">
                <a:latin typeface="Comic Sans MS" pitchFamily="66" charset="0"/>
              </a:rPr>
              <a:t> User-friendliness</a:t>
            </a:r>
          </a:p>
          <a:p>
            <a:pPr marL="342900" indent="-342900" eaLnBrk="1" hangingPunct="1">
              <a:spcBef>
                <a:spcPct val="20000"/>
              </a:spcBef>
              <a:defRPr/>
            </a:pPr>
            <a:endParaRPr lang="en-US" sz="2400" kern="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err="1">
                <a:latin typeface="Comic Sans MS" pitchFamily="66" charset="0"/>
              </a:rPr>
              <a:t>Efficienza</a:t>
            </a:r>
            <a:r>
              <a:rPr lang="en-US" sz="2400" kern="0" dirty="0">
                <a:latin typeface="Comic Sans MS" pitchFamily="66" charset="0"/>
              </a:rPr>
              <a:t> </a:t>
            </a:r>
            <a:r>
              <a:rPr lang="en-US" sz="2400" kern="0" dirty="0" err="1">
                <a:latin typeface="Comic Sans MS" pitchFamily="66" charset="0"/>
              </a:rPr>
              <a:t>può</a:t>
            </a:r>
            <a:r>
              <a:rPr lang="en-US" sz="2400" kern="0" dirty="0">
                <a:latin typeface="Comic Sans MS" pitchFamily="66" charset="0"/>
              </a:rPr>
              <a:t> </a:t>
            </a:r>
            <a:r>
              <a:rPr lang="en-US" sz="2400" kern="0" dirty="0" err="1">
                <a:latin typeface="Comic Sans MS" pitchFamily="66" charset="0"/>
              </a:rPr>
              <a:t>essere</a:t>
            </a:r>
            <a:r>
              <a:rPr lang="en-US" sz="2400" kern="0" dirty="0">
                <a:latin typeface="Comic Sans MS" pitchFamily="66" charset="0"/>
              </a:rPr>
              <a:t> </a:t>
            </a:r>
            <a:r>
              <a:rPr lang="en-US" sz="2400" kern="0" dirty="0" err="1">
                <a:latin typeface="Comic Sans MS" pitchFamily="66" charset="0"/>
              </a:rPr>
              <a:t>usata</a:t>
            </a:r>
            <a:r>
              <a:rPr lang="en-US" sz="2400" kern="0" dirty="0">
                <a:latin typeface="Comic Sans MS" pitchFamily="66" charset="0"/>
              </a:rPr>
              <a:t> per “</a:t>
            </a:r>
            <a:r>
              <a:rPr lang="en-US" sz="2400" kern="0" dirty="0" err="1">
                <a:latin typeface="Comic Sans MS" pitchFamily="66" charset="0"/>
              </a:rPr>
              <a:t>pagare</a:t>
            </a:r>
            <a:r>
              <a:rPr lang="en-US" sz="2400" kern="0" dirty="0">
                <a:latin typeface="Comic Sans MS" pitchFamily="66" charset="0"/>
              </a:rPr>
              <a:t>” </a:t>
            </a:r>
            <a:r>
              <a:rPr lang="en-US" sz="2400" kern="0" dirty="0" err="1">
                <a:latin typeface="Comic Sans MS" pitchFamily="66" charset="0"/>
              </a:rPr>
              <a:t>altre</a:t>
            </a:r>
            <a:r>
              <a:rPr lang="en-US" sz="2400" kern="0" dirty="0">
                <a:latin typeface="Comic Sans MS" pitchFamily="66" charset="0"/>
              </a:rPr>
              <a:t> </a:t>
            </a:r>
            <a:r>
              <a:rPr lang="en-US" sz="2400" kern="0" dirty="0" err="1">
                <a:latin typeface="Comic Sans MS" pitchFamily="66" charset="0"/>
              </a:rPr>
              <a:t>caratteristiche</a:t>
            </a:r>
            <a:endParaRPr lang="en-US" sz="2400" kern="0" dirty="0">
              <a:latin typeface="Comic Sans MS" pitchFamily="66" charset="0"/>
            </a:endParaRPr>
          </a:p>
        </p:txBody>
      </p:sp>
      <p:pic>
        <p:nvPicPr>
          <p:cNvPr id="21511" name="Picture 7" descr="https://cdn.media910.whipplehill.net/ftpimages/180/push/14032/ski%20carto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1916113"/>
            <a:ext cx="1439862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allAtOnce"/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988146" y="1836738"/>
            <a:ext cx="5976342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it-IT" sz="2400" dirty="0">
                <a:solidFill>
                  <a:schemeClr val="tx1"/>
                </a:solidFill>
                <a:latin typeface="Comic Sans MS" pitchFamily="66" charset="0"/>
              </a:rPr>
              <a:t>“L’algoritmica è l’anima dell’informatica." </a:t>
            </a:r>
            <a:br>
              <a:rPr lang="it-IT" sz="2400" dirty="0">
                <a:solidFill>
                  <a:schemeClr val="tx1"/>
                </a:solidFill>
                <a:latin typeface="Comic Sans MS" pitchFamily="66" charset="0"/>
              </a:rPr>
            </a:br>
            <a:r>
              <a:rPr lang="it-IT" sz="2400" dirty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it-IT" sz="2400" dirty="0">
                <a:solidFill>
                  <a:schemeClr val="tx1"/>
                </a:solidFill>
                <a:latin typeface="Comic Sans MS" pitchFamily="66" charset="0"/>
              </a:rPr>
            </a:br>
            <a:r>
              <a:rPr lang="it-IT" sz="2400" dirty="0">
                <a:solidFill>
                  <a:schemeClr val="tx1"/>
                </a:solidFill>
                <a:latin typeface="Comic Sans MS" pitchFamily="66" charset="0"/>
              </a:rPr>
              <a:t>David </a:t>
            </a:r>
            <a:r>
              <a:rPr lang="it-IT" sz="2400" dirty="0" err="1">
                <a:solidFill>
                  <a:schemeClr val="tx1"/>
                </a:solidFill>
                <a:latin typeface="Comic Sans MS" pitchFamily="66" charset="0"/>
              </a:rPr>
              <a:t>Harel</a:t>
            </a:r>
            <a:r>
              <a:rPr lang="it-IT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5" name="CasellaDiTesto 8"/>
          <p:cNvSpPr txBox="1">
            <a:spLocks noChangeArrowheads="1"/>
          </p:cNvSpPr>
          <p:nvPr/>
        </p:nvSpPr>
        <p:spPr bwMode="auto">
          <a:xfrm>
            <a:off x="647700" y="4581525"/>
            <a:ext cx="745331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000" dirty="0">
                <a:latin typeface="Comic Sans MS" pitchFamily="66" charset="0"/>
              </a:rPr>
              <a:t>Le idee algoritmiche non solo trovano soluzioni a problemi ben posti, quanto costituiscono il linguaggio che porta ad esprimere chiaramente il problema soggiacente</a:t>
            </a:r>
          </a:p>
        </p:txBody>
      </p:sp>
      <p:pic>
        <p:nvPicPr>
          <p:cNvPr id="6" name="Picture 2" descr="http://www.ecal11.org/images/portraits/davidHar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341438"/>
            <a:ext cx="2449513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685800" y="188913"/>
            <a:ext cx="7772400" cy="11430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Altri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motivi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per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studiare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gli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algoritmi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355976" y="692696"/>
            <a:ext cx="4330824" cy="724942"/>
          </a:xfrm>
        </p:spPr>
        <p:txBody>
          <a:bodyPr>
            <a:normAutofit/>
          </a:bodyPr>
          <a:lstStyle/>
          <a:p>
            <a:pPr algn="r"/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importanza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teorica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635375" y="1528763"/>
            <a:ext cx="5329238" cy="286232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2000" dirty="0">
                <a:solidFill>
                  <a:schemeClr val="tx1"/>
                </a:solidFill>
                <a:latin typeface="Comic Sans MS" pitchFamily="66" charset="0"/>
              </a:rPr>
              <a:t>“Se è vero che un problema non si capisce a fondo finché non lo si deve insegnare a qualcuno altro, a maggior ragione nulla è compreso in modo più approfondito di ciò che si deve insegnare ad </a:t>
            </a:r>
            <a:r>
              <a:rPr lang="it-IT" sz="2000" dirty="0" smtClean="0">
                <a:solidFill>
                  <a:schemeClr val="tx1"/>
                </a:solidFill>
                <a:latin typeface="Comic Sans MS" pitchFamily="66" charset="0"/>
              </a:rPr>
              <a:t>una </a:t>
            </a:r>
            <a:r>
              <a:rPr lang="it-IT" sz="2000" dirty="0">
                <a:solidFill>
                  <a:schemeClr val="tx1"/>
                </a:solidFill>
                <a:latin typeface="Comic Sans MS" pitchFamily="66" charset="0"/>
              </a:rPr>
              <a:t>macchina, ovvero di ciò che va espresso tramite un algoritmo." </a:t>
            </a:r>
            <a:br>
              <a:rPr lang="it-IT" sz="2000" dirty="0">
                <a:solidFill>
                  <a:schemeClr val="tx1"/>
                </a:solidFill>
                <a:latin typeface="Comic Sans MS" pitchFamily="66" charset="0"/>
              </a:rPr>
            </a:br>
            <a:r>
              <a:rPr lang="it-IT" sz="2000" dirty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it-IT" sz="2000" dirty="0">
                <a:solidFill>
                  <a:schemeClr val="tx1"/>
                </a:solidFill>
                <a:latin typeface="Comic Sans MS" pitchFamily="66" charset="0"/>
              </a:rPr>
            </a:br>
            <a:r>
              <a:rPr lang="it-IT" sz="2000" dirty="0">
                <a:solidFill>
                  <a:schemeClr val="tx1"/>
                </a:solidFill>
                <a:latin typeface="Comic Sans MS" pitchFamily="66" charset="0"/>
              </a:rPr>
              <a:t>Donald </a:t>
            </a:r>
            <a:r>
              <a:rPr lang="it-IT" sz="2000" dirty="0" err="1">
                <a:solidFill>
                  <a:schemeClr val="tx1"/>
                </a:solidFill>
                <a:latin typeface="Comic Sans MS" pitchFamily="66" charset="0"/>
              </a:rPr>
              <a:t>Knuth</a:t>
            </a:r>
            <a:r>
              <a:rPr lang="it-IT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</a:p>
        </p:txBody>
      </p:sp>
      <p:pic>
        <p:nvPicPr>
          <p:cNvPr id="6" name="Picture 2" descr="http://calnewport.com/blog/wp-content/uploads/2008/07/knu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25538"/>
            <a:ext cx="3492500" cy="321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sellaDiTesto 8"/>
          <p:cNvSpPr txBox="1">
            <a:spLocks noChangeArrowheads="1"/>
          </p:cNvSpPr>
          <p:nvPr/>
        </p:nvSpPr>
        <p:spPr bwMode="auto">
          <a:xfrm>
            <a:off x="0" y="4985881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000" dirty="0">
                <a:latin typeface="Comic Sans MS" pitchFamily="66" charset="0"/>
              </a:rPr>
              <a:t>In ogni algoritmo è possibile individuare due componenti fondamentali:</a:t>
            </a:r>
          </a:p>
          <a:p>
            <a:pPr>
              <a:buFont typeface="Arial" charset="0"/>
              <a:buChar char="•"/>
            </a:pPr>
            <a:r>
              <a:rPr lang="it-IT" sz="2000" dirty="0">
                <a:latin typeface="Comic Sans MS" pitchFamily="66" charset="0"/>
              </a:rPr>
              <a:t>  l’identificazione della appropriata tecnica di progetto algoritmico (basato sulla struttura del </a:t>
            </a:r>
            <a:r>
              <a:rPr lang="it-IT" sz="2000" dirty="0" smtClean="0">
                <a:latin typeface="Comic Sans MS" pitchFamily="66" charset="0"/>
              </a:rPr>
              <a:t>problema);</a:t>
            </a:r>
            <a:endParaRPr lang="it-IT" sz="2000" dirty="0">
              <a:latin typeface="Comic Sans MS" pitchFamily="66" charset="0"/>
            </a:endParaRPr>
          </a:p>
          <a:p>
            <a:pPr>
              <a:buFont typeface="Arial" charset="0"/>
              <a:buChar char="•"/>
            </a:pPr>
            <a:r>
              <a:rPr lang="it-IT" sz="2000" dirty="0">
                <a:latin typeface="Comic Sans MS" pitchFamily="66" charset="0"/>
              </a:rPr>
              <a:t>  la chiara individuazione del nucleo matematico del problema stesso.</a:t>
            </a: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323528" y="188913"/>
            <a:ext cx="8134672" cy="575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Altri motivi per studiare gli algoritmi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419475" y="1556792"/>
            <a:ext cx="5329238" cy="31700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latin typeface="Comic Sans MS" pitchFamily="66" charset="0"/>
              </a:rPr>
              <a:t>"There is a saying: If you want to be a good programmer, you just program every day for two years, you will be an excellent programmer. If you want to be a world-class programmer, you can program every day for ten years. Or you can program every day for two years and take an algorithms class." </a:t>
            </a:r>
            <a:br>
              <a:rPr lang="en-US" sz="2000" dirty="0">
                <a:latin typeface="Comic Sans MS" pitchFamily="66" charset="0"/>
              </a:rPr>
            </a:br>
            <a:r>
              <a:rPr lang="en-US" sz="2000" dirty="0">
                <a:latin typeface="Comic Sans MS" pitchFamily="66" charset="0"/>
              </a:rPr>
              <a:t/>
            </a:r>
            <a:br>
              <a:rPr lang="en-US" sz="2000" dirty="0">
                <a:latin typeface="Comic Sans MS" pitchFamily="66" charset="0"/>
              </a:rPr>
            </a:br>
            <a:r>
              <a:rPr lang="en-US" sz="2000" dirty="0">
                <a:latin typeface="Comic Sans MS" pitchFamily="66" charset="0"/>
              </a:rPr>
              <a:t>Charles E. </a:t>
            </a:r>
            <a:r>
              <a:rPr lang="en-US" sz="2000" dirty="0" err="1">
                <a:latin typeface="Comic Sans MS" pitchFamily="66" charset="0"/>
              </a:rPr>
              <a:t>Leiserson</a:t>
            </a:r>
            <a:r>
              <a:rPr lang="en-US" sz="2000" dirty="0">
                <a:latin typeface="Comic Sans MS" pitchFamily="66" charset="0"/>
              </a:rPr>
              <a:t> </a:t>
            </a:r>
          </a:p>
        </p:txBody>
      </p:sp>
      <p:pic>
        <p:nvPicPr>
          <p:cNvPr id="6" name="Picture 2" descr="http://supertech.csail.mit.edu/%7Ecel/Leisers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557338"/>
            <a:ext cx="2808288" cy="383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olo 1"/>
          <p:cNvSpPr txBox="1">
            <a:spLocks/>
          </p:cNvSpPr>
          <p:nvPr/>
        </p:nvSpPr>
        <p:spPr>
          <a:xfrm>
            <a:off x="4355976" y="692696"/>
            <a:ext cx="4330824" cy="724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importanza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pratica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323528" y="188913"/>
            <a:ext cx="8134672" cy="575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Altri motivi per studiare gli algoritmi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olo 1"/>
          <p:cNvSpPr>
            <a:spLocks noGrp="1"/>
          </p:cNvSpPr>
          <p:nvPr>
            <p:ph type="title"/>
          </p:nvPr>
        </p:nvSpPr>
        <p:spPr>
          <a:xfrm>
            <a:off x="685800" y="188913"/>
            <a:ext cx="77724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Altri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motivi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per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studiare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gli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endParaRPr lang="en-US" sz="36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5603" name="Segnaposto contenuto 2"/>
          <p:cNvSpPr>
            <a:spLocks noGrp="1"/>
          </p:cNvSpPr>
          <p:nvPr>
            <p:ph idx="1"/>
          </p:nvPr>
        </p:nvSpPr>
        <p:spPr>
          <a:xfrm>
            <a:off x="0" y="1412875"/>
            <a:ext cx="5795963" cy="4968875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dirty="0" err="1" smtClean="0">
                <a:latin typeface="Comic Sans MS" pitchFamily="66" charset="0"/>
              </a:rPr>
              <a:t>Potenzia</a:t>
            </a:r>
            <a:r>
              <a:rPr lang="en-US" sz="2800" dirty="0" smtClean="0">
                <a:latin typeface="Comic Sans MS" pitchFamily="66" charset="0"/>
              </a:rPr>
              <a:t> le </a:t>
            </a:r>
            <a:r>
              <a:rPr lang="en-US" sz="2800" dirty="0" err="1" smtClean="0">
                <a:latin typeface="Comic Sans MS" pitchFamily="66" charset="0"/>
              </a:rPr>
              <a:t>capacità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di</a:t>
            </a:r>
            <a:r>
              <a:rPr lang="en-US" sz="2800" dirty="0" smtClean="0">
                <a:latin typeface="Comic Sans MS" pitchFamily="66" charset="0"/>
              </a:rPr>
              <a:t>:</a:t>
            </a:r>
          </a:p>
          <a:p>
            <a:r>
              <a:rPr lang="en-US" sz="2800" b="1" i="1" dirty="0" smtClean="0">
                <a:solidFill>
                  <a:srgbClr val="C00000"/>
                </a:solidFill>
                <a:latin typeface="Comic Sans MS" pitchFamily="66" charset="0"/>
              </a:rPr>
              <a:t>Critical Thinking</a:t>
            </a:r>
            <a:r>
              <a:rPr lang="en-US" sz="2800" dirty="0" smtClean="0">
                <a:latin typeface="Comic Sans MS" pitchFamily="66" charset="0"/>
              </a:rPr>
              <a:t>:</a:t>
            </a:r>
          </a:p>
          <a:p>
            <a:pPr lvl="1"/>
            <a:r>
              <a:rPr lang="en-US" sz="2400" dirty="0" smtClean="0">
                <a:latin typeface="Comic Sans MS" pitchFamily="66" charset="0"/>
              </a:rPr>
              <a:t>un </a:t>
            </a:r>
            <a:r>
              <a:rPr lang="en-US" sz="2400" dirty="0" err="1" smtClean="0">
                <a:latin typeface="Comic Sans MS" pitchFamily="66" charset="0"/>
              </a:rPr>
              <a:t>modo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decidere</a:t>
            </a:r>
            <a:r>
              <a:rPr lang="en-US" sz="2400" dirty="0" smtClean="0">
                <a:latin typeface="Comic Sans MS" pitchFamily="66" charset="0"/>
              </a:rPr>
              <a:t> se un </a:t>
            </a:r>
            <a:r>
              <a:rPr lang="en-US" sz="2400" dirty="0" err="1" smtClean="0">
                <a:latin typeface="Comic Sans MS" pitchFamily="66" charset="0"/>
              </a:rPr>
              <a:t>certo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enunciato</a:t>
            </a:r>
            <a:r>
              <a:rPr lang="en-US" sz="2400" dirty="0" smtClean="0">
                <a:latin typeface="Comic Sans MS" pitchFamily="66" charset="0"/>
              </a:rPr>
              <a:t> è </a:t>
            </a:r>
            <a:r>
              <a:rPr lang="en-US" sz="2400" dirty="0" err="1" smtClean="0">
                <a:latin typeface="Comic Sans MS" pitchFamily="66" charset="0"/>
              </a:rPr>
              <a:t>sempre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vero</a:t>
            </a:r>
            <a:r>
              <a:rPr lang="en-US" sz="2400" dirty="0" smtClean="0">
                <a:latin typeface="Comic Sans MS" pitchFamily="66" charset="0"/>
              </a:rPr>
              <a:t>, </a:t>
            </a:r>
            <a:r>
              <a:rPr lang="en-US" sz="2400" dirty="0" err="1" smtClean="0">
                <a:latin typeface="Comic Sans MS" pitchFamily="66" charset="0"/>
              </a:rPr>
              <a:t>vero</a:t>
            </a:r>
            <a:r>
              <a:rPr lang="en-US" sz="2400" dirty="0" smtClean="0">
                <a:latin typeface="Comic Sans MS" pitchFamily="66" charset="0"/>
              </a:rPr>
              <a:t> a volte, </a:t>
            </a:r>
            <a:r>
              <a:rPr lang="en-US" sz="2400" dirty="0" err="1" smtClean="0">
                <a:latin typeface="Comic Sans MS" pitchFamily="66" charset="0"/>
              </a:rPr>
              <a:t>parzialmente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vero</a:t>
            </a:r>
            <a:r>
              <a:rPr lang="en-US" sz="2400" dirty="0" smtClean="0">
                <a:latin typeface="Comic Sans MS" pitchFamily="66" charset="0"/>
              </a:rPr>
              <a:t>, o </a:t>
            </a:r>
            <a:r>
              <a:rPr lang="en-US" sz="2400" dirty="0" err="1" smtClean="0">
                <a:latin typeface="Comic Sans MS" pitchFamily="66" charset="0"/>
              </a:rPr>
              <a:t>falso</a:t>
            </a:r>
            <a:endParaRPr lang="en-US" sz="2400" dirty="0" smtClean="0">
              <a:latin typeface="Comic Sans MS" pitchFamily="66" charset="0"/>
            </a:endParaRPr>
          </a:p>
          <a:p>
            <a:pPr lvl="1">
              <a:buFontTx/>
              <a:buNone/>
            </a:pPr>
            <a:endParaRPr lang="en-US" sz="2400" dirty="0" smtClean="0">
              <a:latin typeface="Comic Sans MS" pitchFamily="66" charset="0"/>
            </a:endParaRPr>
          </a:p>
          <a:p>
            <a:pPr lvl="1">
              <a:buFontTx/>
              <a:buNone/>
            </a:pPr>
            <a:endParaRPr lang="en-US" sz="2400" dirty="0" smtClean="0">
              <a:latin typeface="Comic Sans MS" pitchFamily="66" charset="0"/>
            </a:endParaRPr>
          </a:p>
          <a:p>
            <a:r>
              <a:rPr lang="en-US" sz="2800" b="1" i="1" dirty="0" smtClean="0">
                <a:solidFill>
                  <a:srgbClr val="C00000"/>
                </a:solidFill>
                <a:latin typeface="Comic Sans MS" pitchFamily="66" charset="0"/>
              </a:rPr>
              <a:t>Problem Solving</a:t>
            </a:r>
            <a:r>
              <a:rPr lang="en-US" sz="2800" dirty="0" smtClean="0">
                <a:latin typeface="Comic Sans MS" pitchFamily="66" charset="0"/>
              </a:rPr>
              <a:t>:</a:t>
            </a:r>
          </a:p>
          <a:p>
            <a:pPr lvl="1"/>
            <a:r>
              <a:rPr lang="it-IT" sz="2400" dirty="0" smtClean="0">
                <a:latin typeface="Comic Sans MS" pitchFamily="66" charset="0"/>
              </a:rPr>
              <a:t>insieme dei processi atti ad analizzare, affrontare e risolvere positivamente problemi</a:t>
            </a:r>
            <a:endParaRPr lang="en-US" sz="2400" dirty="0" smtClean="0">
              <a:latin typeface="Comic Sans MS" pitchFamily="66" charset="0"/>
            </a:endParaRPr>
          </a:p>
        </p:txBody>
      </p:sp>
      <p:pic>
        <p:nvPicPr>
          <p:cNvPr id="25606" name="Picture 2" descr="http://justincaseyouwerewondering.com/wp-content/uploads/2011/08/critical-think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1989138"/>
            <a:ext cx="2122487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Picture 6" descr="http://upload.wikimedia.org/wikipedia/commons/thumb/a/a6/Rubik%27s_cube.svg/220px-Rubik%27s_cube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7763" y="4076700"/>
            <a:ext cx="2160587" cy="224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alcuni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concetti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cui non è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sempre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facile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parlare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4149080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algoritmo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051720" y="4725144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problema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707904" y="4250705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istanza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436096" y="4715852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modello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calcolo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51520" y="5517232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dimensione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dell’istanza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779912" y="5589240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caso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peggiore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020272" y="4221088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efficienza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7092280" y="5919663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correttezza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275856" y="653787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complessità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computazionale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un puzzle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aiutare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;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eccone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uno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famoso</a:t>
            </a:r>
            <a:endParaRPr lang="en-US" sz="3600" dirty="0"/>
          </a:p>
        </p:txBody>
      </p:sp>
      <p:pic>
        <p:nvPicPr>
          <p:cNvPr id="24578" name="Picture 2" descr="http://t3.gstatic.com/images?q=tbn:ANd9GcS1sh5Qq6HcCpvWgE1mcblIBsoWgku1ifcRmRILX7NFBBF-dqk8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700808"/>
            <a:ext cx="2736304" cy="3414909"/>
          </a:xfrm>
          <a:prstGeom prst="rect">
            <a:avLst/>
          </a:prstGeom>
          <a:noFill/>
        </p:spPr>
      </p:pic>
      <p:sp>
        <p:nvSpPr>
          <p:cNvPr id="12" name="CasellaDiTesto 11"/>
          <p:cNvSpPr txBox="1"/>
          <p:nvPr/>
        </p:nvSpPr>
        <p:spPr>
          <a:xfrm>
            <a:off x="323528" y="1556792"/>
            <a:ext cx="43508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monete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tutte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identiche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d’aspetto</a:t>
            </a:r>
            <a:endParaRPr lang="en-US" sz="2000" dirty="0" smtClean="0">
              <a:latin typeface="Comic Sans MS" pitchFamily="66" charset="0"/>
            </a:endParaRPr>
          </a:p>
          <a:p>
            <a:pPr algn="ctr"/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monete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err="1" smtClean="0">
                <a:latin typeface="Comic Sans MS" pitchFamily="66" charset="0"/>
              </a:rPr>
              <a:t>pesa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err="1" smtClean="0">
                <a:latin typeface="Comic Sans MS" pitchFamily="66" charset="0"/>
              </a:rPr>
              <a:t>leggermente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altre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611560" y="5949280"/>
            <a:ext cx="45993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obiettivo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individuare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endParaRPr lang="en-US" sz="2000" dirty="0" smtClean="0">
              <a:latin typeface="Comic Sans MS" pitchFamily="66" charset="0"/>
            </a:endParaRPr>
          </a:p>
          <a:p>
            <a:pPr algn="ctr"/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err="1" smtClean="0">
                <a:latin typeface="Comic Sans MS" pitchFamily="66" charset="0"/>
              </a:rPr>
              <a:t>facendo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pesate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927086" y="2924944"/>
            <a:ext cx="32848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ho a </a:t>
            </a:r>
            <a:r>
              <a:rPr lang="en-US" sz="2000" dirty="0" err="1" smtClean="0">
                <a:latin typeface="Comic Sans MS" pitchFamily="66" charset="0"/>
              </a:rPr>
              <a:t>disposizione</a:t>
            </a:r>
            <a:r>
              <a:rPr lang="en-US" sz="2000" dirty="0" smtClean="0">
                <a:latin typeface="Comic Sans MS" pitchFamily="66" charset="0"/>
              </a:rPr>
              <a:t> solo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bilancia</a:t>
            </a:r>
            <a:r>
              <a:rPr lang="en-US" sz="2000" dirty="0" smtClean="0">
                <a:latin typeface="Comic Sans MS" pitchFamily="66" charset="0"/>
              </a:rPr>
              <a:t> a due </a:t>
            </a:r>
            <a:r>
              <a:rPr lang="en-US" sz="2000" dirty="0" err="1" smtClean="0">
                <a:latin typeface="Comic Sans MS" pitchFamily="66" charset="0"/>
              </a:rPr>
              <a:t>piatti</a:t>
            </a:r>
            <a:endParaRPr lang="en-US" sz="2000" dirty="0" smtClean="0">
              <a:latin typeface="Comic Sans MS" pitchFamily="66" charset="0"/>
            </a:endParaRPr>
          </a:p>
        </p:txBody>
      </p:sp>
      <p:pic>
        <p:nvPicPr>
          <p:cNvPr id="24580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3645024"/>
            <a:ext cx="2376501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tornando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ai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concetti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fondamentali</a:t>
            </a:r>
            <a:endParaRPr lang="en-US" sz="3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07504" y="2812866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modello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calcolo</a:t>
            </a:r>
            <a:r>
              <a:rPr lang="en-US" sz="2000" dirty="0" smtClean="0">
                <a:latin typeface="Comic Sans MS" pitchFamily="66" charset="0"/>
              </a:rPr>
              <a:t>: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699792" y="2780928"/>
            <a:ext cx="6300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bilancia</a:t>
            </a:r>
            <a:r>
              <a:rPr lang="en-US" sz="2000" dirty="0" smtClean="0">
                <a:latin typeface="Comic Sans MS" pitchFamily="66" charset="0"/>
              </a:rPr>
              <a:t> a due </a:t>
            </a:r>
            <a:r>
              <a:rPr lang="en-US" sz="2000" dirty="0" err="1" smtClean="0">
                <a:latin typeface="Comic Sans MS" pitchFamily="66" charset="0"/>
              </a:rPr>
              <a:t>piatti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specifica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quello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fare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24744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problema</a:t>
            </a:r>
            <a:r>
              <a:rPr lang="en-US" sz="2000" dirty="0" smtClean="0">
                <a:latin typeface="Comic Sans MS" pitchFamily="66" charset="0"/>
              </a:rPr>
              <a:t>: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728063" y="1144807"/>
            <a:ext cx="525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individuare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fra</a:t>
            </a:r>
            <a:r>
              <a:rPr lang="en-US" sz="2000" dirty="0" smtClean="0">
                <a:latin typeface="Comic Sans MS" pitchFamily="66" charset="0"/>
              </a:rPr>
              <a:t> n </a:t>
            </a:r>
            <a:r>
              <a:rPr lang="en-US" sz="2000" dirty="0" err="1" smtClean="0">
                <a:latin typeface="Comic Sans MS" pitchFamily="66" charset="0"/>
              </a:rPr>
              <a:t>monete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539552" y="1556792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istanza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763688" y="1556792"/>
            <a:ext cx="67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n </a:t>
            </a:r>
            <a:r>
              <a:rPr lang="en-US" sz="2000" dirty="0" err="1" smtClean="0">
                <a:latin typeface="Comic Sans MS" pitchFamily="66" charset="0"/>
              </a:rPr>
              <a:t>specifiche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monete</a:t>
            </a:r>
            <a:r>
              <a:rPr lang="en-US" sz="2000" dirty="0" smtClean="0">
                <a:latin typeface="Comic Sans MS" pitchFamily="66" charset="0"/>
              </a:rPr>
              <a:t>; </a:t>
            </a:r>
            <a:r>
              <a:rPr lang="en-US" sz="2000" dirty="0" err="1" smtClean="0">
                <a:latin typeface="Comic Sans MS" pitchFamily="66" charset="0"/>
              </a:rPr>
              <a:t>quella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queste</a:t>
            </a:r>
            <a:r>
              <a:rPr lang="en-US" sz="2000" dirty="0" smtClean="0">
                <a:latin typeface="Comic Sans MS" pitchFamily="66" charset="0"/>
              </a:rPr>
              <a:t>; </a:t>
            </a:r>
            <a:r>
              <a:rPr lang="en-US" sz="2000" dirty="0" err="1" smtClean="0"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essere</a:t>
            </a:r>
            <a:r>
              <a:rPr lang="en-US" sz="2000" dirty="0" smtClean="0">
                <a:latin typeface="Comic Sans MS" pitchFamily="66" charset="0"/>
              </a:rPr>
              <a:t> la “prima”, la “</a:t>
            </a:r>
            <a:r>
              <a:rPr lang="en-US" sz="2000" dirty="0" err="1" smtClean="0">
                <a:latin typeface="Comic Sans MS" pitchFamily="66" charset="0"/>
              </a:rPr>
              <a:t>seconda</a:t>
            </a:r>
            <a:r>
              <a:rPr lang="en-US" sz="2000" dirty="0" smtClean="0">
                <a:latin typeface="Comic Sans MS" pitchFamily="66" charset="0"/>
              </a:rPr>
              <a:t>”, </a:t>
            </a:r>
            <a:r>
              <a:rPr lang="en-US" sz="2000" dirty="0" err="1" smtClean="0">
                <a:latin typeface="Comic Sans MS" pitchFamily="66" charset="0"/>
              </a:rPr>
              <a:t>ecc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79512" y="2308810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dimensione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dell’istanza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059832" y="2308810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valore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107504" y="3329697"/>
            <a:ext cx="16539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: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473382" y="3329697"/>
            <a:ext cx="74888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strategia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pesatura</a:t>
            </a:r>
            <a:r>
              <a:rPr lang="en-US" sz="2000" dirty="0" smtClean="0">
                <a:latin typeface="Comic Sans MS" pitchFamily="66" charset="0"/>
              </a:rPr>
              <a:t>. La </a:t>
            </a:r>
            <a:r>
              <a:rPr lang="en-US" sz="2000" dirty="0" err="1" smtClean="0">
                <a:latin typeface="Comic Sans MS" pitchFamily="66" charset="0"/>
              </a:rPr>
              <a:t>descrizione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deve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essere</a:t>
            </a:r>
            <a:r>
              <a:rPr lang="en-US" sz="2000" dirty="0" smtClean="0">
                <a:latin typeface="Comic Sans MS" pitchFamily="66" charset="0"/>
              </a:rPr>
              <a:t> “</a:t>
            </a:r>
            <a:r>
              <a:rPr lang="en-US" sz="2000" dirty="0" err="1" smtClean="0">
                <a:latin typeface="Comic Sans MS" pitchFamily="66" charset="0"/>
              </a:rPr>
              <a:t>comprensibile</a:t>
            </a:r>
            <a:r>
              <a:rPr lang="en-US" sz="2000" dirty="0" smtClean="0">
                <a:latin typeface="Comic Sans MS" pitchFamily="66" charset="0"/>
              </a:rPr>
              <a:t>” e “</a:t>
            </a:r>
            <a:r>
              <a:rPr lang="en-US" sz="2000" dirty="0" err="1" smtClean="0">
                <a:latin typeface="Comic Sans MS" pitchFamily="66" charset="0"/>
              </a:rPr>
              <a:t>compatta</a:t>
            </a:r>
            <a:r>
              <a:rPr lang="en-US" sz="2000" dirty="0" smtClean="0">
                <a:latin typeface="Comic Sans MS" pitchFamily="66" charset="0"/>
              </a:rPr>
              <a:t>”. </a:t>
            </a:r>
            <a:r>
              <a:rPr lang="en-US" sz="2000" dirty="0" err="1" smtClean="0">
                <a:latin typeface="Comic Sans MS" pitchFamily="66" charset="0"/>
              </a:rPr>
              <a:t>Deve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descrivere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sequenza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operazioni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modello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calcolo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eseguite</a:t>
            </a:r>
            <a:r>
              <a:rPr lang="en-US" sz="2000" dirty="0" smtClean="0">
                <a:latin typeface="Comic Sans MS" pitchFamily="66" charset="0"/>
              </a:rPr>
              <a:t> per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generica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istanza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4829090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correttezza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dell’algoritmo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1979712" y="4869160"/>
            <a:ext cx="71349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la </a:t>
            </a:r>
            <a:r>
              <a:rPr lang="en-US" sz="2000" dirty="0" err="1" smtClean="0">
                <a:latin typeface="Comic Sans MS" pitchFamily="66" charset="0"/>
              </a:rPr>
              <a:t>strategia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pesatura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deve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funzionare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err="1" smtClean="0">
                <a:latin typeface="Comic Sans MS" pitchFamily="66" charset="0"/>
              </a:rPr>
              <a:t>individuare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) per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generica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istanza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ovvero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indipendentemente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monete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sono</a:t>
            </a:r>
            <a:r>
              <a:rPr lang="en-US" sz="2000" dirty="0" smtClean="0">
                <a:latin typeface="Comic Sans MS" pitchFamily="66" charset="0"/>
              </a:rPr>
              <a:t>, e se la 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 è la “prima”, la “</a:t>
            </a:r>
            <a:r>
              <a:rPr lang="en-US" sz="2000" dirty="0" err="1" smtClean="0">
                <a:latin typeface="Comic Sans MS" pitchFamily="66" charset="0"/>
              </a:rPr>
              <a:t>seconda</a:t>
            </a:r>
            <a:r>
              <a:rPr lang="en-US" sz="2000" dirty="0" smtClean="0">
                <a:latin typeface="Comic Sans MS" pitchFamily="66" charset="0"/>
              </a:rPr>
              <a:t>”, </a:t>
            </a:r>
            <a:r>
              <a:rPr lang="en-US" sz="2000" dirty="0" err="1" smtClean="0">
                <a:latin typeface="Comic Sans MS" pitchFamily="66" charset="0"/>
              </a:rPr>
              <a:t>ecc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b="1" dirty="0" err="1" smtClean="0">
                <a:solidFill>
                  <a:srgbClr val="3366FF"/>
                </a:solidFill>
                <a:latin typeface="Comic Sans MS" pitchFamily="66" charset="0"/>
              </a:rPr>
              <a:t>Informazioni</a:t>
            </a:r>
            <a:r>
              <a:rPr lang="en-US" b="1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b="1" dirty="0" err="1" smtClean="0">
                <a:solidFill>
                  <a:srgbClr val="3366FF"/>
                </a:solidFill>
                <a:latin typeface="Comic Sans MS" pitchFamily="66" charset="0"/>
              </a:rPr>
              <a:t>utili</a:t>
            </a:r>
            <a:endParaRPr lang="en-US" b="1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39552" y="1981200"/>
            <a:ext cx="8352928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Orario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lezioni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Lunedì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: 11,00 – 13,00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mercoledì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: 9,00 – 11,00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Orario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ricevimento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mercoledì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: 11,15 – 12,45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(o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su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appuntamento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Ufficio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: dip.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matematica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, piano 0,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corridoio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B0, stanza 206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251520" y="1124744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complessità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temporale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 (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dell’algoritmo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)</a:t>
            </a:r>
            <a:r>
              <a:rPr lang="en-US" sz="2000" dirty="0" smtClean="0">
                <a:latin typeface="Comic Sans MS" pitchFamily="66" charset="0"/>
              </a:rPr>
              <a:t>: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483768" y="1124744"/>
            <a:ext cx="62646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#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esegue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individuare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Dipende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dell’istanza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err="1" smtClean="0">
                <a:latin typeface="Comic Sans MS" pitchFamily="66" charset="0"/>
              </a:rPr>
              <a:t>dall’istanza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stessa</a:t>
            </a:r>
            <a:r>
              <a:rPr lang="en-US" sz="2000" dirty="0" smtClean="0">
                <a:latin typeface="Comic Sans MS" pitchFamily="66" charset="0"/>
              </a:rPr>
              <a:t>. 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0" y="4941168"/>
            <a:ext cx="2051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efficienza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 (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dell’algoritmo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):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2045610" y="4933617"/>
            <a:ext cx="71349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deve</a:t>
            </a:r>
            <a:r>
              <a:rPr lang="en-US" sz="2000" dirty="0" smtClean="0">
                <a:latin typeface="Comic Sans MS" pitchFamily="66" charset="0"/>
              </a:rPr>
              <a:t> fare </a:t>
            </a:r>
            <a:r>
              <a:rPr lang="en-US" sz="2000" dirty="0" err="1" smtClean="0">
                <a:latin typeface="Comic Sans MS" pitchFamily="66" charset="0"/>
              </a:rPr>
              <a:t>poche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pesate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deve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essere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cioè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veloce</a:t>
            </a:r>
            <a:r>
              <a:rPr lang="en-US" sz="2000" dirty="0" smtClean="0">
                <a:latin typeface="Comic Sans MS" pitchFamily="66" charset="0"/>
              </a:rPr>
              <a:t>. Ma </a:t>
            </a:r>
            <a:r>
              <a:rPr lang="en-US" sz="2000" dirty="0" err="1" smtClean="0">
                <a:latin typeface="Comic Sans MS" pitchFamily="66" charset="0"/>
              </a:rPr>
              <a:t>veloce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rispetto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? </a:t>
            </a:r>
            <a:r>
              <a:rPr lang="en-US" sz="2000" dirty="0" err="1" smtClean="0">
                <a:latin typeface="Comic Sans MS" pitchFamily="66" charset="0"/>
              </a:rPr>
              <a:t>quando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dire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veloce</a:t>
            </a:r>
            <a:r>
              <a:rPr lang="en-US" sz="2000" dirty="0" smtClean="0">
                <a:latin typeface="Comic Sans MS" pitchFamily="66" charset="0"/>
              </a:rPr>
              <a:t>?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251520" y="2780928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complessità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temporale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nel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caso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: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2483768" y="2780928"/>
            <a:ext cx="62646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#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massimo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istanza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certa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. E’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delimitazione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superiore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quanto</a:t>
            </a:r>
            <a:r>
              <a:rPr lang="en-US" sz="2000" dirty="0" smtClean="0">
                <a:latin typeface="Comic Sans MS" pitchFamily="66" charset="0"/>
              </a:rPr>
              <a:t> mi “</a:t>
            </a:r>
            <a:r>
              <a:rPr lang="en-US" sz="2000" dirty="0" err="1" smtClean="0">
                <a:latin typeface="Comic Sans MS" pitchFamily="66" charset="0"/>
              </a:rPr>
              <a:t>costa</a:t>
            </a:r>
            <a:r>
              <a:rPr lang="en-US" sz="2000" dirty="0" smtClean="0">
                <a:latin typeface="Comic Sans MS" pitchFamily="66" charset="0"/>
              </a:rPr>
              <a:t>” </a:t>
            </a:r>
            <a:r>
              <a:rPr lang="en-US" sz="2000" dirty="0" err="1" smtClean="0">
                <a:latin typeface="Comic Sans MS" pitchFamily="66" charset="0"/>
              </a:rPr>
              <a:t>risolvere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generica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istanza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Espressa</a:t>
            </a:r>
            <a:r>
              <a:rPr lang="en-US" sz="2000" dirty="0" smtClean="0">
                <a:latin typeface="Comic Sans MS" pitchFamily="66" charset="0"/>
              </a:rPr>
              <a:t> come </a:t>
            </a:r>
            <a:r>
              <a:rPr lang="en-US" sz="2000" dirty="0" err="1" smtClean="0">
                <a:latin typeface="Comic Sans MS" pitchFamily="66" charset="0"/>
              </a:rPr>
              <a:t>funzione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dell’istanza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9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tornando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ai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concetti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fondamentali</a:t>
            </a:r>
            <a:endParaRPr lang="en-US" sz="36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4038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1408" y="528793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Alg1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err="1" smtClean="0">
                <a:latin typeface="Comic Sans MS" pitchFamily="66" charset="0"/>
                <a:sym typeface="Symbol"/>
              </a:rPr>
              <a:t>uso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la prima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moneta</a:t>
            </a:r>
            <a:r>
              <a:rPr lang="en-US" sz="2000" dirty="0" smtClean="0">
                <a:latin typeface="Comic Sans MS" pitchFamily="66" charset="0"/>
                <a:sym typeface="Symbol"/>
              </a:rPr>
              <a:t> e la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confronto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con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altre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2947715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12539" y="301821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1408" y="528793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Alg1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err="1" smtClean="0">
                <a:latin typeface="Comic Sans MS" pitchFamily="66" charset="0"/>
                <a:sym typeface="Symbol"/>
              </a:rPr>
              <a:t>uso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la prima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moneta</a:t>
            </a:r>
            <a:r>
              <a:rPr lang="en-US" sz="2000" dirty="0" smtClean="0">
                <a:latin typeface="Comic Sans MS" pitchFamily="66" charset="0"/>
                <a:sym typeface="Symbol"/>
              </a:rPr>
              <a:t> e la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confronto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con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altre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2947715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4241" y="527994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438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1408" y="528793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Alg1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err="1" smtClean="0">
                <a:latin typeface="Comic Sans MS" pitchFamily="66" charset="0"/>
                <a:sym typeface="Symbol"/>
              </a:rPr>
              <a:t>uso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la prima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moneta</a:t>
            </a:r>
            <a:r>
              <a:rPr lang="en-US" sz="2000" dirty="0" smtClean="0">
                <a:latin typeface="Comic Sans MS" pitchFamily="66" charset="0"/>
                <a:sym typeface="Symbol"/>
              </a:rPr>
              <a:t> e la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confronto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con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altre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2947715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4241" y="527994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530120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Alg1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err="1" smtClean="0">
                <a:latin typeface="Comic Sans MS" pitchFamily="66" charset="0"/>
                <a:sym typeface="Symbol"/>
              </a:rPr>
              <a:t>uso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la prima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moneta</a:t>
            </a:r>
            <a:r>
              <a:rPr lang="en-US" sz="2000" dirty="0" smtClean="0">
                <a:latin typeface="Comic Sans MS" pitchFamily="66" charset="0"/>
                <a:sym typeface="Symbol"/>
              </a:rPr>
              <a:t> e la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confronto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con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altre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2947715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4241" y="527994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530120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978" y="530120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Alg1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err="1" smtClean="0">
                <a:latin typeface="Comic Sans MS" pitchFamily="66" charset="0"/>
                <a:sym typeface="Symbol"/>
              </a:rPr>
              <a:t>uso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la prima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moneta</a:t>
            </a:r>
            <a:r>
              <a:rPr lang="en-US" sz="2000" dirty="0" smtClean="0">
                <a:latin typeface="Comic Sans MS" pitchFamily="66" charset="0"/>
                <a:sym typeface="Symbol"/>
              </a:rPr>
              <a:t> e la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confronto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con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altre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2947715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4241" y="527994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530120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978" y="530120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54292" y="530120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438" y="299937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Alg1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err="1" smtClean="0">
                <a:latin typeface="Comic Sans MS" pitchFamily="66" charset="0"/>
                <a:sym typeface="Symbol"/>
              </a:rPr>
              <a:t>uso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la prima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moneta</a:t>
            </a:r>
            <a:r>
              <a:rPr lang="en-US" sz="2000" dirty="0" smtClean="0">
                <a:latin typeface="Comic Sans MS" pitchFamily="66" charset="0"/>
                <a:sym typeface="Symbol"/>
              </a:rPr>
              <a:t> e la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confronto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con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altre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4625165" y="299695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3" name="Gruppo 32"/>
          <p:cNvGrpSpPr/>
          <p:nvPr/>
        </p:nvGrpSpPr>
        <p:grpSpPr>
          <a:xfrm>
            <a:off x="5793887" y="2204864"/>
            <a:ext cx="2792925" cy="3096512"/>
            <a:chOff x="5793887" y="2204864"/>
            <a:chExt cx="2792925" cy="3096512"/>
          </a:xfrm>
        </p:grpSpPr>
        <p:pic>
          <p:nvPicPr>
            <p:cNvPr id="30" name="Picture 1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04248" y="2636912"/>
              <a:ext cx="1782564" cy="2664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" name="Fumetto 1 30"/>
            <p:cNvSpPr/>
            <p:nvPr/>
          </p:nvSpPr>
          <p:spPr>
            <a:xfrm>
              <a:off x="5796136" y="2204864"/>
              <a:ext cx="1152128" cy="792088"/>
            </a:xfrm>
            <a:prstGeom prst="wedgeRectCallout">
              <a:avLst>
                <a:gd name="adj1" fmla="val 62488"/>
                <a:gd name="adj2" fmla="val 160939"/>
              </a:avLst>
            </a:prstGeom>
            <a:noFill/>
            <a:ln w="349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CasellaDiTesto 31"/>
            <p:cNvSpPr txBox="1"/>
            <p:nvPr/>
          </p:nvSpPr>
          <p:spPr>
            <a:xfrm>
              <a:off x="5793887" y="2308810"/>
              <a:ext cx="11437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 smtClean="0">
                  <a:latin typeface="Comic Sans MS" pitchFamily="66" charset="0"/>
                  <a:sym typeface="Symbol"/>
                </a:rPr>
                <a:t>trovata</a:t>
              </a:r>
              <a:r>
                <a:rPr lang="en-US" sz="2000" dirty="0" smtClean="0">
                  <a:latin typeface="Comic Sans MS" pitchFamily="66" charset="0"/>
                  <a:sym typeface="Symbol"/>
                </a:rPr>
                <a:t>!</a:t>
              </a:r>
              <a:endParaRPr lang="en-US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30120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3717" y="529057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1408" y="528793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03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37082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Alg1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err="1" smtClean="0">
                <a:latin typeface="Comic Sans MS" pitchFamily="66" charset="0"/>
                <a:sym typeface="Symbol"/>
              </a:rPr>
              <a:t>uso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la prima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moneta</a:t>
            </a:r>
            <a:r>
              <a:rPr lang="en-US" sz="2000" dirty="0" smtClean="0">
                <a:latin typeface="Comic Sans MS" pitchFamily="66" charset="0"/>
                <a:sym typeface="Symbol"/>
              </a:rPr>
              <a:t> e la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confronto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con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altre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539552" y="5301208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98874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33805" y="301821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1408" y="528793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03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37082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Alg1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err="1" smtClean="0">
                <a:latin typeface="Comic Sans MS" pitchFamily="66" charset="0"/>
                <a:sym typeface="Symbol"/>
              </a:rPr>
              <a:t>uso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la prima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moneta</a:t>
            </a:r>
            <a:r>
              <a:rPr lang="en-US" sz="2000" dirty="0" smtClean="0">
                <a:latin typeface="Comic Sans MS" pitchFamily="66" charset="0"/>
                <a:sym typeface="Symbol"/>
              </a:rPr>
              <a:t> e la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confronto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con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altre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1115616" y="299695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uppo 26"/>
          <p:cNvGrpSpPr/>
          <p:nvPr/>
        </p:nvGrpSpPr>
        <p:grpSpPr>
          <a:xfrm>
            <a:off x="5793887" y="2204864"/>
            <a:ext cx="2792925" cy="3096512"/>
            <a:chOff x="5793887" y="2204864"/>
            <a:chExt cx="2792925" cy="3096512"/>
          </a:xfrm>
        </p:grpSpPr>
        <p:pic>
          <p:nvPicPr>
            <p:cNvPr id="30" name="Picture 1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04248" y="2636912"/>
              <a:ext cx="1782564" cy="2664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" name="Fumetto 1 30"/>
            <p:cNvSpPr/>
            <p:nvPr/>
          </p:nvSpPr>
          <p:spPr>
            <a:xfrm>
              <a:off x="5796136" y="2204864"/>
              <a:ext cx="1152128" cy="792088"/>
            </a:xfrm>
            <a:prstGeom prst="wedgeRectCallout">
              <a:avLst>
                <a:gd name="adj1" fmla="val 62488"/>
                <a:gd name="adj2" fmla="val 160939"/>
              </a:avLst>
            </a:prstGeom>
            <a:noFill/>
            <a:ln w="349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CasellaDiTesto 31"/>
            <p:cNvSpPr txBox="1"/>
            <p:nvPr/>
          </p:nvSpPr>
          <p:spPr>
            <a:xfrm>
              <a:off x="5793887" y="2308810"/>
              <a:ext cx="11437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 smtClean="0">
                  <a:latin typeface="Comic Sans MS" pitchFamily="66" charset="0"/>
                  <a:sym typeface="Symbol"/>
                </a:rPr>
                <a:t>trovata</a:t>
              </a:r>
              <a:r>
                <a:rPr lang="en-US" sz="2000" dirty="0" smtClean="0">
                  <a:latin typeface="Comic Sans MS" pitchFamily="66" charset="0"/>
                  <a:sym typeface="Symbol"/>
                </a:rPr>
                <a:t>!</a:t>
              </a:r>
              <a:endParaRPr lang="en-US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7545" y="1484784"/>
            <a:ext cx="4752527" cy="178510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Alg1 (X={x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…,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})</a:t>
            </a:r>
            <a:endParaRPr lang="en-US" sz="20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for </a:t>
            </a:r>
            <a:r>
              <a:rPr lang="en-US" sz="2000" dirty="0" err="1" smtClean="0"/>
              <a:t>i</a:t>
            </a:r>
            <a:r>
              <a:rPr lang="en-US" sz="2000" dirty="0" smtClean="0"/>
              <a:t>=2 </a:t>
            </a:r>
            <a:r>
              <a:rPr lang="en-US" sz="2000" b="1" dirty="0" smtClean="0"/>
              <a:t>to</a:t>
            </a:r>
            <a:r>
              <a:rPr lang="en-US" sz="2000" dirty="0" smtClean="0"/>
              <a:t> n </a:t>
            </a:r>
            <a:r>
              <a:rPr lang="en-US" sz="2000" b="1" dirty="0" smtClean="0"/>
              <a:t>do</a:t>
            </a:r>
            <a:endParaRPr lang="en-US" sz="2000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    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&gt; peso(x</a:t>
            </a:r>
            <a:r>
              <a:rPr lang="en-US" sz="2000" baseline="-25000" dirty="0" smtClean="0">
                <a:sym typeface="Wingdings" pitchFamily="2" charset="2"/>
              </a:rPr>
              <a:t>i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endParaRPr lang="en-US" sz="2000" b="1" baseline="-25000" dirty="0" smtClean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   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&lt; peso(x</a:t>
            </a:r>
            <a:r>
              <a:rPr lang="en-US" sz="2000" baseline="-25000" dirty="0" smtClean="0">
                <a:sym typeface="Wingdings" pitchFamily="2" charset="2"/>
              </a:rPr>
              <a:t>i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x</a:t>
            </a:r>
            <a:r>
              <a:rPr lang="en-US" sz="2000" baseline="-25000" dirty="0" smtClean="0">
                <a:sym typeface="Wingdings" pitchFamily="2" charset="2"/>
              </a:rPr>
              <a:t>i</a:t>
            </a:r>
            <a:endParaRPr lang="en-US" sz="2000" baseline="-250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067944" y="980728"/>
            <a:ext cx="4464496" cy="707886"/>
          </a:xfrm>
          <a:prstGeom prst="rect">
            <a:avLst/>
          </a:prstGeom>
          <a:ln w="317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due parole sui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costrutti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sequenziamento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condizionale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ciclo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11560" y="3933056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Corretto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123728" y="3943689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sì</a:t>
            </a:r>
            <a:r>
              <a:rPr lang="en-US" sz="2000" dirty="0" smtClean="0">
                <a:latin typeface="Comic Sans MS" pitchFamily="66" charset="0"/>
              </a:rPr>
              <a:t>!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987824" y="3933056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#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pesate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499992" y="3943689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dipende</a:t>
            </a:r>
            <a:r>
              <a:rPr lang="en-US" sz="2000" dirty="0" smtClean="0">
                <a:latin typeface="Comic Sans MS" pitchFamily="66" charset="0"/>
              </a:rPr>
              <a:t>!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067944" y="4397042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nel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peggiore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494950" y="4418308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n-1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83568" y="4869160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efficiente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2195736" y="4879793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…</a:t>
            </a:r>
            <a:r>
              <a:rPr lang="en-US" sz="2000" dirty="0" err="1" smtClean="0">
                <a:latin typeface="Comic Sans MS" pitchFamily="66" charset="0"/>
              </a:rPr>
              <a:t>boh</a:t>
            </a:r>
            <a:r>
              <a:rPr lang="en-US" sz="2000" dirty="0" smtClean="0">
                <a:latin typeface="Comic Sans MS" pitchFamily="66" charset="0"/>
              </a:rPr>
              <a:t>?!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187624" y="5550331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posso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fare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meglio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?</a:t>
            </a:r>
            <a:endParaRPr lang="en-US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419872" y="5601434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Oss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l’ultima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pesata</a:t>
            </a:r>
            <a:r>
              <a:rPr lang="en-US" sz="2000" dirty="0" smtClean="0">
                <a:latin typeface="Comic Sans MS" pitchFamily="66" charset="0"/>
              </a:rPr>
              <a:t> non serve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084168" y="5661248"/>
            <a:ext cx="144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n-2 </a:t>
            </a:r>
            <a:r>
              <a:rPr lang="en-US" sz="2000" dirty="0" err="1" smtClean="0">
                <a:latin typeface="Comic Sans MS" pitchFamily="66" charset="0"/>
              </a:rPr>
              <a:t>pesate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7" name="Freccia a destra 16"/>
          <p:cNvSpPr/>
          <p:nvPr/>
        </p:nvSpPr>
        <p:spPr>
          <a:xfrm>
            <a:off x="5652120" y="5877272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asellaDiTesto 17"/>
          <p:cNvSpPr txBox="1"/>
          <p:nvPr/>
        </p:nvSpPr>
        <p:spPr>
          <a:xfrm>
            <a:off x="7524328" y="5837202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…</a:t>
            </a:r>
            <a:r>
              <a:rPr lang="en-US" sz="2000" dirty="0" err="1" smtClean="0">
                <a:latin typeface="Comic Sans MS" pitchFamily="66" charset="0"/>
              </a:rPr>
              <a:t>mah</a:t>
            </a:r>
            <a:r>
              <a:rPr lang="en-US" sz="2000" dirty="0" smtClean="0">
                <a:latin typeface="Comic Sans MS" pitchFamily="66" charset="0"/>
              </a:rPr>
              <a:t>!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err="1" smtClean="0">
                <a:solidFill>
                  <a:srgbClr val="3366FF"/>
                </a:solidFill>
                <a:latin typeface="Comic Sans MS" pitchFamily="66" charset="0"/>
              </a:rPr>
              <a:t>Struttura</a:t>
            </a:r>
            <a:r>
              <a:rPr lang="en-US" sz="4000" b="1" dirty="0" smtClean="0">
                <a:solidFill>
                  <a:srgbClr val="3366FF"/>
                </a:solidFill>
                <a:latin typeface="Comic Sans MS" pitchFamily="66" charset="0"/>
              </a:rPr>
              <a:t> del </a:t>
            </a:r>
            <a:r>
              <a:rPr lang="en-US" sz="4000" b="1" dirty="0" err="1" smtClean="0">
                <a:solidFill>
                  <a:srgbClr val="3366FF"/>
                </a:solidFill>
                <a:latin typeface="Comic Sans MS" pitchFamily="66" charset="0"/>
              </a:rPr>
              <a:t>corso</a:t>
            </a:r>
            <a:endParaRPr lang="en-US" sz="4000" b="1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dirty="0" smtClean="0">
                <a:solidFill>
                  <a:srgbClr val="3366FF"/>
                </a:solidFill>
                <a:latin typeface="Comic Sans MS" pitchFamily="66" charset="0"/>
              </a:rPr>
              <a:t>Corso strutturato in due moduli</a:t>
            </a:r>
          </a:p>
          <a:p>
            <a:pPr lvl="1" eaLnBrk="1" hangingPunct="1">
              <a:lnSpc>
                <a:spcPct val="90000"/>
              </a:lnSpc>
            </a:pPr>
            <a:r>
              <a:rPr lang="it-IT" dirty="0" smtClean="0">
                <a:solidFill>
                  <a:srgbClr val="C00000"/>
                </a:solidFill>
                <a:latin typeface="Comic Sans MS" pitchFamily="66" charset="0"/>
              </a:rPr>
              <a:t>Modulo I </a:t>
            </a:r>
            <a:r>
              <a:rPr lang="it-IT" dirty="0" smtClean="0">
                <a:latin typeface="Comic Sans MS" pitchFamily="66" charset="0"/>
              </a:rPr>
              <a:t>(vecchio Elementi di Algoritmi e Strutture Dati)</a:t>
            </a:r>
          </a:p>
          <a:p>
            <a:pPr lvl="2" eaLnBrk="1" hangingPunct="1">
              <a:lnSpc>
                <a:spcPct val="90000"/>
              </a:lnSpc>
            </a:pPr>
            <a:r>
              <a:rPr lang="it-IT" dirty="0" smtClean="0">
                <a:latin typeface="Comic Sans MS" pitchFamily="66" charset="0"/>
              </a:rPr>
              <a:t>6 CFU</a:t>
            </a:r>
          </a:p>
          <a:p>
            <a:pPr lvl="2" eaLnBrk="1" hangingPunct="1">
              <a:lnSpc>
                <a:spcPct val="90000"/>
              </a:lnSpc>
            </a:pPr>
            <a:r>
              <a:rPr lang="it-IT" dirty="0" smtClean="0">
                <a:latin typeface="Comic Sans MS" pitchFamily="66" charset="0"/>
              </a:rPr>
              <a:t>Ottobre – Gennaio</a:t>
            </a:r>
          </a:p>
          <a:p>
            <a:pPr lvl="1" eaLnBrk="1" hangingPunct="1">
              <a:lnSpc>
                <a:spcPct val="90000"/>
              </a:lnSpc>
            </a:pPr>
            <a:r>
              <a:rPr lang="it-IT" dirty="0" smtClean="0">
                <a:solidFill>
                  <a:srgbClr val="C00000"/>
                </a:solidFill>
                <a:latin typeface="Comic Sans MS" pitchFamily="66" charset="0"/>
              </a:rPr>
              <a:t>Modulo II </a:t>
            </a:r>
            <a:r>
              <a:rPr lang="it-IT" dirty="0" smtClean="0">
                <a:latin typeface="Comic Sans MS" pitchFamily="66" charset="0"/>
              </a:rPr>
              <a:t>(vecchio Algoritmi e Strutture dati con Laboratorio)</a:t>
            </a:r>
          </a:p>
          <a:p>
            <a:pPr lvl="2" eaLnBrk="1" hangingPunct="1">
              <a:lnSpc>
                <a:spcPct val="90000"/>
              </a:lnSpc>
            </a:pPr>
            <a:r>
              <a:rPr lang="it-IT" dirty="0" smtClean="0">
                <a:latin typeface="Comic Sans MS" pitchFamily="66" charset="0"/>
              </a:rPr>
              <a:t>6 CFU</a:t>
            </a:r>
          </a:p>
          <a:p>
            <a:pPr lvl="2" eaLnBrk="1" hangingPunct="1">
              <a:lnSpc>
                <a:spcPct val="90000"/>
              </a:lnSpc>
            </a:pPr>
            <a:r>
              <a:rPr lang="it-IT" dirty="0" smtClean="0">
                <a:latin typeface="Comic Sans MS" pitchFamily="66" charset="0"/>
              </a:rPr>
              <a:t>Marzo – Giugno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4038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1408" y="528793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Alg2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smtClean="0">
                <a:latin typeface="Comic Sans MS" pitchFamily="66" charset="0"/>
                <a:sym typeface="Symbol"/>
              </a:rPr>
              <a:t>peso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coppie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2947715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4147" y="3039484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068960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1408" y="528793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Alg2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smtClean="0">
                <a:latin typeface="Comic Sans MS" pitchFamily="66" charset="0"/>
                <a:sym typeface="Symbol"/>
              </a:rPr>
              <a:t>peso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coppie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2947715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4038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Alg2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smtClean="0">
                <a:latin typeface="Comic Sans MS" pitchFamily="66" charset="0"/>
                <a:sym typeface="Symbol"/>
              </a:rPr>
              <a:t>peso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coppie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2947715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4038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1408" y="528793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068960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068960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Alg2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smtClean="0">
                <a:latin typeface="Comic Sans MS" pitchFamily="66" charset="0"/>
                <a:sym typeface="Symbol"/>
              </a:rPr>
              <a:t>peso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coppie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4624735" y="3066537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uppo 26"/>
          <p:cNvGrpSpPr/>
          <p:nvPr/>
        </p:nvGrpSpPr>
        <p:grpSpPr>
          <a:xfrm>
            <a:off x="5793887" y="2204864"/>
            <a:ext cx="2792925" cy="3096512"/>
            <a:chOff x="5793887" y="2204864"/>
            <a:chExt cx="2792925" cy="3096512"/>
          </a:xfrm>
        </p:grpSpPr>
        <p:pic>
          <p:nvPicPr>
            <p:cNvPr id="30" name="Picture 1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04248" y="2636912"/>
              <a:ext cx="1782564" cy="2664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" name="Fumetto 1 30"/>
            <p:cNvSpPr/>
            <p:nvPr/>
          </p:nvSpPr>
          <p:spPr>
            <a:xfrm>
              <a:off x="5796136" y="2204864"/>
              <a:ext cx="1152128" cy="792088"/>
            </a:xfrm>
            <a:prstGeom prst="wedgeRectCallout">
              <a:avLst>
                <a:gd name="adj1" fmla="val 62488"/>
                <a:gd name="adj2" fmla="val 160939"/>
              </a:avLst>
            </a:prstGeom>
            <a:noFill/>
            <a:ln w="349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CasellaDiTesto 31"/>
            <p:cNvSpPr txBox="1"/>
            <p:nvPr/>
          </p:nvSpPr>
          <p:spPr>
            <a:xfrm>
              <a:off x="5793887" y="2308810"/>
              <a:ext cx="11437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 smtClean="0">
                  <a:latin typeface="Comic Sans MS" pitchFamily="66" charset="0"/>
                  <a:sym typeface="Symbol"/>
                </a:rPr>
                <a:t>trovata</a:t>
              </a:r>
              <a:r>
                <a:rPr lang="en-US" sz="2000" dirty="0" smtClean="0">
                  <a:latin typeface="Comic Sans MS" pitchFamily="66" charset="0"/>
                  <a:sym typeface="Symbol"/>
                </a:rPr>
                <a:t>!</a:t>
              </a:r>
              <a:endParaRPr lang="en-US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395" y="5306780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4874" y="529057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1408" y="528793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Alg2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smtClean="0">
                <a:latin typeface="Comic Sans MS" pitchFamily="66" charset="0"/>
                <a:sym typeface="Symbol"/>
              </a:rPr>
              <a:t>peso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coppie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3441138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068960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068960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1408" y="528793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Alg2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smtClean="0">
                <a:latin typeface="Comic Sans MS" pitchFamily="66" charset="0"/>
                <a:sym typeface="Symbol"/>
              </a:rPr>
              <a:t>peso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coppie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3441138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4038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3068960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068960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Alg2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smtClean="0">
                <a:latin typeface="Comic Sans MS" pitchFamily="66" charset="0"/>
                <a:sym typeface="Symbol"/>
              </a:rPr>
              <a:t>peso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coppie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3441138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4038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1408" y="528793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3068960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068960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Alg2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smtClean="0">
                <a:latin typeface="Comic Sans MS" pitchFamily="66" charset="0"/>
                <a:sym typeface="Symbol"/>
              </a:rPr>
              <a:t>peso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coppie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3441138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uppo 26"/>
          <p:cNvGrpSpPr/>
          <p:nvPr/>
        </p:nvGrpSpPr>
        <p:grpSpPr>
          <a:xfrm>
            <a:off x="5793887" y="2204864"/>
            <a:ext cx="2792925" cy="3096512"/>
            <a:chOff x="5793887" y="2204864"/>
            <a:chExt cx="2792925" cy="3096512"/>
          </a:xfrm>
        </p:grpSpPr>
        <p:pic>
          <p:nvPicPr>
            <p:cNvPr id="30" name="Picture 1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04248" y="2636912"/>
              <a:ext cx="1782564" cy="2664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" name="Fumetto 1 30"/>
            <p:cNvSpPr/>
            <p:nvPr/>
          </p:nvSpPr>
          <p:spPr>
            <a:xfrm>
              <a:off x="5796136" y="2204864"/>
              <a:ext cx="1152128" cy="792088"/>
            </a:xfrm>
            <a:prstGeom prst="wedgeRectCallout">
              <a:avLst>
                <a:gd name="adj1" fmla="val 62488"/>
                <a:gd name="adj2" fmla="val 160939"/>
              </a:avLst>
            </a:prstGeom>
            <a:noFill/>
            <a:ln w="349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CasellaDiTesto 31"/>
            <p:cNvSpPr txBox="1"/>
            <p:nvPr/>
          </p:nvSpPr>
          <p:spPr>
            <a:xfrm>
              <a:off x="5793887" y="2308810"/>
              <a:ext cx="11437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 smtClean="0">
                  <a:latin typeface="Comic Sans MS" pitchFamily="66" charset="0"/>
                  <a:sym typeface="Symbol"/>
                </a:rPr>
                <a:t>trovata</a:t>
              </a:r>
              <a:r>
                <a:rPr lang="en-US" sz="2000" dirty="0" smtClean="0">
                  <a:latin typeface="Comic Sans MS" pitchFamily="66" charset="0"/>
                  <a:sym typeface="Symbol"/>
                </a:rPr>
                <a:t>!</a:t>
              </a:r>
              <a:endParaRPr lang="en-US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528" y="260648"/>
            <a:ext cx="6264696" cy="33239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Alg2 (X={x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…,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})</a:t>
            </a:r>
            <a:endParaRPr lang="en-US" sz="20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k= </a:t>
            </a:r>
            <a:r>
              <a:rPr lang="en-US" sz="2000" dirty="0" smtClean="0">
                <a:sym typeface="Symbol"/>
              </a:rPr>
              <a:t></a:t>
            </a:r>
            <a:r>
              <a:rPr lang="en-US" sz="2000" dirty="0" smtClean="0"/>
              <a:t>n/2</a:t>
            </a:r>
            <a:r>
              <a:rPr lang="en-US" sz="2000" dirty="0" smtClean="0">
                <a:sym typeface="Symbol"/>
              </a:rPr>
              <a:t></a:t>
            </a:r>
            <a:endParaRPr lang="en-US" sz="2000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for </a:t>
            </a:r>
            <a:r>
              <a:rPr lang="en-US" sz="2000" dirty="0" err="1" smtClean="0"/>
              <a:t>i</a:t>
            </a:r>
            <a:r>
              <a:rPr lang="en-US" sz="2000" dirty="0" smtClean="0"/>
              <a:t>=1 </a:t>
            </a:r>
            <a:r>
              <a:rPr lang="en-US" sz="2000" b="1" dirty="0" smtClean="0"/>
              <a:t>to</a:t>
            </a:r>
            <a:r>
              <a:rPr lang="en-US" sz="2000" dirty="0" smtClean="0"/>
              <a:t> k </a:t>
            </a:r>
            <a:r>
              <a:rPr lang="en-US" sz="2000" b="1" dirty="0" smtClean="0"/>
              <a:t>do</a:t>
            </a:r>
            <a:endParaRPr lang="en-US" sz="2000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    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2i-1</a:t>
            </a:r>
            <a:r>
              <a:rPr lang="en-US" sz="2000" dirty="0" smtClean="0">
                <a:sym typeface="Wingdings" pitchFamily="2" charset="2"/>
              </a:rPr>
              <a:t>) &gt; peso(x</a:t>
            </a:r>
            <a:r>
              <a:rPr lang="en-US" sz="2000" baseline="-25000" dirty="0" smtClean="0">
                <a:sym typeface="Wingdings" pitchFamily="2" charset="2"/>
              </a:rPr>
              <a:t>2i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x</a:t>
            </a:r>
            <a:r>
              <a:rPr lang="en-US" sz="2000" baseline="-25000" dirty="0" smtClean="0">
                <a:sym typeface="Wingdings" pitchFamily="2" charset="2"/>
              </a:rPr>
              <a:t>2i-1</a:t>
            </a:r>
            <a:endParaRPr lang="en-US" sz="2000" b="1" baseline="-25000" dirty="0" smtClean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   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2i-1</a:t>
            </a:r>
            <a:r>
              <a:rPr lang="en-US" sz="2000" dirty="0" smtClean="0">
                <a:sym typeface="Wingdings" pitchFamily="2" charset="2"/>
              </a:rPr>
              <a:t>) &lt; peso(x</a:t>
            </a:r>
            <a:r>
              <a:rPr lang="en-US" sz="2000" baseline="-25000" dirty="0" smtClean="0">
                <a:sym typeface="Wingdings" pitchFamily="2" charset="2"/>
              </a:rPr>
              <a:t>2i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x</a:t>
            </a:r>
            <a:r>
              <a:rPr lang="en-US" sz="2000" baseline="-25000" dirty="0" smtClean="0">
                <a:sym typeface="Wingdings" pitchFamily="2" charset="2"/>
              </a:rPr>
              <a:t>2i  </a:t>
            </a:r>
            <a:endParaRPr lang="en-US" sz="2000" baseline="-25000" dirty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i="1" dirty="0" smtClean="0">
                <a:sym typeface="Wingdings" pitchFamily="2" charset="2"/>
              </a:rPr>
              <a:t>//</a:t>
            </a:r>
            <a:r>
              <a:rPr lang="en-US" sz="2000" i="1" dirty="0" err="1" smtClean="0">
                <a:sym typeface="Wingdings" pitchFamily="2" charset="2"/>
              </a:rPr>
              <a:t>ancora</a:t>
            </a:r>
            <a:r>
              <a:rPr lang="en-US" sz="2000" i="1" dirty="0" smtClean="0">
                <a:sym typeface="Wingdings" pitchFamily="2" charset="2"/>
              </a:rPr>
              <a:t> non ho </a:t>
            </a:r>
            <a:r>
              <a:rPr lang="en-US" sz="2000" i="1" dirty="0" err="1" smtClean="0">
                <a:sym typeface="Wingdings" pitchFamily="2" charset="2"/>
              </a:rPr>
              <a:t>trovato</a:t>
            </a:r>
            <a:r>
              <a:rPr lang="en-US" sz="2000" i="1" dirty="0" smtClean="0">
                <a:sym typeface="Wingdings" pitchFamily="2" charset="2"/>
              </a:rPr>
              <a:t> la </a:t>
            </a:r>
            <a:r>
              <a:rPr lang="en-US" sz="2000" i="1" dirty="0" err="1" smtClean="0">
                <a:sym typeface="Wingdings" pitchFamily="2" charset="2"/>
              </a:rPr>
              <a:t>moneta</a:t>
            </a:r>
            <a:r>
              <a:rPr lang="en-US" sz="2000" i="1" dirty="0" smtClean="0">
                <a:sym typeface="Wingdings" pitchFamily="2" charset="2"/>
              </a:rPr>
              <a:t> </a:t>
            </a:r>
            <a:r>
              <a:rPr lang="en-US" sz="2000" i="1" dirty="0" err="1" smtClean="0">
                <a:sym typeface="Wingdings" pitchFamily="2" charset="2"/>
              </a:rPr>
              <a:t>falsa</a:t>
            </a:r>
            <a:r>
              <a:rPr lang="en-US" sz="2000" i="1" dirty="0" smtClean="0">
                <a:sym typeface="Wingdings" pitchFamily="2" charset="2"/>
              </a:rPr>
              <a:t>; n è </a:t>
            </a:r>
            <a:r>
              <a:rPr lang="en-US" sz="2000" i="1" dirty="0" err="1" smtClean="0">
                <a:sym typeface="Wingdings" pitchFamily="2" charset="2"/>
              </a:rPr>
              <a:t>dispari</a:t>
            </a:r>
            <a:r>
              <a:rPr lang="en-US" sz="2000" i="1" dirty="0" smtClean="0">
                <a:sym typeface="Wingdings" pitchFamily="2" charset="2"/>
              </a:rPr>
              <a:t> //e </a:t>
            </a:r>
            <a:r>
              <a:rPr lang="en-US" sz="2000" i="1" dirty="0" err="1" smtClean="0">
                <a:sym typeface="Wingdings" pitchFamily="2" charset="2"/>
              </a:rPr>
              <a:t>manca</a:t>
            </a:r>
            <a:r>
              <a:rPr lang="en-US" sz="2000" i="1" dirty="0" smtClean="0">
                <a:sym typeface="Wingdings" pitchFamily="2" charset="2"/>
              </a:rPr>
              <a:t> </a:t>
            </a:r>
            <a:r>
              <a:rPr lang="en-US" sz="2000" i="1" dirty="0" err="1" smtClean="0">
                <a:sym typeface="Wingdings" pitchFamily="2" charset="2"/>
              </a:rPr>
              <a:t>una</a:t>
            </a:r>
            <a:r>
              <a:rPr lang="en-US" sz="2000" i="1" dirty="0" smtClean="0">
                <a:sym typeface="Wingdings" pitchFamily="2" charset="2"/>
              </a:rPr>
              <a:t> </a:t>
            </a:r>
            <a:r>
              <a:rPr lang="en-US" sz="2000" i="1" dirty="0" err="1" smtClean="0">
                <a:sym typeface="Wingdings" pitchFamily="2" charset="2"/>
              </a:rPr>
              <a:t>moneta</a:t>
            </a:r>
            <a:r>
              <a:rPr lang="en-US" sz="2000" i="1" dirty="0" smtClean="0">
                <a:sym typeface="Wingdings" pitchFamily="2" charset="2"/>
              </a:rPr>
              <a:t/>
            </a:r>
            <a:br>
              <a:rPr lang="en-US" sz="2000" i="1" dirty="0" smtClean="0">
                <a:sym typeface="Wingdings" pitchFamily="2" charset="2"/>
              </a:rPr>
            </a:br>
            <a:r>
              <a:rPr lang="en-US" sz="2000" b="1" dirty="0" smtClean="0">
                <a:sym typeface="Wingdings" pitchFamily="2" charset="2"/>
              </a:rPr>
              <a:t>return </a:t>
            </a:r>
            <a:r>
              <a:rPr lang="en-US" sz="2000" i="1" dirty="0" err="1" smtClean="0">
                <a:sym typeface="Wingdings" pitchFamily="2" charset="2"/>
              </a:rPr>
              <a:t>x</a:t>
            </a:r>
            <a:r>
              <a:rPr lang="en-US" sz="2000" i="1" baseline="-25000" dirty="0" err="1" smtClean="0">
                <a:sym typeface="Wingdings" pitchFamily="2" charset="2"/>
              </a:rPr>
              <a:t>n</a:t>
            </a:r>
            <a:endParaRPr lang="en-US" sz="2000" i="1" baseline="-25000" dirty="0" smtClean="0">
              <a:sym typeface="Wingdings" pitchFamily="2" charset="2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11560" y="3933056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Corretto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123728" y="3943689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sì</a:t>
            </a:r>
            <a:r>
              <a:rPr lang="en-US" sz="2000" dirty="0" smtClean="0">
                <a:latin typeface="Comic Sans MS" pitchFamily="66" charset="0"/>
              </a:rPr>
              <a:t>!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987824" y="3933056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#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pesate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499992" y="3943689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dipende</a:t>
            </a:r>
            <a:r>
              <a:rPr lang="en-US" sz="2000" dirty="0" smtClean="0">
                <a:latin typeface="Comic Sans MS" pitchFamily="66" charset="0"/>
              </a:rPr>
              <a:t>!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067944" y="4397042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nel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peggiore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6494950" y="4418308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</a:t>
            </a:r>
            <a:r>
              <a:rPr lang="en-US" sz="2000" dirty="0" smtClean="0">
                <a:latin typeface="Comic Sans MS" pitchFamily="66" charset="0"/>
              </a:rPr>
              <a:t>n/2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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83568" y="4869160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efficiente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195736" y="4879793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…</a:t>
            </a:r>
            <a:r>
              <a:rPr lang="en-US" sz="2000" dirty="0" err="1" smtClean="0">
                <a:latin typeface="Comic Sans MS" pitchFamily="66" charset="0"/>
              </a:rPr>
              <a:t>boh</a:t>
            </a:r>
            <a:r>
              <a:rPr lang="en-US" sz="2000" dirty="0" smtClean="0">
                <a:latin typeface="Comic Sans MS" pitchFamily="66" charset="0"/>
              </a:rPr>
              <a:t>?!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932040" y="5445224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posso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fare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meglio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?</a:t>
            </a:r>
            <a:endParaRPr lang="en-US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619672" y="5445224"/>
            <a:ext cx="2448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però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meglio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Alg1</a:t>
            </a:r>
          </a:p>
          <a:p>
            <a:pPr algn="ctr"/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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4038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1408" y="528793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Alg3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smtClean="0">
                <a:latin typeface="Comic Sans MS" pitchFamily="66" charset="0"/>
                <a:sym typeface="Symbol"/>
              </a:rPr>
              <a:t>peso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dividendole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ogni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volte in due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gruppi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2947715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Prerequisiti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del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corso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3052936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Cosa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è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necessario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sapere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…</a:t>
            </a:r>
          </a:p>
          <a:p>
            <a:pPr lvl="1" eaLnBrk="1" hangingPunct="1"/>
            <a:r>
              <a:rPr lang="en-US" dirty="0" err="1" smtClean="0">
                <a:latin typeface="Comic Sans MS" pitchFamily="66" charset="0"/>
              </a:rPr>
              <a:t>programmazione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base</a:t>
            </a:r>
          </a:p>
          <a:p>
            <a:pPr lvl="1" eaLnBrk="1" hangingPunct="1"/>
            <a:r>
              <a:rPr lang="en-US" dirty="0" err="1" smtClean="0">
                <a:latin typeface="Comic Sans MS" pitchFamily="66" charset="0"/>
              </a:rPr>
              <a:t>strutture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dati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elementari</a:t>
            </a:r>
            <a:r>
              <a:rPr lang="en-US" dirty="0" smtClean="0">
                <a:latin typeface="Comic Sans MS" pitchFamily="66" charset="0"/>
              </a:rPr>
              <a:t> </a:t>
            </a:r>
          </a:p>
          <a:p>
            <a:pPr lvl="1" eaLnBrk="1" hangingPunct="1"/>
            <a:r>
              <a:rPr lang="en-US" dirty="0" err="1" smtClean="0">
                <a:latin typeface="Comic Sans MS" pitchFamily="66" charset="0"/>
              </a:rPr>
              <a:t>concetto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ricorsione</a:t>
            </a:r>
            <a:endParaRPr lang="en-US" dirty="0" smtClean="0">
              <a:latin typeface="Comic Sans MS" pitchFamily="66" charset="0"/>
            </a:endParaRPr>
          </a:p>
          <a:p>
            <a:pPr lvl="1" eaLnBrk="1" hangingPunct="1"/>
            <a:r>
              <a:rPr lang="en-US" dirty="0" err="1" smtClean="0">
                <a:latin typeface="Comic Sans MS" pitchFamily="66" charset="0"/>
              </a:rPr>
              <a:t>dimostrazione</a:t>
            </a:r>
            <a:r>
              <a:rPr lang="en-US" dirty="0" smtClean="0">
                <a:latin typeface="Comic Sans MS" pitchFamily="66" charset="0"/>
              </a:rPr>
              <a:t> per </a:t>
            </a:r>
            <a:r>
              <a:rPr lang="en-US" dirty="0" err="1" smtClean="0">
                <a:latin typeface="Comic Sans MS" pitchFamily="66" charset="0"/>
              </a:rPr>
              <a:t>induzione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latin typeface="Comic Sans MS" pitchFamily="66" charset="0"/>
              </a:rPr>
              <a:t>calcolo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infinitesimale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67544" y="4437112"/>
            <a:ext cx="8229600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Propedeuticità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programmazione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analisi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matematica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matematica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discreta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193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6679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20102" y="300758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307695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1046" y="3071383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532" y="3071383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Alg3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smtClean="0">
                <a:latin typeface="Comic Sans MS" pitchFamily="66" charset="0"/>
                <a:sym typeface="Symbol"/>
              </a:rPr>
              <a:t>peso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dividendole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ogni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volte in due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gruppi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5086259" y="3068960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4038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526" y="4794514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Alg3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smtClean="0">
                <a:latin typeface="Comic Sans MS" pitchFamily="66" charset="0"/>
                <a:sym typeface="Symbol"/>
              </a:rPr>
              <a:t>peso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dividendole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ogni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volte in due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gruppi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5417253" y="4792091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uppo 26"/>
          <p:cNvGrpSpPr/>
          <p:nvPr/>
        </p:nvGrpSpPr>
        <p:grpSpPr>
          <a:xfrm>
            <a:off x="5793887" y="2204864"/>
            <a:ext cx="2792925" cy="3096512"/>
            <a:chOff x="5793887" y="2204864"/>
            <a:chExt cx="2792925" cy="3096512"/>
          </a:xfrm>
        </p:grpSpPr>
        <p:pic>
          <p:nvPicPr>
            <p:cNvPr id="30" name="Picture 1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04248" y="2636912"/>
              <a:ext cx="1782564" cy="2664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" name="Fumetto 1 30"/>
            <p:cNvSpPr/>
            <p:nvPr/>
          </p:nvSpPr>
          <p:spPr>
            <a:xfrm>
              <a:off x="5796136" y="2204864"/>
              <a:ext cx="1152128" cy="792088"/>
            </a:xfrm>
            <a:prstGeom prst="wedgeRectCallout">
              <a:avLst>
                <a:gd name="adj1" fmla="val 62488"/>
                <a:gd name="adj2" fmla="val 160939"/>
              </a:avLst>
            </a:prstGeom>
            <a:noFill/>
            <a:ln w="349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CasellaDiTesto 31"/>
            <p:cNvSpPr txBox="1"/>
            <p:nvPr/>
          </p:nvSpPr>
          <p:spPr>
            <a:xfrm>
              <a:off x="5793887" y="2308810"/>
              <a:ext cx="11437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 smtClean="0">
                  <a:latin typeface="Comic Sans MS" pitchFamily="66" charset="0"/>
                  <a:sym typeface="Symbol"/>
                </a:rPr>
                <a:t>trovata</a:t>
              </a:r>
              <a:r>
                <a:rPr lang="en-US" sz="2000" dirty="0" smtClean="0">
                  <a:latin typeface="Comic Sans MS" pitchFamily="66" charset="0"/>
                  <a:sym typeface="Symbol"/>
                </a:rPr>
                <a:t>!</a:t>
              </a:r>
              <a:endParaRPr lang="en-US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4038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1408" y="528793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Alg3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smtClean="0">
                <a:latin typeface="Comic Sans MS" pitchFamily="66" charset="0"/>
                <a:sym typeface="Symbol"/>
              </a:rPr>
              <a:t>peso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dividendole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ogni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volte in due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gruppi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=10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0266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0714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057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CasellaDiTesto 31"/>
          <p:cNvSpPr txBox="1"/>
          <p:nvPr/>
        </p:nvSpPr>
        <p:spPr>
          <a:xfrm>
            <a:off x="385192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435597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478802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5" name="Ovale 34"/>
          <p:cNvSpPr/>
          <p:nvPr/>
        </p:nvSpPr>
        <p:spPr>
          <a:xfrm>
            <a:off x="1979712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978109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998" y="2978109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77421" y="298874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1368" y="2994314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02462" y="298874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8967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2390" y="300758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Alg3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smtClean="0">
                <a:latin typeface="Comic Sans MS" pitchFamily="66" charset="0"/>
                <a:sym typeface="Symbol"/>
              </a:rPr>
              <a:t>peso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dividendole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ogni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volte in due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gruppi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=10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54641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59127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550" y="300758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CasellaDiTesto 31"/>
          <p:cNvSpPr txBox="1"/>
          <p:nvPr/>
        </p:nvSpPr>
        <p:spPr>
          <a:xfrm>
            <a:off x="385192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435597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478802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5" name="Ovale 34"/>
          <p:cNvSpPr/>
          <p:nvPr/>
        </p:nvSpPr>
        <p:spPr>
          <a:xfrm>
            <a:off x="1619672" y="2986319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2070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96515" y="3060750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462" y="306632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4725144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Alg3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smtClean="0">
                <a:latin typeface="Comic Sans MS" pitchFamily="66" charset="0"/>
                <a:sym typeface="Symbol"/>
              </a:rPr>
              <a:t>peso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dividendole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ogni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volte in due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gruppi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=10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0266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0714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057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CasellaDiTesto 31"/>
          <p:cNvSpPr txBox="1"/>
          <p:nvPr/>
        </p:nvSpPr>
        <p:spPr>
          <a:xfrm>
            <a:off x="385192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435597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478802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5" name="Ovale 34"/>
          <p:cNvSpPr/>
          <p:nvPr/>
        </p:nvSpPr>
        <p:spPr>
          <a:xfrm>
            <a:off x="4838766" y="3058327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4038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994314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438" y="306632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Alg3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smtClean="0">
                <a:latin typeface="Comic Sans MS" pitchFamily="66" charset="0"/>
                <a:sym typeface="Symbol"/>
              </a:rPr>
              <a:t>peso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dividendole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ogni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volte in due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gruppi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=10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0266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0714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057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CasellaDiTesto 31"/>
          <p:cNvSpPr txBox="1"/>
          <p:nvPr/>
        </p:nvSpPr>
        <p:spPr>
          <a:xfrm>
            <a:off x="385192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435597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478802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5" name="Ovale 34"/>
          <p:cNvSpPr/>
          <p:nvPr/>
        </p:nvSpPr>
        <p:spPr>
          <a:xfrm>
            <a:off x="4622742" y="3058327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uppo 28"/>
          <p:cNvGrpSpPr/>
          <p:nvPr/>
        </p:nvGrpSpPr>
        <p:grpSpPr>
          <a:xfrm>
            <a:off x="5793887" y="2204864"/>
            <a:ext cx="2792925" cy="3096512"/>
            <a:chOff x="5793887" y="2204864"/>
            <a:chExt cx="2792925" cy="3096512"/>
          </a:xfrm>
        </p:grpSpPr>
        <p:pic>
          <p:nvPicPr>
            <p:cNvPr id="36" name="Picture 1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04248" y="2636912"/>
              <a:ext cx="1782564" cy="2664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" name="Fumetto 1 36"/>
            <p:cNvSpPr/>
            <p:nvPr/>
          </p:nvSpPr>
          <p:spPr>
            <a:xfrm>
              <a:off x="5796136" y="2204864"/>
              <a:ext cx="1152128" cy="792088"/>
            </a:xfrm>
            <a:prstGeom prst="wedgeRectCallout">
              <a:avLst>
                <a:gd name="adj1" fmla="val 62488"/>
                <a:gd name="adj2" fmla="val 160939"/>
              </a:avLst>
            </a:prstGeom>
            <a:noFill/>
            <a:ln w="349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CasellaDiTesto 37"/>
            <p:cNvSpPr txBox="1"/>
            <p:nvPr/>
          </p:nvSpPr>
          <p:spPr>
            <a:xfrm>
              <a:off x="5793887" y="2308810"/>
              <a:ext cx="11437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 smtClean="0">
                  <a:latin typeface="Comic Sans MS" pitchFamily="66" charset="0"/>
                  <a:sym typeface="Symbol"/>
                </a:rPr>
                <a:t>trovata</a:t>
              </a:r>
              <a:r>
                <a:rPr lang="en-US" sz="2000" dirty="0" smtClean="0">
                  <a:latin typeface="Comic Sans MS" pitchFamily="66" charset="0"/>
                  <a:sym typeface="Symbol"/>
                </a:rPr>
                <a:t>!</a:t>
              </a:r>
              <a:endParaRPr lang="en-US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11560" y="3933056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Corretto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123728" y="3943689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sì</a:t>
            </a:r>
            <a:r>
              <a:rPr lang="en-US" sz="2000" dirty="0" smtClean="0">
                <a:latin typeface="Comic Sans MS" pitchFamily="66" charset="0"/>
              </a:rPr>
              <a:t>!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555776" y="4397042"/>
            <a:ext cx="3744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#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pesate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nel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peggiore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6494950" y="4418308"/>
            <a:ext cx="24695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  <a:sym typeface="Symbol"/>
              </a:rPr>
              <a:t>log</a:t>
            </a:r>
            <a:r>
              <a:rPr lang="en-US" sz="2000" baseline="-25000" dirty="0" smtClean="0">
                <a:latin typeface="Comic Sans MS" pitchFamily="66" charset="0"/>
                <a:sym typeface="Symbol"/>
              </a:rPr>
              <a:t>2</a:t>
            </a:r>
            <a:r>
              <a:rPr lang="en-US" sz="2000" dirty="0" smtClean="0">
                <a:latin typeface="Comic Sans MS" pitchFamily="66" charset="0"/>
                <a:sym typeface="Symbol"/>
              </a:rPr>
              <a:t> n  </a:t>
            </a:r>
          </a:p>
          <a:p>
            <a:pPr algn="ctr"/>
            <a:r>
              <a:rPr lang="en-US" sz="2000" dirty="0" smtClean="0">
                <a:latin typeface="Comic Sans MS" pitchFamily="66" charset="0"/>
                <a:sym typeface="Symbol"/>
              </a:rPr>
              <a:t>(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da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argomentare</a:t>
            </a:r>
            <a:r>
              <a:rPr lang="en-US" sz="2000" dirty="0" smtClean="0">
                <a:latin typeface="Comic Sans MS" pitchFamily="66" charset="0"/>
                <a:sym typeface="Symbol"/>
              </a:rPr>
              <a:t>) 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83568" y="4869160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efficiente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195736" y="4879793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…</a:t>
            </a:r>
            <a:r>
              <a:rPr lang="en-US" sz="2000" dirty="0" err="1" smtClean="0">
                <a:latin typeface="Comic Sans MS" pitchFamily="66" charset="0"/>
              </a:rPr>
              <a:t>boh</a:t>
            </a:r>
            <a:r>
              <a:rPr lang="en-US" sz="2000" dirty="0" smtClean="0">
                <a:latin typeface="Comic Sans MS" pitchFamily="66" charset="0"/>
              </a:rPr>
              <a:t>?!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619672" y="5445224"/>
            <a:ext cx="2448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però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meglio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Alg2</a:t>
            </a:r>
          </a:p>
          <a:p>
            <a:pPr algn="ctr"/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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395536" y="260648"/>
            <a:ext cx="6264696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Alg3(X)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if </a:t>
            </a:r>
            <a:r>
              <a:rPr lang="en-US" sz="2000" dirty="0" smtClean="0"/>
              <a:t>(|X|=1) </a:t>
            </a:r>
            <a:r>
              <a:rPr lang="en-US" sz="2000" b="1" dirty="0" smtClean="0"/>
              <a:t>then </a:t>
            </a:r>
            <a:r>
              <a:rPr lang="en-US" sz="2000" dirty="0" smtClean="0"/>
              <a:t>return </a:t>
            </a:r>
            <a:r>
              <a:rPr lang="en-US" sz="2000" dirty="0" err="1" smtClean="0"/>
              <a:t>unica</a:t>
            </a:r>
            <a:r>
              <a:rPr lang="en-US" sz="2000" dirty="0" smtClean="0"/>
              <a:t> </a:t>
            </a:r>
            <a:r>
              <a:rPr lang="en-US" sz="2000" dirty="0" err="1" smtClean="0"/>
              <a:t>moneta</a:t>
            </a:r>
            <a:r>
              <a:rPr lang="en-US" sz="2000" dirty="0" smtClean="0"/>
              <a:t> in X</a:t>
            </a:r>
            <a:endParaRPr lang="en-US" sz="2000" b="1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dirty="0" err="1" smtClean="0"/>
              <a:t>dividi</a:t>
            </a:r>
            <a:r>
              <a:rPr lang="en-US" sz="2000" dirty="0" smtClean="0"/>
              <a:t> X in due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e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(</a:t>
            </a:r>
            <a:r>
              <a:rPr lang="en-US" sz="2000" dirty="0" err="1" smtClean="0"/>
              <a:t>uguale</a:t>
            </a:r>
            <a:r>
              <a:rPr lang="en-US" sz="2000" dirty="0" smtClean="0"/>
              <a:t>)         </a:t>
            </a:r>
            <a:br>
              <a:rPr lang="en-US" sz="2000" dirty="0" smtClean="0"/>
            </a:b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 k = </a:t>
            </a:r>
            <a:r>
              <a:rPr lang="en-US" sz="2000" dirty="0" smtClean="0">
                <a:sym typeface="Symbol"/>
              </a:rPr>
              <a:t></a:t>
            </a:r>
            <a:r>
              <a:rPr lang="en-US" sz="2000" dirty="0" smtClean="0"/>
              <a:t>|X|/2</a:t>
            </a:r>
            <a:r>
              <a:rPr lang="en-US" sz="2000" dirty="0" smtClean="0">
                <a:sym typeface="Symbol"/>
              </a:rPr>
              <a:t> e se |X| è </a:t>
            </a:r>
            <a:r>
              <a:rPr lang="en-US" sz="2000" dirty="0" err="1" smtClean="0">
                <a:sym typeface="Symbol"/>
              </a:rPr>
              <a:t>dispari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una</a:t>
            </a:r>
            <a:r>
              <a:rPr lang="en-US" sz="2000" dirty="0" smtClean="0">
                <a:sym typeface="Symbol"/>
              </a:rPr>
              <a:t> </a:t>
            </a:r>
            <a:br>
              <a:rPr lang="en-US" sz="2000" dirty="0" smtClean="0">
                <a:sym typeface="Symbol"/>
              </a:rPr>
            </a:b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ulteriore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moneta</a:t>
            </a:r>
            <a:r>
              <a:rPr lang="en-US" sz="2000" dirty="0" smtClean="0">
                <a:sym typeface="Symbol"/>
              </a:rPr>
              <a:t> y</a:t>
            </a:r>
            <a:endParaRPr lang="en-US" sz="2000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=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y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&gt;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Alg3(X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</a:t>
            </a:r>
            <a:r>
              <a:rPr lang="en-US" sz="2000" b="1" dirty="0" smtClean="0">
                <a:sym typeface="Wingdings" pitchFamily="2" charset="2"/>
              </a:rPr>
              <a:t> </a:t>
            </a:r>
            <a:br>
              <a:rPr lang="en-US" sz="2000" b="1" dirty="0" smtClean="0">
                <a:sym typeface="Wingdings" pitchFamily="2" charset="2"/>
              </a:rPr>
            </a:br>
            <a:r>
              <a:rPr lang="en-US" sz="2000" b="1" dirty="0" smtClean="0">
                <a:sym typeface="Wingdings" pitchFamily="2" charset="2"/>
              </a:rPr>
              <a:t>                                        else return  </a:t>
            </a:r>
            <a:r>
              <a:rPr lang="en-US" sz="2000" dirty="0" smtClean="0">
                <a:sym typeface="Wingdings" pitchFamily="2" charset="2"/>
              </a:rPr>
              <a:t>Alg3(X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</a:t>
            </a:r>
            <a:endParaRPr lang="en-US" sz="2000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Alg3: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323528" y="764704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# </a:t>
            </a:r>
            <a:r>
              <a:rPr lang="en-US" sz="2000" dirty="0" err="1" smtClean="0">
                <a:latin typeface="Comic Sans MS" pitchFamily="66" charset="0"/>
              </a:rPr>
              <a:t>pesate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Alg3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un’istanza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r>
              <a:rPr lang="en-US" sz="2000" dirty="0" smtClean="0">
                <a:latin typeface="Comic Sans MS" pitchFamily="66" charset="0"/>
              </a:rPr>
              <a:t>       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323528" y="1588730"/>
            <a:ext cx="77048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P(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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 </a:t>
            </a:r>
            <a:r>
              <a:rPr lang="en-US" sz="2000" dirty="0" smtClean="0">
                <a:latin typeface="Comic Sans MS" pitchFamily="66" charset="0"/>
              </a:rPr>
              <a:t>) + 1                         P(1)=0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323528" y="2164794"/>
            <a:ext cx="77048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Oss.</a:t>
            </a:r>
            <a:r>
              <a:rPr lang="en-US" sz="2000" dirty="0" smtClean="0">
                <a:latin typeface="Comic Sans MS" pitchFamily="66" charset="0"/>
              </a:rPr>
              <a:t>: P(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en-US" sz="2000" dirty="0" smtClean="0">
                <a:latin typeface="Comic Sans MS" pitchFamily="66" charset="0"/>
              </a:rPr>
              <a:t>) è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funzione</a:t>
            </a:r>
            <a:r>
              <a:rPr lang="en-US" sz="2000" dirty="0" smtClean="0">
                <a:latin typeface="Comic Sans MS" pitchFamily="66" charset="0"/>
              </a:rPr>
              <a:t> non </a:t>
            </a:r>
            <a:r>
              <a:rPr lang="en-US" sz="2000" dirty="0" err="1" smtClean="0">
                <a:latin typeface="Comic Sans MS" pitchFamily="66" charset="0"/>
              </a:rPr>
              <a:t>decrescente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5616624" y="4181018"/>
            <a:ext cx="29158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quando</a:t>
            </a:r>
            <a:r>
              <a:rPr lang="en-US" sz="2000" dirty="0" smtClean="0">
                <a:latin typeface="Comic Sans MS" pitchFamily="66" charset="0"/>
              </a:rPr>
              <a:t> 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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</a:t>
            </a:r>
            <a:r>
              <a:rPr lang="en-US" sz="2000" baseline="30000" dirty="0" smtClean="0">
                <a:solidFill>
                  <a:srgbClr val="3366FF"/>
                </a:solidFill>
                <a:latin typeface="Comic Sans MS" pitchFamily="66" charset="0"/>
              </a:rPr>
              <a:t>i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 = 1?</a:t>
            </a: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899592" y="2871779"/>
            <a:ext cx="1800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=</a:t>
            </a:r>
            <a:r>
              <a:rPr lang="en-US" sz="2000" dirty="0" smtClean="0">
                <a:latin typeface="Comic Sans MS" pitchFamily="66" charset="0"/>
              </a:rPr>
              <a:t> P(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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</a:t>
            </a:r>
            <a:r>
              <a:rPr lang="en-US" sz="2000" dirty="0" smtClean="0">
                <a:latin typeface="Comic Sans MS" pitchFamily="66" charset="0"/>
              </a:rPr>
              <a:t>) + 1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899592" y="3191749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=</a:t>
            </a:r>
            <a:r>
              <a:rPr lang="en-US" sz="2000" dirty="0" smtClean="0">
                <a:latin typeface="Comic Sans MS" pitchFamily="66" charset="0"/>
              </a:rPr>
              <a:t> P(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(1/2)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</a:t>
            </a:r>
            <a:r>
              <a:rPr lang="en-US" sz="2000" dirty="0" smtClean="0">
                <a:latin typeface="Comic Sans MS" pitchFamily="66" charset="0"/>
              </a:rPr>
              <a:t>) + 2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899592" y="4541058"/>
            <a:ext cx="28083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</a:t>
            </a:r>
            <a:r>
              <a:rPr lang="en-US" sz="2000" dirty="0" smtClean="0">
                <a:latin typeface="Comic Sans MS" pitchFamily="66" charset="0"/>
              </a:rPr>
              <a:t> P(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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</a:t>
            </a:r>
            <a:r>
              <a:rPr lang="en-US" sz="2000" baseline="30000" dirty="0" smtClean="0">
                <a:solidFill>
                  <a:srgbClr val="3366FF"/>
                </a:solidFill>
                <a:latin typeface="Comic Sans MS" pitchFamily="66" charset="0"/>
              </a:rPr>
              <a:t>i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</a:t>
            </a:r>
            <a:r>
              <a:rPr lang="en-US" sz="2000" dirty="0" smtClean="0">
                <a:latin typeface="Comic Sans MS" pitchFamily="66" charset="0"/>
              </a:rPr>
              <a:t>) +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899592" y="5333146"/>
            <a:ext cx="3600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</a:t>
            </a:r>
            <a:r>
              <a:rPr lang="en-US" sz="2000" dirty="0" smtClean="0">
                <a:latin typeface="Comic Sans MS" pitchFamily="66" charset="0"/>
              </a:rPr>
              <a:t> P(1) + </a:t>
            </a:r>
            <a:r>
              <a:rPr lang="en-US" sz="2000" dirty="0" smtClean="0">
                <a:latin typeface="Comic Sans MS" pitchFamily="66" charset="0"/>
                <a:sym typeface="Symbol"/>
              </a:rPr>
              <a:t> log</a:t>
            </a:r>
            <a:r>
              <a:rPr lang="en-US" sz="2000" baseline="-25000" dirty="0" smtClean="0">
                <a:latin typeface="Comic Sans MS" pitchFamily="66" charset="0"/>
                <a:sym typeface="Symbol"/>
              </a:rPr>
              <a:t>2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 </a:t>
            </a:r>
            <a:r>
              <a:rPr lang="en-US" sz="2000" dirty="0" smtClean="0">
                <a:latin typeface="Comic Sans MS" pitchFamily="66" charset="0"/>
              </a:rPr>
              <a:t> =</a:t>
            </a:r>
            <a:r>
              <a:rPr lang="en-US" sz="2000" dirty="0" smtClean="0">
                <a:latin typeface="Comic Sans MS" pitchFamily="66" charset="0"/>
                <a:sym typeface="Symbol"/>
              </a:rPr>
              <a:t> log</a:t>
            </a:r>
            <a:r>
              <a:rPr lang="en-US" sz="2000" baseline="-25000" dirty="0" smtClean="0">
                <a:latin typeface="Comic Sans MS" pitchFamily="66" charset="0"/>
                <a:sym typeface="Symbol"/>
              </a:rPr>
              <a:t>2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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323528" y="2852936"/>
            <a:ext cx="7920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2555776" y="4869160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per </a:t>
            </a:r>
            <a:r>
              <a:rPr lang="en-US" sz="1600" dirty="0" err="1" smtClean="0">
                <a:latin typeface="Comic Sans MS" pitchFamily="66" charset="0"/>
              </a:rPr>
              <a:t>i</a:t>
            </a:r>
            <a:r>
              <a:rPr lang="en-US" sz="1600" dirty="0" smtClean="0">
                <a:latin typeface="Comic Sans MS" pitchFamily="66" charset="0"/>
              </a:rPr>
              <a:t>=</a:t>
            </a:r>
            <a:r>
              <a:rPr lang="en-US" sz="1600" dirty="0" smtClean="0">
                <a:latin typeface="Comic Sans MS" pitchFamily="66" charset="0"/>
                <a:sym typeface="Symbol"/>
              </a:rPr>
              <a:t> log</a:t>
            </a:r>
            <a:r>
              <a:rPr lang="en-US" sz="1600" baseline="-25000" dirty="0" smtClean="0">
                <a:latin typeface="Comic Sans MS" pitchFamily="66" charset="0"/>
                <a:sym typeface="Symbol"/>
              </a:rPr>
              <a:t>2</a:t>
            </a:r>
            <a:r>
              <a:rPr lang="en-US" sz="1600" dirty="0" smtClean="0">
                <a:latin typeface="Comic Sans MS" pitchFamily="66" charset="0"/>
                <a:sym typeface="Symbol"/>
              </a:rPr>
              <a:t> </a:t>
            </a:r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 </a:t>
            </a:r>
            <a:r>
              <a:rPr lang="en-US" sz="1600" dirty="0" smtClean="0">
                <a:latin typeface="Comic Sans MS" pitchFamily="66" charset="0"/>
                <a:sym typeface="Symbol"/>
              </a:rPr>
              <a:t> 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899592" y="3604954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</a:t>
            </a:r>
            <a:r>
              <a:rPr lang="en-US" sz="2000" dirty="0" smtClean="0">
                <a:latin typeface="Comic Sans MS" pitchFamily="66" charset="0"/>
              </a:rPr>
              <a:t> P(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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/4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</a:t>
            </a:r>
            <a:r>
              <a:rPr lang="en-US" sz="2000" dirty="0" smtClean="0">
                <a:latin typeface="Comic Sans MS" pitchFamily="66" charset="0"/>
              </a:rPr>
              <a:t>) + 2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899592" y="3964994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</a:t>
            </a:r>
            <a:r>
              <a:rPr lang="en-US" sz="2000" dirty="0" smtClean="0">
                <a:latin typeface="Comic Sans MS" pitchFamily="66" charset="0"/>
              </a:rPr>
              <a:t> P(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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/8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</a:t>
            </a:r>
            <a:r>
              <a:rPr lang="en-US" sz="2000" dirty="0" smtClean="0">
                <a:latin typeface="Comic Sans MS" pitchFamily="66" charset="0"/>
              </a:rPr>
              <a:t>) + 3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5796136" y="2636912"/>
            <a:ext cx="288032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Oss.</a:t>
            </a:r>
            <a:r>
              <a:rPr lang="en-US" sz="2000" dirty="0" smtClean="0">
                <a:latin typeface="Comic Sans MS" pitchFamily="66" charset="0"/>
              </a:rPr>
              <a:t>: vale </a:t>
            </a:r>
          </a:p>
          <a:p>
            <a:r>
              <a:rPr lang="en-US" sz="2000" dirty="0" smtClean="0">
                <a:latin typeface="Comic Sans MS" pitchFamily="66" charset="0"/>
                <a:sym typeface="Symbol"/>
              </a:rPr>
              <a:t> (1/2)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 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 </a:t>
            </a:r>
            <a:r>
              <a:rPr lang="en-US" sz="2000" dirty="0" smtClean="0">
                <a:latin typeface="Comic Sans MS" pitchFamily="66" charset="0"/>
                <a:sym typeface="Symbol"/>
              </a:rPr>
              <a:t/>
            </a:r>
            <a:br>
              <a:rPr lang="en-US" sz="2000" dirty="0" smtClean="0">
                <a:latin typeface="Comic Sans MS" pitchFamily="66" charset="0"/>
                <a:sym typeface="Symbol"/>
              </a:rPr>
            </a:br>
            <a:r>
              <a:rPr lang="en-US" sz="2000" dirty="0" smtClean="0">
                <a:latin typeface="Comic Sans MS" pitchFamily="66" charset="0"/>
                <a:sym typeface="Symbol"/>
              </a:rPr>
              <a:t> </a:t>
            </a:r>
            <a:r>
              <a:rPr lang="en-US" sz="2000" dirty="0" smtClean="0">
                <a:latin typeface="Comic Sans MS" pitchFamily="66" charset="0"/>
                <a:sym typeface="Symbol"/>
              </a:rPr>
              <a:t>(</a:t>
            </a:r>
            <a:r>
              <a:rPr lang="en-US" sz="2000" dirty="0" smtClean="0">
                <a:latin typeface="Comic Sans MS" pitchFamily="66" charset="0"/>
                <a:sym typeface="Symbol"/>
              </a:rPr>
              <a:t>1/2)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</a:t>
            </a:r>
            <a:r>
              <a:rPr lang="en-US" sz="2000" dirty="0" smtClean="0">
                <a:latin typeface="Comic Sans MS" pitchFamily="66" charset="0"/>
                <a:sym typeface="Symbol"/>
              </a:rPr>
              <a:t>  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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/4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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692696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domanda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2400" dirty="0" err="1" smtClean="0">
                <a:latin typeface="Comic Sans MS" pitchFamily="66" charset="0"/>
              </a:rPr>
              <a:t>quanto</a:t>
            </a:r>
            <a:r>
              <a:rPr lang="en-US" sz="2400" dirty="0" smtClean="0">
                <a:latin typeface="Comic Sans MS" pitchFamily="66" charset="0"/>
              </a:rPr>
              <a:t> è </a:t>
            </a:r>
            <a:r>
              <a:rPr lang="en-US" sz="2400" dirty="0" err="1" smtClean="0">
                <a:latin typeface="Comic Sans MS" pitchFamily="66" charset="0"/>
              </a:rPr>
              <a:t>più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veloce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Alg3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rispetto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agli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altri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5536" y="1732746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assunzione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richiede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minuto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835696" y="2348880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TABELLA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627784" y="5085184"/>
            <a:ext cx="3096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posso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fare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meglio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Alg3?</a:t>
            </a:r>
            <a:endParaRPr lang="en-US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1331640" y="2852936"/>
          <a:ext cx="5198800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586105"/>
                <a:gridCol w="1173480"/>
                <a:gridCol w="817567"/>
                <a:gridCol w="957576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Alg1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 1h,</a:t>
                      </a:r>
                      <a:r>
                        <a:rPr lang="en-US" baseline="0" dirty="0" smtClean="0">
                          <a:sym typeface="Symbol"/>
                        </a:rPr>
                        <a:t> 39m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16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7gg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</a:t>
                      </a:r>
                      <a:r>
                        <a:rPr lang="en-US" dirty="0" smtClean="0"/>
                        <a:t>69gg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Alg2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 50 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8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3,5gg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35gg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Alg3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4038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1408" y="528793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Alg4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err="1" smtClean="0">
                <a:latin typeface="Comic Sans MS" pitchFamily="66" charset="0"/>
                <a:sym typeface="Symbol"/>
              </a:rPr>
              <a:t>posso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dividere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in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tre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gruppi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invece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due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2947715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106761"/>
            <a:ext cx="7772400" cy="542925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dirty="0" err="1" smtClean="0">
                <a:solidFill>
                  <a:srgbClr val="C00000"/>
                </a:solidFill>
                <a:latin typeface="Comic Sans MS" pitchFamily="66" charset="0"/>
              </a:rPr>
              <a:t>Libri</a:t>
            </a:r>
            <a:r>
              <a:rPr lang="en-US" sz="28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sz="28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Comic Sans MS" pitchFamily="66" charset="0"/>
              </a:rPr>
              <a:t>testo</a:t>
            </a:r>
            <a:endParaRPr lang="en-US" sz="28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245019" y="209674"/>
            <a:ext cx="46666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 dirty="0">
                <a:solidFill>
                  <a:srgbClr val="C00000"/>
                </a:solidFill>
                <a:latin typeface="Comic Sans MS" pitchFamily="66" charset="0"/>
              </a:rPr>
              <a:t>Slide e </a:t>
            </a:r>
            <a:r>
              <a:rPr lang="en-US" sz="2800" dirty="0" err="1">
                <a:solidFill>
                  <a:srgbClr val="C00000"/>
                </a:solidFill>
                <a:latin typeface="Comic Sans MS" pitchFamily="66" charset="0"/>
              </a:rPr>
              <a:t>materiale</a:t>
            </a:r>
            <a:r>
              <a:rPr lang="en-US" sz="28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Comic Sans MS" pitchFamily="66" charset="0"/>
              </a:rPr>
              <a:t>didattico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907704" y="871670"/>
            <a:ext cx="5592340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GB" sz="2400" dirty="0">
                <a:latin typeface="Comic Sans MS" pitchFamily="66" charset="0"/>
              </a:rPr>
              <a:t>http://www.mat.uniroma2.it/~guala/</a:t>
            </a:r>
            <a:endParaRPr lang="en-US" sz="2400" dirty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400" dirty="0">
              <a:latin typeface="Comic Sans MS" pitchFamily="66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907704" y="4941168"/>
            <a:ext cx="536076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latin typeface="Comic Sans MS" pitchFamily="66" charset="0"/>
              </a:rPr>
              <a:t>T.H. </a:t>
            </a:r>
            <a:r>
              <a:rPr lang="en-US" dirty="0" err="1">
                <a:latin typeface="Comic Sans MS" pitchFamily="66" charset="0"/>
              </a:rPr>
              <a:t>Cormen</a:t>
            </a:r>
            <a:r>
              <a:rPr lang="en-US" dirty="0">
                <a:latin typeface="Comic Sans MS" pitchFamily="66" charset="0"/>
              </a:rPr>
              <a:t>, C.E. </a:t>
            </a:r>
            <a:r>
              <a:rPr lang="en-US" dirty="0" err="1">
                <a:latin typeface="Comic Sans MS" pitchFamily="66" charset="0"/>
              </a:rPr>
              <a:t>Leiserson</a:t>
            </a:r>
            <a:r>
              <a:rPr lang="en-US" dirty="0">
                <a:latin typeface="Comic Sans MS" pitchFamily="66" charset="0"/>
              </a:rPr>
              <a:t>, R.L. </a:t>
            </a:r>
            <a:r>
              <a:rPr lang="en-US" dirty="0" err="1">
                <a:latin typeface="Comic Sans MS" pitchFamily="66" charset="0"/>
              </a:rPr>
              <a:t>Rivest</a:t>
            </a:r>
            <a:r>
              <a:rPr lang="en-US" dirty="0">
                <a:latin typeface="Comic Sans MS" pitchFamily="66" charset="0"/>
              </a:rPr>
              <a:t>, C. Stein</a:t>
            </a:r>
          </a:p>
          <a:p>
            <a:pPr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Introduzione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agli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algortimi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/>
            <a:r>
              <a:rPr lang="en-US" dirty="0">
                <a:latin typeface="Comic Sans MS" pitchFamily="66" charset="0"/>
              </a:rPr>
              <a:t>McGraw-Hill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31659" y="3861048"/>
            <a:ext cx="483337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latin typeface="Comic Sans MS" pitchFamily="66" charset="0"/>
              </a:rPr>
              <a:t>P. </a:t>
            </a:r>
            <a:r>
              <a:rPr lang="en-US" dirty="0" err="1">
                <a:latin typeface="Comic Sans MS" pitchFamily="66" charset="0"/>
              </a:rPr>
              <a:t>Crescenzi</a:t>
            </a:r>
            <a:r>
              <a:rPr lang="en-US" dirty="0">
                <a:latin typeface="Comic Sans MS" pitchFamily="66" charset="0"/>
              </a:rPr>
              <a:t>, G. </a:t>
            </a:r>
            <a:r>
              <a:rPr lang="en-US" dirty="0" err="1">
                <a:latin typeface="Comic Sans MS" pitchFamily="66" charset="0"/>
              </a:rPr>
              <a:t>Gambosi</a:t>
            </a:r>
            <a:r>
              <a:rPr lang="en-US" dirty="0">
                <a:latin typeface="Comic Sans MS" pitchFamily="66" charset="0"/>
              </a:rPr>
              <a:t>, R. </a:t>
            </a:r>
            <a:r>
              <a:rPr lang="en-US" dirty="0" err="1">
                <a:latin typeface="Comic Sans MS" pitchFamily="66" charset="0"/>
              </a:rPr>
              <a:t>Grossi</a:t>
            </a:r>
            <a:r>
              <a:rPr lang="en-US" dirty="0">
                <a:latin typeface="Comic Sans MS" pitchFamily="66" charset="0"/>
              </a:rPr>
              <a:t>, G. Rossi</a:t>
            </a:r>
          </a:p>
          <a:p>
            <a:pPr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dati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/>
            <a:r>
              <a:rPr lang="en-US" dirty="0">
                <a:latin typeface="Comic Sans MS" pitchFamily="66" charset="0"/>
              </a:rPr>
              <a:t>Pearson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187624" y="5890046"/>
            <a:ext cx="33137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latin typeface="Comic Sans MS" pitchFamily="66" charset="0"/>
              </a:rPr>
              <a:t>A. </a:t>
            </a:r>
            <a:r>
              <a:rPr lang="en-US" dirty="0" err="1">
                <a:latin typeface="Comic Sans MS" pitchFamily="66" charset="0"/>
              </a:rPr>
              <a:t>Bertossi</a:t>
            </a:r>
            <a:r>
              <a:rPr lang="en-US" dirty="0">
                <a:latin typeface="Comic Sans MS" pitchFamily="66" charset="0"/>
              </a:rPr>
              <a:t>, A. </a:t>
            </a:r>
            <a:r>
              <a:rPr lang="en-US" dirty="0" err="1">
                <a:latin typeface="Comic Sans MS" pitchFamily="66" charset="0"/>
              </a:rPr>
              <a:t>Montresor</a:t>
            </a:r>
            <a:endParaRPr lang="en-US" dirty="0">
              <a:latin typeface="Comic Sans MS" pitchFamily="66" charset="0"/>
            </a:endParaRPr>
          </a:p>
          <a:p>
            <a:pPr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dati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pPr eaLnBrk="1" hangingPunct="1"/>
            <a:r>
              <a:rPr lang="en-US" dirty="0" err="1">
                <a:latin typeface="Comic Sans MS" pitchFamily="66" charset="0"/>
              </a:rPr>
              <a:t>Città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Studi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5104694" y="5855394"/>
            <a:ext cx="263565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latin typeface="Comic Sans MS" pitchFamily="66" charset="0"/>
              </a:rPr>
              <a:t>J. Kleinberg, E. </a:t>
            </a:r>
            <a:r>
              <a:rPr lang="en-US" dirty="0" err="1">
                <a:latin typeface="Comic Sans MS" pitchFamily="66" charset="0"/>
              </a:rPr>
              <a:t>Tardos</a:t>
            </a:r>
            <a:endParaRPr lang="en-US" dirty="0">
              <a:latin typeface="Comic Sans MS" pitchFamily="66" charset="0"/>
            </a:endParaRPr>
          </a:p>
          <a:p>
            <a:pPr eaLnBrk="1" hangingPunct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Algorithm Design </a:t>
            </a:r>
          </a:p>
          <a:p>
            <a:pPr eaLnBrk="1" hangingPunct="1"/>
            <a:r>
              <a:rPr lang="en-US" dirty="0">
                <a:latin typeface="Comic Sans MS" pitchFamily="66" charset="0"/>
              </a:rPr>
              <a:t>Addison Wesley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5732259" y="3789040"/>
            <a:ext cx="337624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latin typeface="Comic Sans MS" pitchFamily="66" charset="0"/>
              </a:rPr>
              <a:t>S. </a:t>
            </a:r>
            <a:r>
              <a:rPr lang="en-US" dirty="0" err="1">
                <a:latin typeface="Comic Sans MS" pitchFamily="66" charset="0"/>
              </a:rPr>
              <a:t>Dasgupta</a:t>
            </a:r>
            <a:r>
              <a:rPr lang="en-US" dirty="0">
                <a:latin typeface="Comic Sans MS" pitchFamily="66" charset="0"/>
              </a:rPr>
              <a:t>, C. Papadimitriou,</a:t>
            </a:r>
          </a:p>
          <a:p>
            <a:pPr eaLnBrk="1" hangingPunct="1"/>
            <a:r>
              <a:rPr lang="en-US" dirty="0">
                <a:latin typeface="Comic Sans MS" pitchFamily="66" charset="0"/>
              </a:rPr>
              <a:t>U. </a:t>
            </a:r>
            <a:r>
              <a:rPr lang="en-US" dirty="0" err="1">
                <a:latin typeface="Comic Sans MS" pitchFamily="66" charset="0"/>
              </a:rPr>
              <a:t>Vazirani</a:t>
            </a:r>
            <a:endParaRPr lang="en-US" dirty="0">
              <a:latin typeface="Comic Sans MS" pitchFamily="66" charset="0"/>
            </a:endParaRPr>
          </a:p>
          <a:p>
            <a:pPr eaLnBrk="1" hangingPunct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Algorithms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,  </a:t>
            </a:r>
            <a:r>
              <a:rPr lang="en-US" dirty="0" smtClean="0">
                <a:latin typeface="Comic Sans MS" pitchFamily="66" charset="0"/>
              </a:rPr>
              <a:t>McGraw-Hill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411760" y="2793702"/>
            <a:ext cx="4272323" cy="923330"/>
          </a:xfrm>
          <a:prstGeom prst="rect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it-IT" dirty="0" smtClean="0">
                <a:latin typeface="Comic Sans MS" pitchFamily="66" charset="0"/>
              </a:rPr>
              <a:t>C. </a:t>
            </a:r>
            <a:r>
              <a:rPr lang="it-IT" dirty="0" err="1" smtClean="0">
                <a:latin typeface="Comic Sans MS" pitchFamily="66" charset="0"/>
              </a:rPr>
              <a:t>Demetrescu</a:t>
            </a:r>
            <a:r>
              <a:rPr lang="it-IT" dirty="0" smtClean="0">
                <a:latin typeface="Comic Sans MS" pitchFamily="66" charset="0"/>
              </a:rPr>
              <a:t>, I. Finocchi, G. Italiano</a:t>
            </a:r>
          </a:p>
          <a:p>
            <a:r>
              <a:rPr lang="it-IT" dirty="0" smtClean="0">
                <a:solidFill>
                  <a:srgbClr val="3366FF"/>
                </a:solidFill>
                <a:latin typeface="Comic Sans MS" pitchFamily="66" charset="0"/>
              </a:rPr>
              <a:t>Algoritmi e Strutture dati </a:t>
            </a:r>
            <a:r>
              <a:rPr lang="it-IT" dirty="0" smtClean="0">
                <a:latin typeface="Comic Sans MS" pitchFamily="66" charset="0"/>
              </a:rPr>
              <a:t>(sec. ed.)</a:t>
            </a:r>
          </a:p>
          <a:p>
            <a:r>
              <a:rPr lang="it-IT" dirty="0" smtClean="0">
                <a:latin typeface="Comic Sans MS" pitchFamily="66" charset="0"/>
              </a:rPr>
              <a:t>McGraw-Hill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2070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91931" y="3002524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Alg4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err="1" smtClean="0">
                <a:latin typeface="Comic Sans MS" pitchFamily="66" charset="0"/>
                <a:sym typeface="Symbol"/>
              </a:rPr>
              <a:t>posso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dividere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in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tre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gruppi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invece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due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2947715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4038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1408" y="528793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068960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438" y="306632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470" y="4725144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Alg4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err="1" smtClean="0">
                <a:latin typeface="Comic Sans MS" pitchFamily="66" charset="0"/>
                <a:sym typeface="Symbol"/>
              </a:rPr>
              <a:t>posso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dividere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in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tre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gruppi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invece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due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4625165" y="3063899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uppo 26"/>
          <p:cNvGrpSpPr/>
          <p:nvPr/>
        </p:nvGrpSpPr>
        <p:grpSpPr>
          <a:xfrm>
            <a:off x="5793887" y="2204864"/>
            <a:ext cx="2792925" cy="3096512"/>
            <a:chOff x="5793887" y="2204864"/>
            <a:chExt cx="2792925" cy="3096512"/>
          </a:xfrm>
        </p:grpSpPr>
        <p:pic>
          <p:nvPicPr>
            <p:cNvPr id="30" name="Picture 1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04248" y="2636912"/>
              <a:ext cx="1782564" cy="2664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" name="Fumetto 1 30"/>
            <p:cNvSpPr/>
            <p:nvPr/>
          </p:nvSpPr>
          <p:spPr>
            <a:xfrm>
              <a:off x="5796136" y="2204864"/>
              <a:ext cx="1152128" cy="792088"/>
            </a:xfrm>
            <a:prstGeom prst="wedgeRectCallout">
              <a:avLst>
                <a:gd name="adj1" fmla="val 62488"/>
                <a:gd name="adj2" fmla="val 160939"/>
              </a:avLst>
            </a:prstGeom>
            <a:noFill/>
            <a:ln w="349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CasellaDiTesto 31"/>
            <p:cNvSpPr txBox="1"/>
            <p:nvPr/>
          </p:nvSpPr>
          <p:spPr>
            <a:xfrm>
              <a:off x="5793887" y="2308810"/>
              <a:ext cx="11437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 smtClean="0">
                  <a:latin typeface="Comic Sans MS" pitchFamily="66" charset="0"/>
                  <a:sym typeface="Symbol"/>
                </a:rPr>
                <a:t>trovata</a:t>
              </a:r>
              <a:r>
                <a:rPr lang="en-US" sz="2000" dirty="0" smtClean="0">
                  <a:latin typeface="Comic Sans MS" pitchFamily="66" charset="0"/>
                  <a:sym typeface="Symbol"/>
                </a:rPr>
                <a:t>!</a:t>
              </a:r>
              <a:endParaRPr lang="en-US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4038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528793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419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=10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0266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0714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057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CasellaDiTesto 31"/>
          <p:cNvSpPr txBox="1"/>
          <p:nvPr/>
        </p:nvSpPr>
        <p:spPr>
          <a:xfrm>
            <a:off x="385192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435597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478802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5" name="Ovale 34"/>
          <p:cNvSpPr/>
          <p:nvPr/>
        </p:nvSpPr>
        <p:spPr>
          <a:xfrm>
            <a:off x="2987824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CasellaDiTesto 28"/>
          <p:cNvSpPr txBox="1"/>
          <p:nvPr/>
        </p:nvSpPr>
        <p:spPr>
          <a:xfrm>
            <a:off x="5508104" y="476672"/>
            <a:ext cx="326162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Alg4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err="1" smtClean="0">
                <a:latin typeface="Comic Sans MS" pitchFamily="66" charset="0"/>
                <a:sym typeface="Symbol"/>
              </a:rPr>
              <a:t>posso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dividere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in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tre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gruppi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invece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due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4038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300758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89210" y="300494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99937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486" y="299937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=10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0266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0714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057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CasellaDiTesto 31"/>
          <p:cNvSpPr txBox="1"/>
          <p:nvPr/>
        </p:nvSpPr>
        <p:spPr>
          <a:xfrm>
            <a:off x="385192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435597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478802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5" name="Ovale 34"/>
          <p:cNvSpPr/>
          <p:nvPr/>
        </p:nvSpPr>
        <p:spPr>
          <a:xfrm>
            <a:off x="5076056" y="299695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CasellaDiTesto 28"/>
          <p:cNvSpPr txBox="1"/>
          <p:nvPr/>
        </p:nvSpPr>
        <p:spPr>
          <a:xfrm>
            <a:off x="5508104" y="476672"/>
            <a:ext cx="326162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Alg4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err="1" smtClean="0">
                <a:latin typeface="Comic Sans MS" pitchFamily="66" charset="0"/>
                <a:sym typeface="Symbol"/>
              </a:rPr>
              <a:t>posso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dividere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in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tre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gruppi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invece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due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4038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46" y="3068960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438" y="3068960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5260" y="443953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=10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0266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0714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057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CasellaDiTesto 31"/>
          <p:cNvSpPr txBox="1"/>
          <p:nvPr/>
        </p:nvSpPr>
        <p:spPr>
          <a:xfrm>
            <a:off x="385192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435597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478802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5" name="Ovale 34"/>
          <p:cNvSpPr/>
          <p:nvPr/>
        </p:nvSpPr>
        <p:spPr>
          <a:xfrm>
            <a:off x="5436096" y="443711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CasellaDiTesto 28"/>
          <p:cNvSpPr txBox="1"/>
          <p:nvPr/>
        </p:nvSpPr>
        <p:spPr>
          <a:xfrm>
            <a:off x="5508104" y="476672"/>
            <a:ext cx="326162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Alg4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err="1" smtClean="0">
                <a:latin typeface="Comic Sans MS" pitchFamily="66" charset="0"/>
                <a:sym typeface="Symbol"/>
              </a:rPr>
              <a:t>posso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dividere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in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tre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gruppi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invece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due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36" name="Gruppo 35"/>
          <p:cNvGrpSpPr/>
          <p:nvPr/>
        </p:nvGrpSpPr>
        <p:grpSpPr>
          <a:xfrm>
            <a:off x="5793887" y="2204864"/>
            <a:ext cx="2792925" cy="3096512"/>
            <a:chOff x="5793887" y="2204864"/>
            <a:chExt cx="2792925" cy="3096512"/>
          </a:xfrm>
        </p:grpSpPr>
        <p:pic>
          <p:nvPicPr>
            <p:cNvPr id="37" name="Picture 1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04248" y="2636912"/>
              <a:ext cx="1782564" cy="2664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8" name="Fumetto 1 37"/>
            <p:cNvSpPr/>
            <p:nvPr/>
          </p:nvSpPr>
          <p:spPr>
            <a:xfrm>
              <a:off x="5796136" y="2204864"/>
              <a:ext cx="1152128" cy="792088"/>
            </a:xfrm>
            <a:prstGeom prst="wedgeRectCallout">
              <a:avLst>
                <a:gd name="adj1" fmla="val 62488"/>
                <a:gd name="adj2" fmla="val 160939"/>
              </a:avLst>
            </a:prstGeom>
            <a:noFill/>
            <a:ln w="349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CasellaDiTesto 38"/>
            <p:cNvSpPr txBox="1"/>
            <p:nvPr/>
          </p:nvSpPr>
          <p:spPr>
            <a:xfrm>
              <a:off x="5793887" y="2308810"/>
              <a:ext cx="11437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 smtClean="0">
                  <a:latin typeface="Comic Sans MS" pitchFamily="66" charset="0"/>
                  <a:sym typeface="Symbol"/>
                </a:rPr>
                <a:t>trovata</a:t>
              </a:r>
              <a:r>
                <a:rPr lang="en-US" sz="2000" dirty="0" smtClean="0">
                  <a:latin typeface="Comic Sans MS" pitchFamily="66" charset="0"/>
                  <a:sym typeface="Symbol"/>
                </a:rPr>
                <a:t>!</a:t>
              </a:r>
              <a:endParaRPr lang="en-US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528" y="260648"/>
            <a:ext cx="6696744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Alg4 (X)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if </a:t>
            </a:r>
            <a:r>
              <a:rPr lang="en-US" sz="2000" dirty="0" smtClean="0"/>
              <a:t>(|X|=1) </a:t>
            </a:r>
            <a:r>
              <a:rPr lang="en-US" sz="2000" b="1" dirty="0" smtClean="0"/>
              <a:t>then </a:t>
            </a:r>
            <a:r>
              <a:rPr lang="en-US" sz="2000" dirty="0" smtClean="0"/>
              <a:t>return </a:t>
            </a:r>
            <a:r>
              <a:rPr lang="en-US" sz="2000" dirty="0" err="1" smtClean="0"/>
              <a:t>unica</a:t>
            </a:r>
            <a:r>
              <a:rPr lang="en-US" sz="2000" dirty="0" smtClean="0"/>
              <a:t> </a:t>
            </a:r>
            <a:r>
              <a:rPr lang="en-US" sz="2000" dirty="0" err="1" smtClean="0"/>
              <a:t>moneta</a:t>
            </a:r>
            <a:r>
              <a:rPr lang="en-US" sz="2000" dirty="0" smtClean="0"/>
              <a:t> in X</a:t>
            </a:r>
            <a:endParaRPr lang="en-US" sz="2000" b="1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dirty="0" err="1" smtClean="0"/>
              <a:t>dividi</a:t>
            </a:r>
            <a:r>
              <a:rPr lang="en-US" sz="2000" dirty="0" smtClean="0"/>
              <a:t> X in </a:t>
            </a:r>
            <a:r>
              <a:rPr lang="en-US" sz="2000" dirty="0" err="1" smtClean="0"/>
              <a:t>tre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 </a:t>
            </a:r>
            <a:r>
              <a:rPr lang="en-US" sz="2000" dirty="0" err="1" smtClean="0"/>
              <a:t>bilanciata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siano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e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</a:t>
            </a:r>
            <a:r>
              <a:rPr lang="en-US" sz="2000" dirty="0" err="1" smtClean="0"/>
              <a:t>che</a:t>
            </a:r>
            <a:r>
              <a:rPr lang="en-US" sz="2000" dirty="0" smtClean="0"/>
              <a:t> </a:t>
            </a:r>
            <a:r>
              <a:rPr lang="en-US" sz="2000" dirty="0" err="1" smtClean="0"/>
              <a:t>hanno</a:t>
            </a:r>
            <a:r>
              <a:rPr lang="en-US" sz="2000" dirty="0" smtClean="0"/>
              <a:t> la </a:t>
            </a:r>
            <a:r>
              <a:rPr lang="en-US" sz="2000" dirty="0" err="1" smtClean="0"/>
              <a:t>stessa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(</a:t>
            </a:r>
            <a:r>
              <a:rPr lang="en-US" sz="2000" dirty="0" err="1" smtClean="0"/>
              <a:t>ci</a:t>
            </a:r>
            <a:r>
              <a:rPr lang="en-US" sz="2000" dirty="0" smtClean="0"/>
              <a:t> </a:t>
            </a:r>
            <a:r>
              <a:rPr lang="en-US" sz="2000" dirty="0" err="1" smtClean="0"/>
              <a:t>sono</a:t>
            </a:r>
            <a:r>
              <a:rPr lang="en-US" sz="2000" dirty="0" smtClean="0"/>
              <a:t> </a:t>
            </a:r>
            <a:r>
              <a:rPr lang="en-US" sz="2000" dirty="0" err="1" smtClean="0"/>
              <a:t>sempre</a:t>
            </a:r>
            <a:r>
              <a:rPr lang="en-US" sz="2000" dirty="0" smtClean="0"/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=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3</a:t>
            </a:r>
            <a:r>
              <a:rPr lang="en-US" sz="2000" dirty="0" smtClean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&gt;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</a:t>
            </a:r>
            <a:r>
              <a:rPr lang="en-US" sz="2000" b="1" dirty="0" smtClean="0">
                <a:sym typeface="Wingdings" pitchFamily="2" charset="2"/>
              </a:rPr>
              <a:t> </a:t>
            </a:r>
            <a:br>
              <a:rPr lang="en-US" sz="2000" b="1" dirty="0" smtClean="0">
                <a:sym typeface="Wingdings" pitchFamily="2" charset="2"/>
              </a:rPr>
            </a:br>
            <a:r>
              <a:rPr lang="en-US" sz="2000" b="1" dirty="0" smtClean="0">
                <a:sym typeface="Wingdings" pitchFamily="2" charset="2"/>
              </a:rPr>
              <a:t>                                        else return 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</a:t>
            </a:r>
            <a:endParaRPr lang="en-US" sz="2000" dirty="0">
              <a:sym typeface="Wingdings" pitchFamily="2" charset="2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11560" y="3933056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Corretto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123728" y="3943689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sì</a:t>
            </a:r>
            <a:r>
              <a:rPr lang="en-US" sz="2000" dirty="0" smtClean="0">
                <a:latin typeface="Comic Sans MS" pitchFamily="66" charset="0"/>
              </a:rPr>
              <a:t>!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555776" y="4397042"/>
            <a:ext cx="3744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#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pesate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nel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peggiore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6494950" y="4418308"/>
            <a:ext cx="24695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  <a:sym typeface="Symbol"/>
              </a:rPr>
              <a:t>log</a:t>
            </a:r>
            <a:r>
              <a:rPr lang="en-US" sz="2000" baseline="-25000" dirty="0" smtClean="0">
                <a:latin typeface="Comic Sans MS" pitchFamily="66" charset="0"/>
                <a:sym typeface="Symbol"/>
              </a:rPr>
              <a:t>3</a:t>
            </a:r>
            <a:r>
              <a:rPr lang="en-US" sz="2000" dirty="0" smtClean="0">
                <a:latin typeface="Comic Sans MS" pitchFamily="66" charset="0"/>
                <a:sym typeface="Symbol"/>
              </a:rPr>
              <a:t> n </a:t>
            </a:r>
          </a:p>
          <a:p>
            <a:pPr algn="ctr"/>
            <a:r>
              <a:rPr lang="en-US" sz="2000" dirty="0" smtClean="0">
                <a:latin typeface="Comic Sans MS" pitchFamily="66" charset="0"/>
                <a:sym typeface="Symbol"/>
              </a:rPr>
              <a:t>(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da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argomentare</a:t>
            </a:r>
            <a:r>
              <a:rPr lang="en-US" sz="2000" dirty="0" smtClean="0">
                <a:latin typeface="Comic Sans MS" pitchFamily="66" charset="0"/>
                <a:sym typeface="Symbol"/>
              </a:rPr>
              <a:t>) 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83568" y="4869160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efficiente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195736" y="4879793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…</a:t>
            </a:r>
            <a:r>
              <a:rPr lang="en-US" sz="2000" dirty="0" err="1" smtClean="0">
                <a:latin typeface="Comic Sans MS" pitchFamily="66" charset="0"/>
              </a:rPr>
              <a:t>boh</a:t>
            </a:r>
            <a:r>
              <a:rPr lang="en-US" sz="2000" dirty="0" smtClean="0">
                <a:latin typeface="Comic Sans MS" pitchFamily="66" charset="0"/>
              </a:rPr>
              <a:t>?!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619672" y="5445224"/>
            <a:ext cx="2448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però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meglio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Alg3</a:t>
            </a:r>
          </a:p>
          <a:p>
            <a:pPr algn="ctr"/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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662880" y="116632"/>
            <a:ext cx="8229600" cy="648072"/>
          </a:xfrm>
        </p:spPr>
        <p:txBody>
          <a:bodyPr>
            <a:normAutofit/>
          </a:bodyPr>
          <a:lstStyle/>
          <a:p>
            <a:pPr algn="r"/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Alg4: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323528" y="764704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# </a:t>
            </a:r>
            <a:r>
              <a:rPr lang="en-US" sz="2000" dirty="0" err="1" smtClean="0">
                <a:latin typeface="Comic Sans MS" pitchFamily="66" charset="0"/>
              </a:rPr>
              <a:t>pesate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Alg4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un’istanza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r>
              <a:rPr lang="en-US" sz="2000" dirty="0" smtClean="0">
                <a:latin typeface="Comic Sans MS" pitchFamily="66" charset="0"/>
              </a:rPr>
              <a:t>       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323528" y="1755573"/>
            <a:ext cx="77048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P(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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/3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 </a:t>
            </a:r>
            <a:r>
              <a:rPr lang="en-US" sz="2000" dirty="0" smtClean="0">
                <a:latin typeface="Comic Sans MS" pitchFamily="66" charset="0"/>
              </a:rPr>
              <a:t>) + 1                         P(1)=0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323528" y="2331637"/>
            <a:ext cx="77048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Oss.</a:t>
            </a:r>
            <a:r>
              <a:rPr lang="en-US" sz="2000" dirty="0" smtClean="0">
                <a:latin typeface="Comic Sans MS" pitchFamily="66" charset="0"/>
              </a:rPr>
              <a:t>: P(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en-US" sz="2000" dirty="0" smtClean="0">
                <a:latin typeface="Comic Sans MS" pitchFamily="66" charset="0"/>
              </a:rPr>
              <a:t>) è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funzione</a:t>
            </a:r>
            <a:r>
              <a:rPr lang="en-US" sz="2000" dirty="0" smtClean="0">
                <a:latin typeface="Comic Sans MS" pitchFamily="66" charset="0"/>
              </a:rPr>
              <a:t> non </a:t>
            </a:r>
            <a:r>
              <a:rPr lang="en-US" sz="2000" dirty="0" err="1" smtClean="0">
                <a:latin typeface="Comic Sans MS" pitchFamily="66" charset="0"/>
              </a:rPr>
              <a:t>decrescente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323528" y="2823499"/>
            <a:ext cx="77048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sia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piccolo </a:t>
            </a:r>
            <a:r>
              <a:rPr lang="en-US" sz="2000" dirty="0" err="1" smtClean="0">
                <a:latin typeface="Comic Sans MS" pitchFamily="66" charset="0"/>
              </a:rPr>
              <a:t>intero</a:t>
            </a:r>
            <a:r>
              <a:rPr lang="en-US" sz="2000" dirty="0" smtClean="0">
                <a:latin typeface="Comic Sans MS" pitchFamily="66" charset="0"/>
              </a:rPr>
              <a:t> tale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3</a:t>
            </a:r>
            <a:r>
              <a:rPr lang="en-US" sz="2000" baseline="300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000" dirty="0" smtClean="0">
                <a:latin typeface="Comic Sans MS" pitchFamily="66" charset="0"/>
                <a:sym typeface="Symbol"/>
              </a:rPr>
              <a:t>            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n’</a:t>
            </a:r>
            <a:r>
              <a:rPr lang="en-US" sz="2000" dirty="0" smtClean="0">
                <a:latin typeface="Comic Sans MS" pitchFamily="66" charset="0"/>
                <a:sym typeface="Symbol"/>
              </a:rPr>
              <a:t>=3</a:t>
            </a:r>
            <a:r>
              <a:rPr lang="en-US" sz="2000" baseline="30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k</a:t>
            </a:r>
            <a:endParaRPr lang="en-US" sz="20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1691680" y="3388930"/>
            <a:ext cx="64807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 log</a:t>
            </a:r>
            <a:r>
              <a:rPr lang="en-US" sz="2000" baseline="-25000" dirty="0" smtClean="0">
                <a:latin typeface="Comic Sans MS" pitchFamily="66" charset="0"/>
                <a:sym typeface="Symbol"/>
              </a:rPr>
              <a:t>3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000" dirty="0" smtClean="0">
                <a:latin typeface="Comic Sans MS" pitchFamily="66" charset="0"/>
                <a:sym typeface="Symbol"/>
              </a:rPr>
              <a:t>                   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k</a:t>
            </a:r>
            <a:r>
              <a:rPr lang="en-US" sz="2000" dirty="0" smtClean="0">
                <a:latin typeface="Comic Sans MS" pitchFamily="66" charset="0"/>
                <a:sym typeface="Symbol"/>
              </a:rPr>
              <a:t>=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log</a:t>
            </a:r>
            <a:r>
              <a:rPr lang="en-US" sz="2000" baseline="-25000" dirty="0" smtClean="0">
                <a:latin typeface="Comic Sans MS" pitchFamily="66" charset="0"/>
                <a:sym typeface="Symbol"/>
              </a:rPr>
              <a:t>3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</a:t>
            </a:r>
            <a:endParaRPr lang="en-US" sz="2000" baseline="30000" dirty="0">
              <a:latin typeface="Comic Sans MS" pitchFamily="66" charset="0"/>
            </a:endParaRPr>
          </a:p>
        </p:txBody>
      </p:sp>
      <p:sp>
        <p:nvSpPr>
          <p:cNvPr id="10" name="Freccia a destra 9"/>
          <p:cNvSpPr/>
          <p:nvPr/>
        </p:nvSpPr>
        <p:spPr>
          <a:xfrm>
            <a:off x="827584" y="3490414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ccia a destra 10"/>
          <p:cNvSpPr/>
          <p:nvPr/>
        </p:nvSpPr>
        <p:spPr>
          <a:xfrm>
            <a:off x="3265223" y="3532946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asellaDiTesto 11"/>
          <p:cNvSpPr txBox="1"/>
          <p:nvPr/>
        </p:nvSpPr>
        <p:spPr>
          <a:xfrm>
            <a:off x="3059832" y="3255547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k </a:t>
            </a:r>
            <a:r>
              <a:rPr lang="en-US" sz="1600" dirty="0" err="1" smtClean="0">
                <a:latin typeface="Comic Sans MS" pitchFamily="66" charset="0"/>
              </a:rPr>
              <a:t>intero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323528" y="3892986"/>
            <a:ext cx="15121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</a:t>
            </a:r>
            <a:r>
              <a:rPr lang="en-US" sz="2000" dirty="0" smtClean="0">
                <a:latin typeface="Comic Sans MS" pitchFamily="66" charset="0"/>
              </a:rPr>
              <a:t> P(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n’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899592" y="4797152"/>
            <a:ext cx="1800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=</a:t>
            </a:r>
            <a:r>
              <a:rPr lang="en-US" sz="2000" dirty="0" smtClean="0">
                <a:latin typeface="Comic Sans MS" pitchFamily="66" charset="0"/>
              </a:rPr>
              <a:t> P(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n’</a:t>
            </a:r>
            <a:r>
              <a:rPr lang="en-US" sz="2000" dirty="0" smtClean="0">
                <a:latin typeface="Comic Sans MS" pitchFamily="66" charset="0"/>
              </a:rPr>
              <a:t>/3) + 1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899592" y="5117122"/>
            <a:ext cx="1800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=</a:t>
            </a:r>
            <a:r>
              <a:rPr lang="en-US" sz="2000" dirty="0" smtClean="0">
                <a:latin typeface="Comic Sans MS" pitchFamily="66" charset="0"/>
              </a:rPr>
              <a:t> P(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n’</a:t>
            </a:r>
            <a:r>
              <a:rPr lang="en-US" sz="2000" dirty="0" smtClean="0">
                <a:latin typeface="Comic Sans MS" pitchFamily="66" charset="0"/>
              </a:rPr>
              <a:t>/9) + 2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899592" y="5693186"/>
            <a:ext cx="1800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=</a:t>
            </a:r>
            <a:r>
              <a:rPr lang="en-US" sz="2000" dirty="0" smtClean="0">
                <a:latin typeface="Comic Sans MS" pitchFamily="66" charset="0"/>
              </a:rPr>
              <a:t> P(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n’</a:t>
            </a:r>
            <a:r>
              <a:rPr lang="en-US" sz="2000" dirty="0" smtClean="0">
                <a:latin typeface="Comic Sans MS" pitchFamily="66" charset="0"/>
              </a:rPr>
              <a:t>/3</a:t>
            </a:r>
            <a:r>
              <a:rPr lang="en-US" sz="2000" baseline="30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 +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899592" y="6197242"/>
            <a:ext cx="1800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=</a:t>
            </a:r>
            <a:r>
              <a:rPr lang="en-US" sz="2000" dirty="0" smtClean="0">
                <a:latin typeface="Comic Sans MS" pitchFamily="66" charset="0"/>
              </a:rPr>
              <a:t> P(1) +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 smtClean="0">
                <a:latin typeface="Comic Sans MS" pitchFamily="66" charset="0"/>
              </a:rPr>
              <a:t> 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323528" y="4778309"/>
            <a:ext cx="7920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n’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2555776" y="6021288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per </a:t>
            </a:r>
            <a:r>
              <a:rPr lang="en-US" sz="1600" dirty="0" err="1" smtClean="0">
                <a:latin typeface="Comic Sans MS" pitchFamily="66" charset="0"/>
              </a:rPr>
              <a:t>i</a:t>
            </a:r>
            <a:r>
              <a:rPr lang="en-US" sz="1600" dirty="0" smtClean="0">
                <a:latin typeface="Comic Sans MS" pitchFamily="66" charset="0"/>
              </a:rPr>
              <a:t>=k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1691680" y="3892986"/>
            <a:ext cx="16561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  <a:sym typeface="Symbol"/>
              </a:rPr>
              <a:t>=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log</a:t>
            </a:r>
            <a:r>
              <a:rPr lang="en-US" sz="2000" baseline="-25000" dirty="0" smtClean="0">
                <a:latin typeface="Comic Sans MS" pitchFamily="66" charset="0"/>
                <a:sym typeface="Symbol"/>
              </a:rPr>
              <a:t>3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</a:t>
            </a:r>
            <a:endParaRPr lang="en-US" sz="2000" baseline="30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 animBg="1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692696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…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torniamo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alla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tabella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2400" dirty="0" err="1" smtClean="0">
                <a:latin typeface="Comic Sans MS" pitchFamily="66" charset="0"/>
              </a:rPr>
              <a:t>quanto</a:t>
            </a:r>
            <a:r>
              <a:rPr lang="en-US" sz="2400" dirty="0" smtClean="0">
                <a:latin typeface="Comic Sans MS" pitchFamily="66" charset="0"/>
              </a:rPr>
              <a:t> è </a:t>
            </a:r>
            <a:r>
              <a:rPr lang="en-US" sz="2400" dirty="0" err="1" smtClean="0">
                <a:latin typeface="Comic Sans MS" pitchFamily="66" charset="0"/>
              </a:rPr>
              <a:t>più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veloce</a:t>
            </a:r>
            <a:r>
              <a:rPr lang="en-US" sz="2400" dirty="0" smtClean="0">
                <a:latin typeface="Comic Sans MS" pitchFamily="66" charset="0"/>
              </a:rPr>
              <a:t> Alg4 </a:t>
            </a:r>
            <a:r>
              <a:rPr lang="en-US" sz="2400" dirty="0" err="1" smtClean="0">
                <a:latin typeface="Comic Sans MS" pitchFamily="66" charset="0"/>
              </a:rPr>
              <a:t>rispetto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agli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altri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5536" y="1732746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assunzione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richiede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minuto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835696" y="2348880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TABELLA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627784" y="5085184"/>
            <a:ext cx="3096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posso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fare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meglio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Alg4?</a:t>
            </a:r>
            <a:endParaRPr lang="en-US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1331640" y="2852936"/>
          <a:ext cx="5198800" cy="187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586105"/>
                <a:gridCol w="1173480"/>
                <a:gridCol w="817567"/>
                <a:gridCol w="957576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Alg1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 1h,</a:t>
                      </a:r>
                      <a:r>
                        <a:rPr lang="en-US" baseline="0" dirty="0" smtClean="0">
                          <a:sym typeface="Symbol"/>
                        </a:rPr>
                        <a:t> 39m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16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6gg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</a:t>
                      </a:r>
                      <a:r>
                        <a:rPr lang="en-US" dirty="0" smtClean="0"/>
                        <a:t>69gg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Alg2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 50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8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3,5gg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35gg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Alg3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Alg4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3275856" y="1210742"/>
            <a:ext cx="5410944" cy="3658418"/>
          </a:xfrm>
        </p:spPr>
        <p:txBody>
          <a:bodyPr>
            <a:normAutofit/>
          </a:bodyPr>
          <a:lstStyle/>
          <a:p>
            <a:pPr algn="r"/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Sui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limiti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delimitazione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inferiore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(lower bound)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b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del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6" name="Picture 7" descr="https://cdn.media910.whipplehill.net/ftpimages/180/push/14032/ski%20carto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801011"/>
            <a:ext cx="3456558" cy="322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850" y="548432"/>
            <a:ext cx="8280400" cy="1512416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latin typeface="Comic Sans MS" pitchFamily="66" charset="0"/>
              </a:rPr>
              <a:t>qualsiasi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correttamente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individua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monete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deve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effettuare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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log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3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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 pitchFamily="18" charset="2"/>
              </a:rPr>
              <a:t>pesate</a:t>
            </a:r>
            <a:r>
              <a:rPr lang="en-US" sz="2000" dirty="0" smtClean="0">
                <a:latin typeface="Comic Sans MS" pitchFamily="66" charset="0"/>
                <a:sym typeface="Symbol" pitchFamily="18" charset="2"/>
              </a:rPr>
              <a:t>.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6924675" y="116632"/>
            <a:ext cx="14366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Teorema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323528" y="2420888"/>
            <a:ext cx="77048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la </a:t>
            </a:r>
            <a:r>
              <a:rPr lang="en-US" sz="2000" dirty="0" err="1" smtClean="0">
                <a:latin typeface="Comic Sans MS" pitchFamily="66" charset="0"/>
              </a:rPr>
              <a:t>dimostrazione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argomentazioni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matematiche</a:t>
            </a:r>
            <a:r>
              <a:rPr lang="en-US" sz="2000" dirty="0" smtClean="0">
                <a:latin typeface="Comic Sans MS" pitchFamily="66" charset="0"/>
              </a:rPr>
              <a:t> per </a:t>
            </a:r>
            <a:r>
              <a:rPr lang="en-US" sz="2000" dirty="0" err="1" smtClean="0">
                <a:latin typeface="Comic Sans MS" pitchFamily="66" charset="0"/>
              </a:rPr>
              <a:t>mostrare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generico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se è </a:t>
            </a:r>
            <a:r>
              <a:rPr lang="en-US" sz="2000" dirty="0" err="1" smtClean="0">
                <a:latin typeface="Comic Sans MS" pitchFamily="66" charset="0"/>
              </a:rPr>
              <a:t>corretto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deve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avere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certa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temporale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323528" y="3709481"/>
            <a:ext cx="77048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dimostrazione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elegante</a:t>
            </a:r>
            <a:r>
              <a:rPr lang="en-US" sz="2000" dirty="0" smtClean="0">
                <a:latin typeface="Comic Sans MS" pitchFamily="66" charset="0"/>
              </a:rPr>
              <a:t> e non </a:t>
            </a:r>
            <a:r>
              <a:rPr lang="en-US" sz="2000" dirty="0" err="1" smtClean="0">
                <a:latin typeface="Comic Sans MS" pitchFamily="66" charset="0"/>
              </a:rPr>
              <a:t>banale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usa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tecnica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dell’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decisione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problema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vedremo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durante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corso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323850" y="5516140"/>
            <a:ext cx="8280400" cy="865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Alg4</a:t>
            </a:r>
            <a:r>
              <a:rPr lang="en-US" sz="2000" dirty="0" smtClean="0">
                <a:latin typeface="Comic Sans MS" pitchFamily="66" charset="0"/>
              </a:rPr>
              <a:t> è un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ottimo</a:t>
            </a:r>
            <a:r>
              <a:rPr lang="en-US" sz="2000" dirty="0" smtClean="0">
                <a:latin typeface="Comic Sans MS" pitchFamily="66" charset="0"/>
              </a:rPr>
              <a:t> per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problema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7"/>
          <p:cNvSpPr txBox="1">
            <a:spLocks noChangeArrowheads="1"/>
          </p:cNvSpPr>
          <p:nvPr/>
        </p:nvSpPr>
        <p:spPr bwMode="auto">
          <a:xfrm>
            <a:off x="6924675" y="5084340"/>
            <a:ext cx="15648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Corollario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Modalità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d’esame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844675"/>
            <a:ext cx="8062913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err="1" smtClean="0">
                <a:latin typeface="Comic Sans MS" pitchFamily="66" charset="0"/>
              </a:rPr>
              <a:t>L’esame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consiste</a:t>
            </a:r>
            <a:r>
              <a:rPr lang="en-US" sz="2800" dirty="0" smtClean="0">
                <a:latin typeface="Comic Sans MS" pitchFamily="66" charset="0"/>
              </a:rPr>
              <a:t> in </a:t>
            </a:r>
            <a:r>
              <a:rPr lang="en-US" sz="2800" dirty="0" err="1" smtClean="0">
                <a:latin typeface="Comic Sans MS" pitchFamily="66" charset="0"/>
              </a:rPr>
              <a:t>una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prova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scritta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smtClean="0">
                <a:latin typeface="Comic Sans MS" pitchFamily="66" charset="0"/>
              </a:rPr>
              <a:t>e </a:t>
            </a:r>
            <a:r>
              <a:rPr lang="en-US" sz="2800" dirty="0" err="1" smtClean="0">
                <a:latin typeface="Comic Sans MS" pitchFamily="66" charset="0"/>
              </a:rPr>
              <a:t>una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prova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orale</a:t>
            </a:r>
            <a:endParaRPr lang="en-US" sz="28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Quattro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appelli</a:t>
            </a:r>
            <a:endParaRPr lang="en-US" sz="28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latin typeface="Comic Sans MS" pitchFamily="66" charset="0"/>
              </a:rPr>
              <a:t>2 </a:t>
            </a:r>
            <a:r>
              <a:rPr lang="en-US" sz="2400" dirty="0" err="1" smtClean="0">
                <a:latin typeface="Comic Sans MS" pitchFamily="66" charset="0"/>
              </a:rPr>
              <a:t>giugno</a:t>
            </a:r>
            <a:r>
              <a:rPr lang="en-US" sz="2400" dirty="0" smtClean="0">
                <a:latin typeface="Comic Sans MS" pitchFamily="66" charset="0"/>
              </a:rPr>
              <a:t>/</a:t>
            </a:r>
            <a:r>
              <a:rPr lang="en-US" sz="2400" dirty="0" err="1" smtClean="0">
                <a:latin typeface="Comic Sans MS" pitchFamily="66" charset="0"/>
              </a:rPr>
              <a:t>luglio</a:t>
            </a:r>
            <a:endParaRPr lang="en-US" sz="2400" dirty="0" smtClean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latin typeface="Comic Sans MS" pitchFamily="66" charset="0"/>
              </a:rPr>
              <a:t>1 </a:t>
            </a:r>
            <a:r>
              <a:rPr lang="en-US" sz="2400" dirty="0" err="1" smtClean="0">
                <a:latin typeface="Comic Sans MS" pitchFamily="66" charset="0"/>
              </a:rPr>
              <a:t>settembre</a:t>
            </a:r>
            <a:endParaRPr lang="en-US" sz="2400" dirty="0" smtClean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latin typeface="Comic Sans MS" pitchFamily="66" charset="0"/>
              </a:rPr>
              <a:t>1 </a:t>
            </a:r>
            <a:r>
              <a:rPr lang="en-US" sz="2400" dirty="0" err="1" smtClean="0">
                <a:latin typeface="Comic Sans MS" pitchFamily="66" charset="0"/>
              </a:rPr>
              <a:t>gennaio</a:t>
            </a:r>
            <a:r>
              <a:rPr lang="en-US" sz="2400" dirty="0" smtClean="0">
                <a:latin typeface="Comic Sans MS" pitchFamily="66" charset="0"/>
              </a:rPr>
              <a:t>/</a:t>
            </a:r>
            <a:r>
              <a:rPr lang="en-US" sz="2400" dirty="0" err="1" smtClean="0">
                <a:latin typeface="Comic Sans MS" pitchFamily="66" charset="0"/>
              </a:rPr>
              <a:t>febbraio</a:t>
            </a:r>
            <a:endParaRPr lang="en-US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err="1" smtClean="0">
                <a:latin typeface="Comic Sans MS" pitchFamily="66" charset="0"/>
              </a:rPr>
              <a:t>Prova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parziale</a:t>
            </a:r>
            <a:r>
              <a:rPr lang="en-US" sz="2800" dirty="0" smtClean="0">
                <a:latin typeface="Comic Sans MS" pitchFamily="66" charset="0"/>
              </a:rPr>
              <a:t> a </a:t>
            </a:r>
            <a:r>
              <a:rPr lang="en-US" sz="2800" dirty="0" err="1" smtClean="0">
                <a:latin typeface="Comic Sans MS" pitchFamily="66" charset="0"/>
              </a:rPr>
              <a:t>febbraio</a:t>
            </a:r>
            <a:endParaRPr lang="en-US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Comic Sans MS" pitchFamily="66" charset="0"/>
              </a:rPr>
              <a:t>Per </a:t>
            </a:r>
            <a:r>
              <a:rPr lang="en-US" sz="2800" dirty="0" err="1" smtClean="0">
                <a:latin typeface="Comic Sans MS" pitchFamily="66" charset="0"/>
              </a:rPr>
              <a:t>sostenere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l’esame</a:t>
            </a:r>
            <a:r>
              <a:rPr lang="en-US" sz="2800" dirty="0" smtClean="0">
                <a:latin typeface="Comic Sans MS" pitchFamily="66" charset="0"/>
              </a:rPr>
              <a:t> è </a:t>
            </a:r>
            <a:r>
              <a:rPr lang="en-US" sz="2800" b="1" dirty="0" err="1" smtClean="0">
                <a:latin typeface="Comic Sans MS" pitchFamily="66" charset="0"/>
              </a:rPr>
              <a:t>obbligatorio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prenotarsi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online </a:t>
            </a:r>
            <a:r>
              <a:rPr lang="en-US" sz="2800" dirty="0" smtClean="0">
                <a:latin typeface="Comic Sans MS" pitchFamily="66" charset="0"/>
              </a:rPr>
              <a:t>(</a:t>
            </a:r>
            <a:r>
              <a:rPr lang="en-US" sz="2800" dirty="0" err="1" smtClean="0">
                <a:latin typeface="Comic Sans MS" pitchFamily="66" charset="0"/>
              </a:rPr>
              <a:t>una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settimana</a:t>
            </a:r>
            <a:r>
              <a:rPr lang="en-US" sz="2800" dirty="0" smtClean="0">
                <a:latin typeface="Comic Sans MS" pitchFamily="66" charset="0"/>
              </a:rPr>
              <a:t> prima) </a:t>
            </a:r>
            <a:r>
              <a:rPr lang="en-US" sz="2800" dirty="0" err="1" smtClean="0">
                <a:latin typeface="Comic Sans MS" pitchFamily="66" charset="0"/>
              </a:rPr>
              <a:t>su</a:t>
            </a:r>
            <a:r>
              <a:rPr lang="en-US" sz="2800" dirty="0" smtClean="0">
                <a:latin typeface="Comic Sans MS" pitchFamily="66" charset="0"/>
              </a:rPr>
              <a:t> delphi.uniroma2.it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23528" y="2349698"/>
            <a:ext cx="8352928" cy="216024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 smtClean="0">
                <a:latin typeface="Comic Sans MS" pitchFamily="66" charset="0"/>
              </a:rPr>
              <a:t>Si </a:t>
            </a:r>
            <a:r>
              <a:rPr lang="en-US" sz="2000" dirty="0" err="1" smtClean="0">
                <a:latin typeface="Comic Sans MS" pitchFamily="66" charset="0"/>
              </a:rPr>
              <a:t>devono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cuocere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frittelle</a:t>
            </a:r>
            <a:r>
              <a:rPr lang="en-US" sz="2000" dirty="0" smtClean="0">
                <a:latin typeface="Comic Sans MS" pitchFamily="66" charset="0"/>
              </a:rPr>
              <a:t>. Si ha a </a:t>
            </a:r>
            <a:r>
              <a:rPr lang="en-US" sz="2000" dirty="0" err="1" smtClean="0">
                <a:latin typeface="Comic Sans MS" pitchFamily="66" charset="0"/>
              </a:rPr>
              <a:t>disposizione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padella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riesce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contenere</a:t>
            </a:r>
            <a:r>
              <a:rPr lang="en-US" sz="2000" dirty="0" smtClean="0">
                <a:latin typeface="Comic Sans MS" pitchFamily="66" charset="0"/>
              </a:rPr>
              <a:t> due </a:t>
            </a:r>
            <a:r>
              <a:rPr lang="en-US" sz="2000" dirty="0" err="1" smtClean="0">
                <a:latin typeface="Comic Sans MS" pitchFamily="66" charset="0"/>
              </a:rPr>
              <a:t>frittelle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volta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frittella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va</a:t>
            </a:r>
            <a:r>
              <a:rPr lang="en-US" sz="2000" dirty="0" smtClean="0">
                <a:latin typeface="Comic Sans MS" pitchFamily="66" charset="0"/>
              </a:rPr>
              <a:t> cotta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tutte</a:t>
            </a:r>
            <a:r>
              <a:rPr lang="en-US" sz="2000" dirty="0" smtClean="0">
                <a:latin typeface="Comic Sans MS" pitchFamily="66" charset="0"/>
              </a:rPr>
              <a:t> e due 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lati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lato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richiede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minuto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  <a:p>
            <a:pPr>
              <a:buNone/>
            </a:pPr>
            <a:r>
              <a:rPr lang="en-US" sz="2000" dirty="0" err="1" smtClean="0">
                <a:latin typeface="Comic Sans MS" pitchFamily="66" charset="0"/>
              </a:rPr>
              <a:t>Progettare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frigge</a:t>
            </a:r>
            <a:r>
              <a:rPr lang="en-US" sz="2000" dirty="0" smtClean="0">
                <a:latin typeface="Comic Sans MS" pitchFamily="66" charset="0"/>
              </a:rPr>
              <a:t> le </a:t>
            </a:r>
            <a:r>
              <a:rPr lang="en-US" sz="2000" dirty="0" err="1" smtClean="0">
                <a:latin typeface="Comic Sans MS" pitchFamily="66" charset="0"/>
              </a:rPr>
              <a:t>frittelle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minor tempo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possibile</a:t>
            </a:r>
            <a:r>
              <a:rPr lang="en-US" sz="2000" dirty="0" smtClean="0">
                <a:latin typeface="Comic Sans MS" pitchFamily="66" charset="0"/>
              </a:rPr>
              <a:t>. Si </a:t>
            </a:r>
            <a:r>
              <a:rPr lang="en-US" sz="2000" dirty="0" err="1" smtClean="0">
                <a:latin typeface="Comic Sans MS" pitchFamily="66" charset="0"/>
              </a:rPr>
              <a:t>argomenti</a:t>
            </a:r>
            <a:r>
              <a:rPr lang="en-US" sz="2000" dirty="0" smtClean="0">
                <a:latin typeface="Comic Sans MS" pitchFamily="66" charset="0"/>
              </a:rPr>
              <a:t>, se </a:t>
            </a:r>
            <a:r>
              <a:rPr lang="en-US" sz="2000" dirty="0" err="1" smtClean="0">
                <a:latin typeface="Comic Sans MS" pitchFamily="66" charset="0"/>
              </a:rPr>
              <a:t>possibile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sulla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ottimalità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proposto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</p:txBody>
      </p:sp>
      <p:sp>
        <p:nvSpPr>
          <p:cNvPr id="6" name="CasellaDiTesto 7"/>
          <p:cNvSpPr txBox="1">
            <a:spLocks noChangeArrowheads="1"/>
          </p:cNvSpPr>
          <p:nvPr/>
        </p:nvSpPr>
        <p:spPr bwMode="auto">
          <a:xfrm>
            <a:off x="2339752" y="1628800"/>
            <a:ext cx="19431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40962" name="Picture 2" descr="https://encrypted-tbn0.gstatic.com/images?q=tbn:ANd9GcSY-64XRuJBs6WW3yHDzZZ4mZyJl154r8ZT0dBR_JpMfTUEK2SwJ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2016224" cy="197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dirty="0" err="1" smtClean="0">
                <a:solidFill>
                  <a:srgbClr val="3366FF"/>
                </a:solidFill>
                <a:latin typeface="Comic Sans MS" pitchFamily="66" charset="0"/>
              </a:rPr>
              <a:t>Buon</a:t>
            </a:r>
            <a:r>
              <a:rPr lang="en-US" sz="5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5400" dirty="0" err="1" smtClean="0">
                <a:solidFill>
                  <a:srgbClr val="3366FF"/>
                </a:solidFill>
                <a:latin typeface="Comic Sans MS" pitchFamily="66" charset="0"/>
              </a:rPr>
              <a:t>inizio</a:t>
            </a:r>
            <a:r>
              <a:rPr lang="en-US" sz="5400" dirty="0" smtClean="0">
                <a:solidFill>
                  <a:srgbClr val="3366FF"/>
                </a:solidFill>
                <a:latin typeface="Comic Sans MS" pitchFamily="66" charset="0"/>
              </a:rPr>
              <a:t> anno!</a:t>
            </a:r>
            <a:endParaRPr lang="en-US" sz="5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4" name="Picture 7" descr="https://cdn.media910.whipplehill.net/ftpimages/180/push/14032/ski%20carto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77072"/>
            <a:ext cx="2448446" cy="2281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://justincaseyouwerewondering.com/wp-content/uploads/2011/08/critical-think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476672"/>
            <a:ext cx="2122487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http://upload.wikimedia.org/wikipedia/commons/thumb/a/a6/Rubik%27s_cube.svg/220px-Rubik%27s_cube.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7763" y="4076700"/>
            <a:ext cx="2160587" cy="224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File:Petersen1 tiny.sv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2166938" cy="216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Qualche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consiglio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8195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mtClean="0">
                <a:latin typeface="Comic Sans MS" pitchFamily="66" charset="0"/>
              </a:rPr>
              <a:t>Lavorare sui problemi assegnati in gruppo</a:t>
            </a:r>
          </a:p>
          <a:p>
            <a:pPr eaLnBrk="1" hangingPunct="1"/>
            <a:endParaRPr lang="it-IT" smtClean="0">
              <a:latin typeface="Comic Sans MS" pitchFamily="66" charset="0"/>
            </a:endParaRPr>
          </a:p>
          <a:p>
            <a:pPr eaLnBrk="1" hangingPunct="1"/>
            <a:r>
              <a:rPr lang="it-IT" smtClean="0">
                <a:latin typeface="Comic Sans MS" pitchFamily="66" charset="0"/>
              </a:rPr>
              <a:t>Scrivere/formalizzare la soluzione individualmente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1651917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dirty="0" err="1" smtClean="0">
                <a:solidFill>
                  <a:srgbClr val="3366FF"/>
                </a:solidFill>
                <a:latin typeface="Comic Sans MS" pitchFamily="66" charset="0"/>
              </a:rPr>
              <a:t>Algoritmo</a:t>
            </a:r>
            <a:endParaRPr lang="en-US" sz="4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2608312"/>
            <a:ext cx="8229600" cy="1468760"/>
          </a:xfrm>
          <a:solidFill>
            <a:schemeClr val="accent6">
              <a:lumMod val="75000"/>
              <a:alpha val="27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</a:t>
            </a:r>
            <a:r>
              <a:rPr lang="en-US" sz="2800" dirty="0" err="1" smtClean="0">
                <a:latin typeface="Comic Sans MS" pitchFamily="66" charset="0"/>
              </a:rPr>
              <a:t>Procedimento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che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descrive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una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sequenza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passi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ben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definiti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finalizzato</a:t>
            </a:r>
            <a:r>
              <a:rPr lang="en-US" sz="2800" dirty="0" smtClean="0">
                <a:latin typeface="Comic Sans MS" pitchFamily="66" charset="0"/>
              </a:rPr>
              <a:t> a </a:t>
            </a:r>
            <a:r>
              <a:rPr lang="en-US" sz="2800" dirty="0" err="1" smtClean="0">
                <a:latin typeface="Comic Sans MS" pitchFamily="66" charset="0"/>
              </a:rPr>
              <a:t>risolvere</a:t>
            </a:r>
            <a:r>
              <a:rPr lang="en-US" sz="2800" dirty="0" smtClean="0">
                <a:latin typeface="Comic Sans MS" pitchFamily="66" charset="0"/>
              </a:rPr>
              <a:t> un </a:t>
            </a:r>
            <a:r>
              <a:rPr lang="en-US" sz="2800" dirty="0" err="1" smtClean="0">
                <a:latin typeface="Comic Sans MS" pitchFamily="66" charset="0"/>
              </a:rPr>
              <a:t>dato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problema</a:t>
            </a:r>
            <a:r>
              <a:rPr lang="en-US" sz="2800" dirty="0" smtClean="0">
                <a:latin typeface="Comic Sans MS" pitchFamily="66" charset="0"/>
              </a:rPr>
              <a:t> (</a:t>
            </a:r>
            <a:r>
              <a:rPr lang="en-US" sz="2800" dirty="0" err="1" smtClean="0">
                <a:latin typeface="Comic Sans MS" pitchFamily="66" charset="0"/>
              </a:rPr>
              <a:t>computazionale</a:t>
            </a:r>
            <a:r>
              <a:rPr lang="en-US" sz="2800" dirty="0" smtClean="0">
                <a:latin typeface="Comic Sans MS" pitchFamily="66" charset="0"/>
              </a:rPr>
              <a:t>).</a:t>
            </a: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9875"/>
            <a:ext cx="7772400" cy="1143000"/>
          </a:xfrm>
        </p:spPr>
        <p:txBody>
          <a:bodyPr/>
          <a:lstStyle/>
          <a:p>
            <a:pPr algn="r" eaLnBrk="1" hangingPunct="1"/>
            <a:r>
              <a:rPr lang="en-US" b="1" smtClean="0">
                <a:latin typeface="Comic Sans MS" pitchFamily="66" charset="0"/>
              </a:rPr>
              <a:t>etimologia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43213" y="1401763"/>
            <a:ext cx="5830887" cy="41148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Il </a:t>
            </a:r>
            <a:r>
              <a:rPr lang="en-US" dirty="0" err="1" smtClean="0">
                <a:latin typeface="Comic Sans MS" pitchFamily="66" charset="0"/>
              </a:rPr>
              <a:t>termine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i="1" dirty="0" err="1" smtClean="0">
                <a:latin typeface="Comic Sans MS" pitchFamily="66" charset="0"/>
              </a:rPr>
              <a:t>Algoritmo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deriva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i="1" dirty="0" err="1" smtClean="0">
                <a:solidFill>
                  <a:srgbClr val="3366FF"/>
                </a:solidFill>
                <a:latin typeface="Comic Sans MS" pitchFamily="66" charset="0"/>
              </a:rPr>
              <a:t>Algorismus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latin typeface="Comic Sans MS" pitchFamily="66" charset="0"/>
              </a:rPr>
              <a:t>traslitterazione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latina</a:t>
            </a:r>
            <a:r>
              <a:rPr lang="en-US" dirty="0" smtClean="0">
                <a:latin typeface="Comic Sans MS" pitchFamily="66" charset="0"/>
              </a:rPr>
              <a:t> del </a:t>
            </a:r>
            <a:r>
              <a:rPr lang="en-US" dirty="0" err="1" smtClean="0">
                <a:latin typeface="Comic Sans MS" pitchFamily="66" charset="0"/>
              </a:rPr>
              <a:t>nome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un </a:t>
            </a:r>
            <a:r>
              <a:rPr lang="en-US" dirty="0" err="1" smtClean="0">
                <a:latin typeface="Comic Sans MS" pitchFamily="66" charset="0"/>
              </a:rPr>
              <a:t>matematico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persiano</a:t>
            </a:r>
            <a:r>
              <a:rPr lang="en-US" dirty="0" smtClean="0">
                <a:latin typeface="Comic Sans MS" pitchFamily="66" charset="0"/>
              </a:rPr>
              <a:t> del IX </a:t>
            </a:r>
            <a:r>
              <a:rPr lang="en-US" dirty="0" err="1" smtClean="0">
                <a:latin typeface="Comic Sans MS" pitchFamily="66" charset="0"/>
              </a:rPr>
              <a:t>secolo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Muhammad al-Khwarizmi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latin typeface="Comic Sans MS" pitchFamily="66" charset="0"/>
              </a:rPr>
              <a:t>che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descrisse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delle</a:t>
            </a:r>
            <a:r>
              <a:rPr lang="en-US" dirty="0" smtClean="0">
                <a:latin typeface="Comic Sans MS" pitchFamily="66" charset="0"/>
              </a:rPr>
              <a:t> procedure per </a:t>
            </a:r>
            <a:r>
              <a:rPr lang="en-US" dirty="0" err="1" smtClean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calcoli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matematici</a:t>
            </a:r>
            <a:endParaRPr lang="en-US" i="1" dirty="0" smtClean="0">
              <a:latin typeface="Comic Sans MS" pitchFamily="66" charset="0"/>
            </a:endParaRPr>
          </a:p>
        </p:txBody>
      </p:sp>
      <p:pic>
        <p:nvPicPr>
          <p:cNvPr id="14342" name="Picture 8" descr="http://biografieonline.it/img/bio/m/Muhammad_ibn_Musa_al-Khwarizm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2133600"/>
            <a:ext cx="2749550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3416</TotalTime>
  <Words>2183</Words>
  <Application>Microsoft Office PowerPoint</Application>
  <PresentationFormat>Presentazione su schermo (4:3)</PresentationFormat>
  <Paragraphs>616</Paragraphs>
  <Slides>61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61</vt:i4>
      </vt:variant>
    </vt:vector>
  </HeadingPairs>
  <TitlesOfParts>
    <vt:vector size="62" baseType="lpstr">
      <vt:lpstr>Tema di Office</vt:lpstr>
      <vt:lpstr>Algoritmi e Strutture Dati</vt:lpstr>
      <vt:lpstr>Informazioni utili</vt:lpstr>
      <vt:lpstr>Struttura del corso</vt:lpstr>
      <vt:lpstr>Prerequisiti del corso</vt:lpstr>
      <vt:lpstr>Libri di testo</vt:lpstr>
      <vt:lpstr>Modalità d’esame</vt:lpstr>
      <vt:lpstr>Qualche consiglio:</vt:lpstr>
      <vt:lpstr>Algoritmo</vt:lpstr>
      <vt:lpstr>etimologia</vt:lpstr>
      <vt:lpstr>Diapositiva 10</vt:lpstr>
      <vt:lpstr>Cosa studieremo?</vt:lpstr>
      <vt:lpstr>Cosa è (più) importante oltre l’efficienza?</vt:lpstr>
      <vt:lpstr>Altri motivi per studiare gli algoritmi</vt:lpstr>
      <vt:lpstr>importanza teorica</vt:lpstr>
      <vt:lpstr>Diapositiva 15</vt:lpstr>
      <vt:lpstr>Altri motivi per studiare gli algoritmi</vt:lpstr>
      <vt:lpstr>alcuni concetti di cui non è sempre facile parlare</vt:lpstr>
      <vt:lpstr>un puzzle può aiutare; eccone uno famoso</vt:lpstr>
      <vt:lpstr>tornando ai concetti fondamentali</vt:lpstr>
      <vt:lpstr>tornando ai concetti fondamentali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  <vt:lpstr>Diapositiva 46</vt:lpstr>
      <vt:lpstr>Alg3: analisi della complessità</vt:lpstr>
      <vt:lpstr>Diapositiva 48</vt:lpstr>
      <vt:lpstr>Diapositiva 49</vt:lpstr>
      <vt:lpstr>Diapositiva 50</vt:lpstr>
      <vt:lpstr>Diapositiva 51</vt:lpstr>
      <vt:lpstr>Diapositiva 52</vt:lpstr>
      <vt:lpstr>Diapositiva 53</vt:lpstr>
      <vt:lpstr>Diapositiva 54</vt:lpstr>
      <vt:lpstr>Diapositiva 55</vt:lpstr>
      <vt:lpstr>Alg4: analisi della complessità</vt:lpstr>
      <vt:lpstr>Diapositiva 57</vt:lpstr>
      <vt:lpstr>Sui limiti della velocità: una delimitazione inferiore (lower bound) alla complessità  del problema</vt:lpstr>
      <vt:lpstr>Diapositiva 59</vt:lpstr>
      <vt:lpstr>Diapositiva 60</vt:lpstr>
      <vt:lpstr>Buon inizio anno!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Luciano</cp:lastModifiedBy>
  <cp:revision>225</cp:revision>
  <dcterms:created xsi:type="dcterms:W3CDTF">2013-03-05T17:51:33Z</dcterms:created>
  <dcterms:modified xsi:type="dcterms:W3CDTF">2013-10-07T07:15:55Z</dcterms:modified>
</cp:coreProperties>
</file>