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344" r:id="rId3"/>
    <p:sldId id="459" r:id="rId4"/>
    <p:sldId id="460" r:id="rId5"/>
    <p:sldId id="441" r:id="rId6"/>
    <p:sldId id="480" r:id="rId7"/>
    <p:sldId id="442" r:id="rId8"/>
    <p:sldId id="400" r:id="rId9"/>
    <p:sldId id="481" r:id="rId10"/>
    <p:sldId id="483" r:id="rId11"/>
    <p:sldId id="485" r:id="rId12"/>
    <p:sldId id="484" r:id="rId13"/>
    <p:sldId id="456" r:id="rId14"/>
    <p:sldId id="487" r:id="rId15"/>
    <p:sldId id="489" r:id="rId16"/>
    <p:sldId id="490" r:id="rId17"/>
    <p:sldId id="491" r:id="rId18"/>
    <p:sldId id="492" r:id="rId19"/>
    <p:sldId id="493" r:id="rId20"/>
    <p:sldId id="494" r:id="rId21"/>
    <p:sldId id="495" r:id="rId22"/>
    <p:sldId id="496" r:id="rId23"/>
    <p:sldId id="497" r:id="rId24"/>
    <p:sldId id="498" r:id="rId25"/>
    <p:sldId id="499" r:id="rId26"/>
    <p:sldId id="500" r:id="rId27"/>
    <p:sldId id="501" r:id="rId28"/>
    <p:sldId id="502" r:id="rId29"/>
    <p:sldId id="505" r:id="rId30"/>
    <p:sldId id="503" r:id="rId31"/>
    <p:sldId id="504" r:id="rId3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85ED8F"/>
    <a:srgbClr val="83EF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226" autoAdjust="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D5CA1F-70E0-43C5-87FE-D2E40A42F596}" type="datetimeFigureOut">
              <a:rPr lang="it-IT" smtClean="0"/>
              <a:pPr/>
              <a:t>04/04/2023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6CF2D3-8DE8-454D-8C78-734D39781D80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4/4/2023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4/4/2023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4/4/2023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4/4/2023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4/4/2023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4/4/2023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4/4/2023</a:t>
            </a:fld>
            <a:endParaRPr lang="en-US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4/4/2023</a:t>
            </a:fld>
            <a:endParaRPr lang="en-US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4/4/2023</a:t>
            </a:fld>
            <a:endParaRPr lang="en-US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4/4/2023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4/4/2023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20340-1CEF-4BE4-B733-6F2503904D30}" type="datetimeFigureOut">
              <a:rPr lang="en-US" smtClean="0"/>
              <a:pPr/>
              <a:t>4/4/2023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e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3366FF"/>
                </a:solidFill>
                <a:latin typeface="Comic Sans MS" pitchFamily="66" charset="0"/>
              </a:rPr>
              <a:t>Advanced topics on Algorithms</a:t>
            </a:r>
          </a:p>
        </p:txBody>
      </p:sp>
      <p:sp>
        <p:nvSpPr>
          <p:cNvPr id="5" name="Sottotito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Luciano </a:t>
            </a:r>
            <a:r>
              <a:rPr lang="en-US" dirty="0" err="1">
                <a:solidFill>
                  <a:schemeClr val="tx1"/>
                </a:solidFill>
                <a:latin typeface="Comic Sans MS" panose="030F0702030302020204" pitchFamily="66" charset="0"/>
              </a:rPr>
              <a:t>Gualà</a:t>
            </a:r>
            <a:endParaRPr lang="en-US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www.mat.uniroma2.it/~guala/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62068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16878" y="1660738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question: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251520" y="973596"/>
            <a:ext cx="88569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a graph G=(V,E)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a nonnegative integer k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251520" y="2020778"/>
            <a:ext cx="88173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is there a set U of vertices of size |U|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</a:t>
            </a:r>
            <a:r>
              <a:rPr lang="en-US" sz="2000" dirty="0">
                <a:latin typeface="Comic Sans MS" pitchFamily="66" charset="0"/>
              </a:rPr>
              <a:t>k such that each 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dirty="0">
                <a:latin typeface="Comic Sans MS" pitchFamily="66" charset="0"/>
              </a:rPr>
              <a:t>\U is adjacent to a vertex </a:t>
            </a:r>
            <a:r>
              <a:rPr lang="en-US" sz="2000" dirty="0" err="1">
                <a:latin typeface="Comic Sans MS" pitchFamily="66" charset="0"/>
              </a:rPr>
              <a:t>u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latin typeface="Comic Sans MS" pitchFamily="66" charset="0"/>
              </a:rPr>
              <a:t>U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2780928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parameter: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1471694" y="2780928"/>
            <a:ext cx="4228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k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k-Dominating Set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E3DD4407-E196-09C6-C150-137D92A2C67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628" b="50516"/>
          <a:stretch/>
        </p:blipFill>
        <p:spPr bwMode="auto">
          <a:xfrm>
            <a:off x="3059832" y="3429000"/>
            <a:ext cx="2376264" cy="2386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33020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77DC0415-41A9-C470-2926-56DE9516D6E4}"/>
              </a:ext>
            </a:extLst>
          </p:cNvPr>
          <p:cNvSpPr txBox="1"/>
          <p:nvPr/>
        </p:nvSpPr>
        <p:spPr>
          <a:xfrm>
            <a:off x="30907" y="44624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latin typeface="Comic Sans MS" pitchFamily="66" charset="0"/>
              </a:rPr>
              <a:t>There is a parameterized reduction form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Multicolored Independent Set </a:t>
            </a:r>
            <a:r>
              <a:rPr lang="en-US" sz="2000" dirty="0">
                <a:latin typeface="Comic Sans MS" pitchFamily="66" charset="0"/>
              </a:rPr>
              <a:t>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Dominating Set</a:t>
            </a:r>
            <a:r>
              <a:rPr lang="en-US" sz="2000" dirty="0">
                <a:latin typeface="Comic Sans MS" pitchFamily="66" charset="0"/>
              </a:rPr>
              <a:t>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160DFB8F-E481-B838-852F-E937A0353AC4}"/>
              </a:ext>
            </a:extLst>
          </p:cNvPr>
          <p:cNvSpPr txBox="1"/>
          <p:nvPr/>
        </p:nvSpPr>
        <p:spPr>
          <a:xfrm>
            <a:off x="18255" y="98072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51F34615-6AFC-433E-B581-BE415D371FE7}"/>
              </a:ext>
            </a:extLst>
          </p:cNvPr>
          <p:cNvSpPr txBox="1"/>
          <p:nvPr/>
        </p:nvSpPr>
        <p:spPr>
          <a:xfrm>
            <a:off x="18255" y="1370093"/>
            <a:ext cx="90452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G’ has all vertices of G plus vertices x</a:t>
            </a:r>
            <a:r>
              <a:rPr lang="en-US" sz="2000" baseline="-25000" dirty="0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, </a:t>
            </a:r>
            <a:r>
              <a:rPr lang="en-US" sz="2000" dirty="0" err="1">
                <a:latin typeface="Comic Sans MS" pitchFamily="66" charset="0"/>
              </a:rPr>
              <a:t>y</a:t>
            </a:r>
            <a:r>
              <a:rPr lang="en-US" sz="2000" baseline="-25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, for each color </a:t>
            </a:r>
            <a:r>
              <a:rPr lang="en-US" sz="2000" dirty="0" err="1">
                <a:latin typeface="Comic Sans MS" pitchFamily="66" charset="0"/>
              </a:rPr>
              <a:t>i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63C96B75-FCF5-288B-E596-FE8B4DCA8C89}"/>
              </a:ext>
            </a:extLst>
          </p:cNvPr>
          <p:cNvSpPr txBox="1"/>
          <p:nvPr/>
        </p:nvSpPr>
        <p:spPr>
          <a:xfrm>
            <a:off x="0" y="1791834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for each edge (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) in G with </a:t>
            </a:r>
            <a:r>
              <a:rPr lang="en-US" sz="2000" dirty="0" err="1">
                <a:latin typeface="Comic Sans MS" pitchFamily="66" charset="0"/>
              </a:rPr>
              <a:t>u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and 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j</a:t>
            </a:r>
            <a:r>
              <a:rPr lang="en-US" sz="2000" dirty="0">
                <a:latin typeface="Comic Sans MS" pitchFamily="66" charset="0"/>
              </a:rPr>
              <a:t>, add a vertex w</a:t>
            </a:r>
            <a:r>
              <a:rPr lang="en-US" sz="2000" baseline="-25000" dirty="0">
                <a:latin typeface="Comic Sans MS" pitchFamily="66" charset="0"/>
              </a:rPr>
              <a:t>e</a:t>
            </a:r>
            <a:r>
              <a:rPr lang="en-US" sz="2000" dirty="0">
                <a:latin typeface="Comic Sans MS" pitchFamily="66" charset="0"/>
              </a:rPr>
              <a:t> to G’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adjacent to every vertex of (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i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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j</a:t>
            </a:r>
            <a:r>
              <a:rPr lang="en-US" sz="2000" dirty="0">
                <a:latin typeface="Comic Sans MS" pitchFamily="66" charset="0"/>
              </a:rPr>
              <a:t>)\{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}</a:t>
            </a: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302D9701-430D-2AB7-7A43-EABF18F19E69}"/>
              </a:ext>
            </a:extLst>
          </p:cNvPr>
          <p:cNvSpPr txBox="1"/>
          <p:nvPr/>
        </p:nvSpPr>
        <p:spPr>
          <a:xfrm>
            <a:off x="396257" y="4752714"/>
            <a:ext cx="15121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mic Sans MS" pitchFamily="66" charset="0"/>
              </a:rPr>
              <a:t>clique except for  edge (</a:t>
            </a:r>
            <a:r>
              <a:rPr lang="en-US" dirty="0" err="1">
                <a:latin typeface="Comic Sans MS" pitchFamily="66" charset="0"/>
              </a:rPr>
              <a:t>x</a:t>
            </a:r>
            <a:r>
              <a:rPr lang="en-US" baseline="-25000" dirty="0" err="1">
                <a:latin typeface="Comic Sans MS" pitchFamily="66" charset="0"/>
              </a:rPr>
              <a:t>i</a:t>
            </a:r>
            <a:r>
              <a:rPr lang="en-US" dirty="0" err="1">
                <a:latin typeface="Comic Sans MS" pitchFamily="66" charset="0"/>
              </a:rPr>
              <a:t>,y</a:t>
            </a:r>
            <a:r>
              <a:rPr lang="en-US" baseline="-25000" dirty="0" err="1">
                <a:latin typeface="Comic Sans MS" pitchFamily="66" charset="0"/>
              </a:rPr>
              <a:t>i</a:t>
            </a:r>
            <a:r>
              <a:rPr lang="en-US" dirty="0">
                <a:latin typeface="Comic Sans MS" pitchFamily="66" charset="0"/>
              </a:rPr>
              <a:t>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E4D2F34-28AD-CA0A-F860-9B02833558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464" y="2564904"/>
            <a:ext cx="8177968" cy="1957324"/>
          </a:xfrm>
          <a:prstGeom prst="rect">
            <a:avLst/>
          </a:prstGeom>
        </p:spPr>
      </p:pic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04BD1A3E-75EF-6D3C-691C-12FF7D474F6B}"/>
              </a:ext>
            </a:extLst>
          </p:cNvPr>
          <p:cNvSpPr/>
          <p:nvPr/>
        </p:nvSpPr>
        <p:spPr>
          <a:xfrm>
            <a:off x="714512" y="2564904"/>
            <a:ext cx="864096" cy="1885316"/>
          </a:xfrm>
          <a:prstGeom prst="roundRect">
            <a:avLst/>
          </a:prstGeom>
          <a:noFill/>
          <a:ln w="44450"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098B0A0-7DB8-6CAD-1CE7-9040C973B61B}"/>
              </a:ext>
            </a:extLst>
          </p:cNvPr>
          <p:cNvCxnSpPr>
            <a:endCxn id="15" idx="0"/>
          </p:cNvCxnSpPr>
          <p:nvPr/>
        </p:nvCxnSpPr>
        <p:spPr>
          <a:xfrm>
            <a:off x="1146560" y="4450220"/>
            <a:ext cx="5781" cy="302494"/>
          </a:xfrm>
          <a:prstGeom prst="line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0A28788-DBCD-1A5A-D514-D3743B221D71}"/>
              </a:ext>
            </a:extLst>
          </p:cNvPr>
          <p:cNvCxnSpPr>
            <a:endCxn id="24" idx="2"/>
          </p:cNvCxnSpPr>
          <p:nvPr/>
        </p:nvCxnSpPr>
        <p:spPr>
          <a:xfrm>
            <a:off x="3555076" y="4372938"/>
            <a:ext cx="1641993" cy="65465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553BA2EC-8F5B-622E-6F95-6BF67FA44B03}"/>
              </a:ext>
            </a:extLst>
          </p:cNvPr>
          <p:cNvSpPr txBox="1"/>
          <p:nvPr/>
        </p:nvSpPr>
        <p:spPr>
          <a:xfrm>
            <a:off x="69642" y="5961474"/>
            <a:ext cx="90452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Claim:</a:t>
            </a:r>
            <a:r>
              <a:rPr lang="en-US" sz="2000" dirty="0">
                <a:latin typeface="Comic Sans MS" pitchFamily="66" charset="0"/>
              </a:rPr>
              <a:t> a k-DS must choose a vertex from each V</a:t>
            </a:r>
            <a:r>
              <a:rPr lang="en-US" sz="2000" baseline="-25000" dirty="0">
                <a:latin typeface="Comic Sans MS" pitchFamily="66" charset="0"/>
              </a:rPr>
              <a:t>i </a:t>
            </a:r>
            <a:r>
              <a:rPr lang="en-US" sz="2000" dirty="0">
                <a:latin typeface="Comic Sans MS" pitchFamily="66" charset="0"/>
              </a:rPr>
              <a:t>and such vertices must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       form and independent set in G.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2B7E2FEC-C23E-A584-E38D-CA760666440C}"/>
              </a:ext>
            </a:extLst>
          </p:cNvPr>
          <p:cNvSpPr/>
          <p:nvPr/>
        </p:nvSpPr>
        <p:spPr>
          <a:xfrm>
            <a:off x="5001510" y="3471558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3590436-AAAA-02B4-6BC3-61237FE5F7D7}"/>
              </a:ext>
            </a:extLst>
          </p:cNvPr>
          <p:cNvSpPr/>
          <p:nvPr/>
        </p:nvSpPr>
        <p:spPr>
          <a:xfrm>
            <a:off x="6362005" y="3798395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E9E52301-355C-9D49-F090-984343FA8652}"/>
              </a:ext>
            </a:extLst>
          </p:cNvPr>
          <p:cNvSpPr/>
          <p:nvPr/>
        </p:nvSpPr>
        <p:spPr>
          <a:xfrm>
            <a:off x="3641294" y="3813471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1371BB9-92E0-3F40-8AA4-C7D3758222D1}"/>
              </a:ext>
            </a:extLst>
          </p:cNvPr>
          <p:cNvGrpSpPr/>
          <p:nvPr/>
        </p:nvGrpSpPr>
        <p:grpSpPr>
          <a:xfrm>
            <a:off x="3555076" y="3075983"/>
            <a:ext cx="3377681" cy="2351723"/>
            <a:chOff x="3555076" y="3075983"/>
            <a:chExt cx="3377681" cy="2351723"/>
          </a:xfrm>
        </p:grpSpPr>
        <p:sp>
          <p:nvSpPr>
            <p:cNvPr id="8" name="CasellaDiTesto 3">
              <a:extLst>
                <a:ext uri="{FF2B5EF4-FFF2-40B4-BE49-F238E27FC236}">
                  <a16:creationId xmlns:a16="http://schemas.microsoft.com/office/drawing/2014/main" id="{FAD3A972-E101-F4EF-533D-8BFDE6CBA55D}"/>
                </a:ext>
              </a:extLst>
            </p:cNvPr>
            <p:cNvSpPr txBox="1"/>
            <p:nvPr/>
          </p:nvSpPr>
          <p:spPr>
            <a:xfrm>
              <a:off x="5107000" y="5027596"/>
              <a:ext cx="46817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w</a:t>
              </a:r>
              <a:r>
                <a:rPr lang="en-US" sz="2000" baseline="-25000" dirty="0">
                  <a:latin typeface="Comic Sans MS" pitchFamily="66" charset="0"/>
                </a:rPr>
                <a:t>e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457E9573-FDEC-E211-19FA-023C27FF56AF}"/>
                </a:ext>
              </a:extLst>
            </p:cNvPr>
            <p:cNvSpPr/>
            <p:nvPr/>
          </p:nvSpPr>
          <p:spPr>
            <a:xfrm>
              <a:off x="6260953" y="3075983"/>
              <a:ext cx="671804" cy="1287624"/>
            </a:xfrm>
            <a:custGeom>
              <a:avLst/>
              <a:gdLst>
                <a:gd name="connsiteX0" fmla="*/ 0 w 671804"/>
                <a:gd name="connsiteY0" fmla="*/ 0 h 1287624"/>
                <a:gd name="connsiteX1" fmla="*/ 671804 w 671804"/>
                <a:gd name="connsiteY1" fmla="*/ 9330 h 1287624"/>
                <a:gd name="connsiteX2" fmla="*/ 671804 w 671804"/>
                <a:gd name="connsiteY2" fmla="*/ 1287624 h 1287624"/>
                <a:gd name="connsiteX3" fmla="*/ 18661 w 671804"/>
                <a:gd name="connsiteY3" fmla="*/ 1287624 h 1287624"/>
                <a:gd name="connsiteX4" fmla="*/ 27992 w 671804"/>
                <a:gd name="connsiteY4" fmla="*/ 914400 h 1287624"/>
                <a:gd name="connsiteX5" fmla="*/ 317241 w 671804"/>
                <a:gd name="connsiteY5" fmla="*/ 923730 h 1287624"/>
                <a:gd name="connsiteX6" fmla="*/ 317241 w 671804"/>
                <a:gd name="connsiteY6" fmla="*/ 615820 h 1287624"/>
                <a:gd name="connsiteX7" fmla="*/ 9331 w 671804"/>
                <a:gd name="connsiteY7" fmla="*/ 615820 h 1287624"/>
                <a:gd name="connsiteX8" fmla="*/ 0 w 671804"/>
                <a:gd name="connsiteY8" fmla="*/ 0 h 12876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71804" h="1287624">
                  <a:moveTo>
                    <a:pt x="0" y="0"/>
                  </a:moveTo>
                  <a:lnTo>
                    <a:pt x="671804" y="9330"/>
                  </a:lnTo>
                  <a:lnTo>
                    <a:pt x="671804" y="1287624"/>
                  </a:lnTo>
                  <a:lnTo>
                    <a:pt x="18661" y="1287624"/>
                  </a:lnTo>
                  <a:lnTo>
                    <a:pt x="27992" y="914400"/>
                  </a:lnTo>
                  <a:lnTo>
                    <a:pt x="317241" y="923730"/>
                  </a:lnTo>
                  <a:lnTo>
                    <a:pt x="317241" y="615820"/>
                  </a:lnTo>
                  <a:lnTo>
                    <a:pt x="9331" y="6158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>
                <a:alpha val="40000"/>
              </a:srgbClr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047F9958-DCF1-5DBC-6B03-6C90D3F9934F}"/>
                </a:ext>
              </a:extLst>
            </p:cNvPr>
            <p:cNvSpPr/>
            <p:nvPr/>
          </p:nvSpPr>
          <p:spPr>
            <a:xfrm>
              <a:off x="5197069" y="4955588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3285F4EF-D3ED-555D-6284-0968D93750B7}"/>
                </a:ext>
              </a:extLst>
            </p:cNvPr>
            <p:cNvCxnSpPr>
              <a:cxnSpLocks/>
              <a:stCxn id="22" idx="4"/>
              <a:endCxn id="24" idx="1"/>
            </p:cNvCxnSpPr>
            <p:nvPr/>
          </p:nvCxnSpPr>
          <p:spPr>
            <a:xfrm>
              <a:off x="4180227" y="4372938"/>
              <a:ext cx="1037933" cy="603741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7F95FAA6-4092-BEF9-DA54-17ACC1A63569}"/>
                </a:ext>
              </a:extLst>
            </p:cNvPr>
            <p:cNvCxnSpPr>
              <a:cxnSpLocks/>
              <a:stCxn id="23" idx="3"/>
              <a:endCxn id="24" idx="7"/>
            </p:cNvCxnSpPr>
            <p:nvPr/>
          </p:nvCxnSpPr>
          <p:spPr>
            <a:xfrm flipH="1">
              <a:off x="5319994" y="4363607"/>
              <a:ext cx="959620" cy="613072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D38CA93F-A78F-0C82-07E0-31F2977BC8E1}"/>
                </a:ext>
              </a:extLst>
            </p:cNvPr>
            <p:cNvCxnSpPr>
              <a:cxnSpLocks/>
              <a:stCxn id="23" idx="2"/>
              <a:endCxn id="24" idx="6"/>
            </p:cNvCxnSpPr>
            <p:nvPr/>
          </p:nvCxnSpPr>
          <p:spPr>
            <a:xfrm flipH="1">
              <a:off x="5341085" y="4363607"/>
              <a:ext cx="1591672" cy="663989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2B076437-DB2F-7B1A-7914-AB006E27A9A7}"/>
                </a:ext>
              </a:extLst>
            </p:cNvPr>
            <p:cNvSpPr/>
            <p:nvPr/>
          </p:nvSpPr>
          <p:spPr>
            <a:xfrm>
              <a:off x="3555076" y="3075983"/>
              <a:ext cx="643812" cy="1296955"/>
            </a:xfrm>
            <a:custGeom>
              <a:avLst/>
              <a:gdLst>
                <a:gd name="connsiteX0" fmla="*/ 681134 w 681134"/>
                <a:gd name="connsiteY0" fmla="*/ 0 h 1296955"/>
                <a:gd name="connsiteX1" fmla="*/ 37322 w 681134"/>
                <a:gd name="connsiteY1" fmla="*/ 0 h 1296955"/>
                <a:gd name="connsiteX2" fmla="*/ 0 w 681134"/>
                <a:gd name="connsiteY2" fmla="*/ 93306 h 1296955"/>
                <a:gd name="connsiteX3" fmla="*/ 9330 w 681134"/>
                <a:gd name="connsiteY3" fmla="*/ 1296955 h 1296955"/>
                <a:gd name="connsiteX4" fmla="*/ 625151 w 681134"/>
                <a:gd name="connsiteY4" fmla="*/ 1296955 h 1296955"/>
                <a:gd name="connsiteX5" fmla="*/ 625151 w 681134"/>
                <a:gd name="connsiteY5" fmla="*/ 625151 h 1296955"/>
                <a:gd name="connsiteX6" fmla="*/ 391885 w 681134"/>
                <a:gd name="connsiteY6" fmla="*/ 597159 h 1296955"/>
                <a:gd name="connsiteX7" fmla="*/ 345232 w 681134"/>
                <a:gd name="connsiteY7" fmla="*/ 466530 h 1296955"/>
                <a:gd name="connsiteX8" fmla="*/ 382555 w 681134"/>
                <a:gd name="connsiteY8" fmla="*/ 307910 h 1296955"/>
                <a:gd name="connsiteX9" fmla="*/ 485191 w 681134"/>
                <a:gd name="connsiteY9" fmla="*/ 289249 h 1296955"/>
                <a:gd name="connsiteX10" fmla="*/ 643812 w 681134"/>
                <a:gd name="connsiteY10" fmla="*/ 298579 h 1296955"/>
                <a:gd name="connsiteX11" fmla="*/ 681134 w 681134"/>
                <a:gd name="connsiteY11" fmla="*/ 0 h 1296955"/>
                <a:gd name="connsiteX0" fmla="*/ 681134 w 681134"/>
                <a:gd name="connsiteY0" fmla="*/ 0 h 1296955"/>
                <a:gd name="connsiteX1" fmla="*/ 9331 w 681134"/>
                <a:gd name="connsiteY1" fmla="*/ 0 h 1296955"/>
                <a:gd name="connsiteX2" fmla="*/ 0 w 681134"/>
                <a:gd name="connsiteY2" fmla="*/ 93306 h 1296955"/>
                <a:gd name="connsiteX3" fmla="*/ 9330 w 681134"/>
                <a:gd name="connsiteY3" fmla="*/ 1296955 h 1296955"/>
                <a:gd name="connsiteX4" fmla="*/ 625151 w 681134"/>
                <a:gd name="connsiteY4" fmla="*/ 1296955 h 1296955"/>
                <a:gd name="connsiteX5" fmla="*/ 625151 w 681134"/>
                <a:gd name="connsiteY5" fmla="*/ 625151 h 1296955"/>
                <a:gd name="connsiteX6" fmla="*/ 391885 w 681134"/>
                <a:gd name="connsiteY6" fmla="*/ 597159 h 1296955"/>
                <a:gd name="connsiteX7" fmla="*/ 345232 w 681134"/>
                <a:gd name="connsiteY7" fmla="*/ 466530 h 1296955"/>
                <a:gd name="connsiteX8" fmla="*/ 382555 w 681134"/>
                <a:gd name="connsiteY8" fmla="*/ 307910 h 1296955"/>
                <a:gd name="connsiteX9" fmla="*/ 485191 w 681134"/>
                <a:gd name="connsiteY9" fmla="*/ 289249 h 1296955"/>
                <a:gd name="connsiteX10" fmla="*/ 643812 w 681134"/>
                <a:gd name="connsiteY10" fmla="*/ 298579 h 1296955"/>
                <a:gd name="connsiteX11" fmla="*/ 681134 w 681134"/>
                <a:gd name="connsiteY11" fmla="*/ 0 h 1296955"/>
                <a:gd name="connsiteX0" fmla="*/ 681134 w 681134"/>
                <a:gd name="connsiteY0" fmla="*/ 0 h 1296955"/>
                <a:gd name="connsiteX1" fmla="*/ 9331 w 681134"/>
                <a:gd name="connsiteY1" fmla="*/ 0 h 1296955"/>
                <a:gd name="connsiteX2" fmla="*/ 0 w 681134"/>
                <a:gd name="connsiteY2" fmla="*/ 93306 h 1296955"/>
                <a:gd name="connsiteX3" fmla="*/ 9330 w 681134"/>
                <a:gd name="connsiteY3" fmla="*/ 1296955 h 1296955"/>
                <a:gd name="connsiteX4" fmla="*/ 625151 w 681134"/>
                <a:gd name="connsiteY4" fmla="*/ 1296955 h 1296955"/>
                <a:gd name="connsiteX5" fmla="*/ 625151 w 681134"/>
                <a:gd name="connsiteY5" fmla="*/ 625151 h 1296955"/>
                <a:gd name="connsiteX6" fmla="*/ 382555 w 681134"/>
                <a:gd name="connsiteY6" fmla="*/ 634481 h 1296955"/>
                <a:gd name="connsiteX7" fmla="*/ 345232 w 681134"/>
                <a:gd name="connsiteY7" fmla="*/ 466530 h 1296955"/>
                <a:gd name="connsiteX8" fmla="*/ 382555 w 681134"/>
                <a:gd name="connsiteY8" fmla="*/ 307910 h 1296955"/>
                <a:gd name="connsiteX9" fmla="*/ 485191 w 681134"/>
                <a:gd name="connsiteY9" fmla="*/ 289249 h 1296955"/>
                <a:gd name="connsiteX10" fmla="*/ 643812 w 681134"/>
                <a:gd name="connsiteY10" fmla="*/ 298579 h 1296955"/>
                <a:gd name="connsiteX11" fmla="*/ 681134 w 681134"/>
                <a:gd name="connsiteY11" fmla="*/ 0 h 1296955"/>
                <a:gd name="connsiteX0" fmla="*/ 681134 w 681134"/>
                <a:gd name="connsiteY0" fmla="*/ 0 h 1296955"/>
                <a:gd name="connsiteX1" fmla="*/ 9331 w 681134"/>
                <a:gd name="connsiteY1" fmla="*/ 0 h 1296955"/>
                <a:gd name="connsiteX2" fmla="*/ 0 w 681134"/>
                <a:gd name="connsiteY2" fmla="*/ 93306 h 1296955"/>
                <a:gd name="connsiteX3" fmla="*/ 9330 w 681134"/>
                <a:gd name="connsiteY3" fmla="*/ 1296955 h 1296955"/>
                <a:gd name="connsiteX4" fmla="*/ 625151 w 681134"/>
                <a:gd name="connsiteY4" fmla="*/ 1296955 h 1296955"/>
                <a:gd name="connsiteX5" fmla="*/ 625151 w 681134"/>
                <a:gd name="connsiteY5" fmla="*/ 625151 h 1296955"/>
                <a:gd name="connsiteX6" fmla="*/ 382555 w 681134"/>
                <a:gd name="connsiteY6" fmla="*/ 634481 h 1296955"/>
                <a:gd name="connsiteX7" fmla="*/ 345232 w 681134"/>
                <a:gd name="connsiteY7" fmla="*/ 466530 h 1296955"/>
                <a:gd name="connsiteX8" fmla="*/ 382555 w 681134"/>
                <a:gd name="connsiteY8" fmla="*/ 307910 h 1296955"/>
                <a:gd name="connsiteX9" fmla="*/ 485191 w 681134"/>
                <a:gd name="connsiteY9" fmla="*/ 289249 h 1296955"/>
                <a:gd name="connsiteX10" fmla="*/ 643812 w 681134"/>
                <a:gd name="connsiteY10" fmla="*/ 298579 h 1296955"/>
                <a:gd name="connsiteX11" fmla="*/ 681134 w 681134"/>
                <a:gd name="connsiteY11" fmla="*/ 0 h 1296955"/>
                <a:gd name="connsiteX0" fmla="*/ 681134 w 681134"/>
                <a:gd name="connsiteY0" fmla="*/ 0 h 1296955"/>
                <a:gd name="connsiteX1" fmla="*/ 9331 w 681134"/>
                <a:gd name="connsiteY1" fmla="*/ 0 h 1296955"/>
                <a:gd name="connsiteX2" fmla="*/ 0 w 681134"/>
                <a:gd name="connsiteY2" fmla="*/ 93306 h 1296955"/>
                <a:gd name="connsiteX3" fmla="*/ 9330 w 681134"/>
                <a:gd name="connsiteY3" fmla="*/ 1296955 h 1296955"/>
                <a:gd name="connsiteX4" fmla="*/ 625151 w 681134"/>
                <a:gd name="connsiteY4" fmla="*/ 1296955 h 1296955"/>
                <a:gd name="connsiteX5" fmla="*/ 625151 w 681134"/>
                <a:gd name="connsiteY5" fmla="*/ 625151 h 1296955"/>
                <a:gd name="connsiteX6" fmla="*/ 382555 w 681134"/>
                <a:gd name="connsiteY6" fmla="*/ 634481 h 1296955"/>
                <a:gd name="connsiteX7" fmla="*/ 345232 w 681134"/>
                <a:gd name="connsiteY7" fmla="*/ 466530 h 1296955"/>
                <a:gd name="connsiteX8" fmla="*/ 345233 w 681134"/>
                <a:gd name="connsiteY8" fmla="*/ 307910 h 1296955"/>
                <a:gd name="connsiteX9" fmla="*/ 485191 w 681134"/>
                <a:gd name="connsiteY9" fmla="*/ 289249 h 1296955"/>
                <a:gd name="connsiteX10" fmla="*/ 643812 w 681134"/>
                <a:gd name="connsiteY10" fmla="*/ 298579 h 1296955"/>
                <a:gd name="connsiteX11" fmla="*/ 681134 w 681134"/>
                <a:gd name="connsiteY11" fmla="*/ 0 h 1296955"/>
                <a:gd name="connsiteX0" fmla="*/ 643811 w 643812"/>
                <a:gd name="connsiteY0" fmla="*/ 0 h 1315616"/>
                <a:gd name="connsiteX1" fmla="*/ 9331 w 643812"/>
                <a:gd name="connsiteY1" fmla="*/ 18661 h 1315616"/>
                <a:gd name="connsiteX2" fmla="*/ 0 w 643812"/>
                <a:gd name="connsiteY2" fmla="*/ 111967 h 1315616"/>
                <a:gd name="connsiteX3" fmla="*/ 9330 w 643812"/>
                <a:gd name="connsiteY3" fmla="*/ 1315616 h 1315616"/>
                <a:gd name="connsiteX4" fmla="*/ 625151 w 643812"/>
                <a:gd name="connsiteY4" fmla="*/ 1315616 h 1315616"/>
                <a:gd name="connsiteX5" fmla="*/ 625151 w 643812"/>
                <a:gd name="connsiteY5" fmla="*/ 643812 h 1315616"/>
                <a:gd name="connsiteX6" fmla="*/ 382555 w 643812"/>
                <a:gd name="connsiteY6" fmla="*/ 653142 h 1315616"/>
                <a:gd name="connsiteX7" fmla="*/ 345232 w 643812"/>
                <a:gd name="connsiteY7" fmla="*/ 485191 h 1315616"/>
                <a:gd name="connsiteX8" fmla="*/ 345233 w 643812"/>
                <a:gd name="connsiteY8" fmla="*/ 326571 h 1315616"/>
                <a:gd name="connsiteX9" fmla="*/ 485191 w 643812"/>
                <a:gd name="connsiteY9" fmla="*/ 307910 h 1315616"/>
                <a:gd name="connsiteX10" fmla="*/ 643812 w 643812"/>
                <a:gd name="connsiteY10" fmla="*/ 317240 h 1315616"/>
                <a:gd name="connsiteX11" fmla="*/ 643811 w 643812"/>
                <a:gd name="connsiteY11" fmla="*/ 0 h 1315616"/>
                <a:gd name="connsiteX0" fmla="*/ 643811 w 643812"/>
                <a:gd name="connsiteY0" fmla="*/ 0 h 1296955"/>
                <a:gd name="connsiteX1" fmla="*/ 9331 w 643812"/>
                <a:gd name="connsiteY1" fmla="*/ 0 h 1296955"/>
                <a:gd name="connsiteX2" fmla="*/ 0 w 643812"/>
                <a:gd name="connsiteY2" fmla="*/ 93306 h 1296955"/>
                <a:gd name="connsiteX3" fmla="*/ 9330 w 643812"/>
                <a:gd name="connsiteY3" fmla="*/ 1296955 h 1296955"/>
                <a:gd name="connsiteX4" fmla="*/ 625151 w 643812"/>
                <a:gd name="connsiteY4" fmla="*/ 1296955 h 1296955"/>
                <a:gd name="connsiteX5" fmla="*/ 625151 w 643812"/>
                <a:gd name="connsiteY5" fmla="*/ 625151 h 1296955"/>
                <a:gd name="connsiteX6" fmla="*/ 382555 w 643812"/>
                <a:gd name="connsiteY6" fmla="*/ 634481 h 1296955"/>
                <a:gd name="connsiteX7" fmla="*/ 345232 w 643812"/>
                <a:gd name="connsiteY7" fmla="*/ 466530 h 1296955"/>
                <a:gd name="connsiteX8" fmla="*/ 345233 w 643812"/>
                <a:gd name="connsiteY8" fmla="*/ 307910 h 1296955"/>
                <a:gd name="connsiteX9" fmla="*/ 485191 w 643812"/>
                <a:gd name="connsiteY9" fmla="*/ 289249 h 1296955"/>
                <a:gd name="connsiteX10" fmla="*/ 643812 w 643812"/>
                <a:gd name="connsiteY10" fmla="*/ 298579 h 1296955"/>
                <a:gd name="connsiteX11" fmla="*/ 643811 w 643812"/>
                <a:gd name="connsiteY11" fmla="*/ 0 h 1296955"/>
                <a:gd name="connsiteX0" fmla="*/ 643811 w 643812"/>
                <a:gd name="connsiteY0" fmla="*/ 0 h 1296955"/>
                <a:gd name="connsiteX1" fmla="*/ 9331 w 643812"/>
                <a:gd name="connsiteY1" fmla="*/ 0 h 1296955"/>
                <a:gd name="connsiteX2" fmla="*/ 0 w 643812"/>
                <a:gd name="connsiteY2" fmla="*/ 93306 h 1296955"/>
                <a:gd name="connsiteX3" fmla="*/ 9330 w 643812"/>
                <a:gd name="connsiteY3" fmla="*/ 1296955 h 1296955"/>
                <a:gd name="connsiteX4" fmla="*/ 625151 w 643812"/>
                <a:gd name="connsiteY4" fmla="*/ 1296955 h 1296955"/>
                <a:gd name="connsiteX5" fmla="*/ 625151 w 643812"/>
                <a:gd name="connsiteY5" fmla="*/ 625151 h 1296955"/>
                <a:gd name="connsiteX6" fmla="*/ 345232 w 643812"/>
                <a:gd name="connsiteY6" fmla="*/ 634481 h 1296955"/>
                <a:gd name="connsiteX7" fmla="*/ 345232 w 643812"/>
                <a:gd name="connsiteY7" fmla="*/ 466530 h 1296955"/>
                <a:gd name="connsiteX8" fmla="*/ 345233 w 643812"/>
                <a:gd name="connsiteY8" fmla="*/ 307910 h 1296955"/>
                <a:gd name="connsiteX9" fmla="*/ 485191 w 643812"/>
                <a:gd name="connsiteY9" fmla="*/ 289249 h 1296955"/>
                <a:gd name="connsiteX10" fmla="*/ 643812 w 643812"/>
                <a:gd name="connsiteY10" fmla="*/ 298579 h 1296955"/>
                <a:gd name="connsiteX11" fmla="*/ 643811 w 643812"/>
                <a:gd name="connsiteY11" fmla="*/ 0 h 1296955"/>
                <a:gd name="connsiteX0" fmla="*/ 643811 w 643812"/>
                <a:gd name="connsiteY0" fmla="*/ 0 h 1296955"/>
                <a:gd name="connsiteX1" fmla="*/ 9331 w 643812"/>
                <a:gd name="connsiteY1" fmla="*/ 0 h 1296955"/>
                <a:gd name="connsiteX2" fmla="*/ 0 w 643812"/>
                <a:gd name="connsiteY2" fmla="*/ 93306 h 1296955"/>
                <a:gd name="connsiteX3" fmla="*/ 9330 w 643812"/>
                <a:gd name="connsiteY3" fmla="*/ 1296955 h 1296955"/>
                <a:gd name="connsiteX4" fmla="*/ 625151 w 643812"/>
                <a:gd name="connsiteY4" fmla="*/ 1296955 h 1296955"/>
                <a:gd name="connsiteX5" fmla="*/ 625151 w 643812"/>
                <a:gd name="connsiteY5" fmla="*/ 625151 h 1296955"/>
                <a:gd name="connsiteX6" fmla="*/ 345232 w 643812"/>
                <a:gd name="connsiteY6" fmla="*/ 634481 h 1296955"/>
                <a:gd name="connsiteX7" fmla="*/ 345232 w 643812"/>
                <a:gd name="connsiteY7" fmla="*/ 466530 h 1296955"/>
                <a:gd name="connsiteX8" fmla="*/ 345233 w 643812"/>
                <a:gd name="connsiteY8" fmla="*/ 289249 h 1296955"/>
                <a:gd name="connsiteX9" fmla="*/ 485191 w 643812"/>
                <a:gd name="connsiteY9" fmla="*/ 289249 h 1296955"/>
                <a:gd name="connsiteX10" fmla="*/ 643812 w 643812"/>
                <a:gd name="connsiteY10" fmla="*/ 298579 h 1296955"/>
                <a:gd name="connsiteX11" fmla="*/ 643811 w 643812"/>
                <a:gd name="connsiteY11" fmla="*/ 0 h 12969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43812" h="1296955">
                  <a:moveTo>
                    <a:pt x="643811" y="0"/>
                  </a:moveTo>
                  <a:lnTo>
                    <a:pt x="9331" y="0"/>
                  </a:lnTo>
                  <a:lnTo>
                    <a:pt x="0" y="93306"/>
                  </a:lnTo>
                  <a:lnTo>
                    <a:pt x="9330" y="1296955"/>
                  </a:lnTo>
                  <a:lnTo>
                    <a:pt x="625151" y="1296955"/>
                  </a:lnTo>
                  <a:lnTo>
                    <a:pt x="625151" y="625151"/>
                  </a:lnTo>
                  <a:lnTo>
                    <a:pt x="345232" y="634481"/>
                  </a:lnTo>
                  <a:lnTo>
                    <a:pt x="345232" y="466530"/>
                  </a:lnTo>
                  <a:cubicBezTo>
                    <a:pt x="345232" y="413657"/>
                    <a:pt x="345233" y="342122"/>
                    <a:pt x="345233" y="289249"/>
                  </a:cubicBezTo>
                  <a:lnTo>
                    <a:pt x="485191" y="289249"/>
                  </a:lnTo>
                  <a:lnTo>
                    <a:pt x="643812" y="298579"/>
                  </a:lnTo>
                  <a:cubicBezTo>
                    <a:pt x="643812" y="192832"/>
                    <a:pt x="643811" y="105747"/>
                    <a:pt x="643811" y="0"/>
                  </a:cubicBezTo>
                  <a:close/>
                </a:path>
              </a:pathLst>
            </a:custGeom>
            <a:solidFill>
              <a:srgbClr val="FF0000">
                <a:alpha val="40000"/>
              </a:srgbClr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" name="Oval 8">
            <a:extLst>
              <a:ext uri="{FF2B5EF4-FFF2-40B4-BE49-F238E27FC236}">
                <a16:creationId xmlns:a16="http://schemas.microsoft.com/office/drawing/2014/main" id="{B4B46890-FF69-2F18-5476-C8BDE0E4A55A}"/>
              </a:ext>
            </a:extLst>
          </p:cNvPr>
          <p:cNvSpPr/>
          <p:nvPr/>
        </p:nvSpPr>
        <p:spPr>
          <a:xfrm>
            <a:off x="8056651" y="3120507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8C55C00-15C5-EFA5-E342-025559EA91D4}"/>
              </a:ext>
            </a:extLst>
          </p:cNvPr>
          <p:cNvSpPr/>
          <p:nvPr/>
        </p:nvSpPr>
        <p:spPr>
          <a:xfrm>
            <a:off x="2613560" y="3126082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8A40966-260F-FB74-B373-E03F089762AA}"/>
              </a:ext>
            </a:extLst>
          </p:cNvPr>
          <p:cNvSpPr/>
          <p:nvPr/>
        </p:nvSpPr>
        <p:spPr>
          <a:xfrm>
            <a:off x="908923" y="3805998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8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3" grpId="0"/>
      <p:bldP spid="14" grpId="0"/>
      <p:bldP spid="15" grpId="0"/>
      <p:bldP spid="19" grpId="0" animBg="1"/>
      <p:bldP spid="42" grpId="0"/>
      <p:bldP spid="2" grpId="0" animBg="1"/>
      <p:bldP spid="6" grpId="0" animBg="1"/>
      <p:bldP spid="7" grpId="0" animBg="1"/>
      <p:bldP spid="9" grpId="0" animBg="1"/>
      <p:bldP spid="10" grpId="0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77DC0415-41A9-C470-2926-56DE9516D6E4}"/>
              </a:ext>
            </a:extLst>
          </p:cNvPr>
          <p:cNvSpPr txBox="1"/>
          <p:nvPr/>
        </p:nvSpPr>
        <p:spPr>
          <a:xfrm>
            <a:off x="30907" y="44624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latin typeface="Comic Sans MS" pitchFamily="66" charset="0"/>
              </a:rPr>
              <a:t>There is a parameterized reduction form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Multicolored Independent Set </a:t>
            </a:r>
            <a:r>
              <a:rPr lang="en-US" sz="2000" dirty="0">
                <a:latin typeface="Comic Sans MS" pitchFamily="66" charset="0"/>
              </a:rPr>
              <a:t>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Dominating Set</a:t>
            </a:r>
            <a:r>
              <a:rPr lang="en-US" sz="2000" dirty="0">
                <a:latin typeface="Comic Sans MS" pitchFamily="66" charset="0"/>
              </a:rPr>
              <a:t>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160DFB8F-E481-B838-852F-E937A0353AC4}"/>
              </a:ext>
            </a:extLst>
          </p:cNvPr>
          <p:cNvSpPr txBox="1"/>
          <p:nvPr/>
        </p:nvSpPr>
        <p:spPr>
          <a:xfrm>
            <a:off x="18255" y="98072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FAD3A972-E101-F4EF-533D-8BFDE6CBA55D}"/>
              </a:ext>
            </a:extLst>
          </p:cNvPr>
          <p:cNvSpPr txBox="1"/>
          <p:nvPr/>
        </p:nvSpPr>
        <p:spPr>
          <a:xfrm>
            <a:off x="5107000" y="5027596"/>
            <a:ext cx="4681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w</a:t>
            </a:r>
            <a:r>
              <a:rPr lang="en-US" sz="2000" baseline="-25000" dirty="0">
                <a:latin typeface="Comic Sans MS" pitchFamily="66" charset="0"/>
              </a:rPr>
              <a:t>e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51F34615-6AFC-433E-B581-BE415D371FE7}"/>
              </a:ext>
            </a:extLst>
          </p:cNvPr>
          <p:cNvSpPr txBox="1"/>
          <p:nvPr/>
        </p:nvSpPr>
        <p:spPr>
          <a:xfrm>
            <a:off x="18255" y="1370093"/>
            <a:ext cx="90452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G’ has all vertices of G plus vertices x</a:t>
            </a:r>
            <a:r>
              <a:rPr lang="en-US" sz="2000" baseline="-25000" dirty="0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, </a:t>
            </a:r>
            <a:r>
              <a:rPr lang="en-US" sz="2000" dirty="0" err="1">
                <a:latin typeface="Comic Sans MS" pitchFamily="66" charset="0"/>
              </a:rPr>
              <a:t>y</a:t>
            </a:r>
            <a:r>
              <a:rPr lang="en-US" sz="2000" baseline="-25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, for each color </a:t>
            </a:r>
            <a:r>
              <a:rPr lang="en-US" sz="2000" dirty="0" err="1">
                <a:latin typeface="Comic Sans MS" pitchFamily="66" charset="0"/>
              </a:rPr>
              <a:t>i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63C96B75-FCF5-288B-E596-FE8B4DCA8C89}"/>
              </a:ext>
            </a:extLst>
          </p:cNvPr>
          <p:cNvSpPr txBox="1"/>
          <p:nvPr/>
        </p:nvSpPr>
        <p:spPr>
          <a:xfrm>
            <a:off x="0" y="1791834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for each edge (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) in G with </a:t>
            </a:r>
            <a:r>
              <a:rPr lang="en-US" sz="2000" dirty="0" err="1">
                <a:latin typeface="Comic Sans MS" pitchFamily="66" charset="0"/>
              </a:rPr>
              <a:t>u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and 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j</a:t>
            </a:r>
            <a:r>
              <a:rPr lang="en-US" sz="2000" dirty="0">
                <a:latin typeface="Comic Sans MS" pitchFamily="66" charset="0"/>
              </a:rPr>
              <a:t>, add a vertex w</a:t>
            </a:r>
            <a:r>
              <a:rPr lang="en-US" sz="2000" baseline="-25000" dirty="0">
                <a:latin typeface="Comic Sans MS" pitchFamily="66" charset="0"/>
              </a:rPr>
              <a:t>e</a:t>
            </a:r>
            <a:r>
              <a:rPr lang="en-US" sz="2000" dirty="0">
                <a:latin typeface="Comic Sans MS" pitchFamily="66" charset="0"/>
              </a:rPr>
              <a:t> to G’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adjacent to every vertex of (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i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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j</a:t>
            </a:r>
            <a:r>
              <a:rPr lang="en-US" sz="2000" dirty="0">
                <a:latin typeface="Comic Sans MS" pitchFamily="66" charset="0"/>
              </a:rPr>
              <a:t>)\{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}</a:t>
            </a: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302D9701-430D-2AB7-7A43-EABF18F19E69}"/>
              </a:ext>
            </a:extLst>
          </p:cNvPr>
          <p:cNvSpPr txBox="1"/>
          <p:nvPr/>
        </p:nvSpPr>
        <p:spPr>
          <a:xfrm>
            <a:off x="396257" y="4752714"/>
            <a:ext cx="15121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mic Sans MS" pitchFamily="66" charset="0"/>
              </a:rPr>
              <a:t>clique except for  edge (</a:t>
            </a:r>
            <a:r>
              <a:rPr lang="en-US" dirty="0" err="1">
                <a:latin typeface="Comic Sans MS" pitchFamily="66" charset="0"/>
              </a:rPr>
              <a:t>x</a:t>
            </a:r>
            <a:r>
              <a:rPr lang="en-US" baseline="-25000" dirty="0" err="1">
                <a:latin typeface="Comic Sans MS" pitchFamily="66" charset="0"/>
              </a:rPr>
              <a:t>i</a:t>
            </a:r>
            <a:r>
              <a:rPr lang="en-US" dirty="0" err="1">
                <a:latin typeface="Comic Sans MS" pitchFamily="66" charset="0"/>
              </a:rPr>
              <a:t>,y</a:t>
            </a:r>
            <a:r>
              <a:rPr lang="en-US" baseline="-25000" dirty="0" err="1">
                <a:latin typeface="Comic Sans MS" pitchFamily="66" charset="0"/>
              </a:rPr>
              <a:t>i</a:t>
            </a:r>
            <a:r>
              <a:rPr lang="en-US" dirty="0">
                <a:latin typeface="Comic Sans MS" pitchFamily="66" charset="0"/>
              </a:rPr>
              <a:t>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E4D2F34-28AD-CA0A-F860-9B02833558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464" y="2564904"/>
            <a:ext cx="8177968" cy="1957324"/>
          </a:xfrm>
          <a:prstGeom prst="rect">
            <a:avLst/>
          </a:prstGeom>
        </p:spPr>
      </p:pic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04BD1A3E-75EF-6D3C-691C-12FF7D474F6B}"/>
              </a:ext>
            </a:extLst>
          </p:cNvPr>
          <p:cNvSpPr/>
          <p:nvPr/>
        </p:nvSpPr>
        <p:spPr>
          <a:xfrm>
            <a:off x="714512" y="2564904"/>
            <a:ext cx="864096" cy="1885316"/>
          </a:xfrm>
          <a:prstGeom prst="roundRect">
            <a:avLst/>
          </a:prstGeom>
          <a:noFill/>
          <a:ln w="44450"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098B0A0-7DB8-6CAD-1CE7-9040C973B61B}"/>
              </a:ext>
            </a:extLst>
          </p:cNvPr>
          <p:cNvCxnSpPr>
            <a:endCxn id="15" idx="0"/>
          </p:cNvCxnSpPr>
          <p:nvPr/>
        </p:nvCxnSpPr>
        <p:spPr>
          <a:xfrm>
            <a:off x="1146560" y="4450220"/>
            <a:ext cx="5781" cy="302494"/>
          </a:xfrm>
          <a:prstGeom prst="line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2B076437-DB2F-7B1A-7914-AB006E27A9A7}"/>
              </a:ext>
            </a:extLst>
          </p:cNvPr>
          <p:cNvSpPr/>
          <p:nvPr/>
        </p:nvSpPr>
        <p:spPr>
          <a:xfrm>
            <a:off x="3555076" y="3075983"/>
            <a:ext cx="643812" cy="1296955"/>
          </a:xfrm>
          <a:custGeom>
            <a:avLst/>
            <a:gdLst>
              <a:gd name="connsiteX0" fmla="*/ 681134 w 681134"/>
              <a:gd name="connsiteY0" fmla="*/ 0 h 1296955"/>
              <a:gd name="connsiteX1" fmla="*/ 37322 w 681134"/>
              <a:gd name="connsiteY1" fmla="*/ 0 h 1296955"/>
              <a:gd name="connsiteX2" fmla="*/ 0 w 681134"/>
              <a:gd name="connsiteY2" fmla="*/ 93306 h 1296955"/>
              <a:gd name="connsiteX3" fmla="*/ 9330 w 681134"/>
              <a:gd name="connsiteY3" fmla="*/ 1296955 h 1296955"/>
              <a:gd name="connsiteX4" fmla="*/ 625151 w 681134"/>
              <a:gd name="connsiteY4" fmla="*/ 1296955 h 1296955"/>
              <a:gd name="connsiteX5" fmla="*/ 625151 w 681134"/>
              <a:gd name="connsiteY5" fmla="*/ 625151 h 1296955"/>
              <a:gd name="connsiteX6" fmla="*/ 391885 w 681134"/>
              <a:gd name="connsiteY6" fmla="*/ 597159 h 1296955"/>
              <a:gd name="connsiteX7" fmla="*/ 345232 w 681134"/>
              <a:gd name="connsiteY7" fmla="*/ 466530 h 1296955"/>
              <a:gd name="connsiteX8" fmla="*/ 382555 w 681134"/>
              <a:gd name="connsiteY8" fmla="*/ 307910 h 1296955"/>
              <a:gd name="connsiteX9" fmla="*/ 485191 w 681134"/>
              <a:gd name="connsiteY9" fmla="*/ 289249 h 1296955"/>
              <a:gd name="connsiteX10" fmla="*/ 643812 w 681134"/>
              <a:gd name="connsiteY10" fmla="*/ 298579 h 1296955"/>
              <a:gd name="connsiteX11" fmla="*/ 681134 w 681134"/>
              <a:gd name="connsiteY11" fmla="*/ 0 h 1296955"/>
              <a:gd name="connsiteX0" fmla="*/ 681134 w 681134"/>
              <a:gd name="connsiteY0" fmla="*/ 0 h 1296955"/>
              <a:gd name="connsiteX1" fmla="*/ 9331 w 681134"/>
              <a:gd name="connsiteY1" fmla="*/ 0 h 1296955"/>
              <a:gd name="connsiteX2" fmla="*/ 0 w 681134"/>
              <a:gd name="connsiteY2" fmla="*/ 93306 h 1296955"/>
              <a:gd name="connsiteX3" fmla="*/ 9330 w 681134"/>
              <a:gd name="connsiteY3" fmla="*/ 1296955 h 1296955"/>
              <a:gd name="connsiteX4" fmla="*/ 625151 w 681134"/>
              <a:gd name="connsiteY4" fmla="*/ 1296955 h 1296955"/>
              <a:gd name="connsiteX5" fmla="*/ 625151 w 681134"/>
              <a:gd name="connsiteY5" fmla="*/ 625151 h 1296955"/>
              <a:gd name="connsiteX6" fmla="*/ 391885 w 681134"/>
              <a:gd name="connsiteY6" fmla="*/ 597159 h 1296955"/>
              <a:gd name="connsiteX7" fmla="*/ 345232 w 681134"/>
              <a:gd name="connsiteY7" fmla="*/ 466530 h 1296955"/>
              <a:gd name="connsiteX8" fmla="*/ 382555 w 681134"/>
              <a:gd name="connsiteY8" fmla="*/ 307910 h 1296955"/>
              <a:gd name="connsiteX9" fmla="*/ 485191 w 681134"/>
              <a:gd name="connsiteY9" fmla="*/ 289249 h 1296955"/>
              <a:gd name="connsiteX10" fmla="*/ 643812 w 681134"/>
              <a:gd name="connsiteY10" fmla="*/ 298579 h 1296955"/>
              <a:gd name="connsiteX11" fmla="*/ 681134 w 681134"/>
              <a:gd name="connsiteY11" fmla="*/ 0 h 1296955"/>
              <a:gd name="connsiteX0" fmla="*/ 681134 w 681134"/>
              <a:gd name="connsiteY0" fmla="*/ 0 h 1296955"/>
              <a:gd name="connsiteX1" fmla="*/ 9331 w 681134"/>
              <a:gd name="connsiteY1" fmla="*/ 0 h 1296955"/>
              <a:gd name="connsiteX2" fmla="*/ 0 w 681134"/>
              <a:gd name="connsiteY2" fmla="*/ 93306 h 1296955"/>
              <a:gd name="connsiteX3" fmla="*/ 9330 w 681134"/>
              <a:gd name="connsiteY3" fmla="*/ 1296955 h 1296955"/>
              <a:gd name="connsiteX4" fmla="*/ 625151 w 681134"/>
              <a:gd name="connsiteY4" fmla="*/ 1296955 h 1296955"/>
              <a:gd name="connsiteX5" fmla="*/ 625151 w 681134"/>
              <a:gd name="connsiteY5" fmla="*/ 625151 h 1296955"/>
              <a:gd name="connsiteX6" fmla="*/ 382555 w 681134"/>
              <a:gd name="connsiteY6" fmla="*/ 634481 h 1296955"/>
              <a:gd name="connsiteX7" fmla="*/ 345232 w 681134"/>
              <a:gd name="connsiteY7" fmla="*/ 466530 h 1296955"/>
              <a:gd name="connsiteX8" fmla="*/ 382555 w 681134"/>
              <a:gd name="connsiteY8" fmla="*/ 307910 h 1296955"/>
              <a:gd name="connsiteX9" fmla="*/ 485191 w 681134"/>
              <a:gd name="connsiteY9" fmla="*/ 289249 h 1296955"/>
              <a:gd name="connsiteX10" fmla="*/ 643812 w 681134"/>
              <a:gd name="connsiteY10" fmla="*/ 298579 h 1296955"/>
              <a:gd name="connsiteX11" fmla="*/ 681134 w 681134"/>
              <a:gd name="connsiteY11" fmla="*/ 0 h 1296955"/>
              <a:gd name="connsiteX0" fmla="*/ 681134 w 681134"/>
              <a:gd name="connsiteY0" fmla="*/ 0 h 1296955"/>
              <a:gd name="connsiteX1" fmla="*/ 9331 w 681134"/>
              <a:gd name="connsiteY1" fmla="*/ 0 h 1296955"/>
              <a:gd name="connsiteX2" fmla="*/ 0 w 681134"/>
              <a:gd name="connsiteY2" fmla="*/ 93306 h 1296955"/>
              <a:gd name="connsiteX3" fmla="*/ 9330 w 681134"/>
              <a:gd name="connsiteY3" fmla="*/ 1296955 h 1296955"/>
              <a:gd name="connsiteX4" fmla="*/ 625151 w 681134"/>
              <a:gd name="connsiteY4" fmla="*/ 1296955 h 1296955"/>
              <a:gd name="connsiteX5" fmla="*/ 625151 w 681134"/>
              <a:gd name="connsiteY5" fmla="*/ 625151 h 1296955"/>
              <a:gd name="connsiteX6" fmla="*/ 382555 w 681134"/>
              <a:gd name="connsiteY6" fmla="*/ 634481 h 1296955"/>
              <a:gd name="connsiteX7" fmla="*/ 345232 w 681134"/>
              <a:gd name="connsiteY7" fmla="*/ 466530 h 1296955"/>
              <a:gd name="connsiteX8" fmla="*/ 382555 w 681134"/>
              <a:gd name="connsiteY8" fmla="*/ 307910 h 1296955"/>
              <a:gd name="connsiteX9" fmla="*/ 485191 w 681134"/>
              <a:gd name="connsiteY9" fmla="*/ 289249 h 1296955"/>
              <a:gd name="connsiteX10" fmla="*/ 643812 w 681134"/>
              <a:gd name="connsiteY10" fmla="*/ 298579 h 1296955"/>
              <a:gd name="connsiteX11" fmla="*/ 681134 w 681134"/>
              <a:gd name="connsiteY11" fmla="*/ 0 h 1296955"/>
              <a:gd name="connsiteX0" fmla="*/ 681134 w 681134"/>
              <a:gd name="connsiteY0" fmla="*/ 0 h 1296955"/>
              <a:gd name="connsiteX1" fmla="*/ 9331 w 681134"/>
              <a:gd name="connsiteY1" fmla="*/ 0 h 1296955"/>
              <a:gd name="connsiteX2" fmla="*/ 0 w 681134"/>
              <a:gd name="connsiteY2" fmla="*/ 93306 h 1296955"/>
              <a:gd name="connsiteX3" fmla="*/ 9330 w 681134"/>
              <a:gd name="connsiteY3" fmla="*/ 1296955 h 1296955"/>
              <a:gd name="connsiteX4" fmla="*/ 625151 w 681134"/>
              <a:gd name="connsiteY4" fmla="*/ 1296955 h 1296955"/>
              <a:gd name="connsiteX5" fmla="*/ 625151 w 681134"/>
              <a:gd name="connsiteY5" fmla="*/ 625151 h 1296955"/>
              <a:gd name="connsiteX6" fmla="*/ 382555 w 681134"/>
              <a:gd name="connsiteY6" fmla="*/ 634481 h 1296955"/>
              <a:gd name="connsiteX7" fmla="*/ 345232 w 681134"/>
              <a:gd name="connsiteY7" fmla="*/ 466530 h 1296955"/>
              <a:gd name="connsiteX8" fmla="*/ 345233 w 681134"/>
              <a:gd name="connsiteY8" fmla="*/ 307910 h 1296955"/>
              <a:gd name="connsiteX9" fmla="*/ 485191 w 681134"/>
              <a:gd name="connsiteY9" fmla="*/ 289249 h 1296955"/>
              <a:gd name="connsiteX10" fmla="*/ 643812 w 681134"/>
              <a:gd name="connsiteY10" fmla="*/ 298579 h 1296955"/>
              <a:gd name="connsiteX11" fmla="*/ 681134 w 681134"/>
              <a:gd name="connsiteY11" fmla="*/ 0 h 1296955"/>
              <a:gd name="connsiteX0" fmla="*/ 643811 w 643812"/>
              <a:gd name="connsiteY0" fmla="*/ 0 h 1315616"/>
              <a:gd name="connsiteX1" fmla="*/ 9331 w 643812"/>
              <a:gd name="connsiteY1" fmla="*/ 18661 h 1315616"/>
              <a:gd name="connsiteX2" fmla="*/ 0 w 643812"/>
              <a:gd name="connsiteY2" fmla="*/ 111967 h 1315616"/>
              <a:gd name="connsiteX3" fmla="*/ 9330 w 643812"/>
              <a:gd name="connsiteY3" fmla="*/ 1315616 h 1315616"/>
              <a:gd name="connsiteX4" fmla="*/ 625151 w 643812"/>
              <a:gd name="connsiteY4" fmla="*/ 1315616 h 1315616"/>
              <a:gd name="connsiteX5" fmla="*/ 625151 w 643812"/>
              <a:gd name="connsiteY5" fmla="*/ 643812 h 1315616"/>
              <a:gd name="connsiteX6" fmla="*/ 382555 w 643812"/>
              <a:gd name="connsiteY6" fmla="*/ 653142 h 1315616"/>
              <a:gd name="connsiteX7" fmla="*/ 345232 w 643812"/>
              <a:gd name="connsiteY7" fmla="*/ 485191 h 1315616"/>
              <a:gd name="connsiteX8" fmla="*/ 345233 w 643812"/>
              <a:gd name="connsiteY8" fmla="*/ 326571 h 1315616"/>
              <a:gd name="connsiteX9" fmla="*/ 485191 w 643812"/>
              <a:gd name="connsiteY9" fmla="*/ 307910 h 1315616"/>
              <a:gd name="connsiteX10" fmla="*/ 643812 w 643812"/>
              <a:gd name="connsiteY10" fmla="*/ 317240 h 1315616"/>
              <a:gd name="connsiteX11" fmla="*/ 643811 w 643812"/>
              <a:gd name="connsiteY11" fmla="*/ 0 h 1315616"/>
              <a:gd name="connsiteX0" fmla="*/ 643811 w 643812"/>
              <a:gd name="connsiteY0" fmla="*/ 0 h 1296955"/>
              <a:gd name="connsiteX1" fmla="*/ 9331 w 643812"/>
              <a:gd name="connsiteY1" fmla="*/ 0 h 1296955"/>
              <a:gd name="connsiteX2" fmla="*/ 0 w 643812"/>
              <a:gd name="connsiteY2" fmla="*/ 93306 h 1296955"/>
              <a:gd name="connsiteX3" fmla="*/ 9330 w 643812"/>
              <a:gd name="connsiteY3" fmla="*/ 1296955 h 1296955"/>
              <a:gd name="connsiteX4" fmla="*/ 625151 w 643812"/>
              <a:gd name="connsiteY4" fmla="*/ 1296955 h 1296955"/>
              <a:gd name="connsiteX5" fmla="*/ 625151 w 643812"/>
              <a:gd name="connsiteY5" fmla="*/ 625151 h 1296955"/>
              <a:gd name="connsiteX6" fmla="*/ 382555 w 643812"/>
              <a:gd name="connsiteY6" fmla="*/ 634481 h 1296955"/>
              <a:gd name="connsiteX7" fmla="*/ 345232 w 643812"/>
              <a:gd name="connsiteY7" fmla="*/ 466530 h 1296955"/>
              <a:gd name="connsiteX8" fmla="*/ 345233 w 643812"/>
              <a:gd name="connsiteY8" fmla="*/ 307910 h 1296955"/>
              <a:gd name="connsiteX9" fmla="*/ 485191 w 643812"/>
              <a:gd name="connsiteY9" fmla="*/ 289249 h 1296955"/>
              <a:gd name="connsiteX10" fmla="*/ 643812 w 643812"/>
              <a:gd name="connsiteY10" fmla="*/ 298579 h 1296955"/>
              <a:gd name="connsiteX11" fmla="*/ 643811 w 643812"/>
              <a:gd name="connsiteY11" fmla="*/ 0 h 1296955"/>
              <a:gd name="connsiteX0" fmla="*/ 643811 w 643812"/>
              <a:gd name="connsiteY0" fmla="*/ 0 h 1296955"/>
              <a:gd name="connsiteX1" fmla="*/ 9331 w 643812"/>
              <a:gd name="connsiteY1" fmla="*/ 0 h 1296955"/>
              <a:gd name="connsiteX2" fmla="*/ 0 w 643812"/>
              <a:gd name="connsiteY2" fmla="*/ 93306 h 1296955"/>
              <a:gd name="connsiteX3" fmla="*/ 9330 w 643812"/>
              <a:gd name="connsiteY3" fmla="*/ 1296955 h 1296955"/>
              <a:gd name="connsiteX4" fmla="*/ 625151 w 643812"/>
              <a:gd name="connsiteY4" fmla="*/ 1296955 h 1296955"/>
              <a:gd name="connsiteX5" fmla="*/ 625151 w 643812"/>
              <a:gd name="connsiteY5" fmla="*/ 625151 h 1296955"/>
              <a:gd name="connsiteX6" fmla="*/ 345232 w 643812"/>
              <a:gd name="connsiteY6" fmla="*/ 634481 h 1296955"/>
              <a:gd name="connsiteX7" fmla="*/ 345232 w 643812"/>
              <a:gd name="connsiteY7" fmla="*/ 466530 h 1296955"/>
              <a:gd name="connsiteX8" fmla="*/ 345233 w 643812"/>
              <a:gd name="connsiteY8" fmla="*/ 307910 h 1296955"/>
              <a:gd name="connsiteX9" fmla="*/ 485191 w 643812"/>
              <a:gd name="connsiteY9" fmla="*/ 289249 h 1296955"/>
              <a:gd name="connsiteX10" fmla="*/ 643812 w 643812"/>
              <a:gd name="connsiteY10" fmla="*/ 298579 h 1296955"/>
              <a:gd name="connsiteX11" fmla="*/ 643811 w 643812"/>
              <a:gd name="connsiteY11" fmla="*/ 0 h 1296955"/>
              <a:gd name="connsiteX0" fmla="*/ 643811 w 643812"/>
              <a:gd name="connsiteY0" fmla="*/ 0 h 1296955"/>
              <a:gd name="connsiteX1" fmla="*/ 9331 w 643812"/>
              <a:gd name="connsiteY1" fmla="*/ 0 h 1296955"/>
              <a:gd name="connsiteX2" fmla="*/ 0 w 643812"/>
              <a:gd name="connsiteY2" fmla="*/ 93306 h 1296955"/>
              <a:gd name="connsiteX3" fmla="*/ 9330 w 643812"/>
              <a:gd name="connsiteY3" fmla="*/ 1296955 h 1296955"/>
              <a:gd name="connsiteX4" fmla="*/ 625151 w 643812"/>
              <a:gd name="connsiteY4" fmla="*/ 1296955 h 1296955"/>
              <a:gd name="connsiteX5" fmla="*/ 625151 w 643812"/>
              <a:gd name="connsiteY5" fmla="*/ 625151 h 1296955"/>
              <a:gd name="connsiteX6" fmla="*/ 345232 w 643812"/>
              <a:gd name="connsiteY6" fmla="*/ 634481 h 1296955"/>
              <a:gd name="connsiteX7" fmla="*/ 345232 w 643812"/>
              <a:gd name="connsiteY7" fmla="*/ 466530 h 1296955"/>
              <a:gd name="connsiteX8" fmla="*/ 345233 w 643812"/>
              <a:gd name="connsiteY8" fmla="*/ 289249 h 1296955"/>
              <a:gd name="connsiteX9" fmla="*/ 485191 w 643812"/>
              <a:gd name="connsiteY9" fmla="*/ 289249 h 1296955"/>
              <a:gd name="connsiteX10" fmla="*/ 643812 w 643812"/>
              <a:gd name="connsiteY10" fmla="*/ 298579 h 1296955"/>
              <a:gd name="connsiteX11" fmla="*/ 643811 w 643812"/>
              <a:gd name="connsiteY11" fmla="*/ 0 h 1296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43812" h="1296955">
                <a:moveTo>
                  <a:pt x="643811" y="0"/>
                </a:moveTo>
                <a:lnTo>
                  <a:pt x="9331" y="0"/>
                </a:lnTo>
                <a:lnTo>
                  <a:pt x="0" y="93306"/>
                </a:lnTo>
                <a:lnTo>
                  <a:pt x="9330" y="1296955"/>
                </a:lnTo>
                <a:lnTo>
                  <a:pt x="625151" y="1296955"/>
                </a:lnTo>
                <a:lnTo>
                  <a:pt x="625151" y="625151"/>
                </a:lnTo>
                <a:lnTo>
                  <a:pt x="345232" y="634481"/>
                </a:lnTo>
                <a:lnTo>
                  <a:pt x="345232" y="466530"/>
                </a:lnTo>
                <a:cubicBezTo>
                  <a:pt x="345232" y="413657"/>
                  <a:pt x="345233" y="342122"/>
                  <a:pt x="345233" y="289249"/>
                </a:cubicBezTo>
                <a:lnTo>
                  <a:pt x="485191" y="289249"/>
                </a:lnTo>
                <a:lnTo>
                  <a:pt x="643812" y="298579"/>
                </a:lnTo>
                <a:cubicBezTo>
                  <a:pt x="643812" y="192832"/>
                  <a:pt x="643811" y="105747"/>
                  <a:pt x="643811" y="0"/>
                </a:cubicBezTo>
                <a:close/>
              </a:path>
            </a:pathLst>
          </a:custGeom>
          <a:solidFill>
            <a:srgbClr val="FF0000">
              <a:alpha val="4000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457E9573-FDEC-E211-19FA-023C27FF56AF}"/>
              </a:ext>
            </a:extLst>
          </p:cNvPr>
          <p:cNvSpPr/>
          <p:nvPr/>
        </p:nvSpPr>
        <p:spPr>
          <a:xfrm>
            <a:off x="6260953" y="3075983"/>
            <a:ext cx="671804" cy="1287624"/>
          </a:xfrm>
          <a:custGeom>
            <a:avLst/>
            <a:gdLst>
              <a:gd name="connsiteX0" fmla="*/ 0 w 671804"/>
              <a:gd name="connsiteY0" fmla="*/ 0 h 1287624"/>
              <a:gd name="connsiteX1" fmla="*/ 671804 w 671804"/>
              <a:gd name="connsiteY1" fmla="*/ 9330 h 1287624"/>
              <a:gd name="connsiteX2" fmla="*/ 671804 w 671804"/>
              <a:gd name="connsiteY2" fmla="*/ 1287624 h 1287624"/>
              <a:gd name="connsiteX3" fmla="*/ 18661 w 671804"/>
              <a:gd name="connsiteY3" fmla="*/ 1287624 h 1287624"/>
              <a:gd name="connsiteX4" fmla="*/ 27992 w 671804"/>
              <a:gd name="connsiteY4" fmla="*/ 914400 h 1287624"/>
              <a:gd name="connsiteX5" fmla="*/ 317241 w 671804"/>
              <a:gd name="connsiteY5" fmla="*/ 923730 h 1287624"/>
              <a:gd name="connsiteX6" fmla="*/ 317241 w 671804"/>
              <a:gd name="connsiteY6" fmla="*/ 615820 h 1287624"/>
              <a:gd name="connsiteX7" fmla="*/ 9331 w 671804"/>
              <a:gd name="connsiteY7" fmla="*/ 615820 h 1287624"/>
              <a:gd name="connsiteX8" fmla="*/ 0 w 671804"/>
              <a:gd name="connsiteY8" fmla="*/ 0 h 1287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71804" h="1287624">
                <a:moveTo>
                  <a:pt x="0" y="0"/>
                </a:moveTo>
                <a:lnTo>
                  <a:pt x="671804" y="9330"/>
                </a:lnTo>
                <a:lnTo>
                  <a:pt x="671804" y="1287624"/>
                </a:lnTo>
                <a:lnTo>
                  <a:pt x="18661" y="1287624"/>
                </a:lnTo>
                <a:lnTo>
                  <a:pt x="27992" y="914400"/>
                </a:lnTo>
                <a:lnTo>
                  <a:pt x="317241" y="923730"/>
                </a:lnTo>
                <a:lnTo>
                  <a:pt x="317241" y="615820"/>
                </a:lnTo>
                <a:lnTo>
                  <a:pt x="9331" y="615820"/>
                </a:lnTo>
                <a:lnTo>
                  <a:pt x="0" y="0"/>
                </a:lnTo>
                <a:close/>
              </a:path>
            </a:pathLst>
          </a:custGeom>
          <a:solidFill>
            <a:srgbClr val="FF0000">
              <a:alpha val="4000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047F9958-DCF1-5DBC-6B03-6C90D3F9934F}"/>
              </a:ext>
            </a:extLst>
          </p:cNvPr>
          <p:cNvSpPr/>
          <p:nvPr/>
        </p:nvSpPr>
        <p:spPr>
          <a:xfrm>
            <a:off x="5197069" y="4955588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0A28788-DBCD-1A5A-D514-D3743B221D71}"/>
              </a:ext>
            </a:extLst>
          </p:cNvPr>
          <p:cNvCxnSpPr>
            <a:endCxn id="24" idx="2"/>
          </p:cNvCxnSpPr>
          <p:nvPr/>
        </p:nvCxnSpPr>
        <p:spPr>
          <a:xfrm>
            <a:off x="3555076" y="4372938"/>
            <a:ext cx="1641993" cy="65465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3285F4EF-D3ED-555D-6284-0968D93750B7}"/>
              </a:ext>
            </a:extLst>
          </p:cNvPr>
          <p:cNvCxnSpPr>
            <a:cxnSpLocks/>
            <a:stCxn id="22" idx="4"/>
            <a:endCxn id="24" idx="1"/>
          </p:cNvCxnSpPr>
          <p:nvPr/>
        </p:nvCxnSpPr>
        <p:spPr>
          <a:xfrm>
            <a:off x="4180227" y="4372938"/>
            <a:ext cx="1037933" cy="603741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7F95FAA6-4092-BEF9-DA54-17ACC1A63569}"/>
              </a:ext>
            </a:extLst>
          </p:cNvPr>
          <p:cNvCxnSpPr>
            <a:cxnSpLocks/>
            <a:stCxn id="23" idx="3"/>
            <a:endCxn id="24" idx="7"/>
          </p:cNvCxnSpPr>
          <p:nvPr/>
        </p:nvCxnSpPr>
        <p:spPr>
          <a:xfrm flipH="1">
            <a:off x="5319994" y="4363607"/>
            <a:ext cx="959620" cy="61307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D38CA93F-A78F-0C82-07E0-31F2977BC8E1}"/>
              </a:ext>
            </a:extLst>
          </p:cNvPr>
          <p:cNvCxnSpPr>
            <a:cxnSpLocks/>
            <a:stCxn id="23" idx="2"/>
            <a:endCxn id="24" idx="6"/>
          </p:cNvCxnSpPr>
          <p:nvPr/>
        </p:nvCxnSpPr>
        <p:spPr>
          <a:xfrm flipH="1">
            <a:off x="5341085" y="4363607"/>
            <a:ext cx="1591672" cy="663989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553BA2EC-8F5B-622E-6F95-6BF67FA44B03}"/>
              </a:ext>
            </a:extLst>
          </p:cNvPr>
          <p:cNvSpPr txBox="1"/>
          <p:nvPr/>
        </p:nvSpPr>
        <p:spPr>
          <a:xfrm>
            <a:off x="69642" y="5961474"/>
            <a:ext cx="90452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Claim:</a:t>
            </a:r>
            <a:r>
              <a:rPr lang="en-US" sz="2000" dirty="0">
                <a:latin typeface="Comic Sans MS" pitchFamily="66" charset="0"/>
              </a:rPr>
              <a:t> a k-DS must choose a vertex from each V</a:t>
            </a:r>
            <a:r>
              <a:rPr lang="en-US" sz="2000" baseline="-25000" dirty="0">
                <a:latin typeface="Comic Sans MS" pitchFamily="66" charset="0"/>
              </a:rPr>
              <a:t>i </a:t>
            </a:r>
            <a:r>
              <a:rPr lang="en-US" sz="2000" dirty="0">
                <a:latin typeface="Comic Sans MS" pitchFamily="66" charset="0"/>
              </a:rPr>
              <a:t>and such vertices must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       form and independent set in G.</a:t>
            </a:r>
          </a:p>
        </p:txBody>
      </p:sp>
    </p:spTree>
    <p:extLst>
      <p:ext uri="{BB962C8B-B14F-4D97-AF65-F5344CB8AC3E}">
        <p14:creationId xmlns:p14="http://schemas.microsoft.com/office/powerpoint/2010/main" val="5837578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3">
            <a:extLst>
              <a:ext uri="{FF2B5EF4-FFF2-40B4-BE49-F238E27FC236}">
                <a16:creationId xmlns:a16="http://schemas.microsoft.com/office/drawing/2014/main" id="{69054914-4D20-F3D6-0111-A7748F662725}"/>
              </a:ext>
            </a:extLst>
          </p:cNvPr>
          <p:cNvSpPr txBox="1"/>
          <p:nvPr/>
        </p:nvSpPr>
        <p:spPr>
          <a:xfrm>
            <a:off x="35496" y="1470263"/>
            <a:ext cx="908395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Independent Set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Dominating Set (even in bipartite graphs)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Set Cover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Hitting Set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Connected Dominating Set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Partial Vertex Cover (parameterized by the size of the cover)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...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9D6C83E7-F57C-8736-7B5F-BF951C2498A9}"/>
              </a:ext>
            </a:extLst>
          </p:cNvPr>
          <p:cNvSpPr txBox="1"/>
          <p:nvPr/>
        </p:nvSpPr>
        <p:spPr>
          <a:xfrm>
            <a:off x="0" y="692696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Hundreds of parameterized problems are known to be at least as hard as Clique: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F717141F-3F1B-1C6F-4FB8-82DD8F4FE2D6}"/>
              </a:ext>
            </a:extLst>
          </p:cNvPr>
          <p:cNvSpPr txBox="1"/>
          <p:nvPr/>
        </p:nvSpPr>
        <p:spPr>
          <a:xfrm>
            <a:off x="30025" y="18864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Hard problems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5F97017A-176C-7D81-7566-2C53B8F3A1BC}"/>
              </a:ext>
            </a:extLst>
          </p:cNvPr>
          <p:cNvSpPr txBox="1"/>
          <p:nvPr/>
        </p:nvSpPr>
        <p:spPr>
          <a:xfrm>
            <a:off x="60050" y="414908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We believe that none of these problems are FPT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37687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404664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It seems we have to assume something stronger that P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</a:t>
            </a:r>
            <a:r>
              <a:rPr lang="en-US" sz="2000" dirty="0">
                <a:latin typeface="Comic Sans MS" pitchFamily="66" charset="0"/>
              </a:rPr>
              <a:t>NP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45021" y="764704"/>
            <a:ext cx="50591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Let’s choose a basic hypothesis: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3708" y="98947"/>
            <a:ext cx="5868144" cy="4106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cs typeface="Times New Roman" pitchFamily="18" charset="0"/>
              </a:rPr>
              <a:t>Basic </a:t>
            </a:r>
            <a:r>
              <a:rPr lang="en-US" sz="2400" dirty="0" err="1">
                <a:solidFill>
                  <a:srgbClr val="3366FF"/>
                </a:solidFill>
                <a:latin typeface="Comic Sans MS" pitchFamily="66" charset="0"/>
                <a:cs typeface="Times New Roman" pitchFamily="18" charset="0"/>
              </a:rPr>
              <a:t>Hypotesis</a:t>
            </a:r>
            <a:endParaRPr lang="en-US" sz="2400" dirty="0">
              <a:solidFill>
                <a:srgbClr val="3366FF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2BDE0799-CC50-663D-687A-43D7A3B01D7D}"/>
              </a:ext>
            </a:extLst>
          </p:cNvPr>
          <p:cNvSpPr txBox="1"/>
          <p:nvPr/>
        </p:nvSpPr>
        <p:spPr>
          <a:xfrm>
            <a:off x="30907" y="1422170"/>
            <a:ext cx="90839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Engineers’ Hypothesis</a:t>
            </a:r>
          </a:p>
          <a:p>
            <a:r>
              <a:rPr lang="en-US" sz="2000" dirty="0">
                <a:latin typeface="Comic Sans MS" pitchFamily="66" charset="0"/>
              </a:rPr>
              <a:t>k-Clique cannot be solved in time f(k)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n</a:t>
            </a:r>
            <a:r>
              <a:rPr lang="en-US" sz="2400" baseline="30000" dirty="0" err="1">
                <a:latin typeface="Comic Sans MS" pitchFamily="66" charset="0"/>
              </a:rPr>
              <a:t>O</a:t>
            </a:r>
            <a:r>
              <a:rPr lang="en-US" sz="2400" baseline="30000" dirty="0">
                <a:latin typeface="Comic Sans MS" pitchFamily="66" charset="0"/>
              </a:rPr>
              <a:t>(1)</a:t>
            </a:r>
            <a:r>
              <a:rPr lang="en-US" sz="2000" dirty="0">
                <a:latin typeface="Comic Sans MS" pitchFamily="66" charset="0"/>
              </a:rPr>
              <a:t>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95FA0FD6-AF4E-8499-D6BA-DCE987FCC43A}"/>
              </a:ext>
            </a:extLst>
          </p:cNvPr>
          <p:cNvSpPr txBox="1"/>
          <p:nvPr/>
        </p:nvSpPr>
        <p:spPr>
          <a:xfrm>
            <a:off x="1242386" y="6227434"/>
            <a:ext cx="65370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which hypothesis is most plausible?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E0362CA-2F8D-E573-7D59-B3FA153421FD}"/>
              </a:ext>
            </a:extLst>
          </p:cNvPr>
          <p:cNvSpPr/>
          <p:nvPr/>
        </p:nvSpPr>
        <p:spPr>
          <a:xfrm>
            <a:off x="70033" y="1360094"/>
            <a:ext cx="8894456" cy="988786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69B6AD35-BBA5-9872-7753-A3C2833A1A41}"/>
              </a:ext>
            </a:extLst>
          </p:cNvPr>
          <p:cNvSpPr txBox="1"/>
          <p:nvPr/>
        </p:nvSpPr>
        <p:spPr>
          <a:xfrm>
            <a:off x="24554" y="2977495"/>
            <a:ext cx="90839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Theorists’ Hypothesis</a:t>
            </a:r>
          </a:p>
          <a:p>
            <a:r>
              <a:rPr lang="en-US" sz="2000" dirty="0">
                <a:latin typeface="Comic Sans MS" pitchFamily="66" charset="0"/>
              </a:rPr>
              <a:t>k-Step Halting Problem (is there a path of a give Nondeterministic Turing Machine that stops in k steps?) cannot be solved in time f(k)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n</a:t>
            </a:r>
            <a:r>
              <a:rPr lang="en-US" sz="2400" baseline="30000" dirty="0" err="1">
                <a:latin typeface="Comic Sans MS" pitchFamily="66" charset="0"/>
              </a:rPr>
              <a:t>O</a:t>
            </a:r>
            <a:r>
              <a:rPr lang="en-US" sz="2400" baseline="30000" dirty="0">
                <a:latin typeface="Comic Sans MS" pitchFamily="66" charset="0"/>
              </a:rPr>
              <a:t>(1)</a:t>
            </a:r>
            <a:r>
              <a:rPr lang="en-US" sz="2000" dirty="0">
                <a:latin typeface="Comic Sans MS" pitchFamily="66" charset="0"/>
              </a:rPr>
              <a:t>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AE6D84B-93DB-453B-F619-1DA4893C6503}"/>
              </a:ext>
            </a:extLst>
          </p:cNvPr>
          <p:cNvSpPr/>
          <p:nvPr/>
        </p:nvSpPr>
        <p:spPr>
          <a:xfrm>
            <a:off x="63680" y="2915418"/>
            <a:ext cx="8894456" cy="1296145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859A28C7-1845-7CF1-46A5-94032B93DD3F}"/>
              </a:ext>
            </a:extLst>
          </p:cNvPr>
          <p:cNvSpPr txBox="1"/>
          <p:nvPr/>
        </p:nvSpPr>
        <p:spPr>
          <a:xfrm>
            <a:off x="41036" y="4931799"/>
            <a:ext cx="90839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Exponential Time Hypothesis (ETH)</a:t>
            </a:r>
          </a:p>
          <a:p>
            <a:r>
              <a:rPr lang="en-US" sz="2000" dirty="0">
                <a:latin typeface="Comic Sans MS" pitchFamily="66" charset="0"/>
              </a:rPr>
              <a:t>n-variable 3-SAT cannot be solved in time </a:t>
            </a:r>
            <a:r>
              <a:rPr lang="en-US" sz="2400" dirty="0">
                <a:latin typeface="Comic Sans MS" pitchFamily="66" charset="0"/>
              </a:rPr>
              <a:t>2</a:t>
            </a:r>
            <a:r>
              <a:rPr lang="en-US" sz="2800" baseline="30000" dirty="0">
                <a:latin typeface="Comic Sans MS" pitchFamily="66" charset="0"/>
              </a:rPr>
              <a:t>o(n)</a:t>
            </a:r>
            <a:r>
              <a:rPr lang="en-US" sz="2000" dirty="0">
                <a:latin typeface="Comic Sans MS" pitchFamily="66" charset="0"/>
              </a:rPr>
              <a:t>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93B66DF-DC64-2E55-EB61-2A8AFE6D88FC}"/>
              </a:ext>
            </a:extLst>
          </p:cNvPr>
          <p:cNvSpPr/>
          <p:nvPr/>
        </p:nvSpPr>
        <p:spPr>
          <a:xfrm>
            <a:off x="80162" y="4869723"/>
            <a:ext cx="8894456" cy="988786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Arrow: Left-Right 14">
            <a:extLst>
              <a:ext uri="{FF2B5EF4-FFF2-40B4-BE49-F238E27FC236}">
                <a16:creationId xmlns:a16="http://schemas.microsoft.com/office/drawing/2014/main" id="{805C566D-CE19-CC36-1B4B-B07FCE724EB2}"/>
              </a:ext>
            </a:extLst>
          </p:cNvPr>
          <p:cNvSpPr/>
          <p:nvPr/>
        </p:nvSpPr>
        <p:spPr>
          <a:xfrm rot="5400000">
            <a:off x="4065224" y="2470180"/>
            <a:ext cx="604207" cy="309789"/>
          </a:xfrm>
          <a:prstGeom prst="left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row: Down 15">
            <a:extLst>
              <a:ext uri="{FF2B5EF4-FFF2-40B4-BE49-F238E27FC236}">
                <a16:creationId xmlns:a16="http://schemas.microsoft.com/office/drawing/2014/main" id="{4FB4FC4F-AFC0-DE08-A00E-04DDC0A5B90E}"/>
              </a:ext>
            </a:extLst>
          </p:cNvPr>
          <p:cNvSpPr/>
          <p:nvPr/>
        </p:nvSpPr>
        <p:spPr>
          <a:xfrm rot="10800000">
            <a:off x="4239358" y="4282300"/>
            <a:ext cx="288032" cy="504953"/>
          </a:xfrm>
          <a:prstGeom prst="down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43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3" grpId="0"/>
      <p:bldP spid="25" grpId="0" animBg="1"/>
      <p:bldP spid="3" grpId="0"/>
      <p:bldP spid="7" grpId="0" animBg="1"/>
      <p:bldP spid="12" grpId="0"/>
      <p:bldP spid="13" grpId="0" animBg="1"/>
      <p:bldP spid="15" grpId="0" animBg="1"/>
      <p:bldP spid="1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63BD5B-73D2-D188-47AF-5B656130B3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68761"/>
            <a:ext cx="9144000" cy="4320480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k-Clique</a:t>
            </a:r>
            <a:r>
              <a:rPr lang="en-US" sz="2000" dirty="0">
                <a:latin typeface="Comic Sans MS" panose="030F0702030302020204" pitchFamily="66" charset="0"/>
              </a:rPr>
              <a:t> and </a:t>
            </a:r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k-Step Halting problem </a:t>
            </a:r>
            <a:r>
              <a:rPr lang="en-US" sz="2000" dirty="0">
                <a:latin typeface="Comic Sans MS" panose="030F0702030302020204" pitchFamily="66" charset="0"/>
              </a:rPr>
              <a:t>can be reduced to each other </a:t>
            </a:r>
          </a:p>
          <a:p>
            <a:pPr lvl="1"/>
            <a:r>
              <a:rPr lang="en-US" sz="2000" dirty="0">
                <a:latin typeface="Comic Sans MS" panose="030F0702030302020204" pitchFamily="66" charset="0"/>
              </a:rPr>
              <a:t>Engineers’ Hypothesis and Theorists’ Hypothesis are equivalent!</a:t>
            </a:r>
            <a:endParaRPr lang="en-US" sz="1600" dirty="0">
              <a:latin typeface="Comic Sans MS" panose="030F0702030302020204" pitchFamily="66" charset="0"/>
            </a:endParaRPr>
          </a:p>
          <a:p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k-Clique</a:t>
            </a:r>
            <a:r>
              <a:rPr lang="en-US" sz="2000" dirty="0">
                <a:latin typeface="Comic Sans MS" panose="030F0702030302020204" pitchFamily="66" charset="0"/>
              </a:rPr>
              <a:t> and </a:t>
            </a:r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k-Step Halting problem </a:t>
            </a:r>
            <a:r>
              <a:rPr lang="en-US" sz="2000" dirty="0">
                <a:latin typeface="Comic Sans MS" panose="030F0702030302020204" pitchFamily="66" charset="0"/>
              </a:rPr>
              <a:t>can be reduced to </a:t>
            </a:r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k-Dominating Set</a:t>
            </a:r>
          </a:p>
          <a:p>
            <a:r>
              <a:rPr lang="en-US" sz="2000" dirty="0">
                <a:latin typeface="Comic Sans MS" panose="030F0702030302020204" pitchFamily="66" charset="0"/>
              </a:rPr>
              <a:t>Is there a parameterized reduction from </a:t>
            </a:r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k-Dominating Set </a:t>
            </a:r>
            <a:r>
              <a:rPr lang="en-US" sz="2000" dirty="0">
                <a:latin typeface="Comic Sans MS" panose="030F0702030302020204" pitchFamily="66" charset="0"/>
              </a:rPr>
              <a:t>to </a:t>
            </a:r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k-Clique</a:t>
            </a:r>
            <a:r>
              <a:rPr lang="en-US" sz="2000" dirty="0">
                <a:latin typeface="Comic Sans MS" panose="030F0702030302020204" pitchFamily="66" charset="0"/>
              </a:rPr>
              <a:t>?</a:t>
            </a:r>
          </a:p>
          <a:p>
            <a:r>
              <a:rPr lang="en-US" sz="2000" dirty="0">
                <a:latin typeface="Comic Sans MS" panose="030F0702030302020204" pitchFamily="66" charset="0"/>
              </a:rPr>
              <a:t>Probably not. Unlike in NP-completeness, where most problems are equivalent, here we have a hierarchy of hard problems.</a:t>
            </a:r>
          </a:p>
          <a:p>
            <a:pPr lvl="1"/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Independent Set </a:t>
            </a:r>
            <a:r>
              <a:rPr lang="en-US" sz="2000" dirty="0">
                <a:latin typeface="Comic Sans MS" panose="030F0702030302020204" pitchFamily="66" charset="0"/>
              </a:rPr>
              <a:t>is </a:t>
            </a:r>
            <a:r>
              <a:rPr lang="en-U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W[1]-complete</a:t>
            </a:r>
          </a:p>
          <a:p>
            <a:pPr lvl="1"/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Dominating Set </a:t>
            </a:r>
            <a:r>
              <a:rPr lang="en-US" sz="2000" dirty="0">
                <a:latin typeface="Comic Sans MS" panose="030F0702030302020204" pitchFamily="66" charset="0"/>
              </a:rPr>
              <a:t>is </a:t>
            </a:r>
            <a:r>
              <a:rPr lang="en-U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W[2]-complete</a:t>
            </a:r>
          </a:p>
          <a:p>
            <a:r>
              <a:rPr lang="en-US" sz="2000" dirty="0">
                <a:latin typeface="Comic Sans MS" panose="030F0702030302020204" pitchFamily="66" charset="0"/>
              </a:rPr>
              <a:t>Does not matter if we only care about whether a problem is FPT or not!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F23CE008-B666-EA72-2D1A-CF329A015B6C}"/>
              </a:ext>
            </a:extLst>
          </p:cNvPr>
          <p:cNvSpPr txBox="1"/>
          <p:nvPr/>
        </p:nvSpPr>
        <p:spPr>
          <a:xfrm>
            <a:off x="30025" y="18864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Some observations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0683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3">
            <a:extLst>
              <a:ext uri="{FF2B5EF4-FFF2-40B4-BE49-F238E27FC236}">
                <a16:creationId xmlns:a16="http://schemas.microsoft.com/office/drawing/2014/main" id="{D2B731B3-D904-CEA3-0496-C14F814F5846}"/>
              </a:ext>
            </a:extLst>
          </p:cNvPr>
          <p:cNvSpPr txBox="1"/>
          <p:nvPr/>
        </p:nvSpPr>
        <p:spPr>
          <a:xfrm>
            <a:off x="0" y="4040361"/>
            <a:ext cx="75963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weight of an assignment: </a:t>
            </a:r>
            <a:r>
              <a:rPr lang="en-US" sz="2000" dirty="0">
                <a:latin typeface="Comic Sans MS" pitchFamily="66" charset="0"/>
              </a:rPr>
              <a:t>number of true variables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62204D18-85DA-6A46-AB18-8D4F7B39453B}"/>
              </a:ext>
            </a:extLst>
          </p:cNvPr>
          <p:cNvSpPr txBox="1"/>
          <p:nvPr/>
        </p:nvSpPr>
        <p:spPr>
          <a:xfrm>
            <a:off x="395536" y="214586"/>
            <a:ext cx="268066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Boolean circuit</a:t>
            </a:r>
            <a:r>
              <a:rPr lang="en-US" sz="2000" dirty="0">
                <a:latin typeface="Comic Sans MS" pitchFamily="66" charset="0"/>
              </a:rPr>
              <a:t> consists of input gates, negation gates, AND gates, OR gates, and a single output gate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20023A2-789B-E4D9-3A32-95FEA3CF27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7904" y="116632"/>
            <a:ext cx="3816423" cy="2614095"/>
          </a:xfrm>
          <a:prstGeom prst="rect">
            <a:avLst/>
          </a:prstGeom>
        </p:spPr>
      </p:pic>
      <p:sp>
        <p:nvSpPr>
          <p:cNvPr id="12" name="CasellaDiTesto 3">
            <a:extLst>
              <a:ext uri="{FF2B5EF4-FFF2-40B4-BE49-F238E27FC236}">
                <a16:creationId xmlns:a16="http://schemas.microsoft.com/office/drawing/2014/main" id="{B076F533-F0FA-8A71-02BF-468EE663F7B4}"/>
              </a:ext>
            </a:extLst>
          </p:cNvPr>
          <p:cNvSpPr txBox="1"/>
          <p:nvPr/>
        </p:nvSpPr>
        <p:spPr>
          <a:xfrm>
            <a:off x="24554" y="2770996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Circuit Satisfiability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 </a:t>
            </a:r>
          </a:p>
          <a:p>
            <a:r>
              <a:rPr lang="en-US" sz="2000" dirty="0">
                <a:latin typeface="Comic Sans MS" pitchFamily="66" charset="0"/>
              </a:rPr>
              <a:t>Given a Boolean circuit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</a:t>
            </a:r>
            <a:r>
              <a:rPr lang="en-US" sz="2000" dirty="0">
                <a:latin typeface="Comic Sans MS" pitchFamily="66" charset="0"/>
              </a:rPr>
              <a:t>, decide if there is an assignment on the inputs of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</a:t>
            </a:r>
            <a:r>
              <a:rPr lang="en-US" sz="2000" dirty="0">
                <a:latin typeface="Comic Sans MS" pitchFamily="66" charset="0"/>
              </a:rPr>
              <a:t> making the output true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EDF2625-B1F6-70E7-8242-7878549B1F9A}"/>
              </a:ext>
            </a:extLst>
          </p:cNvPr>
          <p:cNvSpPr/>
          <p:nvPr/>
        </p:nvSpPr>
        <p:spPr>
          <a:xfrm>
            <a:off x="63680" y="2708920"/>
            <a:ext cx="8894456" cy="1152128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4A61C036-A04F-1503-E37B-B632B7EAC55A}"/>
              </a:ext>
            </a:extLst>
          </p:cNvPr>
          <p:cNvSpPr txBox="1"/>
          <p:nvPr/>
        </p:nvSpPr>
        <p:spPr>
          <a:xfrm>
            <a:off x="35496" y="4859228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Weighted Circuit Satisfiability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 </a:t>
            </a:r>
          </a:p>
          <a:p>
            <a:r>
              <a:rPr lang="en-US" sz="2000" dirty="0">
                <a:latin typeface="Comic Sans MS" pitchFamily="66" charset="0"/>
              </a:rPr>
              <a:t>Given a Boolean circuit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</a:t>
            </a:r>
            <a:r>
              <a:rPr lang="en-US" sz="2000" dirty="0">
                <a:latin typeface="Comic Sans MS" pitchFamily="66" charset="0"/>
              </a:rPr>
              <a:t> and an integer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, decide if there is an assignment of weight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 making the output true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3E9AD63-F2D6-A2A5-18E0-8DF9C40AB523}"/>
              </a:ext>
            </a:extLst>
          </p:cNvPr>
          <p:cNvSpPr/>
          <p:nvPr/>
        </p:nvSpPr>
        <p:spPr>
          <a:xfrm>
            <a:off x="74622" y="4797152"/>
            <a:ext cx="8894456" cy="1152128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723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  <p:bldP spid="13" grpId="0" animBg="1"/>
      <p:bldP spid="14" grpId="0"/>
      <p:bldP spid="1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FB9EC05-91EA-F013-35F6-7C11B2D363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106" y="2210244"/>
            <a:ext cx="1728192" cy="222735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A058634-FED0-B5FF-8685-4BD8BA5CCF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1760" y="1986697"/>
            <a:ext cx="3424644" cy="3098487"/>
          </a:xfrm>
          <a:prstGeom prst="rect">
            <a:avLst/>
          </a:prstGeom>
        </p:spPr>
      </p:pic>
      <p:sp>
        <p:nvSpPr>
          <p:cNvPr id="10" name="CasellaDiTesto 3">
            <a:extLst>
              <a:ext uri="{FF2B5EF4-FFF2-40B4-BE49-F238E27FC236}">
                <a16:creationId xmlns:a16="http://schemas.microsoft.com/office/drawing/2014/main" id="{AD084904-EEFC-5421-9981-2A4EBC7E1D07}"/>
              </a:ext>
            </a:extLst>
          </p:cNvPr>
          <p:cNvSpPr txBox="1"/>
          <p:nvPr/>
        </p:nvSpPr>
        <p:spPr>
          <a:xfrm>
            <a:off x="44736" y="476672"/>
            <a:ext cx="81586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Both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k-Independent Set</a:t>
            </a:r>
            <a:r>
              <a:rPr lang="en-US" sz="2000" dirty="0">
                <a:latin typeface="Comic Sans MS" pitchFamily="66" charset="0"/>
              </a:rPr>
              <a:t> and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k-Dominating Set </a:t>
            </a:r>
            <a:r>
              <a:rPr lang="en-US" sz="2000" dirty="0">
                <a:latin typeface="Comic Sans MS" pitchFamily="66" charset="0"/>
              </a:rPr>
              <a:t>can be reduced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Weighted Circuit Satisfiability 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54144769-8CB7-8475-3C3E-46F7237F17AE}"/>
              </a:ext>
            </a:extLst>
          </p:cNvPr>
          <p:cNvSpPr txBox="1"/>
          <p:nvPr/>
        </p:nvSpPr>
        <p:spPr>
          <a:xfrm>
            <a:off x="2915816" y="5301208"/>
            <a:ext cx="26647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k-Independent Set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7E47592F-4408-23DD-5165-F681775DF389}"/>
              </a:ext>
            </a:extLst>
          </p:cNvPr>
          <p:cNvSpPr txBox="1"/>
          <p:nvPr/>
        </p:nvSpPr>
        <p:spPr>
          <a:xfrm>
            <a:off x="6357446" y="5301208"/>
            <a:ext cx="26647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k-Dominating Set 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40DCA511-5C9D-5084-7365-E7D70D5C82D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28184" y="1986697"/>
            <a:ext cx="2592288" cy="2712136"/>
          </a:xfrm>
          <a:prstGeom prst="rect">
            <a:avLst/>
          </a:prstGeom>
        </p:spPr>
      </p:pic>
      <p:sp>
        <p:nvSpPr>
          <p:cNvPr id="15" name="CasellaDiTesto 3">
            <a:extLst>
              <a:ext uri="{FF2B5EF4-FFF2-40B4-BE49-F238E27FC236}">
                <a16:creationId xmlns:a16="http://schemas.microsoft.com/office/drawing/2014/main" id="{AAF40990-C80B-DB94-36FA-0872C1966F1C}"/>
              </a:ext>
            </a:extLst>
          </p:cNvPr>
          <p:cNvSpPr txBox="1"/>
          <p:nvPr/>
        </p:nvSpPr>
        <p:spPr>
          <a:xfrm>
            <a:off x="186674" y="6181273"/>
            <a:ext cx="87706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idea: </a:t>
            </a:r>
            <a:r>
              <a:rPr lang="en-US" sz="2000" dirty="0">
                <a:latin typeface="Comic Sans MS" pitchFamily="66" charset="0"/>
              </a:rPr>
              <a:t>DS is harder than IS because we need a more complicated circuit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689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FB9EC05-91EA-F013-35F6-7C11B2D363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106" y="2970847"/>
            <a:ext cx="1728192" cy="222735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A058634-FED0-B5FF-8685-4BD8BA5CCF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1760" y="2747300"/>
            <a:ext cx="3424644" cy="3098487"/>
          </a:xfrm>
          <a:prstGeom prst="rect">
            <a:avLst/>
          </a:prstGeom>
        </p:spPr>
      </p:pic>
      <p:sp>
        <p:nvSpPr>
          <p:cNvPr id="10" name="CasellaDiTesto 3">
            <a:extLst>
              <a:ext uri="{FF2B5EF4-FFF2-40B4-BE49-F238E27FC236}">
                <a16:creationId xmlns:a16="http://schemas.microsoft.com/office/drawing/2014/main" id="{AD084904-EEFC-5421-9981-2A4EBC7E1D07}"/>
              </a:ext>
            </a:extLst>
          </p:cNvPr>
          <p:cNvSpPr txBox="1"/>
          <p:nvPr/>
        </p:nvSpPr>
        <p:spPr>
          <a:xfrm>
            <a:off x="0" y="404664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depth</a:t>
            </a:r>
            <a:r>
              <a:rPr lang="en-US" sz="2000" dirty="0">
                <a:latin typeface="Comic Sans MS" pitchFamily="66" charset="0"/>
              </a:rPr>
              <a:t> of a circuit: the maximum length of an input-output path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54144769-8CB7-8475-3C3E-46F7237F17AE}"/>
              </a:ext>
            </a:extLst>
          </p:cNvPr>
          <p:cNvSpPr txBox="1"/>
          <p:nvPr/>
        </p:nvSpPr>
        <p:spPr>
          <a:xfrm>
            <a:off x="2915816" y="6061811"/>
            <a:ext cx="26647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k-Independent Set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7E47592F-4408-23DD-5165-F681775DF389}"/>
              </a:ext>
            </a:extLst>
          </p:cNvPr>
          <p:cNvSpPr txBox="1"/>
          <p:nvPr/>
        </p:nvSpPr>
        <p:spPr>
          <a:xfrm>
            <a:off x="6357446" y="6061811"/>
            <a:ext cx="26647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k-Dominating Set 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40DCA511-5C9D-5084-7365-E7D70D5C82D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28184" y="2747300"/>
            <a:ext cx="2592288" cy="2712136"/>
          </a:xfrm>
          <a:prstGeom prst="rect">
            <a:avLst/>
          </a:prstGeom>
        </p:spPr>
      </p:pic>
      <p:sp>
        <p:nvSpPr>
          <p:cNvPr id="2" name="CasellaDiTesto 3">
            <a:extLst>
              <a:ext uri="{FF2B5EF4-FFF2-40B4-BE49-F238E27FC236}">
                <a16:creationId xmlns:a16="http://schemas.microsoft.com/office/drawing/2014/main" id="{05E1269A-685E-1D93-360B-B72FA431C34D}"/>
              </a:ext>
            </a:extLst>
          </p:cNvPr>
          <p:cNvSpPr txBox="1"/>
          <p:nvPr/>
        </p:nvSpPr>
        <p:spPr>
          <a:xfrm>
            <a:off x="17462" y="865981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gate is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large</a:t>
            </a:r>
            <a:r>
              <a:rPr lang="en-US" sz="2000" dirty="0">
                <a:latin typeface="Comic Sans MS" pitchFamily="66" charset="0"/>
              </a:rPr>
              <a:t> if it has more than 2 inputs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F9713909-1540-2A1C-9FBE-E43379384759}"/>
              </a:ext>
            </a:extLst>
          </p:cNvPr>
          <p:cNvSpPr txBox="1"/>
          <p:nvPr/>
        </p:nvSpPr>
        <p:spPr>
          <a:xfrm>
            <a:off x="0" y="1407149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weft</a:t>
            </a:r>
            <a:r>
              <a:rPr lang="en-US" sz="2000" dirty="0">
                <a:latin typeface="Comic Sans MS" pitchFamily="66" charset="0"/>
              </a:rPr>
              <a:t> of a circuit: the maximum number of large gates in an input-output path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35DEB97A-E395-6CB1-989D-D1514DB34B38}"/>
              </a:ext>
            </a:extLst>
          </p:cNvPr>
          <p:cNvSpPr txBox="1"/>
          <p:nvPr/>
        </p:nvSpPr>
        <p:spPr>
          <a:xfrm>
            <a:off x="3011539" y="2329012"/>
            <a:ext cx="22250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depth: </a:t>
            </a:r>
            <a:r>
              <a:rPr lang="en-US" sz="2000" dirty="0">
                <a:latin typeface="Comic Sans MS" pitchFamily="66" charset="0"/>
              </a:rPr>
              <a:t>3 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weft: </a:t>
            </a:r>
            <a:r>
              <a:rPr lang="en-US" sz="2000" dirty="0">
                <a:latin typeface="Comic Sans MS" pitchFamily="66" charset="0"/>
              </a:rPr>
              <a:t>1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BA5A6F2A-C0AD-3BFF-F2B9-1D1B7D1826D6}"/>
              </a:ext>
            </a:extLst>
          </p:cNvPr>
          <p:cNvSpPr txBox="1"/>
          <p:nvPr/>
        </p:nvSpPr>
        <p:spPr>
          <a:xfrm>
            <a:off x="6411785" y="2276872"/>
            <a:ext cx="22250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depth: </a:t>
            </a:r>
            <a:r>
              <a:rPr lang="en-US" sz="2000" dirty="0">
                <a:latin typeface="Comic Sans MS" pitchFamily="66" charset="0"/>
              </a:rPr>
              <a:t>2 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weft: </a:t>
            </a:r>
            <a:r>
              <a:rPr lang="en-US" sz="2000" dirty="0">
                <a:latin typeface="Comic Sans MS" pitchFamily="66" charset="0"/>
              </a:rPr>
              <a:t>2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5766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2" grpId="0"/>
      <p:bldP spid="3" grpId="0"/>
      <p:bldP spid="4" grpId="0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sellaDiTesto 3">
            <a:extLst>
              <a:ext uri="{FF2B5EF4-FFF2-40B4-BE49-F238E27FC236}">
                <a16:creationId xmlns:a16="http://schemas.microsoft.com/office/drawing/2014/main" id="{54144769-8CB7-8475-3C3E-46F7237F17AE}"/>
              </a:ext>
            </a:extLst>
          </p:cNvPr>
          <p:cNvSpPr txBox="1"/>
          <p:nvPr/>
        </p:nvSpPr>
        <p:spPr>
          <a:xfrm>
            <a:off x="30024" y="4809346"/>
            <a:ext cx="90692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problem is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complete</a:t>
            </a:r>
            <a:r>
              <a:rPr lang="en-US" sz="2000" dirty="0">
                <a:latin typeface="Comic Sans MS" pitchFamily="66" charset="0"/>
              </a:rPr>
              <a:t> for a given class if every other problem in the class can be reduced to it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05E1269A-685E-1D93-360B-B72FA431C34D}"/>
              </a:ext>
            </a:extLst>
          </p:cNvPr>
          <p:cNvSpPr txBox="1"/>
          <p:nvPr/>
        </p:nvSpPr>
        <p:spPr>
          <a:xfrm>
            <a:off x="15280" y="606928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C[t; d]</a:t>
            </a:r>
            <a:r>
              <a:rPr lang="en-US" sz="2000" dirty="0">
                <a:latin typeface="Comic Sans MS" pitchFamily="66" charset="0"/>
              </a:rPr>
              <a:t> be the set of all circuits having weft at most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 and depth at most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d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F9713909-1540-2A1C-9FBE-E43379384759}"/>
              </a:ext>
            </a:extLst>
          </p:cNvPr>
          <p:cNvSpPr txBox="1"/>
          <p:nvPr/>
        </p:nvSpPr>
        <p:spPr>
          <a:xfrm>
            <a:off x="70033" y="3301930"/>
            <a:ext cx="8390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Independent Set</a:t>
            </a:r>
            <a:r>
              <a:rPr lang="en-US" sz="2000" dirty="0">
                <a:latin typeface="Comic Sans MS" pitchFamily="66" charset="0"/>
              </a:rPr>
              <a:t> is in W[1] and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Dominating Set </a:t>
            </a:r>
            <a:r>
              <a:rPr lang="en-US" sz="2000" dirty="0">
                <a:latin typeface="Comic Sans MS" pitchFamily="66" charset="0"/>
              </a:rPr>
              <a:t>is in W[2]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35DEB97A-E395-6CB1-989D-D1514DB34B38}"/>
              </a:ext>
            </a:extLst>
          </p:cNvPr>
          <p:cNvSpPr txBox="1"/>
          <p:nvPr/>
        </p:nvSpPr>
        <p:spPr>
          <a:xfrm>
            <a:off x="1177355" y="5668142"/>
            <a:ext cx="72728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reduction from DS to IS would imply W[1]=W[2]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C6D73363-7A12-3B53-1662-4232751AC620}"/>
              </a:ext>
            </a:extLst>
          </p:cNvPr>
          <p:cNvSpPr txBox="1"/>
          <p:nvPr/>
        </p:nvSpPr>
        <p:spPr>
          <a:xfrm>
            <a:off x="30025" y="18864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 W-hierarchy 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F31E7B9B-427B-0B5E-F70F-4A7A5430BAF4}"/>
              </a:ext>
            </a:extLst>
          </p:cNvPr>
          <p:cNvSpPr txBox="1"/>
          <p:nvPr/>
        </p:nvSpPr>
        <p:spPr>
          <a:xfrm>
            <a:off x="30907" y="1474852"/>
            <a:ext cx="89521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Definition </a:t>
            </a:r>
          </a:p>
          <a:p>
            <a:pPr lvl="0">
              <a:defRPr/>
            </a:pPr>
            <a:r>
              <a:rPr lang="en-US" sz="2000" dirty="0">
                <a:latin typeface="Comic Sans MS" pitchFamily="66" charset="0"/>
              </a:rPr>
              <a:t>A problem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</a:t>
            </a:r>
            <a:r>
              <a:rPr lang="en-US" sz="2000" dirty="0">
                <a:latin typeface="Comic Sans MS" pitchFamily="66" charset="0"/>
              </a:rPr>
              <a:t> is in the class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W[t]</a:t>
            </a:r>
            <a:r>
              <a:rPr lang="en-US" sz="2000" dirty="0">
                <a:latin typeface="Comic Sans MS" pitchFamily="66" charset="0"/>
              </a:rPr>
              <a:t> if there is a constant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d</a:t>
            </a:r>
            <a:r>
              <a:rPr lang="en-US" sz="2000" dirty="0">
                <a:latin typeface="Comic Sans MS" pitchFamily="66" charset="0"/>
              </a:rPr>
              <a:t> and a parameterized reduction from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</a:t>
            </a:r>
            <a:r>
              <a:rPr lang="en-US" sz="2000" dirty="0">
                <a:latin typeface="Comic Sans MS" pitchFamily="66" charset="0"/>
              </a:rPr>
              <a:t>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Weighted Circuit Satisfiability </a:t>
            </a:r>
            <a:r>
              <a:rPr lang="en-US" sz="2000" dirty="0">
                <a:latin typeface="Comic Sans MS" pitchFamily="66" charset="0"/>
              </a:rPr>
              <a:t>of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C[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t;d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] 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E638D48-9390-C6FF-5A84-CC6DF82509A3}"/>
              </a:ext>
            </a:extLst>
          </p:cNvPr>
          <p:cNvSpPr/>
          <p:nvPr/>
        </p:nvSpPr>
        <p:spPr>
          <a:xfrm>
            <a:off x="70033" y="1412776"/>
            <a:ext cx="8913014" cy="1584176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FDC28D6E-4C25-1447-EEF9-8D86D870160A}"/>
              </a:ext>
            </a:extLst>
          </p:cNvPr>
          <p:cNvSpPr txBox="1"/>
          <p:nvPr/>
        </p:nvSpPr>
        <p:spPr>
          <a:xfrm>
            <a:off x="70033" y="3778121"/>
            <a:ext cx="79593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fact: </a:t>
            </a:r>
            <a:r>
              <a:rPr lang="en-US" sz="2000" dirty="0">
                <a:latin typeface="Comic Sans MS" pitchFamily="66" charset="0"/>
              </a:rPr>
              <a:t>Independent Set is 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W[1]-complete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0347576A-F1D4-E0C5-B174-F4A6F5B5AB57}"/>
              </a:ext>
            </a:extLst>
          </p:cNvPr>
          <p:cNvSpPr txBox="1"/>
          <p:nvPr/>
        </p:nvSpPr>
        <p:spPr>
          <a:xfrm>
            <a:off x="63981" y="4211562"/>
            <a:ext cx="79593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fact: </a:t>
            </a:r>
            <a:r>
              <a:rPr lang="en-US" sz="2000" dirty="0">
                <a:latin typeface="Comic Sans MS" pitchFamily="66" charset="0"/>
              </a:rPr>
              <a:t>Dominating Set is 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W[2]-complete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7" name="Arrow: Right 16">
            <a:extLst>
              <a:ext uri="{FF2B5EF4-FFF2-40B4-BE49-F238E27FC236}">
                <a16:creationId xmlns:a16="http://schemas.microsoft.com/office/drawing/2014/main" id="{182D8C1C-0E24-B1C3-0F16-B91EB3DBD761}"/>
              </a:ext>
            </a:extLst>
          </p:cNvPr>
          <p:cNvSpPr/>
          <p:nvPr/>
        </p:nvSpPr>
        <p:spPr>
          <a:xfrm>
            <a:off x="611560" y="5769645"/>
            <a:ext cx="432048" cy="237029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095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3" grpId="0"/>
      <p:bldP spid="4" grpId="0"/>
      <p:bldP spid="15" grpId="0"/>
      <p:bldP spid="16" grpId="0"/>
      <p:bldP spid="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Parameterized algorithms </a:t>
            </a:r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Episode IV</a:t>
            </a:r>
          </a:p>
        </p:txBody>
      </p:sp>
    </p:spTree>
    <p:extLst>
      <p:ext uri="{BB962C8B-B14F-4D97-AF65-F5344CB8AC3E}">
        <p14:creationId xmlns:p14="http://schemas.microsoft.com/office/powerpoint/2010/main" val="37905888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ETH and some cool consequences</a:t>
            </a:r>
          </a:p>
        </p:txBody>
      </p:sp>
      <p:sp>
        <p:nvSpPr>
          <p:cNvPr id="2" name="Sottotitolo 3">
            <a:extLst>
              <a:ext uri="{FF2B5EF4-FFF2-40B4-BE49-F238E27FC236}">
                <a16:creationId xmlns:a16="http://schemas.microsoft.com/office/drawing/2014/main" id="{30D77C0B-D46F-3AB8-A2A4-3373EF843067}"/>
              </a:ext>
            </a:extLst>
          </p:cNvPr>
          <p:cNvSpPr txBox="1">
            <a:spLocks/>
          </p:cNvSpPr>
          <p:nvPr/>
        </p:nvSpPr>
        <p:spPr>
          <a:xfrm>
            <a:off x="1259632" y="378904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400" dirty="0">
              <a:solidFill>
                <a:srgbClr val="3366FF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55856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741F583D-3112-97DC-8EAA-1F9FCEB4E2B5}"/>
              </a:ext>
            </a:extLst>
          </p:cNvPr>
          <p:cNvSpPr txBox="1"/>
          <p:nvPr/>
        </p:nvSpPr>
        <p:spPr>
          <a:xfrm>
            <a:off x="85646" y="322724"/>
            <a:ext cx="90839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Exponential Time Hypothesis (ETH)</a:t>
            </a:r>
          </a:p>
          <a:p>
            <a:r>
              <a:rPr lang="en-US" sz="2000" dirty="0">
                <a:latin typeface="Comic Sans MS" pitchFamily="66" charset="0"/>
              </a:rPr>
              <a:t>There is no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2</a:t>
            </a:r>
            <a:r>
              <a:rPr kumimoji="0" lang="en-US" sz="2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o(n)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-time</a:t>
            </a:r>
            <a:r>
              <a:rPr lang="en-US" sz="2000" dirty="0">
                <a:latin typeface="Comic Sans MS" pitchFamily="66" charset="0"/>
              </a:rPr>
              <a:t> algorithm for n-variable 3-SAT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07D4F58-0765-172F-D152-EA2407F477D5}"/>
              </a:ext>
            </a:extLst>
          </p:cNvPr>
          <p:cNvSpPr/>
          <p:nvPr/>
        </p:nvSpPr>
        <p:spPr>
          <a:xfrm>
            <a:off x="124772" y="260648"/>
            <a:ext cx="8894456" cy="988786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0728DE7-3093-BF17-DC4A-F9CB4758CCBE}"/>
              </a:ext>
            </a:extLst>
          </p:cNvPr>
          <p:cNvSpPr txBox="1"/>
          <p:nvPr/>
        </p:nvSpPr>
        <p:spPr>
          <a:xfrm>
            <a:off x="185564" y="1412776"/>
            <a:ext cx="79593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Note: </a:t>
            </a:r>
            <a:r>
              <a:rPr lang="en-US" sz="2000" dirty="0">
                <a:latin typeface="Comic Sans MS" pitchFamily="66" charset="0"/>
              </a:rPr>
              <a:t>current best algorithm is 1.30704</a:t>
            </a:r>
            <a:r>
              <a:rPr lang="en-US" sz="2400" baseline="30000" dirty="0"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[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Hertli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2011]</a:t>
            </a:r>
            <a:r>
              <a:rPr lang="en-US" sz="2000" dirty="0">
                <a:latin typeface="Comic Sans MS" pitchFamily="66" charset="0"/>
              </a:rPr>
              <a:t>.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58B53C39-C04A-3A75-B3FD-5680B81FD9D9}"/>
              </a:ext>
            </a:extLst>
          </p:cNvPr>
          <p:cNvSpPr txBox="1"/>
          <p:nvPr/>
        </p:nvSpPr>
        <p:spPr>
          <a:xfrm>
            <a:off x="179512" y="1846217"/>
            <a:ext cx="79593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Note: </a:t>
            </a:r>
            <a:r>
              <a:rPr lang="en-US" sz="2000" dirty="0">
                <a:latin typeface="Comic Sans MS" pitchFamily="66" charset="0"/>
              </a:rPr>
              <a:t>an n-variable 3-SAT formula can have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</a:t>
            </a:r>
            <a:r>
              <a:rPr lang="en-US" sz="2000" dirty="0">
                <a:latin typeface="Comic Sans MS" pitchFamily="66" charset="0"/>
              </a:rPr>
              <a:t>(n</a:t>
            </a:r>
            <a:r>
              <a:rPr lang="en-US" sz="2000" baseline="30000" dirty="0">
                <a:latin typeface="Comic Sans MS" pitchFamily="66" charset="0"/>
              </a:rPr>
              <a:t>3</a:t>
            </a:r>
            <a:r>
              <a:rPr lang="en-US" sz="2000" dirty="0">
                <a:latin typeface="Comic Sans MS" pitchFamily="66" charset="0"/>
              </a:rPr>
              <a:t>) clauses.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3A4922F5-3628-80A9-DD18-4F1BDED0C831}"/>
              </a:ext>
            </a:extLst>
          </p:cNvPr>
          <p:cNvSpPr txBox="1"/>
          <p:nvPr/>
        </p:nvSpPr>
        <p:spPr>
          <a:xfrm>
            <a:off x="96562" y="2698988"/>
            <a:ext cx="908395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Sparsification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lemma [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Impagliazzo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,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Paturi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, Zane 2001]</a:t>
            </a:r>
          </a:p>
          <a:p>
            <a:r>
              <a:rPr lang="en-US" sz="2000" dirty="0">
                <a:latin typeface="Comic Sans MS" pitchFamily="66" charset="0"/>
              </a:rPr>
              <a:t>There is no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2</a:t>
            </a:r>
            <a:r>
              <a:rPr kumimoji="0" lang="en-US" sz="2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o(n)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-time</a:t>
            </a:r>
            <a:r>
              <a:rPr lang="en-US" sz="2000" dirty="0">
                <a:latin typeface="Comic Sans MS" pitchFamily="66" charset="0"/>
              </a:rPr>
              <a:t> algorithm for n-variable 3-SAT</a:t>
            </a:r>
          </a:p>
          <a:p>
            <a:endParaRPr lang="en-US" sz="2000" dirty="0">
              <a:latin typeface="Comic Sans MS" pitchFamily="66" charset="0"/>
            </a:endParaRPr>
          </a:p>
          <a:p>
            <a:endParaRPr lang="en-US" sz="2000" dirty="0">
              <a:latin typeface="Comic Sans MS" pitchFamily="66" charset="0"/>
            </a:endParaRPr>
          </a:p>
          <a:p>
            <a:r>
              <a:rPr lang="en-US" sz="2000" dirty="0">
                <a:latin typeface="Comic Sans MS" pitchFamily="66" charset="0"/>
              </a:rPr>
              <a:t>There is no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2</a:t>
            </a:r>
            <a:r>
              <a:rPr kumimoji="0" lang="en-US" sz="2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o(m)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-time</a:t>
            </a:r>
            <a:r>
              <a:rPr lang="en-US" sz="2000" dirty="0">
                <a:latin typeface="Comic Sans MS" pitchFamily="66" charset="0"/>
              </a:rPr>
              <a:t> algorithm for m-clause 3-SAT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4E35786-34DB-943B-BCAD-15AB9E08E4C4}"/>
              </a:ext>
            </a:extLst>
          </p:cNvPr>
          <p:cNvSpPr/>
          <p:nvPr/>
        </p:nvSpPr>
        <p:spPr>
          <a:xfrm>
            <a:off x="135688" y="2636912"/>
            <a:ext cx="8756792" cy="1872208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Arrow: Left-Right 9">
            <a:extLst>
              <a:ext uri="{FF2B5EF4-FFF2-40B4-BE49-F238E27FC236}">
                <a16:creationId xmlns:a16="http://schemas.microsoft.com/office/drawing/2014/main" id="{88CB633C-0875-5691-ACD0-21EB47C66AC4}"/>
              </a:ext>
            </a:extLst>
          </p:cNvPr>
          <p:cNvSpPr/>
          <p:nvPr/>
        </p:nvSpPr>
        <p:spPr>
          <a:xfrm rot="16200000">
            <a:off x="3252483" y="3611242"/>
            <a:ext cx="504056" cy="169277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742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 animBg="1"/>
      <p:bldP spid="1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EE937050-867E-05A6-BDBB-5BA78D073B06}"/>
              </a:ext>
            </a:extLst>
          </p:cNvPr>
          <p:cNvSpPr txBox="1"/>
          <p:nvPr/>
        </p:nvSpPr>
        <p:spPr>
          <a:xfrm>
            <a:off x="30025" y="18864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Transferring lower bounds: </a:t>
            </a:r>
            <a:r>
              <a:rPr lang="en-US" sz="2000" dirty="0">
                <a:latin typeface="Comic Sans MS" pitchFamily="66" charset="0"/>
              </a:rPr>
              <a:t>an example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52B293D0-D52F-4D76-0887-2CAAB6ECD5F6}"/>
              </a:ext>
            </a:extLst>
          </p:cNvPr>
          <p:cNvSpPr txBox="1"/>
          <p:nvPr/>
        </p:nvSpPr>
        <p:spPr>
          <a:xfrm>
            <a:off x="85646" y="826780"/>
            <a:ext cx="90839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Exponential Time Hypothesis (ETH)</a:t>
            </a:r>
          </a:p>
          <a:p>
            <a:r>
              <a:rPr lang="en-US" sz="2000" dirty="0">
                <a:latin typeface="Comic Sans MS" pitchFamily="66" charset="0"/>
              </a:rPr>
              <a:t>There is no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2</a:t>
            </a:r>
            <a:r>
              <a:rPr kumimoji="0" lang="en-US" sz="2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o(m)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-time</a:t>
            </a:r>
            <a:r>
              <a:rPr lang="en-US" sz="2000" dirty="0">
                <a:latin typeface="Comic Sans MS" pitchFamily="66" charset="0"/>
              </a:rPr>
              <a:t> algorithm for m-clause 3-SAT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4FC2232-7BF8-C73A-4A7E-E8A460EC98BF}"/>
              </a:ext>
            </a:extLst>
          </p:cNvPr>
          <p:cNvSpPr/>
          <p:nvPr/>
        </p:nvSpPr>
        <p:spPr>
          <a:xfrm>
            <a:off x="124772" y="764704"/>
            <a:ext cx="8894456" cy="988786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DD807797-4010-A34A-7417-776121BD0D88}"/>
              </a:ext>
            </a:extLst>
          </p:cNvPr>
          <p:cNvSpPr txBox="1"/>
          <p:nvPr/>
        </p:nvSpPr>
        <p:spPr>
          <a:xfrm>
            <a:off x="185564" y="1948770"/>
            <a:ext cx="79593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The textbook reduction from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3-SAT</a:t>
            </a:r>
            <a:r>
              <a:rPr lang="en-US" sz="2000" dirty="0">
                <a:latin typeface="Comic Sans MS" pitchFamily="66" charset="0"/>
              </a:rPr>
              <a:t>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3-Coloring</a:t>
            </a:r>
            <a:r>
              <a:rPr lang="en-US" sz="2000" dirty="0">
                <a:latin typeface="Comic Sans MS" pitchFamily="66" charset="0"/>
              </a:rPr>
              <a:t>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67A37BA4-F554-E888-45B0-BFEB740443E5}"/>
              </a:ext>
            </a:extLst>
          </p:cNvPr>
          <p:cNvSpPr txBox="1"/>
          <p:nvPr/>
        </p:nvSpPr>
        <p:spPr>
          <a:xfrm>
            <a:off x="1115616" y="3068960"/>
            <a:ext cx="2376264" cy="1015663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3-SAT formula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</a:t>
            </a:r>
          </a:p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 variables</a:t>
            </a:r>
          </a:p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</a:t>
            </a:r>
            <a:r>
              <a:rPr lang="en-US" sz="2000" dirty="0">
                <a:latin typeface="Comic Sans MS" pitchFamily="66" charset="0"/>
              </a:rPr>
              <a:t> clauses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E3571F8B-5F3C-A61F-F3AD-5C3E5AE3E456}"/>
              </a:ext>
            </a:extLst>
          </p:cNvPr>
          <p:cNvSpPr txBox="1"/>
          <p:nvPr/>
        </p:nvSpPr>
        <p:spPr>
          <a:xfrm>
            <a:off x="5364088" y="3068959"/>
            <a:ext cx="2376264" cy="1015663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a graph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G</a:t>
            </a:r>
          </a:p>
          <a:p>
            <a:pPr algn="ctr"/>
            <a:r>
              <a:rPr lang="en-US" sz="2000" dirty="0">
                <a:latin typeface="Comic Sans MS" pitchFamily="66" charset="0"/>
              </a:rPr>
              <a:t>O(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 err="1">
                <a:latin typeface="Comic Sans MS" pitchFamily="66" charset="0"/>
              </a:rPr>
              <a:t>+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m</a:t>
            </a:r>
            <a:r>
              <a:rPr lang="en-US" sz="2000" dirty="0">
                <a:latin typeface="Comic Sans MS" pitchFamily="66" charset="0"/>
              </a:rPr>
              <a:t>)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vertices</a:t>
            </a:r>
          </a:p>
          <a:p>
            <a:pPr algn="ctr"/>
            <a:r>
              <a:rPr lang="en-US" sz="2000" dirty="0">
                <a:latin typeface="Comic Sans MS" pitchFamily="66" charset="0"/>
              </a:rPr>
              <a:t>O(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 err="1">
                <a:latin typeface="Comic Sans MS" pitchFamily="66" charset="0"/>
              </a:rPr>
              <a:t>+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m</a:t>
            </a:r>
            <a:r>
              <a:rPr lang="en-US" sz="2000" dirty="0">
                <a:latin typeface="Comic Sans MS" pitchFamily="66" charset="0"/>
              </a:rPr>
              <a:t>) edges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FA3B3F1A-25B4-DC78-44CE-E30431D5BD1E}"/>
              </a:ext>
            </a:extLst>
          </p:cNvPr>
          <p:cNvSpPr/>
          <p:nvPr/>
        </p:nvSpPr>
        <p:spPr>
          <a:xfrm>
            <a:off x="4211960" y="3429000"/>
            <a:ext cx="552772" cy="400110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4819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EE937050-867E-05A6-BDBB-5BA78D073B06}"/>
              </a:ext>
            </a:extLst>
          </p:cNvPr>
          <p:cNvSpPr txBox="1"/>
          <p:nvPr/>
        </p:nvSpPr>
        <p:spPr>
          <a:xfrm>
            <a:off x="30025" y="18864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Transferring lower bounds: </a:t>
            </a:r>
            <a:r>
              <a:rPr lang="en-US" sz="2000" dirty="0">
                <a:latin typeface="Comic Sans MS" pitchFamily="66" charset="0"/>
              </a:rPr>
              <a:t>an example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52B293D0-D52F-4D76-0887-2CAAB6ECD5F6}"/>
              </a:ext>
            </a:extLst>
          </p:cNvPr>
          <p:cNvSpPr txBox="1"/>
          <p:nvPr/>
        </p:nvSpPr>
        <p:spPr>
          <a:xfrm>
            <a:off x="85646" y="826780"/>
            <a:ext cx="90839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Exponential Time Hypothesis (ETH)</a:t>
            </a:r>
          </a:p>
          <a:p>
            <a:r>
              <a:rPr lang="en-US" sz="2000" dirty="0">
                <a:latin typeface="Comic Sans MS" pitchFamily="66" charset="0"/>
              </a:rPr>
              <a:t>There is no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2</a:t>
            </a:r>
            <a:r>
              <a:rPr kumimoji="0" lang="en-US" sz="2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o(m)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-time</a:t>
            </a:r>
            <a:r>
              <a:rPr lang="en-US" sz="2000" dirty="0">
                <a:latin typeface="Comic Sans MS" pitchFamily="66" charset="0"/>
              </a:rPr>
              <a:t> algorithm for m-clause 3-SAT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4FC2232-7BF8-C73A-4A7E-E8A460EC98BF}"/>
              </a:ext>
            </a:extLst>
          </p:cNvPr>
          <p:cNvSpPr/>
          <p:nvPr/>
        </p:nvSpPr>
        <p:spPr>
          <a:xfrm>
            <a:off x="124772" y="764704"/>
            <a:ext cx="8894456" cy="988786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DD807797-4010-A34A-7417-776121BD0D88}"/>
              </a:ext>
            </a:extLst>
          </p:cNvPr>
          <p:cNvSpPr txBox="1"/>
          <p:nvPr/>
        </p:nvSpPr>
        <p:spPr>
          <a:xfrm>
            <a:off x="185564" y="1948770"/>
            <a:ext cx="79593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The textbook reduction from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3-SAT</a:t>
            </a:r>
            <a:r>
              <a:rPr lang="en-US" sz="2000" dirty="0">
                <a:latin typeface="Comic Sans MS" pitchFamily="66" charset="0"/>
              </a:rPr>
              <a:t>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3-Coloring</a:t>
            </a:r>
            <a:r>
              <a:rPr lang="en-US" sz="2000" dirty="0">
                <a:latin typeface="Comic Sans MS" pitchFamily="66" charset="0"/>
              </a:rPr>
              <a:t>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67A37BA4-F554-E888-45B0-BFEB740443E5}"/>
              </a:ext>
            </a:extLst>
          </p:cNvPr>
          <p:cNvSpPr txBox="1"/>
          <p:nvPr/>
        </p:nvSpPr>
        <p:spPr>
          <a:xfrm>
            <a:off x="1115616" y="3068960"/>
            <a:ext cx="2376264" cy="1015663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3-SAT formula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</a:t>
            </a:r>
          </a:p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 variables</a:t>
            </a:r>
          </a:p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</a:t>
            </a:r>
            <a:r>
              <a:rPr lang="en-US" sz="2000" dirty="0">
                <a:latin typeface="Comic Sans MS" pitchFamily="66" charset="0"/>
              </a:rPr>
              <a:t> clauses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E3571F8B-5F3C-A61F-F3AD-5C3E5AE3E456}"/>
              </a:ext>
            </a:extLst>
          </p:cNvPr>
          <p:cNvSpPr txBox="1"/>
          <p:nvPr/>
        </p:nvSpPr>
        <p:spPr>
          <a:xfrm>
            <a:off x="5364088" y="3068959"/>
            <a:ext cx="2376264" cy="1015663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a graph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G</a:t>
            </a:r>
          </a:p>
          <a:p>
            <a:pPr algn="ctr"/>
            <a:r>
              <a:rPr lang="en-US" sz="2000" dirty="0">
                <a:latin typeface="Comic Sans MS" pitchFamily="66" charset="0"/>
              </a:rPr>
              <a:t>O(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</a:t>
            </a:r>
            <a:r>
              <a:rPr lang="en-US" sz="2000" dirty="0">
                <a:latin typeface="Comic Sans MS" pitchFamily="66" charset="0"/>
              </a:rPr>
              <a:t>)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vertices</a:t>
            </a:r>
          </a:p>
          <a:p>
            <a:pPr algn="ctr"/>
            <a:r>
              <a:rPr lang="en-US" sz="2000" dirty="0">
                <a:latin typeface="Comic Sans MS" pitchFamily="66" charset="0"/>
              </a:rPr>
              <a:t>O(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</a:t>
            </a:r>
            <a:r>
              <a:rPr lang="en-US" sz="2000" dirty="0">
                <a:latin typeface="Comic Sans MS" pitchFamily="66" charset="0"/>
              </a:rPr>
              <a:t>) edges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FA3B3F1A-25B4-DC78-44CE-E30431D5BD1E}"/>
              </a:ext>
            </a:extLst>
          </p:cNvPr>
          <p:cNvSpPr/>
          <p:nvPr/>
        </p:nvSpPr>
        <p:spPr>
          <a:xfrm>
            <a:off x="4211960" y="3429000"/>
            <a:ext cx="552772" cy="400110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4224CB42-8536-1A31-628A-C57F29A17EC1}"/>
              </a:ext>
            </a:extLst>
          </p:cNvPr>
          <p:cNvSpPr txBox="1"/>
          <p:nvPr/>
        </p:nvSpPr>
        <p:spPr>
          <a:xfrm>
            <a:off x="85646" y="5062431"/>
            <a:ext cx="90839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Corollary</a:t>
            </a:r>
          </a:p>
          <a:p>
            <a:r>
              <a:rPr lang="en-US" sz="2000" dirty="0">
                <a:latin typeface="Comic Sans MS" pitchFamily="66" charset="0"/>
              </a:rPr>
              <a:t>Assuming ETH, there is no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2</a:t>
            </a:r>
            <a:r>
              <a:rPr kumimoji="0" lang="en-US" sz="2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o(n)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-time</a:t>
            </a:r>
            <a:r>
              <a:rPr lang="en-US" sz="2000" dirty="0">
                <a:latin typeface="Comic Sans MS" pitchFamily="66" charset="0"/>
              </a:rPr>
              <a:t> algorithm for 3-coloring on an         n-vertex graph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ACEF626-0A62-391C-5CCE-AD37147A7606}"/>
              </a:ext>
            </a:extLst>
          </p:cNvPr>
          <p:cNvSpPr/>
          <p:nvPr/>
        </p:nvSpPr>
        <p:spPr>
          <a:xfrm>
            <a:off x="124772" y="5000354"/>
            <a:ext cx="8933582" cy="1308965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0348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EE937050-867E-05A6-BDBB-5BA78D073B06}"/>
              </a:ext>
            </a:extLst>
          </p:cNvPr>
          <p:cNvSpPr txBox="1"/>
          <p:nvPr/>
        </p:nvSpPr>
        <p:spPr>
          <a:xfrm>
            <a:off x="30025" y="18864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Transferring lower bounds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DD807797-4010-A34A-7417-776121BD0D88}"/>
              </a:ext>
            </a:extLst>
          </p:cNvPr>
          <p:cNvSpPr txBox="1"/>
          <p:nvPr/>
        </p:nvSpPr>
        <p:spPr>
          <a:xfrm>
            <a:off x="24554" y="692696"/>
            <a:ext cx="9033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There are many similar reductions from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3-SAT</a:t>
            </a:r>
            <a:r>
              <a:rPr lang="en-US" sz="2000" dirty="0">
                <a:latin typeface="Comic Sans MS" pitchFamily="66" charset="0"/>
              </a:rPr>
              <a:t> to other graph problems.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413FA5D3-9F03-27BE-9888-B168D012F625}"/>
              </a:ext>
            </a:extLst>
          </p:cNvPr>
          <p:cNvSpPr txBox="1"/>
          <p:nvPr/>
        </p:nvSpPr>
        <p:spPr>
          <a:xfrm>
            <a:off x="24554" y="1821011"/>
            <a:ext cx="908395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Consequence: </a:t>
            </a:r>
          </a:p>
          <a:p>
            <a:r>
              <a:rPr lang="en-US" sz="2000" dirty="0">
                <a:latin typeface="Comic Sans MS" pitchFamily="66" charset="0"/>
              </a:rPr>
              <a:t>Assuming ETH, there is no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2</a:t>
            </a:r>
            <a:r>
              <a:rPr kumimoji="0" lang="en-US" sz="2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o(n)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-time</a:t>
            </a:r>
            <a:r>
              <a:rPr lang="en-US" sz="2000" dirty="0">
                <a:latin typeface="Comic Sans MS" pitchFamily="66" charset="0"/>
              </a:rPr>
              <a:t> algorithm on an n-vertex graph for: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Independent Set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Clique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Dominating Set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Vertex Cover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Longest Path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...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08475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EE937050-867E-05A6-BDBB-5BA78D073B06}"/>
              </a:ext>
            </a:extLst>
          </p:cNvPr>
          <p:cNvSpPr txBox="1"/>
          <p:nvPr/>
        </p:nvSpPr>
        <p:spPr>
          <a:xfrm>
            <a:off x="30025" y="18864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Transferring lower bounds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DD807797-4010-A34A-7417-776121BD0D88}"/>
              </a:ext>
            </a:extLst>
          </p:cNvPr>
          <p:cNvSpPr txBox="1"/>
          <p:nvPr/>
        </p:nvSpPr>
        <p:spPr>
          <a:xfrm>
            <a:off x="24554" y="692696"/>
            <a:ext cx="9033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There are many similar reductions from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3-SAT</a:t>
            </a:r>
            <a:r>
              <a:rPr lang="en-US" sz="2000" dirty="0">
                <a:latin typeface="Comic Sans MS" pitchFamily="66" charset="0"/>
              </a:rPr>
              <a:t> to other graph problems.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413FA5D3-9F03-27BE-9888-B168D012F625}"/>
              </a:ext>
            </a:extLst>
          </p:cNvPr>
          <p:cNvSpPr txBox="1"/>
          <p:nvPr/>
        </p:nvSpPr>
        <p:spPr>
          <a:xfrm>
            <a:off x="24554" y="1821011"/>
            <a:ext cx="908395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Consequence: </a:t>
            </a:r>
          </a:p>
          <a:p>
            <a:r>
              <a:rPr lang="en-US" sz="2000" dirty="0">
                <a:latin typeface="Comic Sans MS" pitchFamily="66" charset="0"/>
              </a:rPr>
              <a:t>Assuming ETH, there is no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2</a:t>
            </a:r>
            <a:r>
              <a:rPr kumimoji="0" lang="en-US" sz="2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o(</a:t>
            </a:r>
            <a:r>
              <a:rPr kumimoji="0" lang="en-US" sz="2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k</a:t>
            </a:r>
            <a:r>
              <a:rPr kumimoji="0" lang="en-US" sz="2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)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n</a:t>
            </a:r>
            <a:r>
              <a:rPr kumimoji="0" lang="en-US" sz="2400" b="0" i="0" u="none" strike="noStrike" kern="1200" cap="none" spc="0" normalizeH="0" baseline="300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O</a:t>
            </a:r>
            <a:r>
              <a:rPr kumimoji="0" lang="en-US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(1)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time</a:t>
            </a:r>
            <a:r>
              <a:rPr lang="en-US" sz="2000" dirty="0">
                <a:latin typeface="Comic Sans MS" pitchFamily="66" charset="0"/>
              </a:rPr>
              <a:t> algorithm on an n-vertex graph for: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k-</a:t>
            </a:r>
            <a:r>
              <a:rPr lang="en-US" sz="2000" dirty="0">
                <a:latin typeface="Comic Sans MS" pitchFamily="66" charset="0"/>
              </a:rPr>
              <a:t>Independent Set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k-</a:t>
            </a:r>
            <a:r>
              <a:rPr lang="en-US" sz="2000" dirty="0">
                <a:latin typeface="Comic Sans MS" pitchFamily="66" charset="0"/>
              </a:rPr>
              <a:t>Clique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k-</a:t>
            </a:r>
            <a:r>
              <a:rPr lang="en-US" sz="2000" dirty="0">
                <a:latin typeface="Comic Sans MS" pitchFamily="66" charset="0"/>
              </a:rPr>
              <a:t>Dominating Set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k-</a:t>
            </a:r>
            <a:r>
              <a:rPr lang="en-US" sz="2000" dirty="0">
                <a:latin typeface="Comic Sans MS" pitchFamily="66" charset="0"/>
              </a:rPr>
              <a:t>Vertex Cover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k-</a:t>
            </a:r>
            <a:r>
              <a:rPr lang="en-US" sz="2000" dirty="0">
                <a:latin typeface="Comic Sans MS" pitchFamily="66" charset="0"/>
              </a:rPr>
              <a:t>Path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...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2F1F376F-39EE-84DA-8179-188C47EEE7F7}"/>
              </a:ext>
            </a:extLst>
          </p:cNvPr>
          <p:cNvSpPr txBox="1"/>
          <p:nvPr/>
        </p:nvSpPr>
        <p:spPr>
          <a:xfrm>
            <a:off x="35496" y="1228690"/>
            <a:ext cx="9033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Consequence on the 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f(k)</a:t>
            </a:r>
            <a:r>
              <a:rPr lang="en-US" sz="2000" dirty="0">
                <a:latin typeface="Comic Sans MS" pitchFamily="66" charset="0"/>
              </a:rPr>
              <a:t> game: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DE081D05-B005-8CEB-98C8-D1C19CC09355}"/>
              </a:ext>
            </a:extLst>
          </p:cNvPr>
          <p:cNvSpPr txBox="1"/>
          <p:nvPr/>
        </p:nvSpPr>
        <p:spPr>
          <a:xfrm>
            <a:off x="2123728" y="3667670"/>
            <a:ext cx="41044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roughly tights since they </a:t>
            </a:r>
          </a:p>
          <a:p>
            <a:pPr algn="ctr"/>
            <a:r>
              <a:rPr lang="en-US" sz="2000" dirty="0">
                <a:latin typeface="Comic Sans MS" pitchFamily="66" charset="0"/>
              </a:rPr>
              <a:t>can be solved in time  </a:t>
            </a:r>
          </a:p>
          <a:p>
            <a:pPr algn="ctr"/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2</a:t>
            </a:r>
            <a:r>
              <a:rPr kumimoji="0" lang="en-US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O(</a:t>
            </a:r>
            <a:r>
              <a:rPr kumimoji="0" 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k</a:t>
            </a:r>
            <a:r>
              <a:rPr kumimoji="0" lang="en-US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)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n</a:t>
            </a:r>
            <a:r>
              <a:rPr kumimoji="0" lang="en-US" sz="2400" b="0" i="0" u="none" strike="noStrike" kern="1200" cap="none" spc="0" normalizeH="0" baseline="300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O</a:t>
            </a:r>
            <a:r>
              <a:rPr kumimoji="0" lang="en-US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(1)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Right Brace 4">
            <a:extLst>
              <a:ext uri="{FF2B5EF4-FFF2-40B4-BE49-F238E27FC236}">
                <a16:creationId xmlns:a16="http://schemas.microsoft.com/office/drawing/2014/main" id="{6494E385-49D0-E464-7426-F60245EDFA1A}"/>
              </a:ext>
            </a:extLst>
          </p:cNvPr>
          <p:cNvSpPr/>
          <p:nvPr/>
        </p:nvSpPr>
        <p:spPr>
          <a:xfrm>
            <a:off x="2406289" y="3789040"/>
            <a:ext cx="216024" cy="576064"/>
          </a:xfrm>
          <a:prstGeom prst="rightBrace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6303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0907" y="474135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Assuming ETH we can prove that k-Clique is not FPT.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2BDE0799-CC50-663D-687A-43D7A3B01D7D}"/>
              </a:ext>
            </a:extLst>
          </p:cNvPr>
          <p:cNvSpPr txBox="1"/>
          <p:nvPr/>
        </p:nvSpPr>
        <p:spPr>
          <a:xfrm>
            <a:off x="30907" y="178708"/>
            <a:ext cx="90839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Engineers’ Hypothesis</a:t>
            </a:r>
          </a:p>
          <a:p>
            <a:r>
              <a:rPr lang="en-US" sz="2000" dirty="0">
                <a:latin typeface="Comic Sans MS" pitchFamily="66" charset="0"/>
              </a:rPr>
              <a:t>k-Clique cannot be solved in time f(k)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n</a:t>
            </a:r>
            <a:r>
              <a:rPr lang="en-US" sz="2400" baseline="30000" dirty="0" err="1">
                <a:latin typeface="Comic Sans MS" pitchFamily="66" charset="0"/>
              </a:rPr>
              <a:t>O</a:t>
            </a:r>
            <a:r>
              <a:rPr lang="en-US" sz="2400" baseline="30000" dirty="0">
                <a:latin typeface="Comic Sans MS" pitchFamily="66" charset="0"/>
              </a:rPr>
              <a:t>(1)</a:t>
            </a:r>
            <a:r>
              <a:rPr lang="en-US" sz="2000" dirty="0">
                <a:latin typeface="Comic Sans MS" pitchFamily="66" charset="0"/>
              </a:rPr>
              <a:t>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E0362CA-2F8D-E573-7D59-B3FA153421FD}"/>
              </a:ext>
            </a:extLst>
          </p:cNvPr>
          <p:cNvSpPr/>
          <p:nvPr/>
        </p:nvSpPr>
        <p:spPr>
          <a:xfrm>
            <a:off x="70033" y="116632"/>
            <a:ext cx="8894456" cy="988786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69B6AD35-BBA5-9872-7753-A3C2833A1A41}"/>
              </a:ext>
            </a:extLst>
          </p:cNvPr>
          <p:cNvSpPr txBox="1"/>
          <p:nvPr/>
        </p:nvSpPr>
        <p:spPr>
          <a:xfrm>
            <a:off x="24554" y="1734033"/>
            <a:ext cx="90839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Theorists’ Hypothesis</a:t>
            </a:r>
          </a:p>
          <a:p>
            <a:r>
              <a:rPr lang="en-US" sz="2000" dirty="0">
                <a:latin typeface="Comic Sans MS" pitchFamily="66" charset="0"/>
              </a:rPr>
              <a:t>k-Step Halting Problem (is there a path of a give Nondeterministic Turing Machine that stops in k steps?) cannot be solved in time f(k)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n</a:t>
            </a:r>
            <a:r>
              <a:rPr lang="en-US" sz="2400" baseline="30000" dirty="0" err="1">
                <a:latin typeface="Comic Sans MS" pitchFamily="66" charset="0"/>
              </a:rPr>
              <a:t>O</a:t>
            </a:r>
            <a:r>
              <a:rPr lang="en-US" sz="2400" baseline="30000" dirty="0">
                <a:latin typeface="Comic Sans MS" pitchFamily="66" charset="0"/>
              </a:rPr>
              <a:t>(1)</a:t>
            </a:r>
            <a:r>
              <a:rPr lang="en-US" sz="2000" dirty="0">
                <a:latin typeface="Comic Sans MS" pitchFamily="66" charset="0"/>
              </a:rPr>
              <a:t>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AE6D84B-93DB-453B-F619-1DA4893C6503}"/>
              </a:ext>
            </a:extLst>
          </p:cNvPr>
          <p:cNvSpPr/>
          <p:nvPr/>
        </p:nvSpPr>
        <p:spPr>
          <a:xfrm>
            <a:off x="63680" y="1671956"/>
            <a:ext cx="8894456" cy="1296145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859A28C7-1845-7CF1-46A5-94032B93DD3F}"/>
              </a:ext>
            </a:extLst>
          </p:cNvPr>
          <p:cNvSpPr txBox="1"/>
          <p:nvPr/>
        </p:nvSpPr>
        <p:spPr>
          <a:xfrm>
            <a:off x="41036" y="3688337"/>
            <a:ext cx="90839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Exponential Time Hypothesis (ETH)</a:t>
            </a:r>
          </a:p>
          <a:p>
            <a:r>
              <a:rPr lang="en-US" sz="2000" dirty="0">
                <a:latin typeface="Comic Sans MS" pitchFamily="66" charset="0"/>
              </a:rPr>
              <a:t>n-variable 3-SAT cannot be solved in time </a:t>
            </a:r>
            <a:r>
              <a:rPr lang="en-US" sz="2400" dirty="0">
                <a:latin typeface="Comic Sans MS" pitchFamily="66" charset="0"/>
              </a:rPr>
              <a:t>2</a:t>
            </a:r>
            <a:r>
              <a:rPr lang="en-US" sz="2800" baseline="30000" dirty="0">
                <a:latin typeface="Comic Sans MS" pitchFamily="66" charset="0"/>
              </a:rPr>
              <a:t>o(n)</a:t>
            </a:r>
            <a:r>
              <a:rPr lang="en-US" sz="2000" dirty="0">
                <a:latin typeface="Comic Sans MS" pitchFamily="66" charset="0"/>
              </a:rPr>
              <a:t>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93B66DF-DC64-2E55-EB61-2A8AFE6D88FC}"/>
              </a:ext>
            </a:extLst>
          </p:cNvPr>
          <p:cNvSpPr/>
          <p:nvPr/>
        </p:nvSpPr>
        <p:spPr>
          <a:xfrm>
            <a:off x="80162" y="3626261"/>
            <a:ext cx="8894456" cy="988786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Arrow: Left-Right 14">
            <a:extLst>
              <a:ext uri="{FF2B5EF4-FFF2-40B4-BE49-F238E27FC236}">
                <a16:creationId xmlns:a16="http://schemas.microsoft.com/office/drawing/2014/main" id="{805C566D-CE19-CC36-1B4B-B07FCE724EB2}"/>
              </a:ext>
            </a:extLst>
          </p:cNvPr>
          <p:cNvSpPr/>
          <p:nvPr/>
        </p:nvSpPr>
        <p:spPr>
          <a:xfrm rot="5400000">
            <a:off x="4065224" y="1226718"/>
            <a:ext cx="604207" cy="309789"/>
          </a:xfrm>
          <a:prstGeom prst="left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row: Down 15">
            <a:extLst>
              <a:ext uri="{FF2B5EF4-FFF2-40B4-BE49-F238E27FC236}">
                <a16:creationId xmlns:a16="http://schemas.microsoft.com/office/drawing/2014/main" id="{4FB4FC4F-AFC0-DE08-A00E-04DDC0A5B90E}"/>
              </a:ext>
            </a:extLst>
          </p:cNvPr>
          <p:cNvSpPr/>
          <p:nvPr/>
        </p:nvSpPr>
        <p:spPr>
          <a:xfrm rot="10800000">
            <a:off x="4239358" y="3038838"/>
            <a:ext cx="288032" cy="504953"/>
          </a:xfrm>
          <a:prstGeom prst="down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763F427C-C15B-B812-648D-FCAC97951ABB}"/>
              </a:ext>
            </a:extLst>
          </p:cNvPr>
          <p:cNvSpPr txBox="1"/>
          <p:nvPr/>
        </p:nvSpPr>
        <p:spPr>
          <a:xfrm>
            <a:off x="30907" y="5110511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Indeed, we can prove a much stronger and interesting result: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4EB4D675-2C2D-745B-D9CD-60590782E561}"/>
              </a:ext>
            </a:extLst>
          </p:cNvPr>
          <p:cNvSpPr txBox="1"/>
          <p:nvPr/>
        </p:nvSpPr>
        <p:spPr>
          <a:xfrm>
            <a:off x="85646" y="5770365"/>
            <a:ext cx="90839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 [Chen et al. 2004]</a:t>
            </a:r>
          </a:p>
          <a:p>
            <a:r>
              <a:rPr lang="en-US" sz="2000" dirty="0">
                <a:latin typeface="Comic Sans MS" pitchFamily="66" charset="0"/>
              </a:rPr>
              <a:t>k-Clique cannot be solved in time f(k)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n</a:t>
            </a:r>
            <a:r>
              <a:rPr lang="en-US" sz="2400" baseline="30000" dirty="0">
                <a:latin typeface="Comic Sans MS" pitchFamily="66" charset="0"/>
              </a:rPr>
              <a:t>o(k)</a:t>
            </a:r>
            <a:r>
              <a:rPr lang="en-US" sz="2000" dirty="0">
                <a:latin typeface="Comic Sans MS" pitchFamily="66" charset="0"/>
              </a:rPr>
              <a:t> for any computable function f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DBC35E5-5F69-5B08-7BE1-AC5ABD276A5C}"/>
              </a:ext>
            </a:extLst>
          </p:cNvPr>
          <p:cNvSpPr/>
          <p:nvPr/>
        </p:nvSpPr>
        <p:spPr>
          <a:xfrm>
            <a:off x="124772" y="5708289"/>
            <a:ext cx="8894456" cy="988786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1975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6C1BDE4-3FE6-05F9-8D51-42F3FD645D23}"/>
              </a:ext>
            </a:extLst>
          </p:cNvPr>
          <p:cNvSpPr txBox="1"/>
          <p:nvPr/>
        </p:nvSpPr>
        <p:spPr>
          <a:xfrm>
            <a:off x="7193" y="44624"/>
            <a:ext cx="12057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66CAE563-AA50-ED7D-F06A-5F72C14DE937}"/>
              </a:ext>
            </a:extLst>
          </p:cNvPr>
          <p:cNvSpPr txBox="1"/>
          <p:nvPr/>
        </p:nvSpPr>
        <p:spPr>
          <a:xfrm>
            <a:off x="251520" y="847622"/>
            <a:ext cx="62490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s(k): (positive) nondecreasing unbounded function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143AB01F-2CF2-09CC-A50C-98F99FF4FFF1}"/>
              </a:ext>
            </a:extLst>
          </p:cNvPr>
          <p:cNvSpPr txBox="1"/>
          <p:nvPr/>
        </p:nvSpPr>
        <p:spPr>
          <a:xfrm>
            <a:off x="235174" y="6221024"/>
            <a:ext cx="81586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now, we suitably choose k...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43986620-FAC8-0BF8-AEB6-16572D936DD7}"/>
              </a:ext>
            </a:extLst>
          </p:cNvPr>
          <p:cNvSpPr txBox="1"/>
          <p:nvPr/>
        </p:nvSpPr>
        <p:spPr>
          <a:xfrm>
            <a:off x="107503" y="444734"/>
            <a:ext cx="9029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assume you can find a k-clique on a graph H in time f(k) |V(H)|</a:t>
            </a:r>
            <a:r>
              <a:rPr lang="en-US" sz="2400" baseline="30000" dirty="0">
                <a:latin typeface="Comic Sans MS" pitchFamily="66" charset="0"/>
              </a:rPr>
              <a:t>k/s(k)</a:t>
            </a:r>
            <a:r>
              <a:rPr lang="en-US" dirty="0">
                <a:latin typeface="Comic Sans MS" pitchFamily="66" charset="0"/>
              </a:rPr>
              <a:t>,</a:t>
            </a:r>
            <a:r>
              <a:rPr lang="en-US" sz="2000" dirty="0">
                <a:latin typeface="Comic Sans MS" pitchFamily="66" charset="0"/>
              </a:rPr>
              <a:t> </a:t>
            </a: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72B47AEE-C459-379C-FD0A-D228A65AE23D}"/>
              </a:ext>
            </a:extLst>
          </p:cNvPr>
          <p:cNvSpPr txBox="1"/>
          <p:nvPr/>
        </p:nvSpPr>
        <p:spPr>
          <a:xfrm>
            <a:off x="107503" y="1340768"/>
            <a:ext cx="89289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we show you can find a 3-coloring of G in </a:t>
            </a:r>
            <a:r>
              <a:rPr lang="en-US" sz="2400" dirty="0">
                <a:solidFill>
                  <a:prstClr val="black"/>
                </a:solidFill>
                <a:latin typeface="Comic Sans MS" pitchFamily="66" charset="0"/>
              </a:rPr>
              <a:t>2</a:t>
            </a:r>
            <a:r>
              <a:rPr lang="en-US" sz="2400" baseline="30000" dirty="0">
                <a:solidFill>
                  <a:prstClr val="black"/>
                </a:solidFill>
                <a:latin typeface="Comic Sans MS" pitchFamily="66" charset="0"/>
              </a:rPr>
              <a:t>o(n)</a:t>
            </a:r>
            <a:r>
              <a:rPr lang="en-US" sz="2000" dirty="0">
                <a:latin typeface="Comic Sans MS" pitchFamily="66" charset="0"/>
              </a:rPr>
              <a:t> time (contradicting ETH)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718B39B2-FAC3-7F5D-BAB5-3059775DA02B}"/>
              </a:ext>
            </a:extLst>
          </p:cNvPr>
          <p:cNvSpPr txBox="1"/>
          <p:nvPr/>
        </p:nvSpPr>
        <p:spPr>
          <a:xfrm>
            <a:off x="107504" y="1887215"/>
            <a:ext cx="89289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technical assumption: </a:t>
            </a:r>
          </a:p>
          <a:p>
            <a:r>
              <a:rPr lang="en-US" sz="2000" dirty="0">
                <a:latin typeface="Comic Sans MS" pitchFamily="66" charset="0"/>
              </a:rPr>
              <a:t>     f(k)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 max{k, </a:t>
            </a:r>
            <a:r>
              <a:rPr lang="en-US" sz="2000" dirty="0">
                <a:latin typeface="Comic Sans MS" pitchFamily="66" charset="0"/>
              </a:rPr>
              <a:t>k</a:t>
            </a:r>
            <a:r>
              <a:rPr lang="en-US" sz="2400" baseline="30000" dirty="0">
                <a:latin typeface="Comic Sans MS" pitchFamily="66" charset="0"/>
              </a:rPr>
              <a:t>k/s(1)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}</a:t>
            </a:r>
            <a:r>
              <a:rPr lang="en-US" sz="2000" dirty="0">
                <a:latin typeface="Comic Sans MS" pitchFamily="66" charset="0"/>
              </a:rPr>
              <a:t>              otherwise set f’(k)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= max{f(k),k, </a:t>
            </a:r>
            <a:r>
              <a:rPr lang="en-US" sz="2000" dirty="0">
                <a:latin typeface="Comic Sans MS" pitchFamily="66" charset="0"/>
              </a:rPr>
              <a:t>k</a:t>
            </a:r>
            <a:r>
              <a:rPr lang="en-US" sz="2400" baseline="30000" dirty="0">
                <a:latin typeface="Comic Sans MS" pitchFamily="66" charset="0"/>
              </a:rPr>
              <a:t>k/s(1)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}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9C908DC3-9370-ACA2-F1C9-E0223FC484ED}"/>
              </a:ext>
            </a:extLst>
          </p:cNvPr>
          <p:cNvSpPr txBox="1"/>
          <p:nvPr/>
        </p:nvSpPr>
        <p:spPr>
          <a:xfrm>
            <a:off x="107503" y="2974887"/>
            <a:ext cx="89289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partition the n vertices of G into k groups of at most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</a:t>
            </a:r>
            <a:r>
              <a:rPr lang="en-US" sz="2000" dirty="0">
                <a:latin typeface="Comic Sans MS" pitchFamily="66" charset="0"/>
              </a:rPr>
              <a:t>n/k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</a:t>
            </a:r>
            <a:r>
              <a:rPr lang="en-US" sz="2000" dirty="0">
                <a:latin typeface="Comic Sans MS" pitchFamily="66" charset="0"/>
              </a:rPr>
              <a:t> vertices each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B7C47597-F473-E646-54D1-FF6A33258F09}"/>
              </a:ext>
            </a:extLst>
          </p:cNvPr>
          <p:cNvSpPr txBox="1"/>
          <p:nvPr/>
        </p:nvSpPr>
        <p:spPr>
          <a:xfrm>
            <a:off x="157657" y="3596226"/>
            <a:ext cx="89289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build H as follows: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each vertex corresponds to a proper 3-coloring of one of the groups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two vertices of H are connected </a:t>
            </a:r>
            <a:r>
              <a:rPr lang="en-US" sz="2000" dirty="0" err="1">
                <a:latin typeface="Comic Sans MS" pitchFamily="66" charset="0"/>
              </a:rPr>
              <a:t>iff</a:t>
            </a:r>
            <a:r>
              <a:rPr lang="en-US" sz="2000" dirty="0">
                <a:latin typeface="Comic Sans MS" pitchFamily="66" charset="0"/>
              </a:rPr>
              <a:t> the corresponding colorings are compatible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4A2D0FF8-CA5A-B867-7767-8E01F663107C}"/>
              </a:ext>
            </a:extLst>
          </p:cNvPr>
          <p:cNvSpPr txBox="1"/>
          <p:nvPr/>
        </p:nvSpPr>
        <p:spPr>
          <a:xfrm>
            <a:off x="157657" y="5610268"/>
            <a:ext cx="85689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Claim: </a:t>
            </a:r>
            <a:r>
              <a:rPr lang="en-US" sz="2000" dirty="0">
                <a:latin typeface="Comic Sans MS" pitchFamily="66" charset="0"/>
              </a:rPr>
              <a:t>there is a k-clique in H </a:t>
            </a:r>
            <a:r>
              <a:rPr lang="en-US" sz="2000" dirty="0" err="1">
                <a:latin typeface="Comic Sans MS" pitchFamily="66" charset="0"/>
              </a:rPr>
              <a:t>iff</a:t>
            </a:r>
            <a:r>
              <a:rPr lang="en-US" sz="2000" dirty="0">
                <a:latin typeface="Comic Sans MS" pitchFamily="66" charset="0"/>
              </a:rPr>
              <a:t> G admits a proper 3-coloring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CEF097B0-1A6B-BFB3-F6F1-80798823B509}"/>
              </a:ext>
            </a:extLst>
          </p:cNvPr>
          <p:cNvSpPr txBox="1"/>
          <p:nvPr/>
        </p:nvSpPr>
        <p:spPr>
          <a:xfrm>
            <a:off x="539552" y="4937957"/>
            <a:ext cx="54726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|V(H)|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k </a:t>
            </a:r>
            <a:r>
              <a:rPr lang="en-US" sz="2000" dirty="0">
                <a:latin typeface="Comic Sans MS" pitchFamily="66" charset="0"/>
              </a:rPr>
              <a:t>3</a:t>
            </a:r>
            <a:r>
              <a:rPr lang="en-US" sz="2400" baseline="30000" dirty="0">
                <a:latin typeface="Comic Sans MS" pitchFamily="66" charset="0"/>
                <a:sym typeface="Symbol" panose="05050102010706020507" pitchFamily="18" charset="2"/>
              </a:rPr>
              <a:t></a:t>
            </a:r>
            <a:r>
              <a:rPr lang="en-US" sz="2400" baseline="30000" dirty="0">
                <a:latin typeface="Comic Sans MS" pitchFamily="66" charset="0"/>
              </a:rPr>
              <a:t>n/k</a:t>
            </a:r>
            <a:r>
              <a:rPr lang="en-US" sz="2400" baseline="30000" dirty="0">
                <a:latin typeface="Comic Sans MS" pitchFamily="66" charset="0"/>
                <a:sym typeface="Symbol" panose="05050102010706020507" pitchFamily="18" charset="2"/>
              </a:rPr>
              <a:t>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2420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3">
            <a:extLst>
              <a:ext uri="{FF2B5EF4-FFF2-40B4-BE49-F238E27FC236}">
                <a16:creationId xmlns:a16="http://schemas.microsoft.com/office/drawing/2014/main" id="{66CAE563-AA50-ED7D-F06A-5F72C14DE937}"/>
              </a:ext>
            </a:extLst>
          </p:cNvPr>
          <p:cNvSpPr txBox="1"/>
          <p:nvPr/>
        </p:nvSpPr>
        <p:spPr>
          <a:xfrm>
            <a:off x="373682" y="841963"/>
            <a:ext cx="83529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k:=g(n) nondecreasing unbounded function on n  (satisfying g(n)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n)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43986620-FAC8-0BF8-AEB6-16572D936DD7}"/>
              </a:ext>
            </a:extLst>
          </p:cNvPr>
          <p:cNvSpPr txBox="1"/>
          <p:nvPr/>
        </p:nvSpPr>
        <p:spPr>
          <a:xfrm>
            <a:off x="107503" y="444734"/>
            <a:ext cx="9029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for a given n, let k be the largest integer such that f(k)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n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718B39B2-FAC3-7F5D-BAB5-3059775DA02B}"/>
              </a:ext>
            </a:extLst>
          </p:cNvPr>
          <p:cNvSpPr txBox="1"/>
          <p:nvPr/>
        </p:nvSpPr>
        <p:spPr>
          <a:xfrm>
            <a:off x="106759" y="1455042"/>
            <a:ext cx="4896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time to compute a 3-coloring of G: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CEF097B0-1A6B-BFB3-F6F1-80798823B509}"/>
              </a:ext>
            </a:extLst>
          </p:cNvPr>
          <p:cNvSpPr txBox="1"/>
          <p:nvPr/>
        </p:nvSpPr>
        <p:spPr>
          <a:xfrm>
            <a:off x="2622915" y="2132856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f(k) k </a:t>
            </a:r>
            <a:r>
              <a:rPr lang="en-US" sz="2000" dirty="0">
                <a:latin typeface="Comic Sans MS" pitchFamily="66" charset="0"/>
              </a:rPr>
              <a:t>3</a:t>
            </a:r>
            <a:r>
              <a:rPr lang="en-US" sz="2400" baseline="30000" dirty="0">
                <a:latin typeface="Comic Sans MS" pitchFamily="66" charset="0"/>
                <a:sym typeface="Symbol" panose="05050102010706020507" pitchFamily="18" charset="2"/>
              </a:rPr>
              <a:t></a:t>
            </a:r>
            <a:r>
              <a:rPr lang="en-US" sz="2400" baseline="30000" dirty="0">
                <a:latin typeface="Comic Sans MS" pitchFamily="66" charset="0"/>
              </a:rPr>
              <a:t>n/k</a:t>
            </a:r>
            <a:r>
              <a:rPr lang="en-US" sz="2400" baseline="30000" dirty="0">
                <a:latin typeface="Comic Sans MS" pitchFamily="66" charset="0"/>
                <a:sym typeface="Symbol" panose="05050102010706020507" pitchFamily="18" charset="2"/>
              </a:rPr>
              <a:t>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2958716B-FF35-7431-76ED-C9F8E143AF67}"/>
              </a:ext>
            </a:extLst>
          </p:cNvPr>
          <p:cNvSpPr txBox="1"/>
          <p:nvPr/>
        </p:nvSpPr>
        <p:spPr>
          <a:xfrm>
            <a:off x="373682" y="2171679"/>
            <a:ext cx="23261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f(k) |V(H)|</a:t>
            </a:r>
            <a:r>
              <a:rPr lang="en-US" sz="2400" baseline="30000" dirty="0">
                <a:latin typeface="Comic Sans MS" pitchFamily="66" charset="0"/>
              </a:rPr>
              <a:t>k/s(k)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8599E126-F1C9-4430-6CA2-14BD1D1FF7CF}"/>
              </a:ext>
            </a:extLst>
          </p:cNvPr>
          <p:cNvSpPr txBox="1"/>
          <p:nvPr/>
        </p:nvSpPr>
        <p:spPr>
          <a:xfrm>
            <a:off x="2291045" y="2833886"/>
            <a:ext cx="3735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8" name="Double Bracket 7">
            <a:extLst>
              <a:ext uri="{FF2B5EF4-FFF2-40B4-BE49-F238E27FC236}">
                <a16:creationId xmlns:a16="http://schemas.microsoft.com/office/drawing/2014/main" id="{46E81500-8E7C-0E01-67EA-9813D357E3A3}"/>
              </a:ext>
            </a:extLst>
          </p:cNvPr>
          <p:cNvSpPr/>
          <p:nvPr/>
        </p:nvSpPr>
        <p:spPr>
          <a:xfrm>
            <a:off x="3203848" y="2150499"/>
            <a:ext cx="1008112" cy="461665"/>
          </a:xfrm>
          <a:prstGeom prst="bracketPair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23F86314-C01E-5D0B-647D-6EA0C889F8D9}"/>
              </a:ext>
            </a:extLst>
          </p:cNvPr>
          <p:cNvSpPr txBox="1"/>
          <p:nvPr/>
        </p:nvSpPr>
        <p:spPr>
          <a:xfrm>
            <a:off x="4172927" y="1983385"/>
            <a:ext cx="10861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k/s(k)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6935EAA7-F0E2-1D8A-E375-6CBA2F88F837}"/>
              </a:ext>
            </a:extLst>
          </p:cNvPr>
          <p:cNvSpPr txBox="1"/>
          <p:nvPr/>
        </p:nvSpPr>
        <p:spPr>
          <a:xfrm>
            <a:off x="2583882" y="2764792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  n   k </a:t>
            </a:r>
            <a:r>
              <a:rPr lang="en-US" sz="2000" dirty="0">
                <a:latin typeface="Comic Sans MS" pitchFamily="66" charset="0"/>
              </a:rPr>
              <a:t>3</a:t>
            </a:r>
            <a:r>
              <a:rPr lang="en-US" sz="2400" baseline="30000" dirty="0">
                <a:latin typeface="Comic Sans MS" pitchFamily="66" charset="0"/>
                <a:sym typeface="Symbol" panose="05050102010706020507" pitchFamily="18" charset="2"/>
              </a:rPr>
              <a:t></a:t>
            </a:r>
            <a:r>
              <a:rPr lang="en-US" sz="2400" baseline="30000" dirty="0">
                <a:latin typeface="Comic Sans MS" pitchFamily="66" charset="0"/>
              </a:rPr>
              <a:t>n/k</a:t>
            </a:r>
            <a:r>
              <a:rPr lang="en-US" sz="2400" baseline="30000" dirty="0">
                <a:latin typeface="Comic Sans MS" pitchFamily="66" charset="0"/>
                <a:sym typeface="Symbol" panose="05050102010706020507" pitchFamily="18" charset="2"/>
              </a:rPr>
              <a:t>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1" name="Double Bracket 10">
            <a:extLst>
              <a:ext uri="{FF2B5EF4-FFF2-40B4-BE49-F238E27FC236}">
                <a16:creationId xmlns:a16="http://schemas.microsoft.com/office/drawing/2014/main" id="{132AB8EE-EB43-CEB3-7432-1F31E357DAF1}"/>
              </a:ext>
            </a:extLst>
          </p:cNvPr>
          <p:cNvSpPr/>
          <p:nvPr/>
        </p:nvSpPr>
        <p:spPr>
          <a:xfrm>
            <a:off x="3164815" y="2782435"/>
            <a:ext cx="1008112" cy="461665"/>
          </a:xfrm>
          <a:prstGeom prst="bracketPair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F3F4C550-180F-64A2-2931-38295FD0FFFE}"/>
              </a:ext>
            </a:extLst>
          </p:cNvPr>
          <p:cNvSpPr txBox="1"/>
          <p:nvPr/>
        </p:nvSpPr>
        <p:spPr>
          <a:xfrm>
            <a:off x="4133894" y="2615321"/>
            <a:ext cx="10861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k/s(k)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7A62E014-4EA6-9A5D-3AD7-52BBE35DA227}"/>
              </a:ext>
            </a:extLst>
          </p:cNvPr>
          <p:cNvSpPr txBox="1"/>
          <p:nvPr/>
        </p:nvSpPr>
        <p:spPr>
          <a:xfrm>
            <a:off x="2291045" y="3496093"/>
            <a:ext cx="3735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97D7675E-2017-0A70-AB5B-3F70E6B2A9D2}"/>
              </a:ext>
            </a:extLst>
          </p:cNvPr>
          <p:cNvSpPr txBox="1"/>
          <p:nvPr/>
        </p:nvSpPr>
        <p:spPr>
          <a:xfrm>
            <a:off x="2583882" y="3426999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  n   k </a:t>
            </a:r>
            <a:r>
              <a:rPr lang="en-US" sz="2000" dirty="0">
                <a:latin typeface="Comic Sans MS" pitchFamily="66" charset="0"/>
              </a:rPr>
              <a:t>3</a:t>
            </a:r>
            <a:r>
              <a:rPr lang="en-US" sz="2400" baseline="30000" dirty="0">
                <a:latin typeface="Comic Sans MS" pitchFamily="66" charset="0"/>
                <a:sym typeface="Symbol" panose="05050102010706020507" pitchFamily="18" charset="2"/>
              </a:rPr>
              <a:t>2</a:t>
            </a:r>
            <a:r>
              <a:rPr lang="en-US" sz="2400" baseline="30000" dirty="0">
                <a:latin typeface="Comic Sans MS" pitchFamily="66" charset="0"/>
              </a:rPr>
              <a:t>n/k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21" name="Double Bracket 20">
            <a:extLst>
              <a:ext uri="{FF2B5EF4-FFF2-40B4-BE49-F238E27FC236}">
                <a16:creationId xmlns:a16="http://schemas.microsoft.com/office/drawing/2014/main" id="{67F6A838-B828-5506-D19E-83C937C768AF}"/>
              </a:ext>
            </a:extLst>
          </p:cNvPr>
          <p:cNvSpPr/>
          <p:nvPr/>
        </p:nvSpPr>
        <p:spPr>
          <a:xfrm>
            <a:off x="3164815" y="3444642"/>
            <a:ext cx="1008112" cy="461665"/>
          </a:xfrm>
          <a:prstGeom prst="bracketPair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429DED83-26FA-4C85-0901-3BE15A3C480D}"/>
              </a:ext>
            </a:extLst>
          </p:cNvPr>
          <p:cNvSpPr txBox="1"/>
          <p:nvPr/>
        </p:nvSpPr>
        <p:spPr>
          <a:xfrm>
            <a:off x="4133894" y="3277528"/>
            <a:ext cx="10861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k/s(k)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17DF6A76-ED9E-8972-2CFD-4397C2507C8D}"/>
              </a:ext>
            </a:extLst>
          </p:cNvPr>
          <p:cNvSpPr txBox="1"/>
          <p:nvPr/>
        </p:nvSpPr>
        <p:spPr>
          <a:xfrm>
            <a:off x="2344167" y="4173812"/>
            <a:ext cx="3735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A334C352-1239-95BC-CF33-0CB0A8F2B1A2}"/>
              </a:ext>
            </a:extLst>
          </p:cNvPr>
          <p:cNvSpPr txBox="1"/>
          <p:nvPr/>
        </p:nvSpPr>
        <p:spPr>
          <a:xfrm>
            <a:off x="2637004" y="4104718"/>
            <a:ext cx="2727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  n  k</a:t>
            </a:r>
            <a:r>
              <a:rPr lang="en-US" sz="2400" baseline="30000" dirty="0">
                <a:latin typeface="Comic Sans MS" pitchFamily="66" charset="0"/>
              </a:rPr>
              <a:t>k/s(1)</a:t>
            </a:r>
            <a:r>
              <a:rPr lang="en-US" sz="2000" dirty="0">
                <a:solidFill>
                  <a:prstClr val="black"/>
                </a:solidFill>
                <a:latin typeface="Comic Sans MS" pitchFamily="66" charset="0"/>
              </a:rPr>
              <a:t> 3</a:t>
            </a:r>
            <a:r>
              <a:rPr lang="en-US" sz="2400" baseline="30000" dirty="0">
                <a:solidFill>
                  <a:prstClr val="black"/>
                </a:solidFill>
                <a:latin typeface="Comic Sans MS" pitchFamily="66" charset="0"/>
                <a:sym typeface="Symbol" panose="05050102010706020507" pitchFamily="18" charset="2"/>
              </a:rPr>
              <a:t>2</a:t>
            </a:r>
            <a:r>
              <a:rPr lang="en-US" sz="2400" baseline="30000" dirty="0">
                <a:solidFill>
                  <a:prstClr val="black"/>
                </a:solidFill>
                <a:latin typeface="Comic Sans MS" pitchFamily="66" charset="0"/>
              </a:rPr>
              <a:t>n/s(k)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26" name="CasellaDiTesto 3">
            <a:extLst>
              <a:ext uri="{FF2B5EF4-FFF2-40B4-BE49-F238E27FC236}">
                <a16:creationId xmlns:a16="http://schemas.microsoft.com/office/drawing/2014/main" id="{278393B4-348F-9B88-6E9A-C55AD6C2DBF3}"/>
              </a:ext>
            </a:extLst>
          </p:cNvPr>
          <p:cNvSpPr txBox="1"/>
          <p:nvPr/>
        </p:nvSpPr>
        <p:spPr>
          <a:xfrm>
            <a:off x="5795330" y="2168051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using f(k) 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 n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27" name="CasellaDiTesto 3">
            <a:extLst>
              <a:ext uri="{FF2B5EF4-FFF2-40B4-BE49-F238E27FC236}">
                <a16:creationId xmlns:a16="http://schemas.microsoft.com/office/drawing/2014/main" id="{0C2DB7CD-91A0-97F6-BDB1-5D2D98740CEE}"/>
              </a:ext>
            </a:extLst>
          </p:cNvPr>
          <p:cNvSpPr txBox="1"/>
          <p:nvPr/>
        </p:nvSpPr>
        <p:spPr>
          <a:xfrm>
            <a:off x="2330078" y="4648910"/>
            <a:ext cx="3735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F4FE4F9B-66C5-1F0E-F95F-5686FE6505B8}"/>
              </a:ext>
            </a:extLst>
          </p:cNvPr>
          <p:cNvSpPr txBox="1"/>
          <p:nvPr/>
        </p:nvSpPr>
        <p:spPr>
          <a:xfrm>
            <a:off x="2622915" y="4579816"/>
            <a:ext cx="2727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  n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2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>
                <a:solidFill>
                  <a:prstClr val="black"/>
                </a:solidFill>
                <a:latin typeface="Comic Sans MS" pitchFamily="66" charset="0"/>
              </a:rPr>
              <a:t>3</a:t>
            </a:r>
            <a:r>
              <a:rPr lang="en-US" sz="2400" baseline="30000" dirty="0">
                <a:solidFill>
                  <a:prstClr val="black"/>
                </a:solidFill>
                <a:latin typeface="Comic Sans MS" pitchFamily="66" charset="0"/>
                <a:sym typeface="Symbol" panose="05050102010706020507" pitchFamily="18" charset="2"/>
              </a:rPr>
              <a:t>2</a:t>
            </a:r>
            <a:r>
              <a:rPr lang="en-US" sz="2400" baseline="30000" dirty="0">
                <a:solidFill>
                  <a:prstClr val="black"/>
                </a:solidFill>
                <a:latin typeface="Comic Sans MS" pitchFamily="66" charset="0"/>
              </a:rPr>
              <a:t>n/s(g(n))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29" name="CasellaDiTesto 3">
            <a:extLst>
              <a:ext uri="{FF2B5EF4-FFF2-40B4-BE49-F238E27FC236}">
                <a16:creationId xmlns:a16="http://schemas.microsoft.com/office/drawing/2014/main" id="{217BEB14-8B1C-B74A-3810-C361CBA0B84A}"/>
              </a:ext>
            </a:extLst>
          </p:cNvPr>
          <p:cNvSpPr txBox="1"/>
          <p:nvPr/>
        </p:nvSpPr>
        <p:spPr>
          <a:xfrm>
            <a:off x="2330078" y="5067162"/>
            <a:ext cx="3735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=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30" name="CasellaDiTesto 3">
            <a:extLst>
              <a:ext uri="{FF2B5EF4-FFF2-40B4-BE49-F238E27FC236}">
                <a16:creationId xmlns:a16="http://schemas.microsoft.com/office/drawing/2014/main" id="{24087BAF-0BAF-D499-05FA-113A6D9FC985}"/>
              </a:ext>
            </a:extLst>
          </p:cNvPr>
          <p:cNvSpPr txBox="1"/>
          <p:nvPr/>
        </p:nvSpPr>
        <p:spPr>
          <a:xfrm>
            <a:off x="2622915" y="4988861"/>
            <a:ext cx="14450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  </a:t>
            </a:r>
            <a:r>
              <a:rPr lang="en-US" sz="2400" dirty="0">
                <a:solidFill>
                  <a:prstClr val="black"/>
                </a:solidFill>
                <a:latin typeface="Comic Sans MS" pitchFamily="66" charset="0"/>
              </a:rPr>
              <a:t>2</a:t>
            </a:r>
            <a:r>
              <a:rPr lang="en-US" sz="2800" baseline="30000" dirty="0">
                <a:solidFill>
                  <a:prstClr val="black"/>
                </a:solidFill>
                <a:latin typeface="Comic Sans MS" pitchFamily="66" charset="0"/>
              </a:rPr>
              <a:t>o(n)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31" name="CasellaDiTesto 3">
            <a:extLst>
              <a:ext uri="{FF2B5EF4-FFF2-40B4-BE49-F238E27FC236}">
                <a16:creationId xmlns:a16="http://schemas.microsoft.com/office/drawing/2014/main" id="{60257A15-2595-79A2-2239-62D63073C2A7}"/>
              </a:ext>
            </a:extLst>
          </p:cNvPr>
          <p:cNvSpPr txBox="1"/>
          <p:nvPr/>
        </p:nvSpPr>
        <p:spPr>
          <a:xfrm>
            <a:off x="5795330" y="2825238"/>
            <a:ext cx="25238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using k=g(n) 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 n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A6F8EF99-8A71-7984-3CAD-6C9B90868C79}"/>
              </a:ext>
            </a:extLst>
          </p:cNvPr>
          <p:cNvSpPr txBox="1"/>
          <p:nvPr/>
        </p:nvSpPr>
        <p:spPr>
          <a:xfrm>
            <a:off x="5795330" y="3495780"/>
            <a:ext cx="32668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using s(k) nondecreasing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2EA1D950-F375-5875-EEBF-783B160E4343}"/>
              </a:ext>
            </a:extLst>
          </p:cNvPr>
          <p:cNvSpPr txBox="1"/>
          <p:nvPr/>
        </p:nvSpPr>
        <p:spPr>
          <a:xfrm>
            <a:off x="5795330" y="4174211"/>
            <a:ext cx="32668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using </a:t>
            </a:r>
            <a:r>
              <a:rPr lang="en-US" sz="2000" dirty="0">
                <a:solidFill>
                  <a:prstClr val="black"/>
                </a:solidFill>
                <a:latin typeface="Comic Sans MS" pitchFamily="66" charset="0"/>
                <a:sym typeface="Symbol" panose="05050102010706020507" pitchFamily="18" charset="2"/>
              </a:rPr>
              <a:t>k</a:t>
            </a:r>
            <a:r>
              <a:rPr lang="en-US" sz="2400" baseline="30000" dirty="0">
                <a:solidFill>
                  <a:prstClr val="black"/>
                </a:solidFill>
                <a:latin typeface="Comic Sans MS" pitchFamily="66" charset="0"/>
              </a:rPr>
              <a:t>k/s(1) 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 f(k)  </a:t>
            </a:r>
            <a:r>
              <a:rPr lang="en-US" dirty="0">
                <a:latin typeface="Comic Sans MS" pitchFamily="66" charset="0"/>
              </a:rPr>
              <a:t>n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83792A44-98F9-EF4E-7BDC-8AD560F8FAC7}"/>
              </a:ext>
            </a:extLst>
          </p:cNvPr>
          <p:cNvSpPr txBox="1"/>
          <p:nvPr/>
        </p:nvSpPr>
        <p:spPr>
          <a:xfrm>
            <a:off x="5788831" y="4576118"/>
            <a:ext cx="32668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function s(g(n)) is nondecreasing &amp; unbounded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59E4EDDD-5510-E76E-7B4D-5BD995619272}"/>
              </a:ext>
            </a:extLst>
          </p:cNvPr>
          <p:cNvSpPr/>
          <p:nvPr/>
        </p:nvSpPr>
        <p:spPr>
          <a:xfrm>
            <a:off x="8820472" y="6525344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149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3" grpId="0"/>
      <p:bldP spid="17" grpId="0"/>
      <p:bldP spid="2" grpId="0"/>
      <p:bldP spid="3" grpId="0"/>
      <p:bldP spid="8" grpId="0" animBg="1"/>
      <p:bldP spid="9" grpId="0"/>
      <p:bldP spid="10" grpId="0"/>
      <p:bldP spid="11" grpId="0" animBg="1"/>
      <p:bldP spid="18" grpId="0"/>
      <p:bldP spid="19" grpId="0"/>
      <p:bldP spid="20" grpId="0"/>
      <p:bldP spid="21" grpId="0" animBg="1"/>
      <p:bldP spid="22" grpId="0"/>
      <p:bldP spid="23" grpId="0"/>
      <p:bldP spid="24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Strong ETH</a:t>
            </a:r>
          </a:p>
        </p:txBody>
      </p:sp>
      <p:sp>
        <p:nvSpPr>
          <p:cNvPr id="2" name="Sottotitolo 3">
            <a:extLst>
              <a:ext uri="{FF2B5EF4-FFF2-40B4-BE49-F238E27FC236}">
                <a16:creationId xmlns:a16="http://schemas.microsoft.com/office/drawing/2014/main" id="{30D77C0B-D46F-3AB8-A2A4-3373EF843067}"/>
              </a:ext>
            </a:extLst>
          </p:cNvPr>
          <p:cNvSpPr txBox="1">
            <a:spLocks/>
          </p:cNvSpPr>
          <p:nvPr/>
        </p:nvSpPr>
        <p:spPr>
          <a:xfrm>
            <a:off x="1259632" y="378904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400" dirty="0">
              <a:solidFill>
                <a:srgbClr val="3366FF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7476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cquista Victorinox Tourist 0.3603 Coltellino svizzero Numero funzioni 12  Rosso">
            <a:extLst>
              <a:ext uri="{FF2B5EF4-FFF2-40B4-BE49-F238E27FC236}">
                <a16:creationId xmlns:a16="http://schemas.microsoft.com/office/drawing/2014/main" id="{F5A247D0-C3AB-E06E-A9E8-12C579415F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1580" y="1524000"/>
            <a:ext cx="3810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sellaDiTesto 3">
            <a:extLst>
              <a:ext uri="{FF2B5EF4-FFF2-40B4-BE49-F238E27FC236}">
                <a16:creationId xmlns:a16="http://schemas.microsoft.com/office/drawing/2014/main" id="{A08730E0-88CC-C168-6738-7694AE7364D9}"/>
              </a:ext>
            </a:extLst>
          </p:cNvPr>
          <p:cNvSpPr txBox="1"/>
          <p:nvPr/>
        </p:nvSpPr>
        <p:spPr>
          <a:xfrm>
            <a:off x="33828" y="14857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Toolbox </a:t>
            </a:r>
            <a:r>
              <a:rPr lang="en-US" sz="2000" dirty="0">
                <a:latin typeface="Comic Sans MS" pitchFamily="66" charset="0"/>
              </a:rPr>
              <a:t>(to show a problem is FPT)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3" name="CasellaDiTesto 3">
            <a:extLst>
              <a:ext uri="{FF2B5EF4-FFF2-40B4-BE49-F238E27FC236}">
                <a16:creationId xmlns:a16="http://schemas.microsoft.com/office/drawing/2014/main" id="{7DA93C22-F13E-742B-3689-3D75E82D150D}"/>
              </a:ext>
            </a:extLst>
          </p:cNvPr>
          <p:cNvSpPr txBox="1"/>
          <p:nvPr/>
        </p:nvSpPr>
        <p:spPr>
          <a:xfrm>
            <a:off x="1557759" y="1418046"/>
            <a:ext cx="30788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bounded-search trees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8632800C-5CD7-A432-E210-F4A81E71F16F}"/>
              </a:ext>
            </a:extLst>
          </p:cNvPr>
          <p:cNvSpPr txBox="1"/>
          <p:nvPr/>
        </p:nvSpPr>
        <p:spPr>
          <a:xfrm>
            <a:off x="2713992" y="2573950"/>
            <a:ext cx="18546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kernelization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B39029CC-A5A9-C7AD-D687-96EB5542DB0E}"/>
              </a:ext>
            </a:extLst>
          </p:cNvPr>
          <p:cNvSpPr txBox="1"/>
          <p:nvPr/>
        </p:nvSpPr>
        <p:spPr>
          <a:xfrm>
            <a:off x="983068" y="3683886"/>
            <a:ext cx="31508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algebraic techniques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C568A4BA-CAD2-8911-6078-AC9458E00253}"/>
              </a:ext>
            </a:extLst>
          </p:cNvPr>
          <p:cNvSpPr txBox="1"/>
          <p:nvPr/>
        </p:nvSpPr>
        <p:spPr>
          <a:xfrm>
            <a:off x="2065919" y="5039844"/>
            <a:ext cx="31508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treewidth</a:t>
            </a: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CE7E7741-75D2-FE87-764B-4F21BF6A1065}"/>
              </a:ext>
            </a:extLst>
          </p:cNvPr>
          <p:cNvSpPr txBox="1"/>
          <p:nvPr/>
        </p:nvSpPr>
        <p:spPr>
          <a:xfrm>
            <a:off x="5574880" y="2492896"/>
            <a:ext cx="1933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color coding</a:t>
            </a: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F221E324-3B9B-8CE5-A7E8-B646AA3E22E9}"/>
              </a:ext>
            </a:extLst>
          </p:cNvPr>
          <p:cNvSpPr txBox="1"/>
          <p:nvPr/>
        </p:nvSpPr>
        <p:spPr>
          <a:xfrm>
            <a:off x="5364088" y="3955666"/>
            <a:ext cx="19333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iterative compression</a:t>
            </a:r>
          </a:p>
        </p:txBody>
      </p:sp>
    </p:spTree>
    <p:extLst>
      <p:ext uri="{BB962C8B-B14F-4D97-AF65-F5344CB8AC3E}">
        <p14:creationId xmlns:p14="http://schemas.microsoft.com/office/powerpoint/2010/main" val="350682835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62068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16878" y="1660738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question: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251520" y="973596"/>
            <a:ext cx="88569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a graph G=(V,E)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a nonnegative integer k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251520" y="2020778"/>
            <a:ext cx="88173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is there a set U of vertices of size |U|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</a:t>
            </a:r>
            <a:r>
              <a:rPr lang="en-US" sz="2000" dirty="0">
                <a:latin typeface="Comic Sans MS" pitchFamily="66" charset="0"/>
              </a:rPr>
              <a:t>k such that each 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dirty="0">
                <a:latin typeface="Comic Sans MS" pitchFamily="66" charset="0"/>
              </a:rPr>
              <a:t>\U is adjacent to a vertex </a:t>
            </a:r>
            <a:r>
              <a:rPr lang="en-US" sz="2000" dirty="0" err="1">
                <a:latin typeface="Comic Sans MS" pitchFamily="66" charset="0"/>
              </a:rPr>
              <a:t>u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latin typeface="Comic Sans MS" pitchFamily="66" charset="0"/>
              </a:rPr>
              <a:t>U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2780928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parameter: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1471694" y="2780928"/>
            <a:ext cx="4228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k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k-Dominating Set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FEA2D4FC-42DF-A1B8-DE02-F3B21F8BFC32}"/>
              </a:ext>
            </a:extLst>
          </p:cNvPr>
          <p:cNvSpPr txBox="1"/>
          <p:nvPr/>
        </p:nvSpPr>
        <p:spPr>
          <a:xfrm>
            <a:off x="5508104" y="3524250"/>
            <a:ext cx="23228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Comic Sans MS" pitchFamily="66" charset="0"/>
              </a:rPr>
              <a:t>n</a:t>
            </a:r>
            <a:r>
              <a:rPr lang="en-US" sz="2400" baseline="30000" dirty="0" err="1">
                <a:latin typeface="Comic Sans MS" pitchFamily="66" charset="0"/>
              </a:rPr>
              <a:t>k</a:t>
            </a:r>
            <a:r>
              <a:rPr lang="en-US" sz="2400" baseline="30000" dirty="0">
                <a:latin typeface="Comic Sans MS" pitchFamily="66" charset="0"/>
              </a:rPr>
              <a:t>/10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</a:t>
            </a:r>
            <a:r>
              <a:rPr kumimoji="0" lang="en-US" sz="2400" b="0" u="none" strike="noStrike" kern="1200" cap="none" spc="0" normalizeH="0" baseline="0" noProof="0" dirty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?</a:t>
            </a:r>
            <a:endParaRPr lang="it-IT" sz="2000" baseline="30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1604C1E7-C022-A373-CD55-E8A077FC6FD9}"/>
              </a:ext>
            </a:extLst>
          </p:cNvPr>
          <p:cNvSpPr txBox="1"/>
          <p:nvPr/>
        </p:nvSpPr>
        <p:spPr>
          <a:xfrm>
            <a:off x="93128" y="4083400"/>
            <a:ext cx="23228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smarter: </a:t>
            </a:r>
            <a:r>
              <a:rPr lang="en-US" sz="2400" dirty="0" err="1">
                <a:latin typeface="Comic Sans MS" pitchFamily="66" charset="0"/>
              </a:rPr>
              <a:t>n</a:t>
            </a:r>
            <a:r>
              <a:rPr lang="en-US" sz="2400" baseline="30000" dirty="0" err="1">
                <a:latin typeface="Comic Sans MS" pitchFamily="66" charset="0"/>
              </a:rPr>
              <a:t>k+o</a:t>
            </a:r>
            <a:r>
              <a:rPr lang="en-US" sz="2400" baseline="30000" dirty="0">
                <a:latin typeface="Comic Sans MS" pitchFamily="66" charset="0"/>
              </a:rPr>
              <a:t>(1)</a:t>
            </a:r>
            <a:endParaRPr lang="it-IT" sz="2000" baseline="30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3767F369-E49B-E51D-E58C-7671E73FCA04}"/>
              </a:ext>
            </a:extLst>
          </p:cNvPr>
          <p:cNvSpPr txBox="1"/>
          <p:nvPr/>
        </p:nvSpPr>
        <p:spPr>
          <a:xfrm>
            <a:off x="93128" y="4545065"/>
            <a:ext cx="42084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assuming ETH: </a:t>
            </a:r>
            <a:r>
              <a:rPr lang="en-US" sz="2000" dirty="0">
                <a:latin typeface="Comic Sans MS" pitchFamily="66" charset="0"/>
              </a:rPr>
              <a:t>no f(k) </a:t>
            </a:r>
            <a:r>
              <a:rPr lang="en-US" sz="2400" dirty="0">
                <a:latin typeface="Comic Sans MS" pitchFamily="66" charset="0"/>
              </a:rPr>
              <a:t>n</a:t>
            </a:r>
            <a:r>
              <a:rPr lang="en-US" sz="2400" baseline="30000" dirty="0">
                <a:latin typeface="Comic Sans MS" pitchFamily="66" charset="0"/>
              </a:rPr>
              <a:t>o(k)</a:t>
            </a:r>
            <a:endParaRPr lang="it-IT" sz="2000" baseline="30000" dirty="0"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9B0D997D-7F0B-D62D-B064-A7A82968FE52}"/>
              </a:ext>
            </a:extLst>
          </p:cNvPr>
          <p:cNvSpPr txBox="1"/>
          <p:nvPr/>
        </p:nvSpPr>
        <p:spPr>
          <a:xfrm>
            <a:off x="93128" y="3548931"/>
            <a:ext cx="23228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naive: </a:t>
            </a:r>
            <a:r>
              <a:rPr lang="en-US" sz="2400" dirty="0">
                <a:latin typeface="Comic Sans MS" pitchFamily="66" charset="0"/>
              </a:rPr>
              <a:t>n</a:t>
            </a:r>
            <a:r>
              <a:rPr lang="en-US" sz="2400" baseline="30000" dirty="0">
                <a:latin typeface="Comic Sans MS" pitchFamily="66" charset="0"/>
              </a:rPr>
              <a:t>k+1</a:t>
            </a:r>
            <a:endParaRPr lang="it-IT" sz="2000" baseline="30000" dirty="0"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4F066677-86E7-3E64-C0E8-C0DC56D0AB8C}"/>
              </a:ext>
            </a:extLst>
          </p:cNvPr>
          <p:cNvSpPr txBox="1"/>
          <p:nvPr/>
        </p:nvSpPr>
        <p:spPr>
          <a:xfrm>
            <a:off x="5511130" y="4216747"/>
            <a:ext cx="23228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n</a:t>
            </a:r>
            <a:r>
              <a:rPr lang="en-US" sz="2400" baseline="30000" dirty="0">
                <a:latin typeface="Comic Sans MS" pitchFamily="66" charset="0"/>
              </a:rPr>
              <a:t>k-1 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</a:t>
            </a:r>
            <a:r>
              <a:rPr kumimoji="0" lang="en-US" sz="2400" b="0" u="none" strike="noStrike" kern="1200" cap="none" spc="0" normalizeH="0" baseline="0" noProof="0" dirty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?</a:t>
            </a:r>
            <a:endParaRPr lang="it-IT" sz="2000" baseline="30000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3218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/>
      <p:bldP spid="12" grpId="0"/>
      <p:bldP spid="1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741F583D-3112-97DC-8EAA-1F9FCEB4E2B5}"/>
              </a:ext>
            </a:extLst>
          </p:cNvPr>
          <p:cNvSpPr txBox="1"/>
          <p:nvPr/>
        </p:nvSpPr>
        <p:spPr>
          <a:xfrm>
            <a:off x="85646" y="322724"/>
            <a:ext cx="90839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Exponential Time Hypothesis (ETH)</a:t>
            </a:r>
          </a:p>
          <a:p>
            <a:r>
              <a:rPr lang="en-US" sz="2000" dirty="0">
                <a:latin typeface="Comic Sans MS" pitchFamily="66" charset="0"/>
              </a:rPr>
              <a:t>There is no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2</a:t>
            </a:r>
            <a:r>
              <a:rPr kumimoji="0" lang="en-US" sz="2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o(n)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-time</a:t>
            </a:r>
            <a:r>
              <a:rPr lang="en-US" sz="2000" dirty="0">
                <a:latin typeface="Comic Sans MS" pitchFamily="66" charset="0"/>
              </a:rPr>
              <a:t> algorithm for n-variable 3-SAT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07D4F58-0765-172F-D152-EA2407F477D5}"/>
              </a:ext>
            </a:extLst>
          </p:cNvPr>
          <p:cNvSpPr/>
          <p:nvPr/>
        </p:nvSpPr>
        <p:spPr>
          <a:xfrm>
            <a:off x="124772" y="260648"/>
            <a:ext cx="8894456" cy="988786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0728DE7-3093-BF17-DC4A-F9CB4758CCBE}"/>
              </a:ext>
            </a:extLst>
          </p:cNvPr>
          <p:cNvSpPr txBox="1"/>
          <p:nvPr/>
        </p:nvSpPr>
        <p:spPr>
          <a:xfrm>
            <a:off x="185564" y="1412776"/>
            <a:ext cx="79593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Note: </a:t>
            </a:r>
            <a:r>
              <a:rPr lang="en-US" sz="2000" dirty="0">
                <a:latin typeface="Comic Sans MS" pitchFamily="66" charset="0"/>
              </a:rPr>
              <a:t>current best algorithm is 1.30704</a:t>
            </a:r>
            <a:r>
              <a:rPr lang="en-US" sz="2400" baseline="30000" dirty="0"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[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Hertli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2011]</a:t>
            </a:r>
            <a:r>
              <a:rPr lang="en-US" sz="2000" dirty="0">
                <a:latin typeface="Comic Sans MS" pitchFamily="66" charset="0"/>
              </a:rPr>
              <a:t>.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F9E5372D-B72C-D368-5576-9FAD9C2017B5}"/>
              </a:ext>
            </a:extLst>
          </p:cNvPr>
          <p:cNvSpPr txBox="1"/>
          <p:nvPr/>
        </p:nvSpPr>
        <p:spPr>
          <a:xfrm>
            <a:off x="93139" y="2266940"/>
            <a:ext cx="90839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Strong ETH (SETH)</a:t>
            </a:r>
          </a:p>
          <a:p>
            <a:r>
              <a:rPr lang="en-US" sz="2000" dirty="0">
                <a:latin typeface="Comic Sans MS" pitchFamily="66" charset="0"/>
              </a:rPr>
              <a:t>There is no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(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2-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  <a:sym typeface="Symbol" panose="05050102010706020507" pitchFamily="18" charset="2"/>
              </a:rPr>
              <a:t>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)</a:t>
            </a:r>
            <a:r>
              <a:rPr kumimoji="0" lang="en-US" sz="2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-time</a:t>
            </a:r>
            <a:r>
              <a:rPr lang="en-US" sz="2000" dirty="0">
                <a:latin typeface="Comic Sans MS" pitchFamily="66" charset="0"/>
              </a:rPr>
              <a:t> algorithm for CNF-SAT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35DDFD3-9F7A-E992-53CA-6DF794447E66}"/>
              </a:ext>
            </a:extLst>
          </p:cNvPr>
          <p:cNvSpPr/>
          <p:nvPr/>
        </p:nvSpPr>
        <p:spPr>
          <a:xfrm>
            <a:off x="132265" y="2204864"/>
            <a:ext cx="8894456" cy="988786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73D3D433-336E-F130-5C27-B5E819AB9D89}"/>
              </a:ext>
            </a:extLst>
          </p:cNvPr>
          <p:cNvSpPr txBox="1"/>
          <p:nvPr/>
        </p:nvSpPr>
        <p:spPr>
          <a:xfrm>
            <a:off x="132265" y="3660935"/>
            <a:ext cx="88944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for any fixed k, a </a:t>
            </a:r>
            <a:r>
              <a:rPr lang="en-US" sz="2400" dirty="0">
                <a:latin typeface="Comic Sans MS" pitchFamily="66" charset="0"/>
              </a:rPr>
              <a:t>n</a:t>
            </a:r>
            <a:r>
              <a:rPr lang="en-US" sz="2400" baseline="30000" dirty="0">
                <a:latin typeface="Comic Sans MS" pitchFamily="66" charset="0"/>
              </a:rPr>
              <a:t>k-0.01</a:t>
            </a:r>
            <a:r>
              <a:rPr lang="en-US" sz="2000" dirty="0">
                <a:latin typeface="Comic Sans MS" pitchFamily="66" charset="0"/>
              </a:rPr>
              <a:t> time algorithm for k-DS would violate SETH</a:t>
            </a:r>
            <a:endParaRPr lang="it-IT" sz="2000" baseline="30000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D52A2788-C633-CB4D-FDE3-2714E336F457}"/>
              </a:ext>
            </a:extLst>
          </p:cNvPr>
          <p:cNvSpPr txBox="1"/>
          <p:nvPr/>
        </p:nvSpPr>
        <p:spPr>
          <a:xfrm>
            <a:off x="216818" y="4391270"/>
            <a:ext cx="7824086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assuming SETH:</a:t>
            </a:r>
          </a:p>
          <a:p>
            <a:r>
              <a:rPr lang="en-US" sz="2000" dirty="0">
                <a:latin typeface="Comic Sans MS" pitchFamily="66" charset="0"/>
              </a:rPr>
              <a:t>   no </a:t>
            </a:r>
            <a:r>
              <a:rPr lang="en-US" sz="2400" dirty="0">
                <a:latin typeface="Comic Sans MS" pitchFamily="66" charset="0"/>
              </a:rPr>
              <a:t>n</a:t>
            </a:r>
            <a:r>
              <a:rPr lang="en-US" sz="2400" baseline="30000" dirty="0">
                <a:latin typeface="Comic Sans MS" pitchFamily="66" charset="0"/>
              </a:rPr>
              <a:t>2.99</a:t>
            </a:r>
            <a:r>
              <a:rPr lang="en-US" sz="2000" dirty="0">
                <a:latin typeface="Comic Sans MS" pitchFamily="66" charset="0"/>
              </a:rPr>
              <a:t> time algorithm for 3-DS</a:t>
            </a:r>
          </a:p>
          <a:p>
            <a:r>
              <a:rPr lang="en-US" sz="2000" dirty="0">
                <a:latin typeface="Comic Sans MS" pitchFamily="66" charset="0"/>
              </a:rPr>
              <a:t>   no </a:t>
            </a:r>
            <a:r>
              <a:rPr lang="en-US" sz="2400" dirty="0">
                <a:latin typeface="Comic Sans MS" pitchFamily="66" charset="0"/>
              </a:rPr>
              <a:t>n</a:t>
            </a:r>
            <a:r>
              <a:rPr lang="en-US" sz="2400" baseline="30000" dirty="0">
                <a:latin typeface="Comic Sans MS" pitchFamily="66" charset="0"/>
              </a:rPr>
              <a:t>3.99</a:t>
            </a:r>
            <a:r>
              <a:rPr lang="en-US" sz="2000" dirty="0">
                <a:latin typeface="Comic Sans MS" pitchFamily="66" charset="0"/>
              </a:rPr>
              <a:t> time algorithm for 4-DS </a:t>
            </a:r>
          </a:p>
          <a:p>
            <a:r>
              <a:rPr lang="en-US" sz="2000" dirty="0">
                <a:latin typeface="Comic Sans MS" pitchFamily="66" charset="0"/>
              </a:rPr>
              <a:t>   no </a:t>
            </a:r>
            <a:r>
              <a:rPr lang="en-US" sz="2400" dirty="0">
                <a:latin typeface="Comic Sans MS" pitchFamily="66" charset="0"/>
              </a:rPr>
              <a:t>n</a:t>
            </a:r>
            <a:r>
              <a:rPr lang="en-US" sz="2400" baseline="30000" dirty="0">
                <a:latin typeface="Comic Sans MS" pitchFamily="66" charset="0"/>
              </a:rPr>
              <a:t>4.99</a:t>
            </a:r>
            <a:r>
              <a:rPr lang="en-US" sz="2000" dirty="0">
                <a:latin typeface="Comic Sans MS" pitchFamily="66" charset="0"/>
              </a:rPr>
              <a:t> time algorithm for 5-DS</a:t>
            </a:r>
            <a:r>
              <a:rPr lang="it-IT" sz="2000" baseline="30000" dirty="0">
                <a:latin typeface="Comic Sans MS" pitchFamily="66" charset="0"/>
              </a:rPr>
              <a:t> </a:t>
            </a:r>
          </a:p>
          <a:p>
            <a:r>
              <a:rPr lang="it-IT" sz="2000" baseline="30000" dirty="0">
                <a:latin typeface="Comic Sans MS" pitchFamily="66" charset="0"/>
              </a:rPr>
              <a:t>     </a:t>
            </a:r>
            <a:r>
              <a:rPr lang="en-US" sz="2000" dirty="0">
                <a:latin typeface="Comic Sans MS" pitchFamily="66" charset="0"/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447089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Lower bounds</a:t>
            </a:r>
          </a:p>
        </p:txBody>
      </p:sp>
      <p:sp>
        <p:nvSpPr>
          <p:cNvPr id="2" name="Sottotitolo 3">
            <a:extLst>
              <a:ext uri="{FF2B5EF4-FFF2-40B4-BE49-F238E27FC236}">
                <a16:creationId xmlns:a16="http://schemas.microsoft.com/office/drawing/2014/main" id="{30D77C0B-D46F-3AB8-A2A4-3373EF843067}"/>
              </a:ext>
            </a:extLst>
          </p:cNvPr>
          <p:cNvSpPr txBox="1">
            <a:spLocks/>
          </p:cNvSpPr>
          <p:nvPr/>
        </p:nvSpPr>
        <p:spPr>
          <a:xfrm>
            <a:off x="1259632" y="378904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cs typeface="Times New Roman" pitchFamily="18" charset="0"/>
              </a:rPr>
              <a:t>tools and theory </a:t>
            </a:r>
          </a:p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cs typeface="Times New Roman" pitchFamily="18" charset="0"/>
              </a:rPr>
              <a:t>of the parameterized intractability</a:t>
            </a:r>
          </a:p>
        </p:txBody>
      </p:sp>
    </p:spTree>
    <p:extLst>
      <p:ext uri="{BB962C8B-B14F-4D97-AF65-F5344CB8AC3E}">
        <p14:creationId xmlns:p14="http://schemas.microsoft.com/office/powerpoint/2010/main" val="553268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3">
            <a:extLst>
              <a:ext uri="{FF2B5EF4-FFF2-40B4-BE49-F238E27FC236}">
                <a16:creationId xmlns:a16="http://schemas.microsoft.com/office/drawing/2014/main" id="{A08730E0-88CC-C168-6738-7694AE7364D9}"/>
              </a:ext>
            </a:extLst>
          </p:cNvPr>
          <p:cNvSpPr txBox="1"/>
          <p:nvPr/>
        </p:nvSpPr>
        <p:spPr>
          <a:xfrm>
            <a:off x="33828" y="26064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What kind of negative results we can prove? 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D2B731B3-D904-CEA3-0496-C14F814F5846}"/>
              </a:ext>
            </a:extLst>
          </p:cNvPr>
          <p:cNvSpPr txBox="1"/>
          <p:nvPr/>
        </p:nvSpPr>
        <p:spPr>
          <a:xfrm>
            <a:off x="16878" y="3820978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idea: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54DCBD62-F2F7-3873-B16E-741055683286}"/>
              </a:ext>
            </a:extLst>
          </p:cNvPr>
          <p:cNvSpPr txBox="1"/>
          <p:nvPr/>
        </p:nvSpPr>
        <p:spPr>
          <a:xfrm>
            <a:off x="683568" y="3820978"/>
            <a:ext cx="82918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develop a theory that provides evidence that a parameterized problem is hard (e.g., not FPT)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62204D18-85DA-6A46-AB18-8D4F7B39453B}"/>
              </a:ext>
            </a:extLst>
          </p:cNvPr>
          <p:cNvSpPr txBox="1"/>
          <p:nvPr/>
        </p:nvSpPr>
        <p:spPr>
          <a:xfrm>
            <a:off x="539552" y="799317"/>
            <a:ext cx="8435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Can we show that a problem (e.g.,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k-Clique</a:t>
            </a:r>
            <a:r>
              <a:rPr lang="en-US" sz="2000" dirty="0">
                <a:latin typeface="Comic Sans MS" pitchFamily="66" charset="0"/>
              </a:rPr>
              <a:t>) is not FPT?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A06173CB-1E08-071F-C833-04F279859786}"/>
              </a:ext>
            </a:extLst>
          </p:cNvPr>
          <p:cNvSpPr/>
          <p:nvPr/>
        </p:nvSpPr>
        <p:spPr>
          <a:xfrm>
            <a:off x="1259632" y="3015312"/>
            <a:ext cx="576064" cy="328102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43489801-CC86-B7A1-25AA-122A5DBA04D7}"/>
              </a:ext>
            </a:extLst>
          </p:cNvPr>
          <p:cNvSpPr txBox="1"/>
          <p:nvPr/>
        </p:nvSpPr>
        <p:spPr>
          <a:xfrm>
            <a:off x="1910874" y="2996952"/>
            <a:ext cx="72331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conditional lower bounds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C7B1C18F-6D5F-6EC8-95F9-3D90FAFC0261}"/>
              </a:ext>
            </a:extLst>
          </p:cNvPr>
          <p:cNvSpPr txBox="1"/>
          <p:nvPr/>
        </p:nvSpPr>
        <p:spPr>
          <a:xfrm>
            <a:off x="539552" y="1258947"/>
            <a:ext cx="84358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Can we show that a problem (e.g.,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k-Vertex Cover</a:t>
            </a:r>
            <a:r>
              <a:rPr lang="en-US" sz="2000" dirty="0">
                <a:latin typeface="Comic Sans MS" pitchFamily="66" charset="0"/>
              </a:rPr>
              <a:t>) does not have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an algorithm running in time 2</a:t>
            </a:r>
            <a:r>
              <a:rPr lang="en-US" sz="2000" baseline="30000" dirty="0">
                <a:latin typeface="Comic Sans MS" pitchFamily="66" charset="0"/>
              </a:rPr>
              <a:t>o(k)</a:t>
            </a:r>
            <a:r>
              <a:rPr lang="en-US" sz="2000" dirty="0" err="1">
                <a:latin typeface="Comic Sans MS" pitchFamily="66" charset="0"/>
              </a:rPr>
              <a:t>n</a:t>
            </a:r>
            <a:r>
              <a:rPr lang="en-US" sz="2000" baseline="30000" dirty="0" err="1">
                <a:latin typeface="Comic Sans MS" pitchFamily="66" charset="0"/>
              </a:rPr>
              <a:t>O</a:t>
            </a:r>
            <a:r>
              <a:rPr lang="en-US" sz="2000" baseline="30000" dirty="0">
                <a:latin typeface="Comic Sans MS" pitchFamily="66" charset="0"/>
              </a:rPr>
              <a:t>(1)</a:t>
            </a:r>
            <a:r>
              <a:rPr lang="en-US" sz="2000" dirty="0">
                <a:latin typeface="Comic Sans MS" pitchFamily="66" charset="0"/>
              </a:rPr>
              <a:t>?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20104B10-8FC9-16AE-6998-82BD25F62898}"/>
              </a:ext>
            </a:extLst>
          </p:cNvPr>
          <p:cNvSpPr txBox="1"/>
          <p:nvPr/>
        </p:nvSpPr>
        <p:spPr>
          <a:xfrm>
            <a:off x="13708" y="2164794"/>
            <a:ext cx="89617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chemeClr val="accent6"/>
                </a:solidFill>
                <a:latin typeface="Comic Sans MS" pitchFamily="66" charset="0"/>
              </a:rPr>
              <a:t>obs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: </a:t>
            </a:r>
            <a:r>
              <a:rPr lang="en-US" sz="2000" dirty="0">
                <a:latin typeface="Comic Sans MS" pitchFamily="66" charset="0"/>
              </a:rPr>
              <a:t>we have to assume P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</a:t>
            </a:r>
            <a:r>
              <a:rPr lang="en-US" sz="2000" dirty="0">
                <a:latin typeface="Comic Sans MS" pitchFamily="66" charset="0"/>
              </a:rPr>
              <a:t>NP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     (if P=NP, k-Clique can be solved in polynomial time, and hence is FPT)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7747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8" grpId="0" animBg="1"/>
      <p:bldP spid="9" grpId="0"/>
      <p:bldP spid="5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3">
            <a:extLst>
              <a:ext uri="{FF2B5EF4-FFF2-40B4-BE49-F238E27FC236}">
                <a16:creationId xmlns:a16="http://schemas.microsoft.com/office/drawing/2014/main" id="{A08730E0-88CC-C168-6738-7694AE7364D9}"/>
              </a:ext>
            </a:extLst>
          </p:cNvPr>
          <p:cNvSpPr txBox="1"/>
          <p:nvPr/>
        </p:nvSpPr>
        <p:spPr>
          <a:xfrm>
            <a:off x="33828" y="44624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Parameterized complexity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D2B731B3-D904-CEA3-0496-C14F814F5846}"/>
              </a:ext>
            </a:extLst>
          </p:cNvPr>
          <p:cNvSpPr txBox="1"/>
          <p:nvPr/>
        </p:nvSpPr>
        <p:spPr>
          <a:xfrm>
            <a:off x="16878" y="2721114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Example: 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54DCBD62-F2F7-3873-B16E-741055683286}"/>
              </a:ext>
            </a:extLst>
          </p:cNvPr>
          <p:cNvSpPr txBox="1"/>
          <p:nvPr/>
        </p:nvSpPr>
        <p:spPr>
          <a:xfrm>
            <a:off x="1187624" y="2721114"/>
            <a:ext cx="77878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G has an Independent Set of size k </a:t>
            </a:r>
            <a:r>
              <a:rPr lang="en-US" sz="2000" dirty="0" err="1">
                <a:latin typeface="Comic Sans MS" pitchFamily="66" charset="0"/>
              </a:rPr>
              <a:t>iff</a:t>
            </a:r>
            <a:r>
              <a:rPr lang="en-US" sz="2000" dirty="0">
                <a:latin typeface="Comic Sans MS" pitchFamily="66" charset="0"/>
              </a:rPr>
              <a:t> has a Vertex Cover of size n-k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62204D18-85DA-6A46-AB18-8D4F7B39453B}"/>
              </a:ext>
            </a:extLst>
          </p:cNvPr>
          <p:cNvSpPr txBox="1"/>
          <p:nvPr/>
        </p:nvSpPr>
        <p:spPr>
          <a:xfrm>
            <a:off x="539552" y="1124744"/>
            <a:ext cx="8435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An appropriate notion of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reduction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C7B1C18F-6D5F-6EC8-95F9-3D90FAFC0261}"/>
              </a:ext>
            </a:extLst>
          </p:cNvPr>
          <p:cNvSpPr txBox="1"/>
          <p:nvPr/>
        </p:nvSpPr>
        <p:spPr>
          <a:xfrm>
            <a:off x="539552" y="1584374"/>
            <a:ext cx="8435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An appropriate (hardness)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hypothesis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20104B10-8FC9-16AE-6998-82BD25F62898}"/>
              </a:ext>
            </a:extLst>
          </p:cNvPr>
          <p:cNvSpPr txBox="1"/>
          <p:nvPr/>
        </p:nvSpPr>
        <p:spPr>
          <a:xfrm>
            <a:off x="13708" y="2204864"/>
            <a:ext cx="89617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chemeClr val="accent6"/>
                </a:solidFill>
                <a:latin typeface="Comic Sans MS" pitchFamily="66" charset="0"/>
              </a:rPr>
              <a:t>obs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: </a:t>
            </a:r>
            <a:r>
              <a:rPr lang="en-US" sz="2000" dirty="0">
                <a:latin typeface="Comic Sans MS" pitchFamily="66" charset="0"/>
              </a:rPr>
              <a:t>Polynomial-time reductions are not good for our purposes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B415FAF-D81E-29E0-3D65-A184C29A16E3}"/>
              </a:ext>
            </a:extLst>
          </p:cNvPr>
          <p:cNvSpPr txBox="1"/>
          <p:nvPr/>
        </p:nvSpPr>
        <p:spPr>
          <a:xfrm>
            <a:off x="35496" y="476672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To build a complexity theory for parameterized problems, we need two ingredients:</a:t>
            </a:r>
            <a:endParaRPr lang="it-IT" sz="2000" dirty="0">
              <a:latin typeface="Comic Sans MS" pitchFamily="66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349C894-9BCB-6A6C-C15C-84383DF2BC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8104" y="4106174"/>
            <a:ext cx="1468192" cy="1178417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4B3029D7-73EE-1E32-E297-4C47E5102B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19646" y="4177007"/>
            <a:ext cx="1596980" cy="1036749"/>
          </a:xfrm>
          <a:prstGeom prst="rect">
            <a:avLst/>
          </a:prstGeom>
        </p:spPr>
      </p:pic>
      <p:sp>
        <p:nvSpPr>
          <p:cNvPr id="15" name="CasellaDiTesto 3">
            <a:extLst>
              <a:ext uri="{FF2B5EF4-FFF2-40B4-BE49-F238E27FC236}">
                <a16:creationId xmlns:a16="http://schemas.microsoft.com/office/drawing/2014/main" id="{AAA94595-558B-B6EC-48B8-676B90FF09F8}"/>
              </a:ext>
            </a:extLst>
          </p:cNvPr>
          <p:cNvSpPr txBox="1"/>
          <p:nvPr/>
        </p:nvSpPr>
        <p:spPr>
          <a:xfrm>
            <a:off x="2254940" y="3545140"/>
            <a:ext cx="15969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IS problem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74BBF2C6-58A8-6109-CC8C-96FB64FFAD4C}"/>
              </a:ext>
            </a:extLst>
          </p:cNvPr>
          <p:cNvSpPr txBox="1"/>
          <p:nvPr/>
        </p:nvSpPr>
        <p:spPr>
          <a:xfrm>
            <a:off x="5004048" y="3544559"/>
            <a:ext cx="29523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Vertex Cover problem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AFB17385-58AA-D10C-4B32-1773AACFDBBF}"/>
              </a:ext>
            </a:extLst>
          </p:cNvPr>
          <p:cNvSpPr txBox="1"/>
          <p:nvPr/>
        </p:nvSpPr>
        <p:spPr>
          <a:xfrm>
            <a:off x="-20424" y="5234542"/>
            <a:ext cx="15969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Complexity: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436D6762-AB65-CBA5-CE44-C58F5980B4B2}"/>
              </a:ext>
            </a:extLst>
          </p:cNvPr>
          <p:cNvSpPr txBox="1"/>
          <p:nvPr/>
        </p:nvSpPr>
        <p:spPr>
          <a:xfrm>
            <a:off x="2151362" y="5234542"/>
            <a:ext cx="17409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NP-complete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DEBC45DC-0099-93F2-154C-7EEC3F1E12E3}"/>
              </a:ext>
            </a:extLst>
          </p:cNvPr>
          <p:cNvSpPr txBox="1"/>
          <p:nvPr/>
        </p:nvSpPr>
        <p:spPr>
          <a:xfrm>
            <a:off x="5371702" y="5234542"/>
            <a:ext cx="17409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NP-complete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1C31207B-8AD6-D007-7351-B2A436A68A94}"/>
              </a:ext>
            </a:extLst>
          </p:cNvPr>
          <p:cNvSpPr txBox="1"/>
          <p:nvPr/>
        </p:nvSpPr>
        <p:spPr>
          <a:xfrm>
            <a:off x="5004048" y="5840154"/>
            <a:ext cx="2664295" cy="707886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a O(2</a:t>
            </a:r>
            <a:r>
              <a:rPr lang="en-US" sz="2000" baseline="30000" dirty="0"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n</a:t>
            </a:r>
            <a:r>
              <a:rPr lang="en-US" sz="2000" baseline="30000" dirty="0">
                <a:latin typeface="Comic Sans MS" pitchFamily="66" charset="0"/>
              </a:rPr>
              <a:t>O(1)</a:t>
            </a:r>
            <a:r>
              <a:rPr lang="en-US" sz="2000" dirty="0">
                <a:latin typeface="Comic Sans MS" pitchFamily="66" charset="0"/>
              </a:rPr>
              <a:t>) algorithm exists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A11BD80A-EFE2-10CD-64DE-C553CC779369}"/>
              </a:ext>
            </a:extLst>
          </p:cNvPr>
          <p:cNvSpPr txBox="1"/>
          <p:nvPr/>
        </p:nvSpPr>
        <p:spPr>
          <a:xfrm>
            <a:off x="1716532" y="5840154"/>
            <a:ext cx="2603207" cy="707886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no n</a:t>
            </a:r>
            <a:r>
              <a:rPr lang="en-US" sz="2000" baseline="30000" dirty="0">
                <a:latin typeface="Comic Sans MS" pitchFamily="66" charset="0"/>
              </a:rPr>
              <a:t>o(k)</a:t>
            </a:r>
            <a:r>
              <a:rPr lang="en-US" sz="2000" dirty="0">
                <a:latin typeface="Comic Sans MS" pitchFamily="66" charset="0"/>
              </a:rPr>
              <a:t>-time algorithm is known</a:t>
            </a:r>
            <a:endParaRPr lang="it-IT" sz="2000" dirty="0">
              <a:latin typeface="Comic Sans MS" pitchFamily="66" charset="0"/>
            </a:endParaRPr>
          </a:p>
        </p:txBody>
      </p:sp>
      <p:pic>
        <p:nvPicPr>
          <p:cNvPr id="1026" name="Picture 2" descr="Smiling face with smiling eyes emoji&quot; Emoji - Download for free – Iconduck">
            <a:extLst>
              <a:ext uri="{FF2B5EF4-FFF2-40B4-BE49-F238E27FC236}">
                <a16:creationId xmlns:a16="http://schemas.microsoft.com/office/drawing/2014/main" id="{C2C232E1-35C5-2E5B-2E62-F75EF90490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802989"/>
            <a:ext cx="782216" cy="782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Pin en Emojis tristes">
            <a:extLst>
              <a:ext uri="{FF2B5EF4-FFF2-40B4-BE49-F238E27FC236}">
                <a16:creationId xmlns:a16="http://schemas.microsoft.com/office/drawing/2014/main" id="{2EAA4935-1BB0-46C7-3B96-07F4833105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115" y="5802989"/>
            <a:ext cx="782216" cy="782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76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/>
      <p:bldP spid="15" grpId="0"/>
      <p:bldP spid="16" grpId="0"/>
      <p:bldP spid="17" grpId="0"/>
      <p:bldP spid="18" grpId="0"/>
      <p:bldP spid="19" grpId="0"/>
      <p:bldP spid="20" grpId="0" animBg="1"/>
      <p:bldP spid="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3">
            <a:extLst>
              <a:ext uri="{FF2B5EF4-FFF2-40B4-BE49-F238E27FC236}">
                <a16:creationId xmlns:a16="http://schemas.microsoft.com/office/drawing/2014/main" id="{69054914-4D20-F3D6-0111-A7748F662725}"/>
              </a:ext>
            </a:extLst>
          </p:cNvPr>
          <p:cNvSpPr txBox="1"/>
          <p:nvPr/>
        </p:nvSpPr>
        <p:spPr>
          <a:xfrm>
            <a:off x="56990" y="1487669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(</a:t>
            </a:r>
            <a:r>
              <a:rPr lang="en-US" sz="2000" dirty="0" err="1">
                <a:latin typeface="Comic Sans MS" pitchFamily="66" charset="0"/>
              </a:rPr>
              <a:t>x,k</a:t>
            </a:r>
            <a:r>
              <a:rPr lang="en-US" sz="2000" dirty="0">
                <a:latin typeface="Comic Sans MS" pitchFamily="66" charset="0"/>
              </a:rPr>
              <a:t>) is a YES-instance of P </a:t>
            </a:r>
            <a:r>
              <a:rPr lang="en-US" sz="2000" dirty="0" err="1">
                <a:latin typeface="Comic Sans MS" pitchFamily="66" charset="0"/>
              </a:rPr>
              <a:t>iff</a:t>
            </a:r>
            <a:r>
              <a:rPr lang="en-US" sz="2000" dirty="0">
                <a:latin typeface="Comic Sans MS" pitchFamily="66" charset="0"/>
              </a:rPr>
              <a:t> (</a:t>
            </a:r>
            <a:r>
              <a:rPr lang="en-US" sz="2000" dirty="0" err="1">
                <a:latin typeface="Comic Sans MS" pitchFamily="66" charset="0"/>
              </a:rPr>
              <a:t>x’,k</a:t>
            </a:r>
            <a:r>
              <a:rPr lang="en-US" sz="2000" dirty="0">
                <a:latin typeface="Comic Sans MS" pitchFamily="66" charset="0"/>
              </a:rPr>
              <a:t>’) is a YES-instance of Q;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(</a:t>
            </a:r>
            <a:r>
              <a:rPr lang="en-US" sz="2000" dirty="0" err="1">
                <a:latin typeface="Comic Sans MS" pitchFamily="66" charset="0"/>
              </a:rPr>
              <a:t>x’,k</a:t>
            </a:r>
            <a:r>
              <a:rPr lang="en-US" sz="2000" dirty="0">
                <a:latin typeface="Comic Sans MS" pitchFamily="66" charset="0"/>
              </a:rPr>
              <a:t>’) can be computed in time f(k)</a:t>
            </a:r>
            <a:r>
              <a:rPr lang="en-US" sz="2000" dirty="0" err="1">
                <a:latin typeface="Comic Sans MS" pitchFamily="66" charset="0"/>
              </a:rPr>
              <a:t>n</a:t>
            </a:r>
            <a:r>
              <a:rPr lang="en-US" sz="2000" baseline="30000" dirty="0" err="1">
                <a:latin typeface="Comic Sans MS" pitchFamily="66" charset="0"/>
              </a:rPr>
              <a:t>O</a:t>
            </a:r>
            <a:r>
              <a:rPr lang="en-US" sz="2000" baseline="30000" dirty="0">
                <a:latin typeface="Comic Sans MS" pitchFamily="66" charset="0"/>
              </a:rPr>
              <a:t>(1)</a:t>
            </a:r>
            <a:r>
              <a:rPr lang="en-US" sz="2000" dirty="0">
                <a:latin typeface="Comic Sans MS" pitchFamily="66" charset="0"/>
              </a:rPr>
              <a:t>;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k’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</a:t>
            </a:r>
            <a:r>
              <a:rPr lang="en-US" sz="2000" dirty="0">
                <a:latin typeface="Comic Sans MS" pitchFamily="66" charset="0"/>
              </a:rPr>
              <a:t>g(k) for some function g.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9D6C83E7-F57C-8736-7B5F-BF951C2498A9}"/>
              </a:ext>
            </a:extLst>
          </p:cNvPr>
          <p:cNvSpPr txBox="1"/>
          <p:nvPr/>
        </p:nvSpPr>
        <p:spPr>
          <a:xfrm>
            <a:off x="-1" y="692696"/>
            <a:ext cx="91521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Parameterized reduction </a:t>
            </a:r>
            <a:r>
              <a:rPr lang="en-US" sz="2000" dirty="0">
                <a:latin typeface="Comic Sans MS" pitchFamily="66" charset="0"/>
              </a:rPr>
              <a:t>from problem P to problem Q: a function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 mapping an instance (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x,k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 of P into an instance (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x’,k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’)= (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x,k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 of Q, such that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0EC62D3A-AFDF-B7D0-CECC-56674F7FB107}"/>
              </a:ext>
            </a:extLst>
          </p:cNvPr>
          <p:cNvSpPr txBox="1"/>
          <p:nvPr/>
        </p:nvSpPr>
        <p:spPr>
          <a:xfrm>
            <a:off x="68182" y="2954324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Note: </a:t>
            </a:r>
            <a:r>
              <a:rPr lang="en-US" sz="2000" dirty="0">
                <a:latin typeface="Comic Sans MS" pitchFamily="66" charset="0"/>
              </a:rPr>
              <a:t>if Q is FPT then P is also FPT.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B91A561-A105-A31A-8AD5-12751E79012C}"/>
              </a:ext>
            </a:extLst>
          </p:cNvPr>
          <p:cNvSpPr txBox="1"/>
          <p:nvPr/>
        </p:nvSpPr>
        <p:spPr>
          <a:xfrm>
            <a:off x="33828" y="44624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Parameterized reduction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75C36F8-FD64-0B2C-5A0D-7728B5AE8686}"/>
              </a:ext>
            </a:extLst>
          </p:cNvPr>
          <p:cNvSpPr/>
          <p:nvPr/>
        </p:nvSpPr>
        <p:spPr>
          <a:xfrm>
            <a:off x="45409" y="568248"/>
            <a:ext cx="9053182" cy="2162851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3BDD48A8-3231-5F0E-D84F-264876B4F3D1}"/>
              </a:ext>
            </a:extLst>
          </p:cNvPr>
          <p:cNvSpPr txBox="1"/>
          <p:nvPr/>
        </p:nvSpPr>
        <p:spPr>
          <a:xfrm>
            <a:off x="50885" y="3448215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Equivalently: </a:t>
            </a:r>
            <a:r>
              <a:rPr lang="en-US" sz="2000" dirty="0">
                <a:latin typeface="Comic Sans MS" pitchFamily="66" charset="0"/>
              </a:rPr>
              <a:t>if P is not FPT then Q is not FPT.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231E3EA3-D7D4-B1CD-FA6F-BDC2631E3A87}"/>
              </a:ext>
            </a:extLst>
          </p:cNvPr>
          <p:cNvSpPr txBox="1"/>
          <p:nvPr/>
        </p:nvSpPr>
        <p:spPr>
          <a:xfrm>
            <a:off x="16878" y="3945250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Non-example: 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40304DD5-401E-5E70-31BD-B959082173D0}"/>
              </a:ext>
            </a:extLst>
          </p:cNvPr>
          <p:cNvSpPr txBox="1"/>
          <p:nvPr/>
        </p:nvSpPr>
        <p:spPr>
          <a:xfrm>
            <a:off x="1763688" y="3945250"/>
            <a:ext cx="72117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from Independent Set to Vertex Cover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E84A5B46-DDE2-EEE5-5590-A32837973004}"/>
              </a:ext>
            </a:extLst>
          </p:cNvPr>
          <p:cNvSpPr txBox="1"/>
          <p:nvPr/>
        </p:nvSpPr>
        <p:spPr>
          <a:xfrm>
            <a:off x="2915816" y="4565441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(</a:t>
            </a:r>
            <a:r>
              <a:rPr lang="en-US" sz="2400" dirty="0" err="1">
                <a:latin typeface="Comic Sans MS" pitchFamily="66" charset="0"/>
              </a:rPr>
              <a:t>G,k</a:t>
            </a:r>
            <a:r>
              <a:rPr lang="en-US" sz="2400" dirty="0">
                <a:latin typeface="Comic Sans MS" pitchFamily="66" charset="0"/>
              </a:rPr>
              <a:t>)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05A70AF0-9F5B-4275-1587-466A94C32195}"/>
              </a:ext>
            </a:extLst>
          </p:cNvPr>
          <p:cNvSpPr txBox="1"/>
          <p:nvPr/>
        </p:nvSpPr>
        <p:spPr>
          <a:xfrm>
            <a:off x="5148064" y="4565440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(</a:t>
            </a:r>
            <a:r>
              <a:rPr lang="en-US" sz="2400" dirty="0" err="1">
                <a:latin typeface="Comic Sans MS" pitchFamily="66" charset="0"/>
              </a:rPr>
              <a:t>G,n</a:t>
            </a:r>
            <a:r>
              <a:rPr lang="en-US" sz="2400" dirty="0">
                <a:latin typeface="Comic Sans MS" pitchFamily="66" charset="0"/>
              </a:rPr>
              <a:t>-k)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25" name="Arrow: Right 24">
            <a:extLst>
              <a:ext uri="{FF2B5EF4-FFF2-40B4-BE49-F238E27FC236}">
                <a16:creationId xmlns:a16="http://schemas.microsoft.com/office/drawing/2014/main" id="{D0979B3B-2DE1-3966-2E71-916A8AD3D8EC}"/>
              </a:ext>
            </a:extLst>
          </p:cNvPr>
          <p:cNvSpPr/>
          <p:nvPr/>
        </p:nvSpPr>
        <p:spPr>
          <a:xfrm>
            <a:off x="4216614" y="4638231"/>
            <a:ext cx="499402" cy="327319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CasellaDiTesto 3">
            <a:extLst>
              <a:ext uri="{FF2B5EF4-FFF2-40B4-BE49-F238E27FC236}">
                <a16:creationId xmlns:a16="http://schemas.microsoft.com/office/drawing/2014/main" id="{B6F2B6B1-781C-B08F-81AC-8DAC3C4973E7}"/>
              </a:ext>
            </a:extLst>
          </p:cNvPr>
          <p:cNvSpPr txBox="1"/>
          <p:nvPr/>
        </p:nvSpPr>
        <p:spPr>
          <a:xfrm>
            <a:off x="558214" y="5229200"/>
            <a:ext cx="1728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Example: 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7" name="CasellaDiTesto 3">
            <a:extLst>
              <a:ext uri="{FF2B5EF4-FFF2-40B4-BE49-F238E27FC236}">
                <a16:creationId xmlns:a16="http://schemas.microsoft.com/office/drawing/2014/main" id="{9A7BB73E-2F53-B374-3E26-09BF6AB3F977}"/>
              </a:ext>
            </a:extLst>
          </p:cNvPr>
          <p:cNvSpPr txBox="1"/>
          <p:nvPr/>
        </p:nvSpPr>
        <p:spPr>
          <a:xfrm>
            <a:off x="1782306" y="5229200"/>
            <a:ext cx="72117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from Independent Set to Clique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D85108AF-8325-D476-2B38-9E94598447CB}"/>
              </a:ext>
            </a:extLst>
          </p:cNvPr>
          <p:cNvSpPr txBox="1"/>
          <p:nvPr/>
        </p:nvSpPr>
        <p:spPr>
          <a:xfrm>
            <a:off x="2915816" y="5877273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(</a:t>
            </a:r>
            <a:r>
              <a:rPr lang="en-US" sz="2400" dirty="0" err="1">
                <a:latin typeface="Comic Sans MS" pitchFamily="66" charset="0"/>
              </a:rPr>
              <a:t>G,k</a:t>
            </a:r>
            <a:r>
              <a:rPr lang="en-US" sz="2400" dirty="0">
                <a:latin typeface="Comic Sans MS" pitchFamily="66" charset="0"/>
              </a:rPr>
              <a:t>)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29" name="CasellaDiTesto 3">
            <a:extLst>
              <a:ext uri="{FF2B5EF4-FFF2-40B4-BE49-F238E27FC236}">
                <a16:creationId xmlns:a16="http://schemas.microsoft.com/office/drawing/2014/main" id="{42290FD5-1E6B-EC41-6A8C-FF73D98220DB}"/>
              </a:ext>
            </a:extLst>
          </p:cNvPr>
          <p:cNvSpPr txBox="1"/>
          <p:nvPr/>
        </p:nvSpPr>
        <p:spPr>
          <a:xfrm>
            <a:off x="5148064" y="5877272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(</a:t>
            </a:r>
            <a:r>
              <a:rPr lang="en-US" sz="2400" dirty="0" err="1">
                <a:latin typeface="Comic Sans MS" pitchFamily="66" charset="0"/>
              </a:rPr>
              <a:t>G,k</a:t>
            </a:r>
            <a:r>
              <a:rPr lang="en-US" sz="2400" dirty="0">
                <a:latin typeface="Comic Sans MS" pitchFamily="66" charset="0"/>
              </a:rPr>
              <a:t>)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30" name="Arrow: Right 29">
            <a:extLst>
              <a:ext uri="{FF2B5EF4-FFF2-40B4-BE49-F238E27FC236}">
                <a16:creationId xmlns:a16="http://schemas.microsoft.com/office/drawing/2014/main" id="{B3F3BF9F-4A69-D804-6F11-7F4ED1C6226B}"/>
              </a:ext>
            </a:extLst>
          </p:cNvPr>
          <p:cNvSpPr/>
          <p:nvPr/>
        </p:nvSpPr>
        <p:spPr>
          <a:xfrm>
            <a:off x="4216614" y="5950063"/>
            <a:ext cx="499402" cy="327319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7F640378-3BF7-357F-6818-6ED211EBA64B}"/>
              </a:ext>
            </a:extLst>
          </p:cNvPr>
          <p:cNvCxnSpPr>
            <a:cxnSpLocks/>
          </p:cNvCxnSpPr>
          <p:nvPr/>
        </p:nvCxnSpPr>
        <p:spPr>
          <a:xfrm flipV="1">
            <a:off x="5360184" y="5949049"/>
            <a:ext cx="232090" cy="101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7884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8" grpId="0"/>
      <p:bldP spid="19" grpId="0"/>
      <p:bldP spid="22" grpId="0"/>
      <p:bldP spid="23" grpId="0"/>
      <p:bldP spid="24" grpId="0"/>
      <p:bldP spid="25" grpId="0" animBg="1"/>
      <p:bldP spid="26" grpId="0"/>
      <p:bldP spid="27" grpId="0"/>
      <p:bldP spid="28" grpId="0"/>
      <p:bldP spid="29" grpId="0"/>
      <p:bldP spid="3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62068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16878" y="1660738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question: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251520" y="973596"/>
            <a:ext cx="88569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a graph G=(V,E), vertices are colored with k colors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a nonnegative integer k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251520" y="2020778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is there a clique of size k containing one vertex for each color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2524834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parameter: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1471694" y="2524834"/>
            <a:ext cx="4228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k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Multicolored Clique </a:t>
            </a: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C5953D6A-5592-FC45-DE4A-F654AA445EBE}"/>
              </a:ext>
            </a:extLst>
          </p:cNvPr>
          <p:cNvSpPr txBox="1"/>
          <p:nvPr/>
        </p:nvSpPr>
        <p:spPr>
          <a:xfrm>
            <a:off x="3033041" y="3244914"/>
            <a:ext cx="4681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endParaRPr lang="it-IT" sz="2000" baseline="-25000" dirty="0">
              <a:latin typeface="Comic Sans MS" pitchFamily="66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5FF7C4-2115-006C-09DE-63BEA79513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3808" y="3573016"/>
            <a:ext cx="2924988" cy="1995694"/>
          </a:xfrm>
          <a:prstGeom prst="rect">
            <a:avLst/>
          </a:prstGeom>
        </p:spPr>
      </p:pic>
      <p:sp>
        <p:nvSpPr>
          <p:cNvPr id="7" name="CasellaDiTesto 3">
            <a:extLst>
              <a:ext uri="{FF2B5EF4-FFF2-40B4-BE49-F238E27FC236}">
                <a16:creationId xmlns:a16="http://schemas.microsoft.com/office/drawing/2014/main" id="{F747C9B3-E5A2-A0A0-7F9C-A3A2BAB8B47E}"/>
              </a:ext>
            </a:extLst>
          </p:cNvPr>
          <p:cNvSpPr txBox="1"/>
          <p:nvPr/>
        </p:nvSpPr>
        <p:spPr>
          <a:xfrm>
            <a:off x="3779912" y="3244914"/>
            <a:ext cx="4681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E7441CE5-ADC2-C163-D514-EEBAE79BD1D8}"/>
              </a:ext>
            </a:extLst>
          </p:cNvPr>
          <p:cNvSpPr txBox="1"/>
          <p:nvPr/>
        </p:nvSpPr>
        <p:spPr>
          <a:xfrm>
            <a:off x="5174621" y="3250898"/>
            <a:ext cx="4681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k</a:t>
            </a:r>
            <a:endParaRPr lang="it-IT" sz="2000" baseline="-25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5508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77DC0415-41A9-C470-2926-56DE9516D6E4}"/>
              </a:ext>
            </a:extLst>
          </p:cNvPr>
          <p:cNvSpPr txBox="1"/>
          <p:nvPr/>
        </p:nvSpPr>
        <p:spPr>
          <a:xfrm>
            <a:off x="30907" y="44624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latin typeface="Comic Sans MS" pitchFamily="66" charset="0"/>
              </a:rPr>
              <a:t>There is a parameterized reduction form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Clique</a:t>
            </a:r>
            <a:r>
              <a:rPr lang="en-US" sz="2000" dirty="0">
                <a:latin typeface="Comic Sans MS" pitchFamily="66" charset="0"/>
              </a:rPr>
              <a:t>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Multicolored Clique</a:t>
            </a:r>
            <a:r>
              <a:rPr lang="en-US" sz="2000" dirty="0">
                <a:latin typeface="Comic Sans MS" pitchFamily="66" charset="0"/>
              </a:rPr>
              <a:t>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160DFB8F-E481-B838-852F-E937A0353AC4}"/>
              </a:ext>
            </a:extLst>
          </p:cNvPr>
          <p:cNvSpPr txBox="1"/>
          <p:nvPr/>
        </p:nvSpPr>
        <p:spPr>
          <a:xfrm>
            <a:off x="18255" y="73991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  <a:endParaRPr lang="it-IT" sz="2000" dirty="0">
              <a:latin typeface="Comic Sans MS" pitchFamily="66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816431A-0EB8-71B8-7894-1F05E83AF5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720" y="3140968"/>
            <a:ext cx="4018125" cy="1800200"/>
          </a:xfrm>
          <a:prstGeom prst="rect">
            <a:avLst/>
          </a:prstGeom>
        </p:spPr>
      </p:pic>
      <p:sp>
        <p:nvSpPr>
          <p:cNvPr id="8" name="CasellaDiTesto 3">
            <a:extLst>
              <a:ext uri="{FF2B5EF4-FFF2-40B4-BE49-F238E27FC236}">
                <a16:creationId xmlns:a16="http://schemas.microsoft.com/office/drawing/2014/main" id="{FAD3A972-E101-F4EF-533D-8BFDE6CBA55D}"/>
              </a:ext>
            </a:extLst>
          </p:cNvPr>
          <p:cNvSpPr txBox="1"/>
          <p:nvPr/>
        </p:nvSpPr>
        <p:spPr>
          <a:xfrm>
            <a:off x="3419872" y="2698870"/>
            <a:ext cx="4681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11CA7172-479E-765F-5B2E-99624229668E}"/>
              </a:ext>
            </a:extLst>
          </p:cNvPr>
          <p:cNvSpPr txBox="1"/>
          <p:nvPr/>
        </p:nvSpPr>
        <p:spPr>
          <a:xfrm>
            <a:off x="4166743" y="2698870"/>
            <a:ext cx="4681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267CDA01-7BE5-C627-FF27-21232B9779FE}"/>
              </a:ext>
            </a:extLst>
          </p:cNvPr>
          <p:cNvSpPr txBox="1"/>
          <p:nvPr/>
        </p:nvSpPr>
        <p:spPr>
          <a:xfrm>
            <a:off x="5561452" y="2704854"/>
            <a:ext cx="4681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k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77A94EEA-F162-D884-73E1-A1BF9991BB03}"/>
              </a:ext>
            </a:extLst>
          </p:cNvPr>
          <p:cNvSpPr txBox="1"/>
          <p:nvPr/>
        </p:nvSpPr>
        <p:spPr>
          <a:xfrm>
            <a:off x="1758515" y="3429403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u</a:t>
            </a:r>
            <a:endParaRPr lang="it-IT" sz="2000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B56DC09E-FE08-0731-45DE-47DCE58C1829}"/>
              </a:ext>
            </a:extLst>
          </p:cNvPr>
          <p:cNvSpPr txBox="1"/>
          <p:nvPr/>
        </p:nvSpPr>
        <p:spPr>
          <a:xfrm>
            <a:off x="1763688" y="3816913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v</a:t>
            </a:r>
            <a:endParaRPr lang="it-IT" sz="2000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51F34615-6AFC-433E-B581-BE415D371FE7}"/>
              </a:ext>
            </a:extLst>
          </p:cNvPr>
          <p:cNvSpPr txBox="1"/>
          <p:nvPr/>
        </p:nvSpPr>
        <p:spPr>
          <a:xfrm>
            <a:off x="18255" y="1370093"/>
            <a:ext cx="90452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for each vertex v of G, G’ has k vertices v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,...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, one for each color</a:t>
            </a: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63C96B75-FCF5-288B-E596-FE8B4DCA8C89}"/>
              </a:ext>
            </a:extLst>
          </p:cNvPr>
          <p:cNvSpPr txBox="1"/>
          <p:nvPr/>
        </p:nvSpPr>
        <p:spPr>
          <a:xfrm>
            <a:off x="0" y="1791834"/>
            <a:ext cx="90452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if u and v are adjacent in G, connect all copies of u with all copies of v</a:t>
            </a: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302D9701-430D-2AB7-7A43-EABF18F19E69}"/>
              </a:ext>
            </a:extLst>
          </p:cNvPr>
          <p:cNvSpPr txBox="1"/>
          <p:nvPr/>
        </p:nvSpPr>
        <p:spPr>
          <a:xfrm>
            <a:off x="1187624" y="5373216"/>
            <a:ext cx="20882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G has a k-clique</a:t>
            </a: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4CA2209E-D0BE-2CED-4605-C281D1151F0F}"/>
              </a:ext>
            </a:extLst>
          </p:cNvPr>
          <p:cNvSpPr txBox="1"/>
          <p:nvPr/>
        </p:nvSpPr>
        <p:spPr>
          <a:xfrm>
            <a:off x="4859501" y="5377225"/>
            <a:ext cx="38889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G’ has a multicolored k-clique</a:t>
            </a:r>
          </a:p>
        </p:txBody>
      </p:sp>
      <p:sp>
        <p:nvSpPr>
          <p:cNvPr id="17" name="Arrow: Left-Right 16">
            <a:extLst>
              <a:ext uri="{FF2B5EF4-FFF2-40B4-BE49-F238E27FC236}">
                <a16:creationId xmlns:a16="http://schemas.microsoft.com/office/drawing/2014/main" id="{2A9966B4-92C0-F1DB-CFBB-BC85FCF71D0D}"/>
              </a:ext>
            </a:extLst>
          </p:cNvPr>
          <p:cNvSpPr/>
          <p:nvPr/>
        </p:nvSpPr>
        <p:spPr>
          <a:xfrm>
            <a:off x="3770817" y="5458799"/>
            <a:ext cx="630011" cy="228944"/>
          </a:xfrm>
          <a:prstGeom prst="left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86BB40D3-942A-63F1-2E49-A5C28437E468}"/>
              </a:ext>
            </a:extLst>
          </p:cNvPr>
          <p:cNvSpPr txBox="1"/>
          <p:nvPr/>
        </p:nvSpPr>
        <p:spPr>
          <a:xfrm>
            <a:off x="74774" y="6309320"/>
            <a:ext cx="89617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Similarly: </a:t>
            </a:r>
            <a:r>
              <a:rPr lang="en-US" sz="2000" dirty="0">
                <a:latin typeface="Comic Sans MS" pitchFamily="66" charset="0"/>
              </a:rPr>
              <a:t>reduction from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k-Clique</a:t>
            </a:r>
            <a:r>
              <a:rPr lang="en-US" sz="2000" dirty="0">
                <a:latin typeface="Comic Sans MS" pitchFamily="66" charset="0"/>
              </a:rPr>
              <a:t>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multicolored k-Independent Set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4429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 animBg="1"/>
      <p:bldP spid="18" grpId="0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2327</Words>
  <Application>Microsoft Office PowerPoint</Application>
  <PresentationFormat>On-screen Show (4:3)</PresentationFormat>
  <Paragraphs>281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5" baseType="lpstr">
      <vt:lpstr>Arial</vt:lpstr>
      <vt:lpstr>Calibri</vt:lpstr>
      <vt:lpstr>Comic Sans MS</vt:lpstr>
      <vt:lpstr>Tema di Office</vt:lpstr>
      <vt:lpstr>Advanced topics on Algorithms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 (meno scontati) della visita DFS</dc:title>
  <dc:creator>Luciano</dc:creator>
  <cp:lastModifiedBy>luciano guala'</cp:lastModifiedBy>
  <cp:revision>369</cp:revision>
  <dcterms:created xsi:type="dcterms:W3CDTF">2013-03-05T17:51:33Z</dcterms:created>
  <dcterms:modified xsi:type="dcterms:W3CDTF">2023-04-05T12:15:20Z</dcterms:modified>
</cp:coreProperties>
</file>