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44" r:id="rId3"/>
    <p:sldId id="459" r:id="rId4"/>
    <p:sldId id="460" r:id="rId5"/>
    <p:sldId id="461" r:id="rId6"/>
    <p:sldId id="462" r:id="rId7"/>
    <p:sldId id="463" r:id="rId8"/>
    <p:sldId id="464" r:id="rId9"/>
    <p:sldId id="465" r:id="rId10"/>
    <p:sldId id="466" r:id="rId11"/>
    <p:sldId id="467" r:id="rId12"/>
    <p:sldId id="468" r:id="rId13"/>
    <p:sldId id="469" r:id="rId14"/>
    <p:sldId id="470" r:id="rId15"/>
    <p:sldId id="471" r:id="rId16"/>
    <p:sldId id="472" r:id="rId17"/>
    <p:sldId id="473" r:id="rId18"/>
    <p:sldId id="475" r:id="rId19"/>
    <p:sldId id="476" r:id="rId20"/>
    <p:sldId id="474" r:id="rId21"/>
    <p:sldId id="477" r:id="rId22"/>
    <p:sldId id="382" r:id="rId23"/>
    <p:sldId id="396" r:id="rId24"/>
    <p:sldId id="478" r:id="rId25"/>
    <p:sldId id="479" r:id="rId26"/>
    <p:sldId id="508" r:id="rId27"/>
    <p:sldId id="506" r:id="rId28"/>
    <p:sldId id="507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26" autoAdjust="0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18/11/2024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24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8355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11/18/2024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36" idx="3"/>
            <a:endCxn id="23" idx="7"/>
          </p:cNvCxnSpPr>
          <p:nvPr/>
        </p:nvCxnSpPr>
        <p:spPr>
          <a:xfrm flipH="1">
            <a:off x="2966733" y="1914437"/>
            <a:ext cx="1709479" cy="66325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endCxn id="61" idx="3"/>
          </p:cNvCxnSpPr>
          <p:nvPr/>
        </p:nvCxnSpPr>
        <p:spPr>
          <a:xfrm flipV="1">
            <a:off x="3869989" y="2745267"/>
            <a:ext cx="2543922" cy="66816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AA2DA82-24F0-3B37-FFD8-8361A1DF8E3C}"/>
              </a:ext>
            </a:extLst>
          </p:cNvPr>
          <p:cNvCxnSpPr>
            <a:cxnSpLocks/>
            <a:stCxn id="21" idx="6"/>
            <a:endCxn id="36" idx="1"/>
          </p:cNvCxnSpPr>
          <p:nvPr/>
        </p:nvCxnSpPr>
        <p:spPr>
          <a:xfrm>
            <a:off x="2984336" y="1112003"/>
            <a:ext cx="1691876" cy="60337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455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36" idx="3"/>
            <a:endCxn id="23" idx="7"/>
          </p:cNvCxnSpPr>
          <p:nvPr/>
        </p:nvCxnSpPr>
        <p:spPr>
          <a:xfrm flipH="1">
            <a:off x="2966733" y="1914437"/>
            <a:ext cx="1709479" cy="6632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endCxn id="61" idx="3"/>
          </p:cNvCxnSpPr>
          <p:nvPr/>
        </p:nvCxnSpPr>
        <p:spPr>
          <a:xfrm flipV="1">
            <a:off x="3869989" y="2745267"/>
            <a:ext cx="2543922" cy="6681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AA2DA82-24F0-3B37-FFD8-8361A1DF8E3C}"/>
              </a:ext>
            </a:extLst>
          </p:cNvPr>
          <p:cNvCxnSpPr>
            <a:cxnSpLocks/>
            <a:stCxn id="21" idx="6"/>
            <a:endCxn id="36" idx="1"/>
          </p:cNvCxnSpPr>
          <p:nvPr/>
        </p:nvCxnSpPr>
        <p:spPr>
          <a:xfrm>
            <a:off x="2984336" y="1112003"/>
            <a:ext cx="1691876" cy="6033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28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734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2A0B96E-DE13-8AAD-C029-F260932AEFBD}"/>
              </a:ext>
            </a:extLst>
          </p:cNvPr>
          <p:cNvSpPr/>
          <p:nvPr/>
        </p:nvSpPr>
        <p:spPr>
          <a:xfrm rot="5400000">
            <a:off x="5198846" y="1003991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470A917-90BE-BC9B-49EB-A1C764AC965A}"/>
              </a:ext>
            </a:extLst>
          </p:cNvPr>
          <p:cNvSpPr/>
          <p:nvPr/>
        </p:nvSpPr>
        <p:spPr>
          <a:xfrm rot="5400000">
            <a:off x="3371221" y="1713255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468299F-865C-EEB4-4AA7-343D2B8B3121}"/>
              </a:ext>
            </a:extLst>
          </p:cNvPr>
          <p:cNvSpPr/>
          <p:nvPr/>
        </p:nvSpPr>
        <p:spPr>
          <a:xfrm rot="5400000">
            <a:off x="4269135" y="3359270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4B41CBC9-0E32-7C66-F2DC-DBB28B8243DF}"/>
              </a:ext>
            </a:extLst>
          </p:cNvPr>
          <p:cNvSpPr/>
          <p:nvPr/>
        </p:nvSpPr>
        <p:spPr>
          <a:xfrm rot="5400000">
            <a:off x="5219996" y="3338213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5FC537BB-8E6F-484B-57E3-43CCA2DA24F9}"/>
              </a:ext>
            </a:extLst>
          </p:cNvPr>
          <p:cNvSpPr/>
          <p:nvPr/>
        </p:nvSpPr>
        <p:spPr>
          <a:xfrm rot="5400000">
            <a:off x="5202717" y="2532059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BE4EAE02-1717-5A84-ABFA-49D9598AD847}"/>
              </a:ext>
            </a:extLst>
          </p:cNvPr>
          <p:cNvSpPr/>
          <p:nvPr/>
        </p:nvSpPr>
        <p:spPr>
          <a:xfrm rot="7809867">
            <a:off x="3263209" y="2950275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06AD3FC8-B341-0B1C-F037-646692E2268A}"/>
              </a:ext>
            </a:extLst>
          </p:cNvPr>
          <p:cNvSpPr/>
          <p:nvPr/>
        </p:nvSpPr>
        <p:spPr>
          <a:xfrm rot="7685216">
            <a:off x="4190308" y="2101749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6F65DF0E-F103-E5A2-A908-E9C592785DBF}"/>
              </a:ext>
            </a:extLst>
          </p:cNvPr>
          <p:cNvSpPr/>
          <p:nvPr/>
        </p:nvSpPr>
        <p:spPr>
          <a:xfrm rot="7685216">
            <a:off x="5105617" y="2087324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1F4BDA74-CD0D-1612-9C2D-3C94ABDB3448}"/>
              </a:ext>
            </a:extLst>
          </p:cNvPr>
          <p:cNvSpPr/>
          <p:nvPr/>
        </p:nvSpPr>
        <p:spPr>
          <a:xfrm rot="7685216">
            <a:off x="5970270" y="1266771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927A547B-A8EB-03C1-F7C6-099743A628FF}"/>
              </a:ext>
            </a:extLst>
          </p:cNvPr>
          <p:cNvSpPr/>
          <p:nvPr/>
        </p:nvSpPr>
        <p:spPr>
          <a:xfrm rot="2620947">
            <a:off x="5988303" y="2206838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12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2A0B96E-DE13-8AAD-C029-F260932AEFBD}"/>
              </a:ext>
            </a:extLst>
          </p:cNvPr>
          <p:cNvSpPr/>
          <p:nvPr/>
        </p:nvSpPr>
        <p:spPr>
          <a:xfrm rot="5400000">
            <a:off x="5198846" y="1003991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470A917-90BE-BC9B-49EB-A1C764AC965A}"/>
              </a:ext>
            </a:extLst>
          </p:cNvPr>
          <p:cNvSpPr/>
          <p:nvPr/>
        </p:nvSpPr>
        <p:spPr>
          <a:xfrm rot="5400000">
            <a:off x="3371221" y="1713255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468299F-865C-EEB4-4AA7-343D2B8B3121}"/>
              </a:ext>
            </a:extLst>
          </p:cNvPr>
          <p:cNvSpPr/>
          <p:nvPr/>
        </p:nvSpPr>
        <p:spPr>
          <a:xfrm rot="5400000">
            <a:off x="4269135" y="3359270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4B41CBC9-0E32-7C66-F2DC-DBB28B8243DF}"/>
              </a:ext>
            </a:extLst>
          </p:cNvPr>
          <p:cNvSpPr/>
          <p:nvPr/>
        </p:nvSpPr>
        <p:spPr>
          <a:xfrm rot="5400000">
            <a:off x="5219996" y="3338213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5FC537BB-8E6F-484B-57E3-43CCA2DA24F9}"/>
              </a:ext>
            </a:extLst>
          </p:cNvPr>
          <p:cNvSpPr/>
          <p:nvPr/>
        </p:nvSpPr>
        <p:spPr>
          <a:xfrm rot="5400000">
            <a:off x="5202717" y="2532059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BE4EAE02-1717-5A84-ABFA-49D9598AD847}"/>
              </a:ext>
            </a:extLst>
          </p:cNvPr>
          <p:cNvSpPr/>
          <p:nvPr/>
        </p:nvSpPr>
        <p:spPr>
          <a:xfrm rot="7809867">
            <a:off x="3263209" y="2950275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06AD3FC8-B341-0B1C-F037-646692E2268A}"/>
              </a:ext>
            </a:extLst>
          </p:cNvPr>
          <p:cNvSpPr/>
          <p:nvPr/>
        </p:nvSpPr>
        <p:spPr>
          <a:xfrm rot="7685216">
            <a:off x="4190308" y="2101749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6F65DF0E-F103-E5A2-A908-E9C592785DBF}"/>
              </a:ext>
            </a:extLst>
          </p:cNvPr>
          <p:cNvSpPr/>
          <p:nvPr/>
        </p:nvSpPr>
        <p:spPr>
          <a:xfrm rot="7685216">
            <a:off x="5105617" y="2087324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1F4BDA74-CD0D-1612-9C2D-3C94ABDB3448}"/>
              </a:ext>
            </a:extLst>
          </p:cNvPr>
          <p:cNvSpPr/>
          <p:nvPr/>
        </p:nvSpPr>
        <p:spPr>
          <a:xfrm rot="7685216">
            <a:off x="5970270" y="1266771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927A547B-A8EB-03C1-F7C6-099743A628FF}"/>
              </a:ext>
            </a:extLst>
          </p:cNvPr>
          <p:cNvSpPr/>
          <p:nvPr/>
        </p:nvSpPr>
        <p:spPr>
          <a:xfrm rot="2620947">
            <a:off x="5988303" y="2206838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62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137D1F2-6239-E11F-1676-A470C74DE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2818" y="2536570"/>
            <a:ext cx="1184856" cy="1307206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270370" y="980728"/>
            <a:ext cx="2467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 success probability</a:t>
            </a:r>
          </a:p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-k</a:t>
            </a: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F78C4E-224A-0F3F-7F1F-285E3F76C710}"/>
              </a:ext>
            </a:extLst>
          </p:cNvPr>
          <p:cNvSpPr/>
          <p:nvPr/>
        </p:nvSpPr>
        <p:spPr>
          <a:xfrm>
            <a:off x="265664" y="980728"/>
            <a:ext cx="2952328" cy="280831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817B0E-80C7-11FD-B8B6-96BB9085C66A}"/>
              </a:ext>
            </a:extLst>
          </p:cNvPr>
          <p:cNvSpPr/>
          <p:nvPr/>
        </p:nvSpPr>
        <p:spPr>
          <a:xfrm>
            <a:off x="5827825" y="980728"/>
            <a:ext cx="2952328" cy="280831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422E43-6109-68D9-20EC-17471B9E8B27}"/>
              </a:ext>
            </a:extLst>
          </p:cNvPr>
          <p:cNvSpPr txBox="1"/>
          <p:nvPr/>
        </p:nvSpPr>
        <p:spPr>
          <a:xfrm>
            <a:off x="445684" y="198884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k-Path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21FC3B53-888C-726B-3411-3B20F083985D}"/>
              </a:ext>
            </a:extLst>
          </p:cNvPr>
          <p:cNvSpPr txBox="1"/>
          <p:nvPr/>
        </p:nvSpPr>
        <p:spPr>
          <a:xfrm>
            <a:off x="6007845" y="1557952"/>
            <a:ext cx="25922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finding a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1-...-k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colored path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F58A166-C0B6-604D-8217-0AD14BBC6BAF}"/>
              </a:ext>
            </a:extLst>
          </p:cNvPr>
          <p:cNvSpPr/>
          <p:nvPr/>
        </p:nvSpPr>
        <p:spPr>
          <a:xfrm>
            <a:off x="4211960" y="2059921"/>
            <a:ext cx="864096" cy="47664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10B010FE-51BF-3D31-836D-355F8AFCF2F6}"/>
              </a:ext>
            </a:extLst>
          </p:cNvPr>
          <p:cNvSpPr txBox="1"/>
          <p:nvPr/>
        </p:nvSpPr>
        <p:spPr>
          <a:xfrm>
            <a:off x="6070266" y="3857844"/>
            <a:ext cx="24674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polynomial time solvable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029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55337" y="350100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check if there is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colorful path</a:t>
            </a:r>
            <a:r>
              <a:rPr lang="en-US" sz="2000" dirty="0">
                <a:latin typeface="Comic Sans MS" pitchFamily="66" charset="0"/>
              </a:rPr>
              <a:t> (each color appears exactly once) and output YES or 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170901" y="5370283"/>
            <a:ext cx="2903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probability of success: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improved color coding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1559516" y="4617739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213044" y="4217629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obs1: </a:t>
            </a:r>
            <a:r>
              <a:rPr lang="en-US" sz="2000" dirty="0">
                <a:latin typeface="Comic Sans MS" pitchFamily="66" charset="0"/>
              </a:rPr>
              <a:t>if there is no k-path: no colorful path exists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50995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511648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498194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50067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315682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317371"/>
            <a:ext cx="280606" cy="28151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303917"/>
            <a:ext cx="280606" cy="28151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30639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4B21E2-7744-1E84-6286-E7D9E02C3C52}"/>
              </a:ext>
            </a:extLst>
          </p:cNvPr>
          <p:cNvSpPr/>
          <p:nvPr/>
        </p:nvSpPr>
        <p:spPr>
          <a:xfrm>
            <a:off x="3678768" y="315035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5679238-08F2-F4A2-1E20-F9EAB938F02C}"/>
              </a:ext>
            </a:extLst>
          </p:cNvPr>
          <p:cNvSpPr/>
          <p:nvPr/>
        </p:nvSpPr>
        <p:spPr>
          <a:xfrm>
            <a:off x="4635118" y="313690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8D717DAD-E12D-7687-A3C5-D2F5729CF097}"/>
              </a:ext>
            </a:extLst>
          </p:cNvPr>
          <p:cNvSpPr/>
          <p:nvPr/>
        </p:nvSpPr>
        <p:spPr>
          <a:xfrm>
            <a:off x="1043608" y="4672976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2B372D1A-A4A8-9CC9-1088-DAFAE9534D23}"/>
              </a:ext>
            </a:extLst>
          </p:cNvPr>
          <p:cNvSpPr txBox="1"/>
          <p:nvPr/>
        </p:nvSpPr>
        <p:spPr>
          <a:xfrm>
            <a:off x="213044" y="4919538"/>
            <a:ext cx="8679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obs2: </a:t>
            </a:r>
            <a:r>
              <a:rPr lang="en-US" sz="2000" dirty="0">
                <a:latin typeface="Comic Sans MS" pitchFamily="66" charset="0"/>
              </a:rPr>
              <a:t>if there is a k-path: there is some probability that it is colorful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DE6684C-C435-D5C5-CB8C-292CC0048DFC}"/>
              </a:ext>
            </a:extLst>
          </p:cNvPr>
          <p:cNvSpPr txBox="1"/>
          <p:nvPr/>
        </p:nvSpPr>
        <p:spPr>
          <a:xfrm>
            <a:off x="800115" y="6217664"/>
            <a:ext cx="48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</a:rPr>
              <a:t>k</a:t>
            </a:r>
            <a:r>
              <a:rPr lang="en-US" sz="2400" baseline="30000" dirty="0" err="1">
                <a:latin typeface="Comic Sans MS" pitchFamily="66" charset="0"/>
              </a:rPr>
              <a:t>n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4B53BD43-E318-EE7E-81DC-9B280FF738D9}"/>
              </a:ext>
            </a:extLst>
          </p:cNvPr>
          <p:cNvSpPr txBox="1"/>
          <p:nvPr/>
        </p:nvSpPr>
        <p:spPr>
          <a:xfrm>
            <a:off x="5721166" y="6021288"/>
            <a:ext cx="3315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YES with probability e</a:t>
            </a:r>
            <a:r>
              <a:rPr lang="en-US" sz="2000" baseline="30000" dirty="0">
                <a:latin typeface="Comic Sans MS" pitchFamily="66" charset="0"/>
              </a:rPr>
              <a:t>-k</a:t>
            </a:r>
            <a:r>
              <a:rPr lang="en-US" sz="2000" dirty="0">
                <a:latin typeface="Comic Sans MS" pitchFamily="66" charset="0"/>
              </a:rPr>
              <a:t>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1D0E1784-D6CF-8603-085F-8F758A215AC8}"/>
              </a:ext>
            </a:extLst>
          </p:cNvPr>
          <p:cNvSpPr/>
          <p:nvPr/>
        </p:nvSpPr>
        <p:spPr>
          <a:xfrm>
            <a:off x="5252970" y="6142696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C4A5DDE-1031-E206-C8FC-0F4EAA08B85F}"/>
              </a:ext>
            </a:extLst>
          </p:cNvPr>
          <p:cNvSpPr txBox="1"/>
          <p:nvPr/>
        </p:nvSpPr>
        <p:spPr>
          <a:xfrm>
            <a:off x="602374" y="5852201"/>
            <a:ext cx="1020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k! </a:t>
            </a:r>
            <a:r>
              <a:rPr lang="en-US" sz="2400" dirty="0" err="1">
                <a:latin typeface="Comic Sans MS" pitchFamily="66" charset="0"/>
              </a:rPr>
              <a:t>k</a:t>
            </a:r>
            <a:r>
              <a:rPr lang="en-US" sz="2400" baseline="30000" dirty="0" err="1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-k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139F5C-A68A-DDFA-80E1-FFA59E708A67}"/>
              </a:ext>
            </a:extLst>
          </p:cNvPr>
          <p:cNvCxnSpPr>
            <a:cxnSpLocks/>
          </p:cNvCxnSpPr>
          <p:nvPr/>
        </p:nvCxnSpPr>
        <p:spPr>
          <a:xfrm>
            <a:off x="574093" y="6276158"/>
            <a:ext cx="91903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EF95654C-D315-9E23-BCC6-FB10FF4B4E1F}"/>
              </a:ext>
            </a:extLst>
          </p:cNvPr>
          <p:cNvSpPr txBox="1"/>
          <p:nvPr/>
        </p:nvSpPr>
        <p:spPr>
          <a:xfrm>
            <a:off x="1955674" y="6217664"/>
            <a:ext cx="48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13D3E0B2-E72C-F6E3-CAFD-951448EB8C8C}"/>
              </a:ext>
            </a:extLst>
          </p:cNvPr>
          <p:cNvSpPr txBox="1"/>
          <p:nvPr/>
        </p:nvSpPr>
        <p:spPr>
          <a:xfrm>
            <a:off x="1955674" y="5852201"/>
            <a:ext cx="486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k!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3DD1F13-FB87-CBA3-FF88-7E8226E54258}"/>
              </a:ext>
            </a:extLst>
          </p:cNvPr>
          <p:cNvCxnSpPr>
            <a:cxnSpLocks/>
          </p:cNvCxnSpPr>
          <p:nvPr/>
        </p:nvCxnSpPr>
        <p:spPr>
          <a:xfrm>
            <a:off x="1830754" y="6276158"/>
            <a:ext cx="6530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C1534811-520B-D992-804C-CB93081A470C}"/>
              </a:ext>
            </a:extLst>
          </p:cNvPr>
          <p:cNvSpPr txBox="1"/>
          <p:nvPr/>
        </p:nvSpPr>
        <p:spPr>
          <a:xfrm>
            <a:off x="2987955" y="6217664"/>
            <a:ext cx="48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37AA31B4-4EB0-FBC1-C3AE-769A431D00F4}"/>
              </a:ext>
            </a:extLst>
          </p:cNvPr>
          <p:cNvSpPr txBox="1"/>
          <p:nvPr/>
        </p:nvSpPr>
        <p:spPr>
          <a:xfrm>
            <a:off x="2791078" y="5814493"/>
            <a:ext cx="1224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(k/e)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r>
              <a:rPr lang="en-US" sz="2400" dirty="0"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1D57F98-9538-8D30-B923-9491319BDBD9}"/>
              </a:ext>
            </a:extLst>
          </p:cNvPr>
          <p:cNvCxnSpPr>
            <a:cxnSpLocks/>
          </p:cNvCxnSpPr>
          <p:nvPr/>
        </p:nvCxnSpPr>
        <p:spPr>
          <a:xfrm>
            <a:off x="2891316" y="6276158"/>
            <a:ext cx="6530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9C60476D-BF63-3891-49B5-058732F3EA82}"/>
              </a:ext>
            </a:extLst>
          </p:cNvPr>
          <p:cNvSpPr txBox="1"/>
          <p:nvPr/>
        </p:nvSpPr>
        <p:spPr>
          <a:xfrm>
            <a:off x="3959374" y="5997089"/>
            <a:ext cx="73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e</a:t>
            </a:r>
            <a:r>
              <a:rPr lang="en-US" sz="2400" baseline="30000" dirty="0">
                <a:latin typeface="Comic Sans MS" pitchFamily="66" charset="0"/>
              </a:rPr>
              <a:t>-k</a:t>
            </a:r>
            <a:r>
              <a:rPr lang="en-US" sz="2400" dirty="0"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341DF013-BBE7-5E6D-CB58-FE476F556E13}"/>
              </a:ext>
            </a:extLst>
          </p:cNvPr>
          <p:cNvSpPr txBox="1"/>
          <p:nvPr/>
        </p:nvSpPr>
        <p:spPr>
          <a:xfrm>
            <a:off x="1507849" y="6033805"/>
            <a:ext cx="32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=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99E95D5A-F3D7-12E2-FD10-8C906157E5A2}"/>
              </a:ext>
            </a:extLst>
          </p:cNvPr>
          <p:cNvSpPr txBox="1"/>
          <p:nvPr/>
        </p:nvSpPr>
        <p:spPr>
          <a:xfrm>
            <a:off x="3669748" y="6022738"/>
            <a:ext cx="32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=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B02D3D85-5968-F978-2D84-5ECE67DA4314}"/>
              </a:ext>
            </a:extLst>
          </p:cNvPr>
          <p:cNvSpPr txBox="1"/>
          <p:nvPr/>
        </p:nvSpPr>
        <p:spPr>
          <a:xfrm>
            <a:off x="2512312" y="6017143"/>
            <a:ext cx="32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73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50" grpId="0" animBg="1"/>
      <p:bldP spid="51" grpId="0"/>
      <p:bldP spid="58" grpId="0"/>
      <p:bldP spid="61" grpId="0"/>
      <p:bldP spid="63" grpId="0" animBg="1"/>
      <p:bldP spid="4" grpId="0"/>
      <p:bldP spid="16" grpId="0"/>
      <p:bldP spid="17" grpId="0"/>
      <p:bldP spid="21" grpId="0"/>
      <p:bldP spid="22" grpId="0"/>
      <p:bldP spid="28" grpId="0"/>
      <p:bldP spid="30" grpId="0"/>
      <p:bldP spid="37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78559" y="3509228"/>
            <a:ext cx="8097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repeating the algorithm 100 e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times, the probability of a wrong  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answer is at most (1/e)</a:t>
            </a:r>
            <a:r>
              <a:rPr lang="en-US" sz="2000" baseline="30000" dirty="0">
                <a:latin typeface="Comic Sans MS" pitchFamily="66" charset="0"/>
              </a:rPr>
              <a:t>100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68531" y="4365104"/>
            <a:ext cx="3630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how to find a colorful path?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improved color coding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50995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511648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498194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50067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315682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317371"/>
            <a:ext cx="280606" cy="28151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303917"/>
            <a:ext cx="280606" cy="28151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30639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4B21E2-7744-1E84-6286-E7D9E02C3C52}"/>
              </a:ext>
            </a:extLst>
          </p:cNvPr>
          <p:cNvSpPr/>
          <p:nvPr/>
        </p:nvSpPr>
        <p:spPr>
          <a:xfrm>
            <a:off x="3678768" y="315035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5679238-08F2-F4A2-1E20-F9EAB938F02C}"/>
              </a:ext>
            </a:extLst>
          </p:cNvPr>
          <p:cNvSpPr/>
          <p:nvPr/>
        </p:nvSpPr>
        <p:spPr>
          <a:xfrm>
            <a:off x="4635118" y="313690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2B372D1A-A4A8-9CC9-1088-DAFAE9534D23}"/>
              </a:ext>
            </a:extLst>
          </p:cNvPr>
          <p:cNvSpPr txBox="1"/>
          <p:nvPr/>
        </p:nvSpPr>
        <p:spPr>
          <a:xfrm>
            <a:off x="213044" y="4919538"/>
            <a:ext cx="8679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try all permutations: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9C60476D-BF63-3891-49B5-058732F3EA82}"/>
              </a:ext>
            </a:extLst>
          </p:cNvPr>
          <p:cNvSpPr txBox="1"/>
          <p:nvPr/>
        </p:nvSpPr>
        <p:spPr>
          <a:xfrm>
            <a:off x="3203848" y="4876054"/>
            <a:ext cx="1821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k!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 err="1">
                <a:solidFill>
                  <a:srgbClr val="3366FF"/>
                </a:solidFill>
                <a:latin typeface="Comic Sans MS" pitchFamily="66" charset="0"/>
              </a:rPr>
              <a:t>O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(1)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time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F0443B6-1F2A-4DD1-8EEB-B28CE325CA96}"/>
              </a:ext>
            </a:extLst>
          </p:cNvPr>
          <p:cNvSpPr txBox="1"/>
          <p:nvPr/>
        </p:nvSpPr>
        <p:spPr>
          <a:xfrm>
            <a:off x="213044" y="5416700"/>
            <a:ext cx="8679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dynamic programming: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A73E8B27-74F1-5958-1674-2CDEEDD24CE9}"/>
              </a:ext>
            </a:extLst>
          </p:cNvPr>
          <p:cNvSpPr txBox="1"/>
          <p:nvPr/>
        </p:nvSpPr>
        <p:spPr>
          <a:xfrm>
            <a:off x="3203848" y="5373216"/>
            <a:ext cx="1821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k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 err="1">
                <a:solidFill>
                  <a:srgbClr val="3366FF"/>
                </a:solidFill>
                <a:latin typeface="Comic Sans MS" pitchFamily="66" charset="0"/>
              </a:rPr>
              <a:t>O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(1)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time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7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1" grpId="0"/>
      <p:bldP spid="28" grpId="0"/>
      <p:bldP spid="5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191364" y="1049295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, non-empty subset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{1,...,k}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668938" y="1564567"/>
            <a:ext cx="70426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path P ending at v such that each color of S appears in P exactly once and no other color appears in P?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47141" y="594887"/>
            <a:ext cx="2903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subproblems: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finding a colorful path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143633" y="2596842"/>
            <a:ext cx="8532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obs1: </a:t>
            </a:r>
            <a:r>
              <a:rPr lang="en-US" sz="2000" dirty="0">
                <a:latin typeface="Comic Sans MS" pitchFamily="66" charset="0"/>
              </a:rPr>
              <a:t>There is a colorful path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Path(v,{1,...,k})=TRUE for some v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2B372D1A-A4A8-9CC9-1088-DAFAE9534D23}"/>
              </a:ext>
            </a:extLst>
          </p:cNvPr>
          <p:cNvSpPr txBox="1"/>
          <p:nvPr/>
        </p:nvSpPr>
        <p:spPr>
          <a:xfrm>
            <a:off x="70326" y="3159375"/>
            <a:ext cx="8679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obs2: </a:t>
            </a:r>
            <a:r>
              <a:rPr lang="en-US" sz="2000" dirty="0">
                <a:latin typeface="Comic Sans MS" pitchFamily="66" charset="0"/>
              </a:rPr>
              <a:t># of subproblems 2</a:t>
            </a:r>
            <a:r>
              <a:rPr lang="en-US" sz="2000" baseline="30000" dirty="0">
                <a:latin typeface="Comic Sans MS" pitchFamily="66" charset="0"/>
              </a:rPr>
              <a:t>k </a:t>
            </a:r>
            <a:r>
              <a:rPr lang="en-US" sz="2000" dirty="0">
                <a:latin typeface="Comic Sans MS" pitchFamily="66" charset="0"/>
              </a:rPr>
              <a:t>n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99315E8-13F7-9AA5-ED06-26BC891CA613}"/>
              </a:ext>
            </a:extLst>
          </p:cNvPr>
          <p:cNvSpPr txBox="1"/>
          <p:nvPr/>
        </p:nvSpPr>
        <p:spPr>
          <a:xfrm>
            <a:off x="368029" y="1562048"/>
            <a:ext cx="1351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Path(</a:t>
            </a:r>
            <a:r>
              <a:rPr lang="en-US" sz="2000" dirty="0" err="1">
                <a:latin typeface="Comic Sans MS" pitchFamily="66" charset="0"/>
              </a:rPr>
              <a:t>v,S</a:t>
            </a:r>
            <a:r>
              <a:rPr lang="en-US" sz="2000" dirty="0">
                <a:latin typeface="Comic Sans MS" pitchFamily="66" charset="0"/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258648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  <p:bldP spid="51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191364" y="1049295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, non-empty subset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{1,...,k}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668938" y="1564567"/>
            <a:ext cx="70426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path P ending at v such that each color of S appears in P exactly once and no other color appears in P?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47141" y="594887"/>
            <a:ext cx="2903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subproblems: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finding a colorful path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188536" y="2468468"/>
            <a:ext cx="8532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|S|=1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(base case)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99315E8-13F7-9AA5-ED06-26BC891CA613}"/>
              </a:ext>
            </a:extLst>
          </p:cNvPr>
          <p:cNvSpPr txBox="1"/>
          <p:nvPr/>
        </p:nvSpPr>
        <p:spPr>
          <a:xfrm>
            <a:off x="368029" y="1562048"/>
            <a:ext cx="1351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Path(</a:t>
            </a:r>
            <a:r>
              <a:rPr lang="en-US" sz="2000" dirty="0" err="1">
                <a:latin typeface="Comic Sans MS" pitchFamily="66" charset="0"/>
              </a:rPr>
              <a:t>v,S</a:t>
            </a:r>
            <a:r>
              <a:rPr lang="en-US" sz="2000" dirty="0">
                <a:latin typeface="Comic Sans MS" pitchFamily="66" charset="0"/>
              </a:rPr>
              <a:t>):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8C3858AC-A941-E120-02C2-FECAD913821E}"/>
              </a:ext>
            </a:extLst>
          </p:cNvPr>
          <p:cNvSpPr txBox="1"/>
          <p:nvPr/>
        </p:nvSpPr>
        <p:spPr>
          <a:xfrm>
            <a:off x="480753" y="3012594"/>
            <a:ext cx="7948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Path(</a:t>
            </a:r>
            <a:r>
              <a:rPr lang="en-US" sz="2000" dirty="0" err="1">
                <a:latin typeface="Comic Sans MS" pitchFamily="66" charset="0"/>
              </a:rPr>
              <a:t>v,S</a:t>
            </a:r>
            <a:r>
              <a:rPr lang="en-US" sz="2000" dirty="0">
                <a:latin typeface="Comic Sans MS" pitchFamily="66" charset="0"/>
              </a:rPr>
              <a:t>)=TRUE 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S={col(v)}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B3A7F4E4-18FF-1862-5742-56E59A7B77B2}"/>
              </a:ext>
            </a:extLst>
          </p:cNvPr>
          <p:cNvSpPr txBox="1"/>
          <p:nvPr/>
        </p:nvSpPr>
        <p:spPr>
          <a:xfrm>
            <a:off x="215641" y="3503262"/>
            <a:ext cx="8532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|S|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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4C4C891E-7508-AF64-E11A-AF9F1709F299}"/>
              </a:ext>
            </a:extLst>
          </p:cNvPr>
          <p:cNvSpPr txBox="1"/>
          <p:nvPr/>
        </p:nvSpPr>
        <p:spPr>
          <a:xfrm>
            <a:off x="480753" y="4447552"/>
            <a:ext cx="1399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Path(</a:t>
            </a:r>
            <a:r>
              <a:rPr lang="en-US" sz="2000" dirty="0" err="1">
                <a:latin typeface="Comic Sans MS" pitchFamily="66" charset="0"/>
              </a:rPr>
              <a:t>v,S</a:t>
            </a:r>
            <a:r>
              <a:rPr lang="en-US" sz="2000" dirty="0">
                <a:latin typeface="Comic Sans MS" pitchFamily="66" charset="0"/>
              </a:rPr>
              <a:t>)=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75D14332-7F4A-FE37-43E4-38C547DE2B2D}"/>
              </a:ext>
            </a:extLst>
          </p:cNvPr>
          <p:cNvSpPr/>
          <p:nvPr/>
        </p:nvSpPr>
        <p:spPr>
          <a:xfrm>
            <a:off x="1880599" y="3937262"/>
            <a:ext cx="276701" cy="1356666"/>
          </a:xfrm>
          <a:prstGeom prst="leftBrac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6AFC8527-9EAF-2D4B-624A-6E609EB14003}"/>
              </a:ext>
            </a:extLst>
          </p:cNvPr>
          <p:cNvSpPr txBox="1"/>
          <p:nvPr/>
        </p:nvSpPr>
        <p:spPr>
          <a:xfrm>
            <a:off x="2157300" y="4901098"/>
            <a:ext cx="1189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FALSE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FE351C53-036B-B4B1-845F-69728CC65566}"/>
              </a:ext>
            </a:extLst>
          </p:cNvPr>
          <p:cNvSpPr txBox="1"/>
          <p:nvPr/>
        </p:nvSpPr>
        <p:spPr>
          <a:xfrm>
            <a:off x="5480999" y="3931340"/>
            <a:ext cx="2018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col(v)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102D8E01-6075-C378-CA19-4951D506BCA4}"/>
              </a:ext>
            </a:extLst>
          </p:cNvPr>
          <p:cNvSpPr txBox="1"/>
          <p:nvPr/>
        </p:nvSpPr>
        <p:spPr>
          <a:xfrm>
            <a:off x="5480999" y="4901098"/>
            <a:ext cx="2018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otherwise</a:t>
            </a: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38580DB0-7268-B094-3DC5-ACDCC419B8D2}"/>
              </a:ext>
            </a:extLst>
          </p:cNvPr>
          <p:cNvSpPr txBox="1"/>
          <p:nvPr/>
        </p:nvSpPr>
        <p:spPr>
          <a:xfrm>
            <a:off x="2157299" y="3971471"/>
            <a:ext cx="3323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OR   Path(</a:t>
            </a:r>
            <a:r>
              <a:rPr lang="en-US" sz="2000" dirty="0" err="1">
                <a:latin typeface="Comic Sans MS" pitchFamily="66" charset="0"/>
              </a:rPr>
              <a:t>u,S</a:t>
            </a:r>
            <a:r>
              <a:rPr lang="en-US" sz="2000" dirty="0">
                <a:latin typeface="Comic Sans MS" pitchFamily="66" charset="0"/>
              </a:rPr>
              <a:t>-{col(v)})</a:t>
            </a: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37ABBBA7-A639-4156-4670-2BBF51A9454C}"/>
              </a:ext>
            </a:extLst>
          </p:cNvPr>
          <p:cNvSpPr txBox="1"/>
          <p:nvPr/>
        </p:nvSpPr>
        <p:spPr>
          <a:xfrm>
            <a:off x="2117408" y="4238216"/>
            <a:ext cx="1134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(</a:t>
            </a:r>
            <a:r>
              <a:rPr lang="en-US" dirty="0" err="1">
                <a:latin typeface="Comic Sans MS" pitchFamily="66" charset="0"/>
              </a:rPr>
              <a:t>u,v</a:t>
            </a:r>
            <a:r>
              <a:rPr lang="en-US" dirty="0">
                <a:latin typeface="Comic Sans MS" pitchFamily="66" charset="0"/>
              </a:rPr>
              <a:t>)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E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BCE05EB-DAB4-202F-D8D1-F9EAB6DC973C}"/>
              </a:ext>
            </a:extLst>
          </p:cNvPr>
          <p:cNvSpPr/>
          <p:nvPr/>
        </p:nvSpPr>
        <p:spPr>
          <a:xfrm>
            <a:off x="5554674" y="604356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93ED7AE-48BC-F241-D72B-EAB62A1F0B56}"/>
              </a:ext>
            </a:extLst>
          </p:cNvPr>
          <p:cNvSpPr/>
          <p:nvPr/>
        </p:nvSpPr>
        <p:spPr>
          <a:xfrm>
            <a:off x="4830163" y="5611172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A04BF06-0894-3148-94FC-C684728B3235}"/>
              </a:ext>
            </a:extLst>
          </p:cNvPr>
          <p:cNvSpPr/>
          <p:nvPr/>
        </p:nvSpPr>
        <p:spPr>
          <a:xfrm>
            <a:off x="4830163" y="604356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A19F323-CA01-1803-7978-9922205C66E0}"/>
              </a:ext>
            </a:extLst>
          </p:cNvPr>
          <p:cNvSpPr/>
          <p:nvPr/>
        </p:nvSpPr>
        <p:spPr>
          <a:xfrm>
            <a:off x="4830163" y="6429828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8EFB20F-4671-9E36-1654-BCA30760D07F}"/>
              </a:ext>
            </a:extLst>
          </p:cNvPr>
          <p:cNvCxnSpPr>
            <a:stCxn id="27" idx="5"/>
            <a:endCxn id="25" idx="1"/>
          </p:cNvCxnSpPr>
          <p:nvPr/>
        </p:nvCxnSpPr>
        <p:spPr>
          <a:xfrm>
            <a:off x="5076014" y="5857023"/>
            <a:ext cx="520841" cy="22871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01A0A00-EEAD-62DB-C36E-A3318A66CDDC}"/>
              </a:ext>
            </a:extLst>
          </p:cNvPr>
          <p:cNvCxnSpPr>
            <a:cxnSpLocks/>
            <a:stCxn id="29" idx="6"/>
            <a:endCxn id="25" idx="2"/>
          </p:cNvCxnSpPr>
          <p:nvPr/>
        </p:nvCxnSpPr>
        <p:spPr>
          <a:xfrm>
            <a:off x="5118195" y="6187576"/>
            <a:ext cx="43647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86BAB66-B600-6B4C-3F99-7DE66BDD7FB4}"/>
              </a:ext>
            </a:extLst>
          </p:cNvPr>
          <p:cNvCxnSpPr>
            <a:cxnSpLocks/>
            <a:stCxn id="31" idx="6"/>
            <a:endCxn id="25" idx="3"/>
          </p:cNvCxnSpPr>
          <p:nvPr/>
        </p:nvCxnSpPr>
        <p:spPr>
          <a:xfrm flipV="1">
            <a:off x="5118195" y="6289411"/>
            <a:ext cx="478660" cy="28443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191F8884-6DDC-4C76-FE06-9CF57BDEC503}"/>
              </a:ext>
            </a:extLst>
          </p:cNvPr>
          <p:cNvSpPr/>
          <p:nvPr/>
        </p:nvSpPr>
        <p:spPr>
          <a:xfrm>
            <a:off x="3611442" y="5618132"/>
            <a:ext cx="1199836" cy="221116"/>
          </a:xfrm>
          <a:custGeom>
            <a:avLst/>
            <a:gdLst>
              <a:gd name="connsiteX0" fmla="*/ 1199836 w 1199836"/>
              <a:gd name="connsiteY0" fmla="*/ 113242 h 221116"/>
              <a:gd name="connsiteX1" fmla="*/ 935886 w 1199836"/>
              <a:gd name="connsiteY1" fmla="*/ 121 h 221116"/>
              <a:gd name="connsiteX2" fmla="*/ 822764 w 1199836"/>
              <a:gd name="connsiteY2" fmla="*/ 132096 h 221116"/>
              <a:gd name="connsiteX3" fmla="*/ 521106 w 1199836"/>
              <a:gd name="connsiteY3" fmla="*/ 56682 h 221116"/>
              <a:gd name="connsiteX4" fmla="*/ 407985 w 1199836"/>
              <a:gd name="connsiteY4" fmla="*/ 169803 h 221116"/>
              <a:gd name="connsiteX5" fmla="*/ 191168 w 1199836"/>
              <a:gd name="connsiteY5" fmla="*/ 66108 h 221116"/>
              <a:gd name="connsiteX6" fmla="*/ 12059 w 1199836"/>
              <a:gd name="connsiteY6" fmla="*/ 207510 h 221116"/>
              <a:gd name="connsiteX7" fmla="*/ 30912 w 1199836"/>
              <a:gd name="connsiteY7" fmla="*/ 207510 h 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99836" h="221116">
                <a:moveTo>
                  <a:pt x="1199836" y="113242"/>
                </a:moveTo>
                <a:cubicBezTo>
                  <a:pt x="1099283" y="55110"/>
                  <a:pt x="998731" y="-3021"/>
                  <a:pt x="935886" y="121"/>
                </a:cubicBezTo>
                <a:cubicBezTo>
                  <a:pt x="873041" y="3263"/>
                  <a:pt x="891894" y="122669"/>
                  <a:pt x="822764" y="132096"/>
                </a:cubicBezTo>
                <a:cubicBezTo>
                  <a:pt x="753634" y="141523"/>
                  <a:pt x="590236" y="50398"/>
                  <a:pt x="521106" y="56682"/>
                </a:cubicBezTo>
                <a:cubicBezTo>
                  <a:pt x="451976" y="62966"/>
                  <a:pt x="462975" y="168232"/>
                  <a:pt x="407985" y="169803"/>
                </a:cubicBezTo>
                <a:cubicBezTo>
                  <a:pt x="352995" y="171374"/>
                  <a:pt x="257156" y="59824"/>
                  <a:pt x="191168" y="66108"/>
                </a:cubicBezTo>
                <a:cubicBezTo>
                  <a:pt x="125180" y="72392"/>
                  <a:pt x="12059" y="207510"/>
                  <a:pt x="12059" y="207510"/>
                </a:cubicBezTo>
                <a:cubicBezTo>
                  <a:pt x="-14650" y="231077"/>
                  <a:pt x="8131" y="219293"/>
                  <a:pt x="30912" y="20751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933821E-B512-F2DA-CED6-1FC877AEC370}"/>
              </a:ext>
            </a:extLst>
          </p:cNvPr>
          <p:cNvSpPr/>
          <p:nvPr/>
        </p:nvSpPr>
        <p:spPr>
          <a:xfrm>
            <a:off x="3334679" y="5650591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C3C222DA-3103-6473-1A2E-8AAFDAB12F6C}"/>
              </a:ext>
            </a:extLst>
          </p:cNvPr>
          <p:cNvSpPr/>
          <p:nvPr/>
        </p:nvSpPr>
        <p:spPr>
          <a:xfrm>
            <a:off x="3835080" y="6061308"/>
            <a:ext cx="995083" cy="170401"/>
          </a:xfrm>
          <a:custGeom>
            <a:avLst/>
            <a:gdLst>
              <a:gd name="connsiteX0" fmla="*/ 1199836 w 1199836"/>
              <a:gd name="connsiteY0" fmla="*/ 113242 h 221116"/>
              <a:gd name="connsiteX1" fmla="*/ 935886 w 1199836"/>
              <a:gd name="connsiteY1" fmla="*/ 121 h 221116"/>
              <a:gd name="connsiteX2" fmla="*/ 822764 w 1199836"/>
              <a:gd name="connsiteY2" fmla="*/ 132096 h 221116"/>
              <a:gd name="connsiteX3" fmla="*/ 521106 w 1199836"/>
              <a:gd name="connsiteY3" fmla="*/ 56682 h 221116"/>
              <a:gd name="connsiteX4" fmla="*/ 407985 w 1199836"/>
              <a:gd name="connsiteY4" fmla="*/ 169803 h 221116"/>
              <a:gd name="connsiteX5" fmla="*/ 191168 w 1199836"/>
              <a:gd name="connsiteY5" fmla="*/ 66108 h 221116"/>
              <a:gd name="connsiteX6" fmla="*/ 12059 w 1199836"/>
              <a:gd name="connsiteY6" fmla="*/ 207510 h 221116"/>
              <a:gd name="connsiteX7" fmla="*/ 30912 w 1199836"/>
              <a:gd name="connsiteY7" fmla="*/ 207510 h 221116"/>
              <a:gd name="connsiteX0" fmla="*/ 1199836 w 1199836"/>
              <a:gd name="connsiteY0" fmla="*/ 113242 h 311068"/>
              <a:gd name="connsiteX1" fmla="*/ 935886 w 1199836"/>
              <a:gd name="connsiteY1" fmla="*/ 121 h 311068"/>
              <a:gd name="connsiteX2" fmla="*/ 822764 w 1199836"/>
              <a:gd name="connsiteY2" fmla="*/ 132096 h 311068"/>
              <a:gd name="connsiteX3" fmla="*/ 622259 w 1199836"/>
              <a:gd name="connsiteY3" fmla="*/ 310801 h 311068"/>
              <a:gd name="connsiteX4" fmla="*/ 407985 w 1199836"/>
              <a:gd name="connsiteY4" fmla="*/ 169803 h 311068"/>
              <a:gd name="connsiteX5" fmla="*/ 191168 w 1199836"/>
              <a:gd name="connsiteY5" fmla="*/ 66108 h 311068"/>
              <a:gd name="connsiteX6" fmla="*/ 12059 w 1199836"/>
              <a:gd name="connsiteY6" fmla="*/ 207510 h 311068"/>
              <a:gd name="connsiteX7" fmla="*/ 30912 w 1199836"/>
              <a:gd name="connsiteY7" fmla="*/ 207510 h 311068"/>
              <a:gd name="connsiteX0" fmla="*/ 1199836 w 1199836"/>
              <a:gd name="connsiteY0" fmla="*/ 113242 h 311547"/>
              <a:gd name="connsiteX1" fmla="*/ 935886 w 1199836"/>
              <a:gd name="connsiteY1" fmla="*/ 121 h 311547"/>
              <a:gd name="connsiteX2" fmla="*/ 822764 w 1199836"/>
              <a:gd name="connsiteY2" fmla="*/ 132096 h 311547"/>
              <a:gd name="connsiteX3" fmla="*/ 622259 w 1199836"/>
              <a:gd name="connsiteY3" fmla="*/ 310801 h 311547"/>
              <a:gd name="connsiteX4" fmla="*/ 599052 w 1199836"/>
              <a:gd name="connsiteY4" fmla="*/ 59315 h 311547"/>
              <a:gd name="connsiteX5" fmla="*/ 191168 w 1199836"/>
              <a:gd name="connsiteY5" fmla="*/ 66108 h 311547"/>
              <a:gd name="connsiteX6" fmla="*/ 12059 w 1199836"/>
              <a:gd name="connsiteY6" fmla="*/ 207510 h 311547"/>
              <a:gd name="connsiteX7" fmla="*/ 30912 w 1199836"/>
              <a:gd name="connsiteY7" fmla="*/ 207510 h 311547"/>
              <a:gd name="connsiteX0" fmla="*/ 1615688 w 1615688"/>
              <a:gd name="connsiteY0" fmla="*/ 259534 h 314206"/>
              <a:gd name="connsiteX1" fmla="*/ 935886 w 1615688"/>
              <a:gd name="connsiteY1" fmla="*/ 2780 h 314206"/>
              <a:gd name="connsiteX2" fmla="*/ 822764 w 1615688"/>
              <a:gd name="connsiteY2" fmla="*/ 134755 h 314206"/>
              <a:gd name="connsiteX3" fmla="*/ 622259 w 1615688"/>
              <a:gd name="connsiteY3" fmla="*/ 313460 h 314206"/>
              <a:gd name="connsiteX4" fmla="*/ 599052 w 1615688"/>
              <a:gd name="connsiteY4" fmla="*/ 61974 h 314206"/>
              <a:gd name="connsiteX5" fmla="*/ 191168 w 1615688"/>
              <a:gd name="connsiteY5" fmla="*/ 68767 h 314206"/>
              <a:gd name="connsiteX6" fmla="*/ 12059 w 1615688"/>
              <a:gd name="connsiteY6" fmla="*/ 210169 h 314206"/>
              <a:gd name="connsiteX7" fmla="*/ 30912 w 1615688"/>
              <a:gd name="connsiteY7" fmla="*/ 210169 h 314206"/>
              <a:gd name="connsiteX0" fmla="*/ 1615688 w 1615688"/>
              <a:gd name="connsiteY0" fmla="*/ 219902 h 274388"/>
              <a:gd name="connsiteX1" fmla="*/ 1104475 w 1615688"/>
              <a:gd name="connsiteY1" fmla="*/ 261463 h 274388"/>
              <a:gd name="connsiteX2" fmla="*/ 822764 w 1615688"/>
              <a:gd name="connsiteY2" fmla="*/ 95123 h 274388"/>
              <a:gd name="connsiteX3" fmla="*/ 622259 w 1615688"/>
              <a:gd name="connsiteY3" fmla="*/ 273828 h 274388"/>
              <a:gd name="connsiteX4" fmla="*/ 599052 w 1615688"/>
              <a:gd name="connsiteY4" fmla="*/ 22342 h 274388"/>
              <a:gd name="connsiteX5" fmla="*/ 191168 w 1615688"/>
              <a:gd name="connsiteY5" fmla="*/ 29135 h 274388"/>
              <a:gd name="connsiteX6" fmla="*/ 12059 w 1615688"/>
              <a:gd name="connsiteY6" fmla="*/ 170537 h 274388"/>
              <a:gd name="connsiteX7" fmla="*/ 30912 w 1615688"/>
              <a:gd name="connsiteY7" fmla="*/ 170537 h 274388"/>
              <a:gd name="connsiteX0" fmla="*/ 1615688 w 1615688"/>
              <a:gd name="connsiteY0" fmla="*/ 219902 h 274079"/>
              <a:gd name="connsiteX1" fmla="*/ 1104475 w 1615688"/>
              <a:gd name="connsiteY1" fmla="*/ 261463 h 274079"/>
              <a:gd name="connsiteX2" fmla="*/ 980114 w 1615688"/>
              <a:gd name="connsiteY2" fmla="*/ 73026 h 274079"/>
              <a:gd name="connsiteX3" fmla="*/ 622259 w 1615688"/>
              <a:gd name="connsiteY3" fmla="*/ 273828 h 274079"/>
              <a:gd name="connsiteX4" fmla="*/ 599052 w 1615688"/>
              <a:gd name="connsiteY4" fmla="*/ 22342 h 274079"/>
              <a:gd name="connsiteX5" fmla="*/ 191168 w 1615688"/>
              <a:gd name="connsiteY5" fmla="*/ 29135 h 274079"/>
              <a:gd name="connsiteX6" fmla="*/ 12059 w 1615688"/>
              <a:gd name="connsiteY6" fmla="*/ 170537 h 274079"/>
              <a:gd name="connsiteX7" fmla="*/ 30912 w 1615688"/>
              <a:gd name="connsiteY7" fmla="*/ 170537 h 274079"/>
              <a:gd name="connsiteX0" fmla="*/ 1615688 w 1615688"/>
              <a:gd name="connsiteY0" fmla="*/ 215156 h 259957"/>
              <a:gd name="connsiteX1" fmla="*/ 1104475 w 1615688"/>
              <a:gd name="connsiteY1" fmla="*/ 256717 h 259957"/>
              <a:gd name="connsiteX2" fmla="*/ 980114 w 1615688"/>
              <a:gd name="connsiteY2" fmla="*/ 68280 h 259957"/>
              <a:gd name="connsiteX3" fmla="*/ 734652 w 1615688"/>
              <a:gd name="connsiteY3" fmla="*/ 202790 h 259957"/>
              <a:gd name="connsiteX4" fmla="*/ 599052 w 1615688"/>
              <a:gd name="connsiteY4" fmla="*/ 17596 h 259957"/>
              <a:gd name="connsiteX5" fmla="*/ 191168 w 1615688"/>
              <a:gd name="connsiteY5" fmla="*/ 24389 h 259957"/>
              <a:gd name="connsiteX6" fmla="*/ 12059 w 1615688"/>
              <a:gd name="connsiteY6" fmla="*/ 165791 h 259957"/>
              <a:gd name="connsiteX7" fmla="*/ 30912 w 1615688"/>
              <a:gd name="connsiteY7" fmla="*/ 165791 h 259957"/>
              <a:gd name="connsiteX0" fmla="*/ 1615688 w 1615688"/>
              <a:gd name="connsiteY0" fmla="*/ 192465 h 237265"/>
              <a:gd name="connsiteX1" fmla="*/ 1104475 w 1615688"/>
              <a:gd name="connsiteY1" fmla="*/ 234026 h 237265"/>
              <a:gd name="connsiteX2" fmla="*/ 980114 w 1615688"/>
              <a:gd name="connsiteY2" fmla="*/ 45589 h 237265"/>
              <a:gd name="connsiteX3" fmla="*/ 734652 w 1615688"/>
              <a:gd name="connsiteY3" fmla="*/ 180099 h 237265"/>
              <a:gd name="connsiteX4" fmla="*/ 475420 w 1615688"/>
              <a:gd name="connsiteY4" fmla="*/ 72245 h 237265"/>
              <a:gd name="connsiteX5" fmla="*/ 191168 w 1615688"/>
              <a:gd name="connsiteY5" fmla="*/ 1698 h 237265"/>
              <a:gd name="connsiteX6" fmla="*/ 12059 w 1615688"/>
              <a:gd name="connsiteY6" fmla="*/ 143100 h 237265"/>
              <a:gd name="connsiteX7" fmla="*/ 30912 w 1615688"/>
              <a:gd name="connsiteY7" fmla="*/ 143100 h 237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15688" h="237265">
                <a:moveTo>
                  <a:pt x="1615688" y="192465"/>
                </a:moveTo>
                <a:cubicBezTo>
                  <a:pt x="1515135" y="134333"/>
                  <a:pt x="1210404" y="258505"/>
                  <a:pt x="1104475" y="234026"/>
                </a:cubicBezTo>
                <a:cubicBezTo>
                  <a:pt x="998546" y="209547"/>
                  <a:pt x="1041751" y="54577"/>
                  <a:pt x="980114" y="45589"/>
                </a:cubicBezTo>
                <a:cubicBezTo>
                  <a:pt x="918477" y="36601"/>
                  <a:pt x="818768" y="175656"/>
                  <a:pt x="734652" y="180099"/>
                </a:cubicBezTo>
                <a:cubicBezTo>
                  <a:pt x="650536" y="184542"/>
                  <a:pt x="566001" y="101978"/>
                  <a:pt x="475420" y="72245"/>
                </a:cubicBezTo>
                <a:cubicBezTo>
                  <a:pt x="384839" y="42512"/>
                  <a:pt x="268395" y="-10111"/>
                  <a:pt x="191168" y="1698"/>
                </a:cubicBezTo>
                <a:cubicBezTo>
                  <a:pt x="113941" y="13507"/>
                  <a:pt x="12059" y="143100"/>
                  <a:pt x="12059" y="143100"/>
                </a:cubicBezTo>
                <a:cubicBezTo>
                  <a:pt x="-14650" y="166667"/>
                  <a:pt x="8131" y="154883"/>
                  <a:pt x="30912" y="1431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486CDFA-712D-8CBB-736B-4F399DFDD238}"/>
              </a:ext>
            </a:extLst>
          </p:cNvPr>
          <p:cNvSpPr/>
          <p:nvPr/>
        </p:nvSpPr>
        <p:spPr>
          <a:xfrm>
            <a:off x="3547048" y="604356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4B47388-6B8B-F4A6-D16D-7D78A9566024}"/>
              </a:ext>
            </a:extLst>
          </p:cNvPr>
          <p:cNvSpPr/>
          <p:nvPr/>
        </p:nvSpPr>
        <p:spPr>
          <a:xfrm>
            <a:off x="3190663" y="6343581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5DC626DF-280C-3F6F-96E7-155F03AF2A62}"/>
              </a:ext>
            </a:extLst>
          </p:cNvPr>
          <p:cNvSpPr/>
          <p:nvPr/>
        </p:nvSpPr>
        <p:spPr>
          <a:xfrm>
            <a:off x="3482099" y="6447667"/>
            <a:ext cx="1348033" cy="218966"/>
          </a:xfrm>
          <a:custGeom>
            <a:avLst/>
            <a:gdLst>
              <a:gd name="connsiteX0" fmla="*/ 0 w 1348033"/>
              <a:gd name="connsiteY0" fmla="*/ 94412 h 218966"/>
              <a:gd name="connsiteX1" fmla="*/ 216816 w 1348033"/>
              <a:gd name="connsiteY1" fmla="*/ 144 h 218966"/>
              <a:gd name="connsiteX2" fmla="*/ 367645 w 1348033"/>
              <a:gd name="connsiteY2" fmla="*/ 113266 h 218966"/>
              <a:gd name="connsiteX3" fmla="*/ 575035 w 1348033"/>
              <a:gd name="connsiteY3" fmla="*/ 37852 h 218966"/>
              <a:gd name="connsiteX4" fmla="*/ 725864 w 1348033"/>
              <a:gd name="connsiteY4" fmla="*/ 179254 h 218966"/>
              <a:gd name="connsiteX5" fmla="*/ 942680 w 1348033"/>
              <a:gd name="connsiteY5" fmla="*/ 47278 h 218966"/>
              <a:gd name="connsiteX6" fmla="*/ 1121789 w 1348033"/>
              <a:gd name="connsiteY6" fmla="*/ 56705 h 218966"/>
              <a:gd name="connsiteX7" fmla="*/ 1168923 w 1348033"/>
              <a:gd name="connsiteY7" fmla="*/ 216961 h 218966"/>
              <a:gd name="connsiteX8" fmla="*/ 1348033 w 1348033"/>
              <a:gd name="connsiteY8" fmla="*/ 132120 h 218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8033" h="218966">
                <a:moveTo>
                  <a:pt x="0" y="94412"/>
                </a:moveTo>
                <a:cubicBezTo>
                  <a:pt x="77771" y="45707"/>
                  <a:pt x="155542" y="-2998"/>
                  <a:pt x="216816" y="144"/>
                </a:cubicBezTo>
                <a:cubicBezTo>
                  <a:pt x="278090" y="3286"/>
                  <a:pt x="307942" y="106981"/>
                  <a:pt x="367645" y="113266"/>
                </a:cubicBezTo>
                <a:cubicBezTo>
                  <a:pt x="427348" y="119551"/>
                  <a:pt x="515332" y="26854"/>
                  <a:pt x="575035" y="37852"/>
                </a:cubicBezTo>
                <a:cubicBezTo>
                  <a:pt x="634738" y="48850"/>
                  <a:pt x="664590" y="177683"/>
                  <a:pt x="725864" y="179254"/>
                </a:cubicBezTo>
                <a:cubicBezTo>
                  <a:pt x="787138" y="180825"/>
                  <a:pt x="876693" y="67703"/>
                  <a:pt x="942680" y="47278"/>
                </a:cubicBezTo>
                <a:cubicBezTo>
                  <a:pt x="1008667" y="26853"/>
                  <a:pt x="1084082" y="28425"/>
                  <a:pt x="1121789" y="56705"/>
                </a:cubicBezTo>
                <a:cubicBezTo>
                  <a:pt x="1159496" y="84985"/>
                  <a:pt x="1131216" y="204392"/>
                  <a:pt x="1168923" y="216961"/>
                </a:cubicBezTo>
                <a:cubicBezTo>
                  <a:pt x="1206630" y="229530"/>
                  <a:pt x="1277331" y="180825"/>
                  <a:pt x="1348033" y="13212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6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2" grpId="0" animBg="1"/>
      <p:bldP spid="15" grpId="0"/>
      <p:bldP spid="19" grpId="0"/>
      <p:bldP spid="20" grpId="0"/>
      <p:bldP spid="23" grpId="0"/>
      <p:bldP spid="24" grpId="0"/>
      <p:bldP spid="25" grpId="0" animBg="1"/>
      <p:bldP spid="27" grpId="0" animBg="1"/>
      <p:bldP spid="29" grpId="0" animBg="1"/>
      <p:bldP spid="3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137D1F2-6239-E11F-1676-A470C74DE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2818" y="2536570"/>
            <a:ext cx="1184856" cy="1307206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270370" y="980728"/>
            <a:ext cx="2467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 success probability</a:t>
            </a:r>
          </a:p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e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-k</a:t>
            </a: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F78C4E-224A-0F3F-7F1F-285E3F76C710}"/>
              </a:ext>
            </a:extLst>
          </p:cNvPr>
          <p:cNvSpPr/>
          <p:nvPr/>
        </p:nvSpPr>
        <p:spPr>
          <a:xfrm>
            <a:off x="265664" y="980728"/>
            <a:ext cx="2952328" cy="280831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817B0E-80C7-11FD-B8B6-96BB9085C66A}"/>
              </a:ext>
            </a:extLst>
          </p:cNvPr>
          <p:cNvSpPr/>
          <p:nvPr/>
        </p:nvSpPr>
        <p:spPr>
          <a:xfrm>
            <a:off x="5827825" y="980728"/>
            <a:ext cx="2952328" cy="280831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422E43-6109-68D9-20EC-17471B9E8B27}"/>
              </a:ext>
            </a:extLst>
          </p:cNvPr>
          <p:cNvSpPr txBox="1"/>
          <p:nvPr/>
        </p:nvSpPr>
        <p:spPr>
          <a:xfrm>
            <a:off x="445684" y="198884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k-Path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21FC3B53-888C-726B-3411-3B20F083985D}"/>
              </a:ext>
            </a:extLst>
          </p:cNvPr>
          <p:cNvSpPr txBox="1"/>
          <p:nvPr/>
        </p:nvSpPr>
        <p:spPr>
          <a:xfrm>
            <a:off x="6007844" y="1773396"/>
            <a:ext cx="2592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finding a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colorful path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F58A166-C0B6-604D-8217-0AD14BBC6BAF}"/>
              </a:ext>
            </a:extLst>
          </p:cNvPr>
          <p:cNvSpPr/>
          <p:nvPr/>
        </p:nvSpPr>
        <p:spPr>
          <a:xfrm>
            <a:off x="4211960" y="2059921"/>
            <a:ext cx="864096" cy="47664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10B010FE-51BF-3D31-836D-355F8AFCF2F6}"/>
              </a:ext>
            </a:extLst>
          </p:cNvPr>
          <p:cNvSpPr txBox="1"/>
          <p:nvPr/>
        </p:nvSpPr>
        <p:spPr>
          <a:xfrm>
            <a:off x="6070266" y="3857844"/>
            <a:ext cx="24674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solvable in </a:t>
            </a:r>
          </a:p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k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 err="1">
                <a:solidFill>
                  <a:srgbClr val="3366FF"/>
                </a:solidFill>
                <a:latin typeface="Comic Sans MS" pitchFamily="66" charset="0"/>
              </a:rPr>
              <a:t>O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(1)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time 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D25FDA1-D8C1-4695-2CBE-249DA211840D}"/>
              </a:ext>
            </a:extLst>
          </p:cNvPr>
          <p:cNvSpPr txBox="1"/>
          <p:nvPr/>
        </p:nvSpPr>
        <p:spPr>
          <a:xfrm>
            <a:off x="96562" y="4931236"/>
            <a:ext cx="90839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There is a randomized algorithm for k-Path that runs in time </a:t>
            </a:r>
            <a:r>
              <a:rPr lang="en-US" sz="2400" dirty="0">
                <a:latin typeface="Comic Sans MS" pitchFamily="66" charset="0"/>
              </a:rPr>
              <a:t>(e2)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 that either reports a failure or find a path of k vertices. Moreover, the algorithm finds a solution of a YES-instance with constant probability.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050276-6028-5B98-C0D3-C59D8D8E76CE}"/>
              </a:ext>
            </a:extLst>
          </p:cNvPr>
          <p:cNvSpPr/>
          <p:nvPr/>
        </p:nvSpPr>
        <p:spPr>
          <a:xfrm>
            <a:off x="65655" y="4869159"/>
            <a:ext cx="8981783" cy="1584177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34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Kernelization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6C475763-F784-33EA-AA40-B4D14AA49B62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a 2k-vertex kernel for VC </a:t>
            </a:r>
          </a:p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based on linear programming</a:t>
            </a:r>
            <a:endParaRPr lang="en-US" sz="28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57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A2EB146-80AA-5578-8C3C-C4A45E5D02B8}"/>
              </a:ext>
            </a:extLst>
          </p:cNvPr>
          <p:cNvSpPr txBox="1"/>
          <p:nvPr/>
        </p:nvSpPr>
        <p:spPr>
          <a:xfrm>
            <a:off x="13708" y="116632"/>
            <a:ext cx="830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 Integer Linear Programming (ILP) formulation of VC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9C5965B-A2A0-C5DD-334F-699A19E7A601}"/>
              </a:ext>
            </a:extLst>
          </p:cNvPr>
          <p:cNvGrpSpPr/>
          <p:nvPr/>
        </p:nvGrpSpPr>
        <p:grpSpPr>
          <a:xfrm>
            <a:off x="35496" y="1268760"/>
            <a:ext cx="4320206" cy="2170693"/>
            <a:chOff x="35496" y="1268760"/>
            <a:chExt cx="4320206" cy="2170693"/>
          </a:xfrm>
        </p:grpSpPr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39890627-D69B-BB29-2E08-1EFD54A817BC}"/>
                </a:ext>
              </a:extLst>
            </p:cNvPr>
            <p:cNvSpPr txBox="1"/>
            <p:nvPr/>
          </p:nvSpPr>
          <p:spPr>
            <a:xfrm>
              <a:off x="35496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FAD306B6-F99C-E6D6-5A85-9A6EAD7542F7}"/>
                </a:ext>
              </a:extLst>
            </p:cNvPr>
            <p:cNvSpPr txBox="1"/>
            <p:nvPr/>
          </p:nvSpPr>
          <p:spPr>
            <a:xfrm>
              <a:off x="3034894" y="2324110"/>
              <a:ext cx="13208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e=(</a:t>
              </a:r>
              <a:r>
                <a:rPr lang="en-US" sz="2000" dirty="0" err="1">
                  <a:latin typeface="Comic Sans MS" panose="030F0702030302020204" pitchFamily="66" charset="0"/>
                </a:rPr>
                <a:t>u,v</a:t>
              </a:r>
              <a:r>
                <a:rPr lang="en-US" sz="2000" dirty="0">
                  <a:latin typeface="Comic Sans MS" panose="030F0702030302020204" pitchFamily="66" charset="0"/>
                </a:rPr>
                <a:t>)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84A34172-42B2-D145-A0DA-D5D64797F119}"/>
                </a:ext>
              </a:extLst>
            </p:cNvPr>
            <p:cNvSpPr txBox="1"/>
            <p:nvPr/>
          </p:nvSpPr>
          <p:spPr>
            <a:xfrm>
              <a:off x="149917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9DDDF61-251E-C349-9122-98852132DB17}"/>
                </a:ext>
              </a:extLst>
            </p:cNvPr>
            <p:cNvSpPr txBox="1"/>
            <p:nvPr/>
          </p:nvSpPr>
          <p:spPr>
            <a:xfrm>
              <a:off x="1536325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9BDB2FAF-5BA0-E6D3-1C61-BEC71C971A3D}"/>
                </a:ext>
              </a:extLst>
            </p:cNvPr>
            <p:cNvSpPr txBox="1"/>
            <p:nvPr/>
          </p:nvSpPr>
          <p:spPr>
            <a:xfrm>
              <a:off x="1428313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vV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0C96D42B-84E2-E250-5ECA-92B54C1C0FFA}"/>
                </a:ext>
              </a:extLst>
            </p:cNvPr>
            <p:cNvSpPr txBox="1"/>
            <p:nvPr/>
          </p:nvSpPr>
          <p:spPr>
            <a:xfrm>
              <a:off x="1842104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34084FC8-259A-D661-3E1A-F7468DB70464}"/>
                </a:ext>
              </a:extLst>
            </p:cNvPr>
            <p:cNvSpPr txBox="1"/>
            <p:nvPr/>
          </p:nvSpPr>
          <p:spPr>
            <a:xfrm>
              <a:off x="1428314" y="2312815"/>
              <a:ext cx="16065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u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+x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70393C6B-BF46-9C45-FE8E-AF985E762C40}"/>
                </a:ext>
              </a:extLst>
            </p:cNvPr>
            <p:cNvSpPr txBox="1"/>
            <p:nvPr/>
          </p:nvSpPr>
          <p:spPr>
            <a:xfrm>
              <a:off x="1475656" y="3039343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{0,1}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352EE35-D6A4-4206-F924-77BDB20D7D40}"/>
                </a:ext>
              </a:extLst>
            </p:cNvPr>
            <p:cNvSpPr txBox="1"/>
            <p:nvPr/>
          </p:nvSpPr>
          <p:spPr>
            <a:xfrm>
              <a:off x="3265555" y="3039343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vV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6D5B1CA-8550-7D6C-A748-E93986A76B9C}"/>
              </a:ext>
            </a:extLst>
          </p:cNvPr>
          <p:cNvSpPr txBox="1"/>
          <p:nvPr/>
        </p:nvSpPr>
        <p:spPr>
          <a:xfrm>
            <a:off x="959543" y="4145116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47F19380-98F6-5E26-AC6A-2497C7BB57D7}"/>
              </a:ext>
            </a:extLst>
          </p:cNvPr>
          <p:cNvSpPr txBox="1"/>
          <p:nvPr/>
        </p:nvSpPr>
        <p:spPr>
          <a:xfrm>
            <a:off x="1616744" y="4133475"/>
            <a:ext cx="13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&amp;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6D69B7E7-8FA7-76EC-AD12-50F16EE18BB5}"/>
              </a:ext>
            </a:extLst>
          </p:cNvPr>
          <p:cNvSpPr txBox="1"/>
          <p:nvPr/>
        </p:nvSpPr>
        <p:spPr>
          <a:xfrm>
            <a:off x="1100016" y="3885085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relax with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4F2D3EB-27F1-FB19-3AFC-55C2E1E54B6D}"/>
              </a:ext>
            </a:extLst>
          </p:cNvPr>
          <p:cNvCxnSpPr>
            <a:cxnSpLocks/>
          </p:cNvCxnSpPr>
          <p:nvPr/>
        </p:nvCxnSpPr>
        <p:spPr>
          <a:xfrm>
            <a:off x="1691680" y="3511461"/>
            <a:ext cx="0" cy="493603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Left Brace 28">
            <a:extLst>
              <a:ext uri="{FF2B5EF4-FFF2-40B4-BE49-F238E27FC236}">
                <a16:creationId xmlns:a16="http://schemas.microsoft.com/office/drawing/2014/main" id="{3349CB4B-C3EF-5309-E65F-BA6117523A26}"/>
              </a:ext>
            </a:extLst>
          </p:cNvPr>
          <p:cNvSpPr/>
          <p:nvPr/>
        </p:nvSpPr>
        <p:spPr>
          <a:xfrm rot="16200000">
            <a:off x="2181471" y="4384292"/>
            <a:ext cx="288030" cy="576065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D5E6D068-D880-ED43-9BAB-591CC116DC25}"/>
              </a:ext>
            </a:extLst>
          </p:cNvPr>
          <p:cNvSpPr txBox="1"/>
          <p:nvPr/>
        </p:nvSpPr>
        <p:spPr>
          <a:xfrm>
            <a:off x="1731647" y="4829090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cs typeface="MV Boli" panose="02000500030200090000" pitchFamily="2" charset="0"/>
              </a:rPr>
              <a:t>redundant</a:t>
            </a:r>
            <a:endParaRPr lang="it-IT" sz="2000" baseline="-25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DBBABA4-01AF-C4A5-10B0-1C8148E9A417}"/>
              </a:ext>
            </a:extLst>
          </p:cNvPr>
          <p:cNvGrpSpPr/>
          <p:nvPr/>
        </p:nvGrpSpPr>
        <p:grpSpPr>
          <a:xfrm>
            <a:off x="4980525" y="1268760"/>
            <a:ext cx="4271996" cy="2127060"/>
            <a:chOff x="4980525" y="1268760"/>
            <a:chExt cx="4271996" cy="2127060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DF577C2F-383B-5849-D6C0-15C54279FFB5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E8AFEBC8-D582-A126-CB28-F68D7A0B27A5}"/>
                </a:ext>
              </a:extLst>
            </p:cNvPr>
            <p:cNvSpPr txBox="1"/>
            <p:nvPr/>
          </p:nvSpPr>
          <p:spPr>
            <a:xfrm>
              <a:off x="7715687" y="2324110"/>
              <a:ext cx="15368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e=(</a:t>
              </a:r>
              <a:r>
                <a:rPr lang="en-US" sz="2000" dirty="0" err="1">
                  <a:latin typeface="Comic Sans MS" panose="030F0702030302020204" pitchFamily="66" charset="0"/>
                </a:rPr>
                <a:t>u,v</a:t>
              </a:r>
              <a:r>
                <a:rPr lang="en-US" sz="2000" dirty="0">
                  <a:latin typeface="Comic Sans MS" panose="030F0702030302020204" pitchFamily="66" charset="0"/>
                </a:rPr>
                <a:t>)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BC885B2D-C653-426F-1690-7A25F50D0A94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9DC546A-178E-9C4F-F6E9-37201FDFF17D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3EDD4C5-24B2-8C10-C11F-7A8EDB737075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vV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44FCB0A4-1869-0716-7598-59E6080E13B2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2810C8B5-FF67-7851-3948-C9199488F1D5}"/>
                </a:ext>
              </a:extLst>
            </p:cNvPr>
            <p:cNvSpPr txBox="1"/>
            <p:nvPr/>
          </p:nvSpPr>
          <p:spPr>
            <a:xfrm>
              <a:off x="6301335" y="2312815"/>
              <a:ext cx="16785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u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+x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48210813-3B7F-4799-6773-6FD3D868506A}"/>
                </a:ext>
              </a:extLst>
            </p:cNvPr>
            <p:cNvSpPr txBox="1"/>
            <p:nvPr/>
          </p:nvSpPr>
          <p:spPr>
            <a:xfrm>
              <a:off x="6481354" y="2995710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441E99CA-35E0-7E5B-31E9-6EF313999AE2}"/>
                </a:ext>
              </a:extLst>
            </p:cNvPr>
            <p:cNvSpPr txBox="1"/>
            <p:nvPr/>
          </p:nvSpPr>
          <p:spPr>
            <a:xfrm>
              <a:off x="8172972" y="2995710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vV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D58E64E3-7DAF-00BD-BBE4-54045151A7D7}"/>
              </a:ext>
            </a:extLst>
          </p:cNvPr>
          <p:cNvSpPr txBox="1"/>
          <p:nvPr/>
        </p:nvSpPr>
        <p:spPr>
          <a:xfrm>
            <a:off x="5108805" y="842710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C8656405-780F-7D80-E258-ED5771C5FE11}"/>
              </a:ext>
            </a:extLst>
          </p:cNvPr>
          <p:cNvSpPr txBox="1"/>
          <p:nvPr/>
        </p:nvSpPr>
        <p:spPr>
          <a:xfrm>
            <a:off x="5167063" y="4005064"/>
            <a:ext cx="2789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a feasible solution is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fractional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VC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9A114345-3DE4-6ED9-2B83-D470145FF67A}"/>
              </a:ext>
            </a:extLst>
          </p:cNvPr>
          <p:cNvSpPr txBox="1"/>
          <p:nvPr/>
        </p:nvSpPr>
        <p:spPr>
          <a:xfrm>
            <a:off x="4238190" y="4817449"/>
            <a:ext cx="4598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OPT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: cost of the min fractional VC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DAEB5F5-AE27-C498-9C56-E5ABD1EACDA1}"/>
              </a:ext>
            </a:extLst>
          </p:cNvPr>
          <p:cNvSpPr txBox="1"/>
          <p:nvPr/>
        </p:nvSpPr>
        <p:spPr>
          <a:xfrm>
            <a:off x="3399587" y="6119171"/>
            <a:ext cx="2021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cs typeface="MV Boli" panose="02000500030200090000" pitchFamily="2" charset="0"/>
              </a:rPr>
              <a:t>OPT</a:t>
            </a:r>
            <a:r>
              <a:rPr lang="en-US" sz="24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4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4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 OPT</a:t>
            </a:r>
            <a:endParaRPr lang="it-IT" sz="2400" baseline="-25000" dirty="0">
              <a:latin typeface="Comic Sans MS" pitchFamily="66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0D7E9E3-870A-F130-55A8-F83662A7F5DB}"/>
              </a:ext>
            </a:extLst>
          </p:cNvPr>
          <p:cNvSpPr/>
          <p:nvPr/>
        </p:nvSpPr>
        <p:spPr>
          <a:xfrm>
            <a:off x="3034893" y="5914067"/>
            <a:ext cx="2682851" cy="82730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2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9" grpId="0" animBg="1"/>
      <p:bldP spid="30" grpId="0"/>
      <p:bldP spid="42" grpId="0"/>
      <p:bldP spid="43" grpId="0"/>
      <p:bldP spid="44" grpId="0"/>
      <p:bldP spid="45" grpId="0"/>
      <p:bldP spid="4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A517E6-8E9D-D055-5C0D-52DC194FA977}"/>
              </a:ext>
            </a:extLst>
          </p:cNvPr>
          <p:cNvSpPr txBox="1"/>
          <p:nvPr/>
        </p:nvSpPr>
        <p:spPr>
          <a:xfrm>
            <a:off x="41836" y="3570335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(</a:t>
            </a:r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Nemhauser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-Trotter)</a:t>
            </a:r>
          </a:p>
          <a:p>
            <a:r>
              <a:rPr lang="en-US" sz="2000" dirty="0">
                <a:latin typeface="Comic Sans MS" pitchFamily="66" charset="0"/>
              </a:rPr>
              <a:t>There is a minimum vertex cover S of G such that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111BFD38-A14A-C568-2F85-6D21ADC2C8CF}"/>
              </a:ext>
            </a:extLst>
          </p:cNvPr>
          <p:cNvSpPr txBox="1"/>
          <p:nvPr/>
        </p:nvSpPr>
        <p:spPr>
          <a:xfrm>
            <a:off x="171255" y="1719909"/>
            <a:ext cx="284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 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 {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: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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½  }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60EDC9F-C3DD-BBBC-2D6E-116ED2B0CE40}"/>
              </a:ext>
            </a:extLst>
          </p:cNvPr>
          <p:cNvSpPr txBox="1"/>
          <p:nvPr/>
        </p:nvSpPr>
        <p:spPr>
          <a:xfrm>
            <a:off x="60050" y="119675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 be an optimal fractional solution.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71EB4ED-3E55-B194-A5E7-D0EA3A5B3F1D}"/>
              </a:ext>
            </a:extLst>
          </p:cNvPr>
          <p:cNvSpPr txBox="1"/>
          <p:nvPr/>
        </p:nvSpPr>
        <p:spPr>
          <a:xfrm>
            <a:off x="171255" y="2171049"/>
            <a:ext cx="284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0.5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 {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: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=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½  }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5465446-AA30-FA81-37B8-A574184401A0}"/>
              </a:ext>
            </a:extLst>
          </p:cNvPr>
          <p:cNvSpPr txBox="1"/>
          <p:nvPr/>
        </p:nvSpPr>
        <p:spPr>
          <a:xfrm>
            <a:off x="163288" y="2674112"/>
            <a:ext cx="284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 {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: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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½  }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C1F10845-48F9-D79B-D8B8-C315E14B01B2}"/>
              </a:ext>
            </a:extLst>
          </p:cNvPr>
          <p:cNvSpPr txBox="1"/>
          <p:nvPr/>
        </p:nvSpPr>
        <p:spPr>
          <a:xfrm>
            <a:off x="3174109" y="4313515"/>
            <a:ext cx="284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 S 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0.5</a:t>
            </a:r>
            <a:endParaRPr lang="it-IT" sz="2000" baseline="-25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22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B551889-7F5B-38A8-6BDD-6188176563DD}"/>
              </a:ext>
            </a:extLst>
          </p:cNvPr>
          <p:cNvSpPr txBox="1"/>
          <p:nvPr/>
        </p:nvSpPr>
        <p:spPr>
          <a:xfrm>
            <a:off x="7809233" y="22298"/>
            <a:ext cx="1205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7813AA7-A337-90FD-159F-2CAA0AB0F921}"/>
              </a:ext>
            </a:extLst>
          </p:cNvPr>
          <p:cNvSpPr txBox="1"/>
          <p:nvPr/>
        </p:nvSpPr>
        <p:spPr>
          <a:xfrm>
            <a:off x="0" y="74756"/>
            <a:ext cx="3105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S* be a minimum VC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9EE4F1A-7374-2786-1CDC-E983D47B6091}"/>
              </a:ext>
            </a:extLst>
          </p:cNvPr>
          <p:cNvSpPr txBox="1"/>
          <p:nvPr/>
        </p:nvSpPr>
        <p:spPr>
          <a:xfrm>
            <a:off x="2075" y="511356"/>
            <a:ext cx="1325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is a VC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F6A410-929E-68CE-BF3B-B343BA36964C}"/>
              </a:ext>
            </a:extLst>
          </p:cNvPr>
          <p:cNvSpPr/>
          <p:nvPr/>
        </p:nvSpPr>
        <p:spPr>
          <a:xfrm>
            <a:off x="8820472" y="6525344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BB009EA-7006-F83C-919A-BEEA5F782461}"/>
              </a:ext>
            </a:extLst>
          </p:cNvPr>
          <p:cNvSpPr/>
          <p:nvPr/>
        </p:nvSpPr>
        <p:spPr>
          <a:xfrm>
            <a:off x="155812" y="1505575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24A06BE9-B14E-8807-B82B-E8E27DB1AA9F}"/>
              </a:ext>
            </a:extLst>
          </p:cNvPr>
          <p:cNvSpPr txBox="1"/>
          <p:nvPr/>
        </p:nvSpPr>
        <p:spPr>
          <a:xfrm>
            <a:off x="664860" y="1415160"/>
            <a:ext cx="2440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|S*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|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 |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\S*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|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55D71153-6D27-9DB7-79D3-265A580D950F}"/>
              </a:ext>
            </a:extLst>
          </p:cNvPr>
          <p:cNvSpPr txBox="1"/>
          <p:nvPr/>
        </p:nvSpPr>
        <p:spPr>
          <a:xfrm>
            <a:off x="3331012" y="55788"/>
            <a:ext cx="3105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S=(S*\V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3615BDB1-62F9-B898-C724-6EE87D9D48EB}"/>
              </a:ext>
            </a:extLst>
          </p:cNvPr>
          <p:cNvGrpSpPr/>
          <p:nvPr/>
        </p:nvGrpSpPr>
        <p:grpSpPr>
          <a:xfrm>
            <a:off x="3762968" y="1575295"/>
            <a:ext cx="5336164" cy="2188644"/>
            <a:chOff x="3762968" y="1575295"/>
            <a:chExt cx="5336164" cy="2188644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BE3F65F-7232-D079-267E-0E2E18490EE2}"/>
                </a:ext>
              </a:extLst>
            </p:cNvPr>
            <p:cNvSpPr/>
            <p:nvPr/>
          </p:nvSpPr>
          <p:spPr>
            <a:xfrm>
              <a:off x="3814300" y="2560647"/>
              <a:ext cx="5280523" cy="114139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DF9ABD5-F427-23B4-C7AB-CABDEAD1A1C6}"/>
                </a:ext>
              </a:extLst>
            </p:cNvPr>
            <p:cNvSpPr txBox="1"/>
            <p:nvPr/>
          </p:nvSpPr>
          <p:spPr>
            <a:xfrm>
              <a:off x="3762968" y="3363829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S*</a:t>
              </a:r>
              <a:endParaRPr lang="it-IT" sz="2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7A3441E-374D-EB72-6B78-10D18B7C1B4C}"/>
                </a:ext>
              </a:extLst>
            </p:cNvPr>
            <p:cNvCxnSpPr>
              <a:cxnSpLocks/>
              <a:stCxn id="23" idx="0"/>
            </p:cNvCxnSpPr>
            <p:nvPr/>
          </p:nvCxnSpPr>
          <p:spPr>
            <a:xfrm>
              <a:off x="5572914" y="2589782"/>
              <a:ext cx="4519" cy="109340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0C48579-9C85-1207-8526-DA7FF899D01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39925" y="2589782"/>
              <a:ext cx="14655" cy="109359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497DF12-286C-B958-DABE-3EB42FE980E8}"/>
                </a:ext>
              </a:extLst>
            </p:cNvPr>
            <p:cNvSpPr/>
            <p:nvPr/>
          </p:nvSpPr>
          <p:spPr>
            <a:xfrm>
              <a:off x="3819529" y="1962658"/>
              <a:ext cx="1762812" cy="1098463"/>
            </a:xfrm>
            <a:custGeom>
              <a:avLst/>
              <a:gdLst>
                <a:gd name="connsiteX0" fmla="*/ 0 w 1762812"/>
                <a:gd name="connsiteY0" fmla="*/ 1508958 h 1508958"/>
                <a:gd name="connsiteX1" fmla="*/ 216816 w 1762812"/>
                <a:gd name="connsiteY1" fmla="*/ 651119 h 1508958"/>
                <a:gd name="connsiteX2" fmla="*/ 914400 w 1762812"/>
                <a:gd name="connsiteY2" fmla="*/ 670 h 1508958"/>
                <a:gd name="connsiteX3" fmla="*/ 1545996 w 1762812"/>
                <a:gd name="connsiteY3" fmla="*/ 537998 h 1508958"/>
                <a:gd name="connsiteX4" fmla="*/ 1762812 w 1762812"/>
                <a:gd name="connsiteY4" fmla="*/ 1037618 h 1508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812" h="1508958">
                  <a:moveTo>
                    <a:pt x="0" y="1508958"/>
                  </a:moveTo>
                  <a:cubicBezTo>
                    <a:pt x="32208" y="1205729"/>
                    <a:pt x="64416" y="902500"/>
                    <a:pt x="216816" y="651119"/>
                  </a:cubicBezTo>
                  <a:cubicBezTo>
                    <a:pt x="369216" y="399738"/>
                    <a:pt x="692870" y="19523"/>
                    <a:pt x="914400" y="670"/>
                  </a:cubicBezTo>
                  <a:cubicBezTo>
                    <a:pt x="1135930" y="-18183"/>
                    <a:pt x="1404594" y="365173"/>
                    <a:pt x="1545996" y="537998"/>
                  </a:cubicBezTo>
                  <a:cubicBezTo>
                    <a:pt x="1687398" y="710823"/>
                    <a:pt x="1725105" y="874220"/>
                    <a:pt x="1762812" y="103761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CE4B6DD-AC40-02B8-39FD-CE653CAE8428}"/>
                </a:ext>
              </a:extLst>
            </p:cNvPr>
            <p:cNvSpPr/>
            <p:nvPr/>
          </p:nvSpPr>
          <p:spPr>
            <a:xfrm>
              <a:off x="5572914" y="1962658"/>
              <a:ext cx="1772240" cy="627124"/>
            </a:xfrm>
            <a:custGeom>
              <a:avLst/>
              <a:gdLst>
                <a:gd name="connsiteX0" fmla="*/ 0 w 1772240"/>
                <a:gd name="connsiteY0" fmla="*/ 1041125 h 1041125"/>
                <a:gd name="connsiteX1" fmla="*/ 461914 w 1772240"/>
                <a:gd name="connsiteY1" fmla="*/ 192713 h 1041125"/>
                <a:gd name="connsiteX2" fmla="*/ 754145 w 1772240"/>
                <a:gd name="connsiteY2" fmla="*/ 23030 h 1041125"/>
                <a:gd name="connsiteX3" fmla="*/ 1102937 w 1772240"/>
                <a:gd name="connsiteY3" fmla="*/ 60738 h 1041125"/>
                <a:gd name="connsiteX4" fmla="*/ 1555423 w 1772240"/>
                <a:gd name="connsiteY4" fmla="*/ 560358 h 1041125"/>
                <a:gd name="connsiteX5" fmla="*/ 1772240 w 1772240"/>
                <a:gd name="connsiteY5" fmla="*/ 1041125 h 1041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72240" h="1041125">
                  <a:moveTo>
                    <a:pt x="0" y="1041125"/>
                  </a:moveTo>
                  <a:cubicBezTo>
                    <a:pt x="168111" y="701760"/>
                    <a:pt x="336223" y="362395"/>
                    <a:pt x="461914" y="192713"/>
                  </a:cubicBezTo>
                  <a:cubicBezTo>
                    <a:pt x="587605" y="23031"/>
                    <a:pt x="647308" y="45026"/>
                    <a:pt x="754145" y="23030"/>
                  </a:cubicBezTo>
                  <a:cubicBezTo>
                    <a:pt x="860982" y="1034"/>
                    <a:pt x="969391" y="-28817"/>
                    <a:pt x="1102937" y="60738"/>
                  </a:cubicBezTo>
                  <a:cubicBezTo>
                    <a:pt x="1236483" y="150293"/>
                    <a:pt x="1443873" y="396960"/>
                    <a:pt x="1555423" y="560358"/>
                  </a:cubicBezTo>
                  <a:cubicBezTo>
                    <a:pt x="1666974" y="723756"/>
                    <a:pt x="1719607" y="882440"/>
                    <a:pt x="1772240" y="10411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6EDCD37-23FF-75A8-3145-D020ADCABFCE}"/>
                </a:ext>
              </a:extLst>
            </p:cNvPr>
            <p:cNvSpPr/>
            <p:nvPr/>
          </p:nvSpPr>
          <p:spPr>
            <a:xfrm>
              <a:off x="7354580" y="2053999"/>
              <a:ext cx="1744552" cy="1082538"/>
            </a:xfrm>
            <a:custGeom>
              <a:avLst/>
              <a:gdLst>
                <a:gd name="connsiteX0" fmla="*/ 0 w 1744552"/>
                <a:gd name="connsiteY0" fmla="*/ 1018365 h 1574547"/>
                <a:gd name="connsiteX1" fmla="*/ 179110 w 1744552"/>
                <a:gd name="connsiteY1" fmla="*/ 396196 h 1574547"/>
                <a:gd name="connsiteX2" fmla="*/ 867266 w 1744552"/>
                <a:gd name="connsiteY2" fmla="*/ 271 h 1574547"/>
                <a:gd name="connsiteX3" fmla="*/ 1602557 w 1744552"/>
                <a:gd name="connsiteY3" fmla="*/ 358489 h 1574547"/>
                <a:gd name="connsiteX4" fmla="*/ 1743959 w 1744552"/>
                <a:gd name="connsiteY4" fmla="*/ 1574547 h 1574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4552" h="1574547">
                  <a:moveTo>
                    <a:pt x="0" y="1018365"/>
                  </a:moveTo>
                  <a:cubicBezTo>
                    <a:pt x="17283" y="792121"/>
                    <a:pt x="34566" y="565878"/>
                    <a:pt x="179110" y="396196"/>
                  </a:cubicBezTo>
                  <a:cubicBezTo>
                    <a:pt x="323654" y="226514"/>
                    <a:pt x="630025" y="6555"/>
                    <a:pt x="867266" y="271"/>
                  </a:cubicBezTo>
                  <a:cubicBezTo>
                    <a:pt x="1104507" y="-6013"/>
                    <a:pt x="1456442" y="96110"/>
                    <a:pt x="1602557" y="358489"/>
                  </a:cubicBezTo>
                  <a:cubicBezTo>
                    <a:pt x="1748672" y="620868"/>
                    <a:pt x="1746315" y="1097707"/>
                    <a:pt x="1743959" y="157454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D5BCA902-A0B1-21F9-AF08-B62762632E3E}"/>
                </a:ext>
              </a:extLst>
            </p:cNvPr>
            <p:cNvSpPr txBox="1"/>
            <p:nvPr/>
          </p:nvSpPr>
          <p:spPr>
            <a:xfrm>
              <a:off x="6159205" y="1575295"/>
              <a:ext cx="6503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0.5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F5ECE79D-8FCB-0A64-FF9A-332F4CB51BA3}"/>
                </a:ext>
              </a:extLst>
            </p:cNvPr>
            <p:cNvSpPr txBox="1"/>
            <p:nvPr/>
          </p:nvSpPr>
          <p:spPr>
            <a:xfrm>
              <a:off x="8023572" y="1635035"/>
              <a:ext cx="6503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661D60B5-81EF-BD59-E846-40E3C629CEAD}"/>
                </a:ext>
              </a:extLst>
            </p:cNvPr>
            <p:cNvSpPr txBox="1"/>
            <p:nvPr/>
          </p:nvSpPr>
          <p:spPr>
            <a:xfrm>
              <a:off x="4502107" y="1582191"/>
              <a:ext cx="6503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7356C415-9801-658C-CC01-4D2EDF75CD30}"/>
              </a:ext>
            </a:extLst>
          </p:cNvPr>
          <p:cNvSpPr txBox="1"/>
          <p:nvPr/>
        </p:nvSpPr>
        <p:spPr>
          <a:xfrm>
            <a:off x="1552884" y="513356"/>
            <a:ext cx="6403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every adjacent vertex of 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 must be in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3C74721A-A62A-0177-8600-71DCB06EA961}"/>
              </a:ext>
            </a:extLst>
          </p:cNvPr>
          <p:cNvSpPr txBox="1"/>
          <p:nvPr/>
        </p:nvSpPr>
        <p:spPr>
          <a:xfrm>
            <a:off x="39782" y="986530"/>
            <a:ext cx="2697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S is minimum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C10F9B25-66E0-414A-3CA8-7024F2EC9398}"/>
              </a:ext>
            </a:extLst>
          </p:cNvPr>
          <p:cNvSpPr txBox="1"/>
          <p:nvPr/>
        </p:nvSpPr>
        <p:spPr>
          <a:xfrm>
            <a:off x="2699792" y="980728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by contradiction that |S|&gt;|S*|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14B028A-0B4F-E940-0096-DD6C09093E04}"/>
              </a:ext>
            </a:extLst>
          </p:cNvPr>
          <p:cNvSpPr/>
          <p:nvPr/>
        </p:nvSpPr>
        <p:spPr>
          <a:xfrm rot="16200000">
            <a:off x="2333134" y="1534596"/>
            <a:ext cx="311085" cy="720080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7F4A045-C115-E6B2-DB93-BA42F71707A0}"/>
              </a:ext>
            </a:extLst>
          </p:cNvPr>
          <p:cNvSpPr txBox="1"/>
          <p:nvPr/>
        </p:nvSpPr>
        <p:spPr>
          <a:xfrm>
            <a:off x="2298099" y="1982306"/>
            <a:ext cx="381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C3CAE21F-C312-3199-5992-A0F801113946}"/>
              </a:ext>
            </a:extLst>
          </p:cNvPr>
          <p:cNvSpPr txBox="1"/>
          <p:nvPr/>
        </p:nvSpPr>
        <p:spPr>
          <a:xfrm>
            <a:off x="4282684" y="2074867"/>
            <a:ext cx="389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Left Brace 33">
            <a:extLst>
              <a:ext uri="{FF2B5EF4-FFF2-40B4-BE49-F238E27FC236}">
                <a16:creationId xmlns:a16="http://schemas.microsoft.com/office/drawing/2014/main" id="{B865116C-A287-4F29-17D2-665511E58907}"/>
              </a:ext>
            </a:extLst>
          </p:cNvPr>
          <p:cNvSpPr/>
          <p:nvPr/>
        </p:nvSpPr>
        <p:spPr>
          <a:xfrm rot="16200000">
            <a:off x="1075410" y="1507571"/>
            <a:ext cx="311085" cy="777442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7E450D1D-4D68-C3B5-567C-81ACD006BAA5}"/>
              </a:ext>
            </a:extLst>
          </p:cNvPr>
          <p:cNvSpPr txBox="1"/>
          <p:nvPr/>
        </p:nvSpPr>
        <p:spPr>
          <a:xfrm>
            <a:off x="1011694" y="1983962"/>
            <a:ext cx="381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1EF4DD27-6BDB-6CB8-1A1C-DF865E169950}"/>
              </a:ext>
            </a:extLst>
          </p:cNvPr>
          <p:cNvSpPr txBox="1"/>
          <p:nvPr/>
        </p:nvSpPr>
        <p:spPr>
          <a:xfrm>
            <a:off x="8601769" y="2955336"/>
            <a:ext cx="389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6204A34-3D61-9423-43E4-D3FA5C55A1FB}"/>
              </a:ext>
            </a:extLst>
          </p:cNvPr>
          <p:cNvSpPr/>
          <p:nvPr/>
        </p:nvSpPr>
        <p:spPr>
          <a:xfrm>
            <a:off x="7657307" y="328343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436DC9AD-EFF3-15AF-DAC9-E16388174B98}"/>
              </a:ext>
            </a:extLst>
          </p:cNvPr>
          <p:cNvSpPr/>
          <p:nvPr/>
        </p:nvSpPr>
        <p:spPr>
          <a:xfrm>
            <a:off x="7635640" y="281132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FE28AC6-02E2-E3A0-517F-8ECDCBDC2253}"/>
              </a:ext>
            </a:extLst>
          </p:cNvPr>
          <p:cNvSpPr/>
          <p:nvPr/>
        </p:nvSpPr>
        <p:spPr>
          <a:xfrm>
            <a:off x="8118705" y="304048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18FFCE4-D2E7-1F1A-BD36-5DD888695233}"/>
              </a:ext>
            </a:extLst>
          </p:cNvPr>
          <p:cNvSpPr/>
          <p:nvPr/>
        </p:nvSpPr>
        <p:spPr>
          <a:xfrm>
            <a:off x="4125692" y="238543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8292CBD-DA3F-5BDF-B331-543B177DA7E2}"/>
              </a:ext>
            </a:extLst>
          </p:cNvPr>
          <p:cNvSpPr/>
          <p:nvPr/>
        </p:nvSpPr>
        <p:spPr>
          <a:xfrm>
            <a:off x="4683266" y="21450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A7ED983-A535-C93C-9EA3-E0AE64F0535B}"/>
              </a:ext>
            </a:extLst>
          </p:cNvPr>
          <p:cNvSpPr/>
          <p:nvPr/>
        </p:nvSpPr>
        <p:spPr>
          <a:xfrm>
            <a:off x="4425305" y="241663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A1C66F1-0778-FF36-95B4-2328BE796E2D}"/>
              </a:ext>
            </a:extLst>
          </p:cNvPr>
          <p:cNvSpPr/>
          <p:nvPr/>
        </p:nvSpPr>
        <p:spPr>
          <a:xfrm>
            <a:off x="4956520" y="230310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1189D5A3-3B3C-E1E8-C3BC-7E06AEA26098}"/>
              </a:ext>
            </a:extLst>
          </p:cNvPr>
          <p:cNvSpPr txBox="1"/>
          <p:nvPr/>
        </p:nvSpPr>
        <p:spPr>
          <a:xfrm>
            <a:off x="35496" y="279016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22FF8BAD-9428-04E2-EEA6-250AD06423F0}"/>
              </a:ext>
            </a:extLst>
          </p:cNvPr>
          <p:cNvSpPr txBox="1"/>
          <p:nvPr/>
        </p:nvSpPr>
        <p:spPr>
          <a:xfrm>
            <a:off x="398619" y="2839701"/>
            <a:ext cx="361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0DD34CD5-1729-B742-20A0-09FB01A6758F}"/>
              </a:ext>
            </a:extLst>
          </p:cNvPr>
          <p:cNvSpPr/>
          <p:nvPr/>
        </p:nvSpPr>
        <p:spPr>
          <a:xfrm>
            <a:off x="680484" y="2496589"/>
            <a:ext cx="361577" cy="108257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35CC343A-E928-7492-AC17-A4BC9BD33C18}"/>
              </a:ext>
            </a:extLst>
          </p:cNvPr>
          <p:cNvSpPr txBox="1"/>
          <p:nvPr/>
        </p:nvSpPr>
        <p:spPr>
          <a:xfrm>
            <a:off x="930965" y="2416572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604D9A92-B52D-AF55-7D7D-38765139455E}"/>
              </a:ext>
            </a:extLst>
          </p:cNvPr>
          <p:cNvSpPr txBox="1"/>
          <p:nvPr/>
        </p:nvSpPr>
        <p:spPr>
          <a:xfrm>
            <a:off x="930965" y="2797810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BECF9D40-7F7B-313A-4535-5C21B5DD3AAA}"/>
              </a:ext>
            </a:extLst>
          </p:cNvPr>
          <p:cNvSpPr txBox="1"/>
          <p:nvPr/>
        </p:nvSpPr>
        <p:spPr>
          <a:xfrm>
            <a:off x="930965" y="3222200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CF7E09CF-667D-7783-8D04-85A654C2C333}"/>
              </a:ext>
            </a:extLst>
          </p:cNvPr>
          <p:cNvSpPr txBox="1"/>
          <p:nvPr/>
        </p:nvSpPr>
        <p:spPr>
          <a:xfrm>
            <a:off x="1845224" y="2439591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if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A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3" name="CasellaDiTesto 3">
            <a:extLst>
              <a:ext uri="{FF2B5EF4-FFF2-40B4-BE49-F238E27FC236}">
                <a16:creationId xmlns:a16="http://schemas.microsoft.com/office/drawing/2014/main" id="{E2A23125-9D65-B600-51CC-34C7EC56F3EB}"/>
              </a:ext>
            </a:extLst>
          </p:cNvPr>
          <p:cNvSpPr txBox="1"/>
          <p:nvPr/>
        </p:nvSpPr>
        <p:spPr>
          <a:xfrm>
            <a:off x="1845224" y="2816682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if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B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53DD4907-1007-634D-911F-D0677A8D5CFD}"/>
              </a:ext>
            </a:extLst>
          </p:cNvPr>
          <p:cNvSpPr txBox="1"/>
          <p:nvPr/>
        </p:nvSpPr>
        <p:spPr>
          <a:xfrm>
            <a:off x="1845224" y="3214616"/>
            <a:ext cx="1507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otherwise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5" name="CasellaDiTesto 3">
            <a:extLst>
              <a:ext uri="{FF2B5EF4-FFF2-40B4-BE49-F238E27FC236}">
                <a16:creationId xmlns:a16="http://schemas.microsoft.com/office/drawing/2014/main" id="{48F5FAC7-085C-6942-1E94-1E29F978B260}"/>
              </a:ext>
            </a:extLst>
          </p:cNvPr>
          <p:cNvSpPr txBox="1"/>
          <p:nvPr/>
        </p:nvSpPr>
        <p:spPr>
          <a:xfrm>
            <a:off x="49177" y="3666478"/>
            <a:ext cx="3608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= min{|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- ½ | : v</a:t>
            </a:r>
            <a:r>
              <a:rPr lang="en-US" sz="2000" dirty="0">
                <a:latin typeface="Comic Sans MS" pitchFamily="66" charset="0"/>
              </a:rPr>
              <a:t> 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}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6" name="CasellaDiTesto 3">
            <a:extLst>
              <a:ext uri="{FF2B5EF4-FFF2-40B4-BE49-F238E27FC236}">
                <a16:creationId xmlns:a16="http://schemas.microsoft.com/office/drawing/2014/main" id="{EC58D285-CEC3-BB71-6CC0-3292233351E3}"/>
              </a:ext>
            </a:extLst>
          </p:cNvPr>
          <p:cNvSpPr txBox="1"/>
          <p:nvPr/>
        </p:nvSpPr>
        <p:spPr>
          <a:xfrm>
            <a:off x="3756475" y="1896258"/>
            <a:ext cx="549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8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7" name="CasellaDiTesto 3">
            <a:extLst>
              <a:ext uri="{FF2B5EF4-FFF2-40B4-BE49-F238E27FC236}">
                <a16:creationId xmlns:a16="http://schemas.microsoft.com/office/drawing/2014/main" id="{1FF72194-4FF3-B64A-536E-EDBB8728ED93}"/>
              </a:ext>
            </a:extLst>
          </p:cNvPr>
          <p:cNvSpPr txBox="1"/>
          <p:nvPr/>
        </p:nvSpPr>
        <p:spPr>
          <a:xfrm>
            <a:off x="8038089" y="2549710"/>
            <a:ext cx="549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+</a:t>
            </a:r>
            <a:r>
              <a:rPr lang="en-US" sz="28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C6C72BC4-CD4E-27A1-8896-8AAB3B282756}"/>
              </a:ext>
            </a:extLst>
          </p:cNvPr>
          <p:cNvSpPr txBox="1"/>
          <p:nvPr/>
        </p:nvSpPr>
        <p:spPr>
          <a:xfrm>
            <a:off x="1" y="4078586"/>
            <a:ext cx="3608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</a:p>
          <a:p>
            <a:pPr marL="342900" indent="-342900">
              <a:buFontTx/>
              <a:buChar char="-"/>
            </a:pP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 is strictly better that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  <a:p>
            <a:pPr marL="342900" indent="-342900">
              <a:buFontTx/>
              <a:buChar char="-"/>
            </a:pP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 </a:t>
            </a:r>
            <a:r>
              <a:rPr lang="en-US" sz="2000" dirty="0">
                <a:latin typeface="Comic Sans MS" pitchFamily="66" charset="0"/>
              </a:rPr>
              <a:t>is feasible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1F52C92-E22F-80B3-B987-346FB44C3EAA}"/>
              </a:ext>
            </a:extLst>
          </p:cNvPr>
          <p:cNvSpPr/>
          <p:nvPr/>
        </p:nvSpPr>
        <p:spPr>
          <a:xfrm>
            <a:off x="7368443" y="441530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0CD5D721-3AEB-64BB-AAF1-45F48DDF6FDF}"/>
              </a:ext>
            </a:extLst>
          </p:cNvPr>
          <p:cNvSpPr/>
          <p:nvPr/>
        </p:nvSpPr>
        <p:spPr>
          <a:xfrm>
            <a:off x="8022933" y="441530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C943C74-E01A-8827-1316-3821A50FFDFC}"/>
              </a:ext>
            </a:extLst>
          </p:cNvPr>
          <p:cNvCxnSpPr>
            <a:cxnSpLocks/>
            <a:stCxn id="59" idx="6"/>
            <a:endCxn id="60" idx="2"/>
          </p:cNvCxnSpPr>
          <p:nvPr/>
        </p:nvCxnSpPr>
        <p:spPr>
          <a:xfrm>
            <a:off x="7512459" y="4487308"/>
            <a:ext cx="5104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326CD1A3-E1BD-ADC5-DBF6-C864045DBDE3}"/>
              </a:ext>
            </a:extLst>
          </p:cNvPr>
          <p:cNvSpPr txBox="1"/>
          <p:nvPr/>
        </p:nvSpPr>
        <p:spPr>
          <a:xfrm>
            <a:off x="7272671" y="4096732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5" name="CasellaDiTesto 3">
            <a:extLst>
              <a:ext uri="{FF2B5EF4-FFF2-40B4-BE49-F238E27FC236}">
                <a16:creationId xmlns:a16="http://schemas.microsoft.com/office/drawing/2014/main" id="{0225F0A6-CED1-2F6D-DC53-D6CDDDB381E9}"/>
              </a:ext>
            </a:extLst>
          </p:cNvPr>
          <p:cNvSpPr txBox="1"/>
          <p:nvPr/>
        </p:nvSpPr>
        <p:spPr>
          <a:xfrm>
            <a:off x="7971756" y="4087198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81E322F6-75D0-B4DB-C36B-A14B7F870013}"/>
              </a:ext>
            </a:extLst>
          </p:cNvPr>
          <p:cNvSpPr txBox="1"/>
          <p:nvPr/>
        </p:nvSpPr>
        <p:spPr>
          <a:xfrm>
            <a:off x="6919183" y="4862581"/>
            <a:ext cx="22378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interesting case: u or v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FC450E42-EACD-CADB-0307-2D049C2E9418}"/>
              </a:ext>
            </a:extLst>
          </p:cNvPr>
          <p:cNvSpPr txBox="1"/>
          <p:nvPr/>
        </p:nvSpPr>
        <p:spPr>
          <a:xfrm>
            <a:off x="8118705" y="4096732"/>
            <a:ext cx="576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8" name="CasellaDiTesto 3">
            <a:extLst>
              <a:ext uri="{FF2B5EF4-FFF2-40B4-BE49-F238E27FC236}">
                <a16:creationId xmlns:a16="http://schemas.microsoft.com/office/drawing/2014/main" id="{24CC1C88-72CE-166B-DC64-13F10EF8B853}"/>
              </a:ext>
            </a:extLst>
          </p:cNvPr>
          <p:cNvSpPr txBox="1"/>
          <p:nvPr/>
        </p:nvSpPr>
        <p:spPr>
          <a:xfrm>
            <a:off x="7866677" y="4538551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D7FADEB9-E5CC-ABEA-7525-6695C51ACC54}"/>
              </a:ext>
            </a:extLst>
          </p:cNvPr>
          <p:cNvSpPr txBox="1"/>
          <p:nvPr/>
        </p:nvSpPr>
        <p:spPr>
          <a:xfrm>
            <a:off x="0" y="5300400"/>
            <a:ext cx="5868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S* is a VC then   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         or     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*\B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50227FEB-9B01-ED52-D0CD-AB8BEB55AAA4}"/>
              </a:ext>
            </a:extLst>
          </p:cNvPr>
          <p:cNvSpPr/>
          <p:nvPr/>
        </p:nvSpPr>
        <p:spPr>
          <a:xfrm>
            <a:off x="2709686" y="602852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6D9B57E9-3094-2DC5-A0A5-BCBD8C3E59DC}"/>
              </a:ext>
            </a:extLst>
          </p:cNvPr>
          <p:cNvSpPr/>
          <p:nvPr/>
        </p:nvSpPr>
        <p:spPr>
          <a:xfrm>
            <a:off x="3364176" y="602852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D319EDD-0C8F-A0D8-B167-54534FE9A77B}"/>
              </a:ext>
            </a:extLst>
          </p:cNvPr>
          <p:cNvCxnSpPr>
            <a:cxnSpLocks/>
            <a:stCxn id="70" idx="6"/>
            <a:endCxn id="71" idx="2"/>
          </p:cNvCxnSpPr>
          <p:nvPr/>
        </p:nvCxnSpPr>
        <p:spPr>
          <a:xfrm>
            <a:off x="2853702" y="6100537"/>
            <a:ext cx="5104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F0CC0F50-0535-4702-F533-A6B626BD5A17}"/>
              </a:ext>
            </a:extLst>
          </p:cNvPr>
          <p:cNvSpPr txBox="1"/>
          <p:nvPr/>
        </p:nvSpPr>
        <p:spPr>
          <a:xfrm>
            <a:off x="2613914" y="5709961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44116D57-601A-66C5-6BC6-9CD5ABD93E23}"/>
              </a:ext>
            </a:extLst>
          </p:cNvPr>
          <p:cNvSpPr txBox="1"/>
          <p:nvPr/>
        </p:nvSpPr>
        <p:spPr>
          <a:xfrm>
            <a:off x="3312999" y="5700427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5" name="CasellaDiTesto 3">
            <a:extLst>
              <a:ext uri="{FF2B5EF4-FFF2-40B4-BE49-F238E27FC236}">
                <a16:creationId xmlns:a16="http://schemas.microsoft.com/office/drawing/2014/main" id="{E0A397CB-C44A-F2B1-A9FB-EBC35AF55738}"/>
              </a:ext>
            </a:extLst>
          </p:cNvPr>
          <p:cNvSpPr txBox="1"/>
          <p:nvPr/>
        </p:nvSpPr>
        <p:spPr>
          <a:xfrm>
            <a:off x="3459948" y="5709961"/>
            <a:ext cx="576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D0D7B9C3-96ED-5341-A30D-6D627B515EC5}"/>
              </a:ext>
            </a:extLst>
          </p:cNvPr>
          <p:cNvSpPr txBox="1"/>
          <p:nvPr/>
        </p:nvSpPr>
        <p:spPr>
          <a:xfrm>
            <a:off x="3201764" y="6087189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7" name="CasellaDiTesto 3">
            <a:extLst>
              <a:ext uri="{FF2B5EF4-FFF2-40B4-BE49-F238E27FC236}">
                <a16:creationId xmlns:a16="http://schemas.microsoft.com/office/drawing/2014/main" id="{0443B13E-7E11-27F3-28D9-AA4E70B3EB89}"/>
              </a:ext>
            </a:extLst>
          </p:cNvPr>
          <p:cNvSpPr txBox="1"/>
          <p:nvPr/>
        </p:nvSpPr>
        <p:spPr>
          <a:xfrm>
            <a:off x="2483768" y="6083539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+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FCC3E270-F366-7495-B0FF-1B992026F161}"/>
              </a:ext>
            </a:extLst>
          </p:cNvPr>
          <p:cNvSpPr/>
          <p:nvPr/>
        </p:nvSpPr>
        <p:spPr>
          <a:xfrm>
            <a:off x="4693591" y="607609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CA333686-A19B-8E97-EDE6-28B1722379A6}"/>
              </a:ext>
            </a:extLst>
          </p:cNvPr>
          <p:cNvSpPr/>
          <p:nvPr/>
        </p:nvSpPr>
        <p:spPr>
          <a:xfrm>
            <a:off x="5348081" y="607609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68CF268-7237-E72D-7EA7-3A1E2CC883E0}"/>
              </a:ext>
            </a:extLst>
          </p:cNvPr>
          <p:cNvCxnSpPr>
            <a:cxnSpLocks/>
            <a:stCxn id="79" idx="6"/>
            <a:endCxn id="80" idx="2"/>
          </p:cNvCxnSpPr>
          <p:nvPr/>
        </p:nvCxnSpPr>
        <p:spPr>
          <a:xfrm>
            <a:off x="4837607" y="6148102"/>
            <a:ext cx="5104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asellaDiTesto 3">
            <a:extLst>
              <a:ext uri="{FF2B5EF4-FFF2-40B4-BE49-F238E27FC236}">
                <a16:creationId xmlns:a16="http://schemas.microsoft.com/office/drawing/2014/main" id="{4F30D08E-7E4E-A5DA-02B9-9887BB0BE92A}"/>
              </a:ext>
            </a:extLst>
          </p:cNvPr>
          <p:cNvSpPr txBox="1"/>
          <p:nvPr/>
        </p:nvSpPr>
        <p:spPr>
          <a:xfrm>
            <a:off x="4597819" y="5757526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3" name="CasellaDiTesto 3">
            <a:extLst>
              <a:ext uri="{FF2B5EF4-FFF2-40B4-BE49-F238E27FC236}">
                <a16:creationId xmlns:a16="http://schemas.microsoft.com/office/drawing/2014/main" id="{9A88F5A8-1CA9-9ABA-2962-B861C07E9D7E}"/>
              </a:ext>
            </a:extLst>
          </p:cNvPr>
          <p:cNvSpPr txBox="1"/>
          <p:nvPr/>
        </p:nvSpPr>
        <p:spPr>
          <a:xfrm>
            <a:off x="5296904" y="5747992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FA48BC16-9ECF-BF68-B974-CEBAA10853B7}"/>
              </a:ext>
            </a:extLst>
          </p:cNvPr>
          <p:cNvSpPr txBox="1"/>
          <p:nvPr/>
        </p:nvSpPr>
        <p:spPr>
          <a:xfrm>
            <a:off x="5443853" y="5757526"/>
            <a:ext cx="576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6DEEFAB7-4126-3782-B9B1-91C26FECEBD3}"/>
              </a:ext>
            </a:extLst>
          </p:cNvPr>
          <p:cNvSpPr txBox="1"/>
          <p:nvPr/>
        </p:nvSpPr>
        <p:spPr>
          <a:xfrm>
            <a:off x="5185669" y="613475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F44C0FD9-5545-D8AB-5109-AEC61DD1BF39}"/>
              </a:ext>
            </a:extLst>
          </p:cNvPr>
          <p:cNvSpPr txBox="1"/>
          <p:nvPr/>
        </p:nvSpPr>
        <p:spPr>
          <a:xfrm>
            <a:off x="4516391" y="6254661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½  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7" name="CasellaDiTesto 3">
            <a:extLst>
              <a:ext uri="{FF2B5EF4-FFF2-40B4-BE49-F238E27FC236}">
                <a16:creationId xmlns:a16="http://schemas.microsoft.com/office/drawing/2014/main" id="{C4130367-0B67-00D9-8ACD-9883FA54688A}"/>
              </a:ext>
            </a:extLst>
          </p:cNvPr>
          <p:cNvSpPr txBox="1"/>
          <p:nvPr/>
        </p:nvSpPr>
        <p:spPr>
          <a:xfrm>
            <a:off x="5168061" y="638808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½  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8" name="Right Brace 87">
            <a:extLst>
              <a:ext uri="{FF2B5EF4-FFF2-40B4-BE49-F238E27FC236}">
                <a16:creationId xmlns:a16="http://schemas.microsoft.com/office/drawing/2014/main" id="{1600BE18-4EED-D98F-771B-8E7FC0527265}"/>
              </a:ext>
            </a:extLst>
          </p:cNvPr>
          <p:cNvSpPr/>
          <p:nvPr/>
        </p:nvSpPr>
        <p:spPr>
          <a:xfrm>
            <a:off x="3622429" y="4520648"/>
            <a:ext cx="96776" cy="461241"/>
          </a:xfrm>
          <a:prstGeom prst="righ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CasellaDiTesto 3">
            <a:extLst>
              <a:ext uri="{FF2B5EF4-FFF2-40B4-BE49-F238E27FC236}">
                <a16:creationId xmlns:a16="http://schemas.microsoft.com/office/drawing/2014/main" id="{5829126A-F083-1D2B-B27F-8A81F0CB7933}"/>
              </a:ext>
            </a:extLst>
          </p:cNvPr>
          <p:cNvSpPr txBox="1"/>
          <p:nvPr/>
        </p:nvSpPr>
        <p:spPr>
          <a:xfrm>
            <a:off x="3661038" y="4397085"/>
            <a:ext cx="1776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contradicts optimality of </a:t>
            </a:r>
            <a:r>
              <a:rPr lang="en-US" b="1" dirty="0">
                <a:solidFill>
                  <a:schemeClr val="accent6"/>
                </a:solidFill>
                <a:latin typeface="Comic Sans MS" pitchFamily="66" charset="0"/>
              </a:rPr>
              <a:t>x</a:t>
            </a:r>
            <a:endParaRPr lang="it-IT" b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40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10" grpId="0" animBg="1"/>
      <p:bldP spid="11" grpId="0"/>
      <p:bldP spid="12" grpId="0"/>
      <p:bldP spid="28" grpId="0"/>
      <p:bldP spid="29" grpId="0"/>
      <p:bldP spid="30" grpId="0"/>
      <p:bldP spid="31" grpId="0" animBg="1"/>
      <p:bldP spid="32" grpId="0"/>
      <p:bldP spid="33" grpId="0"/>
      <p:bldP spid="34" grpId="0" animBg="1"/>
      <p:bldP spid="35" grpId="0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6" grpId="0"/>
      <p:bldP spid="47" grpId="0"/>
      <p:bldP spid="48" grpId="0" animBg="1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 animBg="1"/>
      <p:bldP spid="60" grpId="0" animBg="1"/>
      <p:bldP spid="64" grpId="0"/>
      <p:bldP spid="65" grpId="0"/>
      <p:bldP spid="66" grpId="0"/>
      <p:bldP spid="67" grpId="0"/>
      <p:bldP spid="68" grpId="0"/>
      <p:bldP spid="69" grpId="0"/>
      <p:bldP spid="70" grpId="0" animBg="1"/>
      <p:bldP spid="71" grpId="0" animBg="1"/>
      <p:bldP spid="73" grpId="0"/>
      <p:bldP spid="74" grpId="0"/>
      <p:bldP spid="75" grpId="0"/>
      <p:bldP spid="76" grpId="0"/>
      <p:bldP spid="77" grpId="0"/>
      <p:bldP spid="79" grpId="0" animBg="1"/>
      <p:bldP spid="80" grpId="0" animBg="1"/>
      <p:bldP spid="82" grpId="0"/>
      <p:bldP spid="83" grpId="0"/>
      <p:bldP spid="84" grpId="0"/>
      <p:bldP spid="85" grpId="0"/>
      <p:bldP spid="86" grpId="0"/>
      <p:bldP spid="87" grpId="0"/>
      <p:bldP spid="88" grpId="0" animBg="1"/>
      <p:bldP spid="8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kernelization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3A5B6E4-33D3-37DF-3911-5BBF86FE3FE1}"/>
              </a:ext>
            </a:extLst>
          </p:cNvPr>
          <p:cNvSpPr txBox="1"/>
          <p:nvPr/>
        </p:nvSpPr>
        <p:spPr>
          <a:xfrm>
            <a:off x="107504" y="476672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compute an optimal fractional solution x of the LP-relaxation for the VC instance (</a:t>
            </a:r>
            <a:r>
              <a:rPr lang="en-US" sz="2000" dirty="0" err="1">
                <a:latin typeface="Comic Sans MS" pitchFamily="66" charset="0"/>
              </a:rPr>
              <a:t>G,k</a:t>
            </a:r>
            <a:r>
              <a:rPr lang="en-US" sz="2000" dirty="0">
                <a:latin typeface="Comic Sans MS" pitchFamily="66" charset="0"/>
              </a:rPr>
              <a:t>). Define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0.5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 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 as before.    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60E9E05-F328-36F4-86F5-56F05DD89324}"/>
              </a:ext>
            </a:extLst>
          </p:cNvPr>
          <p:cNvSpPr txBox="1"/>
          <p:nvPr/>
        </p:nvSpPr>
        <p:spPr>
          <a:xfrm>
            <a:off x="107504" y="1203220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                  conclude that (</a:t>
            </a:r>
            <a:r>
              <a:rPr lang="en-US" sz="2000" dirty="0" err="1">
                <a:latin typeface="Comic Sans MS" pitchFamily="66" charset="0"/>
              </a:rPr>
              <a:t>G,k</a:t>
            </a:r>
            <a:r>
              <a:rPr lang="en-US" sz="2000" dirty="0">
                <a:latin typeface="Comic Sans MS" pitchFamily="66" charset="0"/>
              </a:rPr>
              <a:t>) is a No-instance.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B4941474-30B5-E698-A4C2-4DB197FEFE93}"/>
              </a:ext>
            </a:extLst>
          </p:cNvPr>
          <p:cNvSpPr txBox="1"/>
          <p:nvPr/>
        </p:nvSpPr>
        <p:spPr>
          <a:xfrm>
            <a:off x="107504" y="1843741"/>
            <a:ext cx="8280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Otherwise, greedily pick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 in the VC, delete vertices in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 and 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 (and all their incident edges). </a:t>
            </a:r>
          </a:p>
          <a:p>
            <a:r>
              <a:rPr lang="en-US" sz="2000" dirty="0">
                <a:latin typeface="Comic Sans MS" pitchFamily="66" charset="0"/>
              </a:rPr>
              <a:t>The new instance is (G’=G-(V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),k’=k-|V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|).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EE4B7D3A-6226-C600-65F2-C35EF05192AC}"/>
              </a:ext>
            </a:extLst>
          </p:cNvPr>
          <p:cNvSpPr txBox="1"/>
          <p:nvPr/>
        </p:nvSpPr>
        <p:spPr>
          <a:xfrm>
            <a:off x="593813" y="1036689"/>
            <a:ext cx="4668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B425FB24-1547-9591-2302-7C0DA39D1899}"/>
              </a:ext>
            </a:extLst>
          </p:cNvPr>
          <p:cNvSpPr txBox="1"/>
          <p:nvPr/>
        </p:nvSpPr>
        <p:spPr>
          <a:xfrm>
            <a:off x="485801" y="1505570"/>
            <a:ext cx="666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vV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C7197C9-E175-FE50-82BF-4DEB72E5E708}"/>
              </a:ext>
            </a:extLst>
          </p:cNvPr>
          <p:cNvSpPr txBox="1"/>
          <p:nvPr/>
        </p:nvSpPr>
        <p:spPr>
          <a:xfrm>
            <a:off x="899593" y="1197794"/>
            <a:ext cx="8640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k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C37B3F57-0AA8-7677-1D53-1E0A9390F57E}"/>
              </a:ext>
            </a:extLst>
          </p:cNvPr>
          <p:cNvSpPr txBox="1"/>
          <p:nvPr/>
        </p:nvSpPr>
        <p:spPr>
          <a:xfrm>
            <a:off x="41836" y="342900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k-Vertex Cover admits a kernel of at most 2k vertices.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046CED54-3876-9301-6CA7-9D923A3319FC}"/>
              </a:ext>
            </a:extLst>
          </p:cNvPr>
          <p:cNvSpPr txBox="1"/>
          <p:nvPr/>
        </p:nvSpPr>
        <p:spPr>
          <a:xfrm>
            <a:off x="35496" y="407707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6656B86-69DD-98E3-1DAF-E329538B80DD}"/>
              </a:ext>
            </a:extLst>
          </p:cNvPr>
          <p:cNvSpPr txBox="1"/>
          <p:nvPr/>
        </p:nvSpPr>
        <p:spPr>
          <a:xfrm>
            <a:off x="26069" y="45410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G,k</a:t>
            </a:r>
            <a:r>
              <a:rPr lang="en-US" sz="2000" dirty="0">
                <a:latin typeface="Comic Sans MS" pitchFamily="66" charset="0"/>
              </a:rPr>
              <a:t>) is a YES-instance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(</a:t>
            </a:r>
            <a:r>
              <a:rPr lang="en-US" sz="2000" dirty="0" err="1">
                <a:latin typeface="Comic Sans MS" pitchFamily="66" charset="0"/>
              </a:rPr>
              <a:t>G’,k</a:t>
            </a:r>
            <a:r>
              <a:rPr lang="en-US" sz="2000" dirty="0">
                <a:latin typeface="Comic Sans MS" pitchFamily="66" charset="0"/>
              </a:rPr>
              <a:t>’) is a YES-instance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DCD4674C-A18C-4AE2-AB45-712215074A9C}"/>
              </a:ext>
            </a:extLst>
          </p:cNvPr>
          <p:cNvSpPr txBox="1"/>
          <p:nvPr/>
        </p:nvSpPr>
        <p:spPr>
          <a:xfrm>
            <a:off x="70258" y="5155599"/>
            <a:ext cx="2146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|V(G’)| = |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0.5 </a:t>
            </a:r>
            <a:r>
              <a:rPr lang="en-US" sz="2000" dirty="0">
                <a:latin typeface="Comic Sans MS" pitchFamily="66" charset="0"/>
              </a:rPr>
              <a:t>| =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21D9D551-3927-DE50-D042-4F74BC56FF1F}"/>
              </a:ext>
            </a:extLst>
          </p:cNvPr>
          <p:cNvSpPr txBox="1"/>
          <p:nvPr/>
        </p:nvSpPr>
        <p:spPr>
          <a:xfrm>
            <a:off x="2117450" y="4985163"/>
            <a:ext cx="4668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D752BA62-63A1-441B-5F02-FAAD41648C6D}"/>
              </a:ext>
            </a:extLst>
          </p:cNvPr>
          <p:cNvSpPr txBox="1"/>
          <p:nvPr/>
        </p:nvSpPr>
        <p:spPr>
          <a:xfrm>
            <a:off x="2000513" y="5494153"/>
            <a:ext cx="1008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v</a:t>
            </a:r>
            <a:r>
              <a:rPr lang="en-US" sz="18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1800" baseline="-25000" dirty="0">
                <a:latin typeface="Comic Sans MS" pitchFamily="66" charset="0"/>
                <a:cs typeface="MV Boli" panose="02000500030200090000" pitchFamily="2" charset="0"/>
              </a:rPr>
              <a:t>0.5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488FD51-4374-46BB-6643-F8F4E0F11A77}"/>
              </a:ext>
            </a:extLst>
          </p:cNvPr>
          <p:cNvSpPr txBox="1"/>
          <p:nvPr/>
        </p:nvSpPr>
        <p:spPr>
          <a:xfrm>
            <a:off x="2423230" y="5146268"/>
            <a:ext cx="657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2x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88137845-ED56-EAB4-7A0A-9C17281F4AD9}"/>
              </a:ext>
            </a:extLst>
          </p:cNvPr>
          <p:cNvSpPr txBox="1"/>
          <p:nvPr/>
        </p:nvSpPr>
        <p:spPr>
          <a:xfrm>
            <a:off x="3020096" y="5147159"/>
            <a:ext cx="657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DA6C12E-5C17-7A78-09C8-DD77E95FA22D}"/>
              </a:ext>
            </a:extLst>
          </p:cNvPr>
          <p:cNvSpPr txBox="1"/>
          <p:nvPr/>
        </p:nvSpPr>
        <p:spPr>
          <a:xfrm>
            <a:off x="3455351" y="4984180"/>
            <a:ext cx="4668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0A383DF7-268B-CCAA-EC42-6439AF4877EE}"/>
              </a:ext>
            </a:extLst>
          </p:cNvPr>
          <p:cNvSpPr txBox="1"/>
          <p:nvPr/>
        </p:nvSpPr>
        <p:spPr>
          <a:xfrm>
            <a:off x="3347339" y="5453061"/>
            <a:ext cx="666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vV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65661522-125B-75D5-9F18-5302E7B01989}"/>
              </a:ext>
            </a:extLst>
          </p:cNvPr>
          <p:cNvSpPr txBox="1"/>
          <p:nvPr/>
        </p:nvSpPr>
        <p:spPr>
          <a:xfrm>
            <a:off x="3761131" y="5145285"/>
            <a:ext cx="1740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45F92A2-26AB-6AD9-E518-993E2787A132}"/>
              </a:ext>
            </a:extLst>
          </p:cNvPr>
          <p:cNvSpPr/>
          <p:nvPr/>
        </p:nvSpPr>
        <p:spPr>
          <a:xfrm>
            <a:off x="8820472" y="6525344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93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...in the next episode...</a:t>
            </a:r>
          </a:p>
        </p:txBody>
      </p:sp>
    </p:spTree>
    <p:extLst>
      <p:ext uri="{BB962C8B-B14F-4D97-AF65-F5344CB8AC3E}">
        <p14:creationId xmlns:p14="http://schemas.microsoft.com/office/powerpoint/2010/main" val="15944544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2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3" grpId="0"/>
      <p:bldP spid="44" grpId="0"/>
      <p:bldP spid="45" grpId="0"/>
      <p:bldP spid="4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45F01A6-C0F8-1953-F808-84DEC196FFB8}"/>
              </a:ext>
            </a:extLst>
          </p:cNvPr>
          <p:cNvSpPr txBox="1"/>
          <p:nvPr/>
        </p:nvSpPr>
        <p:spPr>
          <a:xfrm>
            <a:off x="1187506" y="6114622"/>
            <a:ext cx="2488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OPT= </a:t>
            </a:r>
            <a:r>
              <a:rPr lang="en-US" sz="2000" dirty="0">
                <a:latin typeface="Comic Sans MS" pitchFamily="66" charset="0"/>
              </a:rPr>
              <a:t>15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Sottotitolo 3">
            <a:extLst>
              <a:ext uri="{FF2B5EF4-FFF2-40B4-BE49-F238E27FC236}">
                <a16:creationId xmlns:a16="http://schemas.microsoft.com/office/drawing/2014/main" id="{C8373736-1EB3-160B-1767-B89CF88DD102}"/>
              </a:ext>
            </a:extLst>
          </p:cNvPr>
          <p:cNvSpPr txBox="1">
            <a:spLocks/>
          </p:cNvSpPr>
          <p:nvPr/>
        </p:nvSpPr>
        <p:spPr>
          <a:xfrm>
            <a:off x="3186537" y="5812272"/>
            <a:ext cx="5932909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Exercise: </a:t>
            </a:r>
            <a:r>
              <a:rPr lang="en-US" sz="2000" dirty="0">
                <a:latin typeface="Comic Sans MS" pitchFamily="66" charset="0"/>
                <a:cs typeface="Times New Roman" pitchFamily="18" charset="0"/>
              </a:rPr>
              <a:t>give a polynomial time algorithm for it</a:t>
            </a:r>
          </a:p>
        </p:txBody>
      </p:sp>
    </p:spTree>
    <p:extLst>
      <p:ext uri="{BB962C8B-B14F-4D97-AF65-F5344CB8AC3E}">
        <p14:creationId xmlns:p14="http://schemas.microsoft.com/office/powerpoint/2010/main" val="85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506828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</p:spTree>
    <p:extLst>
      <p:ext uri="{BB962C8B-B14F-4D97-AF65-F5344CB8AC3E}">
        <p14:creationId xmlns:p14="http://schemas.microsoft.com/office/powerpoint/2010/main" val="55326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simple path of k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52483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524834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k-Path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13708" y="3388930"/>
            <a:ext cx="8158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NP-hard since it contains the Hamiltonian path as special case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DE0799-CC50-663D-687A-43D7A3B01D7D}"/>
              </a:ext>
            </a:extLst>
          </p:cNvPr>
          <p:cNvSpPr txBox="1"/>
          <p:nvPr/>
        </p:nvSpPr>
        <p:spPr>
          <a:xfrm>
            <a:off x="30907" y="4158474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[Alon, </a:t>
            </a:r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Yuster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, Zwick 1994]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k-Path can be solved in time </a:t>
            </a:r>
            <a:r>
              <a:rPr lang="en-US" sz="2400" dirty="0">
                <a:latin typeface="Comic Sans MS" pitchFamily="66" charset="0"/>
              </a:rPr>
              <a:t>2</a:t>
            </a:r>
            <a:r>
              <a:rPr lang="en-US" sz="2400" baseline="30000" dirty="0">
                <a:latin typeface="Comic Sans MS" pitchFamily="66" charset="0"/>
              </a:rPr>
              <a:t>O(k)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95FA0FD6-AF4E-8499-D6BA-DCE987FCC43A}"/>
              </a:ext>
            </a:extLst>
          </p:cNvPr>
          <p:cNvSpPr txBox="1"/>
          <p:nvPr/>
        </p:nvSpPr>
        <p:spPr>
          <a:xfrm>
            <a:off x="70033" y="5373216"/>
            <a:ext cx="8158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previous best algorithms had running time </a:t>
            </a:r>
            <a:r>
              <a:rPr lang="en-US" sz="2400" dirty="0" err="1">
                <a:latin typeface="Comic Sans MS" pitchFamily="66" charset="0"/>
              </a:rPr>
              <a:t>k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dirty="0">
                <a:latin typeface="Comic Sans MS" pitchFamily="66" charset="0"/>
              </a:rPr>
              <a:t>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E0362CA-2F8D-E573-7D59-B3FA153421FD}"/>
              </a:ext>
            </a:extLst>
          </p:cNvPr>
          <p:cNvSpPr/>
          <p:nvPr/>
        </p:nvSpPr>
        <p:spPr>
          <a:xfrm>
            <a:off x="70033" y="4096398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83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23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48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55337" y="364573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check if there is a path colored 1-2-...-k and output YES or 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50995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5116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49819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50067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3156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3173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3039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3063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4B21E2-7744-1E84-6286-E7D9E02C3C52}"/>
              </a:ext>
            </a:extLst>
          </p:cNvPr>
          <p:cNvSpPr/>
          <p:nvPr/>
        </p:nvSpPr>
        <p:spPr>
          <a:xfrm>
            <a:off x="3678768" y="315035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5679238-08F2-F4A2-1E20-F9EAB938F02C}"/>
              </a:ext>
            </a:extLst>
          </p:cNvPr>
          <p:cNvSpPr/>
          <p:nvPr/>
        </p:nvSpPr>
        <p:spPr>
          <a:xfrm>
            <a:off x="4635118" y="313690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1444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55337" y="364573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check if there is a path colored 1-2-...-k and output YES or 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188644" y="5488468"/>
            <a:ext cx="2903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probability of success: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1559516" y="4495353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213044" y="4095243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obs1: </a:t>
            </a:r>
            <a:r>
              <a:rPr lang="en-US" sz="2000" dirty="0">
                <a:latin typeface="Comic Sans MS" pitchFamily="66" charset="0"/>
              </a:rPr>
              <a:t>if there is no k-path: no path colored 1-2-...-k exists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50995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511648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498194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50067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3156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317371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30391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3063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4B21E2-7744-1E84-6286-E7D9E02C3C52}"/>
              </a:ext>
            </a:extLst>
          </p:cNvPr>
          <p:cNvSpPr/>
          <p:nvPr/>
        </p:nvSpPr>
        <p:spPr>
          <a:xfrm>
            <a:off x="3678768" y="315035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5679238-08F2-F4A2-1E20-F9EAB938F02C}"/>
              </a:ext>
            </a:extLst>
          </p:cNvPr>
          <p:cNvSpPr/>
          <p:nvPr/>
        </p:nvSpPr>
        <p:spPr>
          <a:xfrm>
            <a:off x="4635118" y="313690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8D717DAD-E12D-7687-A3C5-D2F5729CF097}"/>
              </a:ext>
            </a:extLst>
          </p:cNvPr>
          <p:cNvSpPr/>
          <p:nvPr/>
        </p:nvSpPr>
        <p:spPr>
          <a:xfrm>
            <a:off x="1043608" y="4550590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2B372D1A-A4A8-9CC9-1088-DAFAE9534D23}"/>
              </a:ext>
            </a:extLst>
          </p:cNvPr>
          <p:cNvSpPr txBox="1"/>
          <p:nvPr/>
        </p:nvSpPr>
        <p:spPr>
          <a:xfrm>
            <a:off x="213044" y="4797152"/>
            <a:ext cx="8679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obs2: </a:t>
            </a:r>
            <a:r>
              <a:rPr lang="en-US" sz="2000" dirty="0">
                <a:latin typeface="Comic Sans MS" pitchFamily="66" charset="0"/>
              </a:rPr>
              <a:t>if there is a k-path: there is some probability that this path is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colored 1-2-...-k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DE6684C-C435-D5C5-CB8C-292CC0048DFC}"/>
              </a:ext>
            </a:extLst>
          </p:cNvPr>
          <p:cNvSpPr txBox="1"/>
          <p:nvPr/>
        </p:nvSpPr>
        <p:spPr>
          <a:xfrm>
            <a:off x="3004895" y="5433015"/>
            <a:ext cx="653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-k</a:t>
            </a:r>
            <a:r>
              <a:rPr lang="en-US" dirty="0">
                <a:latin typeface="Comic Sans MS" pitchFamily="66" charset="0"/>
              </a:rPr>
              <a:t>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4B53BD43-E318-EE7E-81DC-9B280FF738D9}"/>
              </a:ext>
            </a:extLst>
          </p:cNvPr>
          <p:cNvSpPr txBox="1"/>
          <p:nvPr/>
        </p:nvSpPr>
        <p:spPr>
          <a:xfrm>
            <a:off x="1532243" y="5930128"/>
            <a:ext cx="3315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YES with probability k</a:t>
            </a:r>
            <a:r>
              <a:rPr lang="en-US" sz="2000" baseline="30000" dirty="0">
                <a:latin typeface="Comic Sans MS" pitchFamily="66" charset="0"/>
              </a:rPr>
              <a:t>-k</a:t>
            </a:r>
            <a:r>
              <a:rPr lang="en-US" sz="2000" dirty="0">
                <a:latin typeface="Comic Sans MS" pitchFamily="66" charset="0"/>
              </a:rPr>
              <a:t>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1D0E1784-D6CF-8603-085F-8F758A215AC8}"/>
              </a:ext>
            </a:extLst>
          </p:cNvPr>
          <p:cNvSpPr/>
          <p:nvPr/>
        </p:nvSpPr>
        <p:spPr>
          <a:xfrm>
            <a:off x="1064047" y="6051536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9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50" grpId="0" animBg="1"/>
      <p:bldP spid="51" grpId="0"/>
      <p:bldP spid="58" grpId="0"/>
      <p:bldP spid="61" grpId="0"/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9052890" cy="452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boosting the probability of success: </a:t>
            </a:r>
            <a:r>
              <a:rPr lang="en-US" sz="2000" dirty="0">
                <a:latin typeface="Comic Sans MS" pitchFamily="66" charset="0"/>
                <a:cs typeface="Times New Roman" pitchFamily="18" charset="0"/>
              </a:rPr>
              <a:t>independent repetitions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FC79622-A15F-C3B1-7D67-1904379F7F1B}"/>
              </a:ext>
            </a:extLst>
          </p:cNvPr>
          <p:cNvSpPr txBox="1"/>
          <p:nvPr/>
        </p:nvSpPr>
        <p:spPr>
          <a:xfrm>
            <a:off x="60050" y="105273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Useful fact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If the probability of success is at least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, then the probability that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the algorithm does not say “YES” after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 repetitions is at most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4D5893-9072-ED40-617F-BE542972DD4D}"/>
              </a:ext>
            </a:extLst>
          </p:cNvPr>
          <p:cNvSpPr/>
          <p:nvPr/>
        </p:nvSpPr>
        <p:spPr>
          <a:xfrm>
            <a:off x="65751" y="1024455"/>
            <a:ext cx="8961318" cy="2016224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35C310D8-015A-ECD1-D4AE-8751936A03B0}"/>
              </a:ext>
            </a:extLst>
          </p:cNvPr>
          <p:cNvSpPr txBox="1"/>
          <p:nvPr/>
        </p:nvSpPr>
        <p:spPr>
          <a:xfrm>
            <a:off x="2051720" y="2243074"/>
            <a:ext cx="4608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(1-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400" dirty="0">
                <a:latin typeface="Comic Sans MS" pitchFamily="66" charset="0"/>
              </a:rPr>
              <a:t>)</a:t>
            </a:r>
            <a:r>
              <a:rPr lang="en-US" sz="2400" baseline="30000" dirty="0">
                <a:latin typeface="Comic Sans MS" pitchFamily="66" charset="0"/>
              </a:rPr>
              <a:t>1/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(e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-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)   =  1/e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  <a:sym typeface="Symbol" panose="05050102010706020507" pitchFamily="18" charset="2"/>
              </a:rPr>
              <a:t> 0.38</a:t>
            </a:r>
            <a:endParaRPr lang="it-IT" sz="2000" dirty="0">
              <a:solidFill>
                <a:srgbClr val="F79646"/>
              </a:solidFill>
              <a:latin typeface="Comic Sans MS" pitchFamily="66" charset="0"/>
            </a:endParaRPr>
          </a:p>
          <a:p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98F0E019-6498-B21C-B343-18B3B147110E}"/>
              </a:ext>
            </a:extLst>
          </p:cNvPr>
          <p:cNvSpPr txBox="1"/>
          <p:nvPr/>
        </p:nvSpPr>
        <p:spPr>
          <a:xfrm>
            <a:off x="3827047" y="2132856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</a:rPr>
              <a:t>1/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endParaRPr lang="it-IT" sz="1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E4CAA652-CD95-AFD6-E33F-698FDD12464E}"/>
              </a:ext>
            </a:extLst>
          </p:cNvPr>
          <p:cNvSpPr txBox="1"/>
          <p:nvPr/>
        </p:nvSpPr>
        <p:spPr>
          <a:xfrm>
            <a:off x="55337" y="350100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Thus, if </a:t>
            </a:r>
            <a:r>
              <a:rPr lang="en-US" sz="2000" dirty="0" err="1">
                <a:latin typeface="Comic Sans MS" pitchFamily="66" charset="0"/>
              </a:rPr>
              <a:t>p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 err="1">
                <a:latin typeface="Comic Sans MS" pitchFamily="66" charset="0"/>
              </a:rPr>
              <a:t>k</a:t>
            </a:r>
            <a:r>
              <a:rPr lang="en-US" sz="2000" baseline="30000" dirty="0" err="1">
                <a:latin typeface="Comic Sans MS" pitchFamily="66" charset="0"/>
              </a:rPr>
              <a:t>-k</a:t>
            </a:r>
            <a:r>
              <a:rPr lang="en-US" sz="2000" dirty="0">
                <a:latin typeface="Comic Sans MS" pitchFamily="66" charset="0"/>
              </a:rPr>
              <a:t> then error probability is at most 1/e after k</a:t>
            </a:r>
            <a:r>
              <a:rPr lang="en-US" sz="2000" baseline="30000" dirty="0">
                <a:latin typeface="Comic Sans MS" pitchFamily="66" charset="0"/>
              </a:rPr>
              <a:t>k </a:t>
            </a:r>
            <a:r>
              <a:rPr lang="en-US" sz="2000" dirty="0">
                <a:latin typeface="Comic Sans MS" pitchFamily="66" charset="0"/>
              </a:rPr>
              <a:t>repetitions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400FDBA-E21A-C5E2-B6D0-912C7D886483}"/>
              </a:ext>
            </a:extLst>
          </p:cNvPr>
          <p:cNvSpPr txBox="1"/>
          <p:nvPr/>
        </p:nvSpPr>
        <p:spPr>
          <a:xfrm>
            <a:off x="55337" y="407317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repeating the whole algorithm a constant number of times can make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the error probability an arbitrary small constant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9FEAC87E-6D0E-16A0-FB73-B37FDF5B502F}"/>
              </a:ext>
            </a:extLst>
          </p:cNvPr>
          <p:cNvSpPr txBox="1"/>
          <p:nvPr/>
        </p:nvSpPr>
        <p:spPr>
          <a:xfrm>
            <a:off x="179512" y="4809346"/>
            <a:ext cx="8679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</a:t>
            </a:r>
            <a:r>
              <a:rPr lang="en-US" sz="2000" dirty="0">
                <a:latin typeface="Comic Sans MS" pitchFamily="66" charset="0"/>
              </a:rPr>
              <a:t>trying 100 k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random colorings, the probability of a wrong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     answer is at most (1/e)</a:t>
            </a:r>
            <a:r>
              <a:rPr lang="en-US" sz="2000" baseline="30000" dirty="0">
                <a:latin typeface="Comic Sans MS" pitchFamily="66" charset="0"/>
              </a:rPr>
              <a:t>100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37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0" grpId="0"/>
      <p:bldP spid="15" grpId="0"/>
      <p:bldP spid="16" grpId="0"/>
      <p:bldP spid="17" grpId="0"/>
      <p:bldP spid="20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1852</Words>
  <Application>Microsoft Office PowerPoint</Application>
  <PresentationFormat>On-screen Show (4:3)</PresentationFormat>
  <Paragraphs>427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334</cp:revision>
  <dcterms:created xsi:type="dcterms:W3CDTF">2013-03-05T17:51:33Z</dcterms:created>
  <dcterms:modified xsi:type="dcterms:W3CDTF">2024-11-26T13:53:10Z</dcterms:modified>
</cp:coreProperties>
</file>