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6" r:id="rId2"/>
    <p:sldId id="344" r:id="rId3"/>
    <p:sldId id="459" r:id="rId4"/>
    <p:sldId id="460" r:id="rId5"/>
    <p:sldId id="461" r:id="rId6"/>
    <p:sldId id="462" r:id="rId7"/>
    <p:sldId id="463" r:id="rId8"/>
    <p:sldId id="464" r:id="rId9"/>
    <p:sldId id="465" r:id="rId10"/>
    <p:sldId id="466" r:id="rId11"/>
    <p:sldId id="467" r:id="rId12"/>
    <p:sldId id="468" r:id="rId13"/>
    <p:sldId id="469" r:id="rId14"/>
    <p:sldId id="470" r:id="rId15"/>
    <p:sldId id="471" r:id="rId16"/>
    <p:sldId id="472" r:id="rId17"/>
    <p:sldId id="473" r:id="rId18"/>
    <p:sldId id="475" r:id="rId19"/>
    <p:sldId id="476" r:id="rId20"/>
    <p:sldId id="474" r:id="rId21"/>
    <p:sldId id="477" r:id="rId22"/>
    <p:sldId id="382" r:id="rId23"/>
    <p:sldId id="396" r:id="rId24"/>
    <p:sldId id="478" r:id="rId25"/>
    <p:sldId id="479" r:id="rId26"/>
    <p:sldId id="508" r:id="rId27"/>
    <p:sldId id="506" r:id="rId28"/>
    <p:sldId id="507" r:id="rId29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FF"/>
    <a:srgbClr val="85ED8F"/>
    <a:srgbClr val="83EF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226" autoAdjust="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D5CA1F-70E0-43C5-87FE-D2E40A42F596}" type="datetimeFigureOut">
              <a:rPr lang="it-IT" smtClean="0"/>
              <a:pPr/>
              <a:t>28/03/2023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6CF2D3-8DE8-454D-8C78-734D39781D80}" type="slidenum">
              <a:rPr lang="it-IT" smtClean="0"/>
              <a:pPr/>
              <a:t>‹#›</a:t>
            </a:fld>
            <a:endParaRPr lang="it-IT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6CF2D3-8DE8-454D-8C78-734D39781D80}" type="slidenum">
              <a:rPr lang="it-IT" smtClean="0"/>
              <a:pPr/>
              <a:t>24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583555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3/28/2023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3/28/2023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3/28/2023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3/28/2023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3/28/2023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3/28/2023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3/28/2023</a:t>
            </a:fld>
            <a:endParaRPr lang="en-US" dirty="0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3/28/2023</a:t>
            </a:fld>
            <a:endParaRPr lang="en-US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3/28/2023</a:t>
            </a:fld>
            <a:endParaRPr lang="en-US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3/28/2023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3/28/2023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820340-1CEF-4BE4-B733-6F2503904D30}" type="datetimeFigureOut">
              <a:rPr lang="en-US" smtClean="0"/>
              <a:pPr/>
              <a:t>3/28/2023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3366FF"/>
                </a:solidFill>
                <a:latin typeface="Comic Sans MS" pitchFamily="66" charset="0"/>
              </a:rPr>
              <a:t>Advanced topics on Algorithms</a:t>
            </a:r>
          </a:p>
        </p:txBody>
      </p:sp>
      <p:sp>
        <p:nvSpPr>
          <p:cNvPr id="5" name="Sottotitol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Luciano </a:t>
            </a:r>
            <a:r>
              <a:rPr lang="en-US" dirty="0" err="1">
                <a:solidFill>
                  <a:schemeClr val="tx1"/>
                </a:solidFill>
                <a:latin typeface="Comic Sans MS" panose="030F0702030302020204" pitchFamily="66" charset="0"/>
              </a:rPr>
              <a:t>Gualà</a:t>
            </a:r>
            <a:endParaRPr lang="en-US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www.mat.uniroma2.it/~guala/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Rectangle: Rounded Corners 72">
            <a:extLst>
              <a:ext uri="{FF2B5EF4-FFF2-40B4-BE49-F238E27FC236}">
                <a16:creationId xmlns:a16="http://schemas.microsoft.com/office/drawing/2014/main" id="{177A7C48-59C7-CDEE-11E7-DD20D902C756}"/>
              </a:ext>
            </a:extLst>
          </p:cNvPr>
          <p:cNvSpPr/>
          <p:nvPr/>
        </p:nvSpPr>
        <p:spPr>
          <a:xfrm>
            <a:off x="6199279" y="865056"/>
            <a:ext cx="667177" cy="288050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: Rounded Corners 69">
            <a:extLst>
              <a:ext uri="{FF2B5EF4-FFF2-40B4-BE49-F238E27FC236}">
                <a16:creationId xmlns:a16="http://schemas.microsoft.com/office/drawing/2014/main" id="{C15B5AD6-B21E-5540-BB69-EA584EF7C789}"/>
              </a:ext>
            </a:extLst>
          </p:cNvPr>
          <p:cNvSpPr/>
          <p:nvPr/>
        </p:nvSpPr>
        <p:spPr>
          <a:xfrm>
            <a:off x="5312081" y="865056"/>
            <a:ext cx="667177" cy="288050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: Rounded Corners 70">
            <a:extLst>
              <a:ext uri="{FF2B5EF4-FFF2-40B4-BE49-F238E27FC236}">
                <a16:creationId xmlns:a16="http://schemas.microsoft.com/office/drawing/2014/main" id="{197DC84F-51AA-77E1-4B4C-6911501AB782}"/>
              </a:ext>
            </a:extLst>
          </p:cNvPr>
          <p:cNvSpPr/>
          <p:nvPr/>
        </p:nvSpPr>
        <p:spPr>
          <a:xfrm>
            <a:off x="4454037" y="865056"/>
            <a:ext cx="667177" cy="288050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: Rounded Corners 68">
            <a:extLst>
              <a:ext uri="{FF2B5EF4-FFF2-40B4-BE49-F238E27FC236}">
                <a16:creationId xmlns:a16="http://schemas.microsoft.com/office/drawing/2014/main" id="{791B575B-B53A-1104-4B93-FA3E045DAA1B}"/>
              </a:ext>
            </a:extLst>
          </p:cNvPr>
          <p:cNvSpPr/>
          <p:nvPr/>
        </p:nvSpPr>
        <p:spPr>
          <a:xfrm>
            <a:off x="3491035" y="865056"/>
            <a:ext cx="667177" cy="288050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: Rounded Corners 67">
            <a:extLst>
              <a:ext uri="{FF2B5EF4-FFF2-40B4-BE49-F238E27FC236}">
                <a16:creationId xmlns:a16="http://schemas.microsoft.com/office/drawing/2014/main" id="{BA98AF27-1F5B-34B9-BC73-7F5988DAA5C9}"/>
              </a:ext>
            </a:extLst>
          </p:cNvPr>
          <p:cNvSpPr/>
          <p:nvPr/>
        </p:nvSpPr>
        <p:spPr>
          <a:xfrm>
            <a:off x="2632991" y="865056"/>
            <a:ext cx="667177" cy="288050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5D43556C-0ACD-C98E-964C-88A678106392}"/>
              </a:ext>
            </a:extLst>
          </p:cNvPr>
          <p:cNvSpPr txBox="1"/>
          <p:nvPr/>
        </p:nvSpPr>
        <p:spPr>
          <a:xfrm>
            <a:off x="35496" y="4193212"/>
            <a:ext cx="88569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edges connecting nonadjacent color classes are removed</a:t>
            </a: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860E834-9F6F-61AF-F141-AA380CCCCBC5}"/>
              </a:ext>
            </a:extLst>
          </p:cNvPr>
          <p:cNvSpPr txBox="1"/>
          <p:nvPr/>
        </p:nvSpPr>
        <p:spPr>
          <a:xfrm>
            <a:off x="0" y="4561614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the remaining edges are directed towards the larger class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-16394" y="64603"/>
            <a:ext cx="5868144" cy="45213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cs typeface="Times New Roman" pitchFamily="18" charset="0"/>
              </a:rPr>
              <a:t>Finding a path colored 1-2-...-k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08E9B334-F1B7-EB98-64EB-9AFF3690D7D2}"/>
              </a:ext>
            </a:extLst>
          </p:cNvPr>
          <p:cNvCxnSpPr>
            <a:cxnSpLocks/>
            <a:stCxn id="3" idx="6"/>
            <a:endCxn id="2" idx="2"/>
          </p:cNvCxnSpPr>
          <p:nvPr/>
        </p:nvCxnSpPr>
        <p:spPr>
          <a:xfrm>
            <a:off x="2987824" y="1814906"/>
            <a:ext cx="759240" cy="581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9BB006DC-E568-8F80-13AF-2B75295CB407}"/>
              </a:ext>
            </a:extLst>
          </p:cNvPr>
          <p:cNvCxnSpPr>
            <a:cxnSpLocks/>
            <a:stCxn id="44" idx="1"/>
            <a:endCxn id="35" idx="5"/>
          </p:cNvCxnSpPr>
          <p:nvPr/>
        </p:nvCxnSpPr>
        <p:spPr>
          <a:xfrm flipH="1" flipV="1">
            <a:off x="3918280" y="1927891"/>
            <a:ext cx="737493" cy="59320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9E9FFC11-957C-1E90-B1C6-BD1210676944}"/>
              </a:ext>
            </a:extLst>
          </p:cNvPr>
          <p:cNvCxnSpPr>
            <a:cxnSpLocks/>
            <a:stCxn id="23" idx="5"/>
          </p:cNvCxnSpPr>
          <p:nvPr/>
        </p:nvCxnSpPr>
        <p:spPr>
          <a:xfrm>
            <a:off x="2966733" y="2679524"/>
            <a:ext cx="780331" cy="784822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8EDDC002-F9ED-8383-0EA0-7F4530164626}"/>
              </a:ext>
            </a:extLst>
          </p:cNvPr>
          <p:cNvCxnSpPr>
            <a:cxnSpLocks/>
            <a:stCxn id="36" idx="3"/>
            <a:endCxn id="23" idx="7"/>
          </p:cNvCxnSpPr>
          <p:nvPr/>
        </p:nvCxnSpPr>
        <p:spPr>
          <a:xfrm flipH="1">
            <a:off x="2966733" y="1914437"/>
            <a:ext cx="1709479" cy="663253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802D5CEE-A848-824F-EF41-87F406C26DF8}"/>
              </a:ext>
            </a:extLst>
          </p:cNvPr>
          <p:cNvSpPr/>
          <p:nvPr/>
        </p:nvSpPr>
        <p:spPr>
          <a:xfrm>
            <a:off x="3747064" y="174871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E4B7929A-0E12-0966-C6E1-3907AC555CC9}"/>
              </a:ext>
            </a:extLst>
          </p:cNvPr>
          <p:cNvSpPr/>
          <p:nvPr/>
        </p:nvSpPr>
        <p:spPr>
          <a:xfrm>
            <a:off x="2843808" y="1742898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FF11586D-0C4E-12A9-8372-BC8BA6749345}"/>
              </a:ext>
            </a:extLst>
          </p:cNvPr>
          <p:cNvSpPr/>
          <p:nvPr/>
        </p:nvSpPr>
        <p:spPr>
          <a:xfrm>
            <a:off x="4693626" y="1742898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8450833-C194-B168-84A5-D3EF175E2CBE}"/>
              </a:ext>
            </a:extLst>
          </p:cNvPr>
          <p:cNvSpPr/>
          <p:nvPr/>
        </p:nvSpPr>
        <p:spPr>
          <a:xfrm>
            <a:off x="5596882" y="1742898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5A9D8324-C334-DFF5-1E86-9343159A1905}"/>
              </a:ext>
            </a:extLst>
          </p:cNvPr>
          <p:cNvSpPr/>
          <p:nvPr/>
        </p:nvSpPr>
        <p:spPr>
          <a:xfrm>
            <a:off x="3747064" y="2562416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BF00259B-AF47-DAD8-21F3-4204F0EE3A4F}"/>
              </a:ext>
            </a:extLst>
          </p:cNvPr>
          <p:cNvSpPr/>
          <p:nvPr/>
        </p:nvSpPr>
        <p:spPr>
          <a:xfrm>
            <a:off x="2843808" y="2556599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3139D759-927D-D063-EE52-B8F47C7CD4F5}"/>
              </a:ext>
            </a:extLst>
          </p:cNvPr>
          <p:cNvSpPr/>
          <p:nvPr/>
        </p:nvSpPr>
        <p:spPr>
          <a:xfrm>
            <a:off x="4693626" y="2556599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B2B75DAE-FFBB-5282-F787-B310EC1B61FF}"/>
              </a:ext>
            </a:extLst>
          </p:cNvPr>
          <p:cNvSpPr/>
          <p:nvPr/>
        </p:nvSpPr>
        <p:spPr>
          <a:xfrm>
            <a:off x="5596882" y="2556599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319A6AFE-3E3E-2E4A-69B9-CFBBB73E92F9}"/>
              </a:ext>
            </a:extLst>
          </p:cNvPr>
          <p:cNvCxnSpPr>
            <a:cxnSpLocks/>
            <a:endCxn id="60" idx="3"/>
          </p:cNvCxnSpPr>
          <p:nvPr/>
        </p:nvCxnSpPr>
        <p:spPr>
          <a:xfrm flipV="1">
            <a:off x="5720448" y="1939544"/>
            <a:ext cx="713902" cy="68267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98C2C28E-93EC-F292-CA64-80E67ACF575C}"/>
              </a:ext>
            </a:extLst>
          </p:cNvPr>
          <p:cNvCxnSpPr>
            <a:cxnSpLocks/>
            <a:stCxn id="16" idx="6"/>
            <a:endCxn id="17" idx="2"/>
          </p:cNvCxnSpPr>
          <p:nvPr/>
        </p:nvCxnSpPr>
        <p:spPr>
          <a:xfrm>
            <a:off x="4912882" y="3442175"/>
            <a:ext cx="586778" cy="248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060EAA13-D274-2A1E-2603-C9CF65556B3C}"/>
              </a:ext>
            </a:extLst>
          </p:cNvPr>
          <p:cNvCxnSpPr>
            <a:cxnSpLocks/>
          </p:cNvCxnSpPr>
          <p:nvPr/>
        </p:nvCxnSpPr>
        <p:spPr>
          <a:xfrm flipV="1">
            <a:off x="3891080" y="3458529"/>
            <a:ext cx="802546" cy="581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CDE5DA31-E1CF-189F-9975-AF93E1A272BB}"/>
              </a:ext>
            </a:extLst>
          </p:cNvPr>
          <p:cNvCxnSpPr>
            <a:cxnSpLocks/>
          </p:cNvCxnSpPr>
          <p:nvPr/>
        </p:nvCxnSpPr>
        <p:spPr>
          <a:xfrm flipV="1">
            <a:off x="4788024" y="2635603"/>
            <a:ext cx="802546" cy="581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BCB9F1A9-C575-1748-2DD8-A0B310CF1398}"/>
              </a:ext>
            </a:extLst>
          </p:cNvPr>
          <p:cNvCxnSpPr>
            <a:cxnSpLocks/>
            <a:endCxn id="61" idx="3"/>
          </p:cNvCxnSpPr>
          <p:nvPr/>
        </p:nvCxnSpPr>
        <p:spPr>
          <a:xfrm flipV="1">
            <a:off x="3869989" y="2745267"/>
            <a:ext cx="2543922" cy="668162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0ABC3DE0-31F2-8ABA-F9D8-644B1B4638B0}"/>
              </a:ext>
            </a:extLst>
          </p:cNvPr>
          <p:cNvCxnSpPr>
            <a:cxnSpLocks/>
            <a:stCxn id="7" idx="5"/>
            <a:endCxn id="27" idx="1"/>
          </p:cNvCxnSpPr>
          <p:nvPr/>
        </p:nvCxnSpPr>
        <p:spPr>
          <a:xfrm>
            <a:off x="4816551" y="1865823"/>
            <a:ext cx="801422" cy="71186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Oval 32">
            <a:extLst>
              <a:ext uri="{FF2B5EF4-FFF2-40B4-BE49-F238E27FC236}">
                <a16:creationId xmlns:a16="http://schemas.microsoft.com/office/drawing/2014/main" id="{0953765A-2A92-6BCD-3395-69D2062B6113}"/>
              </a:ext>
            </a:extLst>
          </p:cNvPr>
          <p:cNvSpPr/>
          <p:nvPr/>
        </p:nvSpPr>
        <p:spPr>
          <a:xfrm>
            <a:off x="2811517" y="1685913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80D57010-F268-FBE0-D374-3EC6E5B9926E}"/>
              </a:ext>
            </a:extLst>
          </p:cNvPr>
          <p:cNvSpPr/>
          <p:nvPr/>
        </p:nvSpPr>
        <p:spPr>
          <a:xfrm>
            <a:off x="3678768" y="1687602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E8937AB5-7F13-7F4B-933E-583AE44A147C}"/>
              </a:ext>
            </a:extLst>
          </p:cNvPr>
          <p:cNvSpPr/>
          <p:nvPr/>
        </p:nvSpPr>
        <p:spPr>
          <a:xfrm>
            <a:off x="4635118" y="1674148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5ACCB0F8-EE3E-440E-D389-5FB7AC67DB51}"/>
              </a:ext>
            </a:extLst>
          </p:cNvPr>
          <p:cNvSpPr/>
          <p:nvPr/>
        </p:nvSpPr>
        <p:spPr>
          <a:xfrm>
            <a:off x="5503148" y="1676628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2E484AF2-239B-0930-7FBC-205A04494DB0}"/>
              </a:ext>
            </a:extLst>
          </p:cNvPr>
          <p:cNvSpPr/>
          <p:nvPr/>
        </p:nvSpPr>
        <p:spPr>
          <a:xfrm>
            <a:off x="2791078" y="2491636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14D0B93C-8599-52CE-7A62-05692040E2C5}"/>
              </a:ext>
            </a:extLst>
          </p:cNvPr>
          <p:cNvSpPr/>
          <p:nvPr/>
        </p:nvSpPr>
        <p:spPr>
          <a:xfrm>
            <a:off x="3658329" y="2493325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5E3582D3-9228-42CF-2F67-2C9E38FCDD21}"/>
              </a:ext>
            </a:extLst>
          </p:cNvPr>
          <p:cNvSpPr/>
          <p:nvPr/>
        </p:nvSpPr>
        <p:spPr>
          <a:xfrm>
            <a:off x="4614679" y="2479871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C692B4AC-8991-1CAF-F95A-24F104C82EAE}"/>
              </a:ext>
            </a:extLst>
          </p:cNvPr>
          <p:cNvSpPr/>
          <p:nvPr/>
        </p:nvSpPr>
        <p:spPr>
          <a:xfrm>
            <a:off x="5482709" y="2482351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889BBAAD-06A0-4B19-FD2F-3764A32C3735}"/>
              </a:ext>
            </a:extLst>
          </p:cNvPr>
          <p:cNvSpPr/>
          <p:nvPr/>
        </p:nvSpPr>
        <p:spPr>
          <a:xfrm>
            <a:off x="3792942" y="3383962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89950AF0-E38D-1014-DEC0-C00242296DB7}"/>
              </a:ext>
            </a:extLst>
          </p:cNvPr>
          <p:cNvSpPr/>
          <p:nvPr/>
        </p:nvSpPr>
        <p:spPr>
          <a:xfrm>
            <a:off x="2889686" y="337814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BD250A8-4A70-7183-A11A-A08AE5E75015}"/>
              </a:ext>
            </a:extLst>
          </p:cNvPr>
          <p:cNvSpPr/>
          <p:nvPr/>
        </p:nvSpPr>
        <p:spPr>
          <a:xfrm>
            <a:off x="4739504" y="337814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2F0DB56-E920-6E90-4096-E5981337D603}"/>
              </a:ext>
            </a:extLst>
          </p:cNvPr>
          <p:cNvSpPr/>
          <p:nvPr/>
        </p:nvSpPr>
        <p:spPr>
          <a:xfrm>
            <a:off x="5642760" y="337814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449C097E-F6DA-14D9-9165-D27AE74E03FA}"/>
              </a:ext>
            </a:extLst>
          </p:cNvPr>
          <p:cNvSpPr/>
          <p:nvPr/>
        </p:nvSpPr>
        <p:spPr>
          <a:xfrm>
            <a:off x="2808029" y="3313182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4B0C0EC-9F31-D648-2F9A-7DAC3D8560F8}"/>
              </a:ext>
            </a:extLst>
          </p:cNvPr>
          <p:cNvSpPr/>
          <p:nvPr/>
        </p:nvSpPr>
        <p:spPr>
          <a:xfrm>
            <a:off x="3685353" y="3314871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CCBFE9B3-8DFC-7A6D-34A3-4208ED39516E}"/>
              </a:ext>
            </a:extLst>
          </p:cNvPr>
          <p:cNvSpPr/>
          <p:nvPr/>
        </p:nvSpPr>
        <p:spPr>
          <a:xfrm>
            <a:off x="4632276" y="3301417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66F8203D-AF98-417C-1891-A0EFA0AF3A53}"/>
              </a:ext>
            </a:extLst>
          </p:cNvPr>
          <p:cNvSpPr/>
          <p:nvPr/>
        </p:nvSpPr>
        <p:spPr>
          <a:xfrm>
            <a:off x="5499660" y="3303897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5AA2DA82-24F0-3B37-FFD8-8361A1DF8E3C}"/>
              </a:ext>
            </a:extLst>
          </p:cNvPr>
          <p:cNvCxnSpPr>
            <a:cxnSpLocks/>
            <a:stCxn id="21" idx="6"/>
            <a:endCxn id="36" idx="1"/>
          </p:cNvCxnSpPr>
          <p:nvPr/>
        </p:nvCxnSpPr>
        <p:spPr>
          <a:xfrm>
            <a:off x="2984336" y="1112003"/>
            <a:ext cx="1691876" cy="603372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Oval 19">
            <a:extLst>
              <a:ext uri="{FF2B5EF4-FFF2-40B4-BE49-F238E27FC236}">
                <a16:creationId xmlns:a16="http://schemas.microsoft.com/office/drawing/2014/main" id="{01581FF4-D274-275C-1AA8-D6E2BB3B6A4E}"/>
              </a:ext>
            </a:extLst>
          </p:cNvPr>
          <p:cNvSpPr/>
          <p:nvPr/>
        </p:nvSpPr>
        <p:spPr>
          <a:xfrm>
            <a:off x="3743576" y="1045812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87B7251F-62DD-610D-222B-45614B0335BA}"/>
              </a:ext>
            </a:extLst>
          </p:cNvPr>
          <p:cNvSpPr/>
          <p:nvPr/>
        </p:nvSpPr>
        <p:spPr>
          <a:xfrm>
            <a:off x="2840320" y="103999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8623FF13-9D55-52C6-6487-F53BA6B94B73}"/>
              </a:ext>
            </a:extLst>
          </p:cNvPr>
          <p:cNvSpPr/>
          <p:nvPr/>
        </p:nvSpPr>
        <p:spPr>
          <a:xfrm>
            <a:off x="4690138" y="103999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73AFDFB2-954A-08CC-4913-061D4FC2F11C}"/>
              </a:ext>
            </a:extLst>
          </p:cNvPr>
          <p:cNvSpPr/>
          <p:nvPr/>
        </p:nvSpPr>
        <p:spPr>
          <a:xfrm>
            <a:off x="5593394" y="103999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B02117BF-932B-7C11-DEAD-05AEE2B80AC3}"/>
              </a:ext>
            </a:extLst>
          </p:cNvPr>
          <p:cNvCxnSpPr>
            <a:cxnSpLocks/>
            <a:stCxn id="50" idx="6"/>
            <a:endCxn id="60" idx="1"/>
          </p:cNvCxnSpPr>
          <p:nvPr/>
        </p:nvCxnSpPr>
        <p:spPr>
          <a:xfrm>
            <a:off x="5780266" y="1114483"/>
            <a:ext cx="654084" cy="625999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DF0917DC-C92F-80A7-2084-85B98F259410}"/>
              </a:ext>
            </a:extLst>
          </p:cNvPr>
          <p:cNvCxnSpPr>
            <a:cxnSpLocks/>
          </p:cNvCxnSpPr>
          <p:nvPr/>
        </p:nvCxnSpPr>
        <p:spPr>
          <a:xfrm flipV="1">
            <a:off x="4833929" y="1112003"/>
            <a:ext cx="802546" cy="581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" name="Oval 36">
            <a:extLst>
              <a:ext uri="{FF2B5EF4-FFF2-40B4-BE49-F238E27FC236}">
                <a16:creationId xmlns:a16="http://schemas.microsoft.com/office/drawing/2014/main" id="{BAEB755D-BEC7-AB0B-BB9A-E32CED85B520}"/>
              </a:ext>
            </a:extLst>
          </p:cNvPr>
          <p:cNvSpPr/>
          <p:nvPr/>
        </p:nvSpPr>
        <p:spPr>
          <a:xfrm>
            <a:off x="2808029" y="983010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C4FC0A30-8327-846F-28A9-F9F8C0775C6A}"/>
              </a:ext>
            </a:extLst>
          </p:cNvPr>
          <p:cNvSpPr/>
          <p:nvPr/>
        </p:nvSpPr>
        <p:spPr>
          <a:xfrm>
            <a:off x="3675280" y="984699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93A55676-B345-5CE5-8476-779E1302E66A}"/>
              </a:ext>
            </a:extLst>
          </p:cNvPr>
          <p:cNvSpPr/>
          <p:nvPr/>
        </p:nvSpPr>
        <p:spPr>
          <a:xfrm>
            <a:off x="4631630" y="971245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1C635943-7286-2B94-AAB4-F7348CEE2AFD}"/>
              </a:ext>
            </a:extLst>
          </p:cNvPr>
          <p:cNvSpPr/>
          <p:nvPr/>
        </p:nvSpPr>
        <p:spPr>
          <a:xfrm>
            <a:off x="5499660" y="973725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202C470D-960C-0985-70C5-6E181C6255DE}"/>
              </a:ext>
            </a:extLst>
          </p:cNvPr>
          <p:cNvSpPr/>
          <p:nvPr/>
        </p:nvSpPr>
        <p:spPr>
          <a:xfrm>
            <a:off x="6486990" y="176552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0B24315F-6459-A319-84C8-B2AEDAA6C4C5}"/>
              </a:ext>
            </a:extLst>
          </p:cNvPr>
          <p:cNvSpPr/>
          <p:nvPr/>
        </p:nvSpPr>
        <p:spPr>
          <a:xfrm>
            <a:off x="6486990" y="2579226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8AE83DFF-BC25-5F16-E8A0-0D3DBFECC5BE}"/>
              </a:ext>
            </a:extLst>
          </p:cNvPr>
          <p:cNvSpPr/>
          <p:nvPr/>
        </p:nvSpPr>
        <p:spPr>
          <a:xfrm>
            <a:off x="6393256" y="1699255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E9DB5FC8-701F-FA21-0030-5D19B5E0B496}"/>
              </a:ext>
            </a:extLst>
          </p:cNvPr>
          <p:cNvSpPr/>
          <p:nvPr/>
        </p:nvSpPr>
        <p:spPr>
          <a:xfrm>
            <a:off x="6372817" y="2504978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66F84DDA-7E0C-1F4B-E3B1-B3A9B2648B7B}"/>
              </a:ext>
            </a:extLst>
          </p:cNvPr>
          <p:cNvSpPr/>
          <p:nvPr/>
        </p:nvSpPr>
        <p:spPr>
          <a:xfrm>
            <a:off x="6532868" y="3400772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8FE6A4CC-59C0-3367-D142-D26559DD6E5B}"/>
              </a:ext>
            </a:extLst>
          </p:cNvPr>
          <p:cNvSpPr/>
          <p:nvPr/>
        </p:nvSpPr>
        <p:spPr>
          <a:xfrm>
            <a:off x="6389768" y="3326524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B8E779E3-E5C6-7E50-3B17-273C5B50D4F2}"/>
              </a:ext>
            </a:extLst>
          </p:cNvPr>
          <p:cNvSpPr/>
          <p:nvPr/>
        </p:nvSpPr>
        <p:spPr>
          <a:xfrm>
            <a:off x="6483502" y="1062622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86DF3C38-7FA8-BD28-8D3F-E4789F2B9EB1}"/>
              </a:ext>
            </a:extLst>
          </p:cNvPr>
          <p:cNvSpPr/>
          <p:nvPr/>
        </p:nvSpPr>
        <p:spPr>
          <a:xfrm>
            <a:off x="6389768" y="996352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84" name="CasellaDiTesto 3">
            <a:extLst>
              <a:ext uri="{FF2B5EF4-FFF2-40B4-BE49-F238E27FC236}">
                <a16:creationId xmlns:a16="http://schemas.microsoft.com/office/drawing/2014/main" id="{4D2D5467-E569-2A39-4B13-76859C5C414F}"/>
              </a:ext>
            </a:extLst>
          </p:cNvPr>
          <p:cNvSpPr txBox="1"/>
          <p:nvPr/>
        </p:nvSpPr>
        <p:spPr>
          <a:xfrm>
            <a:off x="3170" y="4973106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all we need to check if there is a directed path from class 1 to class k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24559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Rectangle: Rounded Corners 72">
            <a:extLst>
              <a:ext uri="{FF2B5EF4-FFF2-40B4-BE49-F238E27FC236}">
                <a16:creationId xmlns:a16="http://schemas.microsoft.com/office/drawing/2014/main" id="{177A7C48-59C7-CDEE-11E7-DD20D902C756}"/>
              </a:ext>
            </a:extLst>
          </p:cNvPr>
          <p:cNvSpPr/>
          <p:nvPr/>
        </p:nvSpPr>
        <p:spPr>
          <a:xfrm>
            <a:off x="6199279" y="865056"/>
            <a:ext cx="667177" cy="288050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: Rounded Corners 69">
            <a:extLst>
              <a:ext uri="{FF2B5EF4-FFF2-40B4-BE49-F238E27FC236}">
                <a16:creationId xmlns:a16="http://schemas.microsoft.com/office/drawing/2014/main" id="{C15B5AD6-B21E-5540-BB69-EA584EF7C789}"/>
              </a:ext>
            </a:extLst>
          </p:cNvPr>
          <p:cNvSpPr/>
          <p:nvPr/>
        </p:nvSpPr>
        <p:spPr>
          <a:xfrm>
            <a:off x="5312081" y="865056"/>
            <a:ext cx="667177" cy="288050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: Rounded Corners 70">
            <a:extLst>
              <a:ext uri="{FF2B5EF4-FFF2-40B4-BE49-F238E27FC236}">
                <a16:creationId xmlns:a16="http://schemas.microsoft.com/office/drawing/2014/main" id="{197DC84F-51AA-77E1-4B4C-6911501AB782}"/>
              </a:ext>
            </a:extLst>
          </p:cNvPr>
          <p:cNvSpPr/>
          <p:nvPr/>
        </p:nvSpPr>
        <p:spPr>
          <a:xfrm>
            <a:off x="4454037" y="865056"/>
            <a:ext cx="667177" cy="288050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: Rounded Corners 68">
            <a:extLst>
              <a:ext uri="{FF2B5EF4-FFF2-40B4-BE49-F238E27FC236}">
                <a16:creationId xmlns:a16="http://schemas.microsoft.com/office/drawing/2014/main" id="{791B575B-B53A-1104-4B93-FA3E045DAA1B}"/>
              </a:ext>
            </a:extLst>
          </p:cNvPr>
          <p:cNvSpPr/>
          <p:nvPr/>
        </p:nvSpPr>
        <p:spPr>
          <a:xfrm>
            <a:off x="3491035" y="865056"/>
            <a:ext cx="667177" cy="288050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: Rounded Corners 67">
            <a:extLst>
              <a:ext uri="{FF2B5EF4-FFF2-40B4-BE49-F238E27FC236}">
                <a16:creationId xmlns:a16="http://schemas.microsoft.com/office/drawing/2014/main" id="{BA98AF27-1F5B-34B9-BC73-7F5988DAA5C9}"/>
              </a:ext>
            </a:extLst>
          </p:cNvPr>
          <p:cNvSpPr/>
          <p:nvPr/>
        </p:nvSpPr>
        <p:spPr>
          <a:xfrm>
            <a:off x="2632991" y="865056"/>
            <a:ext cx="667177" cy="288050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5D43556C-0ACD-C98E-964C-88A678106392}"/>
              </a:ext>
            </a:extLst>
          </p:cNvPr>
          <p:cNvSpPr txBox="1"/>
          <p:nvPr/>
        </p:nvSpPr>
        <p:spPr>
          <a:xfrm>
            <a:off x="35496" y="4193212"/>
            <a:ext cx="88569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edges connecting nonadjacent color classes are removed</a:t>
            </a: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860E834-9F6F-61AF-F141-AA380CCCCBC5}"/>
              </a:ext>
            </a:extLst>
          </p:cNvPr>
          <p:cNvSpPr txBox="1"/>
          <p:nvPr/>
        </p:nvSpPr>
        <p:spPr>
          <a:xfrm>
            <a:off x="0" y="4561614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the remaining edges are directed towards the larger class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-16394" y="64603"/>
            <a:ext cx="5868144" cy="45213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cs typeface="Times New Roman" pitchFamily="18" charset="0"/>
              </a:rPr>
              <a:t>Finding a path colored 1-2-...-k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08E9B334-F1B7-EB98-64EB-9AFF3690D7D2}"/>
              </a:ext>
            </a:extLst>
          </p:cNvPr>
          <p:cNvCxnSpPr>
            <a:cxnSpLocks/>
            <a:stCxn id="3" idx="6"/>
            <a:endCxn id="2" idx="2"/>
          </p:cNvCxnSpPr>
          <p:nvPr/>
        </p:nvCxnSpPr>
        <p:spPr>
          <a:xfrm>
            <a:off x="2987824" y="1814906"/>
            <a:ext cx="759240" cy="581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9BB006DC-E568-8F80-13AF-2B75295CB407}"/>
              </a:ext>
            </a:extLst>
          </p:cNvPr>
          <p:cNvCxnSpPr>
            <a:cxnSpLocks/>
            <a:stCxn id="44" idx="1"/>
            <a:endCxn id="35" idx="5"/>
          </p:cNvCxnSpPr>
          <p:nvPr/>
        </p:nvCxnSpPr>
        <p:spPr>
          <a:xfrm flipH="1" flipV="1">
            <a:off x="3918280" y="1927891"/>
            <a:ext cx="737493" cy="59320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9E9FFC11-957C-1E90-B1C6-BD1210676944}"/>
              </a:ext>
            </a:extLst>
          </p:cNvPr>
          <p:cNvCxnSpPr>
            <a:cxnSpLocks/>
            <a:stCxn id="23" idx="5"/>
          </p:cNvCxnSpPr>
          <p:nvPr/>
        </p:nvCxnSpPr>
        <p:spPr>
          <a:xfrm>
            <a:off x="2966733" y="2679524"/>
            <a:ext cx="780331" cy="784822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8EDDC002-F9ED-8383-0EA0-7F4530164626}"/>
              </a:ext>
            </a:extLst>
          </p:cNvPr>
          <p:cNvCxnSpPr>
            <a:cxnSpLocks/>
            <a:stCxn id="36" idx="3"/>
            <a:endCxn id="23" idx="7"/>
          </p:cNvCxnSpPr>
          <p:nvPr/>
        </p:nvCxnSpPr>
        <p:spPr>
          <a:xfrm flipH="1">
            <a:off x="2966733" y="1914437"/>
            <a:ext cx="1709479" cy="66325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802D5CEE-A848-824F-EF41-87F406C26DF8}"/>
              </a:ext>
            </a:extLst>
          </p:cNvPr>
          <p:cNvSpPr/>
          <p:nvPr/>
        </p:nvSpPr>
        <p:spPr>
          <a:xfrm>
            <a:off x="3747064" y="174871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E4B7929A-0E12-0966-C6E1-3907AC555CC9}"/>
              </a:ext>
            </a:extLst>
          </p:cNvPr>
          <p:cNvSpPr/>
          <p:nvPr/>
        </p:nvSpPr>
        <p:spPr>
          <a:xfrm>
            <a:off x="2843808" y="1742898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FF11586D-0C4E-12A9-8372-BC8BA6749345}"/>
              </a:ext>
            </a:extLst>
          </p:cNvPr>
          <p:cNvSpPr/>
          <p:nvPr/>
        </p:nvSpPr>
        <p:spPr>
          <a:xfrm>
            <a:off x="4693626" y="1742898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8450833-C194-B168-84A5-D3EF175E2CBE}"/>
              </a:ext>
            </a:extLst>
          </p:cNvPr>
          <p:cNvSpPr/>
          <p:nvPr/>
        </p:nvSpPr>
        <p:spPr>
          <a:xfrm>
            <a:off x="5596882" y="1742898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5A9D8324-C334-DFF5-1E86-9343159A1905}"/>
              </a:ext>
            </a:extLst>
          </p:cNvPr>
          <p:cNvSpPr/>
          <p:nvPr/>
        </p:nvSpPr>
        <p:spPr>
          <a:xfrm>
            <a:off x="3747064" y="2562416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BF00259B-AF47-DAD8-21F3-4204F0EE3A4F}"/>
              </a:ext>
            </a:extLst>
          </p:cNvPr>
          <p:cNvSpPr/>
          <p:nvPr/>
        </p:nvSpPr>
        <p:spPr>
          <a:xfrm>
            <a:off x="2843808" y="2556599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3139D759-927D-D063-EE52-B8F47C7CD4F5}"/>
              </a:ext>
            </a:extLst>
          </p:cNvPr>
          <p:cNvSpPr/>
          <p:nvPr/>
        </p:nvSpPr>
        <p:spPr>
          <a:xfrm>
            <a:off x="4693626" y="2556599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B2B75DAE-FFBB-5282-F787-B310EC1B61FF}"/>
              </a:ext>
            </a:extLst>
          </p:cNvPr>
          <p:cNvSpPr/>
          <p:nvPr/>
        </p:nvSpPr>
        <p:spPr>
          <a:xfrm>
            <a:off x="5596882" y="2556599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319A6AFE-3E3E-2E4A-69B9-CFBBB73E92F9}"/>
              </a:ext>
            </a:extLst>
          </p:cNvPr>
          <p:cNvCxnSpPr>
            <a:cxnSpLocks/>
            <a:endCxn id="60" idx="3"/>
          </p:cNvCxnSpPr>
          <p:nvPr/>
        </p:nvCxnSpPr>
        <p:spPr>
          <a:xfrm flipV="1">
            <a:off x="5720448" y="1939544"/>
            <a:ext cx="713902" cy="68267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98C2C28E-93EC-F292-CA64-80E67ACF575C}"/>
              </a:ext>
            </a:extLst>
          </p:cNvPr>
          <p:cNvCxnSpPr>
            <a:cxnSpLocks/>
            <a:stCxn id="16" idx="6"/>
            <a:endCxn id="17" idx="2"/>
          </p:cNvCxnSpPr>
          <p:nvPr/>
        </p:nvCxnSpPr>
        <p:spPr>
          <a:xfrm>
            <a:off x="4912882" y="3442175"/>
            <a:ext cx="586778" cy="248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060EAA13-D274-2A1E-2603-C9CF65556B3C}"/>
              </a:ext>
            </a:extLst>
          </p:cNvPr>
          <p:cNvCxnSpPr>
            <a:cxnSpLocks/>
          </p:cNvCxnSpPr>
          <p:nvPr/>
        </p:nvCxnSpPr>
        <p:spPr>
          <a:xfrm flipV="1">
            <a:off x="3891080" y="3458529"/>
            <a:ext cx="802546" cy="581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CDE5DA31-E1CF-189F-9975-AF93E1A272BB}"/>
              </a:ext>
            </a:extLst>
          </p:cNvPr>
          <p:cNvCxnSpPr>
            <a:cxnSpLocks/>
          </p:cNvCxnSpPr>
          <p:nvPr/>
        </p:nvCxnSpPr>
        <p:spPr>
          <a:xfrm flipV="1">
            <a:off x="4788024" y="2635603"/>
            <a:ext cx="802546" cy="581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BCB9F1A9-C575-1748-2DD8-A0B310CF1398}"/>
              </a:ext>
            </a:extLst>
          </p:cNvPr>
          <p:cNvCxnSpPr>
            <a:cxnSpLocks/>
            <a:endCxn id="61" idx="3"/>
          </p:cNvCxnSpPr>
          <p:nvPr/>
        </p:nvCxnSpPr>
        <p:spPr>
          <a:xfrm flipV="1">
            <a:off x="3869989" y="2745267"/>
            <a:ext cx="2543922" cy="66816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0ABC3DE0-31F2-8ABA-F9D8-644B1B4638B0}"/>
              </a:ext>
            </a:extLst>
          </p:cNvPr>
          <p:cNvCxnSpPr>
            <a:cxnSpLocks/>
            <a:stCxn id="7" idx="5"/>
            <a:endCxn id="27" idx="1"/>
          </p:cNvCxnSpPr>
          <p:nvPr/>
        </p:nvCxnSpPr>
        <p:spPr>
          <a:xfrm>
            <a:off x="4816551" y="1865823"/>
            <a:ext cx="801422" cy="71186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Oval 32">
            <a:extLst>
              <a:ext uri="{FF2B5EF4-FFF2-40B4-BE49-F238E27FC236}">
                <a16:creationId xmlns:a16="http://schemas.microsoft.com/office/drawing/2014/main" id="{0953765A-2A92-6BCD-3395-69D2062B6113}"/>
              </a:ext>
            </a:extLst>
          </p:cNvPr>
          <p:cNvSpPr/>
          <p:nvPr/>
        </p:nvSpPr>
        <p:spPr>
          <a:xfrm>
            <a:off x="2811517" y="1685913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80D57010-F268-FBE0-D374-3EC6E5B9926E}"/>
              </a:ext>
            </a:extLst>
          </p:cNvPr>
          <p:cNvSpPr/>
          <p:nvPr/>
        </p:nvSpPr>
        <p:spPr>
          <a:xfrm>
            <a:off x="3678768" y="1687602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E8937AB5-7F13-7F4B-933E-583AE44A147C}"/>
              </a:ext>
            </a:extLst>
          </p:cNvPr>
          <p:cNvSpPr/>
          <p:nvPr/>
        </p:nvSpPr>
        <p:spPr>
          <a:xfrm>
            <a:off x="4635118" y="1674148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5ACCB0F8-EE3E-440E-D389-5FB7AC67DB51}"/>
              </a:ext>
            </a:extLst>
          </p:cNvPr>
          <p:cNvSpPr/>
          <p:nvPr/>
        </p:nvSpPr>
        <p:spPr>
          <a:xfrm>
            <a:off x="5503148" y="1676628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2E484AF2-239B-0930-7FBC-205A04494DB0}"/>
              </a:ext>
            </a:extLst>
          </p:cNvPr>
          <p:cNvSpPr/>
          <p:nvPr/>
        </p:nvSpPr>
        <p:spPr>
          <a:xfrm>
            <a:off x="2791078" y="2491636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14D0B93C-8599-52CE-7A62-05692040E2C5}"/>
              </a:ext>
            </a:extLst>
          </p:cNvPr>
          <p:cNvSpPr/>
          <p:nvPr/>
        </p:nvSpPr>
        <p:spPr>
          <a:xfrm>
            <a:off x="3658329" y="2493325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5E3582D3-9228-42CF-2F67-2C9E38FCDD21}"/>
              </a:ext>
            </a:extLst>
          </p:cNvPr>
          <p:cNvSpPr/>
          <p:nvPr/>
        </p:nvSpPr>
        <p:spPr>
          <a:xfrm>
            <a:off x="4614679" y="2479871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C692B4AC-8991-1CAF-F95A-24F104C82EAE}"/>
              </a:ext>
            </a:extLst>
          </p:cNvPr>
          <p:cNvSpPr/>
          <p:nvPr/>
        </p:nvSpPr>
        <p:spPr>
          <a:xfrm>
            <a:off x="5482709" y="2482351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889BBAAD-06A0-4B19-FD2F-3764A32C3735}"/>
              </a:ext>
            </a:extLst>
          </p:cNvPr>
          <p:cNvSpPr/>
          <p:nvPr/>
        </p:nvSpPr>
        <p:spPr>
          <a:xfrm>
            <a:off x="3792942" y="3383962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89950AF0-E38D-1014-DEC0-C00242296DB7}"/>
              </a:ext>
            </a:extLst>
          </p:cNvPr>
          <p:cNvSpPr/>
          <p:nvPr/>
        </p:nvSpPr>
        <p:spPr>
          <a:xfrm>
            <a:off x="2889686" y="337814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BD250A8-4A70-7183-A11A-A08AE5E75015}"/>
              </a:ext>
            </a:extLst>
          </p:cNvPr>
          <p:cNvSpPr/>
          <p:nvPr/>
        </p:nvSpPr>
        <p:spPr>
          <a:xfrm>
            <a:off x="4739504" y="337814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2F0DB56-E920-6E90-4096-E5981337D603}"/>
              </a:ext>
            </a:extLst>
          </p:cNvPr>
          <p:cNvSpPr/>
          <p:nvPr/>
        </p:nvSpPr>
        <p:spPr>
          <a:xfrm>
            <a:off x="5642760" y="337814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449C097E-F6DA-14D9-9165-D27AE74E03FA}"/>
              </a:ext>
            </a:extLst>
          </p:cNvPr>
          <p:cNvSpPr/>
          <p:nvPr/>
        </p:nvSpPr>
        <p:spPr>
          <a:xfrm>
            <a:off x="2808029" y="3313182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4B0C0EC-9F31-D648-2F9A-7DAC3D8560F8}"/>
              </a:ext>
            </a:extLst>
          </p:cNvPr>
          <p:cNvSpPr/>
          <p:nvPr/>
        </p:nvSpPr>
        <p:spPr>
          <a:xfrm>
            <a:off x="3685353" y="3314871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CCBFE9B3-8DFC-7A6D-34A3-4208ED39516E}"/>
              </a:ext>
            </a:extLst>
          </p:cNvPr>
          <p:cNvSpPr/>
          <p:nvPr/>
        </p:nvSpPr>
        <p:spPr>
          <a:xfrm>
            <a:off x="4632276" y="3301417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66F8203D-AF98-417C-1891-A0EFA0AF3A53}"/>
              </a:ext>
            </a:extLst>
          </p:cNvPr>
          <p:cNvSpPr/>
          <p:nvPr/>
        </p:nvSpPr>
        <p:spPr>
          <a:xfrm>
            <a:off x="5499660" y="3303897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5AA2DA82-24F0-3B37-FFD8-8361A1DF8E3C}"/>
              </a:ext>
            </a:extLst>
          </p:cNvPr>
          <p:cNvCxnSpPr>
            <a:cxnSpLocks/>
            <a:stCxn id="21" idx="6"/>
            <a:endCxn id="36" idx="1"/>
          </p:cNvCxnSpPr>
          <p:nvPr/>
        </p:nvCxnSpPr>
        <p:spPr>
          <a:xfrm>
            <a:off x="2984336" y="1112003"/>
            <a:ext cx="1691876" cy="60337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Oval 19">
            <a:extLst>
              <a:ext uri="{FF2B5EF4-FFF2-40B4-BE49-F238E27FC236}">
                <a16:creationId xmlns:a16="http://schemas.microsoft.com/office/drawing/2014/main" id="{01581FF4-D274-275C-1AA8-D6E2BB3B6A4E}"/>
              </a:ext>
            </a:extLst>
          </p:cNvPr>
          <p:cNvSpPr/>
          <p:nvPr/>
        </p:nvSpPr>
        <p:spPr>
          <a:xfrm>
            <a:off x="3743576" y="1045812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87B7251F-62DD-610D-222B-45614B0335BA}"/>
              </a:ext>
            </a:extLst>
          </p:cNvPr>
          <p:cNvSpPr/>
          <p:nvPr/>
        </p:nvSpPr>
        <p:spPr>
          <a:xfrm>
            <a:off x="2840320" y="103999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8623FF13-9D55-52C6-6487-F53BA6B94B73}"/>
              </a:ext>
            </a:extLst>
          </p:cNvPr>
          <p:cNvSpPr/>
          <p:nvPr/>
        </p:nvSpPr>
        <p:spPr>
          <a:xfrm>
            <a:off x="4690138" y="103999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73AFDFB2-954A-08CC-4913-061D4FC2F11C}"/>
              </a:ext>
            </a:extLst>
          </p:cNvPr>
          <p:cNvSpPr/>
          <p:nvPr/>
        </p:nvSpPr>
        <p:spPr>
          <a:xfrm>
            <a:off x="5593394" y="103999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B02117BF-932B-7C11-DEAD-05AEE2B80AC3}"/>
              </a:ext>
            </a:extLst>
          </p:cNvPr>
          <p:cNvCxnSpPr>
            <a:cxnSpLocks/>
            <a:stCxn id="50" idx="6"/>
            <a:endCxn id="60" idx="1"/>
          </p:cNvCxnSpPr>
          <p:nvPr/>
        </p:nvCxnSpPr>
        <p:spPr>
          <a:xfrm>
            <a:off x="5780266" y="1114483"/>
            <a:ext cx="654084" cy="625999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DF0917DC-C92F-80A7-2084-85B98F259410}"/>
              </a:ext>
            </a:extLst>
          </p:cNvPr>
          <p:cNvCxnSpPr>
            <a:cxnSpLocks/>
          </p:cNvCxnSpPr>
          <p:nvPr/>
        </p:nvCxnSpPr>
        <p:spPr>
          <a:xfrm flipV="1">
            <a:off x="4833929" y="1112003"/>
            <a:ext cx="802546" cy="581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" name="Oval 36">
            <a:extLst>
              <a:ext uri="{FF2B5EF4-FFF2-40B4-BE49-F238E27FC236}">
                <a16:creationId xmlns:a16="http://schemas.microsoft.com/office/drawing/2014/main" id="{BAEB755D-BEC7-AB0B-BB9A-E32CED85B520}"/>
              </a:ext>
            </a:extLst>
          </p:cNvPr>
          <p:cNvSpPr/>
          <p:nvPr/>
        </p:nvSpPr>
        <p:spPr>
          <a:xfrm>
            <a:off x="2808029" y="983010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C4FC0A30-8327-846F-28A9-F9F8C0775C6A}"/>
              </a:ext>
            </a:extLst>
          </p:cNvPr>
          <p:cNvSpPr/>
          <p:nvPr/>
        </p:nvSpPr>
        <p:spPr>
          <a:xfrm>
            <a:off x="3675280" y="984699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93A55676-B345-5CE5-8476-779E1302E66A}"/>
              </a:ext>
            </a:extLst>
          </p:cNvPr>
          <p:cNvSpPr/>
          <p:nvPr/>
        </p:nvSpPr>
        <p:spPr>
          <a:xfrm>
            <a:off x="4631630" y="971245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1C635943-7286-2B94-AAB4-F7348CEE2AFD}"/>
              </a:ext>
            </a:extLst>
          </p:cNvPr>
          <p:cNvSpPr/>
          <p:nvPr/>
        </p:nvSpPr>
        <p:spPr>
          <a:xfrm>
            <a:off x="5499660" y="973725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202C470D-960C-0985-70C5-6E181C6255DE}"/>
              </a:ext>
            </a:extLst>
          </p:cNvPr>
          <p:cNvSpPr/>
          <p:nvPr/>
        </p:nvSpPr>
        <p:spPr>
          <a:xfrm>
            <a:off x="6486990" y="176552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0B24315F-6459-A319-84C8-B2AEDAA6C4C5}"/>
              </a:ext>
            </a:extLst>
          </p:cNvPr>
          <p:cNvSpPr/>
          <p:nvPr/>
        </p:nvSpPr>
        <p:spPr>
          <a:xfrm>
            <a:off x="6486990" y="2579226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8AE83DFF-BC25-5F16-E8A0-0D3DBFECC5BE}"/>
              </a:ext>
            </a:extLst>
          </p:cNvPr>
          <p:cNvSpPr/>
          <p:nvPr/>
        </p:nvSpPr>
        <p:spPr>
          <a:xfrm>
            <a:off x="6393256" y="1699255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E9DB5FC8-701F-FA21-0030-5D19B5E0B496}"/>
              </a:ext>
            </a:extLst>
          </p:cNvPr>
          <p:cNvSpPr/>
          <p:nvPr/>
        </p:nvSpPr>
        <p:spPr>
          <a:xfrm>
            <a:off x="6372817" y="2504978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66F84DDA-7E0C-1F4B-E3B1-B3A9B2648B7B}"/>
              </a:ext>
            </a:extLst>
          </p:cNvPr>
          <p:cNvSpPr/>
          <p:nvPr/>
        </p:nvSpPr>
        <p:spPr>
          <a:xfrm>
            <a:off x="6532868" y="3400772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8FE6A4CC-59C0-3367-D142-D26559DD6E5B}"/>
              </a:ext>
            </a:extLst>
          </p:cNvPr>
          <p:cNvSpPr/>
          <p:nvPr/>
        </p:nvSpPr>
        <p:spPr>
          <a:xfrm>
            <a:off x="6389768" y="3326524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B8E779E3-E5C6-7E50-3B17-273C5B50D4F2}"/>
              </a:ext>
            </a:extLst>
          </p:cNvPr>
          <p:cNvSpPr/>
          <p:nvPr/>
        </p:nvSpPr>
        <p:spPr>
          <a:xfrm>
            <a:off x="6483502" y="1062622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86DF3C38-7FA8-BD28-8D3F-E4789F2B9EB1}"/>
              </a:ext>
            </a:extLst>
          </p:cNvPr>
          <p:cNvSpPr/>
          <p:nvPr/>
        </p:nvSpPr>
        <p:spPr>
          <a:xfrm>
            <a:off x="6389768" y="996352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84" name="CasellaDiTesto 3">
            <a:extLst>
              <a:ext uri="{FF2B5EF4-FFF2-40B4-BE49-F238E27FC236}">
                <a16:creationId xmlns:a16="http://schemas.microsoft.com/office/drawing/2014/main" id="{4D2D5467-E569-2A39-4B13-76859C5C414F}"/>
              </a:ext>
            </a:extLst>
          </p:cNvPr>
          <p:cNvSpPr txBox="1"/>
          <p:nvPr/>
        </p:nvSpPr>
        <p:spPr>
          <a:xfrm>
            <a:off x="3170" y="4973106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all we need to check if there is a directed path from class 1 to class k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7289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Rectangle: Rounded Corners 72">
            <a:extLst>
              <a:ext uri="{FF2B5EF4-FFF2-40B4-BE49-F238E27FC236}">
                <a16:creationId xmlns:a16="http://schemas.microsoft.com/office/drawing/2014/main" id="{177A7C48-59C7-CDEE-11E7-DD20D902C756}"/>
              </a:ext>
            </a:extLst>
          </p:cNvPr>
          <p:cNvSpPr/>
          <p:nvPr/>
        </p:nvSpPr>
        <p:spPr>
          <a:xfrm>
            <a:off x="6199279" y="865056"/>
            <a:ext cx="667177" cy="288050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: Rounded Corners 69">
            <a:extLst>
              <a:ext uri="{FF2B5EF4-FFF2-40B4-BE49-F238E27FC236}">
                <a16:creationId xmlns:a16="http://schemas.microsoft.com/office/drawing/2014/main" id="{C15B5AD6-B21E-5540-BB69-EA584EF7C789}"/>
              </a:ext>
            </a:extLst>
          </p:cNvPr>
          <p:cNvSpPr/>
          <p:nvPr/>
        </p:nvSpPr>
        <p:spPr>
          <a:xfrm>
            <a:off x="5312081" y="865056"/>
            <a:ext cx="667177" cy="288050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: Rounded Corners 70">
            <a:extLst>
              <a:ext uri="{FF2B5EF4-FFF2-40B4-BE49-F238E27FC236}">
                <a16:creationId xmlns:a16="http://schemas.microsoft.com/office/drawing/2014/main" id="{197DC84F-51AA-77E1-4B4C-6911501AB782}"/>
              </a:ext>
            </a:extLst>
          </p:cNvPr>
          <p:cNvSpPr/>
          <p:nvPr/>
        </p:nvSpPr>
        <p:spPr>
          <a:xfrm>
            <a:off x="4454037" y="865056"/>
            <a:ext cx="667177" cy="288050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: Rounded Corners 68">
            <a:extLst>
              <a:ext uri="{FF2B5EF4-FFF2-40B4-BE49-F238E27FC236}">
                <a16:creationId xmlns:a16="http://schemas.microsoft.com/office/drawing/2014/main" id="{791B575B-B53A-1104-4B93-FA3E045DAA1B}"/>
              </a:ext>
            </a:extLst>
          </p:cNvPr>
          <p:cNvSpPr/>
          <p:nvPr/>
        </p:nvSpPr>
        <p:spPr>
          <a:xfrm>
            <a:off x="3491035" y="865056"/>
            <a:ext cx="667177" cy="288050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: Rounded Corners 67">
            <a:extLst>
              <a:ext uri="{FF2B5EF4-FFF2-40B4-BE49-F238E27FC236}">
                <a16:creationId xmlns:a16="http://schemas.microsoft.com/office/drawing/2014/main" id="{BA98AF27-1F5B-34B9-BC73-7F5988DAA5C9}"/>
              </a:ext>
            </a:extLst>
          </p:cNvPr>
          <p:cNvSpPr/>
          <p:nvPr/>
        </p:nvSpPr>
        <p:spPr>
          <a:xfrm>
            <a:off x="2632991" y="865056"/>
            <a:ext cx="667177" cy="288050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5D43556C-0ACD-C98E-964C-88A678106392}"/>
              </a:ext>
            </a:extLst>
          </p:cNvPr>
          <p:cNvSpPr txBox="1"/>
          <p:nvPr/>
        </p:nvSpPr>
        <p:spPr>
          <a:xfrm>
            <a:off x="35496" y="4193212"/>
            <a:ext cx="88569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edges connecting nonadjacent color classes are removed</a:t>
            </a: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860E834-9F6F-61AF-F141-AA380CCCCBC5}"/>
              </a:ext>
            </a:extLst>
          </p:cNvPr>
          <p:cNvSpPr txBox="1"/>
          <p:nvPr/>
        </p:nvSpPr>
        <p:spPr>
          <a:xfrm>
            <a:off x="0" y="4561614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the remaining edges are directed towards the larger class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-16394" y="64603"/>
            <a:ext cx="5868144" cy="45213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cs typeface="Times New Roman" pitchFamily="18" charset="0"/>
              </a:rPr>
              <a:t>Finding a path colored 1-2-...-k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08E9B334-F1B7-EB98-64EB-9AFF3690D7D2}"/>
              </a:ext>
            </a:extLst>
          </p:cNvPr>
          <p:cNvCxnSpPr>
            <a:cxnSpLocks/>
            <a:stCxn id="3" idx="6"/>
            <a:endCxn id="2" idx="2"/>
          </p:cNvCxnSpPr>
          <p:nvPr/>
        </p:nvCxnSpPr>
        <p:spPr>
          <a:xfrm>
            <a:off x="2987824" y="1814906"/>
            <a:ext cx="759240" cy="581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9BB006DC-E568-8F80-13AF-2B75295CB407}"/>
              </a:ext>
            </a:extLst>
          </p:cNvPr>
          <p:cNvCxnSpPr>
            <a:cxnSpLocks/>
            <a:stCxn id="44" idx="1"/>
            <a:endCxn id="35" idx="5"/>
          </p:cNvCxnSpPr>
          <p:nvPr/>
        </p:nvCxnSpPr>
        <p:spPr>
          <a:xfrm flipH="1" flipV="1">
            <a:off x="3918280" y="1927891"/>
            <a:ext cx="737493" cy="59320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9E9FFC11-957C-1E90-B1C6-BD1210676944}"/>
              </a:ext>
            </a:extLst>
          </p:cNvPr>
          <p:cNvCxnSpPr>
            <a:cxnSpLocks/>
            <a:stCxn id="23" idx="5"/>
          </p:cNvCxnSpPr>
          <p:nvPr/>
        </p:nvCxnSpPr>
        <p:spPr>
          <a:xfrm>
            <a:off x="2966733" y="2679524"/>
            <a:ext cx="780331" cy="784822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802D5CEE-A848-824F-EF41-87F406C26DF8}"/>
              </a:ext>
            </a:extLst>
          </p:cNvPr>
          <p:cNvSpPr/>
          <p:nvPr/>
        </p:nvSpPr>
        <p:spPr>
          <a:xfrm>
            <a:off x="3747064" y="174871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E4B7929A-0E12-0966-C6E1-3907AC555CC9}"/>
              </a:ext>
            </a:extLst>
          </p:cNvPr>
          <p:cNvSpPr/>
          <p:nvPr/>
        </p:nvSpPr>
        <p:spPr>
          <a:xfrm>
            <a:off x="2843808" y="1742898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FF11586D-0C4E-12A9-8372-BC8BA6749345}"/>
              </a:ext>
            </a:extLst>
          </p:cNvPr>
          <p:cNvSpPr/>
          <p:nvPr/>
        </p:nvSpPr>
        <p:spPr>
          <a:xfrm>
            <a:off x="4693626" y="1742898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8450833-C194-B168-84A5-D3EF175E2CBE}"/>
              </a:ext>
            </a:extLst>
          </p:cNvPr>
          <p:cNvSpPr/>
          <p:nvPr/>
        </p:nvSpPr>
        <p:spPr>
          <a:xfrm>
            <a:off x="5596882" y="1742898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5A9D8324-C334-DFF5-1E86-9343159A1905}"/>
              </a:ext>
            </a:extLst>
          </p:cNvPr>
          <p:cNvSpPr/>
          <p:nvPr/>
        </p:nvSpPr>
        <p:spPr>
          <a:xfrm>
            <a:off x="3747064" y="2562416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BF00259B-AF47-DAD8-21F3-4204F0EE3A4F}"/>
              </a:ext>
            </a:extLst>
          </p:cNvPr>
          <p:cNvSpPr/>
          <p:nvPr/>
        </p:nvSpPr>
        <p:spPr>
          <a:xfrm>
            <a:off x="2843808" y="2556599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3139D759-927D-D063-EE52-B8F47C7CD4F5}"/>
              </a:ext>
            </a:extLst>
          </p:cNvPr>
          <p:cNvSpPr/>
          <p:nvPr/>
        </p:nvSpPr>
        <p:spPr>
          <a:xfrm>
            <a:off x="4693626" y="2556599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B2B75DAE-FFBB-5282-F787-B310EC1B61FF}"/>
              </a:ext>
            </a:extLst>
          </p:cNvPr>
          <p:cNvSpPr/>
          <p:nvPr/>
        </p:nvSpPr>
        <p:spPr>
          <a:xfrm>
            <a:off x="5596882" y="2556599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319A6AFE-3E3E-2E4A-69B9-CFBBB73E92F9}"/>
              </a:ext>
            </a:extLst>
          </p:cNvPr>
          <p:cNvCxnSpPr>
            <a:cxnSpLocks/>
            <a:endCxn id="60" idx="3"/>
          </p:cNvCxnSpPr>
          <p:nvPr/>
        </p:nvCxnSpPr>
        <p:spPr>
          <a:xfrm flipV="1">
            <a:off x="5720448" y="1939544"/>
            <a:ext cx="713902" cy="68267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98C2C28E-93EC-F292-CA64-80E67ACF575C}"/>
              </a:ext>
            </a:extLst>
          </p:cNvPr>
          <p:cNvCxnSpPr>
            <a:cxnSpLocks/>
            <a:stCxn id="16" idx="6"/>
            <a:endCxn id="17" idx="2"/>
          </p:cNvCxnSpPr>
          <p:nvPr/>
        </p:nvCxnSpPr>
        <p:spPr>
          <a:xfrm>
            <a:off x="4912882" y="3442175"/>
            <a:ext cx="586778" cy="248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060EAA13-D274-2A1E-2603-C9CF65556B3C}"/>
              </a:ext>
            </a:extLst>
          </p:cNvPr>
          <p:cNvCxnSpPr>
            <a:cxnSpLocks/>
          </p:cNvCxnSpPr>
          <p:nvPr/>
        </p:nvCxnSpPr>
        <p:spPr>
          <a:xfrm flipV="1">
            <a:off x="3891080" y="3458529"/>
            <a:ext cx="802546" cy="581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CDE5DA31-E1CF-189F-9975-AF93E1A272BB}"/>
              </a:ext>
            </a:extLst>
          </p:cNvPr>
          <p:cNvCxnSpPr>
            <a:cxnSpLocks/>
          </p:cNvCxnSpPr>
          <p:nvPr/>
        </p:nvCxnSpPr>
        <p:spPr>
          <a:xfrm flipV="1">
            <a:off x="4788024" y="2635603"/>
            <a:ext cx="802546" cy="581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0ABC3DE0-31F2-8ABA-F9D8-644B1B4638B0}"/>
              </a:ext>
            </a:extLst>
          </p:cNvPr>
          <p:cNvCxnSpPr>
            <a:cxnSpLocks/>
            <a:stCxn id="7" idx="5"/>
            <a:endCxn id="27" idx="1"/>
          </p:cNvCxnSpPr>
          <p:nvPr/>
        </p:nvCxnSpPr>
        <p:spPr>
          <a:xfrm>
            <a:off x="4816551" y="1865823"/>
            <a:ext cx="801422" cy="71186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Oval 32">
            <a:extLst>
              <a:ext uri="{FF2B5EF4-FFF2-40B4-BE49-F238E27FC236}">
                <a16:creationId xmlns:a16="http://schemas.microsoft.com/office/drawing/2014/main" id="{0953765A-2A92-6BCD-3395-69D2062B6113}"/>
              </a:ext>
            </a:extLst>
          </p:cNvPr>
          <p:cNvSpPr/>
          <p:nvPr/>
        </p:nvSpPr>
        <p:spPr>
          <a:xfrm>
            <a:off x="2811517" y="1685913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80D57010-F268-FBE0-D374-3EC6E5B9926E}"/>
              </a:ext>
            </a:extLst>
          </p:cNvPr>
          <p:cNvSpPr/>
          <p:nvPr/>
        </p:nvSpPr>
        <p:spPr>
          <a:xfrm>
            <a:off x="3678768" y="1687602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E8937AB5-7F13-7F4B-933E-583AE44A147C}"/>
              </a:ext>
            </a:extLst>
          </p:cNvPr>
          <p:cNvSpPr/>
          <p:nvPr/>
        </p:nvSpPr>
        <p:spPr>
          <a:xfrm>
            <a:off x="4635118" y="1674148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5ACCB0F8-EE3E-440E-D389-5FB7AC67DB51}"/>
              </a:ext>
            </a:extLst>
          </p:cNvPr>
          <p:cNvSpPr/>
          <p:nvPr/>
        </p:nvSpPr>
        <p:spPr>
          <a:xfrm>
            <a:off x="5503148" y="1676628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2E484AF2-239B-0930-7FBC-205A04494DB0}"/>
              </a:ext>
            </a:extLst>
          </p:cNvPr>
          <p:cNvSpPr/>
          <p:nvPr/>
        </p:nvSpPr>
        <p:spPr>
          <a:xfrm>
            <a:off x="2791078" y="2491636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14D0B93C-8599-52CE-7A62-05692040E2C5}"/>
              </a:ext>
            </a:extLst>
          </p:cNvPr>
          <p:cNvSpPr/>
          <p:nvPr/>
        </p:nvSpPr>
        <p:spPr>
          <a:xfrm>
            <a:off x="3658329" y="2493325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5E3582D3-9228-42CF-2F67-2C9E38FCDD21}"/>
              </a:ext>
            </a:extLst>
          </p:cNvPr>
          <p:cNvSpPr/>
          <p:nvPr/>
        </p:nvSpPr>
        <p:spPr>
          <a:xfrm>
            <a:off x="4614679" y="2479871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C692B4AC-8991-1CAF-F95A-24F104C82EAE}"/>
              </a:ext>
            </a:extLst>
          </p:cNvPr>
          <p:cNvSpPr/>
          <p:nvPr/>
        </p:nvSpPr>
        <p:spPr>
          <a:xfrm>
            <a:off x="5482709" y="2482351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889BBAAD-06A0-4B19-FD2F-3764A32C3735}"/>
              </a:ext>
            </a:extLst>
          </p:cNvPr>
          <p:cNvSpPr/>
          <p:nvPr/>
        </p:nvSpPr>
        <p:spPr>
          <a:xfrm>
            <a:off x="3792942" y="3383962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89950AF0-E38D-1014-DEC0-C00242296DB7}"/>
              </a:ext>
            </a:extLst>
          </p:cNvPr>
          <p:cNvSpPr/>
          <p:nvPr/>
        </p:nvSpPr>
        <p:spPr>
          <a:xfrm>
            <a:off x="2889686" y="337814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BD250A8-4A70-7183-A11A-A08AE5E75015}"/>
              </a:ext>
            </a:extLst>
          </p:cNvPr>
          <p:cNvSpPr/>
          <p:nvPr/>
        </p:nvSpPr>
        <p:spPr>
          <a:xfrm>
            <a:off x="4739504" y="337814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2F0DB56-E920-6E90-4096-E5981337D603}"/>
              </a:ext>
            </a:extLst>
          </p:cNvPr>
          <p:cNvSpPr/>
          <p:nvPr/>
        </p:nvSpPr>
        <p:spPr>
          <a:xfrm>
            <a:off x="5642760" y="337814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449C097E-F6DA-14D9-9165-D27AE74E03FA}"/>
              </a:ext>
            </a:extLst>
          </p:cNvPr>
          <p:cNvSpPr/>
          <p:nvPr/>
        </p:nvSpPr>
        <p:spPr>
          <a:xfrm>
            <a:off x="2808029" y="3313182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4B0C0EC-9F31-D648-2F9A-7DAC3D8560F8}"/>
              </a:ext>
            </a:extLst>
          </p:cNvPr>
          <p:cNvSpPr/>
          <p:nvPr/>
        </p:nvSpPr>
        <p:spPr>
          <a:xfrm>
            <a:off x="3685353" y="3314871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CCBFE9B3-8DFC-7A6D-34A3-4208ED39516E}"/>
              </a:ext>
            </a:extLst>
          </p:cNvPr>
          <p:cNvSpPr/>
          <p:nvPr/>
        </p:nvSpPr>
        <p:spPr>
          <a:xfrm>
            <a:off x="4632276" y="3301417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66F8203D-AF98-417C-1891-A0EFA0AF3A53}"/>
              </a:ext>
            </a:extLst>
          </p:cNvPr>
          <p:cNvSpPr/>
          <p:nvPr/>
        </p:nvSpPr>
        <p:spPr>
          <a:xfrm>
            <a:off x="5499660" y="3303897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01581FF4-D274-275C-1AA8-D6E2BB3B6A4E}"/>
              </a:ext>
            </a:extLst>
          </p:cNvPr>
          <p:cNvSpPr/>
          <p:nvPr/>
        </p:nvSpPr>
        <p:spPr>
          <a:xfrm>
            <a:off x="3743576" y="1045812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87B7251F-62DD-610D-222B-45614B0335BA}"/>
              </a:ext>
            </a:extLst>
          </p:cNvPr>
          <p:cNvSpPr/>
          <p:nvPr/>
        </p:nvSpPr>
        <p:spPr>
          <a:xfrm>
            <a:off x="2840320" y="103999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8623FF13-9D55-52C6-6487-F53BA6B94B73}"/>
              </a:ext>
            </a:extLst>
          </p:cNvPr>
          <p:cNvSpPr/>
          <p:nvPr/>
        </p:nvSpPr>
        <p:spPr>
          <a:xfrm>
            <a:off x="4690138" y="103999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73AFDFB2-954A-08CC-4913-061D4FC2F11C}"/>
              </a:ext>
            </a:extLst>
          </p:cNvPr>
          <p:cNvSpPr/>
          <p:nvPr/>
        </p:nvSpPr>
        <p:spPr>
          <a:xfrm>
            <a:off x="5593394" y="103999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B02117BF-932B-7C11-DEAD-05AEE2B80AC3}"/>
              </a:ext>
            </a:extLst>
          </p:cNvPr>
          <p:cNvCxnSpPr>
            <a:cxnSpLocks/>
            <a:stCxn id="50" idx="6"/>
            <a:endCxn id="60" idx="1"/>
          </p:cNvCxnSpPr>
          <p:nvPr/>
        </p:nvCxnSpPr>
        <p:spPr>
          <a:xfrm>
            <a:off x="5780266" y="1114483"/>
            <a:ext cx="654084" cy="625999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DF0917DC-C92F-80A7-2084-85B98F259410}"/>
              </a:ext>
            </a:extLst>
          </p:cNvPr>
          <p:cNvCxnSpPr>
            <a:cxnSpLocks/>
          </p:cNvCxnSpPr>
          <p:nvPr/>
        </p:nvCxnSpPr>
        <p:spPr>
          <a:xfrm flipV="1">
            <a:off x="4833929" y="1112003"/>
            <a:ext cx="802546" cy="581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" name="Oval 36">
            <a:extLst>
              <a:ext uri="{FF2B5EF4-FFF2-40B4-BE49-F238E27FC236}">
                <a16:creationId xmlns:a16="http://schemas.microsoft.com/office/drawing/2014/main" id="{BAEB755D-BEC7-AB0B-BB9A-E32CED85B520}"/>
              </a:ext>
            </a:extLst>
          </p:cNvPr>
          <p:cNvSpPr/>
          <p:nvPr/>
        </p:nvSpPr>
        <p:spPr>
          <a:xfrm>
            <a:off x="2808029" y="983010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C4FC0A30-8327-846F-28A9-F9F8C0775C6A}"/>
              </a:ext>
            </a:extLst>
          </p:cNvPr>
          <p:cNvSpPr/>
          <p:nvPr/>
        </p:nvSpPr>
        <p:spPr>
          <a:xfrm>
            <a:off x="3675280" y="984699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93A55676-B345-5CE5-8476-779E1302E66A}"/>
              </a:ext>
            </a:extLst>
          </p:cNvPr>
          <p:cNvSpPr/>
          <p:nvPr/>
        </p:nvSpPr>
        <p:spPr>
          <a:xfrm>
            <a:off x="4631630" y="971245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1C635943-7286-2B94-AAB4-F7348CEE2AFD}"/>
              </a:ext>
            </a:extLst>
          </p:cNvPr>
          <p:cNvSpPr/>
          <p:nvPr/>
        </p:nvSpPr>
        <p:spPr>
          <a:xfrm>
            <a:off x="5499660" y="973725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202C470D-960C-0985-70C5-6E181C6255DE}"/>
              </a:ext>
            </a:extLst>
          </p:cNvPr>
          <p:cNvSpPr/>
          <p:nvPr/>
        </p:nvSpPr>
        <p:spPr>
          <a:xfrm>
            <a:off x="6486990" y="176552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0B24315F-6459-A319-84C8-B2AEDAA6C4C5}"/>
              </a:ext>
            </a:extLst>
          </p:cNvPr>
          <p:cNvSpPr/>
          <p:nvPr/>
        </p:nvSpPr>
        <p:spPr>
          <a:xfrm>
            <a:off x="6486990" y="2579226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8AE83DFF-BC25-5F16-E8A0-0D3DBFECC5BE}"/>
              </a:ext>
            </a:extLst>
          </p:cNvPr>
          <p:cNvSpPr/>
          <p:nvPr/>
        </p:nvSpPr>
        <p:spPr>
          <a:xfrm>
            <a:off x="6393256" y="1699255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E9DB5FC8-701F-FA21-0030-5D19B5E0B496}"/>
              </a:ext>
            </a:extLst>
          </p:cNvPr>
          <p:cNvSpPr/>
          <p:nvPr/>
        </p:nvSpPr>
        <p:spPr>
          <a:xfrm>
            <a:off x="6372817" y="2504978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66F84DDA-7E0C-1F4B-E3B1-B3A9B2648B7B}"/>
              </a:ext>
            </a:extLst>
          </p:cNvPr>
          <p:cNvSpPr/>
          <p:nvPr/>
        </p:nvSpPr>
        <p:spPr>
          <a:xfrm>
            <a:off x="6532868" y="3400772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8FE6A4CC-59C0-3367-D142-D26559DD6E5B}"/>
              </a:ext>
            </a:extLst>
          </p:cNvPr>
          <p:cNvSpPr/>
          <p:nvPr/>
        </p:nvSpPr>
        <p:spPr>
          <a:xfrm>
            <a:off x="6389768" y="3326524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B8E779E3-E5C6-7E50-3B17-273C5B50D4F2}"/>
              </a:ext>
            </a:extLst>
          </p:cNvPr>
          <p:cNvSpPr/>
          <p:nvPr/>
        </p:nvSpPr>
        <p:spPr>
          <a:xfrm>
            <a:off x="6483502" y="1062622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86DF3C38-7FA8-BD28-8D3F-E4789F2B9EB1}"/>
              </a:ext>
            </a:extLst>
          </p:cNvPr>
          <p:cNvSpPr/>
          <p:nvPr/>
        </p:nvSpPr>
        <p:spPr>
          <a:xfrm>
            <a:off x="6389768" y="996352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84" name="CasellaDiTesto 3">
            <a:extLst>
              <a:ext uri="{FF2B5EF4-FFF2-40B4-BE49-F238E27FC236}">
                <a16:creationId xmlns:a16="http://schemas.microsoft.com/office/drawing/2014/main" id="{4D2D5467-E569-2A39-4B13-76859C5C414F}"/>
              </a:ext>
            </a:extLst>
          </p:cNvPr>
          <p:cNvSpPr txBox="1"/>
          <p:nvPr/>
        </p:nvSpPr>
        <p:spPr>
          <a:xfrm>
            <a:off x="3170" y="4973106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all we need to check if there is a directed path from class 1 to class k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67347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Rectangle: Rounded Corners 72">
            <a:extLst>
              <a:ext uri="{FF2B5EF4-FFF2-40B4-BE49-F238E27FC236}">
                <a16:creationId xmlns:a16="http://schemas.microsoft.com/office/drawing/2014/main" id="{177A7C48-59C7-CDEE-11E7-DD20D902C756}"/>
              </a:ext>
            </a:extLst>
          </p:cNvPr>
          <p:cNvSpPr/>
          <p:nvPr/>
        </p:nvSpPr>
        <p:spPr>
          <a:xfrm>
            <a:off x="6199279" y="865056"/>
            <a:ext cx="667177" cy="288050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: Rounded Corners 69">
            <a:extLst>
              <a:ext uri="{FF2B5EF4-FFF2-40B4-BE49-F238E27FC236}">
                <a16:creationId xmlns:a16="http://schemas.microsoft.com/office/drawing/2014/main" id="{C15B5AD6-B21E-5540-BB69-EA584EF7C789}"/>
              </a:ext>
            </a:extLst>
          </p:cNvPr>
          <p:cNvSpPr/>
          <p:nvPr/>
        </p:nvSpPr>
        <p:spPr>
          <a:xfrm>
            <a:off x="5312081" y="865056"/>
            <a:ext cx="667177" cy="288050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: Rounded Corners 70">
            <a:extLst>
              <a:ext uri="{FF2B5EF4-FFF2-40B4-BE49-F238E27FC236}">
                <a16:creationId xmlns:a16="http://schemas.microsoft.com/office/drawing/2014/main" id="{197DC84F-51AA-77E1-4B4C-6911501AB782}"/>
              </a:ext>
            </a:extLst>
          </p:cNvPr>
          <p:cNvSpPr/>
          <p:nvPr/>
        </p:nvSpPr>
        <p:spPr>
          <a:xfrm>
            <a:off x="4454037" y="865056"/>
            <a:ext cx="667177" cy="288050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: Rounded Corners 68">
            <a:extLst>
              <a:ext uri="{FF2B5EF4-FFF2-40B4-BE49-F238E27FC236}">
                <a16:creationId xmlns:a16="http://schemas.microsoft.com/office/drawing/2014/main" id="{791B575B-B53A-1104-4B93-FA3E045DAA1B}"/>
              </a:ext>
            </a:extLst>
          </p:cNvPr>
          <p:cNvSpPr/>
          <p:nvPr/>
        </p:nvSpPr>
        <p:spPr>
          <a:xfrm>
            <a:off x="3491035" y="865056"/>
            <a:ext cx="667177" cy="288050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: Rounded Corners 67">
            <a:extLst>
              <a:ext uri="{FF2B5EF4-FFF2-40B4-BE49-F238E27FC236}">
                <a16:creationId xmlns:a16="http://schemas.microsoft.com/office/drawing/2014/main" id="{BA98AF27-1F5B-34B9-BC73-7F5988DAA5C9}"/>
              </a:ext>
            </a:extLst>
          </p:cNvPr>
          <p:cNvSpPr/>
          <p:nvPr/>
        </p:nvSpPr>
        <p:spPr>
          <a:xfrm>
            <a:off x="2632991" y="865056"/>
            <a:ext cx="667177" cy="288050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5D43556C-0ACD-C98E-964C-88A678106392}"/>
              </a:ext>
            </a:extLst>
          </p:cNvPr>
          <p:cNvSpPr txBox="1"/>
          <p:nvPr/>
        </p:nvSpPr>
        <p:spPr>
          <a:xfrm>
            <a:off x="35496" y="4193212"/>
            <a:ext cx="88569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edges connecting nonadjacent color classes are removed</a:t>
            </a: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860E834-9F6F-61AF-F141-AA380CCCCBC5}"/>
              </a:ext>
            </a:extLst>
          </p:cNvPr>
          <p:cNvSpPr txBox="1"/>
          <p:nvPr/>
        </p:nvSpPr>
        <p:spPr>
          <a:xfrm>
            <a:off x="0" y="4561614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the remaining edges are directed towards the larger class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-16394" y="64603"/>
            <a:ext cx="5868144" cy="45213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cs typeface="Times New Roman" pitchFamily="18" charset="0"/>
              </a:rPr>
              <a:t>Finding a path colored 1-2-...-k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08E9B334-F1B7-EB98-64EB-9AFF3690D7D2}"/>
              </a:ext>
            </a:extLst>
          </p:cNvPr>
          <p:cNvCxnSpPr>
            <a:cxnSpLocks/>
            <a:stCxn id="3" idx="6"/>
            <a:endCxn id="2" idx="2"/>
          </p:cNvCxnSpPr>
          <p:nvPr/>
        </p:nvCxnSpPr>
        <p:spPr>
          <a:xfrm>
            <a:off x="2987824" y="1814906"/>
            <a:ext cx="759240" cy="581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9BB006DC-E568-8F80-13AF-2B75295CB407}"/>
              </a:ext>
            </a:extLst>
          </p:cNvPr>
          <p:cNvCxnSpPr>
            <a:cxnSpLocks/>
            <a:stCxn id="44" idx="1"/>
            <a:endCxn id="35" idx="5"/>
          </p:cNvCxnSpPr>
          <p:nvPr/>
        </p:nvCxnSpPr>
        <p:spPr>
          <a:xfrm flipH="1" flipV="1">
            <a:off x="3918280" y="1927891"/>
            <a:ext cx="737493" cy="59320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9E9FFC11-957C-1E90-B1C6-BD1210676944}"/>
              </a:ext>
            </a:extLst>
          </p:cNvPr>
          <p:cNvCxnSpPr>
            <a:cxnSpLocks/>
            <a:stCxn id="23" idx="5"/>
          </p:cNvCxnSpPr>
          <p:nvPr/>
        </p:nvCxnSpPr>
        <p:spPr>
          <a:xfrm>
            <a:off x="2966733" y="2679524"/>
            <a:ext cx="780331" cy="784822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802D5CEE-A848-824F-EF41-87F406C26DF8}"/>
              </a:ext>
            </a:extLst>
          </p:cNvPr>
          <p:cNvSpPr/>
          <p:nvPr/>
        </p:nvSpPr>
        <p:spPr>
          <a:xfrm>
            <a:off x="3747064" y="174871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E4B7929A-0E12-0966-C6E1-3907AC555CC9}"/>
              </a:ext>
            </a:extLst>
          </p:cNvPr>
          <p:cNvSpPr/>
          <p:nvPr/>
        </p:nvSpPr>
        <p:spPr>
          <a:xfrm>
            <a:off x="2843808" y="1742898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FF11586D-0C4E-12A9-8372-BC8BA6749345}"/>
              </a:ext>
            </a:extLst>
          </p:cNvPr>
          <p:cNvSpPr/>
          <p:nvPr/>
        </p:nvSpPr>
        <p:spPr>
          <a:xfrm>
            <a:off x="4693626" y="1742898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8450833-C194-B168-84A5-D3EF175E2CBE}"/>
              </a:ext>
            </a:extLst>
          </p:cNvPr>
          <p:cNvSpPr/>
          <p:nvPr/>
        </p:nvSpPr>
        <p:spPr>
          <a:xfrm>
            <a:off x="5596882" y="1742898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5A9D8324-C334-DFF5-1E86-9343159A1905}"/>
              </a:ext>
            </a:extLst>
          </p:cNvPr>
          <p:cNvSpPr/>
          <p:nvPr/>
        </p:nvSpPr>
        <p:spPr>
          <a:xfrm>
            <a:off x="3747064" y="2562416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BF00259B-AF47-DAD8-21F3-4204F0EE3A4F}"/>
              </a:ext>
            </a:extLst>
          </p:cNvPr>
          <p:cNvSpPr/>
          <p:nvPr/>
        </p:nvSpPr>
        <p:spPr>
          <a:xfrm>
            <a:off x="2843808" y="2556599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3139D759-927D-D063-EE52-B8F47C7CD4F5}"/>
              </a:ext>
            </a:extLst>
          </p:cNvPr>
          <p:cNvSpPr/>
          <p:nvPr/>
        </p:nvSpPr>
        <p:spPr>
          <a:xfrm>
            <a:off x="4693626" y="2556599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B2B75DAE-FFBB-5282-F787-B310EC1B61FF}"/>
              </a:ext>
            </a:extLst>
          </p:cNvPr>
          <p:cNvSpPr/>
          <p:nvPr/>
        </p:nvSpPr>
        <p:spPr>
          <a:xfrm>
            <a:off x="5596882" y="2556599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319A6AFE-3E3E-2E4A-69B9-CFBBB73E92F9}"/>
              </a:ext>
            </a:extLst>
          </p:cNvPr>
          <p:cNvCxnSpPr>
            <a:cxnSpLocks/>
            <a:endCxn id="60" idx="3"/>
          </p:cNvCxnSpPr>
          <p:nvPr/>
        </p:nvCxnSpPr>
        <p:spPr>
          <a:xfrm flipV="1">
            <a:off x="5720448" y="1939544"/>
            <a:ext cx="713902" cy="68267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98C2C28E-93EC-F292-CA64-80E67ACF575C}"/>
              </a:ext>
            </a:extLst>
          </p:cNvPr>
          <p:cNvCxnSpPr>
            <a:cxnSpLocks/>
            <a:stCxn id="16" idx="6"/>
            <a:endCxn id="17" idx="2"/>
          </p:cNvCxnSpPr>
          <p:nvPr/>
        </p:nvCxnSpPr>
        <p:spPr>
          <a:xfrm>
            <a:off x="4912882" y="3442175"/>
            <a:ext cx="586778" cy="248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060EAA13-D274-2A1E-2603-C9CF65556B3C}"/>
              </a:ext>
            </a:extLst>
          </p:cNvPr>
          <p:cNvCxnSpPr>
            <a:cxnSpLocks/>
          </p:cNvCxnSpPr>
          <p:nvPr/>
        </p:nvCxnSpPr>
        <p:spPr>
          <a:xfrm flipV="1">
            <a:off x="3891080" y="3458529"/>
            <a:ext cx="802546" cy="581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CDE5DA31-E1CF-189F-9975-AF93E1A272BB}"/>
              </a:ext>
            </a:extLst>
          </p:cNvPr>
          <p:cNvCxnSpPr>
            <a:cxnSpLocks/>
          </p:cNvCxnSpPr>
          <p:nvPr/>
        </p:nvCxnSpPr>
        <p:spPr>
          <a:xfrm flipV="1">
            <a:off x="4788024" y="2635603"/>
            <a:ext cx="802546" cy="581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0ABC3DE0-31F2-8ABA-F9D8-644B1B4638B0}"/>
              </a:ext>
            </a:extLst>
          </p:cNvPr>
          <p:cNvCxnSpPr>
            <a:cxnSpLocks/>
            <a:stCxn id="7" idx="5"/>
            <a:endCxn id="27" idx="1"/>
          </p:cNvCxnSpPr>
          <p:nvPr/>
        </p:nvCxnSpPr>
        <p:spPr>
          <a:xfrm>
            <a:off x="4816551" y="1865823"/>
            <a:ext cx="801422" cy="71186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Oval 32">
            <a:extLst>
              <a:ext uri="{FF2B5EF4-FFF2-40B4-BE49-F238E27FC236}">
                <a16:creationId xmlns:a16="http://schemas.microsoft.com/office/drawing/2014/main" id="{0953765A-2A92-6BCD-3395-69D2062B6113}"/>
              </a:ext>
            </a:extLst>
          </p:cNvPr>
          <p:cNvSpPr/>
          <p:nvPr/>
        </p:nvSpPr>
        <p:spPr>
          <a:xfrm>
            <a:off x="2811517" y="1685913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80D57010-F268-FBE0-D374-3EC6E5B9926E}"/>
              </a:ext>
            </a:extLst>
          </p:cNvPr>
          <p:cNvSpPr/>
          <p:nvPr/>
        </p:nvSpPr>
        <p:spPr>
          <a:xfrm>
            <a:off x="3678768" y="1687602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E8937AB5-7F13-7F4B-933E-583AE44A147C}"/>
              </a:ext>
            </a:extLst>
          </p:cNvPr>
          <p:cNvSpPr/>
          <p:nvPr/>
        </p:nvSpPr>
        <p:spPr>
          <a:xfrm>
            <a:off x="4635118" y="1674148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5ACCB0F8-EE3E-440E-D389-5FB7AC67DB51}"/>
              </a:ext>
            </a:extLst>
          </p:cNvPr>
          <p:cNvSpPr/>
          <p:nvPr/>
        </p:nvSpPr>
        <p:spPr>
          <a:xfrm>
            <a:off x="5503148" y="1676628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2E484AF2-239B-0930-7FBC-205A04494DB0}"/>
              </a:ext>
            </a:extLst>
          </p:cNvPr>
          <p:cNvSpPr/>
          <p:nvPr/>
        </p:nvSpPr>
        <p:spPr>
          <a:xfrm>
            <a:off x="2791078" y="2491636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14D0B93C-8599-52CE-7A62-05692040E2C5}"/>
              </a:ext>
            </a:extLst>
          </p:cNvPr>
          <p:cNvSpPr/>
          <p:nvPr/>
        </p:nvSpPr>
        <p:spPr>
          <a:xfrm>
            <a:off x="3658329" y="2493325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5E3582D3-9228-42CF-2F67-2C9E38FCDD21}"/>
              </a:ext>
            </a:extLst>
          </p:cNvPr>
          <p:cNvSpPr/>
          <p:nvPr/>
        </p:nvSpPr>
        <p:spPr>
          <a:xfrm>
            <a:off x="4614679" y="2479871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C692B4AC-8991-1CAF-F95A-24F104C82EAE}"/>
              </a:ext>
            </a:extLst>
          </p:cNvPr>
          <p:cNvSpPr/>
          <p:nvPr/>
        </p:nvSpPr>
        <p:spPr>
          <a:xfrm>
            <a:off x="5482709" y="2482351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889BBAAD-06A0-4B19-FD2F-3764A32C3735}"/>
              </a:ext>
            </a:extLst>
          </p:cNvPr>
          <p:cNvSpPr/>
          <p:nvPr/>
        </p:nvSpPr>
        <p:spPr>
          <a:xfrm>
            <a:off x="3792942" y="3383962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89950AF0-E38D-1014-DEC0-C00242296DB7}"/>
              </a:ext>
            </a:extLst>
          </p:cNvPr>
          <p:cNvSpPr/>
          <p:nvPr/>
        </p:nvSpPr>
        <p:spPr>
          <a:xfrm>
            <a:off x="2889686" y="337814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BD250A8-4A70-7183-A11A-A08AE5E75015}"/>
              </a:ext>
            </a:extLst>
          </p:cNvPr>
          <p:cNvSpPr/>
          <p:nvPr/>
        </p:nvSpPr>
        <p:spPr>
          <a:xfrm>
            <a:off x="4739504" y="337814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2F0DB56-E920-6E90-4096-E5981337D603}"/>
              </a:ext>
            </a:extLst>
          </p:cNvPr>
          <p:cNvSpPr/>
          <p:nvPr/>
        </p:nvSpPr>
        <p:spPr>
          <a:xfrm>
            <a:off x="5642760" y="337814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449C097E-F6DA-14D9-9165-D27AE74E03FA}"/>
              </a:ext>
            </a:extLst>
          </p:cNvPr>
          <p:cNvSpPr/>
          <p:nvPr/>
        </p:nvSpPr>
        <p:spPr>
          <a:xfrm>
            <a:off x="2808029" y="3313182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4B0C0EC-9F31-D648-2F9A-7DAC3D8560F8}"/>
              </a:ext>
            </a:extLst>
          </p:cNvPr>
          <p:cNvSpPr/>
          <p:nvPr/>
        </p:nvSpPr>
        <p:spPr>
          <a:xfrm>
            <a:off x="3685353" y="3314871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CCBFE9B3-8DFC-7A6D-34A3-4208ED39516E}"/>
              </a:ext>
            </a:extLst>
          </p:cNvPr>
          <p:cNvSpPr/>
          <p:nvPr/>
        </p:nvSpPr>
        <p:spPr>
          <a:xfrm>
            <a:off x="4632276" y="3301417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66F8203D-AF98-417C-1891-A0EFA0AF3A53}"/>
              </a:ext>
            </a:extLst>
          </p:cNvPr>
          <p:cNvSpPr/>
          <p:nvPr/>
        </p:nvSpPr>
        <p:spPr>
          <a:xfrm>
            <a:off x="5499660" y="3303897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01581FF4-D274-275C-1AA8-D6E2BB3B6A4E}"/>
              </a:ext>
            </a:extLst>
          </p:cNvPr>
          <p:cNvSpPr/>
          <p:nvPr/>
        </p:nvSpPr>
        <p:spPr>
          <a:xfrm>
            <a:off x="3743576" y="1045812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87B7251F-62DD-610D-222B-45614B0335BA}"/>
              </a:ext>
            </a:extLst>
          </p:cNvPr>
          <p:cNvSpPr/>
          <p:nvPr/>
        </p:nvSpPr>
        <p:spPr>
          <a:xfrm>
            <a:off x="2840320" y="103999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8623FF13-9D55-52C6-6487-F53BA6B94B73}"/>
              </a:ext>
            </a:extLst>
          </p:cNvPr>
          <p:cNvSpPr/>
          <p:nvPr/>
        </p:nvSpPr>
        <p:spPr>
          <a:xfrm>
            <a:off x="4690138" y="103999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73AFDFB2-954A-08CC-4913-061D4FC2F11C}"/>
              </a:ext>
            </a:extLst>
          </p:cNvPr>
          <p:cNvSpPr/>
          <p:nvPr/>
        </p:nvSpPr>
        <p:spPr>
          <a:xfrm>
            <a:off x="5593394" y="103999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B02117BF-932B-7C11-DEAD-05AEE2B80AC3}"/>
              </a:ext>
            </a:extLst>
          </p:cNvPr>
          <p:cNvCxnSpPr>
            <a:cxnSpLocks/>
            <a:stCxn id="50" idx="6"/>
            <a:endCxn id="60" idx="1"/>
          </p:cNvCxnSpPr>
          <p:nvPr/>
        </p:nvCxnSpPr>
        <p:spPr>
          <a:xfrm>
            <a:off x="5780266" y="1114483"/>
            <a:ext cx="654084" cy="625999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DF0917DC-C92F-80A7-2084-85B98F259410}"/>
              </a:ext>
            </a:extLst>
          </p:cNvPr>
          <p:cNvCxnSpPr>
            <a:cxnSpLocks/>
          </p:cNvCxnSpPr>
          <p:nvPr/>
        </p:nvCxnSpPr>
        <p:spPr>
          <a:xfrm flipV="1">
            <a:off x="4833929" y="1112003"/>
            <a:ext cx="802546" cy="581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" name="Oval 36">
            <a:extLst>
              <a:ext uri="{FF2B5EF4-FFF2-40B4-BE49-F238E27FC236}">
                <a16:creationId xmlns:a16="http://schemas.microsoft.com/office/drawing/2014/main" id="{BAEB755D-BEC7-AB0B-BB9A-E32CED85B520}"/>
              </a:ext>
            </a:extLst>
          </p:cNvPr>
          <p:cNvSpPr/>
          <p:nvPr/>
        </p:nvSpPr>
        <p:spPr>
          <a:xfrm>
            <a:off x="2808029" y="983010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C4FC0A30-8327-846F-28A9-F9F8C0775C6A}"/>
              </a:ext>
            </a:extLst>
          </p:cNvPr>
          <p:cNvSpPr/>
          <p:nvPr/>
        </p:nvSpPr>
        <p:spPr>
          <a:xfrm>
            <a:off x="3675280" y="984699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93A55676-B345-5CE5-8476-779E1302E66A}"/>
              </a:ext>
            </a:extLst>
          </p:cNvPr>
          <p:cNvSpPr/>
          <p:nvPr/>
        </p:nvSpPr>
        <p:spPr>
          <a:xfrm>
            <a:off x="4631630" y="971245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1C635943-7286-2B94-AAB4-F7348CEE2AFD}"/>
              </a:ext>
            </a:extLst>
          </p:cNvPr>
          <p:cNvSpPr/>
          <p:nvPr/>
        </p:nvSpPr>
        <p:spPr>
          <a:xfrm>
            <a:off x="5499660" y="973725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202C470D-960C-0985-70C5-6E181C6255DE}"/>
              </a:ext>
            </a:extLst>
          </p:cNvPr>
          <p:cNvSpPr/>
          <p:nvPr/>
        </p:nvSpPr>
        <p:spPr>
          <a:xfrm>
            <a:off x="6486990" y="176552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0B24315F-6459-A319-84C8-B2AEDAA6C4C5}"/>
              </a:ext>
            </a:extLst>
          </p:cNvPr>
          <p:cNvSpPr/>
          <p:nvPr/>
        </p:nvSpPr>
        <p:spPr>
          <a:xfrm>
            <a:off x="6486990" y="2579226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8AE83DFF-BC25-5F16-E8A0-0D3DBFECC5BE}"/>
              </a:ext>
            </a:extLst>
          </p:cNvPr>
          <p:cNvSpPr/>
          <p:nvPr/>
        </p:nvSpPr>
        <p:spPr>
          <a:xfrm>
            <a:off x="6393256" y="1699255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E9DB5FC8-701F-FA21-0030-5D19B5E0B496}"/>
              </a:ext>
            </a:extLst>
          </p:cNvPr>
          <p:cNvSpPr/>
          <p:nvPr/>
        </p:nvSpPr>
        <p:spPr>
          <a:xfrm>
            <a:off x="6372817" y="2504978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66F84DDA-7E0C-1F4B-E3B1-B3A9B2648B7B}"/>
              </a:ext>
            </a:extLst>
          </p:cNvPr>
          <p:cNvSpPr/>
          <p:nvPr/>
        </p:nvSpPr>
        <p:spPr>
          <a:xfrm>
            <a:off x="6532868" y="3400772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8FE6A4CC-59C0-3367-D142-D26559DD6E5B}"/>
              </a:ext>
            </a:extLst>
          </p:cNvPr>
          <p:cNvSpPr/>
          <p:nvPr/>
        </p:nvSpPr>
        <p:spPr>
          <a:xfrm>
            <a:off x="6389768" y="3326524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B8E779E3-E5C6-7E50-3B17-273C5B50D4F2}"/>
              </a:ext>
            </a:extLst>
          </p:cNvPr>
          <p:cNvSpPr/>
          <p:nvPr/>
        </p:nvSpPr>
        <p:spPr>
          <a:xfrm>
            <a:off x="6483502" y="1062622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86DF3C38-7FA8-BD28-8D3F-E4789F2B9EB1}"/>
              </a:ext>
            </a:extLst>
          </p:cNvPr>
          <p:cNvSpPr/>
          <p:nvPr/>
        </p:nvSpPr>
        <p:spPr>
          <a:xfrm>
            <a:off x="6389768" y="996352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84" name="CasellaDiTesto 3">
            <a:extLst>
              <a:ext uri="{FF2B5EF4-FFF2-40B4-BE49-F238E27FC236}">
                <a16:creationId xmlns:a16="http://schemas.microsoft.com/office/drawing/2014/main" id="{4D2D5467-E569-2A39-4B13-76859C5C414F}"/>
              </a:ext>
            </a:extLst>
          </p:cNvPr>
          <p:cNvSpPr txBox="1"/>
          <p:nvPr/>
        </p:nvSpPr>
        <p:spPr>
          <a:xfrm>
            <a:off x="3170" y="4973106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all we need to check if there is a directed path from class 1 to class k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62A0B96E-DE13-8AAD-C029-F260932AEFBD}"/>
              </a:ext>
            </a:extLst>
          </p:cNvPr>
          <p:cNvSpPr/>
          <p:nvPr/>
        </p:nvSpPr>
        <p:spPr>
          <a:xfrm rot="5400000">
            <a:off x="5198846" y="1003991"/>
            <a:ext cx="140758" cy="216025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Isosceles Triangle 28">
            <a:extLst>
              <a:ext uri="{FF2B5EF4-FFF2-40B4-BE49-F238E27FC236}">
                <a16:creationId xmlns:a16="http://schemas.microsoft.com/office/drawing/2014/main" id="{3470A917-90BE-BC9B-49EB-A1C764AC965A}"/>
              </a:ext>
            </a:extLst>
          </p:cNvPr>
          <p:cNvSpPr/>
          <p:nvPr/>
        </p:nvSpPr>
        <p:spPr>
          <a:xfrm rot="5400000">
            <a:off x="3371221" y="1713255"/>
            <a:ext cx="140758" cy="216025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Isosceles Triangle 30">
            <a:extLst>
              <a:ext uri="{FF2B5EF4-FFF2-40B4-BE49-F238E27FC236}">
                <a16:creationId xmlns:a16="http://schemas.microsoft.com/office/drawing/2014/main" id="{D468299F-865C-EEB4-4AA7-343D2B8B3121}"/>
              </a:ext>
            </a:extLst>
          </p:cNvPr>
          <p:cNvSpPr/>
          <p:nvPr/>
        </p:nvSpPr>
        <p:spPr>
          <a:xfrm rot="5400000">
            <a:off x="4269135" y="3359270"/>
            <a:ext cx="140758" cy="216025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Isosceles Triangle 41">
            <a:extLst>
              <a:ext uri="{FF2B5EF4-FFF2-40B4-BE49-F238E27FC236}">
                <a16:creationId xmlns:a16="http://schemas.microsoft.com/office/drawing/2014/main" id="{4B41CBC9-0E32-7C66-F2DC-DBB28B8243DF}"/>
              </a:ext>
            </a:extLst>
          </p:cNvPr>
          <p:cNvSpPr/>
          <p:nvPr/>
        </p:nvSpPr>
        <p:spPr>
          <a:xfrm rot="5400000">
            <a:off x="5219996" y="3338213"/>
            <a:ext cx="140758" cy="216025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Isosceles Triangle 46">
            <a:extLst>
              <a:ext uri="{FF2B5EF4-FFF2-40B4-BE49-F238E27FC236}">
                <a16:creationId xmlns:a16="http://schemas.microsoft.com/office/drawing/2014/main" id="{5FC537BB-8E6F-484B-57E3-43CCA2DA24F9}"/>
              </a:ext>
            </a:extLst>
          </p:cNvPr>
          <p:cNvSpPr/>
          <p:nvPr/>
        </p:nvSpPr>
        <p:spPr>
          <a:xfrm rot="5400000">
            <a:off x="5202717" y="2532059"/>
            <a:ext cx="140758" cy="216025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Isosceles Triangle 47">
            <a:extLst>
              <a:ext uri="{FF2B5EF4-FFF2-40B4-BE49-F238E27FC236}">
                <a16:creationId xmlns:a16="http://schemas.microsoft.com/office/drawing/2014/main" id="{BE4EAE02-1717-5A84-ABFA-49D9598AD847}"/>
              </a:ext>
            </a:extLst>
          </p:cNvPr>
          <p:cNvSpPr/>
          <p:nvPr/>
        </p:nvSpPr>
        <p:spPr>
          <a:xfrm rot="7809867">
            <a:off x="3263209" y="2950275"/>
            <a:ext cx="140758" cy="216025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Isosceles Triangle 48">
            <a:extLst>
              <a:ext uri="{FF2B5EF4-FFF2-40B4-BE49-F238E27FC236}">
                <a16:creationId xmlns:a16="http://schemas.microsoft.com/office/drawing/2014/main" id="{06AD3FC8-B341-0B1C-F037-646692E2268A}"/>
              </a:ext>
            </a:extLst>
          </p:cNvPr>
          <p:cNvSpPr/>
          <p:nvPr/>
        </p:nvSpPr>
        <p:spPr>
          <a:xfrm rot="7685216">
            <a:off x="4190308" y="2101749"/>
            <a:ext cx="140758" cy="216025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Isosceles Triangle 51">
            <a:extLst>
              <a:ext uri="{FF2B5EF4-FFF2-40B4-BE49-F238E27FC236}">
                <a16:creationId xmlns:a16="http://schemas.microsoft.com/office/drawing/2014/main" id="{6F65DF0E-F103-E5A2-A908-E9C592785DBF}"/>
              </a:ext>
            </a:extLst>
          </p:cNvPr>
          <p:cNvSpPr/>
          <p:nvPr/>
        </p:nvSpPr>
        <p:spPr>
          <a:xfrm rot="7685216">
            <a:off x="5105617" y="2087324"/>
            <a:ext cx="140758" cy="216025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Isosceles Triangle 52">
            <a:extLst>
              <a:ext uri="{FF2B5EF4-FFF2-40B4-BE49-F238E27FC236}">
                <a16:creationId xmlns:a16="http://schemas.microsoft.com/office/drawing/2014/main" id="{1F4BDA74-CD0D-1612-9C2D-3C94ABDB3448}"/>
              </a:ext>
            </a:extLst>
          </p:cNvPr>
          <p:cNvSpPr/>
          <p:nvPr/>
        </p:nvSpPr>
        <p:spPr>
          <a:xfrm rot="7685216">
            <a:off x="5970270" y="1266771"/>
            <a:ext cx="140758" cy="216025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Isosceles Triangle 56">
            <a:extLst>
              <a:ext uri="{FF2B5EF4-FFF2-40B4-BE49-F238E27FC236}">
                <a16:creationId xmlns:a16="http://schemas.microsoft.com/office/drawing/2014/main" id="{927A547B-A8EB-03C1-F7C6-099743A628FF}"/>
              </a:ext>
            </a:extLst>
          </p:cNvPr>
          <p:cNvSpPr/>
          <p:nvPr/>
        </p:nvSpPr>
        <p:spPr>
          <a:xfrm rot="2620947">
            <a:off x="5988303" y="2206838"/>
            <a:ext cx="140758" cy="216025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7120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Rectangle: Rounded Corners 72">
            <a:extLst>
              <a:ext uri="{FF2B5EF4-FFF2-40B4-BE49-F238E27FC236}">
                <a16:creationId xmlns:a16="http://schemas.microsoft.com/office/drawing/2014/main" id="{177A7C48-59C7-CDEE-11E7-DD20D902C756}"/>
              </a:ext>
            </a:extLst>
          </p:cNvPr>
          <p:cNvSpPr/>
          <p:nvPr/>
        </p:nvSpPr>
        <p:spPr>
          <a:xfrm>
            <a:off x="6199279" y="865056"/>
            <a:ext cx="667177" cy="288050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: Rounded Corners 69">
            <a:extLst>
              <a:ext uri="{FF2B5EF4-FFF2-40B4-BE49-F238E27FC236}">
                <a16:creationId xmlns:a16="http://schemas.microsoft.com/office/drawing/2014/main" id="{C15B5AD6-B21E-5540-BB69-EA584EF7C789}"/>
              </a:ext>
            </a:extLst>
          </p:cNvPr>
          <p:cNvSpPr/>
          <p:nvPr/>
        </p:nvSpPr>
        <p:spPr>
          <a:xfrm>
            <a:off x="5312081" y="865056"/>
            <a:ext cx="667177" cy="288050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: Rounded Corners 70">
            <a:extLst>
              <a:ext uri="{FF2B5EF4-FFF2-40B4-BE49-F238E27FC236}">
                <a16:creationId xmlns:a16="http://schemas.microsoft.com/office/drawing/2014/main" id="{197DC84F-51AA-77E1-4B4C-6911501AB782}"/>
              </a:ext>
            </a:extLst>
          </p:cNvPr>
          <p:cNvSpPr/>
          <p:nvPr/>
        </p:nvSpPr>
        <p:spPr>
          <a:xfrm>
            <a:off x="4454037" y="865056"/>
            <a:ext cx="667177" cy="288050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: Rounded Corners 68">
            <a:extLst>
              <a:ext uri="{FF2B5EF4-FFF2-40B4-BE49-F238E27FC236}">
                <a16:creationId xmlns:a16="http://schemas.microsoft.com/office/drawing/2014/main" id="{791B575B-B53A-1104-4B93-FA3E045DAA1B}"/>
              </a:ext>
            </a:extLst>
          </p:cNvPr>
          <p:cNvSpPr/>
          <p:nvPr/>
        </p:nvSpPr>
        <p:spPr>
          <a:xfrm>
            <a:off x="3491035" y="865056"/>
            <a:ext cx="667177" cy="288050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: Rounded Corners 67">
            <a:extLst>
              <a:ext uri="{FF2B5EF4-FFF2-40B4-BE49-F238E27FC236}">
                <a16:creationId xmlns:a16="http://schemas.microsoft.com/office/drawing/2014/main" id="{BA98AF27-1F5B-34B9-BC73-7F5988DAA5C9}"/>
              </a:ext>
            </a:extLst>
          </p:cNvPr>
          <p:cNvSpPr/>
          <p:nvPr/>
        </p:nvSpPr>
        <p:spPr>
          <a:xfrm>
            <a:off x="2632991" y="865056"/>
            <a:ext cx="667177" cy="288050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5D43556C-0ACD-C98E-964C-88A678106392}"/>
              </a:ext>
            </a:extLst>
          </p:cNvPr>
          <p:cNvSpPr txBox="1"/>
          <p:nvPr/>
        </p:nvSpPr>
        <p:spPr>
          <a:xfrm>
            <a:off x="35496" y="4193212"/>
            <a:ext cx="88569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edges connecting nonadjacent color classes are removed</a:t>
            </a: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860E834-9F6F-61AF-F141-AA380CCCCBC5}"/>
              </a:ext>
            </a:extLst>
          </p:cNvPr>
          <p:cNvSpPr txBox="1"/>
          <p:nvPr/>
        </p:nvSpPr>
        <p:spPr>
          <a:xfrm>
            <a:off x="0" y="4561614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the remaining edges are directed towards the larger class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-16394" y="64603"/>
            <a:ext cx="5868144" cy="45213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cs typeface="Times New Roman" pitchFamily="18" charset="0"/>
              </a:rPr>
              <a:t>Finding a path colored 1-2-...-k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08E9B334-F1B7-EB98-64EB-9AFF3690D7D2}"/>
              </a:ext>
            </a:extLst>
          </p:cNvPr>
          <p:cNvCxnSpPr>
            <a:cxnSpLocks/>
            <a:stCxn id="3" idx="6"/>
            <a:endCxn id="2" idx="2"/>
          </p:cNvCxnSpPr>
          <p:nvPr/>
        </p:nvCxnSpPr>
        <p:spPr>
          <a:xfrm>
            <a:off x="2987824" y="1814906"/>
            <a:ext cx="759240" cy="581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9BB006DC-E568-8F80-13AF-2B75295CB407}"/>
              </a:ext>
            </a:extLst>
          </p:cNvPr>
          <p:cNvCxnSpPr>
            <a:cxnSpLocks/>
            <a:stCxn id="44" idx="1"/>
            <a:endCxn id="35" idx="5"/>
          </p:cNvCxnSpPr>
          <p:nvPr/>
        </p:nvCxnSpPr>
        <p:spPr>
          <a:xfrm flipH="1" flipV="1">
            <a:off x="3918280" y="1927891"/>
            <a:ext cx="737493" cy="59320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9E9FFC11-957C-1E90-B1C6-BD1210676944}"/>
              </a:ext>
            </a:extLst>
          </p:cNvPr>
          <p:cNvCxnSpPr>
            <a:cxnSpLocks/>
            <a:stCxn id="23" idx="5"/>
          </p:cNvCxnSpPr>
          <p:nvPr/>
        </p:nvCxnSpPr>
        <p:spPr>
          <a:xfrm>
            <a:off x="2966733" y="2679524"/>
            <a:ext cx="780331" cy="784822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802D5CEE-A848-824F-EF41-87F406C26DF8}"/>
              </a:ext>
            </a:extLst>
          </p:cNvPr>
          <p:cNvSpPr/>
          <p:nvPr/>
        </p:nvSpPr>
        <p:spPr>
          <a:xfrm>
            <a:off x="3747064" y="174871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E4B7929A-0E12-0966-C6E1-3907AC555CC9}"/>
              </a:ext>
            </a:extLst>
          </p:cNvPr>
          <p:cNvSpPr/>
          <p:nvPr/>
        </p:nvSpPr>
        <p:spPr>
          <a:xfrm>
            <a:off x="2843808" y="1742898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FF11586D-0C4E-12A9-8372-BC8BA6749345}"/>
              </a:ext>
            </a:extLst>
          </p:cNvPr>
          <p:cNvSpPr/>
          <p:nvPr/>
        </p:nvSpPr>
        <p:spPr>
          <a:xfrm>
            <a:off x="4693626" y="1742898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8450833-C194-B168-84A5-D3EF175E2CBE}"/>
              </a:ext>
            </a:extLst>
          </p:cNvPr>
          <p:cNvSpPr/>
          <p:nvPr/>
        </p:nvSpPr>
        <p:spPr>
          <a:xfrm>
            <a:off x="5596882" y="1742898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5A9D8324-C334-DFF5-1E86-9343159A1905}"/>
              </a:ext>
            </a:extLst>
          </p:cNvPr>
          <p:cNvSpPr/>
          <p:nvPr/>
        </p:nvSpPr>
        <p:spPr>
          <a:xfrm>
            <a:off x="3747064" y="2562416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BF00259B-AF47-DAD8-21F3-4204F0EE3A4F}"/>
              </a:ext>
            </a:extLst>
          </p:cNvPr>
          <p:cNvSpPr/>
          <p:nvPr/>
        </p:nvSpPr>
        <p:spPr>
          <a:xfrm>
            <a:off x="2843808" y="2556599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3139D759-927D-D063-EE52-B8F47C7CD4F5}"/>
              </a:ext>
            </a:extLst>
          </p:cNvPr>
          <p:cNvSpPr/>
          <p:nvPr/>
        </p:nvSpPr>
        <p:spPr>
          <a:xfrm>
            <a:off x="4693626" y="2556599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B2B75DAE-FFBB-5282-F787-B310EC1B61FF}"/>
              </a:ext>
            </a:extLst>
          </p:cNvPr>
          <p:cNvSpPr/>
          <p:nvPr/>
        </p:nvSpPr>
        <p:spPr>
          <a:xfrm>
            <a:off x="5596882" y="2556599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319A6AFE-3E3E-2E4A-69B9-CFBBB73E92F9}"/>
              </a:ext>
            </a:extLst>
          </p:cNvPr>
          <p:cNvCxnSpPr>
            <a:cxnSpLocks/>
            <a:endCxn id="60" idx="3"/>
          </p:cNvCxnSpPr>
          <p:nvPr/>
        </p:nvCxnSpPr>
        <p:spPr>
          <a:xfrm flipV="1">
            <a:off x="5720448" y="1939544"/>
            <a:ext cx="713902" cy="68267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98C2C28E-93EC-F292-CA64-80E67ACF575C}"/>
              </a:ext>
            </a:extLst>
          </p:cNvPr>
          <p:cNvCxnSpPr>
            <a:cxnSpLocks/>
            <a:stCxn id="16" idx="6"/>
            <a:endCxn id="17" idx="2"/>
          </p:cNvCxnSpPr>
          <p:nvPr/>
        </p:nvCxnSpPr>
        <p:spPr>
          <a:xfrm>
            <a:off x="4912882" y="3442175"/>
            <a:ext cx="586778" cy="248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060EAA13-D274-2A1E-2603-C9CF65556B3C}"/>
              </a:ext>
            </a:extLst>
          </p:cNvPr>
          <p:cNvCxnSpPr>
            <a:cxnSpLocks/>
          </p:cNvCxnSpPr>
          <p:nvPr/>
        </p:nvCxnSpPr>
        <p:spPr>
          <a:xfrm flipV="1">
            <a:off x="3891080" y="3458529"/>
            <a:ext cx="802546" cy="581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CDE5DA31-E1CF-189F-9975-AF93E1A272BB}"/>
              </a:ext>
            </a:extLst>
          </p:cNvPr>
          <p:cNvCxnSpPr>
            <a:cxnSpLocks/>
          </p:cNvCxnSpPr>
          <p:nvPr/>
        </p:nvCxnSpPr>
        <p:spPr>
          <a:xfrm flipV="1">
            <a:off x="4788024" y="2635603"/>
            <a:ext cx="802546" cy="581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0ABC3DE0-31F2-8ABA-F9D8-644B1B4638B0}"/>
              </a:ext>
            </a:extLst>
          </p:cNvPr>
          <p:cNvCxnSpPr>
            <a:cxnSpLocks/>
            <a:stCxn id="7" idx="5"/>
            <a:endCxn id="27" idx="1"/>
          </p:cNvCxnSpPr>
          <p:nvPr/>
        </p:nvCxnSpPr>
        <p:spPr>
          <a:xfrm>
            <a:off x="4816551" y="1865823"/>
            <a:ext cx="801422" cy="71186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Oval 32">
            <a:extLst>
              <a:ext uri="{FF2B5EF4-FFF2-40B4-BE49-F238E27FC236}">
                <a16:creationId xmlns:a16="http://schemas.microsoft.com/office/drawing/2014/main" id="{0953765A-2A92-6BCD-3395-69D2062B6113}"/>
              </a:ext>
            </a:extLst>
          </p:cNvPr>
          <p:cNvSpPr/>
          <p:nvPr/>
        </p:nvSpPr>
        <p:spPr>
          <a:xfrm>
            <a:off x="2811517" y="1685913"/>
            <a:ext cx="280606" cy="28151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80D57010-F268-FBE0-D374-3EC6E5B9926E}"/>
              </a:ext>
            </a:extLst>
          </p:cNvPr>
          <p:cNvSpPr/>
          <p:nvPr/>
        </p:nvSpPr>
        <p:spPr>
          <a:xfrm>
            <a:off x="3678768" y="1687602"/>
            <a:ext cx="280606" cy="28151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E8937AB5-7F13-7F4B-933E-583AE44A147C}"/>
              </a:ext>
            </a:extLst>
          </p:cNvPr>
          <p:cNvSpPr/>
          <p:nvPr/>
        </p:nvSpPr>
        <p:spPr>
          <a:xfrm>
            <a:off x="4635118" y="1674148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5ACCB0F8-EE3E-440E-D389-5FB7AC67DB51}"/>
              </a:ext>
            </a:extLst>
          </p:cNvPr>
          <p:cNvSpPr/>
          <p:nvPr/>
        </p:nvSpPr>
        <p:spPr>
          <a:xfrm>
            <a:off x="5503148" y="1676628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2E484AF2-239B-0930-7FBC-205A04494DB0}"/>
              </a:ext>
            </a:extLst>
          </p:cNvPr>
          <p:cNvSpPr/>
          <p:nvPr/>
        </p:nvSpPr>
        <p:spPr>
          <a:xfrm>
            <a:off x="2791078" y="2491636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14D0B93C-8599-52CE-7A62-05692040E2C5}"/>
              </a:ext>
            </a:extLst>
          </p:cNvPr>
          <p:cNvSpPr/>
          <p:nvPr/>
        </p:nvSpPr>
        <p:spPr>
          <a:xfrm>
            <a:off x="3658329" y="2493325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5E3582D3-9228-42CF-2F67-2C9E38FCDD21}"/>
              </a:ext>
            </a:extLst>
          </p:cNvPr>
          <p:cNvSpPr/>
          <p:nvPr/>
        </p:nvSpPr>
        <p:spPr>
          <a:xfrm>
            <a:off x="4614679" y="2479871"/>
            <a:ext cx="280606" cy="28151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C692B4AC-8991-1CAF-F95A-24F104C82EAE}"/>
              </a:ext>
            </a:extLst>
          </p:cNvPr>
          <p:cNvSpPr/>
          <p:nvPr/>
        </p:nvSpPr>
        <p:spPr>
          <a:xfrm>
            <a:off x="5482709" y="2482351"/>
            <a:ext cx="280606" cy="28151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889BBAAD-06A0-4B19-FD2F-3764A32C3735}"/>
              </a:ext>
            </a:extLst>
          </p:cNvPr>
          <p:cNvSpPr/>
          <p:nvPr/>
        </p:nvSpPr>
        <p:spPr>
          <a:xfrm>
            <a:off x="3792942" y="3383962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89950AF0-E38D-1014-DEC0-C00242296DB7}"/>
              </a:ext>
            </a:extLst>
          </p:cNvPr>
          <p:cNvSpPr/>
          <p:nvPr/>
        </p:nvSpPr>
        <p:spPr>
          <a:xfrm>
            <a:off x="2889686" y="337814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BD250A8-4A70-7183-A11A-A08AE5E75015}"/>
              </a:ext>
            </a:extLst>
          </p:cNvPr>
          <p:cNvSpPr/>
          <p:nvPr/>
        </p:nvSpPr>
        <p:spPr>
          <a:xfrm>
            <a:off x="4739504" y="337814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2F0DB56-E920-6E90-4096-E5981337D603}"/>
              </a:ext>
            </a:extLst>
          </p:cNvPr>
          <p:cNvSpPr/>
          <p:nvPr/>
        </p:nvSpPr>
        <p:spPr>
          <a:xfrm>
            <a:off x="5642760" y="337814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449C097E-F6DA-14D9-9165-D27AE74E03FA}"/>
              </a:ext>
            </a:extLst>
          </p:cNvPr>
          <p:cNvSpPr/>
          <p:nvPr/>
        </p:nvSpPr>
        <p:spPr>
          <a:xfrm>
            <a:off x="2808029" y="3313182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4B0C0EC-9F31-D648-2F9A-7DAC3D8560F8}"/>
              </a:ext>
            </a:extLst>
          </p:cNvPr>
          <p:cNvSpPr/>
          <p:nvPr/>
        </p:nvSpPr>
        <p:spPr>
          <a:xfrm>
            <a:off x="3685353" y="3314871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CCBFE9B3-8DFC-7A6D-34A3-4208ED39516E}"/>
              </a:ext>
            </a:extLst>
          </p:cNvPr>
          <p:cNvSpPr/>
          <p:nvPr/>
        </p:nvSpPr>
        <p:spPr>
          <a:xfrm>
            <a:off x="4632276" y="3301417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66F8203D-AF98-417C-1891-A0EFA0AF3A53}"/>
              </a:ext>
            </a:extLst>
          </p:cNvPr>
          <p:cNvSpPr/>
          <p:nvPr/>
        </p:nvSpPr>
        <p:spPr>
          <a:xfrm>
            <a:off x="5499660" y="3303897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01581FF4-D274-275C-1AA8-D6E2BB3B6A4E}"/>
              </a:ext>
            </a:extLst>
          </p:cNvPr>
          <p:cNvSpPr/>
          <p:nvPr/>
        </p:nvSpPr>
        <p:spPr>
          <a:xfrm>
            <a:off x="3743576" y="1045812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87B7251F-62DD-610D-222B-45614B0335BA}"/>
              </a:ext>
            </a:extLst>
          </p:cNvPr>
          <p:cNvSpPr/>
          <p:nvPr/>
        </p:nvSpPr>
        <p:spPr>
          <a:xfrm>
            <a:off x="2840320" y="103999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8623FF13-9D55-52C6-6487-F53BA6B94B73}"/>
              </a:ext>
            </a:extLst>
          </p:cNvPr>
          <p:cNvSpPr/>
          <p:nvPr/>
        </p:nvSpPr>
        <p:spPr>
          <a:xfrm>
            <a:off x="4690138" y="103999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73AFDFB2-954A-08CC-4913-061D4FC2F11C}"/>
              </a:ext>
            </a:extLst>
          </p:cNvPr>
          <p:cNvSpPr/>
          <p:nvPr/>
        </p:nvSpPr>
        <p:spPr>
          <a:xfrm>
            <a:off x="5593394" y="103999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B02117BF-932B-7C11-DEAD-05AEE2B80AC3}"/>
              </a:ext>
            </a:extLst>
          </p:cNvPr>
          <p:cNvCxnSpPr>
            <a:cxnSpLocks/>
            <a:stCxn id="50" idx="6"/>
            <a:endCxn id="60" idx="1"/>
          </p:cNvCxnSpPr>
          <p:nvPr/>
        </p:nvCxnSpPr>
        <p:spPr>
          <a:xfrm>
            <a:off x="5780266" y="1114483"/>
            <a:ext cx="654084" cy="625999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DF0917DC-C92F-80A7-2084-85B98F259410}"/>
              </a:ext>
            </a:extLst>
          </p:cNvPr>
          <p:cNvCxnSpPr>
            <a:cxnSpLocks/>
          </p:cNvCxnSpPr>
          <p:nvPr/>
        </p:nvCxnSpPr>
        <p:spPr>
          <a:xfrm flipV="1">
            <a:off x="4833929" y="1112003"/>
            <a:ext cx="802546" cy="581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" name="Oval 36">
            <a:extLst>
              <a:ext uri="{FF2B5EF4-FFF2-40B4-BE49-F238E27FC236}">
                <a16:creationId xmlns:a16="http://schemas.microsoft.com/office/drawing/2014/main" id="{BAEB755D-BEC7-AB0B-BB9A-E32CED85B520}"/>
              </a:ext>
            </a:extLst>
          </p:cNvPr>
          <p:cNvSpPr/>
          <p:nvPr/>
        </p:nvSpPr>
        <p:spPr>
          <a:xfrm>
            <a:off x="2808029" y="983010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C4FC0A30-8327-846F-28A9-F9F8C0775C6A}"/>
              </a:ext>
            </a:extLst>
          </p:cNvPr>
          <p:cNvSpPr/>
          <p:nvPr/>
        </p:nvSpPr>
        <p:spPr>
          <a:xfrm>
            <a:off x="3675280" y="984699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93A55676-B345-5CE5-8476-779E1302E66A}"/>
              </a:ext>
            </a:extLst>
          </p:cNvPr>
          <p:cNvSpPr/>
          <p:nvPr/>
        </p:nvSpPr>
        <p:spPr>
          <a:xfrm>
            <a:off x="4631630" y="971245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1C635943-7286-2B94-AAB4-F7348CEE2AFD}"/>
              </a:ext>
            </a:extLst>
          </p:cNvPr>
          <p:cNvSpPr/>
          <p:nvPr/>
        </p:nvSpPr>
        <p:spPr>
          <a:xfrm>
            <a:off x="5499660" y="973725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202C470D-960C-0985-70C5-6E181C6255DE}"/>
              </a:ext>
            </a:extLst>
          </p:cNvPr>
          <p:cNvSpPr/>
          <p:nvPr/>
        </p:nvSpPr>
        <p:spPr>
          <a:xfrm>
            <a:off x="6486990" y="176552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0B24315F-6459-A319-84C8-B2AEDAA6C4C5}"/>
              </a:ext>
            </a:extLst>
          </p:cNvPr>
          <p:cNvSpPr/>
          <p:nvPr/>
        </p:nvSpPr>
        <p:spPr>
          <a:xfrm>
            <a:off x="6486990" y="2579226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8AE83DFF-BC25-5F16-E8A0-0D3DBFECC5BE}"/>
              </a:ext>
            </a:extLst>
          </p:cNvPr>
          <p:cNvSpPr/>
          <p:nvPr/>
        </p:nvSpPr>
        <p:spPr>
          <a:xfrm>
            <a:off x="6393256" y="1699255"/>
            <a:ext cx="280606" cy="28151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E9DB5FC8-701F-FA21-0030-5D19B5E0B496}"/>
              </a:ext>
            </a:extLst>
          </p:cNvPr>
          <p:cNvSpPr/>
          <p:nvPr/>
        </p:nvSpPr>
        <p:spPr>
          <a:xfrm>
            <a:off x="6372817" y="2504978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66F84DDA-7E0C-1F4B-E3B1-B3A9B2648B7B}"/>
              </a:ext>
            </a:extLst>
          </p:cNvPr>
          <p:cNvSpPr/>
          <p:nvPr/>
        </p:nvSpPr>
        <p:spPr>
          <a:xfrm>
            <a:off x="6532868" y="3400772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8FE6A4CC-59C0-3367-D142-D26559DD6E5B}"/>
              </a:ext>
            </a:extLst>
          </p:cNvPr>
          <p:cNvSpPr/>
          <p:nvPr/>
        </p:nvSpPr>
        <p:spPr>
          <a:xfrm>
            <a:off x="6389768" y="3326524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B8E779E3-E5C6-7E50-3B17-273C5B50D4F2}"/>
              </a:ext>
            </a:extLst>
          </p:cNvPr>
          <p:cNvSpPr/>
          <p:nvPr/>
        </p:nvSpPr>
        <p:spPr>
          <a:xfrm>
            <a:off x="6483502" y="1062622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86DF3C38-7FA8-BD28-8D3F-E4789F2B9EB1}"/>
              </a:ext>
            </a:extLst>
          </p:cNvPr>
          <p:cNvSpPr/>
          <p:nvPr/>
        </p:nvSpPr>
        <p:spPr>
          <a:xfrm>
            <a:off x="6389768" y="996352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84" name="CasellaDiTesto 3">
            <a:extLst>
              <a:ext uri="{FF2B5EF4-FFF2-40B4-BE49-F238E27FC236}">
                <a16:creationId xmlns:a16="http://schemas.microsoft.com/office/drawing/2014/main" id="{4D2D5467-E569-2A39-4B13-76859C5C414F}"/>
              </a:ext>
            </a:extLst>
          </p:cNvPr>
          <p:cNvSpPr txBox="1"/>
          <p:nvPr/>
        </p:nvSpPr>
        <p:spPr>
          <a:xfrm>
            <a:off x="3170" y="4973106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all we need to check if there is a directed path from class 1 to class k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62A0B96E-DE13-8AAD-C029-F260932AEFBD}"/>
              </a:ext>
            </a:extLst>
          </p:cNvPr>
          <p:cNvSpPr/>
          <p:nvPr/>
        </p:nvSpPr>
        <p:spPr>
          <a:xfrm rot="5400000">
            <a:off x="5198846" y="1003991"/>
            <a:ext cx="140758" cy="216025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Isosceles Triangle 28">
            <a:extLst>
              <a:ext uri="{FF2B5EF4-FFF2-40B4-BE49-F238E27FC236}">
                <a16:creationId xmlns:a16="http://schemas.microsoft.com/office/drawing/2014/main" id="{3470A917-90BE-BC9B-49EB-A1C764AC965A}"/>
              </a:ext>
            </a:extLst>
          </p:cNvPr>
          <p:cNvSpPr/>
          <p:nvPr/>
        </p:nvSpPr>
        <p:spPr>
          <a:xfrm rot="5400000">
            <a:off x="3371221" y="1713255"/>
            <a:ext cx="140758" cy="216025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Isosceles Triangle 30">
            <a:extLst>
              <a:ext uri="{FF2B5EF4-FFF2-40B4-BE49-F238E27FC236}">
                <a16:creationId xmlns:a16="http://schemas.microsoft.com/office/drawing/2014/main" id="{D468299F-865C-EEB4-4AA7-343D2B8B3121}"/>
              </a:ext>
            </a:extLst>
          </p:cNvPr>
          <p:cNvSpPr/>
          <p:nvPr/>
        </p:nvSpPr>
        <p:spPr>
          <a:xfrm rot="5400000">
            <a:off x="4269135" y="3359270"/>
            <a:ext cx="140758" cy="216025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Isosceles Triangle 41">
            <a:extLst>
              <a:ext uri="{FF2B5EF4-FFF2-40B4-BE49-F238E27FC236}">
                <a16:creationId xmlns:a16="http://schemas.microsoft.com/office/drawing/2014/main" id="{4B41CBC9-0E32-7C66-F2DC-DBB28B8243DF}"/>
              </a:ext>
            </a:extLst>
          </p:cNvPr>
          <p:cNvSpPr/>
          <p:nvPr/>
        </p:nvSpPr>
        <p:spPr>
          <a:xfrm rot="5400000">
            <a:off x="5219996" y="3338213"/>
            <a:ext cx="140758" cy="216025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Isosceles Triangle 46">
            <a:extLst>
              <a:ext uri="{FF2B5EF4-FFF2-40B4-BE49-F238E27FC236}">
                <a16:creationId xmlns:a16="http://schemas.microsoft.com/office/drawing/2014/main" id="{5FC537BB-8E6F-484B-57E3-43CCA2DA24F9}"/>
              </a:ext>
            </a:extLst>
          </p:cNvPr>
          <p:cNvSpPr/>
          <p:nvPr/>
        </p:nvSpPr>
        <p:spPr>
          <a:xfrm rot="5400000">
            <a:off x="5202717" y="2532059"/>
            <a:ext cx="140758" cy="216025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Isosceles Triangle 47">
            <a:extLst>
              <a:ext uri="{FF2B5EF4-FFF2-40B4-BE49-F238E27FC236}">
                <a16:creationId xmlns:a16="http://schemas.microsoft.com/office/drawing/2014/main" id="{BE4EAE02-1717-5A84-ABFA-49D9598AD847}"/>
              </a:ext>
            </a:extLst>
          </p:cNvPr>
          <p:cNvSpPr/>
          <p:nvPr/>
        </p:nvSpPr>
        <p:spPr>
          <a:xfrm rot="7809867">
            <a:off x="3263209" y="2950275"/>
            <a:ext cx="140758" cy="216025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Isosceles Triangle 48">
            <a:extLst>
              <a:ext uri="{FF2B5EF4-FFF2-40B4-BE49-F238E27FC236}">
                <a16:creationId xmlns:a16="http://schemas.microsoft.com/office/drawing/2014/main" id="{06AD3FC8-B341-0B1C-F037-646692E2268A}"/>
              </a:ext>
            </a:extLst>
          </p:cNvPr>
          <p:cNvSpPr/>
          <p:nvPr/>
        </p:nvSpPr>
        <p:spPr>
          <a:xfrm rot="7685216">
            <a:off x="4190308" y="2101749"/>
            <a:ext cx="140758" cy="216025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Isosceles Triangle 51">
            <a:extLst>
              <a:ext uri="{FF2B5EF4-FFF2-40B4-BE49-F238E27FC236}">
                <a16:creationId xmlns:a16="http://schemas.microsoft.com/office/drawing/2014/main" id="{6F65DF0E-F103-E5A2-A908-E9C592785DBF}"/>
              </a:ext>
            </a:extLst>
          </p:cNvPr>
          <p:cNvSpPr/>
          <p:nvPr/>
        </p:nvSpPr>
        <p:spPr>
          <a:xfrm rot="7685216">
            <a:off x="5105617" y="2087324"/>
            <a:ext cx="140758" cy="216025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Isosceles Triangle 52">
            <a:extLst>
              <a:ext uri="{FF2B5EF4-FFF2-40B4-BE49-F238E27FC236}">
                <a16:creationId xmlns:a16="http://schemas.microsoft.com/office/drawing/2014/main" id="{1F4BDA74-CD0D-1612-9C2D-3C94ABDB3448}"/>
              </a:ext>
            </a:extLst>
          </p:cNvPr>
          <p:cNvSpPr/>
          <p:nvPr/>
        </p:nvSpPr>
        <p:spPr>
          <a:xfrm rot="7685216">
            <a:off x="5970270" y="1266771"/>
            <a:ext cx="140758" cy="216025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Isosceles Triangle 56">
            <a:extLst>
              <a:ext uri="{FF2B5EF4-FFF2-40B4-BE49-F238E27FC236}">
                <a16:creationId xmlns:a16="http://schemas.microsoft.com/office/drawing/2014/main" id="{927A547B-A8EB-03C1-F7C6-099743A628FF}"/>
              </a:ext>
            </a:extLst>
          </p:cNvPr>
          <p:cNvSpPr/>
          <p:nvPr/>
        </p:nvSpPr>
        <p:spPr>
          <a:xfrm rot="2620947">
            <a:off x="5988303" y="2206838"/>
            <a:ext cx="140758" cy="216025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6628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0137D1F2-6239-E11F-1676-A470C74DE4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2818" y="2536570"/>
            <a:ext cx="1184856" cy="1307206"/>
          </a:xfrm>
          <a:prstGeom prst="rect">
            <a:avLst/>
          </a:prstGeom>
        </p:spPr>
      </p:pic>
      <p:sp>
        <p:nvSpPr>
          <p:cNvPr id="6" name="CasellaDiTesto 3">
            <a:extLst>
              <a:ext uri="{FF2B5EF4-FFF2-40B4-BE49-F238E27FC236}">
                <a16:creationId xmlns:a16="http://schemas.microsoft.com/office/drawing/2014/main" id="{5D43556C-0ACD-C98E-964C-88A678106392}"/>
              </a:ext>
            </a:extLst>
          </p:cNvPr>
          <p:cNvSpPr txBox="1"/>
          <p:nvPr/>
        </p:nvSpPr>
        <p:spPr>
          <a:xfrm>
            <a:off x="3270370" y="980728"/>
            <a:ext cx="246744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color coding success probability</a:t>
            </a:r>
          </a:p>
          <a:p>
            <a:pPr algn="ctr"/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k</a:t>
            </a:r>
            <a:r>
              <a:rPr lang="en-US" sz="2400" baseline="30000" dirty="0">
                <a:solidFill>
                  <a:srgbClr val="3366FF"/>
                </a:solidFill>
                <a:latin typeface="Comic Sans MS" pitchFamily="66" charset="0"/>
              </a:rPr>
              <a:t>-k</a:t>
            </a:r>
          </a:p>
        </p:txBody>
      </p:sp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-16394" y="64603"/>
            <a:ext cx="5868144" cy="45213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color coding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7F78C4E-224A-0F3F-7F1F-285E3F76C710}"/>
              </a:ext>
            </a:extLst>
          </p:cNvPr>
          <p:cNvSpPr/>
          <p:nvPr/>
        </p:nvSpPr>
        <p:spPr>
          <a:xfrm>
            <a:off x="265664" y="980728"/>
            <a:ext cx="2952328" cy="2808312"/>
          </a:xfrm>
          <a:prstGeom prst="rect">
            <a:avLst/>
          </a:prstGeom>
          <a:noFill/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D817B0E-80C7-11FD-B8B6-96BB9085C66A}"/>
              </a:ext>
            </a:extLst>
          </p:cNvPr>
          <p:cNvSpPr/>
          <p:nvPr/>
        </p:nvSpPr>
        <p:spPr>
          <a:xfrm>
            <a:off x="5827825" y="980728"/>
            <a:ext cx="2952328" cy="2808312"/>
          </a:xfrm>
          <a:prstGeom prst="rect">
            <a:avLst/>
          </a:prstGeom>
          <a:noFill/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0F422E43-6109-68D9-20EC-17471B9E8B27}"/>
              </a:ext>
            </a:extLst>
          </p:cNvPr>
          <p:cNvSpPr txBox="1"/>
          <p:nvPr/>
        </p:nvSpPr>
        <p:spPr>
          <a:xfrm>
            <a:off x="445684" y="1988840"/>
            <a:ext cx="25922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Comic Sans MS" pitchFamily="66" charset="0"/>
              </a:rPr>
              <a:t>k-Path</a:t>
            </a: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21FC3B53-888C-726B-3411-3B20F083985D}"/>
              </a:ext>
            </a:extLst>
          </p:cNvPr>
          <p:cNvSpPr txBox="1"/>
          <p:nvPr/>
        </p:nvSpPr>
        <p:spPr>
          <a:xfrm>
            <a:off x="6007845" y="1557952"/>
            <a:ext cx="259228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Comic Sans MS" pitchFamily="66" charset="0"/>
              </a:rPr>
              <a:t>finding a </a:t>
            </a:r>
          </a:p>
          <a:p>
            <a:pPr algn="ctr"/>
            <a:r>
              <a:rPr lang="en-US" sz="2800" dirty="0">
                <a:latin typeface="Comic Sans MS" pitchFamily="66" charset="0"/>
              </a:rPr>
              <a:t>1-...-k </a:t>
            </a:r>
          </a:p>
          <a:p>
            <a:pPr algn="ctr"/>
            <a:r>
              <a:rPr lang="en-US" sz="2800" dirty="0">
                <a:latin typeface="Comic Sans MS" pitchFamily="66" charset="0"/>
              </a:rPr>
              <a:t>colored path</a:t>
            </a:r>
          </a:p>
        </p:txBody>
      </p:sp>
      <p:sp>
        <p:nvSpPr>
          <p:cNvPr id="13" name="Arrow: Right 12">
            <a:extLst>
              <a:ext uri="{FF2B5EF4-FFF2-40B4-BE49-F238E27FC236}">
                <a16:creationId xmlns:a16="http://schemas.microsoft.com/office/drawing/2014/main" id="{2F58A166-C0B6-604D-8217-0AD14BBC6BAF}"/>
              </a:ext>
            </a:extLst>
          </p:cNvPr>
          <p:cNvSpPr/>
          <p:nvPr/>
        </p:nvSpPr>
        <p:spPr>
          <a:xfrm>
            <a:off x="4211960" y="2059921"/>
            <a:ext cx="864096" cy="476649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10B010FE-51BF-3D31-836D-355F8AFCF2F6}"/>
              </a:ext>
            </a:extLst>
          </p:cNvPr>
          <p:cNvSpPr txBox="1"/>
          <p:nvPr/>
        </p:nvSpPr>
        <p:spPr>
          <a:xfrm>
            <a:off x="6070266" y="3857844"/>
            <a:ext cx="246744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polynomial time solvable</a:t>
            </a:r>
            <a:endParaRPr lang="en-US" sz="2400" baseline="30000" dirty="0">
              <a:solidFill>
                <a:srgbClr val="3366FF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30298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3">
            <a:extLst>
              <a:ext uri="{FF2B5EF4-FFF2-40B4-BE49-F238E27FC236}">
                <a16:creationId xmlns:a16="http://schemas.microsoft.com/office/drawing/2014/main" id="{5D43556C-0ACD-C98E-964C-88A678106392}"/>
              </a:ext>
            </a:extLst>
          </p:cNvPr>
          <p:cNvSpPr txBox="1"/>
          <p:nvPr/>
        </p:nvSpPr>
        <p:spPr>
          <a:xfrm>
            <a:off x="35496" y="560874"/>
            <a:ext cx="88569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assign colors from {1,...,k} to vertices V(G) uniformly and independently at random.</a:t>
            </a: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860E834-9F6F-61AF-F141-AA380CCCCBC5}"/>
              </a:ext>
            </a:extLst>
          </p:cNvPr>
          <p:cNvSpPr txBox="1"/>
          <p:nvPr/>
        </p:nvSpPr>
        <p:spPr>
          <a:xfrm>
            <a:off x="55337" y="3501008"/>
            <a:ext cx="88173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check if there is a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colorful path</a:t>
            </a:r>
            <a:r>
              <a:rPr lang="en-US" sz="2000" dirty="0">
                <a:latin typeface="Comic Sans MS" pitchFamily="66" charset="0"/>
              </a:rPr>
              <a:t> (each color appears exactly once) and output YES or NO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75641F14-FBDC-6651-33FD-F87C18E9A05D}"/>
              </a:ext>
            </a:extLst>
          </p:cNvPr>
          <p:cNvSpPr txBox="1"/>
          <p:nvPr/>
        </p:nvSpPr>
        <p:spPr>
          <a:xfrm>
            <a:off x="170901" y="5370283"/>
            <a:ext cx="29034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probability of success: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-16394" y="64603"/>
            <a:ext cx="5868144" cy="45213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improved color coding</a:t>
            </a: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C5953D6A-5592-FC45-DE4A-F654AA445EBE}"/>
              </a:ext>
            </a:extLst>
          </p:cNvPr>
          <p:cNvSpPr txBox="1"/>
          <p:nvPr/>
        </p:nvSpPr>
        <p:spPr>
          <a:xfrm>
            <a:off x="1559516" y="4617739"/>
            <a:ext cx="15121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NO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F1BD9876-8C18-FFC8-108E-0468CC44CDC0}"/>
              </a:ext>
            </a:extLst>
          </p:cNvPr>
          <p:cNvSpPr txBox="1"/>
          <p:nvPr/>
        </p:nvSpPr>
        <p:spPr>
          <a:xfrm>
            <a:off x="213044" y="4217629"/>
            <a:ext cx="79593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obs1: </a:t>
            </a:r>
            <a:r>
              <a:rPr lang="en-US" sz="2000" dirty="0">
                <a:latin typeface="Comic Sans MS" pitchFamily="66" charset="0"/>
              </a:rPr>
              <a:t>if there is no k-path: no colorful path exists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08E9B334-F1B7-EB98-64EB-9AFF3690D7D2}"/>
              </a:ext>
            </a:extLst>
          </p:cNvPr>
          <p:cNvCxnSpPr>
            <a:cxnSpLocks/>
            <a:stCxn id="3" idx="6"/>
            <a:endCxn id="2" idx="2"/>
          </p:cNvCxnSpPr>
          <p:nvPr/>
        </p:nvCxnSpPr>
        <p:spPr>
          <a:xfrm>
            <a:off x="2987824" y="1638952"/>
            <a:ext cx="759240" cy="581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9BB006DC-E568-8F80-13AF-2B75295CB407}"/>
              </a:ext>
            </a:extLst>
          </p:cNvPr>
          <p:cNvCxnSpPr>
            <a:cxnSpLocks/>
            <a:stCxn id="19" idx="0"/>
            <a:endCxn id="2" idx="4"/>
          </p:cNvCxnSpPr>
          <p:nvPr/>
        </p:nvCxnSpPr>
        <p:spPr>
          <a:xfrm flipV="1">
            <a:off x="3819072" y="1716777"/>
            <a:ext cx="0" cy="66968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9E9FFC11-957C-1E90-B1C6-BD1210676944}"/>
              </a:ext>
            </a:extLst>
          </p:cNvPr>
          <p:cNvCxnSpPr>
            <a:cxnSpLocks/>
            <a:stCxn id="23" idx="5"/>
            <a:endCxn id="29" idx="2"/>
          </p:cNvCxnSpPr>
          <p:nvPr/>
        </p:nvCxnSpPr>
        <p:spPr>
          <a:xfrm>
            <a:off x="2966733" y="2503570"/>
            <a:ext cx="780331" cy="784822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8EDDC002-F9ED-8383-0EA0-7F4530164626}"/>
              </a:ext>
            </a:extLst>
          </p:cNvPr>
          <p:cNvCxnSpPr>
            <a:cxnSpLocks/>
            <a:stCxn id="2" idx="3"/>
            <a:endCxn id="23" idx="7"/>
          </p:cNvCxnSpPr>
          <p:nvPr/>
        </p:nvCxnSpPr>
        <p:spPr>
          <a:xfrm flipH="1">
            <a:off x="2966733" y="1695686"/>
            <a:ext cx="801422" cy="70605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802D5CEE-A848-824F-EF41-87F406C26DF8}"/>
              </a:ext>
            </a:extLst>
          </p:cNvPr>
          <p:cNvSpPr/>
          <p:nvPr/>
        </p:nvSpPr>
        <p:spPr>
          <a:xfrm>
            <a:off x="3747064" y="1572761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E4B7929A-0E12-0966-C6E1-3907AC555CC9}"/>
              </a:ext>
            </a:extLst>
          </p:cNvPr>
          <p:cNvSpPr/>
          <p:nvPr/>
        </p:nvSpPr>
        <p:spPr>
          <a:xfrm>
            <a:off x="2843808" y="1566944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FF11586D-0C4E-12A9-8372-BC8BA6749345}"/>
              </a:ext>
            </a:extLst>
          </p:cNvPr>
          <p:cNvSpPr/>
          <p:nvPr/>
        </p:nvSpPr>
        <p:spPr>
          <a:xfrm>
            <a:off x="4693626" y="1566944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8450833-C194-B168-84A5-D3EF175E2CBE}"/>
              </a:ext>
            </a:extLst>
          </p:cNvPr>
          <p:cNvSpPr/>
          <p:nvPr/>
        </p:nvSpPr>
        <p:spPr>
          <a:xfrm>
            <a:off x="5596882" y="1566944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5A9D8324-C334-DFF5-1E86-9343159A1905}"/>
              </a:ext>
            </a:extLst>
          </p:cNvPr>
          <p:cNvSpPr/>
          <p:nvPr/>
        </p:nvSpPr>
        <p:spPr>
          <a:xfrm>
            <a:off x="3747064" y="2386462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BF00259B-AF47-DAD8-21F3-4204F0EE3A4F}"/>
              </a:ext>
            </a:extLst>
          </p:cNvPr>
          <p:cNvSpPr/>
          <p:nvPr/>
        </p:nvSpPr>
        <p:spPr>
          <a:xfrm>
            <a:off x="2843808" y="238064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3139D759-927D-D063-EE52-B8F47C7CD4F5}"/>
              </a:ext>
            </a:extLst>
          </p:cNvPr>
          <p:cNvSpPr/>
          <p:nvPr/>
        </p:nvSpPr>
        <p:spPr>
          <a:xfrm>
            <a:off x="4693626" y="238064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B2B75DAE-FFBB-5282-F787-B310EC1B61FF}"/>
              </a:ext>
            </a:extLst>
          </p:cNvPr>
          <p:cNvSpPr/>
          <p:nvPr/>
        </p:nvSpPr>
        <p:spPr>
          <a:xfrm>
            <a:off x="5596882" y="238064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E8D4A99B-864F-42E6-B7D1-9C0BAA0C843D}"/>
              </a:ext>
            </a:extLst>
          </p:cNvPr>
          <p:cNvSpPr/>
          <p:nvPr/>
        </p:nvSpPr>
        <p:spPr>
          <a:xfrm>
            <a:off x="3747064" y="3216384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DCF71760-6A31-E644-E491-E37E5578E7E3}"/>
              </a:ext>
            </a:extLst>
          </p:cNvPr>
          <p:cNvSpPr/>
          <p:nvPr/>
        </p:nvSpPr>
        <p:spPr>
          <a:xfrm>
            <a:off x="4693626" y="3210567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319A6AFE-3E3E-2E4A-69B9-CFBBB73E92F9}"/>
              </a:ext>
            </a:extLst>
          </p:cNvPr>
          <p:cNvCxnSpPr>
            <a:cxnSpLocks/>
            <a:stCxn id="2" idx="6"/>
            <a:endCxn id="7" idx="2"/>
          </p:cNvCxnSpPr>
          <p:nvPr/>
        </p:nvCxnSpPr>
        <p:spPr>
          <a:xfrm flipV="1">
            <a:off x="3891080" y="1638952"/>
            <a:ext cx="802546" cy="5817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C060B4E6-BD42-51E2-D1AA-59554E993F05}"/>
              </a:ext>
            </a:extLst>
          </p:cNvPr>
          <p:cNvCxnSpPr>
            <a:cxnSpLocks/>
          </p:cNvCxnSpPr>
          <p:nvPr/>
        </p:nvCxnSpPr>
        <p:spPr>
          <a:xfrm flipV="1">
            <a:off x="4837417" y="1638952"/>
            <a:ext cx="802546" cy="581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5DC8A5BF-103E-8717-6F81-49436BBC2CE1}"/>
              </a:ext>
            </a:extLst>
          </p:cNvPr>
          <p:cNvCxnSpPr>
            <a:cxnSpLocks/>
            <a:stCxn id="29" idx="0"/>
          </p:cNvCxnSpPr>
          <p:nvPr/>
        </p:nvCxnSpPr>
        <p:spPr>
          <a:xfrm flipV="1">
            <a:off x="3819072" y="2540882"/>
            <a:ext cx="0" cy="675502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13A21C68-2E00-0ED7-7FA9-D66F6F0C7704}"/>
              </a:ext>
            </a:extLst>
          </p:cNvPr>
          <p:cNvCxnSpPr>
            <a:cxnSpLocks/>
          </p:cNvCxnSpPr>
          <p:nvPr/>
        </p:nvCxnSpPr>
        <p:spPr>
          <a:xfrm flipV="1">
            <a:off x="4765634" y="1732051"/>
            <a:ext cx="0" cy="669685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98C2C28E-93EC-F292-CA64-80E67ACF575C}"/>
              </a:ext>
            </a:extLst>
          </p:cNvPr>
          <p:cNvCxnSpPr>
            <a:cxnSpLocks/>
            <a:stCxn id="31" idx="0"/>
          </p:cNvCxnSpPr>
          <p:nvPr/>
        </p:nvCxnSpPr>
        <p:spPr>
          <a:xfrm flipV="1">
            <a:off x="4765634" y="2556156"/>
            <a:ext cx="0" cy="654411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060EAA13-D274-2A1E-2603-C9CF65556B3C}"/>
              </a:ext>
            </a:extLst>
          </p:cNvPr>
          <p:cNvCxnSpPr>
            <a:cxnSpLocks/>
            <a:stCxn id="29" idx="6"/>
            <a:endCxn id="31" idx="2"/>
          </p:cNvCxnSpPr>
          <p:nvPr/>
        </p:nvCxnSpPr>
        <p:spPr>
          <a:xfrm flipV="1">
            <a:off x="3891080" y="3282575"/>
            <a:ext cx="802546" cy="581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CDE5DA31-E1CF-189F-9975-AF93E1A272BB}"/>
              </a:ext>
            </a:extLst>
          </p:cNvPr>
          <p:cNvCxnSpPr>
            <a:cxnSpLocks/>
          </p:cNvCxnSpPr>
          <p:nvPr/>
        </p:nvCxnSpPr>
        <p:spPr>
          <a:xfrm flipV="1">
            <a:off x="3869427" y="2459649"/>
            <a:ext cx="802546" cy="581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BCB9F1A9-C575-1748-2DD8-A0B310CF1398}"/>
              </a:ext>
            </a:extLst>
          </p:cNvPr>
          <p:cNvCxnSpPr>
            <a:cxnSpLocks/>
            <a:stCxn id="29" idx="7"/>
            <a:endCxn id="25" idx="3"/>
          </p:cNvCxnSpPr>
          <p:nvPr/>
        </p:nvCxnSpPr>
        <p:spPr>
          <a:xfrm flipV="1">
            <a:off x="3869989" y="2503570"/>
            <a:ext cx="844728" cy="73390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0ABC3DE0-31F2-8ABA-F9D8-644B1B4638B0}"/>
              </a:ext>
            </a:extLst>
          </p:cNvPr>
          <p:cNvCxnSpPr>
            <a:cxnSpLocks/>
            <a:stCxn id="7" idx="5"/>
            <a:endCxn id="27" idx="1"/>
          </p:cNvCxnSpPr>
          <p:nvPr/>
        </p:nvCxnSpPr>
        <p:spPr>
          <a:xfrm>
            <a:off x="4816551" y="1689869"/>
            <a:ext cx="801422" cy="711867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A6B13D5F-D87E-1610-92BE-B36B60287A21}"/>
              </a:ext>
            </a:extLst>
          </p:cNvPr>
          <p:cNvCxnSpPr>
            <a:cxnSpLocks/>
            <a:endCxn id="12" idx="4"/>
          </p:cNvCxnSpPr>
          <p:nvPr/>
        </p:nvCxnSpPr>
        <p:spPr>
          <a:xfrm flipV="1">
            <a:off x="5668890" y="1710960"/>
            <a:ext cx="0" cy="695914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Oval 32">
            <a:extLst>
              <a:ext uri="{FF2B5EF4-FFF2-40B4-BE49-F238E27FC236}">
                <a16:creationId xmlns:a16="http://schemas.microsoft.com/office/drawing/2014/main" id="{0953765A-2A92-6BCD-3395-69D2062B6113}"/>
              </a:ext>
            </a:extLst>
          </p:cNvPr>
          <p:cNvSpPr/>
          <p:nvPr/>
        </p:nvSpPr>
        <p:spPr>
          <a:xfrm>
            <a:off x="2811517" y="1509959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80D57010-F268-FBE0-D374-3EC6E5B9926E}"/>
              </a:ext>
            </a:extLst>
          </p:cNvPr>
          <p:cNvSpPr/>
          <p:nvPr/>
        </p:nvSpPr>
        <p:spPr>
          <a:xfrm>
            <a:off x="3678768" y="1511648"/>
            <a:ext cx="280606" cy="281516"/>
          </a:xfrm>
          <a:prstGeom prst="ellips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E8937AB5-7F13-7F4B-933E-583AE44A147C}"/>
              </a:ext>
            </a:extLst>
          </p:cNvPr>
          <p:cNvSpPr/>
          <p:nvPr/>
        </p:nvSpPr>
        <p:spPr>
          <a:xfrm>
            <a:off x="4635118" y="1498194"/>
            <a:ext cx="280606" cy="281516"/>
          </a:xfrm>
          <a:prstGeom prst="ellips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5ACCB0F8-EE3E-440E-D389-5FB7AC67DB51}"/>
              </a:ext>
            </a:extLst>
          </p:cNvPr>
          <p:cNvSpPr/>
          <p:nvPr/>
        </p:nvSpPr>
        <p:spPr>
          <a:xfrm>
            <a:off x="5503148" y="1500674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2E484AF2-239B-0930-7FBC-205A04494DB0}"/>
              </a:ext>
            </a:extLst>
          </p:cNvPr>
          <p:cNvSpPr/>
          <p:nvPr/>
        </p:nvSpPr>
        <p:spPr>
          <a:xfrm>
            <a:off x="2791078" y="2315682"/>
            <a:ext cx="280606" cy="281516"/>
          </a:xfrm>
          <a:prstGeom prst="ellips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14D0B93C-8599-52CE-7A62-05692040E2C5}"/>
              </a:ext>
            </a:extLst>
          </p:cNvPr>
          <p:cNvSpPr/>
          <p:nvPr/>
        </p:nvSpPr>
        <p:spPr>
          <a:xfrm>
            <a:off x="3658329" y="2317371"/>
            <a:ext cx="280606" cy="281516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5E3582D3-9228-42CF-2F67-2C9E38FCDD21}"/>
              </a:ext>
            </a:extLst>
          </p:cNvPr>
          <p:cNvSpPr/>
          <p:nvPr/>
        </p:nvSpPr>
        <p:spPr>
          <a:xfrm>
            <a:off x="4614679" y="2303917"/>
            <a:ext cx="280606" cy="281516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C692B4AC-8991-1CAF-F95A-24F104C82EAE}"/>
              </a:ext>
            </a:extLst>
          </p:cNvPr>
          <p:cNvSpPr/>
          <p:nvPr/>
        </p:nvSpPr>
        <p:spPr>
          <a:xfrm>
            <a:off x="5482709" y="2306397"/>
            <a:ext cx="280606" cy="281516"/>
          </a:xfrm>
          <a:prstGeom prst="ellips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3E4B21E2-7744-1E84-6286-E7D9E02C3C52}"/>
              </a:ext>
            </a:extLst>
          </p:cNvPr>
          <p:cNvSpPr/>
          <p:nvPr/>
        </p:nvSpPr>
        <p:spPr>
          <a:xfrm>
            <a:off x="3678768" y="3150357"/>
            <a:ext cx="280606" cy="281516"/>
          </a:xfrm>
          <a:prstGeom prst="ellips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A5679238-08F2-F4A2-1E20-F9EAB938F02C}"/>
              </a:ext>
            </a:extLst>
          </p:cNvPr>
          <p:cNvSpPr/>
          <p:nvPr/>
        </p:nvSpPr>
        <p:spPr>
          <a:xfrm>
            <a:off x="4635118" y="3136903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50" name="Arrow: Right 49">
            <a:extLst>
              <a:ext uri="{FF2B5EF4-FFF2-40B4-BE49-F238E27FC236}">
                <a16:creationId xmlns:a16="http://schemas.microsoft.com/office/drawing/2014/main" id="{8D717DAD-E12D-7687-A3C5-D2F5729CF097}"/>
              </a:ext>
            </a:extLst>
          </p:cNvPr>
          <p:cNvSpPr/>
          <p:nvPr/>
        </p:nvSpPr>
        <p:spPr>
          <a:xfrm>
            <a:off x="1043608" y="4672976"/>
            <a:ext cx="432048" cy="237029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CasellaDiTesto 3">
            <a:extLst>
              <a:ext uri="{FF2B5EF4-FFF2-40B4-BE49-F238E27FC236}">
                <a16:creationId xmlns:a16="http://schemas.microsoft.com/office/drawing/2014/main" id="{2B372D1A-A4A8-9CC9-1088-DAFAE9534D23}"/>
              </a:ext>
            </a:extLst>
          </p:cNvPr>
          <p:cNvSpPr txBox="1"/>
          <p:nvPr/>
        </p:nvSpPr>
        <p:spPr>
          <a:xfrm>
            <a:off x="213044" y="4919538"/>
            <a:ext cx="86794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obs2: </a:t>
            </a:r>
            <a:r>
              <a:rPr lang="en-US" sz="2000" dirty="0">
                <a:latin typeface="Comic Sans MS" pitchFamily="66" charset="0"/>
              </a:rPr>
              <a:t>if there is a k-path: there is some probability that it is colorful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58" name="CasellaDiTesto 3">
            <a:extLst>
              <a:ext uri="{FF2B5EF4-FFF2-40B4-BE49-F238E27FC236}">
                <a16:creationId xmlns:a16="http://schemas.microsoft.com/office/drawing/2014/main" id="{2DE6684C-C435-D5C5-CB8C-292CC0048DFC}"/>
              </a:ext>
            </a:extLst>
          </p:cNvPr>
          <p:cNvSpPr txBox="1"/>
          <p:nvPr/>
        </p:nvSpPr>
        <p:spPr>
          <a:xfrm>
            <a:off x="800115" y="6217664"/>
            <a:ext cx="4869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Comic Sans MS" pitchFamily="66" charset="0"/>
              </a:rPr>
              <a:t>k</a:t>
            </a:r>
            <a:r>
              <a:rPr lang="en-US" sz="2400" baseline="30000" dirty="0" err="1">
                <a:latin typeface="Comic Sans MS" pitchFamily="66" charset="0"/>
              </a:rPr>
              <a:t>n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61" name="CasellaDiTesto 3">
            <a:extLst>
              <a:ext uri="{FF2B5EF4-FFF2-40B4-BE49-F238E27FC236}">
                <a16:creationId xmlns:a16="http://schemas.microsoft.com/office/drawing/2014/main" id="{4B53BD43-E318-EE7E-81DC-9B280FF738D9}"/>
              </a:ext>
            </a:extLst>
          </p:cNvPr>
          <p:cNvSpPr txBox="1"/>
          <p:nvPr/>
        </p:nvSpPr>
        <p:spPr>
          <a:xfrm>
            <a:off x="5721166" y="6021288"/>
            <a:ext cx="33153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YES with probability e</a:t>
            </a:r>
            <a:r>
              <a:rPr lang="en-US" sz="2000" baseline="30000" dirty="0">
                <a:latin typeface="Comic Sans MS" pitchFamily="66" charset="0"/>
              </a:rPr>
              <a:t>-k</a:t>
            </a:r>
            <a:r>
              <a:rPr lang="en-US" sz="2000" dirty="0">
                <a:latin typeface="Comic Sans MS" pitchFamily="66" charset="0"/>
              </a:rPr>
              <a:t>. 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3" name="Arrow: Right 62">
            <a:extLst>
              <a:ext uri="{FF2B5EF4-FFF2-40B4-BE49-F238E27FC236}">
                <a16:creationId xmlns:a16="http://schemas.microsoft.com/office/drawing/2014/main" id="{1D0E1784-D6CF-8603-085F-8F758A215AC8}"/>
              </a:ext>
            </a:extLst>
          </p:cNvPr>
          <p:cNvSpPr/>
          <p:nvPr/>
        </p:nvSpPr>
        <p:spPr>
          <a:xfrm>
            <a:off x="5252970" y="6142696"/>
            <a:ext cx="432048" cy="237029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5C4A5DDE-1031-E206-C8FC-0F4EAA08B85F}"/>
              </a:ext>
            </a:extLst>
          </p:cNvPr>
          <p:cNvSpPr txBox="1"/>
          <p:nvPr/>
        </p:nvSpPr>
        <p:spPr>
          <a:xfrm>
            <a:off x="602374" y="5852201"/>
            <a:ext cx="10202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</a:rPr>
              <a:t>k! </a:t>
            </a:r>
            <a:r>
              <a:rPr lang="en-US" sz="2400" dirty="0" err="1">
                <a:latin typeface="Comic Sans MS" pitchFamily="66" charset="0"/>
              </a:rPr>
              <a:t>k</a:t>
            </a:r>
            <a:r>
              <a:rPr lang="en-US" sz="2400" baseline="30000" dirty="0" err="1">
                <a:latin typeface="Comic Sans MS" pitchFamily="66" charset="0"/>
              </a:rPr>
              <a:t>n</a:t>
            </a:r>
            <a:r>
              <a:rPr lang="en-US" sz="2400" baseline="30000" dirty="0">
                <a:latin typeface="Comic Sans MS" pitchFamily="66" charset="0"/>
              </a:rPr>
              <a:t>-k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6139F5C-A68A-DDFA-80E1-FFA59E708A67}"/>
              </a:ext>
            </a:extLst>
          </p:cNvPr>
          <p:cNvCxnSpPr>
            <a:cxnSpLocks/>
          </p:cNvCxnSpPr>
          <p:nvPr/>
        </p:nvCxnSpPr>
        <p:spPr>
          <a:xfrm>
            <a:off x="574093" y="6276158"/>
            <a:ext cx="919033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EF95654C-D315-9E23-BCC6-FB10FF4B4E1F}"/>
              </a:ext>
            </a:extLst>
          </p:cNvPr>
          <p:cNvSpPr txBox="1"/>
          <p:nvPr/>
        </p:nvSpPr>
        <p:spPr>
          <a:xfrm>
            <a:off x="1955674" y="6217664"/>
            <a:ext cx="4869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</a:rPr>
              <a:t>k</a:t>
            </a:r>
            <a:r>
              <a:rPr lang="en-US" sz="2400" baseline="30000" dirty="0">
                <a:latin typeface="Comic Sans MS" pitchFamily="66" charset="0"/>
              </a:rPr>
              <a:t>k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17" name="CasellaDiTesto 3">
            <a:extLst>
              <a:ext uri="{FF2B5EF4-FFF2-40B4-BE49-F238E27FC236}">
                <a16:creationId xmlns:a16="http://schemas.microsoft.com/office/drawing/2014/main" id="{13D3E0B2-E72C-F6E3-CAFD-951448EB8C8C}"/>
              </a:ext>
            </a:extLst>
          </p:cNvPr>
          <p:cNvSpPr txBox="1"/>
          <p:nvPr/>
        </p:nvSpPr>
        <p:spPr>
          <a:xfrm>
            <a:off x="1955674" y="5852201"/>
            <a:ext cx="4869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</a:rPr>
              <a:t>k! 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3DD1F13-FB87-CBA3-FF88-7E8226E54258}"/>
              </a:ext>
            </a:extLst>
          </p:cNvPr>
          <p:cNvCxnSpPr>
            <a:cxnSpLocks/>
          </p:cNvCxnSpPr>
          <p:nvPr/>
        </p:nvCxnSpPr>
        <p:spPr>
          <a:xfrm>
            <a:off x="1830754" y="6276158"/>
            <a:ext cx="653014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C1534811-520B-D992-804C-CB93081A470C}"/>
              </a:ext>
            </a:extLst>
          </p:cNvPr>
          <p:cNvSpPr txBox="1"/>
          <p:nvPr/>
        </p:nvSpPr>
        <p:spPr>
          <a:xfrm>
            <a:off x="2987955" y="6217664"/>
            <a:ext cx="4869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</a:rPr>
              <a:t>k</a:t>
            </a:r>
            <a:r>
              <a:rPr lang="en-US" sz="2400" baseline="30000" dirty="0">
                <a:latin typeface="Comic Sans MS" pitchFamily="66" charset="0"/>
              </a:rPr>
              <a:t>k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37AA31B4-4EB0-FBC1-C3AE-769A431D00F4}"/>
              </a:ext>
            </a:extLst>
          </p:cNvPr>
          <p:cNvSpPr txBox="1"/>
          <p:nvPr/>
        </p:nvSpPr>
        <p:spPr>
          <a:xfrm>
            <a:off x="2791078" y="5814493"/>
            <a:ext cx="12240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</a:rPr>
              <a:t>(k/e)</a:t>
            </a:r>
            <a:r>
              <a:rPr lang="en-US" sz="2400" baseline="30000" dirty="0">
                <a:latin typeface="Comic Sans MS" pitchFamily="66" charset="0"/>
              </a:rPr>
              <a:t>k</a:t>
            </a:r>
            <a:r>
              <a:rPr lang="en-US" sz="2400" dirty="0">
                <a:latin typeface="Comic Sans MS" pitchFamily="66" charset="0"/>
              </a:rPr>
              <a:t> 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41D57F98-9538-8D30-B923-9491319BDBD9}"/>
              </a:ext>
            </a:extLst>
          </p:cNvPr>
          <p:cNvCxnSpPr>
            <a:cxnSpLocks/>
          </p:cNvCxnSpPr>
          <p:nvPr/>
        </p:nvCxnSpPr>
        <p:spPr>
          <a:xfrm>
            <a:off x="2891316" y="6276158"/>
            <a:ext cx="653014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CasellaDiTesto 3">
            <a:extLst>
              <a:ext uri="{FF2B5EF4-FFF2-40B4-BE49-F238E27FC236}">
                <a16:creationId xmlns:a16="http://schemas.microsoft.com/office/drawing/2014/main" id="{9C60476D-BF63-3891-49B5-058732F3EA82}"/>
              </a:ext>
            </a:extLst>
          </p:cNvPr>
          <p:cNvSpPr txBox="1"/>
          <p:nvPr/>
        </p:nvSpPr>
        <p:spPr>
          <a:xfrm>
            <a:off x="3959374" y="5997089"/>
            <a:ext cx="7380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</a:rPr>
              <a:t>e</a:t>
            </a:r>
            <a:r>
              <a:rPr lang="en-US" sz="2400" baseline="30000" dirty="0">
                <a:latin typeface="Comic Sans MS" pitchFamily="66" charset="0"/>
              </a:rPr>
              <a:t>-k</a:t>
            </a:r>
            <a:r>
              <a:rPr lang="en-US" sz="2400" dirty="0">
                <a:latin typeface="Comic Sans MS" pitchFamily="66" charset="0"/>
              </a:rPr>
              <a:t> 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30" name="CasellaDiTesto 3">
            <a:extLst>
              <a:ext uri="{FF2B5EF4-FFF2-40B4-BE49-F238E27FC236}">
                <a16:creationId xmlns:a16="http://schemas.microsoft.com/office/drawing/2014/main" id="{341DF013-BBE7-5E6D-CB58-FE476F556E13}"/>
              </a:ext>
            </a:extLst>
          </p:cNvPr>
          <p:cNvSpPr txBox="1"/>
          <p:nvPr/>
        </p:nvSpPr>
        <p:spPr>
          <a:xfrm>
            <a:off x="1507849" y="6033805"/>
            <a:ext cx="3221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</a:rPr>
              <a:t>=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37" name="CasellaDiTesto 3">
            <a:extLst>
              <a:ext uri="{FF2B5EF4-FFF2-40B4-BE49-F238E27FC236}">
                <a16:creationId xmlns:a16="http://schemas.microsoft.com/office/drawing/2014/main" id="{99E95D5A-F3D7-12E2-FD10-8C906157E5A2}"/>
              </a:ext>
            </a:extLst>
          </p:cNvPr>
          <p:cNvSpPr txBox="1"/>
          <p:nvPr/>
        </p:nvSpPr>
        <p:spPr>
          <a:xfrm>
            <a:off x="3669748" y="6022738"/>
            <a:ext cx="3221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</a:rPr>
              <a:t>=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38" name="CasellaDiTesto 3">
            <a:extLst>
              <a:ext uri="{FF2B5EF4-FFF2-40B4-BE49-F238E27FC236}">
                <a16:creationId xmlns:a16="http://schemas.microsoft.com/office/drawing/2014/main" id="{B02D3D85-5968-F978-2D84-5ECE67DA4314}"/>
              </a:ext>
            </a:extLst>
          </p:cNvPr>
          <p:cNvSpPr txBox="1"/>
          <p:nvPr/>
        </p:nvSpPr>
        <p:spPr>
          <a:xfrm>
            <a:off x="2512312" y="6017143"/>
            <a:ext cx="3221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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7730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3" grpId="0"/>
      <p:bldP spid="14" grpId="0"/>
      <p:bldP spid="50" grpId="0" animBg="1"/>
      <p:bldP spid="51" grpId="0"/>
      <p:bldP spid="58" grpId="0"/>
      <p:bldP spid="61" grpId="0"/>
      <p:bldP spid="63" grpId="0" animBg="1"/>
      <p:bldP spid="4" grpId="0"/>
      <p:bldP spid="16" grpId="0"/>
      <p:bldP spid="17" grpId="0"/>
      <p:bldP spid="21" grpId="0"/>
      <p:bldP spid="22" grpId="0"/>
      <p:bldP spid="28" grpId="0"/>
      <p:bldP spid="30" grpId="0"/>
      <p:bldP spid="37" grpId="0"/>
      <p:bldP spid="3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3">
            <a:extLst>
              <a:ext uri="{FF2B5EF4-FFF2-40B4-BE49-F238E27FC236}">
                <a16:creationId xmlns:a16="http://schemas.microsoft.com/office/drawing/2014/main" id="{5D43556C-0ACD-C98E-964C-88A678106392}"/>
              </a:ext>
            </a:extLst>
          </p:cNvPr>
          <p:cNvSpPr txBox="1"/>
          <p:nvPr/>
        </p:nvSpPr>
        <p:spPr>
          <a:xfrm>
            <a:off x="35496" y="560874"/>
            <a:ext cx="88569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assign colors from {1,...,k} to vertices V(G) uniformly and independently at random.</a:t>
            </a: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860E834-9F6F-61AF-F141-AA380CCCCBC5}"/>
              </a:ext>
            </a:extLst>
          </p:cNvPr>
          <p:cNvSpPr txBox="1"/>
          <p:nvPr/>
        </p:nvSpPr>
        <p:spPr>
          <a:xfrm>
            <a:off x="78559" y="3509228"/>
            <a:ext cx="80972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repeating the algorithm 100 e</a:t>
            </a:r>
            <a:r>
              <a:rPr lang="en-US" sz="2000" baseline="30000" dirty="0"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 times, the probability of a wrong   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  answer is at most (1/e)</a:t>
            </a:r>
            <a:r>
              <a:rPr lang="en-US" sz="2000" baseline="30000" dirty="0">
                <a:latin typeface="Comic Sans MS" pitchFamily="66" charset="0"/>
              </a:rPr>
              <a:t>100</a:t>
            </a:r>
            <a:r>
              <a:rPr lang="en-US" sz="2000" dirty="0">
                <a:latin typeface="Comic Sans MS" pitchFamily="66" charset="0"/>
              </a:rPr>
              <a:t>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75641F14-FBDC-6651-33FD-F87C18E9A05D}"/>
              </a:ext>
            </a:extLst>
          </p:cNvPr>
          <p:cNvSpPr txBox="1"/>
          <p:nvPr/>
        </p:nvSpPr>
        <p:spPr>
          <a:xfrm>
            <a:off x="68531" y="4365104"/>
            <a:ext cx="36304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how to find a colorful path?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-16394" y="64603"/>
            <a:ext cx="5868144" cy="45213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improved color coding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08E9B334-F1B7-EB98-64EB-9AFF3690D7D2}"/>
              </a:ext>
            </a:extLst>
          </p:cNvPr>
          <p:cNvCxnSpPr>
            <a:cxnSpLocks/>
            <a:stCxn id="3" idx="6"/>
            <a:endCxn id="2" idx="2"/>
          </p:cNvCxnSpPr>
          <p:nvPr/>
        </p:nvCxnSpPr>
        <p:spPr>
          <a:xfrm>
            <a:off x="2987824" y="1638952"/>
            <a:ext cx="759240" cy="581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9BB006DC-E568-8F80-13AF-2B75295CB407}"/>
              </a:ext>
            </a:extLst>
          </p:cNvPr>
          <p:cNvCxnSpPr>
            <a:cxnSpLocks/>
            <a:stCxn id="19" idx="0"/>
            <a:endCxn id="2" idx="4"/>
          </p:cNvCxnSpPr>
          <p:nvPr/>
        </p:nvCxnSpPr>
        <p:spPr>
          <a:xfrm flipV="1">
            <a:off x="3819072" y="1716777"/>
            <a:ext cx="0" cy="66968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9E9FFC11-957C-1E90-B1C6-BD1210676944}"/>
              </a:ext>
            </a:extLst>
          </p:cNvPr>
          <p:cNvCxnSpPr>
            <a:cxnSpLocks/>
            <a:stCxn id="23" idx="5"/>
            <a:endCxn id="29" idx="2"/>
          </p:cNvCxnSpPr>
          <p:nvPr/>
        </p:nvCxnSpPr>
        <p:spPr>
          <a:xfrm>
            <a:off x="2966733" y="2503570"/>
            <a:ext cx="780331" cy="784822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8EDDC002-F9ED-8383-0EA0-7F4530164626}"/>
              </a:ext>
            </a:extLst>
          </p:cNvPr>
          <p:cNvCxnSpPr>
            <a:cxnSpLocks/>
            <a:stCxn id="2" idx="3"/>
            <a:endCxn id="23" idx="7"/>
          </p:cNvCxnSpPr>
          <p:nvPr/>
        </p:nvCxnSpPr>
        <p:spPr>
          <a:xfrm flipH="1">
            <a:off x="2966733" y="1695686"/>
            <a:ext cx="801422" cy="70605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802D5CEE-A848-824F-EF41-87F406C26DF8}"/>
              </a:ext>
            </a:extLst>
          </p:cNvPr>
          <p:cNvSpPr/>
          <p:nvPr/>
        </p:nvSpPr>
        <p:spPr>
          <a:xfrm>
            <a:off x="3747064" y="1572761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E4B7929A-0E12-0966-C6E1-3907AC555CC9}"/>
              </a:ext>
            </a:extLst>
          </p:cNvPr>
          <p:cNvSpPr/>
          <p:nvPr/>
        </p:nvSpPr>
        <p:spPr>
          <a:xfrm>
            <a:off x="2843808" y="1566944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FF11586D-0C4E-12A9-8372-BC8BA6749345}"/>
              </a:ext>
            </a:extLst>
          </p:cNvPr>
          <p:cNvSpPr/>
          <p:nvPr/>
        </p:nvSpPr>
        <p:spPr>
          <a:xfrm>
            <a:off x="4693626" y="1566944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8450833-C194-B168-84A5-D3EF175E2CBE}"/>
              </a:ext>
            </a:extLst>
          </p:cNvPr>
          <p:cNvSpPr/>
          <p:nvPr/>
        </p:nvSpPr>
        <p:spPr>
          <a:xfrm>
            <a:off x="5596882" y="1566944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5A9D8324-C334-DFF5-1E86-9343159A1905}"/>
              </a:ext>
            </a:extLst>
          </p:cNvPr>
          <p:cNvSpPr/>
          <p:nvPr/>
        </p:nvSpPr>
        <p:spPr>
          <a:xfrm>
            <a:off x="3747064" y="2386462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BF00259B-AF47-DAD8-21F3-4204F0EE3A4F}"/>
              </a:ext>
            </a:extLst>
          </p:cNvPr>
          <p:cNvSpPr/>
          <p:nvPr/>
        </p:nvSpPr>
        <p:spPr>
          <a:xfrm>
            <a:off x="2843808" y="238064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3139D759-927D-D063-EE52-B8F47C7CD4F5}"/>
              </a:ext>
            </a:extLst>
          </p:cNvPr>
          <p:cNvSpPr/>
          <p:nvPr/>
        </p:nvSpPr>
        <p:spPr>
          <a:xfrm>
            <a:off x="4693626" y="238064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B2B75DAE-FFBB-5282-F787-B310EC1B61FF}"/>
              </a:ext>
            </a:extLst>
          </p:cNvPr>
          <p:cNvSpPr/>
          <p:nvPr/>
        </p:nvSpPr>
        <p:spPr>
          <a:xfrm>
            <a:off x="5596882" y="238064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E8D4A99B-864F-42E6-B7D1-9C0BAA0C843D}"/>
              </a:ext>
            </a:extLst>
          </p:cNvPr>
          <p:cNvSpPr/>
          <p:nvPr/>
        </p:nvSpPr>
        <p:spPr>
          <a:xfrm>
            <a:off x="3747064" y="3216384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DCF71760-6A31-E644-E491-E37E5578E7E3}"/>
              </a:ext>
            </a:extLst>
          </p:cNvPr>
          <p:cNvSpPr/>
          <p:nvPr/>
        </p:nvSpPr>
        <p:spPr>
          <a:xfrm>
            <a:off x="4693626" y="3210567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319A6AFE-3E3E-2E4A-69B9-CFBBB73E92F9}"/>
              </a:ext>
            </a:extLst>
          </p:cNvPr>
          <p:cNvCxnSpPr>
            <a:cxnSpLocks/>
            <a:stCxn id="2" idx="6"/>
            <a:endCxn id="7" idx="2"/>
          </p:cNvCxnSpPr>
          <p:nvPr/>
        </p:nvCxnSpPr>
        <p:spPr>
          <a:xfrm flipV="1">
            <a:off x="3891080" y="1638952"/>
            <a:ext cx="802546" cy="5817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C060B4E6-BD42-51E2-D1AA-59554E993F05}"/>
              </a:ext>
            </a:extLst>
          </p:cNvPr>
          <p:cNvCxnSpPr>
            <a:cxnSpLocks/>
          </p:cNvCxnSpPr>
          <p:nvPr/>
        </p:nvCxnSpPr>
        <p:spPr>
          <a:xfrm flipV="1">
            <a:off x="4837417" y="1638952"/>
            <a:ext cx="802546" cy="581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5DC8A5BF-103E-8717-6F81-49436BBC2CE1}"/>
              </a:ext>
            </a:extLst>
          </p:cNvPr>
          <p:cNvCxnSpPr>
            <a:cxnSpLocks/>
            <a:stCxn id="29" idx="0"/>
          </p:cNvCxnSpPr>
          <p:nvPr/>
        </p:nvCxnSpPr>
        <p:spPr>
          <a:xfrm flipV="1">
            <a:off x="3819072" y="2540882"/>
            <a:ext cx="0" cy="675502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13A21C68-2E00-0ED7-7FA9-D66F6F0C7704}"/>
              </a:ext>
            </a:extLst>
          </p:cNvPr>
          <p:cNvCxnSpPr>
            <a:cxnSpLocks/>
          </p:cNvCxnSpPr>
          <p:nvPr/>
        </p:nvCxnSpPr>
        <p:spPr>
          <a:xfrm flipV="1">
            <a:off x="4765634" y="1732051"/>
            <a:ext cx="0" cy="669685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98C2C28E-93EC-F292-CA64-80E67ACF575C}"/>
              </a:ext>
            </a:extLst>
          </p:cNvPr>
          <p:cNvCxnSpPr>
            <a:cxnSpLocks/>
            <a:stCxn id="31" idx="0"/>
          </p:cNvCxnSpPr>
          <p:nvPr/>
        </p:nvCxnSpPr>
        <p:spPr>
          <a:xfrm flipV="1">
            <a:off x="4765634" y="2556156"/>
            <a:ext cx="0" cy="654411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060EAA13-D274-2A1E-2603-C9CF65556B3C}"/>
              </a:ext>
            </a:extLst>
          </p:cNvPr>
          <p:cNvCxnSpPr>
            <a:cxnSpLocks/>
            <a:stCxn id="29" idx="6"/>
            <a:endCxn id="31" idx="2"/>
          </p:cNvCxnSpPr>
          <p:nvPr/>
        </p:nvCxnSpPr>
        <p:spPr>
          <a:xfrm flipV="1">
            <a:off x="3891080" y="3282575"/>
            <a:ext cx="802546" cy="581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CDE5DA31-E1CF-189F-9975-AF93E1A272BB}"/>
              </a:ext>
            </a:extLst>
          </p:cNvPr>
          <p:cNvCxnSpPr>
            <a:cxnSpLocks/>
          </p:cNvCxnSpPr>
          <p:nvPr/>
        </p:nvCxnSpPr>
        <p:spPr>
          <a:xfrm flipV="1">
            <a:off x="3869427" y="2459649"/>
            <a:ext cx="802546" cy="581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BCB9F1A9-C575-1748-2DD8-A0B310CF1398}"/>
              </a:ext>
            </a:extLst>
          </p:cNvPr>
          <p:cNvCxnSpPr>
            <a:cxnSpLocks/>
            <a:stCxn id="29" idx="7"/>
            <a:endCxn id="25" idx="3"/>
          </p:cNvCxnSpPr>
          <p:nvPr/>
        </p:nvCxnSpPr>
        <p:spPr>
          <a:xfrm flipV="1">
            <a:off x="3869989" y="2503570"/>
            <a:ext cx="844728" cy="73390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0ABC3DE0-31F2-8ABA-F9D8-644B1B4638B0}"/>
              </a:ext>
            </a:extLst>
          </p:cNvPr>
          <p:cNvCxnSpPr>
            <a:cxnSpLocks/>
            <a:stCxn id="7" idx="5"/>
            <a:endCxn id="27" idx="1"/>
          </p:cNvCxnSpPr>
          <p:nvPr/>
        </p:nvCxnSpPr>
        <p:spPr>
          <a:xfrm>
            <a:off x="4816551" y="1689869"/>
            <a:ext cx="801422" cy="711867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A6B13D5F-D87E-1610-92BE-B36B60287A21}"/>
              </a:ext>
            </a:extLst>
          </p:cNvPr>
          <p:cNvCxnSpPr>
            <a:cxnSpLocks/>
            <a:endCxn id="12" idx="4"/>
          </p:cNvCxnSpPr>
          <p:nvPr/>
        </p:nvCxnSpPr>
        <p:spPr>
          <a:xfrm flipV="1">
            <a:off x="5668890" y="1710960"/>
            <a:ext cx="0" cy="695914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Oval 32">
            <a:extLst>
              <a:ext uri="{FF2B5EF4-FFF2-40B4-BE49-F238E27FC236}">
                <a16:creationId xmlns:a16="http://schemas.microsoft.com/office/drawing/2014/main" id="{0953765A-2A92-6BCD-3395-69D2062B6113}"/>
              </a:ext>
            </a:extLst>
          </p:cNvPr>
          <p:cNvSpPr/>
          <p:nvPr/>
        </p:nvSpPr>
        <p:spPr>
          <a:xfrm>
            <a:off x="2811517" y="1509959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80D57010-F268-FBE0-D374-3EC6E5B9926E}"/>
              </a:ext>
            </a:extLst>
          </p:cNvPr>
          <p:cNvSpPr/>
          <p:nvPr/>
        </p:nvSpPr>
        <p:spPr>
          <a:xfrm>
            <a:off x="3678768" y="1511648"/>
            <a:ext cx="280606" cy="281516"/>
          </a:xfrm>
          <a:prstGeom prst="ellips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E8937AB5-7F13-7F4B-933E-583AE44A147C}"/>
              </a:ext>
            </a:extLst>
          </p:cNvPr>
          <p:cNvSpPr/>
          <p:nvPr/>
        </p:nvSpPr>
        <p:spPr>
          <a:xfrm>
            <a:off x="4635118" y="1498194"/>
            <a:ext cx="280606" cy="281516"/>
          </a:xfrm>
          <a:prstGeom prst="ellips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5ACCB0F8-EE3E-440E-D389-5FB7AC67DB51}"/>
              </a:ext>
            </a:extLst>
          </p:cNvPr>
          <p:cNvSpPr/>
          <p:nvPr/>
        </p:nvSpPr>
        <p:spPr>
          <a:xfrm>
            <a:off x="5503148" y="1500674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2E484AF2-239B-0930-7FBC-205A04494DB0}"/>
              </a:ext>
            </a:extLst>
          </p:cNvPr>
          <p:cNvSpPr/>
          <p:nvPr/>
        </p:nvSpPr>
        <p:spPr>
          <a:xfrm>
            <a:off x="2791078" y="2315682"/>
            <a:ext cx="280606" cy="281516"/>
          </a:xfrm>
          <a:prstGeom prst="ellips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14D0B93C-8599-52CE-7A62-05692040E2C5}"/>
              </a:ext>
            </a:extLst>
          </p:cNvPr>
          <p:cNvSpPr/>
          <p:nvPr/>
        </p:nvSpPr>
        <p:spPr>
          <a:xfrm>
            <a:off x="3658329" y="2317371"/>
            <a:ext cx="280606" cy="281516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5E3582D3-9228-42CF-2F67-2C9E38FCDD21}"/>
              </a:ext>
            </a:extLst>
          </p:cNvPr>
          <p:cNvSpPr/>
          <p:nvPr/>
        </p:nvSpPr>
        <p:spPr>
          <a:xfrm>
            <a:off x="4614679" y="2303917"/>
            <a:ext cx="280606" cy="281516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C692B4AC-8991-1CAF-F95A-24F104C82EAE}"/>
              </a:ext>
            </a:extLst>
          </p:cNvPr>
          <p:cNvSpPr/>
          <p:nvPr/>
        </p:nvSpPr>
        <p:spPr>
          <a:xfrm>
            <a:off x="5482709" y="2306397"/>
            <a:ext cx="280606" cy="281516"/>
          </a:xfrm>
          <a:prstGeom prst="ellips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3E4B21E2-7744-1E84-6286-E7D9E02C3C52}"/>
              </a:ext>
            </a:extLst>
          </p:cNvPr>
          <p:cNvSpPr/>
          <p:nvPr/>
        </p:nvSpPr>
        <p:spPr>
          <a:xfrm>
            <a:off x="3678768" y="3150357"/>
            <a:ext cx="280606" cy="281516"/>
          </a:xfrm>
          <a:prstGeom prst="ellips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A5679238-08F2-F4A2-1E20-F9EAB938F02C}"/>
              </a:ext>
            </a:extLst>
          </p:cNvPr>
          <p:cNvSpPr/>
          <p:nvPr/>
        </p:nvSpPr>
        <p:spPr>
          <a:xfrm>
            <a:off x="4635118" y="3136903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51" name="CasellaDiTesto 3">
            <a:extLst>
              <a:ext uri="{FF2B5EF4-FFF2-40B4-BE49-F238E27FC236}">
                <a16:creationId xmlns:a16="http://schemas.microsoft.com/office/drawing/2014/main" id="{2B372D1A-A4A8-9CC9-1088-DAFAE9534D23}"/>
              </a:ext>
            </a:extLst>
          </p:cNvPr>
          <p:cNvSpPr txBox="1"/>
          <p:nvPr/>
        </p:nvSpPr>
        <p:spPr>
          <a:xfrm>
            <a:off x="213044" y="4919538"/>
            <a:ext cx="86794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try all permutations: 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28" name="CasellaDiTesto 3">
            <a:extLst>
              <a:ext uri="{FF2B5EF4-FFF2-40B4-BE49-F238E27FC236}">
                <a16:creationId xmlns:a16="http://schemas.microsoft.com/office/drawing/2014/main" id="{9C60476D-BF63-3891-49B5-058732F3EA82}"/>
              </a:ext>
            </a:extLst>
          </p:cNvPr>
          <p:cNvSpPr txBox="1"/>
          <p:nvPr/>
        </p:nvSpPr>
        <p:spPr>
          <a:xfrm>
            <a:off x="3203848" y="4876054"/>
            <a:ext cx="18216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k! </a:t>
            </a:r>
            <a:r>
              <a:rPr lang="en-US" sz="2400" dirty="0" err="1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400" baseline="30000" dirty="0" err="1">
                <a:solidFill>
                  <a:srgbClr val="3366FF"/>
                </a:solidFill>
                <a:latin typeface="Comic Sans MS" pitchFamily="66" charset="0"/>
              </a:rPr>
              <a:t>O</a:t>
            </a:r>
            <a:r>
              <a:rPr lang="en-US" sz="2400" baseline="30000" dirty="0">
                <a:solidFill>
                  <a:srgbClr val="3366FF"/>
                </a:solidFill>
                <a:latin typeface="Comic Sans MS" pitchFamily="66" charset="0"/>
              </a:rPr>
              <a:t>(1)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</a:rPr>
              <a:t>time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9F0443B6-1F2A-4DD1-8EEB-B28CE325CA96}"/>
              </a:ext>
            </a:extLst>
          </p:cNvPr>
          <p:cNvSpPr txBox="1"/>
          <p:nvPr/>
        </p:nvSpPr>
        <p:spPr>
          <a:xfrm>
            <a:off x="213044" y="5416700"/>
            <a:ext cx="86794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dynamic programming: 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15" name="CasellaDiTesto 3">
            <a:extLst>
              <a:ext uri="{FF2B5EF4-FFF2-40B4-BE49-F238E27FC236}">
                <a16:creationId xmlns:a16="http://schemas.microsoft.com/office/drawing/2014/main" id="{A73E8B27-74F1-5958-1674-2CDEEDD24CE9}"/>
              </a:ext>
            </a:extLst>
          </p:cNvPr>
          <p:cNvSpPr txBox="1"/>
          <p:nvPr/>
        </p:nvSpPr>
        <p:spPr>
          <a:xfrm>
            <a:off x="3203848" y="5373216"/>
            <a:ext cx="18216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2</a:t>
            </a:r>
            <a:r>
              <a:rPr lang="en-US" sz="2400" baseline="30000" dirty="0">
                <a:solidFill>
                  <a:srgbClr val="3366FF"/>
                </a:solidFill>
                <a:latin typeface="Comic Sans MS" pitchFamily="66" charset="0"/>
              </a:rPr>
              <a:t>k </a:t>
            </a:r>
            <a:r>
              <a:rPr lang="en-US" sz="2400" dirty="0" err="1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400" baseline="30000" dirty="0" err="1">
                <a:solidFill>
                  <a:srgbClr val="3366FF"/>
                </a:solidFill>
                <a:latin typeface="Comic Sans MS" pitchFamily="66" charset="0"/>
              </a:rPr>
              <a:t>O</a:t>
            </a:r>
            <a:r>
              <a:rPr lang="en-US" sz="2400" baseline="30000" dirty="0">
                <a:solidFill>
                  <a:srgbClr val="3366FF"/>
                </a:solidFill>
                <a:latin typeface="Comic Sans MS" pitchFamily="66" charset="0"/>
              </a:rPr>
              <a:t>(1)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</a:rPr>
              <a:t>time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1776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51" grpId="0"/>
      <p:bldP spid="28" grpId="0"/>
      <p:bldP spid="5" grpId="0"/>
      <p:bldP spid="1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3">
            <a:extLst>
              <a:ext uri="{FF2B5EF4-FFF2-40B4-BE49-F238E27FC236}">
                <a16:creationId xmlns:a16="http://schemas.microsoft.com/office/drawing/2014/main" id="{5D43556C-0ACD-C98E-964C-88A678106392}"/>
              </a:ext>
            </a:extLst>
          </p:cNvPr>
          <p:cNvSpPr txBox="1"/>
          <p:nvPr/>
        </p:nvSpPr>
        <p:spPr>
          <a:xfrm>
            <a:off x="191364" y="1049295"/>
            <a:ext cx="42484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dirty="0">
                <a:latin typeface="Comic Sans MS" pitchFamily="66" charset="0"/>
              </a:rPr>
              <a:t>, non-empty subset S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</a:t>
            </a:r>
            <a:r>
              <a:rPr lang="en-US" sz="2000" dirty="0">
                <a:latin typeface="Comic Sans MS" pitchFamily="66" charset="0"/>
              </a:rPr>
              <a:t>{1,...,k}</a:t>
            </a: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860E834-9F6F-61AF-F141-AA380CCCCBC5}"/>
              </a:ext>
            </a:extLst>
          </p:cNvPr>
          <p:cNvSpPr txBox="1"/>
          <p:nvPr/>
        </p:nvSpPr>
        <p:spPr>
          <a:xfrm>
            <a:off x="1668938" y="1564567"/>
            <a:ext cx="704261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is there a path P ending at v such that each color of S appears in P exactly once and no other color appears in P?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75641F14-FBDC-6651-33FD-F87C18E9A05D}"/>
              </a:ext>
            </a:extLst>
          </p:cNvPr>
          <p:cNvSpPr txBox="1"/>
          <p:nvPr/>
        </p:nvSpPr>
        <p:spPr>
          <a:xfrm>
            <a:off x="47141" y="594887"/>
            <a:ext cx="29034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subproblems: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-16394" y="64603"/>
            <a:ext cx="5868144" cy="45213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finding a colorful path</a:t>
            </a:r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F1BD9876-8C18-FFC8-108E-0468CC44CDC0}"/>
              </a:ext>
            </a:extLst>
          </p:cNvPr>
          <p:cNvSpPr txBox="1"/>
          <p:nvPr/>
        </p:nvSpPr>
        <p:spPr>
          <a:xfrm>
            <a:off x="143633" y="2596842"/>
            <a:ext cx="85328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obs1: </a:t>
            </a:r>
            <a:r>
              <a:rPr lang="en-US" sz="2000" dirty="0">
                <a:latin typeface="Comic Sans MS" pitchFamily="66" charset="0"/>
              </a:rPr>
              <a:t>There is a colorful path </a:t>
            </a:r>
            <a:r>
              <a:rPr lang="en-US" sz="2000" dirty="0" err="1">
                <a:latin typeface="Comic Sans MS" pitchFamily="66" charset="0"/>
              </a:rPr>
              <a:t>iff</a:t>
            </a:r>
            <a:r>
              <a:rPr lang="en-US" sz="2000" dirty="0">
                <a:latin typeface="Comic Sans MS" pitchFamily="66" charset="0"/>
              </a:rPr>
              <a:t> Path(v,{1,...,k})=TRUE for some v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51" name="CasellaDiTesto 3">
            <a:extLst>
              <a:ext uri="{FF2B5EF4-FFF2-40B4-BE49-F238E27FC236}">
                <a16:creationId xmlns:a16="http://schemas.microsoft.com/office/drawing/2014/main" id="{2B372D1A-A4A8-9CC9-1088-DAFAE9534D23}"/>
              </a:ext>
            </a:extLst>
          </p:cNvPr>
          <p:cNvSpPr txBox="1"/>
          <p:nvPr/>
        </p:nvSpPr>
        <p:spPr>
          <a:xfrm>
            <a:off x="70326" y="3159375"/>
            <a:ext cx="86794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obs2: </a:t>
            </a:r>
            <a:r>
              <a:rPr lang="en-US" sz="2000" dirty="0">
                <a:latin typeface="Comic Sans MS" pitchFamily="66" charset="0"/>
              </a:rPr>
              <a:t># of subproblems 2</a:t>
            </a:r>
            <a:r>
              <a:rPr lang="en-US" sz="2000" baseline="30000" dirty="0">
                <a:latin typeface="Comic Sans MS" pitchFamily="66" charset="0"/>
              </a:rPr>
              <a:t>k </a:t>
            </a:r>
            <a:r>
              <a:rPr lang="en-US" sz="2000" dirty="0">
                <a:latin typeface="Comic Sans MS" pitchFamily="66" charset="0"/>
              </a:rPr>
              <a:t>n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199315E8-13F7-9AA5-ED06-26BC891CA613}"/>
              </a:ext>
            </a:extLst>
          </p:cNvPr>
          <p:cNvSpPr txBox="1"/>
          <p:nvPr/>
        </p:nvSpPr>
        <p:spPr>
          <a:xfrm>
            <a:off x="368029" y="1562048"/>
            <a:ext cx="13511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Path(</a:t>
            </a:r>
            <a:r>
              <a:rPr lang="en-US" sz="2000" dirty="0" err="1">
                <a:latin typeface="Comic Sans MS" pitchFamily="66" charset="0"/>
              </a:rPr>
              <a:t>v,S</a:t>
            </a:r>
            <a:r>
              <a:rPr lang="en-US" sz="2000" dirty="0">
                <a:latin typeface="Comic Sans MS" pitchFamily="66" charset="0"/>
              </a:rPr>
              <a:t>):</a:t>
            </a:r>
          </a:p>
        </p:txBody>
      </p:sp>
    </p:spTree>
    <p:extLst>
      <p:ext uri="{BB962C8B-B14F-4D97-AF65-F5344CB8AC3E}">
        <p14:creationId xmlns:p14="http://schemas.microsoft.com/office/powerpoint/2010/main" val="2586488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4" grpId="0"/>
      <p:bldP spid="51" grpId="0"/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3">
            <a:extLst>
              <a:ext uri="{FF2B5EF4-FFF2-40B4-BE49-F238E27FC236}">
                <a16:creationId xmlns:a16="http://schemas.microsoft.com/office/drawing/2014/main" id="{5D43556C-0ACD-C98E-964C-88A678106392}"/>
              </a:ext>
            </a:extLst>
          </p:cNvPr>
          <p:cNvSpPr txBox="1"/>
          <p:nvPr/>
        </p:nvSpPr>
        <p:spPr>
          <a:xfrm>
            <a:off x="191364" y="1049295"/>
            <a:ext cx="42484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dirty="0">
                <a:latin typeface="Comic Sans MS" pitchFamily="66" charset="0"/>
              </a:rPr>
              <a:t>, non-empty subset S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</a:t>
            </a:r>
            <a:r>
              <a:rPr lang="en-US" sz="2000" dirty="0">
                <a:latin typeface="Comic Sans MS" pitchFamily="66" charset="0"/>
              </a:rPr>
              <a:t>{1,...,k}</a:t>
            </a: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860E834-9F6F-61AF-F141-AA380CCCCBC5}"/>
              </a:ext>
            </a:extLst>
          </p:cNvPr>
          <p:cNvSpPr txBox="1"/>
          <p:nvPr/>
        </p:nvSpPr>
        <p:spPr>
          <a:xfrm>
            <a:off x="1668938" y="1564567"/>
            <a:ext cx="704261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is there a path P ending at v such that each color of S appears in P exactly once and no other color appears in P?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75641F14-FBDC-6651-33FD-F87C18E9A05D}"/>
              </a:ext>
            </a:extLst>
          </p:cNvPr>
          <p:cNvSpPr txBox="1"/>
          <p:nvPr/>
        </p:nvSpPr>
        <p:spPr>
          <a:xfrm>
            <a:off x="47141" y="594887"/>
            <a:ext cx="29034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subproblems: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-16394" y="64603"/>
            <a:ext cx="5868144" cy="45213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finding a colorful path</a:t>
            </a:r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F1BD9876-8C18-FFC8-108E-0468CC44CDC0}"/>
              </a:ext>
            </a:extLst>
          </p:cNvPr>
          <p:cNvSpPr txBox="1"/>
          <p:nvPr/>
        </p:nvSpPr>
        <p:spPr>
          <a:xfrm>
            <a:off x="188536" y="2468468"/>
            <a:ext cx="85328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|S|=1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</a:rPr>
              <a:t>(base case)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199315E8-13F7-9AA5-ED06-26BC891CA613}"/>
              </a:ext>
            </a:extLst>
          </p:cNvPr>
          <p:cNvSpPr txBox="1"/>
          <p:nvPr/>
        </p:nvSpPr>
        <p:spPr>
          <a:xfrm>
            <a:off x="368029" y="1562048"/>
            <a:ext cx="13511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Path(</a:t>
            </a:r>
            <a:r>
              <a:rPr lang="en-US" sz="2000" dirty="0" err="1">
                <a:latin typeface="Comic Sans MS" pitchFamily="66" charset="0"/>
              </a:rPr>
              <a:t>v,S</a:t>
            </a:r>
            <a:r>
              <a:rPr lang="en-US" sz="2000" dirty="0">
                <a:latin typeface="Comic Sans MS" pitchFamily="66" charset="0"/>
              </a:rPr>
              <a:t>):</a:t>
            </a: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8C3858AC-A941-E120-02C2-FECAD913821E}"/>
              </a:ext>
            </a:extLst>
          </p:cNvPr>
          <p:cNvSpPr txBox="1"/>
          <p:nvPr/>
        </p:nvSpPr>
        <p:spPr>
          <a:xfrm>
            <a:off x="480753" y="3012594"/>
            <a:ext cx="79483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Path(</a:t>
            </a:r>
            <a:r>
              <a:rPr lang="en-US" sz="2000" dirty="0" err="1">
                <a:latin typeface="Comic Sans MS" pitchFamily="66" charset="0"/>
              </a:rPr>
              <a:t>v,S</a:t>
            </a:r>
            <a:r>
              <a:rPr lang="en-US" sz="2000" dirty="0">
                <a:latin typeface="Comic Sans MS" pitchFamily="66" charset="0"/>
              </a:rPr>
              <a:t>)=TRUE  </a:t>
            </a:r>
            <a:r>
              <a:rPr lang="en-US" sz="2000" dirty="0" err="1">
                <a:latin typeface="Comic Sans MS" pitchFamily="66" charset="0"/>
              </a:rPr>
              <a:t>iff</a:t>
            </a:r>
            <a:r>
              <a:rPr lang="en-US" sz="2000" dirty="0">
                <a:latin typeface="Comic Sans MS" pitchFamily="66" charset="0"/>
              </a:rPr>
              <a:t> S={col(v)}</a:t>
            </a: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B3A7F4E4-18FF-1862-5742-56E59A7B77B2}"/>
              </a:ext>
            </a:extLst>
          </p:cNvPr>
          <p:cNvSpPr txBox="1"/>
          <p:nvPr/>
        </p:nvSpPr>
        <p:spPr>
          <a:xfrm>
            <a:off x="215641" y="3503262"/>
            <a:ext cx="85328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|S|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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1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 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4C4C891E-7508-AF64-E11A-AF9F1709F299}"/>
              </a:ext>
            </a:extLst>
          </p:cNvPr>
          <p:cNvSpPr txBox="1"/>
          <p:nvPr/>
        </p:nvSpPr>
        <p:spPr>
          <a:xfrm>
            <a:off x="480753" y="4447552"/>
            <a:ext cx="13998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Path(</a:t>
            </a:r>
            <a:r>
              <a:rPr lang="en-US" sz="2000" dirty="0" err="1">
                <a:latin typeface="Comic Sans MS" pitchFamily="66" charset="0"/>
              </a:rPr>
              <a:t>v,S</a:t>
            </a:r>
            <a:r>
              <a:rPr lang="en-US" sz="2000" dirty="0">
                <a:latin typeface="Comic Sans MS" pitchFamily="66" charset="0"/>
              </a:rPr>
              <a:t>)=</a:t>
            </a:r>
          </a:p>
        </p:txBody>
      </p:sp>
      <p:sp>
        <p:nvSpPr>
          <p:cNvPr id="12" name="Left Brace 11">
            <a:extLst>
              <a:ext uri="{FF2B5EF4-FFF2-40B4-BE49-F238E27FC236}">
                <a16:creationId xmlns:a16="http://schemas.microsoft.com/office/drawing/2014/main" id="{75D14332-7F4A-FE37-43E4-38C547DE2B2D}"/>
              </a:ext>
            </a:extLst>
          </p:cNvPr>
          <p:cNvSpPr/>
          <p:nvPr/>
        </p:nvSpPr>
        <p:spPr>
          <a:xfrm>
            <a:off x="1880599" y="3937262"/>
            <a:ext cx="276701" cy="1356666"/>
          </a:xfrm>
          <a:prstGeom prst="leftBrac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CasellaDiTesto 3">
            <a:extLst>
              <a:ext uri="{FF2B5EF4-FFF2-40B4-BE49-F238E27FC236}">
                <a16:creationId xmlns:a16="http://schemas.microsoft.com/office/drawing/2014/main" id="{6AFC8527-9EAF-2D4B-624A-6E609EB14003}"/>
              </a:ext>
            </a:extLst>
          </p:cNvPr>
          <p:cNvSpPr txBox="1"/>
          <p:nvPr/>
        </p:nvSpPr>
        <p:spPr>
          <a:xfrm>
            <a:off x="2157300" y="4901098"/>
            <a:ext cx="11895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FALSE</a:t>
            </a:r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FE351C53-036B-B4B1-845F-69728CC65566}"/>
              </a:ext>
            </a:extLst>
          </p:cNvPr>
          <p:cNvSpPr txBox="1"/>
          <p:nvPr/>
        </p:nvSpPr>
        <p:spPr>
          <a:xfrm>
            <a:off x="5480999" y="3931340"/>
            <a:ext cx="20182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if col(v)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S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102D8E01-6075-C378-CA19-4951D506BCA4}"/>
              </a:ext>
            </a:extLst>
          </p:cNvPr>
          <p:cNvSpPr txBox="1"/>
          <p:nvPr/>
        </p:nvSpPr>
        <p:spPr>
          <a:xfrm>
            <a:off x="5480999" y="4901098"/>
            <a:ext cx="20182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otherwise</a:t>
            </a: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38580DB0-7268-B094-3DC5-ACDCC419B8D2}"/>
              </a:ext>
            </a:extLst>
          </p:cNvPr>
          <p:cNvSpPr txBox="1"/>
          <p:nvPr/>
        </p:nvSpPr>
        <p:spPr>
          <a:xfrm>
            <a:off x="2157299" y="3971471"/>
            <a:ext cx="33236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  OR   Path(</a:t>
            </a:r>
            <a:r>
              <a:rPr lang="en-US" sz="2000" dirty="0" err="1">
                <a:latin typeface="Comic Sans MS" pitchFamily="66" charset="0"/>
              </a:rPr>
              <a:t>u,S</a:t>
            </a:r>
            <a:r>
              <a:rPr lang="en-US" sz="2000" dirty="0">
                <a:latin typeface="Comic Sans MS" pitchFamily="66" charset="0"/>
              </a:rPr>
              <a:t>-{col(v)})</a:t>
            </a:r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37ABBBA7-A639-4156-4670-2BBF51A9454C}"/>
              </a:ext>
            </a:extLst>
          </p:cNvPr>
          <p:cNvSpPr txBox="1"/>
          <p:nvPr/>
        </p:nvSpPr>
        <p:spPr>
          <a:xfrm>
            <a:off x="2117408" y="4238216"/>
            <a:ext cx="1134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(</a:t>
            </a:r>
            <a:r>
              <a:rPr lang="en-US" dirty="0" err="1">
                <a:latin typeface="Comic Sans MS" pitchFamily="66" charset="0"/>
              </a:rPr>
              <a:t>u,v</a:t>
            </a:r>
            <a:r>
              <a:rPr lang="en-US" dirty="0">
                <a:latin typeface="Comic Sans MS" pitchFamily="66" charset="0"/>
              </a:rPr>
              <a:t>)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E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EBCE05EB-DAB4-202F-D8D1-F9EAB6DC973C}"/>
              </a:ext>
            </a:extLst>
          </p:cNvPr>
          <p:cNvSpPr/>
          <p:nvPr/>
        </p:nvSpPr>
        <p:spPr>
          <a:xfrm>
            <a:off x="5554674" y="6043560"/>
            <a:ext cx="288032" cy="28803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v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393ED7AE-48BC-F241-D72B-EAB62A1F0B56}"/>
              </a:ext>
            </a:extLst>
          </p:cNvPr>
          <p:cNvSpPr/>
          <p:nvPr/>
        </p:nvSpPr>
        <p:spPr>
          <a:xfrm>
            <a:off x="4830163" y="5611172"/>
            <a:ext cx="288032" cy="28803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9A04BF06-0894-3148-94FC-C684728B3235}"/>
              </a:ext>
            </a:extLst>
          </p:cNvPr>
          <p:cNvSpPr/>
          <p:nvPr/>
        </p:nvSpPr>
        <p:spPr>
          <a:xfrm>
            <a:off x="4830163" y="6043560"/>
            <a:ext cx="288032" cy="28803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BA19F323-CA01-1803-7978-9922205C66E0}"/>
              </a:ext>
            </a:extLst>
          </p:cNvPr>
          <p:cNvSpPr/>
          <p:nvPr/>
        </p:nvSpPr>
        <p:spPr>
          <a:xfrm>
            <a:off x="4830163" y="6429828"/>
            <a:ext cx="288032" cy="28803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98EFB20F-4671-9E36-1654-BCA30760D07F}"/>
              </a:ext>
            </a:extLst>
          </p:cNvPr>
          <p:cNvCxnSpPr>
            <a:stCxn id="27" idx="5"/>
            <a:endCxn id="25" idx="1"/>
          </p:cNvCxnSpPr>
          <p:nvPr/>
        </p:nvCxnSpPr>
        <p:spPr>
          <a:xfrm>
            <a:off x="5076014" y="5857023"/>
            <a:ext cx="520841" cy="22871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101A0A00-EEAD-62DB-C36E-A3318A66CDDC}"/>
              </a:ext>
            </a:extLst>
          </p:cNvPr>
          <p:cNvCxnSpPr>
            <a:cxnSpLocks/>
            <a:stCxn id="29" idx="6"/>
            <a:endCxn id="25" idx="2"/>
          </p:cNvCxnSpPr>
          <p:nvPr/>
        </p:nvCxnSpPr>
        <p:spPr>
          <a:xfrm>
            <a:off x="5118195" y="6187576"/>
            <a:ext cx="436479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586BAB66-B600-6B4C-3F99-7DE66BDD7FB4}"/>
              </a:ext>
            </a:extLst>
          </p:cNvPr>
          <p:cNvCxnSpPr>
            <a:cxnSpLocks/>
            <a:stCxn id="31" idx="6"/>
            <a:endCxn id="25" idx="3"/>
          </p:cNvCxnSpPr>
          <p:nvPr/>
        </p:nvCxnSpPr>
        <p:spPr>
          <a:xfrm flipV="1">
            <a:off x="5118195" y="6289411"/>
            <a:ext cx="478660" cy="28443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Freeform: Shape 41">
            <a:extLst>
              <a:ext uri="{FF2B5EF4-FFF2-40B4-BE49-F238E27FC236}">
                <a16:creationId xmlns:a16="http://schemas.microsoft.com/office/drawing/2014/main" id="{191F8884-6DDC-4C76-FE06-9CF57BDEC503}"/>
              </a:ext>
            </a:extLst>
          </p:cNvPr>
          <p:cNvSpPr/>
          <p:nvPr/>
        </p:nvSpPr>
        <p:spPr>
          <a:xfrm>
            <a:off x="3611442" y="5618132"/>
            <a:ext cx="1199836" cy="221116"/>
          </a:xfrm>
          <a:custGeom>
            <a:avLst/>
            <a:gdLst>
              <a:gd name="connsiteX0" fmla="*/ 1199836 w 1199836"/>
              <a:gd name="connsiteY0" fmla="*/ 113242 h 221116"/>
              <a:gd name="connsiteX1" fmla="*/ 935886 w 1199836"/>
              <a:gd name="connsiteY1" fmla="*/ 121 h 221116"/>
              <a:gd name="connsiteX2" fmla="*/ 822764 w 1199836"/>
              <a:gd name="connsiteY2" fmla="*/ 132096 h 221116"/>
              <a:gd name="connsiteX3" fmla="*/ 521106 w 1199836"/>
              <a:gd name="connsiteY3" fmla="*/ 56682 h 221116"/>
              <a:gd name="connsiteX4" fmla="*/ 407985 w 1199836"/>
              <a:gd name="connsiteY4" fmla="*/ 169803 h 221116"/>
              <a:gd name="connsiteX5" fmla="*/ 191168 w 1199836"/>
              <a:gd name="connsiteY5" fmla="*/ 66108 h 221116"/>
              <a:gd name="connsiteX6" fmla="*/ 12059 w 1199836"/>
              <a:gd name="connsiteY6" fmla="*/ 207510 h 221116"/>
              <a:gd name="connsiteX7" fmla="*/ 30912 w 1199836"/>
              <a:gd name="connsiteY7" fmla="*/ 207510 h 2211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99836" h="221116">
                <a:moveTo>
                  <a:pt x="1199836" y="113242"/>
                </a:moveTo>
                <a:cubicBezTo>
                  <a:pt x="1099283" y="55110"/>
                  <a:pt x="998731" y="-3021"/>
                  <a:pt x="935886" y="121"/>
                </a:cubicBezTo>
                <a:cubicBezTo>
                  <a:pt x="873041" y="3263"/>
                  <a:pt x="891894" y="122669"/>
                  <a:pt x="822764" y="132096"/>
                </a:cubicBezTo>
                <a:cubicBezTo>
                  <a:pt x="753634" y="141523"/>
                  <a:pt x="590236" y="50398"/>
                  <a:pt x="521106" y="56682"/>
                </a:cubicBezTo>
                <a:cubicBezTo>
                  <a:pt x="451976" y="62966"/>
                  <a:pt x="462975" y="168232"/>
                  <a:pt x="407985" y="169803"/>
                </a:cubicBezTo>
                <a:cubicBezTo>
                  <a:pt x="352995" y="171374"/>
                  <a:pt x="257156" y="59824"/>
                  <a:pt x="191168" y="66108"/>
                </a:cubicBezTo>
                <a:cubicBezTo>
                  <a:pt x="125180" y="72392"/>
                  <a:pt x="12059" y="207510"/>
                  <a:pt x="12059" y="207510"/>
                </a:cubicBezTo>
                <a:cubicBezTo>
                  <a:pt x="-14650" y="231077"/>
                  <a:pt x="8131" y="219293"/>
                  <a:pt x="30912" y="207510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E933821E-B512-F2DA-CED6-1FC877AEC370}"/>
              </a:ext>
            </a:extLst>
          </p:cNvPr>
          <p:cNvSpPr/>
          <p:nvPr/>
        </p:nvSpPr>
        <p:spPr>
          <a:xfrm>
            <a:off x="3334679" y="5650591"/>
            <a:ext cx="288032" cy="28803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4" name="Freeform: Shape 43">
            <a:extLst>
              <a:ext uri="{FF2B5EF4-FFF2-40B4-BE49-F238E27FC236}">
                <a16:creationId xmlns:a16="http://schemas.microsoft.com/office/drawing/2014/main" id="{C3C222DA-3103-6473-1A2E-8AAFDAB12F6C}"/>
              </a:ext>
            </a:extLst>
          </p:cNvPr>
          <p:cNvSpPr/>
          <p:nvPr/>
        </p:nvSpPr>
        <p:spPr>
          <a:xfrm>
            <a:off x="3835080" y="6061308"/>
            <a:ext cx="995083" cy="170401"/>
          </a:xfrm>
          <a:custGeom>
            <a:avLst/>
            <a:gdLst>
              <a:gd name="connsiteX0" fmla="*/ 1199836 w 1199836"/>
              <a:gd name="connsiteY0" fmla="*/ 113242 h 221116"/>
              <a:gd name="connsiteX1" fmla="*/ 935886 w 1199836"/>
              <a:gd name="connsiteY1" fmla="*/ 121 h 221116"/>
              <a:gd name="connsiteX2" fmla="*/ 822764 w 1199836"/>
              <a:gd name="connsiteY2" fmla="*/ 132096 h 221116"/>
              <a:gd name="connsiteX3" fmla="*/ 521106 w 1199836"/>
              <a:gd name="connsiteY3" fmla="*/ 56682 h 221116"/>
              <a:gd name="connsiteX4" fmla="*/ 407985 w 1199836"/>
              <a:gd name="connsiteY4" fmla="*/ 169803 h 221116"/>
              <a:gd name="connsiteX5" fmla="*/ 191168 w 1199836"/>
              <a:gd name="connsiteY5" fmla="*/ 66108 h 221116"/>
              <a:gd name="connsiteX6" fmla="*/ 12059 w 1199836"/>
              <a:gd name="connsiteY6" fmla="*/ 207510 h 221116"/>
              <a:gd name="connsiteX7" fmla="*/ 30912 w 1199836"/>
              <a:gd name="connsiteY7" fmla="*/ 207510 h 221116"/>
              <a:gd name="connsiteX0" fmla="*/ 1199836 w 1199836"/>
              <a:gd name="connsiteY0" fmla="*/ 113242 h 311068"/>
              <a:gd name="connsiteX1" fmla="*/ 935886 w 1199836"/>
              <a:gd name="connsiteY1" fmla="*/ 121 h 311068"/>
              <a:gd name="connsiteX2" fmla="*/ 822764 w 1199836"/>
              <a:gd name="connsiteY2" fmla="*/ 132096 h 311068"/>
              <a:gd name="connsiteX3" fmla="*/ 622259 w 1199836"/>
              <a:gd name="connsiteY3" fmla="*/ 310801 h 311068"/>
              <a:gd name="connsiteX4" fmla="*/ 407985 w 1199836"/>
              <a:gd name="connsiteY4" fmla="*/ 169803 h 311068"/>
              <a:gd name="connsiteX5" fmla="*/ 191168 w 1199836"/>
              <a:gd name="connsiteY5" fmla="*/ 66108 h 311068"/>
              <a:gd name="connsiteX6" fmla="*/ 12059 w 1199836"/>
              <a:gd name="connsiteY6" fmla="*/ 207510 h 311068"/>
              <a:gd name="connsiteX7" fmla="*/ 30912 w 1199836"/>
              <a:gd name="connsiteY7" fmla="*/ 207510 h 311068"/>
              <a:gd name="connsiteX0" fmla="*/ 1199836 w 1199836"/>
              <a:gd name="connsiteY0" fmla="*/ 113242 h 311547"/>
              <a:gd name="connsiteX1" fmla="*/ 935886 w 1199836"/>
              <a:gd name="connsiteY1" fmla="*/ 121 h 311547"/>
              <a:gd name="connsiteX2" fmla="*/ 822764 w 1199836"/>
              <a:gd name="connsiteY2" fmla="*/ 132096 h 311547"/>
              <a:gd name="connsiteX3" fmla="*/ 622259 w 1199836"/>
              <a:gd name="connsiteY3" fmla="*/ 310801 h 311547"/>
              <a:gd name="connsiteX4" fmla="*/ 599052 w 1199836"/>
              <a:gd name="connsiteY4" fmla="*/ 59315 h 311547"/>
              <a:gd name="connsiteX5" fmla="*/ 191168 w 1199836"/>
              <a:gd name="connsiteY5" fmla="*/ 66108 h 311547"/>
              <a:gd name="connsiteX6" fmla="*/ 12059 w 1199836"/>
              <a:gd name="connsiteY6" fmla="*/ 207510 h 311547"/>
              <a:gd name="connsiteX7" fmla="*/ 30912 w 1199836"/>
              <a:gd name="connsiteY7" fmla="*/ 207510 h 311547"/>
              <a:gd name="connsiteX0" fmla="*/ 1615688 w 1615688"/>
              <a:gd name="connsiteY0" fmla="*/ 259534 h 314206"/>
              <a:gd name="connsiteX1" fmla="*/ 935886 w 1615688"/>
              <a:gd name="connsiteY1" fmla="*/ 2780 h 314206"/>
              <a:gd name="connsiteX2" fmla="*/ 822764 w 1615688"/>
              <a:gd name="connsiteY2" fmla="*/ 134755 h 314206"/>
              <a:gd name="connsiteX3" fmla="*/ 622259 w 1615688"/>
              <a:gd name="connsiteY3" fmla="*/ 313460 h 314206"/>
              <a:gd name="connsiteX4" fmla="*/ 599052 w 1615688"/>
              <a:gd name="connsiteY4" fmla="*/ 61974 h 314206"/>
              <a:gd name="connsiteX5" fmla="*/ 191168 w 1615688"/>
              <a:gd name="connsiteY5" fmla="*/ 68767 h 314206"/>
              <a:gd name="connsiteX6" fmla="*/ 12059 w 1615688"/>
              <a:gd name="connsiteY6" fmla="*/ 210169 h 314206"/>
              <a:gd name="connsiteX7" fmla="*/ 30912 w 1615688"/>
              <a:gd name="connsiteY7" fmla="*/ 210169 h 314206"/>
              <a:gd name="connsiteX0" fmla="*/ 1615688 w 1615688"/>
              <a:gd name="connsiteY0" fmla="*/ 219902 h 274388"/>
              <a:gd name="connsiteX1" fmla="*/ 1104475 w 1615688"/>
              <a:gd name="connsiteY1" fmla="*/ 261463 h 274388"/>
              <a:gd name="connsiteX2" fmla="*/ 822764 w 1615688"/>
              <a:gd name="connsiteY2" fmla="*/ 95123 h 274388"/>
              <a:gd name="connsiteX3" fmla="*/ 622259 w 1615688"/>
              <a:gd name="connsiteY3" fmla="*/ 273828 h 274388"/>
              <a:gd name="connsiteX4" fmla="*/ 599052 w 1615688"/>
              <a:gd name="connsiteY4" fmla="*/ 22342 h 274388"/>
              <a:gd name="connsiteX5" fmla="*/ 191168 w 1615688"/>
              <a:gd name="connsiteY5" fmla="*/ 29135 h 274388"/>
              <a:gd name="connsiteX6" fmla="*/ 12059 w 1615688"/>
              <a:gd name="connsiteY6" fmla="*/ 170537 h 274388"/>
              <a:gd name="connsiteX7" fmla="*/ 30912 w 1615688"/>
              <a:gd name="connsiteY7" fmla="*/ 170537 h 274388"/>
              <a:gd name="connsiteX0" fmla="*/ 1615688 w 1615688"/>
              <a:gd name="connsiteY0" fmla="*/ 219902 h 274079"/>
              <a:gd name="connsiteX1" fmla="*/ 1104475 w 1615688"/>
              <a:gd name="connsiteY1" fmla="*/ 261463 h 274079"/>
              <a:gd name="connsiteX2" fmla="*/ 980114 w 1615688"/>
              <a:gd name="connsiteY2" fmla="*/ 73026 h 274079"/>
              <a:gd name="connsiteX3" fmla="*/ 622259 w 1615688"/>
              <a:gd name="connsiteY3" fmla="*/ 273828 h 274079"/>
              <a:gd name="connsiteX4" fmla="*/ 599052 w 1615688"/>
              <a:gd name="connsiteY4" fmla="*/ 22342 h 274079"/>
              <a:gd name="connsiteX5" fmla="*/ 191168 w 1615688"/>
              <a:gd name="connsiteY5" fmla="*/ 29135 h 274079"/>
              <a:gd name="connsiteX6" fmla="*/ 12059 w 1615688"/>
              <a:gd name="connsiteY6" fmla="*/ 170537 h 274079"/>
              <a:gd name="connsiteX7" fmla="*/ 30912 w 1615688"/>
              <a:gd name="connsiteY7" fmla="*/ 170537 h 274079"/>
              <a:gd name="connsiteX0" fmla="*/ 1615688 w 1615688"/>
              <a:gd name="connsiteY0" fmla="*/ 215156 h 259957"/>
              <a:gd name="connsiteX1" fmla="*/ 1104475 w 1615688"/>
              <a:gd name="connsiteY1" fmla="*/ 256717 h 259957"/>
              <a:gd name="connsiteX2" fmla="*/ 980114 w 1615688"/>
              <a:gd name="connsiteY2" fmla="*/ 68280 h 259957"/>
              <a:gd name="connsiteX3" fmla="*/ 734652 w 1615688"/>
              <a:gd name="connsiteY3" fmla="*/ 202790 h 259957"/>
              <a:gd name="connsiteX4" fmla="*/ 599052 w 1615688"/>
              <a:gd name="connsiteY4" fmla="*/ 17596 h 259957"/>
              <a:gd name="connsiteX5" fmla="*/ 191168 w 1615688"/>
              <a:gd name="connsiteY5" fmla="*/ 24389 h 259957"/>
              <a:gd name="connsiteX6" fmla="*/ 12059 w 1615688"/>
              <a:gd name="connsiteY6" fmla="*/ 165791 h 259957"/>
              <a:gd name="connsiteX7" fmla="*/ 30912 w 1615688"/>
              <a:gd name="connsiteY7" fmla="*/ 165791 h 259957"/>
              <a:gd name="connsiteX0" fmla="*/ 1615688 w 1615688"/>
              <a:gd name="connsiteY0" fmla="*/ 192465 h 237265"/>
              <a:gd name="connsiteX1" fmla="*/ 1104475 w 1615688"/>
              <a:gd name="connsiteY1" fmla="*/ 234026 h 237265"/>
              <a:gd name="connsiteX2" fmla="*/ 980114 w 1615688"/>
              <a:gd name="connsiteY2" fmla="*/ 45589 h 237265"/>
              <a:gd name="connsiteX3" fmla="*/ 734652 w 1615688"/>
              <a:gd name="connsiteY3" fmla="*/ 180099 h 237265"/>
              <a:gd name="connsiteX4" fmla="*/ 475420 w 1615688"/>
              <a:gd name="connsiteY4" fmla="*/ 72245 h 237265"/>
              <a:gd name="connsiteX5" fmla="*/ 191168 w 1615688"/>
              <a:gd name="connsiteY5" fmla="*/ 1698 h 237265"/>
              <a:gd name="connsiteX6" fmla="*/ 12059 w 1615688"/>
              <a:gd name="connsiteY6" fmla="*/ 143100 h 237265"/>
              <a:gd name="connsiteX7" fmla="*/ 30912 w 1615688"/>
              <a:gd name="connsiteY7" fmla="*/ 143100 h 2372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615688" h="237265">
                <a:moveTo>
                  <a:pt x="1615688" y="192465"/>
                </a:moveTo>
                <a:cubicBezTo>
                  <a:pt x="1515135" y="134333"/>
                  <a:pt x="1210404" y="258505"/>
                  <a:pt x="1104475" y="234026"/>
                </a:cubicBezTo>
                <a:cubicBezTo>
                  <a:pt x="998546" y="209547"/>
                  <a:pt x="1041751" y="54577"/>
                  <a:pt x="980114" y="45589"/>
                </a:cubicBezTo>
                <a:cubicBezTo>
                  <a:pt x="918477" y="36601"/>
                  <a:pt x="818768" y="175656"/>
                  <a:pt x="734652" y="180099"/>
                </a:cubicBezTo>
                <a:cubicBezTo>
                  <a:pt x="650536" y="184542"/>
                  <a:pt x="566001" y="101978"/>
                  <a:pt x="475420" y="72245"/>
                </a:cubicBezTo>
                <a:cubicBezTo>
                  <a:pt x="384839" y="42512"/>
                  <a:pt x="268395" y="-10111"/>
                  <a:pt x="191168" y="1698"/>
                </a:cubicBezTo>
                <a:cubicBezTo>
                  <a:pt x="113941" y="13507"/>
                  <a:pt x="12059" y="143100"/>
                  <a:pt x="12059" y="143100"/>
                </a:cubicBezTo>
                <a:cubicBezTo>
                  <a:pt x="-14650" y="166667"/>
                  <a:pt x="8131" y="154883"/>
                  <a:pt x="30912" y="143100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6486CDFA-712D-8CBB-736B-4F399DFDD238}"/>
              </a:ext>
            </a:extLst>
          </p:cNvPr>
          <p:cNvSpPr/>
          <p:nvPr/>
        </p:nvSpPr>
        <p:spPr>
          <a:xfrm>
            <a:off x="3547048" y="6043560"/>
            <a:ext cx="288032" cy="28803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84B47388-6B8B-F4A6-D16D-7D78A9566024}"/>
              </a:ext>
            </a:extLst>
          </p:cNvPr>
          <p:cNvSpPr/>
          <p:nvPr/>
        </p:nvSpPr>
        <p:spPr>
          <a:xfrm>
            <a:off x="3190663" y="6343581"/>
            <a:ext cx="288032" cy="28803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7" name="Freeform: Shape 46">
            <a:extLst>
              <a:ext uri="{FF2B5EF4-FFF2-40B4-BE49-F238E27FC236}">
                <a16:creationId xmlns:a16="http://schemas.microsoft.com/office/drawing/2014/main" id="{5DC626DF-280C-3F6F-96E7-155F03AF2A62}"/>
              </a:ext>
            </a:extLst>
          </p:cNvPr>
          <p:cNvSpPr/>
          <p:nvPr/>
        </p:nvSpPr>
        <p:spPr>
          <a:xfrm>
            <a:off x="3482099" y="6447667"/>
            <a:ext cx="1348033" cy="218966"/>
          </a:xfrm>
          <a:custGeom>
            <a:avLst/>
            <a:gdLst>
              <a:gd name="connsiteX0" fmla="*/ 0 w 1348033"/>
              <a:gd name="connsiteY0" fmla="*/ 94412 h 218966"/>
              <a:gd name="connsiteX1" fmla="*/ 216816 w 1348033"/>
              <a:gd name="connsiteY1" fmla="*/ 144 h 218966"/>
              <a:gd name="connsiteX2" fmla="*/ 367645 w 1348033"/>
              <a:gd name="connsiteY2" fmla="*/ 113266 h 218966"/>
              <a:gd name="connsiteX3" fmla="*/ 575035 w 1348033"/>
              <a:gd name="connsiteY3" fmla="*/ 37852 h 218966"/>
              <a:gd name="connsiteX4" fmla="*/ 725864 w 1348033"/>
              <a:gd name="connsiteY4" fmla="*/ 179254 h 218966"/>
              <a:gd name="connsiteX5" fmla="*/ 942680 w 1348033"/>
              <a:gd name="connsiteY5" fmla="*/ 47278 h 218966"/>
              <a:gd name="connsiteX6" fmla="*/ 1121789 w 1348033"/>
              <a:gd name="connsiteY6" fmla="*/ 56705 h 218966"/>
              <a:gd name="connsiteX7" fmla="*/ 1168923 w 1348033"/>
              <a:gd name="connsiteY7" fmla="*/ 216961 h 218966"/>
              <a:gd name="connsiteX8" fmla="*/ 1348033 w 1348033"/>
              <a:gd name="connsiteY8" fmla="*/ 132120 h 218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48033" h="218966">
                <a:moveTo>
                  <a:pt x="0" y="94412"/>
                </a:moveTo>
                <a:cubicBezTo>
                  <a:pt x="77771" y="45707"/>
                  <a:pt x="155542" y="-2998"/>
                  <a:pt x="216816" y="144"/>
                </a:cubicBezTo>
                <a:cubicBezTo>
                  <a:pt x="278090" y="3286"/>
                  <a:pt x="307942" y="106981"/>
                  <a:pt x="367645" y="113266"/>
                </a:cubicBezTo>
                <a:cubicBezTo>
                  <a:pt x="427348" y="119551"/>
                  <a:pt x="515332" y="26854"/>
                  <a:pt x="575035" y="37852"/>
                </a:cubicBezTo>
                <a:cubicBezTo>
                  <a:pt x="634738" y="48850"/>
                  <a:pt x="664590" y="177683"/>
                  <a:pt x="725864" y="179254"/>
                </a:cubicBezTo>
                <a:cubicBezTo>
                  <a:pt x="787138" y="180825"/>
                  <a:pt x="876693" y="67703"/>
                  <a:pt x="942680" y="47278"/>
                </a:cubicBezTo>
                <a:cubicBezTo>
                  <a:pt x="1008667" y="26853"/>
                  <a:pt x="1084082" y="28425"/>
                  <a:pt x="1121789" y="56705"/>
                </a:cubicBezTo>
                <a:cubicBezTo>
                  <a:pt x="1159496" y="84985"/>
                  <a:pt x="1131216" y="204392"/>
                  <a:pt x="1168923" y="216961"/>
                </a:cubicBezTo>
                <a:cubicBezTo>
                  <a:pt x="1206630" y="229530"/>
                  <a:pt x="1277331" y="180825"/>
                  <a:pt x="1348033" y="132120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067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7" grpId="0"/>
      <p:bldP spid="12" grpId="0" animBg="1"/>
      <p:bldP spid="15" grpId="0"/>
      <p:bldP spid="19" grpId="0"/>
      <p:bldP spid="20" grpId="0"/>
      <p:bldP spid="23" grpId="0"/>
      <p:bldP spid="24" grpId="0"/>
      <p:bldP spid="25" grpId="0" animBg="1"/>
      <p:bldP spid="27" grpId="0" animBg="1"/>
      <p:bldP spid="29" grpId="0" animBg="1"/>
      <p:bldP spid="3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3"/>
          <p:cNvSpPr>
            <a:spLocks noGrp="1"/>
          </p:cNvSpPr>
          <p:nvPr>
            <p:ph type="subTitle" idx="1"/>
          </p:nvPr>
        </p:nvSpPr>
        <p:spPr>
          <a:xfrm>
            <a:off x="1371600" y="2276872"/>
            <a:ext cx="6400800" cy="1752600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Parameterized algorithms </a:t>
            </a:r>
          </a:p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Episode II</a:t>
            </a:r>
          </a:p>
        </p:txBody>
      </p:sp>
    </p:spTree>
    <p:extLst>
      <p:ext uri="{BB962C8B-B14F-4D97-AF65-F5344CB8AC3E}">
        <p14:creationId xmlns:p14="http://schemas.microsoft.com/office/powerpoint/2010/main" val="37905888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0137D1F2-6239-E11F-1676-A470C74DE4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2818" y="2536570"/>
            <a:ext cx="1184856" cy="1307206"/>
          </a:xfrm>
          <a:prstGeom prst="rect">
            <a:avLst/>
          </a:prstGeom>
        </p:spPr>
      </p:pic>
      <p:sp>
        <p:nvSpPr>
          <p:cNvPr id="6" name="CasellaDiTesto 3">
            <a:extLst>
              <a:ext uri="{FF2B5EF4-FFF2-40B4-BE49-F238E27FC236}">
                <a16:creationId xmlns:a16="http://schemas.microsoft.com/office/drawing/2014/main" id="{5D43556C-0ACD-C98E-964C-88A678106392}"/>
              </a:ext>
            </a:extLst>
          </p:cNvPr>
          <p:cNvSpPr txBox="1"/>
          <p:nvPr/>
        </p:nvSpPr>
        <p:spPr>
          <a:xfrm>
            <a:off x="3270370" y="980728"/>
            <a:ext cx="246744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color coding success probability</a:t>
            </a:r>
          </a:p>
          <a:p>
            <a:pPr algn="ctr"/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e</a:t>
            </a:r>
            <a:r>
              <a:rPr lang="en-US" sz="2400" baseline="30000" dirty="0">
                <a:solidFill>
                  <a:srgbClr val="3366FF"/>
                </a:solidFill>
                <a:latin typeface="Comic Sans MS" pitchFamily="66" charset="0"/>
              </a:rPr>
              <a:t>-k</a:t>
            </a:r>
          </a:p>
        </p:txBody>
      </p:sp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-16394" y="64603"/>
            <a:ext cx="5868144" cy="45213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color coding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7F78C4E-224A-0F3F-7F1F-285E3F76C710}"/>
              </a:ext>
            </a:extLst>
          </p:cNvPr>
          <p:cNvSpPr/>
          <p:nvPr/>
        </p:nvSpPr>
        <p:spPr>
          <a:xfrm>
            <a:off x="265664" y="980728"/>
            <a:ext cx="2952328" cy="2808312"/>
          </a:xfrm>
          <a:prstGeom prst="rect">
            <a:avLst/>
          </a:prstGeom>
          <a:noFill/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D817B0E-80C7-11FD-B8B6-96BB9085C66A}"/>
              </a:ext>
            </a:extLst>
          </p:cNvPr>
          <p:cNvSpPr/>
          <p:nvPr/>
        </p:nvSpPr>
        <p:spPr>
          <a:xfrm>
            <a:off x="5827825" y="980728"/>
            <a:ext cx="2952328" cy="2808312"/>
          </a:xfrm>
          <a:prstGeom prst="rect">
            <a:avLst/>
          </a:prstGeom>
          <a:noFill/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0F422E43-6109-68D9-20EC-17471B9E8B27}"/>
              </a:ext>
            </a:extLst>
          </p:cNvPr>
          <p:cNvSpPr txBox="1"/>
          <p:nvPr/>
        </p:nvSpPr>
        <p:spPr>
          <a:xfrm>
            <a:off x="445684" y="1988840"/>
            <a:ext cx="25922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Comic Sans MS" pitchFamily="66" charset="0"/>
              </a:rPr>
              <a:t>k-Path</a:t>
            </a: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21FC3B53-888C-726B-3411-3B20F083985D}"/>
              </a:ext>
            </a:extLst>
          </p:cNvPr>
          <p:cNvSpPr txBox="1"/>
          <p:nvPr/>
        </p:nvSpPr>
        <p:spPr>
          <a:xfrm>
            <a:off x="6007844" y="1773396"/>
            <a:ext cx="25922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Comic Sans MS" pitchFamily="66" charset="0"/>
              </a:rPr>
              <a:t>finding a </a:t>
            </a:r>
          </a:p>
          <a:p>
            <a:pPr algn="ctr"/>
            <a:r>
              <a:rPr lang="en-US" sz="2800" dirty="0">
                <a:latin typeface="Comic Sans MS" pitchFamily="66" charset="0"/>
              </a:rPr>
              <a:t>colorful path</a:t>
            </a:r>
          </a:p>
        </p:txBody>
      </p:sp>
      <p:sp>
        <p:nvSpPr>
          <p:cNvPr id="13" name="Arrow: Right 12">
            <a:extLst>
              <a:ext uri="{FF2B5EF4-FFF2-40B4-BE49-F238E27FC236}">
                <a16:creationId xmlns:a16="http://schemas.microsoft.com/office/drawing/2014/main" id="{2F58A166-C0B6-604D-8217-0AD14BBC6BAF}"/>
              </a:ext>
            </a:extLst>
          </p:cNvPr>
          <p:cNvSpPr/>
          <p:nvPr/>
        </p:nvSpPr>
        <p:spPr>
          <a:xfrm>
            <a:off x="4211960" y="2059921"/>
            <a:ext cx="864096" cy="476649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10B010FE-51BF-3D31-836D-355F8AFCF2F6}"/>
              </a:ext>
            </a:extLst>
          </p:cNvPr>
          <p:cNvSpPr txBox="1"/>
          <p:nvPr/>
        </p:nvSpPr>
        <p:spPr>
          <a:xfrm>
            <a:off x="6070266" y="3857844"/>
            <a:ext cx="246744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solvable in </a:t>
            </a:r>
          </a:p>
          <a:p>
            <a:pPr algn="ctr"/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2</a:t>
            </a:r>
            <a:r>
              <a:rPr lang="en-US" sz="2400" baseline="30000" dirty="0">
                <a:solidFill>
                  <a:srgbClr val="3366FF"/>
                </a:solidFill>
                <a:latin typeface="Comic Sans MS" pitchFamily="66" charset="0"/>
              </a:rPr>
              <a:t>k </a:t>
            </a:r>
            <a:r>
              <a:rPr lang="en-US" sz="2400" dirty="0" err="1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400" baseline="30000" dirty="0" err="1">
                <a:solidFill>
                  <a:srgbClr val="3366FF"/>
                </a:solidFill>
                <a:latin typeface="Comic Sans MS" pitchFamily="66" charset="0"/>
              </a:rPr>
              <a:t>O</a:t>
            </a:r>
            <a:r>
              <a:rPr lang="en-US" sz="2400" baseline="30000" dirty="0">
                <a:solidFill>
                  <a:srgbClr val="3366FF"/>
                </a:solidFill>
                <a:latin typeface="Comic Sans MS" pitchFamily="66" charset="0"/>
              </a:rPr>
              <a:t>(1)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time </a:t>
            </a: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8D25FDA1-D8C1-4695-2CBE-249DA211840D}"/>
              </a:ext>
            </a:extLst>
          </p:cNvPr>
          <p:cNvSpPr txBox="1"/>
          <p:nvPr/>
        </p:nvSpPr>
        <p:spPr>
          <a:xfrm>
            <a:off x="96562" y="4931236"/>
            <a:ext cx="908395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Theorem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>
                <a:latin typeface="Comic Sans MS" pitchFamily="66" charset="0"/>
              </a:rPr>
              <a:t>There is a randomized algorithm for k-Path that runs in time </a:t>
            </a:r>
            <a:r>
              <a:rPr lang="en-US" sz="2400" dirty="0">
                <a:latin typeface="Comic Sans MS" pitchFamily="66" charset="0"/>
              </a:rPr>
              <a:t>(e2)</a:t>
            </a:r>
            <a:r>
              <a:rPr lang="en-US" sz="2400" baseline="30000" dirty="0">
                <a:latin typeface="Comic Sans MS" pitchFamily="66" charset="0"/>
              </a:rPr>
              <a:t>k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n</a:t>
            </a:r>
            <a:r>
              <a:rPr lang="en-US" sz="2400" baseline="30000" dirty="0" err="1">
                <a:latin typeface="Comic Sans MS" pitchFamily="66" charset="0"/>
              </a:rPr>
              <a:t>O</a:t>
            </a:r>
            <a:r>
              <a:rPr lang="en-US" sz="2400" baseline="30000" dirty="0">
                <a:latin typeface="Comic Sans MS" pitchFamily="66" charset="0"/>
              </a:rPr>
              <a:t>(1)</a:t>
            </a:r>
            <a:r>
              <a:rPr lang="en-US" sz="2000" dirty="0">
                <a:latin typeface="Comic Sans MS" pitchFamily="66" charset="0"/>
              </a:rPr>
              <a:t> that either reports a failure or find a path of k vertices. Moreover, the algorithm finds a solution of a YES-instance with constant probability.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D050276-6028-5B98-C0D3-C59D8D8E76CE}"/>
              </a:ext>
            </a:extLst>
          </p:cNvPr>
          <p:cNvSpPr/>
          <p:nvPr/>
        </p:nvSpPr>
        <p:spPr>
          <a:xfrm>
            <a:off x="65655" y="4869159"/>
            <a:ext cx="8981783" cy="1584177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9342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3"/>
          <p:cNvSpPr>
            <a:spLocks noGrp="1"/>
          </p:cNvSpPr>
          <p:nvPr>
            <p:ph type="subTitle" idx="1"/>
          </p:nvPr>
        </p:nvSpPr>
        <p:spPr>
          <a:xfrm>
            <a:off x="1371600" y="2276872"/>
            <a:ext cx="6400800" cy="1752600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Kernelization</a:t>
            </a:r>
          </a:p>
        </p:txBody>
      </p:sp>
      <p:sp>
        <p:nvSpPr>
          <p:cNvPr id="2" name="Sottotitolo 3">
            <a:extLst>
              <a:ext uri="{FF2B5EF4-FFF2-40B4-BE49-F238E27FC236}">
                <a16:creationId xmlns:a16="http://schemas.microsoft.com/office/drawing/2014/main" id="{6C475763-F784-33EA-AA40-B4D14AA49B62}"/>
              </a:ext>
            </a:extLst>
          </p:cNvPr>
          <p:cNvSpPr txBox="1">
            <a:spLocks/>
          </p:cNvSpPr>
          <p:nvPr/>
        </p:nvSpPr>
        <p:spPr>
          <a:xfrm>
            <a:off x="1259632" y="378904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cs typeface="Times New Roman" pitchFamily="18" charset="0"/>
              </a:rPr>
              <a:t>a 2k-vertex kernel for VC </a:t>
            </a:r>
          </a:p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cs typeface="Times New Roman" pitchFamily="18" charset="0"/>
              </a:rPr>
              <a:t>based on linear programming</a:t>
            </a:r>
            <a:endParaRPr lang="en-US" sz="2800" dirty="0">
              <a:solidFill>
                <a:srgbClr val="3366FF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2572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A2EB146-80AA-5578-8C3C-C4A45E5D02B8}"/>
              </a:ext>
            </a:extLst>
          </p:cNvPr>
          <p:cNvSpPr txBox="1"/>
          <p:nvPr/>
        </p:nvSpPr>
        <p:spPr>
          <a:xfrm>
            <a:off x="13708" y="116632"/>
            <a:ext cx="83027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an Integer Linear Programming (ILP) formulation of VC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F9C5965B-A2A0-C5DD-334F-699A19E7A601}"/>
              </a:ext>
            </a:extLst>
          </p:cNvPr>
          <p:cNvGrpSpPr/>
          <p:nvPr/>
        </p:nvGrpSpPr>
        <p:grpSpPr>
          <a:xfrm>
            <a:off x="35496" y="1268760"/>
            <a:ext cx="4320206" cy="2170693"/>
            <a:chOff x="35496" y="1268760"/>
            <a:chExt cx="4320206" cy="2170693"/>
          </a:xfrm>
        </p:grpSpPr>
        <p:sp>
          <p:nvSpPr>
            <p:cNvPr id="5" name="CasellaDiTesto 3">
              <a:extLst>
                <a:ext uri="{FF2B5EF4-FFF2-40B4-BE49-F238E27FC236}">
                  <a16:creationId xmlns:a16="http://schemas.microsoft.com/office/drawing/2014/main" id="{39890627-D69B-BB29-2E08-1EFD54A817BC}"/>
                </a:ext>
              </a:extLst>
            </p:cNvPr>
            <p:cNvSpPr txBox="1"/>
            <p:nvPr/>
          </p:nvSpPr>
          <p:spPr>
            <a:xfrm>
              <a:off x="35496" y="2324110"/>
              <a:ext cx="148522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subject to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6" name="CasellaDiTesto 3">
              <a:extLst>
                <a:ext uri="{FF2B5EF4-FFF2-40B4-BE49-F238E27FC236}">
                  <a16:creationId xmlns:a16="http://schemas.microsoft.com/office/drawing/2014/main" id="{FAD306B6-F99C-E6D6-5A85-9A6EAD7542F7}"/>
                </a:ext>
              </a:extLst>
            </p:cNvPr>
            <p:cNvSpPr txBox="1"/>
            <p:nvPr/>
          </p:nvSpPr>
          <p:spPr>
            <a:xfrm>
              <a:off x="3034894" y="2324110"/>
              <a:ext cx="132080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anose="030F0702030302020204" pitchFamily="66" charset="0"/>
                </a:rPr>
                <a:t>e=(</a:t>
              </a:r>
              <a:r>
                <a:rPr lang="en-US" sz="2000" dirty="0" err="1">
                  <a:latin typeface="Comic Sans MS" panose="030F0702030302020204" pitchFamily="66" charset="0"/>
                </a:rPr>
                <a:t>u,v</a:t>
              </a:r>
              <a:r>
                <a:rPr lang="en-US" sz="2000" dirty="0">
                  <a:latin typeface="Comic Sans MS" panose="030F0702030302020204" pitchFamily="66" charset="0"/>
                </a:rPr>
                <a:t>)</a:t>
              </a:r>
              <a:r>
                <a:rPr lang="en-US" sz="2000" dirty="0">
                  <a:latin typeface="Comic Sans MS" panose="030F0702030302020204" pitchFamily="66" charset="0"/>
                  <a:sym typeface="Symbol" panose="05050102010706020507" pitchFamily="18" charset="2"/>
                </a:rPr>
                <a:t></a:t>
              </a:r>
              <a:r>
                <a:rPr lang="en-US" sz="2000" dirty="0">
                  <a:latin typeface="Comic Sans MS" panose="030F0702030302020204" pitchFamily="66" charset="0"/>
                  <a:cs typeface="MV Boli" panose="02000500030200090000" pitchFamily="2" charset="0"/>
                </a:rPr>
                <a:t>E</a:t>
              </a:r>
              <a:r>
                <a:rPr lang="en-US" sz="2000" dirty="0">
                  <a:latin typeface="MV Boli" panose="02000500030200090000" pitchFamily="2" charset="0"/>
                  <a:cs typeface="MV Boli" panose="02000500030200090000" pitchFamily="2" charset="0"/>
                </a:rPr>
                <a:t> 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8" name="CasellaDiTesto 3">
              <a:extLst>
                <a:ext uri="{FF2B5EF4-FFF2-40B4-BE49-F238E27FC236}">
                  <a16:creationId xmlns:a16="http://schemas.microsoft.com/office/drawing/2014/main" id="{84A34172-42B2-D145-A0DA-D5D64797F119}"/>
                </a:ext>
              </a:extLst>
            </p:cNvPr>
            <p:cNvSpPr txBox="1"/>
            <p:nvPr/>
          </p:nvSpPr>
          <p:spPr>
            <a:xfrm>
              <a:off x="149917" y="1455119"/>
              <a:ext cx="138640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minimize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11" name="CasellaDiTesto 3">
              <a:extLst>
                <a:ext uri="{FF2B5EF4-FFF2-40B4-BE49-F238E27FC236}">
                  <a16:creationId xmlns:a16="http://schemas.microsoft.com/office/drawing/2014/main" id="{A9DDDF61-251E-C349-9122-98852132DB17}"/>
                </a:ext>
              </a:extLst>
            </p:cNvPr>
            <p:cNvSpPr txBox="1"/>
            <p:nvPr/>
          </p:nvSpPr>
          <p:spPr>
            <a:xfrm>
              <a:off x="1536325" y="1268760"/>
              <a:ext cx="50405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omic Sans MS" pitchFamily="66" charset="0"/>
                  <a:sym typeface="Symbol" panose="05050102010706020507" pitchFamily="18" charset="2"/>
                </a:rPr>
                <a:t></a:t>
              </a:r>
              <a:endParaRPr lang="it-IT" sz="2400" dirty="0">
                <a:latin typeface="Comic Sans MS" pitchFamily="66" charset="0"/>
              </a:endParaRPr>
            </a:p>
          </p:txBody>
        </p:sp>
        <p:sp>
          <p:nvSpPr>
            <p:cNvPr id="12" name="CasellaDiTesto 3">
              <a:extLst>
                <a:ext uri="{FF2B5EF4-FFF2-40B4-BE49-F238E27FC236}">
                  <a16:creationId xmlns:a16="http://schemas.microsoft.com/office/drawing/2014/main" id="{9BDB2FAF-5BA0-E6D3-1C61-BEC71C971A3D}"/>
                </a:ext>
              </a:extLst>
            </p:cNvPr>
            <p:cNvSpPr txBox="1"/>
            <p:nvPr/>
          </p:nvSpPr>
          <p:spPr>
            <a:xfrm>
              <a:off x="1428313" y="1737641"/>
              <a:ext cx="72008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>
                  <a:latin typeface="Comic Sans MS" pitchFamily="66" charset="0"/>
                  <a:sym typeface="Symbol" panose="05050102010706020507" pitchFamily="18" charset="2"/>
                </a:rPr>
                <a:t>vV</a:t>
              </a:r>
              <a:r>
                <a:rPr lang="en-US" dirty="0">
                  <a:latin typeface="MV Boli" panose="02000500030200090000" pitchFamily="2" charset="0"/>
                  <a:cs typeface="MV Boli" panose="02000500030200090000" pitchFamily="2" charset="0"/>
                </a:rPr>
                <a:t> </a:t>
              </a:r>
              <a:endParaRPr lang="it-IT" dirty="0">
                <a:latin typeface="Comic Sans MS" pitchFamily="66" charset="0"/>
              </a:endParaRPr>
            </a:p>
          </p:txBody>
        </p:sp>
        <p:sp>
          <p:nvSpPr>
            <p:cNvPr id="13" name="CasellaDiTesto 3">
              <a:extLst>
                <a:ext uri="{FF2B5EF4-FFF2-40B4-BE49-F238E27FC236}">
                  <a16:creationId xmlns:a16="http://schemas.microsoft.com/office/drawing/2014/main" id="{0C96D42B-84E2-E250-5ECA-92B54C1C0FFA}"/>
                </a:ext>
              </a:extLst>
            </p:cNvPr>
            <p:cNvSpPr txBox="1"/>
            <p:nvPr/>
          </p:nvSpPr>
          <p:spPr>
            <a:xfrm>
              <a:off x="1842104" y="1429865"/>
              <a:ext cx="113903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</a:rPr>
                <a:t> x</a:t>
              </a:r>
              <a:r>
                <a:rPr lang="en-US" sz="2000" baseline="-25000" dirty="0">
                  <a:latin typeface="Comic Sans MS" pitchFamily="66" charset="0"/>
                  <a:cs typeface="MV Boli" panose="02000500030200090000" pitchFamily="2" charset="0"/>
                </a:rPr>
                <a:t>v</a:t>
              </a:r>
              <a:endParaRPr lang="it-IT" sz="2000" baseline="-25000" dirty="0">
                <a:latin typeface="Comic Sans MS" pitchFamily="66" charset="0"/>
              </a:endParaRPr>
            </a:p>
          </p:txBody>
        </p:sp>
        <p:sp>
          <p:nvSpPr>
            <p:cNvPr id="16" name="CasellaDiTesto 3">
              <a:extLst>
                <a:ext uri="{FF2B5EF4-FFF2-40B4-BE49-F238E27FC236}">
                  <a16:creationId xmlns:a16="http://schemas.microsoft.com/office/drawing/2014/main" id="{34084FC8-259A-D661-3E1A-F7468DB70464}"/>
                </a:ext>
              </a:extLst>
            </p:cNvPr>
            <p:cNvSpPr txBox="1"/>
            <p:nvPr/>
          </p:nvSpPr>
          <p:spPr>
            <a:xfrm>
              <a:off x="1428314" y="2312815"/>
              <a:ext cx="160658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</a:rPr>
                <a:t> x</a:t>
              </a:r>
              <a:r>
                <a:rPr lang="en-US" sz="2000" baseline="-25000" dirty="0">
                  <a:latin typeface="Comic Sans MS" pitchFamily="66" charset="0"/>
                  <a:cs typeface="MV Boli" panose="02000500030200090000" pitchFamily="2" charset="0"/>
                </a:rPr>
                <a:t>u </a:t>
              </a:r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</a:rPr>
                <a:t>+x</a:t>
              </a:r>
              <a:r>
                <a:rPr lang="en-US" sz="2000" baseline="-25000" dirty="0">
                  <a:latin typeface="Comic Sans MS" pitchFamily="66" charset="0"/>
                  <a:cs typeface="MV Boli" panose="02000500030200090000" pitchFamily="2" charset="0"/>
                </a:rPr>
                <a:t>v </a:t>
              </a:r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  <a:sym typeface="Symbol" panose="05050102010706020507" pitchFamily="18" charset="2"/>
                </a:rPr>
                <a:t> 1</a:t>
              </a:r>
              <a:endParaRPr lang="it-IT" sz="2000" baseline="-25000" dirty="0">
                <a:latin typeface="Comic Sans MS" pitchFamily="66" charset="0"/>
              </a:endParaRPr>
            </a:p>
          </p:txBody>
        </p:sp>
        <p:sp>
          <p:nvSpPr>
            <p:cNvPr id="17" name="CasellaDiTesto 3">
              <a:extLst>
                <a:ext uri="{FF2B5EF4-FFF2-40B4-BE49-F238E27FC236}">
                  <a16:creationId xmlns:a16="http://schemas.microsoft.com/office/drawing/2014/main" id="{70393C6B-BF46-9C45-FE8E-AF985E762C40}"/>
                </a:ext>
              </a:extLst>
            </p:cNvPr>
            <p:cNvSpPr txBox="1"/>
            <p:nvPr/>
          </p:nvSpPr>
          <p:spPr>
            <a:xfrm>
              <a:off x="1475656" y="3039343"/>
              <a:ext cx="13144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</a:rPr>
                <a:t> x</a:t>
              </a:r>
              <a:r>
                <a:rPr lang="en-US" sz="2000" baseline="-25000" dirty="0">
                  <a:latin typeface="Comic Sans MS" pitchFamily="66" charset="0"/>
                  <a:cs typeface="MV Boli" panose="02000500030200090000" pitchFamily="2" charset="0"/>
                </a:rPr>
                <a:t>v</a:t>
              </a:r>
              <a:r>
                <a:rPr lang="en-US" sz="2000" dirty="0">
                  <a:latin typeface="Comic Sans MS" panose="030F0702030302020204" pitchFamily="66" charset="0"/>
                  <a:sym typeface="Symbol" panose="05050102010706020507" pitchFamily="18" charset="2"/>
                </a:rPr>
                <a:t>{0,1}</a:t>
              </a:r>
              <a:endParaRPr lang="it-IT" sz="2000" baseline="-25000" dirty="0">
                <a:latin typeface="Comic Sans MS" pitchFamily="66" charset="0"/>
              </a:endParaRPr>
            </a:p>
          </p:txBody>
        </p:sp>
        <p:sp>
          <p:nvSpPr>
            <p:cNvPr id="18" name="CasellaDiTesto 3">
              <a:extLst>
                <a:ext uri="{FF2B5EF4-FFF2-40B4-BE49-F238E27FC236}">
                  <a16:creationId xmlns:a16="http://schemas.microsoft.com/office/drawing/2014/main" id="{2352EE35-D6A4-4206-F924-77BDB20D7D40}"/>
                </a:ext>
              </a:extLst>
            </p:cNvPr>
            <p:cNvSpPr txBox="1"/>
            <p:nvPr/>
          </p:nvSpPr>
          <p:spPr>
            <a:xfrm>
              <a:off x="3265555" y="3039343"/>
              <a:ext cx="80238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err="1">
                  <a:latin typeface="Comic Sans MS" pitchFamily="66" charset="0"/>
                  <a:sym typeface="Symbol" panose="05050102010706020507" pitchFamily="18" charset="2"/>
                </a:rPr>
                <a:t>vV</a:t>
              </a:r>
              <a:r>
                <a:rPr lang="en-US" sz="2000" dirty="0">
                  <a:latin typeface="MV Boli" panose="02000500030200090000" pitchFamily="2" charset="0"/>
                  <a:cs typeface="MV Boli" panose="02000500030200090000" pitchFamily="2" charset="0"/>
                </a:rPr>
                <a:t> </a:t>
              </a:r>
              <a:endParaRPr lang="it-IT" sz="2000" dirty="0">
                <a:latin typeface="Comic Sans MS" pitchFamily="66" charset="0"/>
              </a:endParaRPr>
            </a:p>
          </p:txBody>
        </p:sp>
      </p:grp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76D5B1CA-8550-7D6C-A748-E93986A76B9C}"/>
              </a:ext>
            </a:extLst>
          </p:cNvPr>
          <p:cNvSpPr txBox="1"/>
          <p:nvPr/>
        </p:nvSpPr>
        <p:spPr>
          <a:xfrm>
            <a:off x="959543" y="4145116"/>
            <a:ext cx="15442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 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v</a:t>
            </a:r>
            <a:r>
              <a:rPr 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0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47F19380-98F6-5E26-AC6A-2497C7BB57D7}"/>
              </a:ext>
            </a:extLst>
          </p:cNvPr>
          <p:cNvSpPr txBox="1"/>
          <p:nvPr/>
        </p:nvSpPr>
        <p:spPr>
          <a:xfrm>
            <a:off x="1616744" y="4133475"/>
            <a:ext cx="131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 &amp; 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v </a:t>
            </a:r>
            <a:r>
              <a:rPr 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1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6D69B7E7-8FA7-76EC-AD12-50F16EE18BB5}"/>
              </a:ext>
            </a:extLst>
          </p:cNvPr>
          <p:cNvSpPr txBox="1"/>
          <p:nvPr/>
        </p:nvSpPr>
        <p:spPr>
          <a:xfrm>
            <a:off x="1100016" y="3885085"/>
            <a:ext cx="15442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relax with</a:t>
            </a:r>
            <a:endParaRPr lang="it-IT" sz="2000" baseline="-25000" dirty="0">
              <a:latin typeface="Comic Sans MS" pitchFamily="66" charset="0"/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4F2D3EB-27F1-FB19-3AFC-55C2E1E54B6D}"/>
              </a:ext>
            </a:extLst>
          </p:cNvPr>
          <p:cNvCxnSpPr>
            <a:cxnSpLocks/>
          </p:cNvCxnSpPr>
          <p:nvPr/>
        </p:nvCxnSpPr>
        <p:spPr>
          <a:xfrm>
            <a:off x="1691680" y="3511461"/>
            <a:ext cx="0" cy="493603"/>
          </a:xfrm>
          <a:prstGeom prst="line">
            <a:avLst/>
          </a:prstGeom>
          <a:ln w="158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Left Brace 28">
            <a:extLst>
              <a:ext uri="{FF2B5EF4-FFF2-40B4-BE49-F238E27FC236}">
                <a16:creationId xmlns:a16="http://schemas.microsoft.com/office/drawing/2014/main" id="{3349CB4B-C3EF-5309-E65F-BA6117523A26}"/>
              </a:ext>
            </a:extLst>
          </p:cNvPr>
          <p:cNvSpPr/>
          <p:nvPr/>
        </p:nvSpPr>
        <p:spPr>
          <a:xfrm rot="16200000">
            <a:off x="2181471" y="4384292"/>
            <a:ext cx="288030" cy="576065"/>
          </a:xfrm>
          <a:prstGeom prst="leftBrace">
            <a:avLst/>
          </a:prstGeom>
          <a:ln w="254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6"/>
              </a:solidFill>
            </a:endParaRPr>
          </a:p>
        </p:txBody>
      </p:sp>
      <p:sp>
        <p:nvSpPr>
          <p:cNvPr id="30" name="CasellaDiTesto 3">
            <a:extLst>
              <a:ext uri="{FF2B5EF4-FFF2-40B4-BE49-F238E27FC236}">
                <a16:creationId xmlns:a16="http://schemas.microsoft.com/office/drawing/2014/main" id="{D5E6D068-D880-ED43-9BAB-591CC116DC25}"/>
              </a:ext>
            </a:extLst>
          </p:cNvPr>
          <p:cNvSpPr txBox="1"/>
          <p:nvPr/>
        </p:nvSpPr>
        <p:spPr>
          <a:xfrm>
            <a:off x="1731647" y="4829090"/>
            <a:ext cx="15442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  <a:cs typeface="MV Boli" panose="02000500030200090000" pitchFamily="2" charset="0"/>
              </a:rPr>
              <a:t>redundant</a:t>
            </a:r>
            <a:endParaRPr lang="it-IT" sz="2000" baseline="-25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CDBBABA4-01AF-C4A5-10B0-1C8148E9A417}"/>
              </a:ext>
            </a:extLst>
          </p:cNvPr>
          <p:cNvGrpSpPr/>
          <p:nvPr/>
        </p:nvGrpSpPr>
        <p:grpSpPr>
          <a:xfrm>
            <a:off x="4980525" y="1268760"/>
            <a:ext cx="4271996" cy="2127060"/>
            <a:chOff x="4980525" y="1268760"/>
            <a:chExt cx="4271996" cy="2127060"/>
          </a:xfrm>
        </p:grpSpPr>
        <p:sp>
          <p:nvSpPr>
            <p:cNvPr id="31" name="CasellaDiTesto 3">
              <a:extLst>
                <a:ext uri="{FF2B5EF4-FFF2-40B4-BE49-F238E27FC236}">
                  <a16:creationId xmlns:a16="http://schemas.microsoft.com/office/drawing/2014/main" id="{DF577C2F-383B-5849-D6C0-15C54279FFB5}"/>
                </a:ext>
              </a:extLst>
            </p:cNvPr>
            <p:cNvSpPr txBox="1"/>
            <p:nvPr/>
          </p:nvSpPr>
          <p:spPr>
            <a:xfrm>
              <a:off x="4980525" y="2324110"/>
              <a:ext cx="148522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subject to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32" name="CasellaDiTesto 3">
              <a:extLst>
                <a:ext uri="{FF2B5EF4-FFF2-40B4-BE49-F238E27FC236}">
                  <a16:creationId xmlns:a16="http://schemas.microsoft.com/office/drawing/2014/main" id="{E8AFEBC8-D582-A126-CB28-F68D7A0B27A5}"/>
                </a:ext>
              </a:extLst>
            </p:cNvPr>
            <p:cNvSpPr txBox="1"/>
            <p:nvPr/>
          </p:nvSpPr>
          <p:spPr>
            <a:xfrm>
              <a:off x="7715687" y="2324110"/>
              <a:ext cx="153683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anose="030F0702030302020204" pitchFamily="66" charset="0"/>
                </a:rPr>
                <a:t>e=(</a:t>
              </a:r>
              <a:r>
                <a:rPr lang="en-US" sz="2000" dirty="0" err="1">
                  <a:latin typeface="Comic Sans MS" panose="030F0702030302020204" pitchFamily="66" charset="0"/>
                </a:rPr>
                <a:t>u,v</a:t>
              </a:r>
              <a:r>
                <a:rPr lang="en-US" sz="2000" dirty="0">
                  <a:latin typeface="Comic Sans MS" panose="030F0702030302020204" pitchFamily="66" charset="0"/>
                </a:rPr>
                <a:t>)</a:t>
              </a:r>
              <a:r>
                <a:rPr lang="en-US" sz="2000" dirty="0">
                  <a:latin typeface="Comic Sans MS" panose="030F0702030302020204" pitchFamily="66" charset="0"/>
                  <a:sym typeface="Symbol" panose="05050102010706020507" pitchFamily="18" charset="2"/>
                </a:rPr>
                <a:t></a:t>
              </a:r>
              <a:r>
                <a:rPr lang="en-US" sz="2000" dirty="0">
                  <a:latin typeface="Comic Sans MS" panose="030F0702030302020204" pitchFamily="66" charset="0"/>
                  <a:cs typeface="MV Boli" panose="02000500030200090000" pitchFamily="2" charset="0"/>
                </a:rPr>
                <a:t>E</a:t>
              </a:r>
              <a:r>
                <a:rPr lang="en-US" sz="2000" dirty="0">
                  <a:latin typeface="MV Boli" panose="02000500030200090000" pitchFamily="2" charset="0"/>
                  <a:cs typeface="MV Boli" panose="02000500030200090000" pitchFamily="2" charset="0"/>
                </a:rPr>
                <a:t> 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33" name="CasellaDiTesto 3">
              <a:extLst>
                <a:ext uri="{FF2B5EF4-FFF2-40B4-BE49-F238E27FC236}">
                  <a16:creationId xmlns:a16="http://schemas.microsoft.com/office/drawing/2014/main" id="{BC885B2D-C653-426F-1690-7A25F50D0A94}"/>
                </a:ext>
              </a:extLst>
            </p:cNvPr>
            <p:cNvSpPr txBox="1"/>
            <p:nvPr/>
          </p:nvSpPr>
          <p:spPr>
            <a:xfrm>
              <a:off x="5094946" y="1455119"/>
              <a:ext cx="138640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minimize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34" name="CasellaDiTesto 3">
              <a:extLst>
                <a:ext uri="{FF2B5EF4-FFF2-40B4-BE49-F238E27FC236}">
                  <a16:creationId xmlns:a16="http://schemas.microsoft.com/office/drawing/2014/main" id="{29DC546A-178E-9C4F-F6E9-37201FDFF17D}"/>
                </a:ext>
              </a:extLst>
            </p:cNvPr>
            <p:cNvSpPr txBox="1"/>
            <p:nvPr/>
          </p:nvSpPr>
          <p:spPr>
            <a:xfrm>
              <a:off x="6481354" y="1268760"/>
              <a:ext cx="50405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omic Sans MS" pitchFamily="66" charset="0"/>
                  <a:sym typeface="Symbol" panose="05050102010706020507" pitchFamily="18" charset="2"/>
                </a:rPr>
                <a:t></a:t>
              </a:r>
              <a:endParaRPr lang="it-IT" sz="2400" dirty="0">
                <a:latin typeface="Comic Sans MS" pitchFamily="66" charset="0"/>
              </a:endParaRPr>
            </a:p>
          </p:txBody>
        </p:sp>
        <p:sp>
          <p:nvSpPr>
            <p:cNvPr id="35" name="CasellaDiTesto 3">
              <a:extLst>
                <a:ext uri="{FF2B5EF4-FFF2-40B4-BE49-F238E27FC236}">
                  <a16:creationId xmlns:a16="http://schemas.microsoft.com/office/drawing/2014/main" id="{63EDD4C5-24B2-8C10-C11F-7A8EDB737075}"/>
                </a:ext>
              </a:extLst>
            </p:cNvPr>
            <p:cNvSpPr txBox="1"/>
            <p:nvPr/>
          </p:nvSpPr>
          <p:spPr>
            <a:xfrm>
              <a:off x="6373342" y="1737641"/>
              <a:ext cx="72008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>
                  <a:latin typeface="Comic Sans MS" pitchFamily="66" charset="0"/>
                  <a:sym typeface="Symbol" panose="05050102010706020507" pitchFamily="18" charset="2"/>
                </a:rPr>
                <a:t>vV</a:t>
              </a:r>
              <a:r>
                <a:rPr lang="en-US" dirty="0">
                  <a:latin typeface="MV Boli" panose="02000500030200090000" pitchFamily="2" charset="0"/>
                  <a:cs typeface="MV Boli" panose="02000500030200090000" pitchFamily="2" charset="0"/>
                </a:rPr>
                <a:t> </a:t>
              </a:r>
              <a:endParaRPr lang="it-IT" dirty="0">
                <a:latin typeface="Comic Sans MS" pitchFamily="66" charset="0"/>
              </a:endParaRPr>
            </a:p>
          </p:txBody>
        </p:sp>
        <p:sp>
          <p:nvSpPr>
            <p:cNvPr id="36" name="CasellaDiTesto 3">
              <a:extLst>
                <a:ext uri="{FF2B5EF4-FFF2-40B4-BE49-F238E27FC236}">
                  <a16:creationId xmlns:a16="http://schemas.microsoft.com/office/drawing/2014/main" id="{44FCB0A4-1869-0716-7598-59E6080E13B2}"/>
                </a:ext>
              </a:extLst>
            </p:cNvPr>
            <p:cNvSpPr txBox="1"/>
            <p:nvPr/>
          </p:nvSpPr>
          <p:spPr>
            <a:xfrm>
              <a:off x="6787133" y="1429865"/>
              <a:ext cx="113903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</a:rPr>
                <a:t> x</a:t>
              </a:r>
              <a:r>
                <a:rPr lang="en-US" sz="2000" baseline="-25000" dirty="0">
                  <a:latin typeface="Comic Sans MS" pitchFamily="66" charset="0"/>
                  <a:cs typeface="MV Boli" panose="02000500030200090000" pitchFamily="2" charset="0"/>
                </a:rPr>
                <a:t>v</a:t>
              </a:r>
              <a:endParaRPr lang="it-IT" sz="2000" baseline="-25000" dirty="0">
                <a:latin typeface="Comic Sans MS" pitchFamily="66" charset="0"/>
              </a:endParaRPr>
            </a:p>
          </p:txBody>
        </p:sp>
        <p:sp>
          <p:nvSpPr>
            <p:cNvPr id="39" name="CasellaDiTesto 3">
              <a:extLst>
                <a:ext uri="{FF2B5EF4-FFF2-40B4-BE49-F238E27FC236}">
                  <a16:creationId xmlns:a16="http://schemas.microsoft.com/office/drawing/2014/main" id="{2810C8B5-FF67-7851-3948-C9199488F1D5}"/>
                </a:ext>
              </a:extLst>
            </p:cNvPr>
            <p:cNvSpPr txBox="1"/>
            <p:nvPr/>
          </p:nvSpPr>
          <p:spPr>
            <a:xfrm>
              <a:off x="6301335" y="2312815"/>
              <a:ext cx="167858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</a:rPr>
                <a:t> x</a:t>
              </a:r>
              <a:r>
                <a:rPr lang="en-US" sz="2000" baseline="-25000" dirty="0">
                  <a:latin typeface="Comic Sans MS" pitchFamily="66" charset="0"/>
                  <a:cs typeface="MV Boli" panose="02000500030200090000" pitchFamily="2" charset="0"/>
                </a:rPr>
                <a:t>u </a:t>
              </a:r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</a:rPr>
                <a:t>+x</a:t>
              </a:r>
              <a:r>
                <a:rPr lang="en-US" sz="2000" baseline="-25000" dirty="0">
                  <a:latin typeface="Comic Sans MS" pitchFamily="66" charset="0"/>
                  <a:cs typeface="MV Boli" panose="02000500030200090000" pitchFamily="2" charset="0"/>
                </a:rPr>
                <a:t>v </a:t>
              </a:r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  <a:sym typeface="Symbol" panose="05050102010706020507" pitchFamily="18" charset="2"/>
                </a:rPr>
                <a:t> 1</a:t>
              </a:r>
              <a:endParaRPr lang="it-IT" sz="2000" baseline="-25000" dirty="0">
                <a:latin typeface="Comic Sans MS" pitchFamily="66" charset="0"/>
              </a:endParaRPr>
            </a:p>
          </p:txBody>
        </p:sp>
        <p:sp>
          <p:nvSpPr>
            <p:cNvPr id="40" name="CasellaDiTesto 3">
              <a:extLst>
                <a:ext uri="{FF2B5EF4-FFF2-40B4-BE49-F238E27FC236}">
                  <a16:creationId xmlns:a16="http://schemas.microsoft.com/office/drawing/2014/main" id="{48210813-3B7F-4799-6773-6FD3D868506A}"/>
                </a:ext>
              </a:extLst>
            </p:cNvPr>
            <p:cNvSpPr txBox="1"/>
            <p:nvPr/>
          </p:nvSpPr>
          <p:spPr>
            <a:xfrm>
              <a:off x="6481354" y="2995710"/>
              <a:ext cx="13144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</a:rPr>
                <a:t> x</a:t>
              </a:r>
              <a:r>
                <a:rPr lang="en-US" sz="2000" baseline="-25000" dirty="0">
                  <a:latin typeface="Comic Sans MS" pitchFamily="66" charset="0"/>
                  <a:cs typeface="MV Boli" panose="02000500030200090000" pitchFamily="2" charset="0"/>
                </a:rPr>
                <a:t>v</a:t>
              </a:r>
              <a:r>
                <a:rPr lang="en-US" sz="2000" dirty="0">
                  <a:latin typeface="Comic Sans MS" panose="030F0702030302020204" pitchFamily="66" charset="0"/>
                  <a:sym typeface="Symbol" panose="05050102010706020507" pitchFamily="18" charset="2"/>
                </a:rPr>
                <a:t>0</a:t>
              </a:r>
              <a:endParaRPr lang="it-IT" sz="2000" baseline="-25000" dirty="0">
                <a:latin typeface="Comic Sans MS" pitchFamily="66" charset="0"/>
              </a:endParaRPr>
            </a:p>
          </p:txBody>
        </p:sp>
        <p:sp>
          <p:nvSpPr>
            <p:cNvPr id="41" name="CasellaDiTesto 3">
              <a:extLst>
                <a:ext uri="{FF2B5EF4-FFF2-40B4-BE49-F238E27FC236}">
                  <a16:creationId xmlns:a16="http://schemas.microsoft.com/office/drawing/2014/main" id="{441E99CA-35E0-7E5B-31E9-6EF313999AE2}"/>
                </a:ext>
              </a:extLst>
            </p:cNvPr>
            <p:cNvSpPr txBox="1"/>
            <p:nvPr/>
          </p:nvSpPr>
          <p:spPr>
            <a:xfrm>
              <a:off x="8172972" y="2995710"/>
              <a:ext cx="80238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err="1">
                  <a:latin typeface="Comic Sans MS" pitchFamily="66" charset="0"/>
                  <a:sym typeface="Symbol" panose="05050102010706020507" pitchFamily="18" charset="2"/>
                </a:rPr>
                <a:t>vV</a:t>
              </a:r>
              <a:r>
                <a:rPr lang="en-US" sz="2000" dirty="0">
                  <a:latin typeface="MV Boli" panose="02000500030200090000" pitchFamily="2" charset="0"/>
                  <a:cs typeface="MV Boli" panose="02000500030200090000" pitchFamily="2" charset="0"/>
                </a:rPr>
                <a:t> </a:t>
              </a:r>
              <a:endParaRPr lang="it-IT" sz="2000" dirty="0">
                <a:latin typeface="Comic Sans MS" pitchFamily="66" charset="0"/>
              </a:endParaRPr>
            </a:p>
          </p:txBody>
        </p:sp>
      </p:grpSp>
      <p:sp>
        <p:nvSpPr>
          <p:cNvPr id="42" name="CasellaDiTesto 3">
            <a:extLst>
              <a:ext uri="{FF2B5EF4-FFF2-40B4-BE49-F238E27FC236}">
                <a16:creationId xmlns:a16="http://schemas.microsoft.com/office/drawing/2014/main" id="{D58E64E3-7DAF-00BD-BBE4-54045151A7D7}"/>
              </a:ext>
            </a:extLst>
          </p:cNvPr>
          <p:cNvSpPr txBox="1"/>
          <p:nvPr/>
        </p:nvSpPr>
        <p:spPr>
          <a:xfrm>
            <a:off x="5108805" y="842710"/>
            <a:ext cx="19303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cs typeface="MV Boli" panose="02000500030200090000" pitchFamily="2" charset="0"/>
              </a:rPr>
              <a:t>LP-relaxation</a:t>
            </a:r>
            <a:endParaRPr lang="it-IT" sz="2000" baseline="-25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43" name="CasellaDiTesto 3">
            <a:extLst>
              <a:ext uri="{FF2B5EF4-FFF2-40B4-BE49-F238E27FC236}">
                <a16:creationId xmlns:a16="http://schemas.microsoft.com/office/drawing/2014/main" id="{C8656405-780F-7D80-E258-ED5771C5FE11}"/>
              </a:ext>
            </a:extLst>
          </p:cNvPr>
          <p:cNvSpPr txBox="1"/>
          <p:nvPr/>
        </p:nvSpPr>
        <p:spPr>
          <a:xfrm>
            <a:off x="5167063" y="4005064"/>
            <a:ext cx="278931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a feasible solution is a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cs typeface="MV Boli" panose="02000500030200090000" pitchFamily="2" charset="0"/>
              </a:rPr>
              <a:t>fractional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 VC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44" name="CasellaDiTesto 3">
            <a:extLst>
              <a:ext uri="{FF2B5EF4-FFF2-40B4-BE49-F238E27FC236}">
                <a16:creationId xmlns:a16="http://schemas.microsoft.com/office/drawing/2014/main" id="{9A114345-3DE4-6ED9-2B83-D470145FF67A}"/>
              </a:ext>
            </a:extLst>
          </p:cNvPr>
          <p:cNvSpPr txBox="1"/>
          <p:nvPr/>
        </p:nvSpPr>
        <p:spPr>
          <a:xfrm>
            <a:off x="4238190" y="4817449"/>
            <a:ext cx="45982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Comic Sans MS" pitchFamily="66" charset="0"/>
                <a:cs typeface="MV Boli" panose="02000500030200090000" pitchFamily="2" charset="0"/>
              </a:rPr>
              <a:t>OPT</a:t>
            </a:r>
            <a:r>
              <a:rPr lang="en-US" sz="2000" baseline="-25000" dirty="0" err="1">
                <a:latin typeface="Comic Sans MS" pitchFamily="66" charset="0"/>
                <a:cs typeface="MV Boli" panose="02000500030200090000" pitchFamily="2" charset="0"/>
              </a:rPr>
              <a:t>f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: cost of the min fractional VC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45" name="CasellaDiTesto 3">
            <a:extLst>
              <a:ext uri="{FF2B5EF4-FFF2-40B4-BE49-F238E27FC236}">
                <a16:creationId xmlns:a16="http://schemas.microsoft.com/office/drawing/2014/main" id="{FDAEB5F5-AE27-C498-9C56-E5ABD1EACDA1}"/>
              </a:ext>
            </a:extLst>
          </p:cNvPr>
          <p:cNvSpPr txBox="1"/>
          <p:nvPr/>
        </p:nvSpPr>
        <p:spPr>
          <a:xfrm>
            <a:off x="3399587" y="6119171"/>
            <a:ext cx="20211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Comic Sans MS" pitchFamily="66" charset="0"/>
                <a:cs typeface="MV Boli" panose="02000500030200090000" pitchFamily="2" charset="0"/>
              </a:rPr>
              <a:t>OPT</a:t>
            </a:r>
            <a:r>
              <a:rPr lang="en-US" sz="2400" baseline="-25000" dirty="0" err="1">
                <a:latin typeface="Comic Sans MS" pitchFamily="66" charset="0"/>
                <a:cs typeface="MV Boli" panose="02000500030200090000" pitchFamily="2" charset="0"/>
              </a:rPr>
              <a:t>f</a:t>
            </a:r>
            <a:r>
              <a:rPr lang="en-US" sz="2400" baseline="-25000" dirty="0">
                <a:latin typeface="Comic Sans MS" pitchFamily="66" charset="0"/>
                <a:cs typeface="MV Boli" panose="02000500030200090000" pitchFamily="2" charset="0"/>
              </a:rPr>
              <a:t> </a:t>
            </a:r>
            <a:r>
              <a:rPr lang="en-US" sz="2400" dirty="0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 OPT</a:t>
            </a:r>
            <a:endParaRPr lang="it-IT" sz="2400" baseline="-25000" dirty="0">
              <a:latin typeface="Comic Sans MS" pitchFamily="66" charset="0"/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90D7E9E3-870A-F130-55A8-F83662A7F5DB}"/>
              </a:ext>
            </a:extLst>
          </p:cNvPr>
          <p:cNvSpPr/>
          <p:nvPr/>
        </p:nvSpPr>
        <p:spPr>
          <a:xfrm>
            <a:off x="3034893" y="5914067"/>
            <a:ext cx="2682851" cy="827301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721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  <p:bldP spid="29" grpId="0" animBg="1"/>
      <p:bldP spid="30" grpId="0"/>
      <p:bldP spid="42" grpId="0"/>
      <p:bldP spid="43" grpId="0"/>
      <p:bldP spid="44" grpId="0"/>
      <p:bldP spid="45" grpId="0"/>
      <p:bldP spid="46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64A517E6-8E9D-D055-5C0D-52DC194FA977}"/>
              </a:ext>
            </a:extLst>
          </p:cNvPr>
          <p:cNvSpPr txBox="1"/>
          <p:nvPr/>
        </p:nvSpPr>
        <p:spPr>
          <a:xfrm>
            <a:off x="41836" y="3570335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Theorem (</a:t>
            </a:r>
            <a:r>
              <a:rPr lang="en-US" sz="2000" dirty="0" err="1">
                <a:solidFill>
                  <a:srgbClr val="FF0000"/>
                </a:solidFill>
                <a:latin typeface="Comic Sans MS" pitchFamily="66" charset="0"/>
              </a:rPr>
              <a:t>Nemhauser</a:t>
            </a:r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-Trotter)</a:t>
            </a:r>
          </a:p>
          <a:p>
            <a:r>
              <a:rPr lang="en-US" sz="2000" dirty="0">
                <a:latin typeface="Comic Sans MS" pitchFamily="66" charset="0"/>
              </a:rPr>
              <a:t>There is a minimum vertex cover S of G such that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111BFD38-A14A-C568-2F85-6D21ADC2C8CF}"/>
              </a:ext>
            </a:extLst>
          </p:cNvPr>
          <p:cNvSpPr txBox="1"/>
          <p:nvPr/>
        </p:nvSpPr>
        <p:spPr>
          <a:xfrm>
            <a:off x="171255" y="1719909"/>
            <a:ext cx="28448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V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0    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= { </a:t>
            </a:r>
            <a:r>
              <a:rPr lang="en-US" sz="2000" dirty="0" err="1">
                <a:latin typeface="Comic Sans MS" pitchFamily="66" charset="0"/>
                <a:cs typeface="MV Boli" panose="02000500030200090000" pitchFamily="2" charset="0"/>
              </a:rPr>
              <a:t>v</a:t>
            </a:r>
            <a:r>
              <a:rPr lang="en-US" sz="2000" dirty="0" err="1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V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 : 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v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 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 ½  }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F60EDC9F-C3DD-BBBC-2D6E-116ED2B0CE40}"/>
              </a:ext>
            </a:extLst>
          </p:cNvPr>
          <p:cNvSpPr txBox="1"/>
          <p:nvPr/>
        </p:nvSpPr>
        <p:spPr>
          <a:xfrm>
            <a:off x="60050" y="1196752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Let </a:t>
            </a:r>
            <a:r>
              <a:rPr lang="en-US" sz="2000" b="1" dirty="0">
                <a:solidFill>
                  <a:srgbClr val="3366FF"/>
                </a:solidFill>
                <a:latin typeface="Comic Sans MS" pitchFamily="66" charset="0"/>
              </a:rPr>
              <a:t>x</a:t>
            </a:r>
            <a:r>
              <a:rPr lang="en-US" sz="2000" dirty="0">
                <a:latin typeface="Comic Sans MS" pitchFamily="66" charset="0"/>
              </a:rPr>
              <a:t> be an optimal fractional solution.</a:t>
            </a:r>
            <a:endParaRPr lang="it-IT" sz="2000" b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271EB4ED-3E55-B194-A5E7-D0EA3A5B3F1D}"/>
              </a:ext>
            </a:extLst>
          </p:cNvPr>
          <p:cNvSpPr txBox="1"/>
          <p:nvPr/>
        </p:nvSpPr>
        <p:spPr>
          <a:xfrm>
            <a:off x="171255" y="2171049"/>
            <a:ext cx="28448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V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0.5 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= { </a:t>
            </a:r>
            <a:r>
              <a:rPr lang="en-US" sz="2000" dirty="0" err="1">
                <a:latin typeface="Comic Sans MS" pitchFamily="66" charset="0"/>
                <a:cs typeface="MV Boli" panose="02000500030200090000" pitchFamily="2" charset="0"/>
              </a:rPr>
              <a:t>v</a:t>
            </a:r>
            <a:r>
              <a:rPr lang="en-US" sz="2000" dirty="0" err="1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V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 : 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v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 =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 ½  }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B5465446-AA30-FA81-37B8-A574184401A0}"/>
              </a:ext>
            </a:extLst>
          </p:cNvPr>
          <p:cNvSpPr txBox="1"/>
          <p:nvPr/>
        </p:nvSpPr>
        <p:spPr>
          <a:xfrm>
            <a:off x="163288" y="2674112"/>
            <a:ext cx="28448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V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1    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= { </a:t>
            </a:r>
            <a:r>
              <a:rPr lang="en-US" sz="2000" dirty="0" err="1">
                <a:latin typeface="Comic Sans MS" pitchFamily="66" charset="0"/>
                <a:cs typeface="MV Boli" panose="02000500030200090000" pitchFamily="2" charset="0"/>
              </a:rPr>
              <a:t>v</a:t>
            </a:r>
            <a:r>
              <a:rPr lang="en-US" sz="2000" dirty="0" err="1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V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 : 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v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 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 ½  }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C1F10845-48F9-D79B-D8B8-C315E14B01B2}"/>
              </a:ext>
            </a:extLst>
          </p:cNvPr>
          <p:cNvSpPr txBox="1"/>
          <p:nvPr/>
        </p:nvSpPr>
        <p:spPr>
          <a:xfrm>
            <a:off x="3174109" y="4313515"/>
            <a:ext cx="28448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V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1 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 S  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V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1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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V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0.5</a:t>
            </a:r>
            <a:endParaRPr lang="it-IT" sz="2000" baseline="-25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412213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4B551889-7F5B-38A8-6BDD-6188176563DD}"/>
              </a:ext>
            </a:extLst>
          </p:cNvPr>
          <p:cNvSpPr txBox="1"/>
          <p:nvPr/>
        </p:nvSpPr>
        <p:spPr>
          <a:xfrm>
            <a:off x="7809233" y="22298"/>
            <a:ext cx="12057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proof</a:t>
            </a: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07813AA7-A337-90FD-159F-2CAA0AB0F921}"/>
              </a:ext>
            </a:extLst>
          </p:cNvPr>
          <p:cNvSpPr txBox="1"/>
          <p:nvPr/>
        </p:nvSpPr>
        <p:spPr>
          <a:xfrm>
            <a:off x="0" y="74756"/>
            <a:ext cx="31057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Let S* be a minimum VC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29EE4F1A-7374-2786-1CDC-E983D47B6091}"/>
              </a:ext>
            </a:extLst>
          </p:cNvPr>
          <p:cNvSpPr txBox="1"/>
          <p:nvPr/>
        </p:nvSpPr>
        <p:spPr>
          <a:xfrm>
            <a:off x="2075" y="511356"/>
            <a:ext cx="13255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 is a VC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9F6A410-929E-68CE-BF3B-B343BA36964C}"/>
              </a:ext>
            </a:extLst>
          </p:cNvPr>
          <p:cNvSpPr/>
          <p:nvPr/>
        </p:nvSpPr>
        <p:spPr>
          <a:xfrm>
            <a:off x="8820472" y="6525344"/>
            <a:ext cx="216024" cy="20529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DBB009EA-7006-F83C-919A-BEEA5F782461}"/>
              </a:ext>
            </a:extLst>
          </p:cNvPr>
          <p:cNvSpPr/>
          <p:nvPr/>
        </p:nvSpPr>
        <p:spPr>
          <a:xfrm>
            <a:off x="155812" y="1505575"/>
            <a:ext cx="391178" cy="230425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24A06BE9-B14E-8807-B82B-E8E27DB1AA9F}"/>
              </a:ext>
            </a:extLst>
          </p:cNvPr>
          <p:cNvSpPr txBox="1"/>
          <p:nvPr/>
        </p:nvSpPr>
        <p:spPr>
          <a:xfrm>
            <a:off x="664860" y="1415160"/>
            <a:ext cx="24409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|S*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</a:t>
            </a:r>
            <a:r>
              <a:rPr lang="en-US" sz="2000" dirty="0">
                <a:latin typeface="Comic Sans MS" pitchFamily="66" charset="0"/>
              </a:rPr>
              <a:t>V</a:t>
            </a:r>
            <a:r>
              <a:rPr lang="en-US" sz="2000" baseline="-25000" dirty="0">
                <a:latin typeface="Comic Sans MS" pitchFamily="66" charset="0"/>
              </a:rPr>
              <a:t>0</a:t>
            </a:r>
            <a:r>
              <a:rPr lang="en-US" sz="2000" dirty="0">
                <a:latin typeface="Comic Sans MS" pitchFamily="66" charset="0"/>
              </a:rPr>
              <a:t>|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 |</a:t>
            </a:r>
            <a:r>
              <a:rPr lang="en-US" sz="2000" dirty="0">
                <a:latin typeface="Comic Sans MS" pitchFamily="66" charset="0"/>
              </a:rPr>
              <a:t>V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\S*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|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55D71153-6D27-9DB7-79D3-265A580D950F}"/>
              </a:ext>
            </a:extLst>
          </p:cNvPr>
          <p:cNvSpPr txBox="1"/>
          <p:nvPr/>
        </p:nvSpPr>
        <p:spPr>
          <a:xfrm>
            <a:off x="3331012" y="55788"/>
            <a:ext cx="31057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Let S=(S*\V</a:t>
            </a:r>
            <a:r>
              <a:rPr lang="en-US" sz="2000" baseline="-25000" dirty="0">
                <a:latin typeface="Comic Sans MS" pitchFamily="66" charset="0"/>
              </a:rPr>
              <a:t>0</a:t>
            </a:r>
            <a:r>
              <a:rPr lang="en-US" sz="2000" dirty="0">
                <a:latin typeface="Comic Sans MS" pitchFamily="66" charset="0"/>
              </a:rPr>
              <a:t>)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</a:t>
            </a:r>
            <a:r>
              <a:rPr lang="en-US" sz="2000" dirty="0">
                <a:latin typeface="Comic Sans MS" pitchFamily="66" charset="0"/>
              </a:rPr>
              <a:t>V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endParaRPr lang="it-IT" sz="2000" dirty="0">
              <a:latin typeface="Comic Sans MS" pitchFamily="66" charset="0"/>
            </a:endParaRPr>
          </a:p>
        </p:txBody>
      </p:sp>
      <p:grpSp>
        <p:nvGrpSpPr>
          <p:cNvPr id="90" name="Group 89">
            <a:extLst>
              <a:ext uri="{FF2B5EF4-FFF2-40B4-BE49-F238E27FC236}">
                <a16:creationId xmlns:a16="http://schemas.microsoft.com/office/drawing/2014/main" id="{3615BDB1-62F9-B898-C724-6EE87D9D48EB}"/>
              </a:ext>
            </a:extLst>
          </p:cNvPr>
          <p:cNvGrpSpPr/>
          <p:nvPr/>
        </p:nvGrpSpPr>
        <p:grpSpPr>
          <a:xfrm>
            <a:off x="3762968" y="1575295"/>
            <a:ext cx="5336164" cy="2188644"/>
            <a:chOff x="3762968" y="1575295"/>
            <a:chExt cx="5336164" cy="2188644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CBE3F65F-7232-D079-267E-0E2E18490EE2}"/>
                </a:ext>
              </a:extLst>
            </p:cNvPr>
            <p:cNvSpPr/>
            <p:nvPr/>
          </p:nvSpPr>
          <p:spPr>
            <a:xfrm>
              <a:off x="3814300" y="2560647"/>
              <a:ext cx="5280523" cy="1141396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CasellaDiTesto 3">
              <a:extLst>
                <a:ext uri="{FF2B5EF4-FFF2-40B4-BE49-F238E27FC236}">
                  <a16:creationId xmlns:a16="http://schemas.microsoft.com/office/drawing/2014/main" id="{8DF9ABD5-F427-23B4-C7AB-CABDEAD1A1C6}"/>
                </a:ext>
              </a:extLst>
            </p:cNvPr>
            <p:cNvSpPr txBox="1"/>
            <p:nvPr/>
          </p:nvSpPr>
          <p:spPr>
            <a:xfrm>
              <a:off x="3762968" y="3363829"/>
              <a:ext cx="50405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3366FF"/>
                  </a:solidFill>
                  <a:latin typeface="Comic Sans MS" pitchFamily="66" charset="0"/>
                </a:rPr>
                <a:t>S*</a:t>
              </a:r>
              <a:endParaRPr lang="it-IT" sz="2000" dirty="0">
                <a:solidFill>
                  <a:srgbClr val="3366FF"/>
                </a:solidFill>
                <a:latin typeface="Comic Sans MS" pitchFamily="66" charset="0"/>
              </a:endParaRP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E7A3441E-374D-EB72-6B78-10D18B7C1B4C}"/>
                </a:ext>
              </a:extLst>
            </p:cNvPr>
            <p:cNvCxnSpPr>
              <a:cxnSpLocks/>
              <a:stCxn id="23" idx="0"/>
            </p:cNvCxnSpPr>
            <p:nvPr/>
          </p:nvCxnSpPr>
          <p:spPr>
            <a:xfrm>
              <a:off x="5572914" y="2589782"/>
              <a:ext cx="4519" cy="1093407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90C48579-9C85-1207-8526-DA7FF899D01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339925" y="2589782"/>
              <a:ext cx="14655" cy="1093591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E497DF12-286C-B958-DABE-3EB42FE980E8}"/>
                </a:ext>
              </a:extLst>
            </p:cNvPr>
            <p:cNvSpPr/>
            <p:nvPr/>
          </p:nvSpPr>
          <p:spPr>
            <a:xfrm>
              <a:off x="3819529" y="1962658"/>
              <a:ext cx="1762812" cy="1098463"/>
            </a:xfrm>
            <a:custGeom>
              <a:avLst/>
              <a:gdLst>
                <a:gd name="connsiteX0" fmla="*/ 0 w 1762812"/>
                <a:gd name="connsiteY0" fmla="*/ 1508958 h 1508958"/>
                <a:gd name="connsiteX1" fmla="*/ 216816 w 1762812"/>
                <a:gd name="connsiteY1" fmla="*/ 651119 h 1508958"/>
                <a:gd name="connsiteX2" fmla="*/ 914400 w 1762812"/>
                <a:gd name="connsiteY2" fmla="*/ 670 h 1508958"/>
                <a:gd name="connsiteX3" fmla="*/ 1545996 w 1762812"/>
                <a:gd name="connsiteY3" fmla="*/ 537998 h 1508958"/>
                <a:gd name="connsiteX4" fmla="*/ 1762812 w 1762812"/>
                <a:gd name="connsiteY4" fmla="*/ 1037618 h 15089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62812" h="1508958">
                  <a:moveTo>
                    <a:pt x="0" y="1508958"/>
                  </a:moveTo>
                  <a:cubicBezTo>
                    <a:pt x="32208" y="1205729"/>
                    <a:pt x="64416" y="902500"/>
                    <a:pt x="216816" y="651119"/>
                  </a:cubicBezTo>
                  <a:cubicBezTo>
                    <a:pt x="369216" y="399738"/>
                    <a:pt x="692870" y="19523"/>
                    <a:pt x="914400" y="670"/>
                  </a:cubicBezTo>
                  <a:cubicBezTo>
                    <a:pt x="1135930" y="-18183"/>
                    <a:pt x="1404594" y="365173"/>
                    <a:pt x="1545996" y="537998"/>
                  </a:cubicBezTo>
                  <a:cubicBezTo>
                    <a:pt x="1687398" y="710823"/>
                    <a:pt x="1725105" y="874220"/>
                    <a:pt x="1762812" y="1037618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1CE4B6DD-AC40-02B8-39FD-CE653CAE8428}"/>
                </a:ext>
              </a:extLst>
            </p:cNvPr>
            <p:cNvSpPr/>
            <p:nvPr/>
          </p:nvSpPr>
          <p:spPr>
            <a:xfrm>
              <a:off x="5572914" y="1962658"/>
              <a:ext cx="1772240" cy="627124"/>
            </a:xfrm>
            <a:custGeom>
              <a:avLst/>
              <a:gdLst>
                <a:gd name="connsiteX0" fmla="*/ 0 w 1772240"/>
                <a:gd name="connsiteY0" fmla="*/ 1041125 h 1041125"/>
                <a:gd name="connsiteX1" fmla="*/ 461914 w 1772240"/>
                <a:gd name="connsiteY1" fmla="*/ 192713 h 1041125"/>
                <a:gd name="connsiteX2" fmla="*/ 754145 w 1772240"/>
                <a:gd name="connsiteY2" fmla="*/ 23030 h 1041125"/>
                <a:gd name="connsiteX3" fmla="*/ 1102937 w 1772240"/>
                <a:gd name="connsiteY3" fmla="*/ 60738 h 1041125"/>
                <a:gd name="connsiteX4" fmla="*/ 1555423 w 1772240"/>
                <a:gd name="connsiteY4" fmla="*/ 560358 h 1041125"/>
                <a:gd name="connsiteX5" fmla="*/ 1772240 w 1772240"/>
                <a:gd name="connsiteY5" fmla="*/ 1041125 h 1041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772240" h="1041125">
                  <a:moveTo>
                    <a:pt x="0" y="1041125"/>
                  </a:moveTo>
                  <a:cubicBezTo>
                    <a:pt x="168111" y="701760"/>
                    <a:pt x="336223" y="362395"/>
                    <a:pt x="461914" y="192713"/>
                  </a:cubicBezTo>
                  <a:cubicBezTo>
                    <a:pt x="587605" y="23031"/>
                    <a:pt x="647308" y="45026"/>
                    <a:pt x="754145" y="23030"/>
                  </a:cubicBezTo>
                  <a:cubicBezTo>
                    <a:pt x="860982" y="1034"/>
                    <a:pt x="969391" y="-28817"/>
                    <a:pt x="1102937" y="60738"/>
                  </a:cubicBezTo>
                  <a:cubicBezTo>
                    <a:pt x="1236483" y="150293"/>
                    <a:pt x="1443873" y="396960"/>
                    <a:pt x="1555423" y="560358"/>
                  </a:cubicBezTo>
                  <a:cubicBezTo>
                    <a:pt x="1666974" y="723756"/>
                    <a:pt x="1719607" y="882440"/>
                    <a:pt x="1772240" y="1041125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76EDCD37-23FF-75A8-3145-D020ADCABFCE}"/>
                </a:ext>
              </a:extLst>
            </p:cNvPr>
            <p:cNvSpPr/>
            <p:nvPr/>
          </p:nvSpPr>
          <p:spPr>
            <a:xfrm>
              <a:off x="7354580" y="2053999"/>
              <a:ext cx="1744552" cy="1082538"/>
            </a:xfrm>
            <a:custGeom>
              <a:avLst/>
              <a:gdLst>
                <a:gd name="connsiteX0" fmla="*/ 0 w 1744552"/>
                <a:gd name="connsiteY0" fmla="*/ 1018365 h 1574547"/>
                <a:gd name="connsiteX1" fmla="*/ 179110 w 1744552"/>
                <a:gd name="connsiteY1" fmla="*/ 396196 h 1574547"/>
                <a:gd name="connsiteX2" fmla="*/ 867266 w 1744552"/>
                <a:gd name="connsiteY2" fmla="*/ 271 h 1574547"/>
                <a:gd name="connsiteX3" fmla="*/ 1602557 w 1744552"/>
                <a:gd name="connsiteY3" fmla="*/ 358489 h 1574547"/>
                <a:gd name="connsiteX4" fmla="*/ 1743959 w 1744552"/>
                <a:gd name="connsiteY4" fmla="*/ 1574547 h 15745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44552" h="1574547">
                  <a:moveTo>
                    <a:pt x="0" y="1018365"/>
                  </a:moveTo>
                  <a:cubicBezTo>
                    <a:pt x="17283" y="792121"/>
                    <a:pt x="34566" y="565878"/>
                    <a:pt x="179110" y="396196"/>
                  </a:cubicBezTo>
                  <a:cubicBezTo>
                    <a:pt x="323654" y="226514"/>
                    <a:pt x="630025" y="6555"/>
                    <a:pt x="867266" y="271"/>
                  </a:cubicBezTo>
                  <a:cubicBezTo>
                    <a:pt x="1104507" y="-6013"/>
                    <a:pt x="1456442" y="96110"/>
                    <a:pt x="1602557" y="358489"/>
                  </a:cubicBezTo>
                  <a:cubicBezTo>
                    <a:pt x="1748672" y="620868"/>
                    <a:pt x="1746315" y="1097707"/>
                    <a:pt x="1743959" y="1574547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CasellaDiTesto 3">
              <a:extLst>
                <a:ext uri="{FF2B5EF4-FFF2-40B4-BE49-F238E27FC236}">
                  <a16:creationId xmlns:a16="http://schemas.microsoft.com/office/drawing/2014/main" id="{D5BCA902-A0B1-21F9-AF08-B62762632E3E}"/>
                </a:ext>
              </a:extLst>
            </p:cNvPr>
            <p:cNvSpPr txBox="1"/>
            <p:nvPr/>
          </p:nvSpPr>
          <p:spPr>
            <a:xfrm>
              <a:off x="6159205" y="1575295"/>
              <a:ext cx="65035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</a:rPr>
                <a:t>V</a:t>
              </a:r>
              <a:r>
                <a:rPr lang="en-US" sz="2000" baseline="-25000" dirty="0">
                  <a:latin typeface="Comic Sans MS" pitchFamily="66" charset="0"/>
                  <a:cs typeface="MV Boli" panose="02000500030200090000" pitchFamily="2" charset="0"/>
                </a:rPr>
                <a:t>0.5</a:t>
              </a:r>
              <a:endParaRPr lang="it-IT" sz="2000" baseline="-25000" dirty="0">
                <a:latin typeface="Comic Sans MS" pitchFamily="66" charset="0"/>
              </a:endParaRPr>
            </a:p>
          </p:txBody>
        </p:sp>
        <p:sp>
          <p:nvSpPr>
            <p:cNvPr id="26" name="CasellaDiTesto 3">
              <a:extLst>
                <a:ext uri="{FF2B5EF4-FFF2-40B4-BE49-F238E27FC236}">
                  <a16:creationId xmlns:a16="http://schemas.microsoft.com/office/drawing/2014/main" id="{F5ECE79D-8FCB-0A64-FF9A-332F4CB51BA3}"/>
                </a:ext>
              </a:extLst>
            </p:cNvPr>
            <p:cNvSpPr txBox="1"/>
            <p:nvPr/>
          </p:nvSpPr>
          <p:spPr>
            <a:xfrm>
              <a:off x="8023572" y="1635035"/>
              <a:ext cx="65035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</a:rPr>
                <a:t>V</a:t>
              </a:r>
              <a:r>
                <a:rPr lang="en-US" sz="2000" baseline="-25000" dirty="0">
                  <a:latin typeface="Comic Sans MS" pitchFamily="66" charset="0"/>
                  <a:cs typeface="MV Boli" panose="02000500030200090000" pitchFamily="2" charset="0"/>
                </a:rPr>
                <a:t>0</a:t>
              </a:r>
              <a:endParaRPr lang="it-IT" sz="2000" baseline="-25000" dirty="0">
                <a:latin typeface="Comic Sans MS" pitchFamily="66" charset="0"/>
              </a:endParaRPr>
            </a:p>
          </p:txBody>
        </p:sp>
        <p:sp>
          <p:nvSpPr>
            <p:cNvPr id="27" name="CasellaDiTesto 3">
              <a:extLst>
                <a:ext uri="{FF2B5EF4-FFF2-40B4-BE49-F238E27FC236}">
                  <a16:creationId xmlns:a16="http://schemas.microsoft.com/office/drawing/2014/main" id="{661D60B5-81EF-BD59-E846-40E3C629CEAD}"/>
                </a:ext>
              </a:extLst>
            </p:cNvPr>
            <p:cNvSpPr txBox="1"/>
            <p:nvPr/>
          </p:nvSpPr>
          <p:spPr>
            <a:xfrm>
              <a:off x="4502107" y="1582191"/>
              <a:ext cx="65035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</a:rPr>
                <a:t>V</a:t>
              </a:r>
              <a:r>
                <a:rPr lang="en-US" sz="2000" baseline="-25000" dirty="0">
                  <a:latin typeface="Comic Sans MS" pitchFamily="66" charset="0"/>
                  <a:cs typeface="MV Boli" panose="02000500030200090000" pitchFamily="2" charset="0"/>
                </a:rPr>
                <a:t>1</a:t>
              </a:r>
              <a:endParaRPr lang="it-IT" sz="2000" baseline="-25000" dirty="0">
                <a:latin typeface="Comic Sans MS" pitchFamily="66" charset="0"/>
              </a:endParaRPr>
            </a:p>
          </p:txBody>
        </p:sp>
      </p:grpSp>
      <p:sp>
        <p:nvSpPr>
          <p:cNvPr id="28" name="CasellaDiTesto 3">
            <a:extLst>
              <a:ext uri="{FF2B5EF4-FFF2-40B4-BE49-F238E27FC236}">
                <a16:creationId xmlns:a16="http://schemas.microsoft.com/office/drawing/2014/main" id="{7356C415-9801-658C-CC01-4D2EDF75CD30}"/>
              </a:ext>
            </a:extLst>
          </p:cNvPr>
          <p:cNvSpPr txBox="1"/>
          <p:nvPr/>
        </p:nvSpPr>
        <p:spPr>
          <a:xfrm>
            <a:off x="1552884" y="513356"/>
            <a:ext cx="64034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since every adjacent vertex of V</a:t>
            </a:r>
            <a:r>
              <a:rPr lang="en-US" sz="2000" baseline="-25000" dirty="0">
                <a:latin typeface="Comic Sans MS" pitchFamily="66" charset="0"/>
              </a:rPr>
              <a:t>0</a:t>
            </a:r>
            <a:r>
              <a:rPr lang="en-US" sz="2000" dirty="0">
                <a:latin typeface="Comic Sans MS" pitchFamily="66" charset="0"/>
              </a:rPr>
              <a:t> must be in V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endParaRPr lang="it-IT" sz="2000" i="1" baseline="-25000" dirty="0">
              <a:latin typeface="Comic Sans MS" pitchFamily="66" charset="0"/>
            </a:endParaRPr>
          </a:p>
        </p:txBody>
      </p:sp>
      <p:sp>
        <p:nvSpPr>
          <p:cNvPr id="29" name="CasellaDiTesto 3">
            <a:extLst>
              <a:ext uri="{FF2B5EF4-FFF2-40B4-BE49-F238E27FC236}">
                <a16:creationId xmlns:a16="http://schemas.microsoft.com/office/drawing/2014/main" id="{3C74721A-A62A-0177-8600-71DCB06EA961}"/>
              </a:ext>
            </a:extLst>
          </p:cNvPr>
          <p:cNvSpPr txBox="1"/>
          <p:nvPr/>
        </p:nvSpPr>
        <p:spPr>
          <a:xfrm>
            <a:off x="39782" y="986530"/>
            <a:ext cx="26977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claim: </a:t>
            </a:r>
            <a:r>
              <a:rPr lang="en-US" sz="2000" dirty="0">
                <a:latin typeface="Comic Sans MS" pitchFamily="66" charset="0"/>
              </a:rPr>
              <a:t>S is minimum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30" name="CasellaDiTesto 3">
            <a:extLst>
              <a:ext uri="{FF2B5EF4-FFF2-40B4-BE49-F238E27FC236}">
                <a16:creationId xmlns:a16="http://schemas.microsoft.com/office/drawing/2014/main" id="{C10F9B25-66E0-414A-3CA8-7024F2EC9398}"/>
              </a:ext>
            </a:extLst>
          </p:cNvPr>
          <p:cNvSpPr txBox="1"/>
          <p:nvPr/>
        </p:nvSpPr>
        <p:spPr>
          <a:xfrm>
            <a:off x="2699792" y="980728"/>
            <a:ext cx="47525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assume by contradiction that |S|&gt;|S*|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31" name="Left Brace 30">
            <a:extLst>
              <a:ext uri="{FF2B5EF4-FFF2-40B4-BE49-F238E27FC236}">
                <a16:creationId xmlns:a16="http://schemas.microsoft.com/office/drawing/2014/main" id="{714B028A-0B4F-E940-0096-DD6C09093E04}"/>
              </a:ext>
            </a:extLst>
          </p:cNvPr>
          <p:cNvSpPr/>
          <p:nvPr/>
        </p:nvSpPr>
        <p:spPr>
          <a:xfrm rot="16200000">
            <a:off x="2333134" y="1534596"/>
            <a:ext cx="311085" cy="720080"/>
          </a:xfrm>
          <a:prstGeom prst="leftBrac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CasellaDiTesto 3">
            <a:extLst>
              <a:ext uri="{FF2B5EF4-FFF2-40B4-BE49-F238E27FC236}">
                <a16:creationId xmlns:a16="http://schemas.microsoft.com/office/drawing/2014/main" id="{77F4A045-C115-E6B2-DB93-BA42F71707A0}"/>
              </a:ext>
            </a:extLst>
          </p:cNvPr>
          <p:cNvSpPr txBox="1"/>
          <p:nvPr/>
        </p:nvSpPr>
        <p:spPr>
          <a:xfrm>
            <a:off x="2298099" y="1982306"/>
            <a:ext cx="3811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33" name="CasellaDiTesto 3">
            <a:extLst>
              <a:ext uri="{FF2B5EF4-FFF2-40B4-BE49-F238E27FC236}">
                <a16:creationId xmlns:a16="http://schemas.microsoft.com/office/drawing/2014/main" id="{C3CAE21F-C312-3199-5992-A0F801113946}"/>
              </a:ext>
            </a:extLst>
          </p:cNvPr>
          <p:cNvSpPr txBox="1"/>
          <p:nvPr/>
        </p:nvSpPr>
        <p:spPr>
          <a:xfrm>
            <a:off x="4282684" y="2074867"/>
            <a:ext cx="3897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A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34" name="Left Brace 33">
            <a:extLst>
              <a:ext uri="{FF2B5EF4-FFF2-40B4-BE49-F238E27FC236}">
                <a16:creationId xmlns:a16="http://schemas.microsoft.com/office/drawing/2014/main" id="{B865116C-A287-4F29-17D2-665511E58907}"/>
              </a:ext>
            </a:extLst>
          </p:cNvPr>
          <p:cNvSpPr/>
          <p:nvPr/>
        </p:nvSpPr>
        <p:spPr>
          <a:xfrm rot="16200000">
            <a:off x="1075410" y="1507571"/>
            <a:ext cx="311085" cy="777442"/>
          </a:xfrm>
          <a:prstGeom prst="leftBrac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CasellaDiTesto 3">
            <a:extLst>
              <a:ext uri="{FF2B5EF4-FFF2-40B4-BE49-F238E27FC236}">
                <a16:creationId xmlns:a16="http://schemas.microsoft.com/office/drawing/2014/main" id="{7E450D1D-4D68-C3B5-567C-81ACD006BAA5}"/>
              </a:ext>
            </a:extLst>
          </p:cNvPr>
          <p:cNvSpPr txBox="1"/>
          <p:nvPr/>
        </p:nvSpPr>
        <p:spPr>
          <a:xfrm>
            <a:off x="1011694" y="1983962"/>
            <a:ext cx="3811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B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36" name="CasellaDiTesto 3">
            <a:extLst>
              <a:ext uri="{FF2B5EF4-FFF2-40B4-BE49-F238E27FC236}">
                <a16:creationId xmlns:a16="http://schemas.microsoft.com/office/drawing/2014/main" id="{1EF4DD27-6BDB-6CB8-1A1C-DF865E169950}"/>
              </a:ext>
            </a:extLst>
          </p:cNvPr>
          <p:cNvSpPr txBox="1"/>
          <p:nvPr/>
        </p:nvSpPr>
        <p:spPr>
          <a:xfrm>
            <a:off x="8601769" y="2955336"/>
            <a:ext cx="3897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D6204A34-3D61-9423-43E4-D3FA5C55A1FB}"/>
              </a:ext>
            </a:extLst>
          </p:cNvPr>
          <p:cNvSpPr/>
          <p:nvPr/>
        </p:nvSpPr>
        <p:spPr>
          <a:xfrm>
            <a:off x="7657307" y="3283438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436DC9AD-EFF3-15AF-DAC9-E16388174B98}"/>
              </a:ext>
            </a:extLst>
          </p:cNvPr>
          <p:cNvSpPr/>
          <p:nvPr/>
        </p:nvSpPr>
        <p:spPr>
          <a:xfrm>
            <a:off x="7635640" y="2811320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6FE28AC6-02E2-E3A0-517F-8ECDCBDC2253}"/>
              </a:ext>
            </a:extLst>
          </p:cNvPr>
          <p:cNvSpPr/>
          <p:nvPr/>
        </p:nvSpPr>
        <p:spPr>
          <a:xfrm>
            <a:off x="8118705" y="3040483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F18FFCE4-D2E7-1F1A-BD36-5DD888695233}"/>
              </a:ext>
            </a:extLst>
          </p:cNvPr>
          <p:cNvSpPr/>
          <p:nvPr/>
        </p:nvSpPr>
        <p:spPr>
          <a:xfrm>
            <a:off x="4125692" y="2385433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58292CBD-DA3F-5BDF-B331-543B177DA7E2}"/>
              </a:ext>
            </a:extLst>
          </p:cNvPr>
          <p:cNvSpPr/>
          <p:nvPr/>
        </p:nvSpPr>
        <p:spPr>
          <a:xfrm>
            <a:off x="4683266" y="2145099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3A7ED983-A535-C93C-9EA3-E0AE64F0535B}"/>
              </a:ext>
            </a:extLst>
          </p:cNvPr>
          <p:cNvSpPr/>
          <p:nvPr/>
        </p:nvSpPr>
        <p:spPr>
          <a:xfrm>
            <a:off x="4425305" y="2416631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AA1C66F1-0778-FF36-95B4-2328BE796E2D}"/>
              </a:ext>
            </a:extLst>
          </p:cNvPr>
          <p:cNvSpPr/>
          <p:nvPr/>
        </p:nvSpPr>
        <p:spPr>
          <a:xfrm>
            <a:off x="4956520" y="2303106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6" name="CasellaDiTesto 3">
            <a:extLst>
              <a:ext uri="{FF2B5EF4-FFF2-40B4-BE49-F238E27FC236}">
                <a16:creationId xmlns:a16="http://schemas.microsoft.com/office/drawing/2014/main" id="{1189D5A3-3B3C-E1E8-C3BC-7E06AEA26098}"/>
              </a:ext>
            </a:extLst>
          </p:cNvPr>
          <p:cNvSpPr txBox="1"/>
          <p:nvPr/>
        </p:nvSpPr>
        <p:spPr>
          <a:xfrm>
            <a:off x="35496" y="2790167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 </a:t>
            </a:r>
            <a:r>
              <a:rPr lang="en-US" sz="2000" dirty="0" err="1">
                <a:latin typeface="Comic Sans MS" pitchFamily="66" charset="0"/>
                <a:cs typeface="MV Boli" panose="02000500030200090000" pitchFamily="2" charset="0"/>
              </a:rPr>
              <a:t>y</a:t>
            </a:r>
            <a:r>
              <a:rPr lang="en-US" sz="2000" baseline="-25000" dirty="0" err="1">
                <a:latin typeface="Comic Sans MS" pitchFamily="66" charset="0"/>
                <a:cs typeface="MV Boli" panose="02000500030200090000" pitchFamily="2" charset="0"/>
              </a:rPr>
              <a:t>v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47" name="CasellaDiTesto 3">
            <a:extLst>
              <a:ext uri="{FF2B5EF4-FFF2-40B4-BE49-F238E27FC236}">
                <a16:creationId xmlns:a16="http://schemas.microsoft.com/office/drawing/2014/main" id="{22FF8BAD-9428-04E2-EEA6-250AD06423F0}"/>
              </a:ext>
            </a:extLst>
          </p:cNvPr>
          <p:cNvSpPr txBox="1"/>
          <p:nvPr/>
        </p:nvSpPr>
        <p:spPr>
          <a:xfrm>
            <a:off x="398619" y="2839701"/>
            <a:ext cx="3615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anose="030F0702030302020204" pitchFamily="66" charset="0"/>
                <a:sym typeface="Symbol" panose="05050102010706020507" pitchFamily="18" charset="2"/>
              </a:rPr>
              <a:t>=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48" name="Left Brace 47">
            <a:extLst>
              <a:ext uri="{FF2B5EF4-FFF2-40B4-BE49-F238E27FC236}">
                <a16:creationId xmlns:a16="http://schemas.microsoft.com/office/drawing/2014/main" id="{0DD34CD5-1729-B742-20A0-09FB01A6758F}"/>
              </a:ext>
            </a:extLst>
          </p:cNvPr>
          <p:cNvSpPr/>
          <p:nvPr/>
        </p:nvSpPr>
        <p:spPr>
          <a:xfrm>
            <a:off x="680484" y="2496589"/>
            <a:ext cx="361577" cy="1082570"/>
          </a:xfrm>
          <a:prstGeom prst="lef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CasellaDiTesto 3">
            <a:extLst>
              <a:ext uri="{FF2B5EF4-FFF2-40B4-BE49-F238E27FC236}">
                <a16:creationId xmlns:a16="http://schemas.microsoft.com/office/drawing/2014/main" id="{35CC343A-E928-7492-AC17-A4BC9BD33C18}"/>
              </a:ext>
            </a:extLst>
          </p:cNvPr>
          <p:cNvSpPr txBox="1"/>
          <p:nvPr/>
        </p:nvSpPr>
        <p:spPr>
          <a:xfrm>
            <a:off x="930965" y="2416572"/>
            <a:ext cx="10837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 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v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-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</a:t>
            </a:r>
            <a:endParaRPr lang="it-IT" sz="2000" baseline="-25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50" name="CasellaDiTesto 3">
            <a:extLst>
              <a:ext uri="{FF2B5EF4-FFF2-40B4-BE49-F238E27FC236}">
                <a16:creationId xmlns:a16="http://schemas.microsoft.com/office/drawing/2014/main" id="{604D9A92-B52D-AF55-7D7D-38765139455E}"/>
              </a:ext>
            </a:extLst>
          </p:cNvPr>
          <p:cNvSpPr txBox="1"/>
          <p:nvPr/>
        </p:nvSpPr>
        <p:spPr>
          <a:xfrm>
            <a:off x="930965" y="2797810"/>
            <a:ext cx="10837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 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v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+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</a:t>
            </a:r>
            <a:endParaRPr lang="it-IT" sz="2000" baseline="-25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51" name="CasellaDiTesto 3">
            <a:extLst>
              <a:ext uri="{FF2B5EF4-FFF2-40B4-BE49-F238E27FC236}">
                <a16:creationId xmlns:a16="http://schemas.microsoft.com/office/drawing/2014/main" id="{BECF9D40-7F7B-313A-4535-5C21B5DD3AAA}"/>
              </a:ext>
            </a:extLst>
          </p:cNvPr>
          <p:cNvSpPr txBox="1"/>
          <p:nvPr/>
        </p:nvSpPr>
        <p:spPr>
          <a:xfrm>
            <a:off x="930965" y="3222200"/>
            <a:ext cx="10837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 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v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52" name="CasellaDiTesto 3">
            <a:extLst>
              <a:ext uri="{FF2B5EF4-FFF2-40B4-BE49-F238E27FC236}">
                <a16:creationId xmlns:a16="http://schemas.microsoft.com/office/drawing/2014/main" id="{CF7E09CF-667D-7783-8D04-85A654C2C333}"/>
              </a:ext>
            </a:extLst>
          </p:cNvPr>
          <p:cNvSpPr txBox="1"/>
          <p:nvPr/>
        </p:nvSpPr>
        <p:spPr>
          <a:xfrm>
            <a:off x="1845224" y="2439591"/>
            <a:ext cx="10837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if </a:t>
            </a:r>
            <a:r>
              <a:rPr lang="en-US" sz="2000" dirty="0" err="1">
                <a:latin typeface="Comic Sans MS" pitchFamily="66" charset="0"/>
                <a:cs typeface="MV Boli" panose="02000500030200090000" pitchFamily="2" charset="0"/>
              </a:rPr>
              <a:t>v</a:t>
            </a:r>
            <a:r>
              <a:rPr lang="en-US" sz="2000" dirty="0" err="1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A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53" name="CasellaDiTesto 3">
            <a:extLst>
              <a:ext uri="{FF2B5EF4-FFF2-40B4-BE49-F238E27FC236}">
                <a16:creationId xmlns:a16="http://schemas.microsoft.com/office/drawing/2014/main" id="{E2A23125-9D65-B600-51CC-34C7EC56F3EB}"/>
              </a:ext>
            </a:extLst>
          </p:cNvPr>
          <p:cNvSpPr txBox="1"/>
          <p:nvPr/>
        </p:nvSpPr>
        <p:spPr>
          <a:xfrm>
            <a:off x="1845224" y="2816682"/>
            <a:ext cx="10837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if </a:t>
            </a:r>
            <a:r>
              <a:rPr lang="en-US" sz="2000" dirty="0" err="1">
                <a:latin typeface="Comic Sans MS" pitchFamily="66" charset="0"/>
                <a:cs typeface="MV Boli" panose="02000500030200090000" pitchFamily="2" charset="0"/>
              </a:rPr>
              <a:t>v</a:t>
            </a:r>
            <a:r>
              <a:rPr lang="en-US" sz="2000" dirty="0" err="1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B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54" name="CasellaDiTesto 3">
            <a:extLst>
              <a:ext uri="{FF2B5EF4-FFF2-40B4-BE49-F238E27FC236}">
                <a16:creationId xmlns:a16="http://schemas.microsoft.com/office/drawing/2014/main" id="{53DD4907-1007-634D-911F-D0677A8D5CFD}"/>
              </a:ext>
            </a:extLst>
          </p:cNvPr>
          <p:cNvSpPr txBox="1"/>
          <p:nvPr/>
        </p:nvSpPr>
        <p:spPr>
          <a:xfrm>
            <a:off x="1845224" y="3214616"/>
            <a:ext cx="15072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otherwise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55" name="CasellaDiTesto 3">
            <a:extLst>
              <a:ext uri="{FF2B5EF4-FFF2-40B4-BE49-F238E27FC236}">
                <a16:creationId xmlns:a16="http://schemas.microsoft.com/office/drawing/2014/main" id="{48F5FAC7-085C-6942-1E94-1E29F978B260}"/>
              </a:ext>
            </a:extLst>
          </p:cNvPr>
          <p:cNvSpPr txBox="1"/>
          <p:nvPr/>
        </p:nvSpPr>
        <p:spPr>
          <a:xfrm>
            <a:off x="49177" y="3666478"/>
            <a:ext cx="3608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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 = min{|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v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 - ½ | : v</a:t>
            </a:r>
            <a:r>
              <a:rPr lang="en-US" sz="2000" dirty="0">
                <a:latin typeface="Comic Sans MS" pitchFamily="66" charset="0"/>
              </a:rPr>
              <a:t> V</a:t>
            </a:r>
            <a:r>
              <a:rPr lang="en-US" sz="2000" baseline="-25000" dirty="0">
                <a:latin typeface="Comic Sans MS" pitchFamily="66" charset="0"/>
              </a:rPr>
              <a:t>0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</a:t>
            </a:r>
            <a:r>
              <a:rPr lang="en-US" sz="2000" dirty="0">
                <a:latin typeface="Comic Sans MS" pitchFamily="66" charset="0"/>
              </a:rPr>
              <a:t>V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 }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56" name="CasellaDiTesto 3">
            <a:extLst>
              <a:ext uri="{FF2B5EF4-FFF2-40B4-BE49-F238E27FC236}">
                <a16:creationId xmlns:a16="http://schemas.microsoft.com/office/drawing/2014/main" id="{EC58D285-CEC3-BB71-6CC0-3292233351E3}"/>
              </a:ext>
            </a:extLst>
          </p:cNvPr>
          <p:cNvSpPr txBox="1"/>
          <p:nvPr/>
        </p:nvSpPr>
        <p:spPr>
          <a:xfrm>
            <a:off x="3756475" y="1896258"/>
            <a:ext cx="5490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  <a:sym typeface="Symbol" panose="05050102010706020507" pitchFamily="18" charset="2"/>
              </a:rPr>
              <a:t>-</a:t>
            </a:r>
            <a:r>
              <a:rPr lang="en-US" sz="2800" dirty="0">
                <a:solidFill>
                  <a:schemeClr val="accent6"/>
                </a:solidFill>
                <a:latin typeface="Comic Sans MS" pitchFamily="66" charset="0"/>
                <a:sym typeface="Symbol" panose="05050102010706020507" pitchFamily="18" charset="2"/>
              </a:rPr>
              <a:t>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57" name="CasellaDiTesto 3">
            <a:extLst>
              <a:ext uri="{FF2B5EF4-FFF2-40B4-BE49-F238E27FC236}">
                <a16:creationId xmlns:a16="http://schemas.microsoft.com/office/drawing/2014/main" id="{1FF72194-4FF3-B64A-536E-EDBB8728ED93}"/>
              </a:ext>
            </a:extLst>
          </p:cNvPr>
          <p:cNvSpPr txBox="1"/>
          <p:nvPr/>
        </p:nvSpPr>
        <p:spPr>
          <a:xfrm>
            <a:off x="8038089" y="2549710"/>
            <a:ext cx="5490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+</a:t>
            </a:r>
            <a:r>
              <a:rPr lang="en-US" sz="2800" dirty="0">
                <a:solidFill>
                  <a:schemeClr val="accent6"/>
                </a:solidFill>
                <a:latin typeface="Comic Sans MS" pitchFamily="66" charset="0"/>
                <a:sym typeface="Symbol" panose="05050102010706020507" pitchFamily="18" charset="2"/>
              </a:rPr>
              <a:t>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58" name="CasellaDiTesto 3">
            <a:extLst>
              <a:ext uri="{FF2B5EF4-FFF2-40B4-BE49-F238E27FC236}">
                <a16:creationId xmlns:a16="http://schemas.microsoft.com/office/drawing/2014/main" id="{C6C72BC4-CD4E-27A1-8896-8AAB3B282756}"/>
              </a:ext>
            </a:extLst>
          </p:cNvPr>
          <p:cNvSpPr txBox="1"/>
          <p:nvPr/>
        </p:nvSpPr>
        <p:spPr>
          <a:xfrm>
            <a:off x="1" y="4078586"/>
            <a:ext cx="36081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claim: </a:t>
            </a:r>
          </a:p>
          <a:p>
            <a:pPr marL="342900" indent="-342900">
              <a:buFontTx/>
              <a:buChar char="-"/>
            </a:pPr>
            <a:r>
              <a:rPr lang="en-US" sz="2000" b="1" dirty="0">
                <a:solidFill>
                  <a:srgbClr val="3366FF"/>
                </a:solidFill>
                <a:latin typeface="Comic Sans MS" pitchFamily="66" charset="0"/>
              </a:rPr>
              <a:t>y</a:t>
            </a:r>
            <a:r>
              <a:rPr lang="en-US" sz="2000" dirty="0">
                <a:latin typeface="Comic Sans MS" pitchFamily="66" charset="0"/>
              </a:rPr>
              <a:t> is strictly better that </a:t>
            </a:r>
            <a:r>
              <a:rPr lang="en-US" sz="2000" b="1" dirty="0">
                <a:solidFill>
                  <a:srgbClr val="3366FF"/>
                </a:solidFill>
                <a:latin typeface="Comic Sans MS" pitchFamily="66" charset="0"/>
              </a:rPr>
              <a:t>x</a:t>
            </a:r>
          </a:p>
          <a:p>
            <a:pPr marL="342900" indent="-342900">
              <a:buFontTx/>
              <a:buChar char="-"/>
            </a:pPr>
            <a:r>
              <a:rPr lang="en-US" sz="2000" b="1" dirty="0">
                <a:solidFill>
                  <a:srgbClr val="3366FF"/>
                </a:solidFill>
                <a:latin typeface="Comic Sans MS" pitchFamily="66" charset="0"/>
              </a:rPr>
              <a:t>y </a:t>
            </a:r>
            <a:r>
              <a:rPr lang="en-US" sz="2000" dirty="0">
                <a:latin typeface="Comic Sans MS" pitchFamily="66" charset="0"/>
              </a:rPr>
              <a:t>is feasible</a:t>
            </a:r>
            <a:endParaRPr lang="it-IT" sz="2000" b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91F52C92-E22F-80B3-B987-346FB44C3EAA}"/>
              </a:ext>
            </a:extLst>
          </p:cNvPr>
          <p:cNvSpPr/>
          <p:nvPr/>
        </p:nvSpPr>
        <p:spPr>
          <a:xfrm>
            <a:off x="7368443" y="4415300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0CD5D721-3AEB-64BB-AAF1-45F48DDF6FDF}"/>
              </a:ext>
            </a:extLst>
          </p:cNvPr>
          <p:cNvSpPr/>
          <p:nvPr/>
        </p:nvSpPr>
        <p:spPr>
          <a:xfrm>
            <a:off x="8022933" y="4415300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AC943C74-E01A-8827-1316-3821A50FFDFC}"/>
              </a:ext>
            </a:extLst>
          </p:cNvPr>
          <p:cNvCxnSpPr>
            <a:cxnSpLocks/>
            <a:stCxn id="59" idx="6"/>
            <a:endCxn id="60" idx="2"/>
          </p:cNvCxnSpPr>
          <p:nvPr/>
        </p:nvCxnSpPr>
        <p:spPr>
          <a:xfrm>
            <a:off x="7512459" y="4487308"/>
            <a:ext cx="51047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CasellaDiTesto 3">
            <a:extLst>
              <a:ext uri="{FF2B5EF4-FFF2-40B4-BE49-F238E27FC236}">
                <a16:creationId xmlns:a16="http://schemas.microsoft.com/office/drawing/2014/main" id="{326CD1A3-E1BD-ADC5-DBF6-C864045DBDE3}"/>
              </a:ext>
            </a:extLst>
          </p:cNvPr>
          <p:cNvSpPr txBox="1"/>
          <p:nvPr/>
        </p:nvSpPr>
        <p:spPr>
          <a:xfrm>
            <a:off x="7272671" y="4096732"/>
            <a:ext cx="3355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u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65" name="CasellaDiTesto 3">
            <a:extLst>
              <a:ext uri="{FF2B5EF4-FFF2-40B4-BE49-F238E27FC236}">
                <a16:creationId xmlns:a16="http://schemas.microsoft.com/office/drawing/2014/main" id="{0225F0A6-CED1-2F6D-DC53-D6CDDDB381E9}"/>
              </a:ext>
            </a:extLst>
          </p:cNvPr>
          <p:cNvSpPr txBox="1"/>
          <p:nvPr/>
        </p:nvSpPr>
        <p:spPr>
          <a:xfrm>
            <a:off x="7971756" y="4087198"/>
            <a:ext cx="3355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v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66" name="CasellaDiTesto 3">
            <a:extLst>
              <a:ext uri="{FF2B5EF4-FFF2-40B4-BE49-F238E27FC236}">
                <a16:creationId xmlns:a16="http://schemas.microsoft.com/office/drawing/2014/main" id="{81E322F6-75D0-B4DB-C36B-A14B7F870013}"/>
              </a:ext>
            </a:extLst>
          </p:cNvPr>
          <p:cNvSpPr txBox="1"/>
          <p:nvPr/>
        </p:nvSpPr>
        <p:spPr>
          <a:xfrm>
            <a:off x="6919183" y="4862581"/>
            <a:ext cx="223781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interesting case: u or v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A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7" name="CasellaDiTesto 3">
            <a:extLst>
              <a:ext uri="{FF2B5EF4-FFF2-40B4-BE49-F238E27FC236}">
                <a16:creationId xmlns:a16="http://schemas.microsoft.com/office/drawing/2014/main" id="{FC450E42-EACD-CADB-0307-2D049C2E9418}"/>
              </a:ext>
            </a:extLst>
          </p:cNvPr>
          <p:cNvSpPr txBox="1"/>
          <p:nvPr/>
        </p:nvSpPr>
        <p:spPr>
          <a:xfrm>
            <a:off x="8118705" y="4096732"/>
            <a:ext cx="5768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A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8" name="CasellaDiTesto 3">
            <a:extLst>
              <a:ext uri="{FF2B5EF4-FFF2-40B4-BE49-F238E27FC236}">
                <a16:creationId xmlns:a16="http://schemas.microsoft.com/office/drawing/2014/main" id="{24CC1C88-72CE-166B-DC64-13F10EF8B853}"/>
              </a:ext>
            </a:extLst>
          </p:cNvPr>
          <p:cNvSpPr txBox="1"/>
          <p:nvPr/>
        </p:nvSpPr>
        <p:spPr>
          <a:xfrm>
            <a:off x="7866677" y="4538551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cs typeface="MV Boli" panose="02000500030200090000" pitchFamily="2" charset="0"/>
              </a:rPr>
              <a:t>-</a:t>
            </a:r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</a:t>
            </a:r>
            <a:endParaRPr lang="it-IT" sz="2000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69" name="CasellaDiTesto 3">
            <a:extLst>
              <a:ext uri="{FF2B5EF4-FFF2-40B4-BE49-F238E27FC236}">
                <a16:creationId xmlns:a16="http://schemas.microsoft.com/office/drawing/2014/main" id="{D7FADEB9-E5CC-ABEA-7525-6695C51ACC54}"/>
              </a:ext>
            </a:extLst>
          </p:cNvPr>
          <p:cNvSpPr txBox="1"/>
          <p:nvPr/>
        </p:nvSpPr>
        <p:spPr>
          <a:xfrm>
            <a:off x="0" y="5300400"/>
            <a:ext cx="58681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since S* is a VC then    </a:t>
            </a:r>
            <a:r>
              <a:rPr lang="en-US" sz="2000" dirty="0" err="1">
                <a:latin typeface="Comic Sans MS" pitchFamily="66" charset="0"/>
              </a:rPr>
              <a:t>u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 err="1">
                <a:latin typeface="Comic Sans MS" pitchFamily="66" charset="0"/>
              </a:rPr>
              <a:t>B</a:t>
            </a:r>
            <a:r>
              <a:rPr lang="en-US" sz="2000" dirty="0">
                <a:latin typeface="Comic Sans MS" pitchFamily="66" charset="0"/>
              </a:rPr>
              <a:t>         or      </a:t>
            </a:r>
            <a:r>
              <a:rPr lang="en-US" sz="2000" dirty="0" err="1">
                <a:latin typeface="Comic Sans MS" pitchFamily="66" charset="0"/>
              </a:rPr>
              <a:t>u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 err="1">
                <a:latin typeface="Comic Sans MS" pitchFamily="66" charset="0"/>
              </a:rPr>
              <a:t>S</a:t>
            </a:r>
            <a:r>
              <a:rPr lang="en-US" sz="2000" dirty="0">
                <a:latin typeface="Comic Sans MS" pitchFamily="66" charset="0"/>
              </a:rPr>
              <a:t>*\B</a:t>
            </a:r>
            <a:endParaRPr lang="it-IT" sz="2000" i="1" baseline="-25000" dirty="0">
              <a:latin typeface="Comic Sans MS" pitchFamily="66" charset="0"/>
            </a:endParaRPr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50227FEB-9B01-ED52-D0CD-AB8BEB55AAA4}"/>
              </a:ext>
            </a:extLst>
          </p:cNvPr>
          <p:cNvSpPr/>
          <p:nvPr/>
        </p:nvSpPr>
        <p:spPr>
          <a:xfrm>
            <a:off x="2709686" y="6028529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6D9B57E9-3094-2DC5-A0A5-BCBD8C3E59DC}"/>
              </a:ext>
            </a:extLst>
          </p:cNvPr>
          <p:cNvSpPr/>
          <p:nvPr/>
        </p:nvSpPr>
        <p:spPr>
          <a:xfrm>
            <a:off x="3364176" y="6028529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7D319EDD-0C8F-A0D8-B167-54534FE9A77B}"/>
              </a:ext>
            </a:extLst>
          </p:cNvPr>
          <p:cNvCxnSpPr>
            <a:cxnSpLocks/>
            <a:stCxn id="70" idx="6"/>
            <a:endCxn id="71" idx="2"/>
          </p:cNvCxnSpPr>
          <p:nvPr/>
        </p:nvCxnSpPr>
        <p:spPr>
          <a:xfrm>
            <a:off x="2853702" y="6100537"/>
            <a:ext cx="51047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CasellaDiTesto 3">
            <a:extLst>
              <a:ext uri="{FF2B5EF4-FFF2-40B4-BE49-F238E27FC236}">
                <a16:creationId xmlns:a16="http://schemas.microsoft.com/office/drawing/2014/main" id="{F0CC0F50-0535-4702-F533-A6B626BD5A17}"/>
              </a:ext>
            </a:extLst>
          </p:cNvPr>
          <p:cNvSpPr txBox="1"/>
          <p:nvPr/>
        </p:nvSpPr>
        <p:spPr>
          <a:xfrm>
            <a:off x="2613914" y="5709961"/>
            <a:ext cx="3355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u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74" name="CasellaDiTesto 3">
            <a:extLst>
              <a:ext uri="{FF2B5EF4-FFF2-40B4-BE49-F238E27FC236}">
                <a16:creationId xmlns:a16="http://schemas.microsoft.com/office/drawing/2014/main" id="{44116D57-601A-66C5-6BC6-9CD5ABD93E23}"/>
              </a:ext>
            </a:extLst>
          </p:cNvPr>
          <p:cNvSpPr txBox="1"/>
          <p:nvPr/>
        </p:nvSpPr>
        <p:spPr>
          <a:xfrm>
            <a:off x="3312999" y="5700427"/>
            <a:ext cx="3355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v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75" name="CasellaDiTesto 3">
            <a:extLst>
              <a:ext uri="{FF2B5EF4-FFF2-40B4-BE49-F238E27FC236}">
                <a16:creationId xmlns:a16="http://schemas.microsoft.com/office/drawing/2014/main" id="{E0A397CB-C44A-F2B1-A9FB-EBC35AF55738}"/>
              </a:ext>
            </a:extLst>
          </p:cNvPr>
          <p:cNvSpPr txBox="1"/>
          <p:nvPr/>
        </p:nvSpPr>
        <p:spPr>
          <a:xfrm>
            <a:off x="3459948" y="5709961"/>
            <a:ext cx="5768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A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6" name="CasellaDiTesto 3">
            <a:extLst>
              <a:ext uri="{FF2B5EF4-FFF2-40B4-BE49-F238E27FC236}">
                <a16:creationId xmlns:a16="http://schemas.microsoft.com/office/drawing/2014/main" id="{D0D7B9C3-96ED-5341-A30D-6D627B515EC5}"/>
              </a:ext>
            </a:extLst>
          </p:cNvPr>
          <p:cNvSpPr txBox="1"/>
          <p:nvPr/>
        </p:nvSpPr>
        <p:spPr>
          <a:xfrm>
            <a:off x="3201764" y="6087189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cs typeface="MV Boli" panose="02000500030200090000" pitchFamily="2" charset="0"/>
              </a:rPr>
              <a:t>-</a:t>
            </a:r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</a:t>
            </a:r>
            <a:endParaRPr lang="it-IT" sz="2000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77" name="CasellaDiTesto 3">
            <a:extLst>
              <a:ext uri="{FF2B5EF4-FFF2-40B4-BE49-F238E27FC236}">
                <a16:creationId xmlns:a16="http://schemas.microsoft.com/office/drawing/2014/main" id="{0443B13E-7E11-27F3-28D9-AA4E70B3EB89}"/>
              </a:ext>
            </a:extLst>
          </p:cNvPr>
          <p:cNvSpPr txBox="1"/>
          <p:nvPr/>
        </p:nvSpPr>
        <p:spPr>
          <a:xfrm>
            <a:off x="2483768" y="6083539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cs typeface="MV Boli" panose="02000500030200090000" pitchFamily="2" charset="0"/>
              </a:rPr>
              <a:t>+</a:t>
            </a:r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</a:t>
            </a:r>
            <a:endParaRPr lang="it-IT" sz="2000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79" name="Oval 78">
            <a:extLst>
              <a:ext uri="{FF2B5EF4-FFF2-40B4-BE49-F238E27FC236}">
                <a16:creationId xmlns:a16="http://schemas.microsoft.com/office/drawing/2014/main" id="{FCC3E270-F366-7495-B0FF-1B992026F161}"/>
              </a:ext>
            </a:extLst>
          </p:cNvPr>
          <p:cNvSpPr/>
          <p:nvPr/>
        </p:nvSpPr>
        <p:spPr>
          <a:xfrm>
            <a:off x="4693591" y="6076094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0" name="Oval 79">
            <a:extLst>
              <a:ext uri="{FF2B5EF4-FFF2-40B4-BE49-F238E27FC236}">
                <a16:creationId xmlns:a16="http://schemas.microsoft.com/office/drawing/2014/main" id="{CA333686-A19B-8E97-EDE6-28B1722379A6}"/>
              </a:ext>
            </a:extLst>
          </p:cNvPr>
          <p:cNvSpPr/>
          <p:nvPr/>
        </p:nvSpPr>
        <p:spPr>
          <a:xfrm>
            <a:off x="5348081" y="6076094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768CF268-7237-E72D-7EA7-3A1E2CC883E0}"/>
              </a:ext>
            </a:extLst>
          </p:cNvPr>
          <p:cNvCxnSpPr>
            <a:cxnSpLocks/>
            <a:stCxn id="79" idx="6"/>
            <a:endCxn id="80" idx="2"/>
          </p:cNvCxnSpPr>
          <p:nvPr/>
        </p:nvCxnSpPr>
        <p:spPr>
          <a:xfrm>
            <a:off x="4837607" y="6148102"/>
            <a:ext cx="51047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CasellaDiTesto 3">
            <a:extLst>
              <a:ext uri="{FF2B5EF4-FFF2-40B4-BE49-F238E27FC236}">
                <a16:creationId xmlns:a16="http://schemas.microsoft.com/office/drawing/2014/main" id="{4F30D08E-7E4E-A5DA-02B9-9887BB0BE92A}"/>
              </a:ext>
            </a:extLst>
          </p:cNvPr>
          <p:cNvSpPr txBox="1"/>
          <p:nvPr/>
        </p:nvSpPr>
        <p:spPr>
          <a:xfrm>
            <a:off x="4597819" y="5757526"/>
            <a:ext cx="3355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u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83" name="CasellaDiTesto 3">
            <a:extLst>
              <a:ext uri="{FF2B5EF4-FFF2-40B4-BE49-F238E27FC236}">
                <a16:creationId xmlns:a16="http://schemas.microsoft.com/office/drawing/2014/main" id="{9A88F5A8-1CA9-9ABA-2962-B861C07E9D7E}"/>
              </a:ext>
            </a:extLst>
          </p:cNvPr>
          <p:cNvSpPr txBox="1"/>
          <p:nvPr/>
        </p:nvSpPr>
        <p:spPr>
          <a:xfrm>
            <a:off x="5296904" y="5747992"/>
            <a:ext cx="3355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v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84" name="CasellaDiTesto 3">
            <a:extLst>
              <a:ext uri="{FF2B5EF4-FFF2-40B4-BE49-F238E27FC236}">
                <a16:creationId xmlns:a16="http://schemas.microsoft.com/office/drawing/2014/main" id="{FA48BC16-9ECF-BF68-B974-CEBAA10853B7}"/>
              </a:ext>
            </a:extLst>
          </p:cNvPr>
          <p:cNvSpPr txBox="1"/>
          <p:nvPr/>
        </p:nvSpPr>
        <p:spPr>
          <a:xfrm>
            <a:off x="5443853" y="5757526"/>
            <a:ext cx="5768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A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5" name="CasellaDiTesto 3">
            <a:extLst>
              <a:ext uri="{FF2B5EF4-FFF2-40B4-BE49-F238E27FC236}">
                <a16:creationId xmlns:a16="http://schemas.microsoft.com/office/drawing/2014/main" id="{6DEEFAB7-4126-3782-B9B1-91C26FECEBD3}"/>
              </a:ext>
            </a:extLst>
          </p:cNvPr>
          <p:cNvSpPr txBox="1"/>
          <p:nvPr/>
        </p:nvSpPr>
        <p:spPr>
          <a:xfrm>
            <a:off x="5185669" y="6134754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cs typeface="MV Boli" panose="02000500030200090000" pitchFamily="2" charset="0"/>
              </a:rPr>
              <a:t>-</a:t>
            </a:r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</a:t>
            </a:r>
            <a:endParaRPr lang="it-IT" sz="2000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86" name="CasellaDiTesto 3">
            <a:extLst>
              <a:ext uri="{FF2B5EF4-FFF2-40B4-BE49-F238E27FC236}">
                <a16:creationId xmlns:a16="http://schemas.microsoft.com/office/drawing/2014/main" id="{F44C0FD9-5545-D8AB-5109-AEC61DD1BF39}"/>
              </a:ext>
            </a:extLst>
          </p:cNvPr>
          <p:cNvSpPr txBox="1"/>
          <p:nvPr/>
        </p:nvSpPr>
        <p:spPr>
          <a:xfrm>
            <a:off x="4516391" y="6254661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½  </a:t>
            </a:r>
            <a:endParaRPr lang="it-IT" sz="2000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87" name="CasellaDiTesto 3">
            <a:extLst>
              <a:ext uri="{FF2B5EF4-FFF2-40B4-BE49-F238E27FC236}">
                <a16:creationId xmlns:a16="http://schemas.microsoft.com/office/drawing/2014/main" id="{C4130367-0B67-00D9-8ACD-9883FA54688A}"/>
              </a:ext>
            </a:extLst>
          </p:cNvPr>
          <p:cNvSpPr txBox="1"/>
          <p:nvPr/>
        </p:nvSpPr>
        <p:spPr>
          <a:xfrm>
            <a:off x="5168061" y="6388088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½  </a:t>
            </a:r>
            <a:endParaRPr lang="it-IT" sz="2000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88" name="Right Brace 87">
            <a:extLst>
              <a:ext uri="{FF2B5EF4-FFF2-40B4-BE49-F238E27FC236}">
                <a16:creationId xmlns:a16="http://schemas.microsoft.com/office/drawing/2014/main" id="{1600BE18-4EED-D98F-771B-8E7FC0527265}"/>
              </a:ext>
            </a:extLst>
          </p:cNvPr>
          <p:cNvSpPr/>
          <p:nvPr/>
        </p:nvSpPr>
        <p:spPr>
          <a:xfrm>
            <a:off x="3622429" y="4520648"/>
            <a:ext cx="96776" cy="461241"/>
          </a:xfrm>
          <a:prstGeom prst="rightBrace">
            <a:avLst/>
          </a:prstGeom>
          <a:ln w="254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CasellaDiTesto 3">
            <a:extLst>
              <a:ext uri="{FF2B5EF4-FFF2-40B4-BE49-F238E27FC236}">
                <a16:creationId xmlns:a16="http://schemas.microsoft.com/office/drawing/2014/main" id="{5829126A-F083-1D2B-B27F-8A81F0CB7933}"/>
              </a:ext>
            </a:extLst>
          </p:cNvPr>
          <p:cNvSpPr txBox="1"/>
          <p:nvPr/>
        </p:nvSpPr>
        <p:spPr>
          <a:xfrm>
            <a:off x="3661038" y="4397085"/>
            <a:ext cx="17766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6"/>
                </a:solidFill>
                <a:latin typeface="Comic Sans MS" pitchFamily="66" charset="0"/>
              </a:rPr>
              <a:t>contradicts optimality of </a:t>
            </a:r>
            <a:r>
              <a:rPr lang="en-US" b="1" dirty="0">
                <a:solidFill>
                  <a:schemeClr val="accent6"/>
                </a:solidFill>
                <a:latin typeface="Comic Sans MS" pitchFamily="66" charset="0"/>
              </a:rPr>
              <a:t>x</a:t>
            </a:r>
            <a:endParaRPr lang="it-IT" b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4405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 animBg="1"/>
      <p:bldP spid="10" grpId="0" animBg="1"/>
      <p:bldP spid="11" grpId="0"/>
      <p:bldP spid="12" grpId="0"/>
      <p:bldP spid="28" grpId="0"/>
      <p:bldP spid="29" grpId="0"/>
      <p:bldP spid="30" grpId="0"/>
      <p:bldP spid="31" grpId="0" animBg="1"/>
      <p:bldP spid="32" grpId="0"/>
      <p:bldP spid="33" grpId="0"/>
      <p:bldP spid="34" grpId="0" animBg="1"/>
      <p:bldP spid="35" grpId="0"/>
      <p:bldP spid="36" grpId="0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6" grpId="0"/>
      <p:bldP spid="47" grpId="0"/>
      <p:bldP spid="48" grpId="0" animBg="1"/>
      <p:bldP spid="49" grpId="0"/>
      <p:bldP spid="50" grpId="0"/>
      <p:bldP spid="51" grpId="0"/>
      <p:bldP spid="52" grpId="0"/>
      <p:bldP spid="53" grpId="0"/>
      <p:bldP spid="54" grpId="0"/>
      <p:bldP spid="55" grpId="0"/>
      <p:bldP spid="56" grpId="0"/>
      <p:bldP spid="57" grpId="0"/>
      <p:bldP spid="58" grpId="0"/>
      <p:bldP spid="59" grpId="0" animBg="1"/>
      <p:bldP spid="60" grpId="0" animBg="1"/>
      <p:bldP spid="64" grpId="0"/>
      <p:bldP spid="65" grpId="0"/>
      <p:bldP spid="66" grpId="0"/>
      <p:bldP spid="67" grpId="0"/>
      <p:bldP spid="68" grpId="0"/>
      <p:bldP spid="69" grpId="0"/>
      <p:bldP spid="70" grpId="0" animBg="1"/>
      <p:bldP spid="71" grpId="0" animBg="1"/>
      <p:bldP spid="73" grpId="0"/>
      <p:bldP spid="74" grpId="0"/>
      <p:bldP spid="75" grpId="0"/>
      <p:bldP spid="76" grpId="0"/>
      <p:bldP spid="77" grpId="0"/>
      <p:bldP spid="79" grpId="0" animBg="1"/>
      <p:bldP spid="80" grpId="0" animBg="1"/>
      <p:bldP spid="82" grpId="0"/>
      <p:bldP spid="83" grpId="0"/>
      <p:bldP spid="84" grpId="0"/>
      <p:bldP spid="85" grpId="0"/>
      <p:bldP spid="86" grpId="0"/>
      <p:bldP spid="87" grpId="0"/>
      <p:bldP spid="88" grpId="0" animBg="1"/>
      <p:bldP spid="89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1121F9E7-31D6-9DE7-D88D-657AC223A97D}"/>
              </a:ext>
            </a:extLst>
          </p:cNvPr>
          <p:cNvSpPr txBox="1"/>
          <p:nvPr/>
        </p:nvSpPr>
        <p:spPr>
          <a:xfrm>
            <a:off x="33828" y="150015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kernelization 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13A5B6E4-33D3-37DF-3911-5BBF86FE3FE1}"/>
              </a:ext>
            </a:extLst>
          </p:cNvPr>
          <p:cNvSpPr txBox="1"/>
          <p:nvPr/>
        </p:nvSpPr>
        <p:spPr>
          <a:xfrm>
            <a:off x="107504" y="476672"/>
            <a:ext cx="82809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compute an optimal fractional solution x of the LP-relaxation for the VC instance (</a:t>
            </a:r>
            <a:r>
              <a:rPr lang="en-US" sz="2000" dirty="0" err="1">
                <a:latin typeface="Comic Sans MS" pitchFamily="66" charset="0"/>
              </a:rPr>
              <a:t>G,k</a:t>
            </a:r>
            <a:r>
              <a:rPr lang="en-US" sz="2000" dirty="0">
                <a:latin typeface="Comic Sans MS" pitchFamily="66" charset="0"/>
              </a:rPr>
              <a:t>). Define 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V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0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,V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0.5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, V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 as before.    </a:t>
            </a: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C60E9E05-F328-36F4-86F5-56F05DD89324}"/>
              </a:ext>
            </a:extLst>
          </p:cNvPr>
          <p:cNvSpPr txBox="1"/>
          <p:nvPr/>
        </p:nvSpPr>
        <p:spPr>
          <a:xfrm>
            <a:off x="107504" y="1203220"/>
            <a:ext cx="82809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if                   conclude that (</a:t>
            </a:r>
            <a:r>
              <a:rPr lang="en-US" sz="2000" dirty="0" err="1">
                <a:latin typeface="Comic Sans MS" pitchFamily="66" charset="0"/>
              </a:rPr>
              <a:t>G,k</a:t>
            </a:r>
            <a:r>
              <a:rPr lang="en-US" sz="2000" dirty="0">
                <a:latin typeface="Comic Sans MS" pitchFamily="66" charset="0"/>
              </a:rPr>
              <a:t>) is a No-instance. 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B4941474-30B5-E698-A4C2-4DB197FEFE93}"/>
              </a:ext>
            </a:extLst>
          </p:cNvPr>
          <p:cNvSpPr txBox="1"/>
          <p:nvPr/>
        </p:nvSpPr>
        <p:spPr>
          <a:xfrm>
            <a:off x="107504" y="1843741"/>
            <a:ext cx="828092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Otherwise, greedily pick V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 in the VC, delete vertices in V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 and V</a:t>
            </a:r>
            <a:r>
              <a:rPr lang="en-US" sz="2000" baseline="-25000" dirty="0">
                <a:latin typeface="Comic Sans MS" pitchFamily="66" charset="0"/>
              </a:rPr>
              <a:t>0</a:t>
            </a:r>
            <a:r>
              <a:rPr lang="en-US" sz="2000" dirty="0">
                <a:latin typeface="Comic Sans MS" pitchFamily="66" charset="0"/>
              </a:rPr>
              <a:t> (and all their incident edges). </a:t>
            </a:r>
          </a:p>
          <a:p>
            <a:r>
              <a:rPr lang="en-US" sz="2000" dirty="0">
                <a:latin typeface="Comic Sans MS" pitchFamily="66" charset="0"/>
              </a:rPr>
              <a:t>The new instance is (G’=G-(V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</a:t>
            </a:r>
            <a:r>
              <a:rPr lang="en-US" sz="2000" dirty="0">
                <a:latin typeface="Comic Sans MS" pitchFamily="66" charset="0"/>
              </a:rPr>
              <a:t>V</a:t>
            </a:r>
            <a:r>
              <a:rPr lang="en-US" sz="2000" baseline="-25000" dirty="0">
                <a:latin typeface="Comic Sans MS" pitchFamily="66" charset="0"/>
              </a:rPr>
              <a:t>0</a:t>
            </a:r>
            <a:r>
              <a:rPr lang="en-US" sz="2000" dirty="0">
                <a:latin typeface="Comic Sans MS" pitchFamily="66" charset="0"/>
              </a:rPr>
              <a:t>),k’=k-|V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|). 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EE4B7D3A-6226-C600-65F2-C35EF05192AC}"/>
              </a:ext>
            </a:extLst>
          </p:cNvPr>
          <p:cNvSpPr txBox="1"/>
          <p:nvPr/>
        </p:nvSpPr>
        <p:spPr>
          <a:xfrm>
            <a:off x="593813" y="1036689"/>
            <a:ext cx="46684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B425FB24-1547-9591-2302-7C0DA39D1899}"/>
              </a:ext>
            </a:extLst>
          </p:cNvPr>
          <p:cNvSpPr txBox="1"/>
          <p:nvPr/>
        </p:nvSpPr>
        <p:spPr>
          <a:xfrm>
            <a:off x="485801" y="1505570"/>
            <a:ext cx="6669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  <a:sym typeface="Symbol" panose="05050102010706020507" pitchFamily="18" charset="2"/>
              </a:rPr>
              <a:t>vV</a:t>
            </a:r>
            <a:r>
              <a:rPr lang="en-US" dirty="0"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6C7197C9-E175-FE50-82BF-4DEB72E5E708}"/>
              </a:ext>
            </a:extLst>
          </p:cNvPr>
          <p:cNvSpPr txBox="1"/>
          <p:nvPr/>
        </p:nvSpPr>
        <p:spPr>
          <a:xfrm>
            <a:off x="899593" y="1197794"/>
            <a:ext cx="8640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 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v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k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C37B3F57-0AA8-7677-1D53-1E0A9390F57E}"/>
              </a:ext>
            </a:extLst>
          </p:cNvPr>
          <p:cNvSpPr txBox="1"/>
          <p:nvPr/>
        </p:nvSpPr>
        <p:spPr>
          <a:xfrm>
            <a:off x="41836" y="3429000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Theorem</a:t>
            </a:r>
          </a:p>
          <a:p>
            <a:r>
              <a:rPr lang="en-US" sz="2000" dirty="0">
                <a:latin typeface="Comic Sans MS" pitchFamily="66" charset="0"/>
              </a:rPr>
              <a:t>k-Vertex Cover admits a kernel of at most 2k vertices.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046CED54-3876-9301-6CA7-9D923A3319FC}"/>
              </a:ext>
            </a:extLst>
          </p:cNvPr>
          <p:cNvSpPr txBox="1"/>
          <p:nvPr/>
        </p:nvSpPr>
        <p:spPr>
          <a:xfrm>
            <a:off x="35496" y="4077072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proof</a:t>
            </a: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66656B86-69DD-98E3-1DAF-E329538B80DD}"/>
              </a:ext>
            </a:extLst>
          </p:cNvPr>
          <p:cNvSpPr txBox="1"/>
          <p:nvPr/>
        </p:nvSpPr>
        <p:spPr>
          <a:xfrm>
            <a:off x="26069" y="4541058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(</a:t>
            </a:r>
            <a:r>
              <a:rPr lang="en-US" sz="2000" dirty="0" err="1">
                <a:latin typeface="Comic Sans MS" pitchFamily="66" charset="0"/>
              </a:rPr>
              <a:t>G,k</a:t>
            </a:r>
            <a:r>
              <a:rPr lang="en-US" sz="2000" dirty="0">
                <a:latin typeface="Comic Sans MS" pitchFamily="66" charset="0"/>
              </a:rPr>
              <a:t>) is a YES-instance </a:t>
            </a:r>
            <a:r>
              <a:rPr lang="en-US" sz="2000" dirty="0" err="1">
                <a:latin typeface="Comic Sans MS" pitchFamily="66" charset="0"/>
              </a:rPr>
              <a:t>iff</a:t>
            </a:r>
            <a:r>
              <a:rPr lang="en-US" sz="2000" dirty="0">
                <a:latin typeface="Comic Sans MS" pitchFamily="66" charset="0"/>
              </a:rPr>
              <a:t> (</a:t>
            </a:r>
            <a:r>
              <a:rPr lang="en-US" sz="2000" dirty="0" err="1">
                <a:latin typeface="Comic Sans MS" pitchFamily="66" charset="0"/>
              </a:rPr>
              <a:t>G’,k</a:t>
            </a:r>
            <a:r>
              <a:rPr lang="en-US" sz="2000" dirty="0">
                <a:latin typeface="Comic Sans MS" pitchFamily="66" charset="0"/>
              </a:rPr>
              <a:t>’) is a YES-instance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DCD4674C-A18C-4AE2-AB45-712215074A9C}"/>
              </a:ext>
            </a:extLst>
          </p:cNvPr>
          <p:cNvSpPr txBox="1"/>
          <p:nvPr/>
        </p:nvSpPr>
        <p:spPr>
          <a:xfrm>
            <a:off x="70258" y="5155599"/>
            <a:ext cx="21462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|V(G’)| = |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V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0.5 </a:t>
            </a:r>
            <a:r>
              <a:rPr lang="en-US" sz="2000" dirty="0">
                <a:latin typeface="Comic Sans MS" pitchFamily="66" charset="0"/>
              </a:rPr>
              <a:t>| = 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21D9D551-3927-DE50-D042-4F74BC56FF1F}"/>
              </a:ext>
            </a:extLst>
          </p:cNvPr>
          <p:cNvSpPr txBox="1"/>
          <p:nvPr/>
        </p:nvSpPr>
        <p:spPr>
          <a:xfrm>
            <a:off x="2117450" y="4985163"/>
            <a:ext cx="46684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15" name="CasellaDiTesto 3">
            <a:extLst>
              <a:ext uri="{FF2B5EF4-FFF2-40B4-BE49-F238E27FC236}">
                <a16:creationId xmlns:a16="http://schemas.microsoft.com/office/drawing/2014/main" id="{D752BA62-63A1-441B-5F02-FAAD41648C6D}"/>
              </a:ext>
            </a:extLst>
          </p:cNvPr>
          <p:cNvSpPr txBox="1"/>
          <p:nvPr/>
        </p:nvSpPr>
        <p:spPr>
          <a:xfrm>
            <a:off x="2000513" y="5494153"/>
            <a:ext cx="10081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v</a:t>
            </a:r>
            <a:r>
              <a:rPr lang="en-US" sz="1800" dirty="0">
                <a:latin typeface="Comic Sans MS" pitchFamily="66" charset="0"/>
                <a:cs typeface="MV Boli" panose="02000500030200090000" pitchFamily="2" charset="0"/>
              </a:rPr>
              <a:t>V</a:t>
            </a:r>
            <a:r>
              <a:rPr lang="en-US" sz="1800" baseline="-25000" dirty="0">
                <a:latin typeface="Comic Sans MS" pitchFamily="66" charset="0"/>
                <a:cs typeface="MV Boli" panose="02000500030200090000" pitchFamily="2" charset="0"/>
              </a:rPr>
              <a:t>0.5</a:t>
            </a:r>
            <a:r>
              <a:rPr lang="en-US" dirty="0"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0488FD51-4374-46BB-6643-F8F4E0F11A77}"/>
              </a:ext>
            </a:extLst>
          </p:cNvPr>
          <p:cNvSpPr txBox="1"/>
          <p:nvPr/>
        </p:nvSpPr>
        <p:spPr>
          <a:xfrm>
            <a:off x="2423230" y="5146268"/>
            <a:ext cx="6574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 2x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v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17" name="CasellaDiTesto 3">
            <a:extLst>
              <a:ext uri="{FF2B5EF4-FFF2-40B4-BE49-F238E27FC236}">
                <a16:creationId xmlns:a16="http://schemas.microsoft.com/office/drawing/2014/main" id="{88137845-ED56-EAB4-7A0A-9C17281F4AD9}"/>
              </a:ext>
            </a:extLst>
          </p:cNvPr>
          <p:cNvSpPr txBox="1"/>
          <p:nvPr/>
        </p:nvSpPr>
        <p:spPr>
          <a:xfrm>
            <a:off x="3020096" y="5147159"/>
            <a:ext cx="6574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 2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9DA6C12E-5C17-7A78-09C8-DD77E95FA22D}"/>
              </a:ext>
            </a:extLst>
          </p:cNvPr>
          <p:cNvSpPr txBox="1"/>
          <p:nvPr/>
        </p:nvSpPr>
        <p:spPr>
          <a:xfrm>
            <a:off x="3461612" y="4941168"/>
            <a:ext cx="46684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0A383DF7-268B-CCAA-EC42-6439AF4877EE}"/>
              </a:ext>
            </a:extLst>
          </p:cNvPr>
          <p:cNvSpPr txBox="1"/>
          <p:nvPr/>
        </p:nvSpPr>
        <p:spPr>
          <a:xfrm>
            <a:off x="3353600" y="5410049"/>
            <a:ext cx="6669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  <a:sym typeface="Symbol" panose="05050102010706020507" pitchFamily="18" charset="2"/>
              </a:rPr>
              <a:t>vV</a:t>
            </a:r>
            <a:r>
              <a:rPr lang="en-US" dirty="0"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65661522-125B-75D5-9F18-5302E7B01989}"/>
              </a:ext>
            </a:extLst>
          </p:cNvPr>
          <p:cNvSpPr txBox="1"/>
          <p:nvPr/>
        </p:nvSpPr>
        <p:spPr>
          <a:xfrm>
            <a:off x="3767392" y="5102273"/>
            <a:ext cx="17407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 x</a:t>
            </a:r>
            <a:r>
              <a:rPr lang="en-US" sz="2000" baseline="-25000" dirty="0">
                <a:latin typeface="Comic Sans MS" pitchFamily="66" charset="0"/>
                <a:cs typeface="MV Boli" panose="02000500030200090000" pitchFamily="2" charset="0"/>
              </a:rPr>
              <a:t>v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 2k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45F92A2-26AB-6AD9-E518-993E2787A132}"/>
              </a:ext>
            </a:extLst>
          </p:cNvPr>
          <p:cNvSpPr/>
          <p:nvPr/>
        </p:nvSpPr>
        <p:spPr>
          <a:xfrm>
            <a:off x="8820472" y="6525344"/>
            <a:ext cx="216024" cy="20529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0939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3"/>
          <p:cNvSpPr>
            <a:spLocks noGrp="1"/>
          </p:cNvSpPr>
          <p:nvPr>
            <p:ph type="subTitle" idx="1"/>
          </p:nvPr>
        </p:nvSpPr>
        <p:spPr>
          <a:xfrm>
            <a:off x="1371600" y="2276872"/>
            <a:ext cx="6400800" cy="1752600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...in the next episode...</a:t>
            </a:r>
          </a:p>
        </p:txBody>
      </p:sp>
    </p:spTree>
    <p:extLst>
      <p:ext uri="{BB962C8B-B14F-4D97-AF65-F5344CB8AC3E}">
        <p14:creationId xmlns:p14="http://schemas.microsoft.com/office/powerpoint/2010/main" val="159445441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8A549D1-28D7-AC86-F5FD-C508D3766272}"/>
              </a:ext>
            </a:extLst>
          </p:cNvPr>
          <p:cNvSpPr txBox="1"/>
          <p:nvPr/>
        </p:nvSpPr>
        <p:spPr>
          <a:xfrm>
            <a:off x="35496" y="620688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problem:</a:t>
            </a:r>
            <a:r>
              <a:rPr lang="en-US" sz="2000" dirty="0">
                <a:latin typeface="Comic Sans MS" pitchFamily="66" charset="0"/>
              </a:rPr>
              <a:t>    invite people to a party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B627A32B-F087-3878-5084-8415F7702528}"/>
              </a:ext>
            </a:extLst>
          </p:cNvPr>
          <p:cNvSpPr txBox="1"/>
          <p:nvPr/>
        </p:nvSpPr>
        <p:spPr>
          <a:xfrm>
            <a:off x="0" y="1443714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constraint: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860E834-9F6F-61AF-F141-AA380CCCCBC5}"/>
              </a:ext>
            </a:extLst>
          </p:cNvPr>
          <p:cNvSpPr txBox="1"/>
          <p:nvPr/>
        </p:nvSpPr>
        <p:spPr>
          <a:xfrm>
            <a:off x="1381430" y="1450761"/>
            <a:ext cx="75211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everyone should be having fun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75641F14-FBDC-6651-33FD-F87C18E9A05D}"/>
              </a:ext>
            </a:extLst>
          </p:cNvPr>
          <p:cNvSpPr txBox="1"/>
          <p:nvPr/>
        </p:nvSpPr>
        <p:spPr>
          <a:xfrm>
            <a:off x="26069" y="1012666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maximize: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7A51E00A-DBD7-865A-8223-1D1BA3D5F1F6}"/>
              </a:ext>
            </a:extLst>
          </p:cNvPr>
          <p:cNvSpPr txBox="1"/>
          <p:nvPr/>
        </p:nvSpPr>
        <p:spPr>
          <a:xfrm>
            <a:off x="1381430" y="1012666"/>
            <a:ext cx="61246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total fun factor of the invited people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1637928" y="117632"/>
            <a:ext cx="5868144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The party problem</a:t>
            </a: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5F89EDC9-D9D9-117F-0744-CF8CF2A7D8AF}"/>
              </a:ext>
            </a:extLst>
          </p:cNvPr>
          <p:cNvSpPr txBox="1"/>
          <p:nvPr/>
        </p:nvSpPr>
        <p:spPr>
          <a:xfrm>
            <a:off x="2253481" y="1804754"/>
            <a:ext cx="394008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do not invite a colleague and his direct boss at the same time!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5EC8A60B-CAAB-EB97-3E21-47F0B0BEA9CF}"/>
              </a:ext>
            </a:extLst>
          </p:cNvPr>
          <p:cNvSpPr/>
          <p:nvPr/>
        </p:nvSpPr>
        <p:spPr>
          <a:xfrm>
            <a:off x="1691680" y="1967138"/>
            <a:ext cx="520219" cy="300644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90F11323-8151-40F0-8EB7-FFEA12D0DB82}"/>
              </a:ext>
            </a:extLst>
          </p:cNvPr>
          <p:cNvSpPr/>
          <p:nvPr/>
        </p:nvSpPr>
        <p:spPr>
          <a:xfrm>
            <a:off x="1584310" y="3281307"/>
            <a:ext cx="397426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D6518193-843A-10B4-3355-61A93BFC62AB}"/>
              </a:ext>
            </a:extLst>
          </p:cNvPr>
          <p:cNvSpPr/>
          <p:nvPr/>
        </p:nvSpPr>
        <p:spPr>
          <a:xfrm>
            <a:off x="683568" y="4221088"/>
            <a:ext cx="397426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7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A9AD729C-6FB8-111A-7479-CF5E8A97CF5C}"/>
              </a:ext>
            </a:extLst>
          </p:cNvPr>
          <p:cNvSpPr/>
          <p:nvPr/>
        </p:nvSpPr>
        <p:spPr>
          <a:xfrm>
            <a:off x="2348943" y="4221088"/>
            <a:ext cx="397426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6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425BF75F-FE84-7260-AB23-72135068448F}"/>
              </a:ext>
            </a:extLst>
          </p:cNvPr>
          <p:cNvSpPr/>
          <p:nvPr/>
        </p:nvSpPr>
        <p:spPr>
          <a:xfrm>
            <a:off x="325868" y="5198262"/>
            <a:ext cx="397426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C0680176-BCB0-C928-01BE-0DB988837ADC}"/>
              </a:ext>
            </a:extLst>
          </p:cNvPr>
          <p:cNvSpPr/>
          <p:nvPr/>
        </p:nvSpPr>
        <p:spPr>
          <a:xfrm>
            <a:off x="934214" y="5198262"/>
            <a:ext cx="397426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DC86C7A2-B1A7-F3A6-F213-F2AA8A48D815}"/>
              </a:ext>
            </a:extLst>
          </p:cNvPr>
          <p:cNvSpPr/>
          <p:nvPr/>
        </p:nvSpPr>
        <p:spPr>
          <a:xfrm>
            <a:off x="1740597" y="5205197"/>
            <a:ext cx="397426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4EE295DE-4B1D-92B4-79D3-84DBB33ECDD5}"/>
              </a:ext>
            </a:extLst>
          </p:cNvPr>
          <p:cNvSpPr/>
          <p:nvPr/>
        </p:nvSpPr>
        <p:spPr>
          <a:xfrm>
            <a:off x="2348943" y="5205197"/>
            <a:ext cx="397426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E890E971-62ED-FCEC-11D4-03FA54EF92D6}"/>
              </a:ext>
            </a:extLst>
          </p:cNvPr>
          <p:cNvSpPr/>
          <p:nvPr/>
        </p:nvSpPr>
        <p:spPr>
          <a:xfrm>
            <a:off x="2987824" y="5198262"/>
            <a:ext cx="397426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3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4B5F92C3-4FCB-3A4E-E0FD-D458255AEB73}"/>
              </a:ext>
            </a:extLst>
          </p:cNvPr>
          <p:cNvCxnSpPr>
            <a:stCxn id="15" idx="0"/>
            <a:endCxn id="14" idx="3"/>
          </p:cNvCxnSpPr>
          <p:nvPr/>
        </p:nvCxnSpPr>
        <p:spPr>
          <a:xfrm flipV="1">
            <a:off x="882281" y="3650083"/>
            <a:ext cx="760231" cy="571005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CA09C0DB-A597-260D-2F80-C10FE64D9DDA}"/>
              </a:ext>
            </a:extLst>
          </p:cNvPr>
          <p:cNvCxnSpPr>
            <a:cxnSpLocks/>
            <a:stCxn id="16" idx="0"/>
            <a:endCxn id="14" idx="5"/>
          </p:cNvCxnSpPr>
          <p:nvPr/>
        </p:nvCxnSpPr>
        <p:spPr>
          <a:xfrm flipH="1" flipV="1">
            <a:off x="1923534" y="3650083"/>
            <a:ext cx="624122" cy="571005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7483AD64-023D-96E1-F9FE-7B2B964254DD}"/>
              </a:ext>
            </a:extLst>
          </p:cNvPr>
          <p:cNvCxnSpPr>
            <a:cxnSpLocks/>
            <a:stCxn id="17" idx="0"/>
            <a:endCxn id="15" idx="3"/>
          </p:cNvCxnSpPr>
          <p:nvPr/>
        </p:nvCxnSpPr>
        <p:spPr>
          <a:xfrm flipV="1">
            <a:off x="524581" y="4589864"/>
            <a:ext cx="217189" cy="60839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41A3A825-68CB-06BA-535D-F2E49E7C4312}"/>
              </a:ext>
            </a:extLst>
          </p:cNvPr>
          <p:cNvCxnSpPr>
            <a:cxnSpLocks/>
            <a:stCxn id="18" idx="0"/>
            <a:endCxn id="15" idx="5"/>
          </p:cNvCxnSpPr>
          <p:nvPr/>
        </p:nvCxnSpPr>
        <p:spPr>
          <a:xfrm flipH="1" flipV="1">
            <a:off x="1022792" y="4589864"/>
            <a:ext cx="110135" cy="60839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B2F76A85-1A57-27DF-3105-54D234B9C64B}"/>
              </a:ext>
            </a:extLst>
          </p:cNvPr>
          <p:cNvCxnSpPr>
            <a:cxnSpLocks/>
            <a:stCxn id="19" idx="0"/>
            <a:endCxn id="16" idx="3"/>
          </p:cNvCxnSpPr>
          <p:nvPr/>
        </p:nvCxnSpPr>
        <p:spPr>
          <a:xfrm flipV="1">
            <a:off x="1939310" y="4589864"/>
            <a:ext cx="467835" cy="615333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A0A4EF96-C0B4-6B22-0766-F7597FF54C24}"/>
              </a:ext>
            </a:extLst>
          </p:cNvPr>
          <p:cNvCxnSpPr>
            <a:cxnSpLocks/>
            <a:stCxn id="21" idx="0"/>
            <a:endCxn id="16" idx="5"/>
          </p:cNvCxnSpPr>
          <p:nvPr/>
        </p:nvCxnSpPr>
        <p:spPr>
          <a:xfrm flipH="1" flipV="1">
            <a:off x="2688167" y="4589864"/>
            <a:ext cx="498370" cy="60839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62066BFA-B090-9194-598E-E784AF92A59E}"/>
              </a:ext>
            </a:extLst>
          </p:cNvPr>
          <p:cNvCxnSpPr>
            <a:cxnSpLocks/>
            <a:stCxn id="20" idx="0"/>
            <a:endCxn id="16" idx="4"/>
          </p:cNvCxnSpPr>
          <p:nvPr/>
        </p:nvCxnSpPr>
        <p:spPr>
          <a:xfrm flipV="1">
            <a:off x="2547656" y="4653136"/>
            <a:ext cx="0" cy="552061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CasellaDiTesto 3">
            <a:extLst>
              <a:ext uri="{FF2B5EF4-FFF2-40B4-BE49-F238E27FC236}">
                <a16:creationId xmlns:a16="http://schemas.microsoft.com/office/drawing/2014/main" id="{0A4DE850-F643-02F8-E86A-931DA74C7352}"/>
              </a:ext>
            </a:extLst>
          </p:cNvPr>
          <p:cNvSpPr txBox="1"/>
          <p:nvPr/>
        </p:nvSpPr>
        <p:spPr>
          <a:xfrm>
            <a:off x="3626409" y="3429000"/>
            <a:ext cx="10161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input: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4" name="CasellaDiTesto 3">
            <a:extLst>
              <a:ext uri="{FF2B5EF4-FFF2-40B4-BE49-F238E27FC236}">
                <a16:creationId xmlns:a16="http://schemas.microsoft.com/office/drawing/2014/main" id="{551470E1-1C37-FFB1-B93B-B31F11A5A5FE}"/>
              </a:ext>
            </a:extLst>
          </p:cNvPr>
          <p:cNvSpPr txBox="1"/>
          <p:nvPr/>
        </p:nvSpPr>
        <p:spPr>
          <a:xfrm>
            <a:off x="4531552" y="3420868"/>
            <a:ext cx="24887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 tree with weights on the nodes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5" name="CasellaDiTesto 3">
            <a:extLst>
              <a:ext uri="{FF2B5EF4-FFF2-40B4-BE49-F238E27FC236}">
                <a16:creationId xmlns:a16="http://schemas.microsoft.com/office/drawing/2014/main" id="{4810CE4A-188A-FA34-464C-FAED86516C1F}"/>
              </a:ext>
            </a:extLst>
          </p:cNvPr>
          <p:cNvSpPr txBox="1"/>
          <p:nvPr/>
        </p:nvSpPr>
        <p:spPr>
          <a:xfrm>
            <a:off x="3788783" y="4391576"/>
            <a:ext cx="8277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goal: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6" name="CasellaDiTesto 3">
            <a:extLst>
              <a:ext uri="{FF2B5EF4-FFF2-40B4-BE49-F238E27FC236}">
                <a16:creationId xmlns:a16="http://schemas.microsoft.com/office/drawing/2014/main" id="{63C83C2B-C900-63C8-4E01-10C0F6DB7F4D}"/>
              </a:ext>
            </a:extLst>
          </p:cNvPr>
          <p:cNvSpPr txBox="1"/>
          <p:nvPr/>
        </p:nvSpPr>
        <p:spPr>
          <a:xfrm>
            <a:off x="4541898" y="4391576"/>
            <a:ext cx="31264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an independent set of maximum total weight 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1123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3" grpId="0"/>
      <p:bldP spid="44" grpId="0"/>
      <p:bldP spid="45" grpId="0"/>
      <p:bldP spid="46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8A549D1-28D7-AC86-F5FD-C508D3766272}"/>
              </a:ext>
            </a:extLst>
          </p:cNvPr>
          <p:cNvSpPr txBox="1"/>
          <p:nvPr/>
        </p:nvSpPr>
        <p:spPr>
          <a:xfrm>
            <a:off x="35496" y="620688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problem:</a:t>
            </a:r>
            <a:r>
              <a:rPr lang="en-US" sz="2000" dirty="0">
                <a:latin typeface="Comic Sans MS" pitchFamily="66" charset="0"/>
              </a:rPr>
              <a:t>    invite people to a party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B627A32B-F087-3878-5084-8415F7702528}"/>
              </a:ext>
            </a:extLst>
          </p:cNvPr>
          <p:cNvSpPr txBox="1"/>
          <p:nvPr/>
        </p:nvSpPr>
        <p:spPr>
          <a:xfrm>
            <a:off x="0" y="1443714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constraint: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860E834-9F6F-61AF-F141-AA380CCCCBC5}"/>
              </a:ext>
            </a:extLst>
          </p:cNvPr>
          <p:cNvSpPr txBox="1"/>
          <p:nvPr/>
        </p:nvSpPr>
        <p:spPr>
          <a:xfrm>
            <a:off x="1381430" y="1450761"/>
            <a:ext cx="75211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everyone should be having fun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75641F14-FBDC-6651-33FD-F87C18E9A05D}"/>
              </a:ext>
            </a:extLst>
          </p:cNvPr>
          <p:cNvSpPr txBox="1"/>
          <p:nvPr/>
        </p:nvSpPr>
        <p:spPr>
          <a:xfrm>
            <a:off x="26069" y="1012666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maximize: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7A51E00A-DBD7-865A-8223-1D1BA3D5F1F6}"/>
              </a:ext>
            </a:extLst>
          </p:cNvPr>
          <p:cNvSpPr txBox="1"/>
          <p:nvPr/>
        </p:nvSpPr>
        <p:spPr>
          <a:xfrm>
            <a:off x="1381430" y="1012666"/>
            <a:ext cx="61246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total fun factor of the invited people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1637928" y="117632"/>
            <a:ext cx="5868144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The party problem</a:t>
            </a: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5F89EDC9-D9D9-117F-0744-CF8CF2A7D8AF}"/>
              </a:ext>
            </a:extLst>
          </p:cNvPr>
          <p:cNvSpPr txBox="1"/>
          <p:nvPr/>
        </p:nvSpPr>
        <p:spPr>
          <a:xfrm>
            <a:off x="2253481" y="1804754"/>
            <a:ext cx="394008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do not invite a colleague and his direct boss at the same time!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5EC8A60B-CAAB-EB97-3E21-47F0B0BEA9CF}"/>
              </a:ext>
            </a:extLst>
          </p:cNvPr>
          <p:cNvSpPr/>
          <p:nvPr/>
        </p:nvSpPr>
        <p:spPr>
          <a:xfrm>
            <a:off x="1691680" y="1967138"/>
            <a:ext cx="520219" cy="300644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90F11323-8151-40F0-8EB7-FFEA12D0DB82}"/>
              </a:ext>
            </a:extLst>
          </p:cNvPr>
          <p:cNvSpPr/>
          <p:nvPr/>
        </p:nvSpPr>
        <p:spPr>
          <a:xfrm>
            <a:off x="1584310" y="3281307"/>
            <a:ext cx="397426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D6518193-843A-10B4-3355-61A93BFC62AB}"/>
              </a:ext>
            </a:extLst>
          </p:cNvPr>
          <p:cNvSpPr/>
          <p:nvPr/>
        </p:nvSpPr>
        <p:spPr>
          <a:xfrm>
            <a:off x="683568" y="4221088"/>
            <a:ext cx="397426" cy="43204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7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A9AD729C-6FB8-111A-7479-CF5E8A97CF5C}"/>
              </a:ext>
            </a:extLst>
          </p:cNvPr>
          <p:cNvSpPr/>
          <p:nvPr/>
        </p:nvSpPr>
        <p:spPr>
          <a:xfrm>
            <a:off x="2348943" y="4221088"/>
            <a:ext cx="397426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6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425BF75F-FE84-7260-AB23-72135068448F}"/>
              </a:ext>
            </a:extLst>
          </p:cNvPr>
          <p:cNvSpPr/>
          <p:nvPr/>
        </p:nvSpPr>
        <p:spPr>
          <a:xfrm>
            <a:off x="325868" y="5198262"/>
            <a:ext cx="397426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C0680176-BCB0-C928-01BE-0DB988837ADC}"/>
              </a:ext>
            </a:extLst>
          </p:cNvPr>
          <p:cNvSpPr/>
          <p:nvPr/>
        </p:nvSpPr>
        <p:spPr>
          <a:xfrm>
            <a:off x="934214" y="5198262"/>
            <a:ext cx="397426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DC86C7A2-B1A7-F3A6-F213-F2AA8A48D815}"/>
              </a:ext>
            </a:extLst>
          </p:cNvPr>
          <p:cNvSpPr/>
          <p:nvPr/>
        </p:nvSpPr>
        <p:spPr>
          <a:xfrm>
            <a:off x="1740597" y="5205197"/>
            <a:ext cx="397426" cy="43204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4EE295DE-4B1D-92B4-79D3-84DBB33ECDD5}"/>
              </a:ext>
            </a:extLst>
          </p:cNvPr>
          <p:cNvSpPr/>
          <p:nvPr/>
        </p:nvSpPr>
        <p:spPr>
          <a:xfrm>
            <a:off x="2348943" y="5205197"/>
            <a:ext cx="397426" cy="43204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E890E971-62ED-FCEC-11D4-03FA54EF92D6}"/>
              </a:ext>
            </a:extLst>
          </p:cNvPr>
          <p:cNvSpPr/>
          <p:nvPr/>
        </p:nvSpPr>
        <p:spPr>
          <a:xfrm>
            <a:off x="2987824" y="5198262"/>
            <a:ext cx="397426" cy="43204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3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4B5F92C3-4FCB-3A4E-E0FD-D458255AEB73}"/>
              </a:ext>
            </a:extLst>
          </p:cNvPr>
          <p:cNvCxnSpPr>
            <a:stCxn id="15" idx="0"/>
            <a:endCxn id="14" idx="3"/>
          </p:cNvCxnSpPr>
          <p:nvPr/>
        </p:nvCxnSpPr>
        <p:spPr>
          <a:xfrm flipV="1">
            <a:off x="882281" y="3650083"/>
            <a:ext cx="760231" cy="571005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CA09C0DB-A597-260D-2F80-C10FE64D9DDA}"/>
              </a:ext>
            </a:extLst>
          </p:cNvPr>
          <p:cNvCxnSpPr>
            <a:cxnSpLocks/>
            <a:stCxn id="16" idx="0"/>
            <a:endCxn id="14" idx="5"/>
          </p:cNvCxnSpPr>
          <p:nvPr/>
        </p:nvCxnSpPr>
        <p:spPr>
          <a:xfrm flipH="1" flipV="1">
            <a:off x="1923534" y="3650083"/>
            <a:ext cx="624122" cy="571005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7483AD64-023D-96E1-F9FE-7B2B964254DD}"/>
              </a:ext>
            </a:extLst>
          </p:cNvPr>
          <p:cNvCxnSpPr>
            <a:cxnSpLocks/>
            <a:stCxn id="17" idx="0"/>
            <a:endCxn id="15" idx="3"/>
          </p:cNvCxnSpPr>
          <p:nvPr/>
        </p:nvCxnSpPr>
        <p:spPr>
          <a:xfrm flipV="1">
            <a:off x="524581" y="4589864"/>
            <a:ext cx="217189" cy="60839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41A3A825-68CB-06BA-535D-F2E49E7C4312}"/>
              </a:ext>
            </a:extLst>
          </p:cNvPr>
          <p:cNvCxnSpPr>
            <a:cxnSpLocks/>
            <a:stCxn id="18" idx="0"/>
            <a:endCxn id="15" idx="5"/>
          </p:cNvCxnSpPr>
          <p:nvPr/>
        </p:nvCxnSpPr>
        <p:spPr>
          <a:xfrm flipH="1" flipV="1">
            <a:off x="1022792" y="4589864"/>
            <a:ext cx="110135" cy="60839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B2F76A85-1A57-27DF-3105-54D234B9C64B}"/>
              </a:ext>
            </a:extLst>
          </p:cNvPr>
          <p:cNvCxnSpPr>
            <a:cxnSpLocks/>
            <a:stCxn id="19" idx="0"/>
            <a:endCxn id="16" idx="3"/>
          </p:cNvCxnSpPr>
          <p:nvPr/>
        </p:nvCxnSpPr>
        <p:spPr>
          <a:xfrm flipV="1">
            <a:off x="1939310" y="4589864"/>
            <a:ext cx="467835" cy="615333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A0A4EF96-C0B4-6B22-0766-F7597FF54C24}"/>
              </a:ext>
            </a:extLst>
          </p:cNvPr>
          <p:cNvCxnSpPr>
            <a:cxnSpLocks/>
            <a:stCxn id="21" idx="0"/>
            <a:endCxn id="16" idx="5"/>
          </p:cNvCxnSpPr>
          <p:nvPr/>
        </p:nvCxnSpPr>
        <p:spPr>
          <a:xfrm flipH="1" flipV="1">
            <a:off x="2688167" y="4589864"/>
            <a:ext cx="498370" cy="60839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62066BFA-B090-9194-598E-E784AF92A59E}"/>
              </a:ext>
            </a:extLst>
          </p:cNvPr>
          <p:cNvCxnSpPr>
            <a:cxnSpLocks/>
            <a:stCxn id="20" idx="0"/>
            <a:endCxn id="16" idx="4"/>
          </p:cNvCxnSpPr>
          <p:nvPr/>
        </p:nvCxnSpPr>
        <p:spPr>
          <a:xfrm flipV="1">
            <a:off x="2547656" y="4653136"/>
            <a:ext cx="0" cy="552061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CasellaDiTesto 3">
            <a:extLst>
              <a:ext uri="{FF2B5EF4-FFF2-40B4-BE49-F238E27FC236}">
                <a16:creationId xmlns:a16="http://schemas.microsoft.com/office/drawing/2014/main" id="{0A4DE850-F643-02F8-E86A-931DA74C7352}"/>
              </a:ext>
            </a:extLst>
          </p:cNvPr>
          <p:cNvSpPr txBox="1"/>
          <p:nvPr/>
        </p:nvSpPr>
        <p:spPr>
          <a:xfrm>
            <a:off x="3626409" y="3429000"/>
            <a:ext cx="10161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input: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4" name="CasellaDiTesto 3">
            <a:extLst>
              <a:ext uri="{FF2B5EF4-FFF2-40B4-BE49-F238E27FC236}">
                <a16:creationId xmlns:a16="http://schemas.microsoft.com/office/drawing/2014/main" id="{551470E1-1C37-FFB1-B93B-B31F11A5A5FE}"/>
              </a:ext>
            </a:extLst>
          </p:cNvPr>
          <p:cNvSpPr txBox="1"/>
          <p:nvPr/>
        </p:nvSpPr>
        <p:spPr>
          <a:xfrm>
            <a:off x="4531552" y="3420868"/>
            <a:ext cx="24887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 tree with weights on the nodes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5" name="CasellaDiTesto 3">
            <a:extLst>
              <a:ext uri="{FF2B5EF4-FFF2-40B4-BE49-F238E27FC236}">
                <a16:creationId xmlns:a16="http://schemas.microsoft.com/office/drawing/2014/main" id="{4810CE4A-188A-FA34-464C-FAED86516C1F}"/>
              </a:ext>
            </a:extLst>
          </p:cNvPr>
          <p:cNvSpPr txBox="1"/>
          <p:nvPr/>
        </p:nvSpPr>
        <p:spPr>
          <a:xfrm>
            <a:off x="3788783" y="4391576"/>
            <a:ext cx="8277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goal: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6" name="CasellaDiTesto 3">
            <a:extLst>
              <a:ext uri="{FF2B5EF4-FFF2-40B4-BE49-F238E27FC236}">
                <a16:creationId xmlns:a16="http://schemas.microsoft.com/office/drawing/2014/main" id="{63C83C2B-C900-63C8-4E01-10C0F6DB7F4D}"/>
              </a:ext>
            </a:extLst>
          </p:cNvPr>
          <p:cNvSpPr txBox="1"/>
          <p:nvPr/>
        </p:nvSpPr>
        <p:spPr>
          <a:xfrm>
            <a:off x="4541898" y="4391576"/>
            <a:ext cx="31264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an independent set of maximum total weight 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345F01A6-C0F8-1953-F808-84DEC196FFB8}"/>
              </a:ext>
            </a:extLst>
          </p:cNvPr>
          <p:cNvSpPr txBox="1"/>
          <p:nvPr/>
        </p:nvSpPr>
        <p:spPr>
          <a:xfrm>
            <a:off x="1187506" y="6114622"/>
            <a:ext cx="24887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OPT= </a:t>
            </a:r>
            <a:r>
              <a:rPr lang="en-US" sz="2000" dirty="0">
                <a:latin typeface="Comic Sans MS" pitchFamily="66" charset="0"/>
              </a:rPr>
              <a:t>15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" name="Sottotitolo 3">
            <a:extLst>
              <a:ext uri="{FF2B5EF4-FFF2-40B4-BE49-F238E27FC236}">
                <a16:creationId xmlns:a16="http://schemas.microsoft.com/office/drawing/2014/main" id="{C8373736-1EB3-160B-1767-B89CF88DD102}"/>
              </a:ext>
            </a:extLst>
          </p:cNvPr>
          <p:cNvSpPr txBox="1">
            <a:spLocks/>
          </p:cNvSpPr>
          <p:nvPr/>
        </p:nvSpPr>
        <p:spPr>
          <a:xfrm>
            <a:off x="3186537" y="5812272"/>
            <a:ext cx="5932909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Exercise: </a:t>
            </a:r>
            <a:r>
              <a:rPr lang="en-US" sz="2000" dirty="0">
                <a:latin typeface="Comic Sans MS" pitchFamily="66" charset="0"/>
                <a:cs typeface="Times New Roman" pitchFamily="18" charset="0"/>
              </a:rPr>
              <a:t>give a polynomial time algorithm for it</a:t>
            </a:r>
          </a:p>
        </p:txBody>
      </p:sp>
    </p:spTree>
    <p:extLst>
      <p:ext uri="{BB962C8B-B14F-4D97-AF65-F5344CB8AC3E}">
        <p14:creationId xmlns:p14="http://schemas.microsoft.com/office/powerpoint/2010/main" val="853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cquista Victorinox Tourist 0.3603 Coltellino svizzero Numero funzioni 12  Rosso">
            <a:extLst>
              <a:ext uri="{FF2B5EF4-FFF2-40B4-BE49-F238E27FC236}">
                <a16:creationId xmlns:a16="http://schemas.microsoft.com/office/drawing/2014/main" id="{F5A247D0-C3AB-E06E-A9E8-12C579415F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1580" y="1524000"/>
            <a:ext cx="381000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asellaDiTesto 3">
            <a:extLst>
              <a:ext uri="{FF2B5EF4-FFF2-40B4-BE49-F238E27FC236}">
                <a16:creationId xmlns:a16="http://schemas.microsoft.com/office/drawing/2014/main" id="{A08730E0-88CC-C168-6738-7694AE7364D9}"/>
              </a:ext>
            </a:extLst>
          </p:cNvPr>
          <p:cNvSpPr txBox="1"/>
          <p:nvPr/>
        </p:nvSpPr>
        <p:spPr>
          <a:xfrm>
            <a:off x="33828" y="14857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Toolbox </a:t>
            </a:r>
            <a:r>
              <a:rPr lang="en-US" sz="2000" dirty="0">
                <a:latin typeface="Comic Sans MS" pitchFamily="66" charset="0"/>
              </a:rPr>
              <a:t>(to show a problem is FPT)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3" name="CasellaDiTesto 3">
            <a:extLst>
              <a:ext uri="{FF2B5EF4-FFF2-40B4-BE49-F238E27FC236}">
                <a16:creationId xmlns:a16="http://schemas.microsoft.com/office/drawing/2014/main" id="{7DA93C22-F13E-742B-3689-3D75E82D150D}"/>
              </a:ext>
            </a:extLst>
          </p:cNvPr>
          <p:cNvSpPr txBox="1"/>
          <p:nvPr/>
        </p:nvSpPr>
        <p:spPr>
          <a:xfrm>
            <a:off x="1557759" y="1418046"/>
            <a:ext cx="30788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bounded-search trees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8632800C-5CD7-A432-E210-F4A81E71F16F}"/>
              </a:ext>
            </a:extLst>
          </p:cNvPr>
          <p:cNvSpPr txBox="1"/>
          <p:nvPr/>
        </p:nvSpPr>
        <p:spPr>
          <a:xfrm>
            <a:off x="2713992" y="2573950"/>
            <a:ext cx="18546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kernelization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B39029CC-A5A9-C7AD-D687-96EB5542DB0E}"/>
              </a:ext>
            </a:extLst>
          </p:cNvPr>
          <p:cNvSpPr txBox="1"/>
          <p:nvPr/>
        </p:nvSpPr>
        <p:spPr>
          <a:xfrm>
            <a:off x="983068" y="3683886"/>
            <a:ext cx="31508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algebraic techniques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C568A4BA-CAD2-8911-6078-AC9458E00253}"/>
              </a:ext>
            </a:extLst>
          </p:cNvPr>
          <p:cNvSpPr txBox="1"/>
          <p:nvPr/>
        </p:nvSpPr>
        <p:spPr>
          <a:xfrm>
            <a:off x="2065919" y="5039844"/>
            <a:ext cx="31508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treewidth</a:t>
            </a: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CE7E7741-75D2-FE87-764B-4F21BF6A1065}"/>
              </a:ext>
            </a:extLst>
          </p:cNvPr>
          <p:cNvSpPr txBox="1"/>
          <p:nvPr/>
        </p:nvSpPr>
        <p:spPr>
          <a:xfrm>
            <a:off x="5574880" y="2492896"/>
            <a:ext cx="19333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color coding</a:t>
            </a: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F221E324-3B9B-8CE5-A7E8-B646AA3E22E9}"/>
              </a:ext>
            </a:extLst>
          </p:cNvPr>
          <p:cNvSpPr txBox="1"/>
          <p:nvPr/>
        </p:nvSpPr>
        <p:spPr>
          <a:xfrm>
            <a:off x="5364088" y="3955666"/>
            <a:ext cx="19333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iterative compression</a:t>
            </a:r>
          </a:p>
        </p:txBody>
      </p:sp>
    </p:spTree>
    <p:extLst>
      <p:ext uri="{BB962C8B-B14F-4D97-AF65-F5344CB8AC3E}">
        <p14:creationId xmlns:p14="http://schemas.microsoft.com/office/powerpoint/2010/main" val="35068283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3"/>
          <p:cNvSpPr>
            <a:spLocks noGrp="1"/>
          </p:cNvSpPr>
          <p:nvPr>
            <p:ph type="subTitle" idx="1"/>
          </p:nvPr>
        </p:nvSpPr>
        <p:spPr>
          <a:xfrm>
            <a:off x="1371600" y="2276872"/>
            <a:ext cx="6400800" cy="1752600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color coding</a:t>
            </a:r>
          </a:p>
        </p:txBody>
      </p:sp>
    </p:spTree>
    <p:extLst>
      <p:ext uri="{BB962C8B-B14F-4D97-AF65-F5344CB8AC3E}">
        <p14:creationId xmlns:p14="http://schemas.microsoft.com/office/powerpoint/2010/main" val="5532684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8A549D1-28D7-AC86-F5FD-C508D3766272}"/>
              </a:ext>
            </a:extLst>
          </p:cNvPr>
          <p:cNvSpPr txBox="1"/>
          <p:nvPr/>
        </p:nvSpPr>
        <p:spPr>
          <a:xfrm>
            <a:off x="35496" y="620688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Input: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B627A32B-F087-3878-5084-8415F7702528}"/>
              </a:ext>
            </a:extLst>
          </p:cNvPr>
          <p:cNvSpPr txBox="1"/>
          <p:nvPr/>
        </p:nvSpPr>
        <p:spPr>
          <a:xfrm>
            <a:off x="16878" y="1660738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question: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5D43556C-0ACD-C98E-964C-88A678106392}"/>
              </a:ext>
            </a:extLst>
          </p:cNvPr>
          <p:cNvSpPr txBox="1"/>
          <p:nvPr/>
        </p:nvSpPr>
        <p:spPr>
          <a:xfrm>
            <a:off x="251520" y="973596"/>
            <a:ext cx="88569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a graph G=(V,E)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a nonnegative integer k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860E834-9F6F-61AF-F141-AA380CCCCBC5}"/>
              </a:ext>
            </a:extLst>
          </p:cNvPr>
          <p:cNvSpPr txBox="1"/>
          <p:nvPr/>
        </p:nvSpPr>
        <p:spPr>
          <a:xfrm>
            <a:off x="251520" y="2020778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is there a simple path of k vertices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75641F14-FBDC-6651-33FD-F87C18E9A05D}"/>
              </a:ext>
            </a:extLst>
          </p:cNvPr>
          <p:cNvSpPr txBox="1"/>
          <p:nvPr/>
        </p:nvSpPr>
        <p:spPr>
          <a:xfrm>
            <a:off x="26069" y="2524834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parameter: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7A51E00A-DBD7-865A-8223-1D1BA3D5F1F6}"/>
              </a:ext>
            </a:extLst>
          </p:cNvPr>
          <p:cNvSpPr txBox="1"/>
          <p:nvPr/>
        </p:nvSpPr>
        <p:spPr>
          <a:xfrm>
            <a:off x="1471694" y="2524834"/>
            <a:ext cx="4228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k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1637928" y="117632"/>
            <a:ext cx="5868144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k-Path</a:t>
            </a:r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F1BD9876-8C18-FFC8-108E-0468CC44CDC0}"/>
              </a:ext>
            </a:extLst>
          </p:cNvPr>
          <p:cNvSpPr txBox="1"/>
          <p:nvPr/>
        </p:nvSpPr>
        <p:spPr>
          <a:xfrm>
            <a:off x="13708" y="3388930"/>
            <a:ext cx="81586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chemeClr val="accent6"/>
                </a:solidFill>
                <a:latin typeface="Comic Sans MS" pitchFamily="66" charset="0"/>
              </a:rPr>
              <a:t>obs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: </a:t>
            </a:r>
            <a:r>
              <a:rPr lang="en-US" sz="2000" dirty="0">
                <a:latin typeface="Comic Sans MS" pitchFamily="66" charset="0"/>
              </a:rPr>
              <a:t>NP-hard since it contains the Hamiltonian path as special case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2BDE0799-CC50-663D-687A-43D7A3B01D7D}"/>
              </a:ext>
            </a:extLst>
          </p:cNvPr>
          <p:cNvSpPr txBox="1"/>
          <p:nvPr/>
        </p:nvSpPr>
        <p:spPr>
          <a:xfrm>
            <a:off x="30907" y="4158474"/>
            <a:ext cx="90839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Theorem [Alon, </a:t>
            </a:r>
            <a:r>
              <a:rPr lang="en-US" sz="2000" dirty="0" err="1">
                <a:solidFill>
                  <a:srgbClr val="FF0000"/>
                </a:solidFill>
                <a:latin typeface="Comic Sans MS" pitchFamily="66" charset="0"/>
              </a:rPr>
              <a:t>Yuster</a:t>
            </a:r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, Zwick 1994]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>
                <a:latin typeface="Comic Sans MS" pitchFamily="66" charset="0"/>
              </a:rPr>
              <a:t>k-Path can be solved in time </a:t>
            </a:r>
            <a:r>
              <a:rPr lang="en-US" sz="2400" dirty="0">
                <a:latin typeface="Comic Sans MS" pitchFamily="66" charset="0"/>
              </a:rPr>
              <a:t>2</a:t>
            </a:r>
            <a:r>
              <a:rPr lang="en-US" sz="2400" baseline="30000" dirty="0">
                <a:latin typeface="Comic Sans MS" pitchFamily="66" charset="0"/>
              </a:rPr>
              <a:t>O(k)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n</a:t>
            </a:r>
            <a:r>
              <a:rPr lang="en-US" sz="2400" baseline="30000" dirty="0" err="1">
                <a:latin typeface="Comic Sans MS" pitchFamily="66" charset="0"/>
              </a:rPr>
              <a:t>O</a:t>
            </a:r>
            <a:r>
              <a:rPr lang="en-US" sz="2400" baseline="30000" dirty="0">
                <a:latin typeface="Comic Sans MS" pitchFamily="66" charset="0"/>
              </a:rPr>
              <a:t>(1)</a:t>
            </a:r>
            <a:r>
              <a:rPr lang="en-US" sz="2000" dirty="0">
                <a:latin typeface="Comic Sans MS" pitchFamily="66" charset="0"/>
              </a:rPr>
              <a:t>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95FA0FD6-AF4E-8499-D6BA-DCE987FCC43A}"/>
              </a:ext>
            </a:extLst>
          </p:cNvPr>
          <p:cNvSpPr txBox="1"/>
          <p:nvPr/>
        </p:nvSpPr>
        <p:spPr>
          <a:xfrm>
            <a:off x="70033" y="5373216"/>
            <a:ext cx="81586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previous best algorithms had running time </a:t>
            </a:r>
            <a:r>
              <a:rPr lang="en-US" sz="2400" dirty="0" err="1">
                <a:latin typeface="Comic Sans MS" pitchFamily="66" charset="0"/>
              </a:rPr>
              <a:t>k</a:t>
            </a:r>
            <a:r>
              <a:rPr lang="en-US" sz="2400" baseline="30000" dirty="0" err="1">
                <a:latin typeface="Comic Sans MS" pitchFamily="66" charset="0"/>
              </a:rPr>
              <a:t>O</a:t>
            </a:r>
            <a:r>
              <a:rPr lang="en-US" sz="2400" baseline="30000" dirty="0">
                <a:latin typeface="Comic Sans MS" pitchFamily="66" charset="0"/>
              </a:rPr>
              <a:t>(k)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n</a:t>
            </a:r>
            <a:r>
              <a:rPr lang="en-US" sz="2400" baseline="30000" dirty="0" err="1">
                <a:latin typeface="Comic Sans MS" pitchFamily="66" charset="0"/>
              </a:rPr>
              <a:t>O</a:t>
            </a:r>
            <a:r>
              <a:rPr lang="en-US" sz="2400" baseline="30000" dirty="0">
                <a:latin typeface="Comic Sans MS" pitchFamily="66" charset="0"/>
              </a:rPr>
              <a:t>(1)</a:t>
            </a:r>
            <a:r>
              <a:rPr lang="en-US" dirty="0">
                <a:latin typeface="Comic Sans MS" pitchFamily="66" charset="0"/>
              </a:rPr>
              <a:t>.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9E0362CA-2F8D-E573-7D59-B3FA153421FD}"/>
              </a:ext>
            </a:extLst>
          </p:cNvPr>
          <p:cNvSpPr/>
          <p:nvPr/>
        </p:nvSpPr>
        <p:spPr>
          <a:xfrm>
            <a:off x="70033" y="4096398"/>
            <a:ext cx="8894456" cy="988786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6834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" grpId="0"/>
      <p:bldP spid="23" grpId="0"/>
      <p:bldP spid="2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3">
            <a:extLst>
              <a:ext uri="{FF2B5EF4-FFF2-40B4-BE49-F238E27FC236}">
                <a16:creationId xmlns:a16="http://schemas.microsoft.com/office/drawing/2014/main" id="{5D43556C-0ACD-C98E-964C-88A678106392}"/>
              </a:ext>
            </a:extLst>
          </p:cNvPr>
          <p:cNvSpPr txBox="1"/>
          <p:nvPr/>
        </p:nvSpPr>
        <p:spPr>
          <a:xfrm>
            <a:off x="35496" y="560874"/>
            <a:ext cx="88569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assign colors from {1,...,k} to vertices V(G) uniformly and independently at random.</a:t>
            </a:r>
          </a:p>
        </p:txBody>
      </p:sp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-16394" y="64603"/>
            <a:ext cx="5868144" cy="45213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color coding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08E9B334-F1B7-EB98-64EB-9AFF3690D7D2}"/>
              </a:ext>
            </a:extLst>
          </p:cNvPr>
          <p:cNvCxnSpPr>
            <a:cxnSpLocks/>
            <a:stCxn id="3" idx="6"/>
            <a:endCxn id="2" idx="2"/>
          </p:cNvCxnSpPr>
          <p:nvPr/>
        </p:nvCxnSpPr>
        <p:spPr>
          <a:xfrm>
            <a:off x="2987824" y="1638952"/>
            <a:ext cx="759240" cy="581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9BB006DC-E568-8F80-13AF-2B75295CB407}"/>
              </a:ext>
            </a:extLst>
          </p:cNvPr>
          <p:cNvCxnSpPr>
            <a:cxnSpLocks/>
            <a:stCxn id="19" idx="0"/>
            <a:endCxn id="2" idx="4"/>
          </p:cNvCxnSpPr>
          <p:nvPr/>
        </p:nvCxnSpPr>
        <p:spPr>
          <a:xfrm flipV="1">
            <a:off x="3819072" y="1716777"/>
            <a:ext cx="0" cy="669685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9E9FFC11-957C-1E90-B1C6-BD1210676944}"/>
              </a:ext>
            </a:extLst>
          </p:cNvPr>
          <p:cNvCxnSpPr>
            <a:cxnSpLocks/>
            <a:stCxn id="23" idx="5"/>
            <a:endCxn id="29" idx="2"/>
          </p:cNvCxnSpPr>
          <p:nvPr/>
        </p:nvCxnSpPr>
        <p:spPr>
          <a:xfrm>
            <a:off x="2966733" y="2503570"/>
            <a:ext cx="780331" cy="784822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8EDDC002-F9ED-8383-0EA0-7F4530164626}"/>
              </a:ext>
            </a:extLst>
          </p:cNvPr>
          <p:cNvCxnSpPr>
            <a:cxnSpLocks/>
            <a:stCxn id="2" idx="3"/>
            <a:endCxn id="23" idx="7"/>
          </p:cNvCxnSpPr>
          <p:nvPr/>
        </p:nvCxnSpPr>
        <p:spPr>
          <a:xfrm flipH="1">
            <a:off x="2966733" y="1695686"/>
            <a:ext cx="801422" cy="70605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802D5CEE-A848-824F-EF41-87F406C26DF8}"/>
              </a:ext>
            </a:extLst>
          </p:cNvPr>
          <p:cNvSpPr/>
          <p:nvPr/>
        </p:nvSpPr>
        <p:spPr>
          <a:xfrm>
            <a:off x="3747064" y="1572761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E4B7929A-0E12-0966-C6E1-3907AC555CC9}"/>
              </a:ext>
            </a:extLst>
          </p:cNvPr>
          <p:cNvSpPr/>
          <p:nvPr/>
        </p:nvSpPr>
        <p:spPr>
          <a:xfrm>
            <a:off x="2843808" y="1566944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FF11586D-0C4E-12A9-8372-BC8BA6749345}"/>
              </a:ext>
            </a:extLst>
          </p:cNvPr>
          <p:cNvSpPr/>
          <p:nvPr/>
        </p:nvSpPr>
        <p:spPr>
          <a:xfrm>
            <a:off x="4693626" y="1566944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8450833-C194-B168-84A5-D3EF175E2CBE}"/>
              </a:ext>
            </a:extLst>
          </p:cNvPr>
          <p:cNvSpPr/>
          <p:nvPr/>
        </p:nvSpPr>
        <p:spPr>
          <a:xfrm>
            <a:off x="5596882" y="1566944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5A9D8324-C334-DFF5-1E86-9343159A1905}"/>
              </a:ext>
            </a:extLst>
          </p:cNvPr>
          <p:cNvSpPr/>
          <p:nvPr/>
        </p:nvSpPr>
        <p:spPr>
          <a:xfrm>
            <a:off x="3747064" y="2386462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BF00259B-AF47-DAD8-21F3-4204F0EE3A4F}"/>
              </a:ext>
            </a:extLst>
          </p:cNvPr>
          <p:cNvSpPr/>
          <p:nvPr/>
        </p:nvSpPr>
        <p:spPr>
          <a:xfrm>
            <a:off x="2843808" y="238064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3139D759-927D-D063-EE52-B8F47C7CD4F5}"/>
              </a:ext>
            </a:extLst>
          </p:cNvPr>
          <p:cNvSpPr/>
          <p:nvPr/>
        </p:nvSpPr>
        <p:spPr>
          <a:xfrm>
            <a:off x="4693626" y="238064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B2B75DAE-FFBB-5282-F787-B310EC1B61FF}"/>
              </a:ext>
            </a:extLst>
          </p:cNvPr>
          <p:cNvSpPr/>
          <p:nvPr/>
        </p:nvSpPr>
        <p:spPr>
          <a:xfrm>
            <a:off x="5596882" y="238064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E8D4A99B-864F-42E6-B7D1-9C0BAA0C843D}"/>
              </a:ext>
            </a:extLst>
          </p:cNvPr>
          <p:cNvSpPr/>
          <p:nvPr/>
        </p:nvSpPr>
        <p:spPr>
          <a:xfrm>
            <a:off x="3747064" y="3216384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DCF71760-6A31-E644-E491-E37E5578E7E3}"/>
              </a:ext>
            </a:extLst>
          </p:cNvPr>
          <p:cNvSpPr/>
          <p:nvPr/>
        </p:nvSpPr>
        <p:spPr>
          <a:xfrm>
            <a:off x="4693626" y="3210567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319A6AFE-3E3E-2E4A-69B9-CFBBB73E92F9}"/>
              </a:ext>
            </a:extLst>
          </p:cNvPr>
          <p:cNvCxnSpPr>
            <a:cxnSpLocks/>
            <a:stCxn id="2" idx="6"/>
            <a:endCxn id="7" idx="2"/>
          </p:cNvCxnSpPr>
          <p:nvPr/>
        </p:nvCxnSpPr>
        <p:spPr>
          <a:xfrm flipV="1">
            <a:off x="3891080" y="1638952"/>
            <a:ext cx="802546" cy="581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C060B4E6-BD42-51E2-D1AA-59554E993F05}"/>
              </a:ext>
            </a:extLst>
          </p:cNvPr>
          <p:cNvCxnSpPr>
            <a:cxnSpLocks/>
          </p:cNvCxnSpPr>
          <p:nvPr/>
        </p:nvCxnSpPr>
        <p:spPr>
          <a:xfrm flipV="1">
            <a:off x="4837417" y="1638952"/>
            <a:ext cx="802546" cy="581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5DC8A5BF-103E-8717-6F81-49436BBC2CE1}"/>
              </a:ext>
            </a:extLst>
          </p:cNvPr>
          <p:cNvCxnSpPr>
            <a:cxnSpLocks/>
            <a:stCxn id="29" idx="0"/>
          </p:cNvCxnSpPr>
          <p:nvPr/>
        </p:nvCxnSpPr>
        <p:spPr>
          <a:xfrm flipV="1">
            <a:off x="3819072" y="2540882"/>
            <a:ext cx="0" cy="675502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13A21C68-2E00-0ED7-7FA9-D66F6F0C7704}"/>
              </a:ext>
            </a:extLst>
          </p:cNvPr>
          <p:cNvCxnSpPr>
            <a:cxnSpLocks/>
          </p:cNvCxnSpPr>
          <p:nvPr/>
        </p:nvCxnSpPr>
        <p:spPr>
          <a:xfrm flipV="1">
            <a:off x="4765634" y="1732051"/>
            <a:ext cx="0" cy="669685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98C2C28E-93EC-F292-CA64-80E67ACF575C}"/>
              </a:ext>
            </a:extLst>
          </p:cNvPr>
          <p:cNvCxnSpPr>
            <a:cxnSpLocks/>
            <a:stCxn id="31" idx="0"/>
          </p:cNvCxnSpPr>
          <p:nvPr/>
        </p:nvCxnSpPr>
        <p:spPr>
          <a:xfrm flipV="1">
            <a:off x="4765634" y="2556156"/>
            <a:ext cx="0" cy="654411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060EAA13-D274-2A1E-2603-C9CF65556B3C}"/>
              </a:ext>
            </a:extLst>
          </p:cNvPr>
          <p:cNvCxnSpPr>
            <a:cxnSpLocks/>
            <a:stCxn id="29" idx="6"/>
            <a:endCxn id="31" idx="2"/>
          </p:cNvCxnSpPr>
          <p:nvPr/>
        </p:nvCxnSpPr>
        <p:spPr>
          <a:xfrm flipV="1">
            <a:off x="3891080" y="3282575"/>
            <a:ext cx="802546" cy="581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CDE5DA31-E1CF-189F-9975-AF93E1A272BB}"/>
              </a:ext>
            </a:extLst>
          </p:cNvPr>
          <p:cNvCxnSpPr>
            <a:cxnSpLocks/>
          </p:cNvCxnSpPr>
          <p:nvPr/>
        </p:nvCxnSpPr>
        <p:spPr>
          <a:xfrm flipV="1">
            <a:off x="3869427" y="2459649"/>
            <a:ext cx="802546" cy="581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BCB9F1A9-C575-1748-2DD8-A0B310CF1398}"/>
              </a:ext>
            </a:extLst>
          </p:cNvPr>
          <p:cNvCxnSpPr>
            <a:cxnSpLocks/>
            <a:stCxn id="29" idx="7"/>
            <a:endCxn id="25" idx="3"/>
          </p:cNvCxnSpPr>
          <p:nvPr/>
        </p:nvCxnSpPr>
        <p:spPr>
          <a:xfrm flipV="1">
            <a:off x="3869989" y="2503570"/>
            <a:ext cx="844728" cy="733905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0ABC3DE0-31F2-8ABA-F9D8-644B1B4638B0}"/>
              </a:ext>
            </a:extLst>
          </p:cNvPr>
          <p:cNvCxnSpPr>
            <a:cxnSpLocks/>
            <a:stCxn id="7" idx="5"/>
            <a:endCxn id="27" idx="1"/>
          </p:cNvCxnSpPr>
          <p:nvPr/>
        </p:nvCxnSpPr>
        <p:spPr>
          <a:xfrm>
            <a:off x="4816551" y="1689869"/>
            <a:ext cx="801422" cy="71186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A6B13D5F-D87E-1610-92BE-B36B60287A21}"/>
              </a:ext>
            </a:extLst>
          </p:cNvPr>
          <p:cNvCxnSpPr>
            <a:cxnSpLocks/>
            <a:endCxn id="12" idx="4"/>
          </p:cNvCxnSpPr>
          <p:nvPr/>
        </p:nvCxnSpPr>
        <p:spPr>
          <a:xfrm flipV="1">
            <a:off x="5668890" y="1710960"/>
            <a:ext cx="0" cy="695914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1481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3">
            <a:extLst>
              <a:ext uri="{FF2B5EF4-FFF2-40B4-BE49-F238E27FC236}">
                <a16:creationId xmlns:a16="http://schemas.microsoft.com/office/drawing/2014/main" id="{5D43556C-0ACD-C98E-964C-88A678106392}"/>
              </a:ext>
            </a:extLst>
          </p:cNvPr>
          <p:cNvSpPr txBox="1"/>
          <p:nvPr/>
        </p:nvSpPr>
        <p:spPr>
          <a:xfrm>
            <a:off x="35496" y="560874"/>
            <a:ext cx="88569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assign colors from {1,...,k} to vertices V(G) uniformly and independently at random.</a:t>
            </a: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860E834-9F6F-61AF-F141-AA380CCCCBC5}"/>
              </a:ext>
            </a:extLst>
          </p:cNvPr>
          <p:cNvSpPr txBox="1"/>
          <p:nvPr/>
        </p:nvSpPr>
        <p:spPr>
          <a:xfrm>
            <a:off x="55337" y="3645736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check if there is a path colored 1-2-...-k and output YES or NO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-16394" y="64603"/>
            <a:ext cx="5868144" cy="45213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color coding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08E9B334-F1B7-EB98-64EB-9AFF3690D7D2}"/>
              </a:ext>
            </a:extLst>
          </p:cNvPr>
          <p:cNvCxnSpPr>
            <a:cxnSpLocks/>
            <a:stCxn id="3" idx="6"/>
            <a:endCxn id="2" idx="2"/>
          </p:cNvCxnSpPr>
          <p:nvPr/>
        </p:nvCxnSpPr>
        <p:spPr>
          <a:xfrm>
            <a:off x="2987824" y="1638952"/>
            <a:ext cx="759240" cy="581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9BB006DC-E568-8F80-13AF-2B75295CB407}"/>
              </a:ext>
            </a:extLst>
          </p:cNvPr>
          <p:cNvCxnSpPr>
            <a:cxnSpLocks/>
            <a:stCxn id="19" idx="0"/>
            <a:endCxn id="2" idx="4"/>
          </p:cNvCxnSpPr>
          <p:nvPr/>
        </p:nvCxnSpPr>
        <p:spPr>
          <a:xfrm flipV="1">
            <a:off x="3819072" y="1716777"/>
            <a:ext cx="0" cy="669685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9E9FFC11-957C-1E90-B1C6-BD1210676944}"/>
              </a:ext>
            </a:extLst>
          </p:cNvPr>
          <p:cNvCxnSpPr>
            <a:cxnSpLocks/>
            <a:stCxn id="23" idx="5"/>
            <a:endCxn id="29" idx="2"/>
          </p:cNvCxnSpPr>
          <p:nvPr/>
        </p:nvCxnSpPr>
        <p:spPr>
          <a:xfrm>
            <a:off x="2966733" y="2503570"/>
            <a:ext cx="780331" cy="784822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8EDDC002-F9ED-8383-0EA0-7F4530164626}"/>
              </a:ext>
            </a:extLst>
          </p:cNvPr>
          <p:cNvCxnSpPr>
            <a:cxnSpLocks/>
            <a:stCxn id="2" idx="3"/>
            <a:endCxn id="23" idx="7"/>
          </p:cNvCxnSpPr>
          <p:nvPr/>
        </p:nvCxnSpPr>
        <p:spPr>
          <a:xfrm flipH="1">
            <a:off x="2966733" y="1695686"/>
            <a:ext cx="801422" cy="70605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802D5CEE-A848-824F-EF41-87F406C26DF8}"/>
              </a:ext>
            </a:extLst>
          </p:cNvPr>
          <p:cNvSpPr/>
          <p:nvPr/>
        </p:nvSpPr>
        <p:spPr>
          <a:xfrm>
            <a:off x="3747064" y="1572761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E4B7929A-0E12-0966-C6E1-3907AC555CC9}"/>
              </a:ext>
            </a:extLst>
          </p:cNvPr>
          <p:cNvSpPr/>
          <p:nvPr/>
        </p:nvSpPr>
        <p:spPr>
          <a:xfrm>
            <a:off x="2843808" y="1566944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FF11586D-0C4E-12A9-8372-BC8BA6749345}"/>
              </a:ext>
            </a:extLst>
          </p:cNvPr>
          <p:cNvSpPr/>
          <p:nvPr/>
        </p:nvSpPr>
        <p:spPr>
          <a:xfrm>
            <a:off x="4693626" y="1566944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8450833-C194-B168-84A5-D3EF175E2CBE}"/>
              </a:ext>
            </a:extLst>
          </p:cNvPr>
          <p:cNvSpPr/>
          <p:nvPr/>
        </p:nvSpPr>
        <p:spPr>
          <a:xfrm>
            <a:off x="5596882" y="1566944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5A9D8324-C334-DFF5-1E86-9343159A1905}"/>
              </a:ext>
            </a:extLst>
          </p:cNvPr>
          <p:cNvSpPr/>
          <p:nvPr/>
        </p:nvSpPr>
        <p:spPr>
          <a:xfrm>
            <a:off x="3747064" y="2386462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BF00259B-AF47-DAD8-21F3-4204F0EE3A4F}"/>
              </a:ext>
            </a:extLst>
          </p:cNvPr>
          <p:cNvSpPr/>
          <p:nvPr/>
        </p:nvSpPr>
        <p:spPr>
          <a:xfrm>
            <a:off x="2843808" y="238064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3139D759-927D-D063-EE52-B8F47C7CD4F5}"/>
              </a:ext>
            </a:extLst>
          </p:cNvPr>
          <p:cNvSpPr/>
          <p:nvPr/>
        </p:nvSpPr>
        <p:spPr>
          <a:xfrm>
            <a:off x="4693626" y="238064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B2B75DAE-FFBB-5282-F787-B310EC1B61FF}"/>
              </a:ext>
            </a:extLst>
          </p:cNvPr>
          <p:cNvSpPr/>
          <p:nvPr/>
        </p:nvSpPr>
        <p:spPr>
          <a:xfrm>
            <a:off x="5596882" y="238064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E8D4A99B-864F-42E6-B7D1-9C0BAA0C843D}"/>
              </a:ext>
            </a:extLst>
          </p:cNvPr>
          <p:cNvSpPr/>
          <p:nvPr/>
        </p:nvSpPr>
        <p:spPr>
          <a:xfrm>
            <a:off x="3747064" y="3216384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DCF71760-6A31-E644-E491-E37E5578E7E3}"/>
              </a:ext>
            </a:extLst>
          </p:cNvPr>
          <p:cNvSpPr/>
          <p:nvPr/>
        </p:nvSpPr>
        <p:spPr>
          <a:xfrm>
            <a:off x="4693626" y="3210567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319A6AFE-3E3E-2E4A-69B9-CFBBB73E92F9}"/>
              </a:ext>
            </a:extLst>
          </p:cNvPr>
          <p:cNvCxnSpPr>
            <a:cxnSpLocks/>
            <a:stCxn id="2" idx="6"/>
            <a:endCxn id="7" idx="2"/>
          </p:cNvCxnSpPr>
          <p:nvPr/>
        </p:nvCxnSpPr>
        <p:spPr>
          <a:xfrm flipV="1">
            <a:off x="3891080" y="1638952"/>
            <a:ext cx="802546" cy="581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C060B4E6-BD42-51E2-D1AA-59554E993F05}"/>
              </a:ext>
            </a:extLst>
          </p:cNvPr>
          <p:cNvCxnSpPr>
            <a:cxnSpLocks/>
          </p:cNvCxnSpPr>
          <p:nvPr/>
        </p:nvCxnSpPr>
        <p:spPr>
          <a:xfrm flipV="1">
            <a:off x="4837417" y="1638952"/>
            <a:ext cx="802546" cy="581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5DC8A5BF-103E-8717-6F81-49436BBC2CE1}"/>
              </a:ext>
            </a:extLst>
          </p:cNvPr>
          <p:cNvCxnSpPr>
            <a:cxnSpLocks/>
            <a:stCxn id="29" idx="0"/>
          </p:cNvCxnSpPr>
          <p:nvPr/>
        </p:nvCxnSpPr>
        <p:spPr>
          <a:xfrm flipV="1">
            <a:off x="3819072" y="2540882"/>
            <a:ext cx="0" cy="675502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13A21C68-2E00-0ED7-7FA9-D66F6F0C7704}"/>
              </a:ext>
            </a:extLst>
          </p:cNvPr>
          <p:cNvCxnSpPr>
            <a:cxnSpLocks/>
          </p:cNvCxnSpPr>
          <p:nvPr/>
        </p:nvCxnSpPr>
        <p:spPr>
          <a:xfrm flipV="1">
            <a:off x="4765634" y="1732051"/>
            <a:ext cx="0" cy="669685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98C2C28E-93EC-F292-CA64-80E67ACF575C}"/>
              </a:ext>
            </a:extLst>
          </p:cNvPr>
          <p:cNvCxnSpPr>
            <a:cxnSpLocks/>
            <a:stCxn id="31" idx="0"/>
          </p:cNvCxnSpPr>
          <p:nvPr/>
        </p:nvCxnSpPr>
        <p:spPr>
          <a:xfrm flipV="1">
            <a:off x="4765634" y="2556156"/>
            <a:ext cx="0" cy="654411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060EAA13-D274-2A1E-2603-C9CF65556B3C}"/>
              </a:ext>
            </a:extLst>
          </p:cNvPr>
          <p:cNvCxnSpPr>
            <a:cxnSpLocks/>
            <a:stCxn id="29" idx="6"/>
            <a:endCxn id="31" idx="2"/>
          </p:cNvCxnSpPr>
          <p:nvPr/>
        </p:nvCxnSpPr>
        <p:spPr>
          <a:xfrm flipV="1">
            <a:off x="3891080" y="3282575"/>
            <a:ext cx="802546" cy="581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CDE5DA31-E1CF-189F-9975-AF93E1A272BB}"/>
              </a:ext>
            </a:extLst>
          </p:cNvPr>
          <p:cNvCxnSpPr>
            <a:cxnSpLocks/>
          </p:cNvCxnSpPr>
          <p:nvPr/>
        </p:nvCxnSpPr>
        <p:spPr>
          <a:xfrm flipV="1">
            <a:off x="3869427" y="2459649"/>
            <a:ext cx="802546" cy="581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BCB9F1A9-C575-1748-2DD8-A0B310CF1398}"/>
              </a:ext>
            </a:extLst>
          </p:cNvPr>
          <p:cNvCxnSpPr>
            <a:cxnSpLocks/>
            <a:stCxn id="29" idx="7"/>
            <a:endCxn id="25" idx="3"/>
          </p:cNvCxnSpPr>
          <p:nvPr/>
        </p:nvCxnSpPr>
        <p:spPr>
          <a:xfrm flipV="1">
            <a:off x="3869989" y="2503570"/>
            <a:ext cx="844728" cy="733905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0ABC3DE0-31F2-8ABA-F9D8-644B1B4638B0}"/>
              </a:ext>
            </a:extLst>
          </p:cNvPr>
          <p:cNvCxnSpPr>
            <a:cxnSpLocks/>
            <a:stCxn id="7" idx="5"/>
            <a:endCxn id="27" idx="1"/>
          </p:cNvCxnSpPr>
          <p:nvPr/>
        </p:nvCxnSpPr>
        <p:spPr>
          <a:xfrm>
            <a:off x="4816551" y="1689869"/>
            <a:ext cx="801422" cy="71186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A6B13D5F-D87E-1610-92BE-B36B60287A21}"/>
              </a:ext>
            </a:extLst>
          </p:cNvPr>
          <p:cNvCxnSpPr>
            <a:cxnSpLocks/>
            <a:endCxn id="12" idx="4"/>
          </p:cNvCxnSpPr>
          <p:nvPr/>
        </p:nvCxnSpPr>
        <p:spPr>
          <a:xfrm flipV="1">
            <a:off x="5668890" y="1710960"/>
            <a:ext cx="0" cy="695914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Oval 32">
            <a:extLst>
              <a:ext uri="{FF2B5EF4-FFF2-40B4-BE49-F238E27FC236}">
                <a16:creationId xmlns:a16="http://schemas.microsoft.com/office/drawing/2014/main" id="{0953765A-2A92-6BCD-3395-69D2062B6113}"/>
              </a:ext>
            </a:extLst>
          </p:cNvPr>
          <p:cNvSpPr/>
          <p:nvPr/>
        </p:nvSpPr>
        <p:spPr>
          <a:xfrm>
            <a:off x="2811517" y="1509959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80D57010-F268-FBE0-D374-3EC6E5B9926E}"/>
              </a:ext>
            </a:extLst>
          </p:cNvPr>
          <p:cNvSpPr/>
          <p:nvPr/>
        </p:nvSpPr>
        <p:spPr>
          <a:xfrm>
            <a:off x="3678768" y="1511648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E8937AB5-7F13-7F4B-933E-583AE44A147C}"/>
              </a:ext>
            </a:extLst>
          </p:cNvPr>
          <p:cNvSpPr/>
          <p:nvPr/>
        </p:nvSpPr>
        <p:spPr>
          <a:xfrm>
            <a:off x="4635118" y="1498194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5ACCB0F8-EE3E-440E-D389-5FB7AC67DB51}"/>
              </a:ext>
            </a:extLst>
          </p:cNvPr>
          <p:cNvSpPr/>
          <p:nvPr/>
        </p:nvSpPr>
        <p:spPr>
          <a:xfrm>
            <a:off x="5503148" y="1500674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2E484AF2-239B-0930-7FBC-205A04494DB0}"/>
              </a:ext>
            </a:extLst>
          </p:cNvPr>
          <p:cNvSpPr/>
          <p:nvPr/>
        </p:nvSpPr>
        <p:spPr>
          <a:xfrm>
            <a:off x="2791078" y="2315682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14D0B93C-8599-52CE-7A62-05692040E2C5}"/>
              </a:ext>
            </a:extLst>
          </p:cNvPr>
          <p:cNvSpPr/>
          <p:nvPr/>
        </p:nvSpPr>
        <p:spPr>
          <a:xfrm>
            <a:off x="3658329" y="2317371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5E3582D3-9228-42CF-2F67-2C9E38FCDD21}"/>
              </a:ext>
            </a:extLst>
          </p:cNvPr>
          <p:cNvSpPr/>
          <p:nvPr/>
        </p:nvSpPr>
        <p:spPr>
          <a:xfrm>
            <a:off x="4614679" y="2303917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C692B4AC-8991-1CAF-F95A-24F104C82EAE}"/>
              </a:ext>
            </a:extLst>
          </p:cNvPr>
          <p:cNvSpPr/>
          <p:nvPr/>
        </p:nvSpPr>
        <p:spPr>
          <a:xfrm>
            <a:off x="5482709" y="2306397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3E4B21E2-7744-1E84-6286-E7D9E02C3C52}"/>
              </a:ext>
            </a:extLst>
          </p:cNvPr>
          <p:cNvSpPr/>
          <p:nvPr/>
        </p:nvSpPr>
        <p:spPr>
          <a:xfrm>
            <a:off x="3678768" y="3150357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A5679238-08F2-F4A2-1E20-F9EAB938F02C}"/>
              </a:ext>
            </a:extLst>
          </p:cNvPr>
          <p:cNvSpPr/>
          <p:nvPr/>
        </p:nvSpPr>
        <p:spPr>
          <a:xfrm>
            <a:off x="4635118" y="3136903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314440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3">
            <a:extLst>
              <a:ext uri="{FF2B5EF4-FFF2-40B4-BE49-F238E27FC236}">
                <a16:creationId xmlns:a16="http://schemas.microsoft.com/office/drawing/2014/main" id="{5D43556C-0ACD-C98E-964C-88A678106392}"/>
              </a:ext>
            </a:extLst>
          </p:cNvPr>
          <p:cNvSpPr txBox="1"/>
          <p:nvPr/>
        </p:nvSpPr>
        <p:spPr>
          <a:xfrm>
            <a:off x="35496" y="560874"/>
            <a:ext cx="88569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assign colors from {1,...,k} to vertices V(G) uniformly and independently at random.</a:t>
            </a: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860E834-9F6F-61AF-F141-AA380CCCCBC5}"/>
              </a:ext>
            </a:extLst>
          </p:cNvPr>
          <p:cNvSpPr txBox="1"/>
          <p:nvPr/>
        </p:nvSpPr>
        <p:spPr>
          <a:xfrm>
            <a:off x="55337" y="3645736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check if there is a path colored 1-2-...-k and output YES or NO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75641F14-FBDC-6651-33FD-F87C18E9A05D}"/>
              </a:ext>
            </a:extLst>
          </p:cNvPr>
          <p:cNvSpPr txBox="1"/>
          <p:nvPr/>
        </p:nvSpPr>
        <p:spPr>
          <a:xfrm>
            <a:off x="188644" y="5488468"/>
            <a:ext cx="29034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probability of success: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-16394" y="64603"/>
            <a:ext cx="5868144" cy="45213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color coding</a:t>
            </a: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C5953D6A-5592-FC45-DE4A-F654AA445EBE}"/>
              </a:ext>
            </a:extLst>
          </p:cNvPr>
          <p:cNvSpPr txBox="1"/>
          <p:nvPr/>
        </p:nvSpPr>
        <p:spPr>
          <a:xfrm>
            <a:off x="1559516" y="4495353"/>
            <a:ext cx="15121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NO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F1BD9876-8C18-FFC8-108E-0468CC44CDC0}"/>
              </a:ext>
            </a:extLst>
          </p:cNvPr>
          <p:cNvSpPr txBox="1"/>
          <p:nvPr/>
        </p:nvSpPr>
        <p:spPr>
          <a:xfrm>
            <a:off x="213044" y="4095243"/>
            <a:ext cx="79593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obs1: </a:t>
            </a:r>
            <a:r>
              <a:rPr lang="en-US" sz="2000" dirty="0">
                <a:latin typeface="Comic Sans MS" pitchFamily="66" charset="0"/>
              </a:rPr>
              <a:t>if there is no k-path: no path colored 1-2-...-k exists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08E9B334-F1B7-EB98-64EB-9AFF3690D7D2}"/>
              </a:ext>
            </a:extLst>
          </p:cNvPr>
          <p:cNvCxnSpPr>
            <a:cxnSpLocks/>
            <a:stCxn id="3" idx="6"/>
            <a:endCxn id="2" idx="2"/>
          </p:cNvCxnSpPr>
          <p:nvPr/>
        </p:nvCxnSpPr>
        <p:spPr>
          <a:xfrm>
            <a:off x="2987824" y="1638952"/>
            <a:ext cx="759240" cy="581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9BB006DC-E568-8F80-13AF-2B75295CB407}"/>
              </a:ext>
            </a:extLst>
          </p:cNvPr>
          <p:cNvCxnSpPr>
            <a:cxnSpLocks/>
            <a:stCxn id="19" idx="0"/>
            <a:endCxn id="2" idx="4"/>
          </p:cNvCxnSpPr>
          <p:nvPr/>
        </p:nvCxnSpPr>
        <p:spPr>
          <a:xfrm flipV="1">
            <a:off x="3819072" y="1716777"/>
            <a:ext cx="0" cy="669685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9E9FFC11-957C-1E90-B1C6-BD1210676944}"/>
              </a:ext>
            </a:extLst>
          </p:cNvPr>
          <p:cNvCxnSpPr>
            <a:cxnSpLocks/>
            <a:stCxn id="23" idx="5"/>
            <a:endCxn id="29" idx="2"/>
          </p:cNvCxnSpPr>
          <p:nvPr/>
        </p:nvCxnSpPr>
        <p:spPr>
          <a:xfrm>
            <a:off x="2966733" y="2503570"/>
            <a:ext cx="780331" cy="784822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8EDDC002-F9ED-8383-0EA0-7F4530164626}"/>
              </a:ext>
            </a:extLst>
          </p:cNvPr>
          <p:cNvCxnSpPr>
            <a:cxnSpLocks/>
            <a:stCxn id="2" idx="3"/>
            <a:endCxn id="23" idx="7"/>
          </p:cNvCxnSpPr>
          <p:nvPr/>
        </p:nvCxnSpPr>
        <p:spPr>
          <a:xfrm flipH="1">
            <a:off x="2966733" y="1695686"/>
            <a:ext cx="801422" cy="70605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802D5CEE-A848-824F-EF41-87F406C26DF8}"/>
              </a:ext>
            </a:extLst>
          </p:cNvPr>
          <p:cNvSpPr/>
          <p:nvPr/>
        </p:nvSpPr>
        <p:spPr>
          <a:xfrm>
            <a:off x="3747064" y="1572761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E4B7929A-0E12-0966-C6E1-3907AC555CC9}"/>
              </a:ext>
            </a:extLst>
          </p:cNvPr>
          <p:cNvSpPr/>
          <p:nvPr/>
        </p:nvSpPr>
        <p:spPr>
          <a:xfrm>
            <a:off x="2843808" y="1566944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FF11586D-0C4E-12A9-8372-BC8BA6749345}"/>
              </a:ext>
            </a:extLst>
          </p:cNvPr>
          <p:cNvSpPr/>
          <p:nvPr/>
        </p:nvSpPr>
        <p:spPr>
          <a:xfrm>
            <a:off x="4693626" y="1566944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8450833-C194-B168-84A5-D3EF175E2CBE}"/>
              </a:ext>
            </a:extLst>
          </p:cNvPr>
          <p:cNvSpPr/>
          <p:nvPr/>
        </p:nvSpPr>
        <p:spPr>
          <a:xfrm>
            <a:off x="5596882" y="1566944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5A9D8324-C334-DFF5-1E86-9343159A1905}"/>
              </a:ext>
            </a:extLst>
          </p:cNvPr>
          <p:cNvSpPr/>
          <p:nvPr/>
        </p:nvSpPr>
        <p:spPr>
          <a:xfrm>
            <a:off x="3747064" y="2386462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BF00259B-AF47-DAD8-21F3-4204F0EE3A4F}"/>
              </a:ext>
            </a:extLst>
          </p:cNvPr>
          <p:cNvSpPr/>
          <p:nvPr/>
        </p:nvSpPr>
        <p:spPr>
          <a:xfrm>
            <a:off x="2843808" y="238064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3139D759-927D-D063-EE52-B8F47C7CD4F5}"/>
              </a:ext>
            </a:extLst>
          </p:cNvPr>
          <p:cNvSpPr/>
          <p:nvPr/>
        </p:nvSpPr>
        <p:spPr>
          <a:xfrm>
            <a:off x="4693626" y="238064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B2B75DAE-FFBB-5282-F787-B310EC1B61FF}"/>
              </a:ext>
            </a:extLst>
          </p:cNvPr>
          <p:cNvSpPr/>
          <p:nvPr/>
        </p:nvSpPr>
        <p:spPr>
          <a:xfrm>
            <a:off x="5596882" y="238064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E8D4A99B-864F-42E6-B7D1-9C0BAA0C843D}"/>
              </a:ext>
            </a:extLst>
          </p:cNvPr>
          <p:cNvSpPr/>
          <p:nvPr/>
        </p:nvSpPr>
        <p:spPr>
          <a:xfrm>
            <a:off x="3747064" y="3216384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DCF71760-6A31-E644-E491-E37E5578E7E3}"/>
              </a:ext>
            </a:extLst>
          </p:cNvPr>
          <p:cNvSpPr/>
          <p:nvPr/>
        </p:nvSpPr>
        <p:spPr>
          <a:xfrm>
            <a:off x="4693626" y="3210567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319A6AFE-3E3E-2E4A-69B9-CFBBB73E92F9}"/>
              </a:ext>
            </a:extLst>
          </p:cNvPr>
          <p:cNvCxnSpPr>
            <a:cxnSpLocks/>
            <a:stCxn id="2" idx="6"/>
            <a:endCxn id="7" idx="2"/>
          </p:cNvCxnSpPr>
          <p:nvPr/>
        </p:nvCxnSpPr>
        <p:spPr>
          <a:xfrm flipV="1">
            <a:off x="3891080" y="1638952"/>
            <a:ext cx="802546" cy="5817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C060B4E6-BD42-51E2-D1AA-59554E993F05}"/>
              </a:ext>
            </a:extLst>
          </p:cNvPr>
          <p:cNvCxnSpPr>
            <a:cxnSpLocks/>
          </p:cNvCxnSpPr>
          <p:nvPr/>
        </p:nvCxnSpPr>
        <p:spPr>
          <a:xfrm flipV="1">
            <a:off x="4837417" y="1638952"/>
            <a:ext cx="802546" cy="581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5DC8A5BF-103E-8717-6F81-49436BBC2CE1}"/>
              </a:ext>
            </a:extLst>
          </p:cNvPr>
          <p:cNvCxnSpPr>
            <a:cxnSpLocks/>
            <a:stCxn id="29" idx="0"/>
          </p:cNvCxnSpPr>
          <p:nvPr/>
        </p:nvCxnSpPr>
        <p:spPr>
          <a:xfrm flipV="1">
            <a:off x="3819072" y="2540882"/>
            <a:ext cx="0" cy="675502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13A21C68-2E00-0ED7-7FA9-D66F6F0C7704}"/>
              </a:ext>
            </a:extLst>
          </p:cNvPr>
          <p:cNvCxnSpPr>
            <a:cxnSpLocks/>
          </p:cNvCxnSpPr>
          <p:nvPr/>
        </p:nvCxnSpPr>
        <p:spPr>
          <a:xfrm flipV="1">
            <a:off x="4765634" y="1732051"/>
            <a:ext cx="0" cy="669685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98C2C28E-93EC-F292-CA64-80E67ACF575C}"/>
              </a:ext>
            </a:extLst>
          </p:cNvPr>
          <p:cNvCxnSpPr>
            <a:cxnSpLocks/>
            <a:stCxn id="31" idx="0"/>
          </p:cNvCxnSpPr>
          <p:nvPr/>
        </p:nvCxnSpPr>
        <p:spPr>
          <a:xfrm flipV="1">
            <a:off x="4765634" y="2556156"/>
            <a:ext cx="0" cy="654411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060EAA13-D274-2A1E-2603-C9CF65556B3C}"/>
              </a:ext>
            </a:extLst>
          </p:cNvPr>
          <p:cNvCxnSpPr>
            <a:cxnSpLocks/>
            <a:stCxn id="29" idx="6"/>
            <a:endCxn id="31" idx="2"/>
          </p:cNvCxnSpPr>
          <p:nvPr/>
        </p:nvCxnSpPr>
        <p:spPr>
          <a:xfrm flipV="1">
            <a:off x="3891080" y="3282575"/>
            <a:ext cx="802546" cy="581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CDE5DA31-E1CF-189F-9975-AF93E1A272BB}"/>
              </a:ext>
            </a:extLst>
          </p:cNvPr>
          <p:cNvCxnSpPr>
            <a:cxnSpLocks/>
          </p:cNvCxnSpPr>
          <p:nvPr/>
        </p:nvCxnSpPr>
        <p:spPr>
          <a:xfrm flipV="1">
            <a:off x="3869427" y="2459649"/>
            <a:ext cx="802546" cy="5817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BCB9F1A9-C575-1748-2DD8-A0B310CF1398}"/>
              </a:ext>
            </a:extLst>
          </p:cNvPr>
          <p:cNvCxnSpPr>
            <a:cxnSpLocks/>
            <a:stCxn id="29" idx="7"/>
            <a:endCxn id="25" idx="3"/>
          </p:cNvCxnSpPr>
          <p:nvPr/>
        </p:nvCxnSpPr>
        <p:spPr>
          <a:xfrm flipV="1">
            <a:off x="3869989" y="2503570"/>
            <a:ext cx="844728" cy="733905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0ABC3DE0-31F2-8ABA-F9D8-644B1B4638B0}"/>
              </a:ext>
            </a:extLst>
          </p:cNvPr>
          <p:cNvCxnSpPr>
            <a:cxnSpLocks/>
            <a:stCxn id="7" idx="5"/>
            <a:endCxn id="27" idx="1"/>
          </p:cNvCxnSpPr>
          <p:nvPr/>
        </p:nvCxnSpPr>
        <p:spPr>
          <a:xfrm>
            <a:off x="4816551" y="1689869"/>
            <a:ext cx="801422" cy="71186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A6B13D5F-D87E-1610-92BE-B36B60287A21}"/>
              </a:ext>
            </a:extLst>
          </p:cNvPr>
          <p:cNvCxnSpPr>
            <a:cxnSpLocks/>
            <a:endCxn id="12" idx="4"/>
          </p:cNvCxnSpPr>
          <p:nvPr/>
        </p:nvCxnSpPr>
        <p:spPr>
          <a:xfrm flipV="1">
            <a:off x="5668890" y="1710960"/>
            <a:ext cx="0" cy="695914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Oval 32">
            <a:extLst>
              <a:ext uri="{FF2B5EF4-FFF2-40B4-BE49-F238E27FC236}">
                <a16:creationId xmlns:a16="http://schemas.microsoft.com/office/drawing/2014/main" id="{0953765A-2A92-6BCD-3395-69D2062B6113}"/>
              </a:ext>
            </a:extLst>
          </p:cNvPr>
          <p:cNvSpPr/>
          <p:nvPr/>
        </p:nvSpPr>
        <p:spPr>
          <a:xfrm>
            <a:off x="2811517" y="1509959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80D57010-F268-FBE0-D374-3EC6E5B9926E}"/>
              </a:ext>
            </a:extLst>
          </p:cNvPr>
          <p:cNvSpPr/>
          <p:nvPr/>
        </p:nvSpPr>
        <p:spPr>
          <a:xfrm>
            <a:off x="3678768" y="1511648"/>
            <a:ext cx="280606" cy="281516"/>
          </a:xfrm>
          <a:prstGeom prst="ellips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E8937AB5-7F13-7F4B-933E-583AE44A147C}"/>
              </a:ext>
            </a:extLst>
          </p:cNvPr>
          <p:cNvSpPr/>
          <p:nvPr/>
        </p:nvSpPr>
        <p:spPr>
          <a:xfrm>
            <a:off x="4635118" y="1498194"/>
            <a:ext cx="280606" cy="281516"/>
          </a:xfrm>
          <a:prstGeom prst="ellips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5ACCB0F8-EE3E-440E-D389-5FB7AC67DB51}"/>
              </a:ext>
            </a:extLst>
          </p:cNvPr>
          <p:cNvSpPr/>
          <p:nvPr/>
        </p:nvSpPr>
        <p:spPr>
          <a:xfrm>
            <a:off x="5503148" y="1500674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2E484AF2-239B-0930-7FBC-205A04494DB0}"/>
              </a:ext>
            </a:extLst>
          </p:cNvPr>
          <p:cNvSpPr/>
          <p:nvPr/>
        </p:nvSpPr>
        <p:spPr>
          <a:xfrm>
            <a:off x="2791078" y="2315682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14D0B93C-8599-52CE-7A62-05692040E2C5}"/>
              </a:ext>
            </a:extLst>
          </p:cNvPr>
          <p:cNvSpPr/>
          <p:nvPr/>
        </p:nvSpPr>
        <p:spPr>
          <a:xfrm>
            <a:off x="3658329" y="2317371"/>
            <a:ext cx="280606" cy="281516"/>
          </a:xfrm>
          <a:prstGeom prst="ellips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5E3582D3-9228-42CF-2F67-2C9E38FCDD21}"/>
              </a:ext>
            </a:extLst>
          </p:cNvPr>
          <p:cNvSpPr/>
          <p:nvPr/>
        </p:nvSpPr>
        <p:spPr>
          <a:xfrm>
            <a:off x="4614679" y="2303917"/>
            <a:ext cx="280606" cy="281516"/>
          </a:xfrm>
          <a:prstGeom prst="ellips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C692B4AC-8991-1CAF-F95A-24F104C82EAE}"/>
              </a:ext>
            </a:extLst>
          </p:cNvPr>
          <p:cNvSpPr/>
          <p:nvPr/>
        </p:nvSpPr>
        <p:spPr>
          <a:xfrm>
            <a:off x="5482709" y="2306397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3E4B21E2-7744-1E84-6286-E7D9E02C3C52}"/>
              </a:ext>
            </a:extLst>
          </p:cNvPr>
          <p:cNvSpPr/>
          <p:nvPr/>
        </p:nvSpPr>
        <p:spPr>
          <a:xfrm>
            <a:off x="3678768" y="3150357"/>
            <a:ext cx="280606" cy="281516"/>
          </a:xfrm>
          <a:prstGeom prst="ellips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A5679238-08F2-F4A2-1E20-F9EAB938F02C}"/>
              </a:ext>
            </a:extLst>
          </p:cNvPr>
          <p:cNvSpPr/>
          <p:nvPr/>
        </p:nvSpPr>
        <p:spPr>
          <a:xfrm>
            <a:off x="4635118" y="3136903"/>
            <a:ext cx="280606" cy="2815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50" name="Arrow: Right 49">
            <a:extLst>
              <a:ext uri="{FF2B5EF4-FFF2-40B4-BE49-F238E27FC236}">
                <a16:creationId xmlns:a16="http://schemas.microsoft.com/office/drawing/2014/main" id="{8D717DAD-E12D-7687-A3C5-D2F5729CF097}"/>
              </a:ext>
            </a:extLst>
          </p:cNvPr>
          <p:cNvSpPr/>
          <p:nvPr/>
        </p:nvSpPr>
        <p:spPr>
          <a:xfrm>
            <a:off x="1043608" y="4550590"/>
            <a:ext cx="432048" cy="237029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CasellaDiTesto 3">
            <a:extLst>
              <a:ext uri="{FF2B5EF4-FFF2-40B4-BE49-F238E27FC236}">
                <a16:creationId xmlns:a16="http://schemas.microsoft.com/office/drawing/2014/main" id="{2B372D1A-A4A8-9CC9-1088-DAFAE9534D23}"/>
              </a:ext>
            </a:extLst>
          </p:cNvPr>
          <p:cNvSpPr txBox="1"/>
          <p:nvPr/>
        </p:nvSpPr>
        <p:spPr>
          <a:xfrm>
            <a:off x="213044" y="4797152"/>
            <a:ext cx="86794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obs2: </a:t>
            </a:r>
            <a:r>
              <a:rPr lang="en-US" sz="2000" dirty="0">
                <a:latin typeface="Comic Sans MS" pitchFamily="66" charset="0"/>
              </a:rPr>
              <a:t>if there is a k-path: there is some probability that this path is 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          colored 1-2-...-k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58" name="CasellaDiTesto 3">
            <a:extLst>
              <a:ext uri="{FF2B5EF4-FFF2-40B4-BE49-F238E27FC236}">
                <a16:creationId xmlns:a16="http://schemas.microsoft.com/office/drawing/2014/main" id="{2DE6684C-C435-D5C5-CB8C-292CC0048DFC}"/>
              </a:ext>
            </a:extLst>
          </p:cNvPr>
          <p:cNvSpPr txBox="1"/>
          <p:nvPr/>
        </p:nvSpPr>
        <p:spPr>
          <a:xfrm>
            <a:off x="3004895" y="5433015"/>
            <a:ext cx="6534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</a:rPr>
              <a:t>k</a:t>
            </a:r>
            <a:r>
              <a:rPr lang="en-US" sz="2400" baseline="30000" dirty="0">
                <a:latin typeface="Comic Sans MS" pitchFamily="66" charset="0"/>
              </a:rPr>
              <a:t>-k</a:t>
            </a:r>
            <a:r>
              <a:rPr lang="en-US" dirty="0">
                <a:latin typeface="Comic Sans MS" pitchFamily="66" charset="0"/>
              </a:rPr>
              <a:t>.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61" name="CasellaDiTesto 3">
            <a:extLst>
              <a:ext uri="{FF2B5EF4-FFF2-40B4-BE49-F238E27FC236}">
                <a16:creationId xmlns:a16="http://schemas.microsoft.com/office/drawing/2014/main" id="{4B53BD43-E318-EE7E-81DC-9B280FF738D9}"/>
              </a:ext>
            </a:extLst>
          </p:cNvPr>
          <p:cNvSpPr txBox="1"/>
          <p:nvPr/>
        </p:nvSpPr>
        <p:spPr>
          <a:xfrm>
            <a:off x="1532243" y="5930128"/>
            <a:ext cx="33153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YES with probability k</a:t>
            </a:r>
            <a:r>
              <a:rPr lang="en-US" sz="2000" baseline="30000" dirty="0">
                <a:latin typeface="Comic Sans MS" pitchFamily="66" charset="0"/>
              </a:rPr>
              <a:t>-k</a:t>
            </a:r>
            <a:r>
              <a:rPr lang="en-US" sz="2000" dirty="0">
                <a:latin typeface="Comic Sans MS" pitchFamily="66" charset="0"/>
              </a:rPr>
              <a:t>. 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3" name="Arrow: Right 62">
            <a:extLst>
              <a:ext uri="{FF2B5EF4-FFF2-40B4-BE49-F238E27FC236}">
                <a16:creationId xmlns:a16="http://schemas.microsoft.com/office/drawing/2014/main" id="{1D0E1784-D6CF-8603-085F-8F758A215AC8}"/>
              </a:ext>
            </a:extLst>
          </p:cNvPr>
          <p:cNvSpPr/>
          <p:nvPr/>
        </p:nvSpPr>
        <p:spPr>
          <a:xfrm>
            <a:off x="1064047" y="6051536"/>
            <a:ext cx="432048" cy="237029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999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3" grpId="0"/>
      <p:bldP spid="14" grpId="0"/>
      <p:bldP spid="50" grpId="0" animBg="1"/>
      <p:bldP spid="51" grpId="0"/>
      <p:bldP spid="58" grpId="0"/>
      <p:bldP spid="61" grpId="0"/>
      <p:bldP spid="6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-16394" y="64603"/>
            <a:ext cx="9052890" cy="4521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boosting the probability of success: </a:t>
            </a:r>
            <a:r>
              <a:rPr lang="en-US" sz="2000" dirty="0">
                <a:latin typeface="Comic Sans MS" pitchFamily="66" charset="0"/>
                <a:cs typeface="Times New Roman" pitchFamily="18" charset="0"/>
              </a:rPr>
              <a:t>independent repetitions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0FC79622-A15F-C3B1-7D67-1904379F7F1B}"/>
              </a:ext>
            </a:extLst>
          </p:cNvPr>
          <p:cNvSpPr txBox="1"/>
          <p:nvPr/>
        </p:nvSpPr>
        <p:spPr>
          <a:xfrm>
            <a:off x="60050" y="1052736"/>
            <a:ext cx="90839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Useful fact</a:t>
            </a:r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 </a:t>
            </a:r>
          </a:p>
          <a:p>
            <a:pPr lvl="0">
              <a:defRPr/>
            </a:pPr>
            <a:r>
              <a:rPr lang="en-US" sz="2000" dirty="0">
                <a:latin typeface="Comic Sans MS" pitchFamily="66" charset="0"/>
              </a:rPr>
              <a:t>If the probability of success is at least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p</a:t>
            </a:r>
            <a:r>
              <a:rPr lang="en-US" sz="2000" dirty="0">
                <a:latin typeface="Comic Sans MS" pitchFamily="66" charset="0"/>
              </a:rPr>
              <a:t>, then the probability that</a:t>
            </a:r>
          </a:p>
          <a:p>
            <a:pPr lvl="0">
              <a:defRPr/>
            </a:pPr>
            <a:r>
              <a:rPr lang="en-US" sz="2000" dirty="0">
                <a:latin typeface="Comic Sans MS" pitchFamily="66" charset="0"/>
              </a:rPr>
              <a:t>the algorithm does not say “YES” after 1/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p</a:t>
            </a:r>
            <a:r>
              <a:rPr lang="en-US" sz="2000" dirty="0">
                <a:latin typeface="Comic Sans MS" pitchFamily="66" charset="0"/>
              </a:rPr>
              <a:t> repetitions is at most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D4D5893-9072-ED40-617F-BE542972DD4D}"/>
              </a:ext>
            </a:extLst>
          </p:cNvPr>
          <p:cNvSpPr/>
          <p:nvPr/>
        </p:nvSpPr>
        <p:spPr>
          <a:xfrm>
            <a:off x="65751" y="1024455"/>
            <a:ext cx="8961318" cy="2016224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35C310D8-015A-ECD1-D4AE-8751936A03B0}"/>
              </a:ext>
            </a:extLst>
          </p:cNvPr>
          <p:cNvSpPr txBox="1"/>
          <p:nvPr/>
        </p:nvSpPr>
        <p:spPr>
          <a:xfrm>
            <a:off x="2051720" y="2243074"/>
            <a:ext cx="46085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</a:rPr>
              <a:t>(1-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p</a:t>
            </a:r>
            <a:r>
              <a:rPr lang="en-US" sz="2400" dirty="0">
                <a:latin typeface="Comic Sans MS" pitchFamily="66" charset="0"/>
              </a:rPr>
              <a:t>)</a:t>
            </a:r>
            <a:r>
              <a:rPr lang="en-US" sz="2400" baseline="30000" dirty="0">
                <a:latin typeface="Comic Sans MS" pitchFamily="66" charset="0"/>
              </a:rPr>
              <a:t>1/</a:t>
            </a:r>
            <a:r>
              <a:rPr lang="en-US" sz="2400" baseline="30000" dirty="0">
                <a:solidFill>
                  <a:srgbClr val="3366FF"/>
                </a:solidFill>
                <a:latin typeface="Comic Sans MS" pitchFamily="66" charset="0"/>
              </a:rPr>
              <a:t>p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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400" dirty="0">
                <a:solidFill>
                  <a:prstClr val="black"/>
                </a:solidFill>
                <a:latin typeface="Comic Sans MS" pitchFamily="66" charset="0"/>
              </a:rPr>
              <a:t>(e</a:t>
            </a:r>
            <a:r>
              <a:rPr lang="en-US" sz="2400" baseline="30000" dirty="0">
                <a:solidFill>
                  <a:prstClr val="black"/>
                </a:solidFill>
                <a:latin typeface="Comic Sans MS" pitchFamily="66" charset="0"/>
              </a:rPr>
              <a:t>-</a:t>
            </a:r>
            <a:r>
              <a:rPr lang="en-US" sz="2400" baseline="30000" dirty="0">
                <a:solidFill>
                  <a:srgbClr val="3366FF"/>
                </a:solidFill>
                <a:latin typeface="Comic Sans MS" pitchFamily="66" charset="0"/>
              </a:rPr>
              <a:t>p</a:t>
            </a:r>
            <a:r>
              <a:rPr lang="en-US" sz="2400" dirty="0">
                <a:solidFill>
                  <a:prstClr val="black"/>
                </a:solidFill>
                <a:latin typeface="Comic Sans MS" pitchFamily="66" charset="0"/>
              </a:rPr>
              <a:t>)   =  1/e </a:t>
            </a:r>
            <a:r>
              <a:rPr lang="en-US" sz="2400" dirty="0">
                <a:solidFill>
                  <a:prstClr val="black"/>
                </a:solidFill>
                <a:latin typeface="Comic Sans MS" pitchFamily="66" charset="0"/>
                <a:sym typeface="Symbol" panose="05050102010706020507" pitchFamily="18" charset="2"/>
              </a:rPr>
              <a:t> 0.38</a:t>
            </a:r>
            <a:endParaRPr lang="it-IT" sz="2000" dirty="0">
              <a:solidFill>
                <a:srgbClr val="F79646"/>
              </a:solidFill>
              <a:latin typeface="Comic Sans MS" pitchFamily="66" charset="0"/>
            </a:endParaRPr>
          </a:p>
          <a:p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15" name="CasellaDiTesto 3">
            <a:extLst>
              <a:ext uri="{FF2B5EF4-FFF2-40B4-BE49-F238E27FC236}">
                <a16:creationId xmlns:a16="http://schemas.microsoft.com/office/drawing/2014/main" id="{98F0E019-6498-B21C-B343-18B3B147110E}"/>
              </a:ext>
            </a:extLst>
          </p:cNvPr>
          <p:cNvSpPr txBox="1"/>
          <p:nvPr/>
        </p:nvSpPr>
        <p:spPr>
          <a:xfrm>
            <a:off x="3827047" y="2132856"/>
            <a:ext cx="5760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itchFamily="66" charset="0"/>
              </a:rPr>
              <a:t>1/</a:t>
            </a:r>
            <a:r>
              <a:rPr lang="en-US" sz="1600" dirty="0">
                <a:solidFill>
                  <a:srgbClr val="3366FF"/>
                </a:solidFill>
                <a:latin typeface="Comic Sans MS" pitchFamily="66" charset="0"/>
              </a:rPr>
              <a:t>p</a:t>
            </a:r>
            <a:endParaRPr lang="it-IT" sz="1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E4CAA652-CD95-AFD6-E33F-698FDD12464E}"/>
              </a:ext>
            </a:extLst>
          </p:cNvPr>
          <p:cNvSpPr txBox="1"/>
          <p:nvPr/>
        </p:nvSpPr>
        <p:spPr>
          <a:xfrm>
            <a:off x="55337" y="3501008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Thus, if </a:t>
            </a:r>
            <a:r>
              <a:rPr lang="en-US" sz="2000" dirty="0" err="1">
                <a:latin typeface="Comic Sans MS" pitchFamily="66" charset="0"/>
              </a:rPr>
              <a:t>p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</a:t>
            </a:r>
            <a:r>
              <a:rPr lang="en-US" sz="2000" dirty="0" err="1">
                <a:latin typeface="Comic Sans MS" pitchFamily="66" charset="0"/>
              </a:rPr>
              <a:t>k</a:t>
            </a:r>
            <a:r>
              <a:rPr lang="en-US" sz="2000" baseline="30000" dirty="0" err="1">
                <a:latin typeface="Comic Sans MS" pitchFamily="66" charset="0"/>
              </a:rPr>
              <a:t>-k</a:t>
            </a:r>
            <a:r>
              <a:rPr lang="en-US" sz="2000" dirty="0">
                <a:latin typeface="Comic Sans MS" pitchFamily="66" charset="0"/>
              </a:rPr>
              <a:t> then error probability is at most 1/e after k</a:t>
            </a:r>
            <a:r>
              <a:rPr lang="en-US" sz="2000" baseline="30000" dirty="0">
                <a:latin typeface="Comic Sans MS" pitchFamily="66" charset="0"/>
              </a:rPr>
              <a:t>k </a:t>
            </a:r>
            <a:r>
              <a:rPr lang="en-US" sz="2000" dirty="0">
                <a:latin typeface="Comic Sans MS" pitchFamily="66" charset="0"/>
              </a:rPr>
              <a:t>repetitions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7" name="CasellaDiTesto 3">
            <a:extLst>
              <a:ext uri="{FF2B5EF4-FFF2-40B4-BE49-F238E27FC236}">
                <a16:creationId xmlns:a16="http://schemas.microsoft.com/office/drawing/2014/main" id="{9400FDBA-E21A-C5E2-B6D0-912C7D886483}"/>
              </a:ext>
            </a:extLst>
          </p:cNvPr>
          <p:cNvSpPr txBox="1"/>
          <p:nvPr/>
        </p:nvSpPr>
        <p:spPr>
          <a:xfrm>
            <a:off x="55337" y="4073178"/>
            <a:ext cx="88173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repeating the whole algorithm a constant number of times can make 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  the error probability an arbitrary small constant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9FEAC87E-6D0E-16A0-FB73-B37FDF5B502F}"/>
              </a:ext>
            </a:extLst>
          </p:cNvPr>
          <p:cNvSpPr txBox="1"/>
          <p:nvPr/>
        </p:nvSpPr>
        <p:spPr>
          <a:xfrm>
            <a:off x="179512" y="4809346"/>
            <a:ext cx="86794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example: </a:t>
            </a:r>
            <a:r>
              <a:rPr lang="en-US" sz="2000" dirty="0">
                <a:latin typeface="Comic Sans MS" pitchFamily="66" charset="0"/>
              </a:rPr>
              <a:t>trying 100 k</a:t>
            </a:r>
            <a:r>
              <a:rPr lang="en-US" sz="2000" baseline="30000" dirty="0"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 random colorings, the probability of a wrong 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               answer is at most (1/e)</a:t>
            </a:r>
            <a:r>
              <a:rPr lang="en-US" sz="2000" baseline="30000" dirty="0">
                <a:latin typeface="Comic Sans MS" pitchFamily="66" charset="0"/>
              </a:rPr>
              <a:t>100</a:t>
            </a:r>
            <a:r>
              <a:rPr lang="en-US" sz="2000" dirty="0">
                <a:latin typeface="Comic Sans MS" pitchFamily="66" charset="0"/>
              </a:rPr>
              <a:t>.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7370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10" grpId="0"/>
      <p:bldP spid="15" grpId="0"/>
      <p:bldP spid="16" grpId="0"/>
      <p:bldP spid="17" grpId="0"/>
      <p:bldP spid="20" grpId="0"/>
    </p:bld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1852</Words>
  <Application>Microsoft Office PowerPoint</Application>
  <PresentationFormat>On-screen Show (4:3)</PresentationFormat>
  <Paragraphs>427</Paragraphs>
  <Slides>28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3" baseType="lpstr">
      <vt:lpstr>Arial</vt:lpstr>
      <vt:lpstr>Calibri</vt:lpstr>
      <vt:lpstr>Comic Sans MS</vt:lpstr>
      <vt:lpstr>MV Boli</vt:lpstr>
      <vt:lpstr>Tema di Office</vt:lpstr>
      <vt:lpstr>Advanced topics on Algorithms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Usi (meno scontati) della visita DFS</dc:title>
  <dc:creator>Luciano</dc:creator>
  <cp:lastModifiedBy>luciano guala'</cp:lastModifiedBy>
  <cp:revision>333</cp:revision>
  <dcterms:created xsi:type="dcterms:W3CDTF">2013-03-05T17:51:33Z</dcterms:created>
  <dcterms:modified xsi:type="dcterms:W3CDTF">2023-03-29T13:04:23Z</dcterms:modified>
</cp:coreProperties>
</file>