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344" r:id="rId3"/>
    <p:sldId id="409" r:id="rId4"/>
    <p:sldId id="441" r:id="rId5"/>
    <p:sldId id="400" r:id="rId6"/>
    <p:sldId id="442" r:id="rId7"/>
    <p:sldId id="443" r:id="rId8"/>
    <p:sldId id="444" r:id="rId9"/>
    <p:sldId id="445" r:id="rId10"/>
    <p:sldId id="446" r:id="rId11"/>
    <p:sldId id="447" r:id="rId12"/>
    <p:sldId id="458" r:id="rId13"/>
    <p:sldId id="448" r:id="rId14"/>
    <p:sldId id="449" r:id="rId15"/>
    <p:sldId id="450" r:id="rId16"/>
    <p:sldId id="454" r:id="rId17"/>
    <p:sldId id="455" r:id="rId18"/>
    <p:sldId id="456" r:id="rId19"/>
    <p:sldId id="457" r:id="rId2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85ED8F"/>
    <a:srgbClr val="83EF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7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5CA1F-70E0-43C5-87FE-D2E40A42F596}" type="datetimeFigureOut">
              <a:rPr lang="it-IT" smtClean="0"/>
              <a:pPr/>
              <a:t>18/11/2024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6CF2D3-8DE8-454D-8C78-734D39781D80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11/18/2024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11/18/2024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11/18/2024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11/18/2024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11/18/2024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11/18/2024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11/18/2024</a:t>
            </a:fld>
            <a:endParaRPr lang="en-US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11/18/2024</a:t>
            </a:fld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11/18/2024</a:t>
            </a:fld>
            <a:endParaRPr lang="en-US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11/18/2024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11/18/2024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20340-1CEF-4BE4-B733-6F2503904D30}" type="datetimeFigureOut">
              <a:rPr lang="en-US" smtClean="0"/>
              <a:pPr/>
              <a:t>11/18/2024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3366FF"/>
                </a:solidFill>
                <a:latin typeface="Comic Sans MS" pitchFamily="66" charset="0"/>
              </a:rPr>
              <a:t>Advanced topics on Algorithms</a:t>
            </a:r>
          </a:p>
        </p:txBody>
      </p:sp>
      <p:sp>
        <p:nvSpPr>
          <p:cNvPr id="5" name="Sottotito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Luciano </a:t>
            </a:r>
            <a:r>
              <a:rPr lang="en-US" dirty="0" err="1">
                <a:solidFill>
                  <a:schemeClr val="tx1"/>
                </a:solidFill>
                <a:latin typeface="Comic Sans MS" panose="030F0702030302020204" pitchFamily="66" charset="0"/>
              </a:rPr>
              <a:t>Gualà</a:t>
            </a:r>
            <a:endParaRPr lang="en-US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www.mat.uniroma2.it/~guala/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kernelization</a:t>
            </a:r>
          </a:p>
        </p:txBody>
      </p:sp>
    </p:spTree>
    <p:extLst>
      <p:ext uri="{BB962C8B-B14F-4D97-AF65-F5344CB8AC3E}">
        <p14:creationId xmlns:p14="http://schemas.microsoft.com/office/powerpoint/2010/main" val="4526247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A08730E0-88CC-C168-6738-7694AE7364D9}"/>
              </a:ext>
            </a:extLst>
          </p:cNvPr>
          <p:cNvSpPr txBox="1"/>
          <p:nvPr/>
        </p:nvSpPr>
        <p:spPr>
          <a:xfrm>
            <a:off x="33828" y="150015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idea: </a:t>
            </a:r>
            <a:r>
              <a:rPr lang="en-US" sz="2000" dirty="0">
                <a:latin typeface="Comic Sans MS" pitchFamily="66" charset="0"/>
              </a:rPr>
              <a:t>pre-processing an instance in order to simplify it to a much smaller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    equivalent instance 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D2B731B3-D904-CEA3-0496-C14F814F5846}"/>
              </a:ext>
            </a:extLst>
          </p:cNvPr>
          <p:cNvSpPr txBox="1"/>
          <p:nvPr/>
        </p:nvSpPr>
        <p:spPr>
          <a:xfrm>
            <a:off x="128568" y="2276872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equivalent: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54DCBD62-F2F7-3873-B16E-741055683286}"/>
              </a:ext>
            </a:extLst>
          </p:cNvPr>
          <p:cNvSpPr txBox="1"/>
          <p:nvPr/>
        </p:nvSpPr>
        <p:spPr>
          <a:xfrm>
            <a:off x="1587346" y="2276872"/>
            <a:ext cx="72331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 answer of (</a:t>
            </a:r>
            <a:r>
              <a:rPr lang="en-US" sz="2000" dirty="0" err="1">
                <a:latin typeface="Comic Sans MS" pitchFamily="66" charset="0"/>
              </a:rPr>
              <a:t>x,k</a:t>
            </a:r>
            <a:r>
              <a:rPr lang="en-US" sz="2000" dirty="0">
                <a:latin typeface="Comic Sans MS" pitchFamily="66" charset="0"/>
              </a:rPr>
              <a:t>) is the same of the answer of (</a:t>
            </a:r>
            <a:r>
              <a:rPr lang="en-US" sz="2000" dirty="0" err="1">
                <a:latin typeface="Comic Sans MS" pitchFamily="66" charset="0"/>
              </a:rPr>
              <a:t>x’,k</a:t>
            </a:r>
            <a:r>
              <a:rPr lang="en-US" sz="2000" dirty="0">
                <a:latin typeface="Comic Sans MS" pitchFamily="66" charset="0"/>
              </a:rPr>
              <a:t>’)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2204D18-85DA-6A46-AB18-8D4F7B39453B}"/>
              </a:ext>
            </a:extLst>
          </p:cNvPr>
          <p:cNvSpPr txBox="1"/>
          <p:nvPr/>
        </p:nvSpPr>
        <p:spPr>
          <a:xfrm>
            <a:off x="35496" y="984554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kernelization: </a:t>
            </a:r>
            <a:r>
              <a:rPr lang="en-US" sz="2000" dirty="0">
                <a:latin typeface="Comic Sans MS" pitchFamily="66" charset="0"/>
              </a:rPr>
              <a:t>a polynomial-time algorithm that converts an instance (</a:t>
            </a:r>
            <a:r>
              <a:rPr lang="en-US" sz="2000" dirty="0" err="1">
                <a:latin typeface="Comic Sans MS" pitchFamily="66" charset="0"/>
              </a:rPr>
              <a:t>x,k</a:t>
            </a:r>
            <a:r>
              <a:rPr lang="en-US" sz="2000" dirty="0">
                <a:latin typeface="Comic Sans MS" pitchFamily="66" charset="0"/>
              </a:rPr>
              <a:t>)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                  into a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small</a:t>
            </a:r>
            <a:r>
              <a:rPr lang="en-US" sz="2000" dirty="0">
                <a:latin typeface="Comic Sans MS" pitchFamily="66" charset="0"/>
              </a:rPr>
              <a:t> and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equivalent</a:t>
            </a:r>
            <a:r>
              <a:rPr lang="en-US" sz="2000" dirty="0">
                <a:latin typeface="Comic Sans MS" pitchFamily="66" charset="0"/>
              </a:rPr>
              <a:t> instance (</a:t>
            </a:r>
            <a:r>
              <a:rPr lang="en-US" sz="2000" dirty="0" err="1">
                <a:latin typeface="Comic Sans MS" pitchFamily="66" charset="0"/>
              </a:rPr>
              <a:t>x’,k</a:t>
            </a:r>
            <a:r>
              <a:rPr lang="en-US" sz="2000" dirty="0">
                <a:latin typeface="Comic Sans MS" pitchFamily="66" charset="0"/>
              </a:rPr>
              <a:t>’)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A06173CB-1E08-071F-C833-04F279859786}"/>
              </a:ext>
            </a:extLst>
          </p:cNvPr>
          <p:cNvSpPr/>
          <p:nvPr/>
        </p:nvSpPr>
        <p:spPr>
          <a:xfrm>
            <a:off x="4753883" y="4693324"/>
            <a:ext cx="576064" cy="328102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43489801-CC86-B7A1-25AA-122A5DBA04D7}"/>
              </a:ext>
            </a:extLst>
          </p:cNvPr>
          <p:cNvSpPr txBox="1"/>
          <p:nvPr/>
        </p:nvSpPr>
        <p:spPr>
          <a:xfrm>
            <a:off x="5941028" y="1848359"/>
            <a:ext cx="9329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kernel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A6E57BB3-EF9C-DB24-F846-06F0B218AD34}"/>
              </a:ext>
            </a:extLst>
          </p:cNvPr>
          <p:cNvSpPr txBox="1"/>
          <p:nvPr/>
        </p:nvSpPr>
        <p:spPr>
          <a:xfrm>
            <a:off x="651242" y="3005320"/>
            <a:ext cx="10987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small: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444636AD-04BF-DF0E-46AF-082956713D31}"/>
              </a:ext>
            </a:extLst>
          </p:cNvPr>
          <p:cNvSpPr txBox="1"/>
          <p:nvPr/>
        </p:nvSpPr>
        <p:spPr>
          <a:xfrm>
            <a:off x="1659354" y="3005320"/>
            <a:ext cx="53285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 size of (</a:t>
            </a:r>
            <a:r>
              <a:rPr lang="en-US" sz="2000" dirty="0" err="1">
                <a:latin typeface="Comic Sans MS" pitchFamily="66" charset="0"/>
              </a:rPr>
              <a:t>x’,k</a:t>
            </a:r>
            <a:r>
              <a:rPr lang="en-US" sz="2000" dirty="0">
                <a:latin typeface="Comic Sans MS" pitchFamily="66" charset="0"/>
              </a:rPr>
              <a:t>’) is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f(k)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88D64C7D-A094-973F-A42F-A3A8F20AB62D}"/>
              </a:ext>
            </a:extLst>
          </p:cNvPr>
          <p:cNvSpPr txBox="1"/>
          <p:nvPr/>
        </p:nvSpPr>
        <p:spPr>
          <a:xfrm>
            <a:off x="5329947" y="5406632"/>
            <a:ext cx="35607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</a:rPr>
              <a:t>obs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: </a:t>
            </a:r>
            <a:r>
              <a:rPr lang="en-US" sz="2000" dirty="0">
                <a:latin typeface="Comic Sans MS" pitchFamily="66" charset="0"/>
              </a:rPr>
              <a:t>after you can run every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    algorithm you want on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    the kernel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7" name="Left Brace 6">
            <a:extLst>
              <a:ext uri="{FF2B5EF4-FFF2-40B4-BE49-F238E27FC236}">
                <a16:creationId xmlns:a16="http://schemas.microsoft.com/office/drawing/2014/main" id="{A1219AE8-F495-1263-1A33-8D1B5DC6D074}"/>
              </a:ext>
            </a:extLst>
          </p:cNvPr>
          <p:cNvSpPr/>
          <p:nvPr/>
        </p:nvSpPr>
        <p:spPr>
          <a:xfrm rot="16200000">
            <a:off x="6244309" y="1360425"/>
            <a:ext cx="217367" cy="758497"/>
          </a:xfrm>
          <a:prstGeom prst="leftBrace">
            <a:avLst/>
          </a:prstGeom>
          <a:ln w="254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EB32F24-89DE-E653-1D7C-F221E62833A2}"/>
              </a:ext>
            </a:extLst>
          </p:cNvPr>
          <p:cNvSpPr/>
          <p:nvPr/>
        </p:nvSpPr>
        <p:spPr>
          <a:xfrm>
            <a:off x="685070" y="3566211"/>
            <a:ext cx="3560718" cy="274310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DCEB4BA0-6BBC-B6A6-7834-3AC4AC3F55EB}"/>
              </a:ext>
            </a:extLst>
          </p:cNvPr>
          <p:cNvSpPr txBox="1"/>
          <p:nvPr/>
        </p:nvSpPr>
        <p:spPr>
          <a:xfrm>
            <a:off x="2074489" y="4654290"/>
            <a:ext cx="7539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 err="1">
                <a:latin typeface="Comic Sans MS" pitchFamily="66" charset="0"/>
              </a:rPr>
              <a:t>x,k</a:t>
            </a:r>
            <a:r>
              <a:rPr lang="en-US" sz="2000" dirty="0">
                <a:latin typeface="Comic Sans MS" pitchFamily="66" charset="0"/>
              </a:rPr>
              <a:t>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199C69AA-46CD-BF83-7537-50AE68E93F08}"/>
              </a:ext>
            </a:extLst>
          </p:cNvPr>
          <p:cNvSpPr txBox="1"/>
          <p:nvPr/>
        </p:nvSpPr>
        <p:spPr>
          <a:xfrm>
            <a:off x="4225892" y="4298629"/>
            <a:ext cx="19946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kernelization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EBD1C5EA-8DB7-14B3-7FE3-FE54ED6DF45B}"/>
              </a:ext>
            </a:extLst>
          </p:cNvPr>
          <p:cNvSpPr/>
          <p:nvPr/>
        </p:nvSpPr>
        <p:spPr>
          <a:xfrm>
            <a:off x="6116604" y="4585118"/>
            <a:ext cx="721361" cy="54451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91554FA2-7968-FAD4-7A1C-6A756A368ED3}"/>
              </a:ext>
            </a:extLst>
          </p:cNvPr>
          <p:cNvSpPr txBox="1"/>
          <p:nvPr/>
        </p:nvSpPr>
        <p:spPr>
          <a:xfrm>
            <a:off x="6077088" y="4623545"/>
            <a:ext cx="904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 err="1">
                <a:latin typeface="Comic Sans MS" pitchFamily="66" charset="0"/>
              </a:rPr>
              <a:t>x’,k</a:t>
            </a:r>
            <a:r>
              <a:rPr lang="en-US" sz="2000" dirty="0">
                <a:latin typeface="Comic Sans MS" pitchFamily="66" charset="0"/>
              </a:rPr>
              <a:t>’)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5175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8" grpId="0" animBg="1"/>
      <p:bldP spid="9" grpId="0"/>
      <p:bldP spid="14" grpId="0"/>
      <p:bldP spid="15" grpId="0"/>
      <p:bldP spid="5" grpId="0"/>
      <p:bldP spid="7" grpId="0" animBg="1"/>
      <p:bldP spid="10" grpId="0" animBg="1"/>
      <p:bldP spid="11" grpId="0"/>
      <p:bldP spid="12" grpId="0"/>
      <p:bldP spid="13" grpId="0" animBg="1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F03224B4-8174-22E8-3B0C-69BC2570BEFC}"/>
              </a:ext>
            </a:extLst>
          </p:cNvPr>
          <p:cNvSpPr txBox="1"/>
          <p:nvPr/>
        </p:nvSpPr>
        <p:spPr>
          <a:xfrm>
            <a:off x="24554" y="260648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latin typeface="Comic Sans MS" pitchFamily="66" charset="0"/>
              </a:rPr>
              <a:t>A parameterized problem is FPT </a:t>
            </a:r>
            <a:r>
              <a:rPr lang="en-US" sz="2000" dirty="0" err="1">
                <a:latin typeface="Comic Sans MS" pitchFamily="66" charset="0"/>
              </a:rPr>
              <a:t>iff</a:t>
            </a:r>
            <a:r>
              <a:rPr lang="en-US" sz="2000" dirty="0">
                <a:latin typeface="Comic Sans MS" pitchFamily="66" charset="0"/>
              </a:rPr>
              <a:t> it admits a kernelization.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BADECB01-D7CC-7107-5DC2-10635188A722}"/>
              </a:ext>
            </a:extLst>
          </p:cNvPr>
          <p:cNvSpPr txBox="1"/>
          <p:nvPr/>
        </p:nvSpPr>
        <p:spPr>
          <a:xfrm>
            <a:off x="35496" y="984097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1314AC93-F838-333E-886F-3D568C04D2A4}"/>
              </a:ext>
            </a:extLst>
          </p:cNvPr>
          <p:cNvSpPr txBox="1"/>
          <p:nvPr/>
        </p:nvSpPr>
        <p:spPr>
          <a:xfrm>
            <a:off x="35496" y="1772119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kernelize and obtain an instance of size n’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</a:t>
            </a:r>
            <a:r>
              <a:rPr lang="en-US" sz="2000" dirty="0">
                <a:latin typeface="Comic Sans MS" pitchFamily="66" charset="0"/>
              </a:rPr>
              <a:t>f(k).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F3C87D4F-F77E-D292-D81C-6B8FA83F0A89}"/>
              </a:ext>
            </a:extLst>
          </p:cNvPr>
          <p:cNvSpPr txBox="1"/>
          <p:nvPr/>
        </p:nvSpPr>
        <p:spPr>
          <a:xfrm>
            <a:off x="1511861" y="3880975"/>
            <a:ext cx="53101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 instance is already kernelized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B790A32-6CA4-D6E0-804F-F5CE546D77BF}"/>
              </a:ext>
            </a:extLst>
          </p:cNvPr>
          <p:cNvSpPr/>
          <p:nvPr/>
        </p:nvSpPr>
        <p:spPr>
          <a:xfrm>
            <a:off x="8820472" y="6093296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C12F12CC-BFCC-D746-50FB-1F154713382C}"/>
              </a:ext>
            </a:extLst>
          </p:cNvPr>
          <p:cNvSpPr txBox="1"/>
          <p:nvPr/>
        </p:nvSpPr>
        <p:spPr>
          <a:xfrm>
            <a:off x="232979" y="4755900"/>
            <a:ext cx="88035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1. solve the instance by running A in time f(k)</a:t>
            </a:r>
            <a:r>
              <a:rPr lang="en-US" sz="2000" dirty="0" err="1">
                <a:latin typeface="Comic Sans MS" pitchFamily="66" charset="0"/>
              </a:rPr>
              <a:t>n</a:t>
            </a:r>
            <a:r>
              <a:rPr lang="en-US" sz="2000" baseline="30000" dirty="0" err="1">
                <a:latin typeface="Comic Sans MS" pitchFamily="66" charset="0"/>
              </a:rPr>
              <a:t>c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</a:t>
            </a:r>
            <a:r>
              <a:rPr lang="en-US" sz="2000" dirty="0">
                <a:latin typeface="Comic Sans MS" pitchFamily="66" charset="0"/>
              </a:rPr>
              <a:t>n</a:t>
            </a:r>
            <a:r>
              <a:rPr lang="en-US" sz="2000" baseline="30000" dirty="0">
                <a:latin typeface="Comic Sans MS" pitchFamily="66" charset="0"/>
              </a:rPr>
              <a:t>c+1</a:t>
            </a:r>
            <a:r>
              <a:rPr lang="en-US" sz="2000" dirty="0">
                <a:latin typeface="Comic Sans MS" pitchFamily="66" charset="0"/>
              </a:rPr>
              <a:t> (polynomial)</a:t>
            </a:r>
            <a:r>
              <a:rPr lang="en-US" sz="2000" baseline="30000" dirty="0">
                <a:latin typeface="Comic Sans MS" pitchFamily="66" charset="0"/>
              </a:rPr>
              <a:t> 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879039CF-9662-CD7E-F8E6-B1DD589C9A64}"/>
              </a:ext>
            </a:extLst>
          </p:cNvPr>
          <p:cNvSpPr txBox="1"/>
          <p:nvPr/>
        </p:nvSpPr>
        <p:spPr>
          <a:xfrm>
            <a:off x="35496" y="1324102"/>
            <a:ext cx="7675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>
                <a:latin typeface="Comic Sans MS" pitchFamily="66" charset="0"/>
                <a:sym typeface="Wingdings" panose="05000000000000000000" pitchFamily="2" charset="2"/>
              </a:rPr>
              <a:t>     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6" name="Arrow: Left 15">
            <a:extLst>
              <a:ext uri="{FF2B5EF4-FFF2-40B4-BE49-F238E27FC236}">
                <a16:creationId xmlns:a16="http://schemas.microsoft.com/office/drawing/2014/main" id="{A9FCD984-7C1C-A277-71CE-A3AE737FF90C}"/>
              </a:ext>
            </a:extLst>
          </p:cNvPr>
          <p:cNvSpPr/>
          <p:nvPr/>
        </p:nvSpPr>
        <p:spPr>
          <a:xfrm>
            <a:off x="196147" y="1432114"/>
            <a:ext cx="360040" cy="216024"/>
          </a:xfrm>
          <a:prstGeom prst="lef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CAB47273-D6D6-785F-29F3-0F99B9CAA5F2}"/>
              </a:ext>
            </a:extLst>
          </p:cNvPr>
          <p:cNvSpPr txBox="1"/>
          <p:nvPr/>
        </p:nvSpPr>
        <p:spPr>
          <a:xfrm>
            <a:off x="26069" y="216479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run any finite algorithm with running time g(n) on the kernel.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198375A5-0837-9975-9E80-5F90EFF365FC}"/>
              </a:ext>
            </a:extLst>
          </p:cNvPr>
          <p:cNvSpPr txBox="1"/>
          <p:nvPr/>
        </p:nvSpPr>
        <p:spPr>
          <a:xfrm>
            <a:off x="35496" y="2580467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Total running time: </a:t>
            </a:r>
            <a:r>
              <a:rPr lang="en-US" sz="2000" dirty="0" err="1">
                <a:latin typeface="Comic Sans MS" pitchFamily="66" charset="0"/>
              </a:rPr>
              <a:t>n</a:t>
            </a:r>
            <a:r>
              <a:rPr lang="en-US" sz="2000" baseline="30000" dirty="0" err="1">
                <a:latin typeface="Comic Sans MS" pitchFamily="66" charset="0"/>
              </a:rPr>
              <a:t>O</a:t>
            </a:r>
            <a:r>
              <a:rPr lang="en-US" sz="2000" baseline="30000" dirty="0">
                <a:latin typeface="Comic Sans MS" pitchFamily="66" charset="0"/>
              </a:rPr>
              <a:t>(1)</a:t>
            </a:r>
            <a:r>
              <a:rPr lang="en-US" sz="2000" dirty="0">
                <a:latin typeface="Comic Sans MS" pitchFamily="66" charset="0"/>
              </a:rPr>
              <a:t>+g(f(k)).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F04DCF86-3EC0-3FFB-38A2-DFAB533627DA}"/>
              </a:ext>
            </a:extLst>
          </p:cNvPr>
          <p:cNvSpPr txBox="1"/>
          <p:nvPr/>
        </p:nvSpPr>
        <p:spPr>
          <a:xfrm>
            <a:off x="53474" y="2986167"/>
            <a:ext cx="7675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>
                <a:latin typeface="Comic Sans MS" pitchFamily="66" charset="0"/>
                <a:sym typeface="Wingdings" panose="05000000000000000000" pitchFamily="2" charset="2"/>
              </a:rPr>
              <a:t>     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0" name="Arrow: Left 19">
            <a:extLst>
              <a:ext uri="{FF2B5EF4-FFF2-40B4-BE49-F238E27FC236}">
                <a16:creationId xmlns:a16="http://schemas.microsoft.com/office/drawing/2014/main" id="{9B32DA7A-3755-28AC-0C7B-2F4F8D1BF3DC}"/>
              </a:ext>
            </a:extLst>
          </p:cNvPr>
          <p:cNvSpPr/>
          <p:nvPr/>
        </p:nvSpPr>
        <p:spPr>
          <a:xfrm rot="10800000">
            <a:off x="232979" y="3094179"/>
            <a:ext cx="360040" cy="216024"/>
          </a:xfrm>
          <a:prstGeom prst="lef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E792EFFD-CFB9-E7CC-DADC-F7859677F0C7}"/>
              </a:ext>
            </a:extLst>
          </p:cNvPr>
          <p:cNvSpPr txBox="1"/>
          <p:nvPr/>
        </p:nvSpPr>
        <p:spPr>
          <a:xfrm>
            <a:off x="56018" y="3490879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A be an f(k)</a:t>
            </a:r>
            <a:r>
              <a:rPr lang="en-US" sz="2000" dirty="0" err="1">
                <a:latin typeface="Comic Sans MS" pitchFamily="66" charset="0"/>
              </a:rPr>
              <a:t>n</a:t>
            </a:r>
            <a:r>
              <a:rPr lang="en-US" sz="2000" baseline="30000" dirty="0" err="1">
                <a:latin typeface="Comic Sans MS" pitchFamily="66" charset="0"/>
              </a:rPr>
              <a:t>c</a:t>
            </a:r>
            <a:r>
              <a:rPr lang="en-US" sz="2000" dirty="0">
                <a:latin typeface="Comic Sans MS" pitchFamily="66" charset="0"/>
              </a:rPr>
              <a:t> time algorithm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422AD73C-1300-16E2-F2EC-7DF0F89023AC}"/>
              </a:ext>
            </a:extLst>
          </p:cNvPr>
          <p:cNvSpPr txBox="1"/>
          <p:nvPr/>
        </p:nvSpPr>
        <p:spPr>
          <a:xfrm>
            <a:off x="65290" y="3878791"/>
            <a:ext cx="14916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n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f(k)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B90224E3-0EBD-4ACA-FC3D-02FBBAFC12D9}"/>
              </a:ext>
            </a:extLst>
          </p:cNvPr>
          <p:cNvSpPr txBox="1"/>
          <p:nvPr/>
        </p:nvSpPr>
        <p:spPr>
          <a:xfrm>
            <a:off x="65290" y="4266703"/>
            <a:ext cx="24184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f(k)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n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4FC69FDC-AD35-0D24-BC05-61659C7033BA}"/>
              </a:ext>
            </a:extLst>
          </p:cNvPr>
          <p:cNvSpPr txBox="1"/>
          <p:nvPr/>
        </p:nvSpPr>
        <p:spPr>
          <a:xfrm>
            <a:off x="210412" y="5245097"/>
            <a:ext cx="88035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2. output a O(1)-size YES/NO instance as appropriate (to kernelize)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5507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 animBg="1"/>
      <p:bldP spid="12" grpId="0"/>
      <p:bldP spid="15" grpId="0"/>
      <p:bldP spid="16" grpId="0" animBg="1"/>
      <p:bldP spid="17" grpId="0"/>
      <p:bldP spid="18" grpId="0"/>
      <p:bldP spid="19" grpId="0"/>
      <p:bldP spid="20" grpId="0" animBg="1"/>
      <p:bldP spid="21" grpId="0"/>
      <p:bldP spid="22" grpId="0"/>
      <p:bldP spid="23" grpId="0"/>
      <p:bldP spid="2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1121F9E7-31D6-9DE7-D88D-657AC223A97D}"/>
              </a:ext>
            </a:extLst>
          </p:cNvPr>
          <p:cNvSpPr txBox="1"/>
          <p:nvPr/>
        </p:nvSpPr>
        <p:spPr>
          <a:xfrm>
            <a:off x="33828" y="150015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polynomial kernel for k-Vertex Cover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6A54031E-260A-32AA-9A32-D57FBFA7817F}"/>
              </a:ext>
            </a:extLst>
          </p:cNvPr>
          <p:cNvSpPr txBox="1"/>
          <p:nvPr/>
        </p:nvSpPr>
        <p:spPr>
          <a:xfrm>
            <a:off x="35496" y="50861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based on reduction rules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7E386799-59CE-9704-FFDD-19B8ED2CAD24}"/>
              </a:ext>
            </a:extLst>
          </p:cNvPr>
          <p:cNvSpPr txBox="1"/>
          <p:nvPr/>
        </p:nvSpPr>
        <p:spPr>
          <a:xfrm>
            <a:off x="600298" y="936294"/>
            <a:ext cx="987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rule 1: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13A5B6E4-33D3-37DF-3911-5BBF86FE3FE1}"/>
              </a:ext>
            </a:extLst>
          </p:cNvPr>
          <p:cNvSpPr txBox="1"/>
          <p:nvPr/>
        </p:nvSpPr>
        <p:spPr>
          <a:xfrm>
            <a:off x="1475656" y="936294"/>
            <a:ext cx="72331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there is a vertex v of degree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</a:t>
            </a:r>
            <a:r>
              <a:rPr lang="en-US" sz="2000" dirty="0">
                <a:latin typeface="Comic Sans MS" pitchFamily="66" charset="0"/>
              </a:rPr>
              <a:t> k+1, then delete v (and all its incident edges) from G and decrement the parameter k by 1. The new instance is (G-v,k-1)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5F0ED17D-4B06-D391-C3FF-9B69E7D809E8}"/>
              </a:ext>
            </a:extLst>
          </p:cNvPr>
          <p:cNvSpPr/>
          <p:nvPr/>
        </p:nvSpPr>
        <p:spPr>
          <a:xfrm>
            <a:off x="7473411" y="3818267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40A360F-1D06-565A-B88A-ACB37DB9F47C}"/>
              </a:ext>
            </a:extLst>
          </p:cNvPr>
          <p:cNvSpPr/>
          <p:nvPr/>
        </p:nvSpPr>
        <p:spPr>
          <a:xfrm>
            <a:off x="8012458" y="321788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CDABA85-BBC7-0687-96FA-B368084B889F}"/>
              </a:ext>
            </a:extLst>
          </p:cNvPr>
          <p:cNvSpPr/>
          <p:nvPr/>
        </p:nvSpPr>
        <p:spPr>
          <a:xfrm>
            <a:off x="8228482" y="4009970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B09B51F-4085-27FB-09CC-2DF71A4FE5E8}"/>
              </a:ext>
            </a:extLst>
          </p:cNvPr>
          <p:cNvSpPr/>
          <p:nvPr/>
        </p:nvSpPr>
        <p:spPr>
          <a:xfrm>
            <a:off x="8084466" y="4370010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1FE7A34-4F5E-801E-A012-34E30206E506}"/>
              </a:ext>
            </a:extLst>
          </p:cNvPr>
          <p:cNvCxnSpPr>
            <a:stCxn id="9" idx="3"/>
            <a:endCxn id="8" idx="7"/>
          </p:cNvCxnSpPr>
          <p:nvPr/>
        </p:nvCxnSpPr>
        <p:spPr>
          <a:xfrm flipH="1">
            <a:off x="7596336" y="3340807"/>
            <a:ext cx="437213" cy="498551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4FD756D-CBF4-C788-9594-C17FD5EAE281}"/>
              </a:ext>
            </a:extLst>
          </p:cNvPr>
          <p:cNvCxnSpPr>
            <a:stCxn id="8" idx="6"/>
            <a:endCxn id="10" idx="2"/>
          </p:cNvCxnSpPr>
          <p:nvPr/>
        </p:nvCxnSpPr>
        <p:spPr>
          <a:xfrm>
            <a:off x="7617427" y="3890275"/>
            <a:ext cx="611055" cy="191703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598381D-6955-5B6A-CF83-AB14C93EBE9D}"/>
              </a:ext>
            </a:extLst>
          </p:cNvPr>
          <p:cNvCxnSpPr>
            <a:cxnSpLocks/>
            <a:stCxn id="8" idx="5"/>
            <a:endCxn id="12" idx="1"/>
          </p:cNvCxnSpPr>
          <p:nvPr/>
        </p:nvCxnSpPr>
        <p:spPr>
          <a:xfrm>
            <a:off x="7596336" y="3941192"/>
            <a:ext cx="509221" cy="44990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id="{71E17B07-ADB8-3718-477A-27B2C249488C}"/>
              </a:ext>
            </a:extLst>
          </p:cNvPr>
          <p:cNvSpPr/>
          <p:nvPr/>
        </p:nvSpPr>
        <p:spPr>
          <a:xfrm>
            <a:off x="8228482" y="357792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431D104-5A8B-C5A4-D24E-EF038E3CC4C1}"/>
              </a:ext>
            </a:extLst>
          </p:cNvPr>
          <p:cNvCxnSpPr>
            <a:cxnSpLocks/>
            <a:stCxn id="17" idx="2"/>
            <a:endCxn id="8" idx="6"/>
          </p:cNvCxnSpPr>
          <p:nvPr/>
        </p:nvCxnSpPr>
        <p:spPr>
          <a:xfrm flipH="1">
            <a:off x="7617427" y="3649930"/>
            <a:ext cx="611055" cy="240345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Arc 21">
            <a:extLst>
              <a:ext uri="{FF2B5EF4-FFF2-40B4-BE49-F238E27FC236}">
                <a16:creationId xmlns:a16="http://schemas.microsoft.com/office/drawing/2014/main" id="{5962FCE9-729D-D787-5A7D-440DB057A50A}"/>
              </a:ext>
            </a:extLst>
          </p:cNvPr>
          <p:cNvSpPr/>
          <p:nvPr/>
        </p:nvSpPr>
        <p:spPr>
          <a:xfrm rot="1240600">
            <a:off x="7056896" y="3407163"/>
            <a:ext cx="912336" cy="966226"/>
          </a:xfrm>
          <a:prstGeom prst="arc">
            <a:avLst>
              <a:gd name="adj1" fmla="val 16200000"/>
              <a:gd name="adj2" fmla="val 2784419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0522D525-E415-98EB-3EC6-287B36B04D04}"/>
              </a:ext>
            </a:extLst>
          </p:cNvPr>
          <p:cNvSpPr txBox="1"/>
          <p:nvPr/>
        </p:nvSpPr>
        <p:spPr>
          <a:xfrm>
            <a:off x="7164288" y="3639303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v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DA2421DC-E051-8244-6949-06C7679825BA}"/>
              </a:ext>
            </a:extLst>
          </p:cNvPr>
          <p:cNvSpPr txBox="1"/>
          <p:nvPr/>
        </p:nvSpPr>
        <p:spPr>
          <a:xfrm>
            <a:off x="7322938" y="4286468"/>
            <a:ext cx="1621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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k+1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565230F7-03D3-4CE4-2495-1CEB0E9C002F}"/>
              </a:ext>
            </a:extLst>
          </p:cNvPr>
          <p:cNvSpPr txBox="1"/>
          <p:nvPr/>
        </p:nvSpPr>
        <p:spPr>
          <a:xfrm>
            <a:off x="602995" y="2001034"/>
            <a:ext cx="987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rule 2: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AB7BE11E-3D3E-74E8-8417-AE0655475F90}"/>
              </a:ext>
            </a:extLst>
          </p:cNvPr>
          <p:cNvSpPr txBox="1"/>
          <p:nvPr/>
        </p:nvSpPr>
        <p:spPr>
          <a:xfrm>
            <a:off x="1478353" y="2001034"/>
            <a:ext cx="72331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G contains an isolated (0-degree) vertex v, delete v from G. The new instance is (G-</a:t>
            </a:r>
            <a:r>
              <a:rPr lang="en-US" sz="2000" dirty="0" err="1">
                <a:latin typeface="Comic Sans MS" pitchFamily="66" charset="0"/>
              </a:rPr>
              <a:t>v,k</a:t>
            </a:r>
            <a:r>
              <a:rPr lang="en-US" sz="2000" dirty="0">
                <a:latin typeface="Comic Sans MS" pitchFamily="66" charset="0"/>
              </a:rPr>
              <a:t>)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181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 animBg="1"/>
      <p:bldP spid="9" grpId="0" animBg="1"/>
      <p:bldP spid="10" grpId="0" animBg="1"/>
      <p:bldP spid="12" grpId="0" animBg="1"/>
      <p:bldP spid="17" grpId="0" animBg="1"/>
      <p:bldP spid="22" grpId="0" animBg="1"/>
      <p:bldP spid="23" grpId="0"/>
      <p:bldP spid="24" grpId="0"/>
      <p:bldP spid="25" grpId="0"/>
      <p:bldP spid="2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1121F9E7-31D6-9DE7-D88D-657AC223A97D}"/>
              </a:ext>
            </a:extLst>
          </p:cNvPr>
          <p:cNvSpPr txBox="1"/>
          <p:nvPr/>
        </p:nvSpPr>
        <p:spPr>
          <a:xfrm>
            <a:off x="33828" y="150015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polynomial kernel for k-Vertex Cover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5D35B60F-08AF-D8DC-EF38-7F40D6CD506F}"/>
              </a:ext>
            </a:extLst>
          </p:cNvPr>
          <p:cNvSpPr txBox="1"/>
          <p:nvPr/>
        </p:nvSpPr>
        <p:spPr>
          <a:xfrm>
            <a:off x="17282" y="2852936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Lemma</a:t>
            </a:r>
          </a:p>
          <a:p>
            <a:r>
              <a:rPr lang="en-US" sz="2000" dirty="0">
                <a:latin typeface="Comic Sans MS" pitchFamily="66" charset="0"/>
              </a:rPr>
              <a:t>If (</a:t>
            </a:r>
            <a:r>
              <a:rPr lang="en-US" sz="2000" dirty="0" err="1">
                <a:latin typeface="Comic Sans MS" pitchFamily="66" charset="0"/>
              </a:rPr>
              <a:t>G,k</a:t>
            </a:r>
            <a:r>
              <a:rPr lang="en-US" sz="2000" dirty="0">
                <a:latin typeface="Comic Sans MS" pitchFamily="66" charset="0"/>
              </a:rPr>
              <a:t>) is a YES-instance and none of the above rules is applicable to G, then |E(G)|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k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2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and </a:t>
            </a:r>
            <a:r>
              <a:rPr lang="en-US" sz="2000" dirty="0">
                <a:latin typeface="Comic Sans MS" pitchFamily="66" charset="0"/>
              </a:rPr>
              <a:t>|V(G)|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2k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2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.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3B294BAA-100F-6F4E-0311-5402F1A8DDB9}"/>
              </a:ext>
            </a:extLst>
          </p:cNvPr>
          <p:cNvSpPr txBox="1"/>
          <p:nvPr/>
        </p:nvSpPr>
        <p:spPr>
          <a:xfrm>
            <a:off x="35496" y="378904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6A6FC897-176B-0875-F0A7-E7DC0F790CCB}"/>
              </a:ext>
            </a:extLst>
          </p:cNvPr>
          <p:cNvSpPr txBox="1"/>
          <p:nvPr/>
        </p:nvSpPr>
        <p:spPr>
          <a:xfrm>
            <a:off x="26069" y="414908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Since rule 1 is not applicable every vertex has degree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k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7" name="Arrow: Right 26">
            <a:extLst>
              <a:ext uri="{FF2B5EF4-FFF2-40B4-BE49-F238E27FC236}">
                <a16:creationId xmlns:a16="http://schemas.microsoft.com/office/drawing/2014/main" id="{555B94DE-08F6-0D5A-2DBC-A2629E9E8ECA}"/>
              </a:ext>
            </a:extLst>
          </p:cNvPr>
          <p:cNvSpPr/>
          <p:nvPr/>
        </p:nvSpPr>
        <p:spPr>
          <a:xfrm>
            <a:off x="220382" y="4637402"/>
            <a:ext cx="391178" cy="230425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4E1FF7C4-30F6-3B23-E523-E443F2811358}"/>
              </a:ext>
            </a:extLst>
          </p:cNvPr>
          <p:cNvSpPr txBox="1"/>
          <p:nvPr/>
        </p:nvSpPr>
        <p:spPr>
          <a:xfrm>
            <a:off x="755576" y="4552559"/>
            <a:ext cx="53101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k vertices can cover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k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2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edges 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FE3F8D0-5CB0-9C09-3DE6-0908B8ADEAAA}"/>
              </a:ext>
            </a:extLst>
          </p:cNvPr>
          <p:cNvSpPr/>
          <p:nvPr/>
        </p:nvSpPr>
        <p:spPr>
          <a:xfrm>
            <a:off x="8820472" y="6093296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EB45AFBC-013B-0707-4709-53044AEA8B31}"/>
              </a:ext>
            </a:extLst>
          </p:cNvPr>
          <p:cNvSpPr txBox="1"/>
          <p:nvPr/>
        </p:nvSpPr>
        <p:spPr>
          <a:xfrm>
            <a:off x="35496" y="501317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Since rule 2 is not applicable, every vertex has an incident edge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1" name="Arrow: Right 40">
            <a:extLst>
              <a:ext uri="{FF2B5EF4-FFF2-40B4-BE49-F238E27FC236}">
                <a16:creationId xmlns:a16="http://schemas.microsoft.com/office/drawing/2014/main" id="{12B56517-4868-5C9A-E5BF-E09BF43184A9}"/>
              </a:ext>
            </a:extLst>
          </p:cNvPr>
          <p:cNvSpPr/>
          <p:nvPr/>
        </p:nvSpPr>
        <p:spPr>
          <a:xfrm>
            <a:off x="220381" y="5643478"/>
            <a:ext cx="391178" cy="230425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9221DCA5-8CC6-6C00-2C0B-C1B34A6FEE4C}"/>
              </a:ext>
            </a:extLst>
          </p:cNvPr>
          <p:cNvSpPr txBox="1"/>
          <p:nvPr/>
        </p:nvSpPr>
        <p:spPr>
          <a:xfrm>
            <a:off x="755575" y="5558635"/>
            <a:ext cx="74888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|V(G)|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2k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2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   </a:t>
            </a:r>
            <a:r>
              <a:rPr lang="en-US" sz="2000" dirty="0">
                <a:latin typeface="Comic Sans MS" pitchFamily="66" charset="0"/>
              </a:rPr>
              <a:t>(worst case E(G) is a matching of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k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2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edges</a:t>
            </a:r>
            <a:r>
              <a:rPr lang="en-US" sz="2000" dirty="0">
                <a:latin typeface="Comic Sans MS" pitchFamily="66" charset="0"/>
              </a:rPr>
              <a:t>)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C59B01E2-FE12-7F07-AAA9-3A43828453C6}"/>
              </a:ext>
            </a:extLst>
          </p:cNvPr>
          <p:cNvSpPr txBox="1"/>
          <p:nvPr/>
        </p:nvSpPr>
        <p:spPr>
          <a:xfrm>
            <a:off x="35496" y="50861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based on reduction rules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98E547AB-A9C8-2DBF-8B97-61AAACF202B6}"/>
              </a:ext>
            </a:extLst>
          </p:cNvPr>
          <p:cNvSpPr txBox="1"/>
          <p:nvPr/>
        </p:nvSpPr>
        <p:spPr>
          <a:xfrm>
            <a:off x="600298" y="936294"/>
            <a:ext cx="987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rule 1: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320E7F3E-3F8A-E811-2F77-23CBC7CE43CE}"/>
              </a:ext>
            </a:extLst>
          </p:cNvPr>
          <p:cNvSpPr txBox="1"/>
          <p:nvPr/>
        </p:nvSpPr>
        <p:spPr>
          <a:xfrm>
            <a:off x="1475656" y="936294"/>
            <a:ext cx="72331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there is a vertex v of degree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</a:t>
            </a:r>
            <a:r>
              <a:rPr lang="en-US" sz="2000" dirty="0">
                <a:latin typeface="Comic Sans MS" pitchFamily="66" charset="0"/>
              </a:rPr>
              <a:t> k+1, then delete v (and all its incident edges) from G and decrement the parameter k by 1. The new instance is (G-v,k-1)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7" name="CasellaDiTesto 3">
            <a:extLst>
              <a:ext uri="{FF2B5EF4-FFF2-40B4-BE49-F238E27FC236}">
                <a16:creationId xmlns:a16="http://schemas.microsoft.com/office/drawing/2014/main" id="{F3F4DC07-AB5C-DEE8-EA14-62A398DCF52A}"/>
              </a:ext>
            </a:extLst>
          </p:cNvPr>
          <p:cNvSpPr txBox="1"/>
          <p:nvPr/>
        </p:nvSpPr>
        <p:spPr>
          <a:xfrm>
            <a:off x="602995" y="2001034"/>
            <a:ext cx="987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rule 2: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48" name="CasellaDiTesto 3">
            <a:extLst>
              <a:ext uri="{FF2B5EF4-FFF2-40B4-BE49-F238E27FC236}">
                <a16:creationId xmlns:a16="http://schemas.microsoft.com/office/drawing/2014/main" id="{2469CB64-B628-DC57-3513-4B230E13F3A9}"/>
              </a:ext>
            </a:extLst>
          </p:cNvPr>
          <p:cNvSpPr txBox="1"/>
          <p:nvPr/>
        </p:nvSpPr>
        <p:spPr>
          <a:xfrm>
            <a:off x="1478353" y="2001034"/>
            <a:ext cx="72331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G contains an isolated (0-degree) vertex v, delete v from G. The new instance is (G-</a:t>
            </a:r>
            <a:r>
              <a:rPr lang="en-US" sz="2000" dirty="0" err="1">
                <a:latin typeface="Comic Sans MS" pitchFamily="66" charset="0"/>
              </a:rPr>
              <a:t>v,k</a:t>
            </a:r>
            <a:r>
              <a:rPr lang="en-US" sz="2000" dirty="0">
                <a:latin typeface="Comic Sans MS" pitchFamily="66" charset="0"/>
              </a:rPr>
              <a:t>)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585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5" grpId="0"/>
      <p:bldP spid="27" grpId="0" animBg="1"/>
      <p:bldP spid="28" grpId="0"/>
      <p:bldP spid="29" grpId="0" animBg="1"/>
      <p:bldP spid="40" grpId="0"/>
      <p:bldP spid="41" grpId="0" animBg="1"/>
      <p:bldP spid="4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1121F9E7-31D6-9DE7-D88D-657AC223A97D}"/>
              </a:ext>
            </a:extLst>
          </p:cNvPr>
          <p:cNvSpPr txBox="1"/>
          <p:nvPr/>
        </p:nvSpPr>
        <p:spPr>
          <a:xfrm>
            <a:off x="33828" y="150015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polynomial kernel for k-Vertex Cover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A572EC9E-5D97-7451-4F65-095494CDA5A3}"/>
              </a:ext>
            </a:extLst>
          </p:cNvPr>
          <p:cNvSpPr txBox="1"/>
          <p:nvPr/>
        </p:nvSpPr>
        <p:spPr>
          <a:xfrm>
            <a:off x="566317" y="2753633"/>
            <a:ext cx="987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rule 3: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B1A733AB-E2B7-3FB3-0A6A-66ABE35F0068}"/>
              </a:ext>
            </a:extLst>
          </p:cNvPr>
          <p:cNvSpPr txBox="1"/>
          <p:nvPr/>
        </p:nvSpPr>
        <p:spPr>
          <a:xfrm>
            <a:off x="1441675" y="2753633"/>
            <a:ext cx="723312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(G, k) be an instance such that rule 1 &amp; 2 are not applicable. If k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0 or G has more than k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2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edges or more than 2k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2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vertices, conclude that (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G,k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 is a NO-instance. Output a canonical NO-instance.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A1360140-F8A9-A38F-A3BD-E5DCC948B9AB}"/>
              </a:ext>
            </a:extLst>
          </p:cNvPr>
          <p:cNvSpPr txBox="1"/>
          <p:nvPr/>
        </p:nvSpPr>
        <p:spPr>
          <a:xfrm>
            <a:off x="35496" y="50861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based on reduction rules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C0D6D3D6-B96D-7FAE-53CA-30368C95B31C}"/>
              </a:ext>
            </a:extLst>
          </p:cNvPr>
          <p:cNvSpPr txBox="1"/>
          <p:nvPr/>
        </p:nvSpPr>
        <p:spPr>
          <a:xfrm>
            <a:off x="600298" y="936294"/>
            <a:ext cx="987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rule 1: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A44A9A53-FA92-EDA5-7C11-ECD2C5AD37C5}"/>
              </a:ext>
            </a:extLst>
          </p:cNvPr>
          <p:cNvSpPr txBox="1"/>
          <p:nvPr/>
        </p:nvSpPr>
        <p:spPr>
          <a:xfrm>
            <a:off x="1475656" y="936294"/>
            <a:ext cx="72331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there is a vertex v of degree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</a:t>
            </a:r>
            <a:r>
              <a:rPr lang="en-US" sz="2000" dirty="0">
                <a:latin typeface="Comic Sans MS" pitchFamily="66" charset="0"/>
              </a:rPr>
              <a:t> k+1, then delete v (and all its incident edges) from G and decrement the parameter k by 1. The new instance is (G-v,k-1)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6E761F57-D77A-E279-4A21-0F16AC133A17}"/>
              </a:ext>
            </a:extLst>
          </p:cNvPr>
          <p:cNvSpPr txBox="1"/>
          <p:nvPr/>
        </p:nvSpPr>
        <p:spPr>
          <a:xfrm>
            <a:off x="602995" y="2001034"/>
            <a:ext cx="987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rule 2: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0E329E53-8ECE-0415-B780-57EFF209BF03}"/>
              </a:ext>
            </a:extLst>
          </p:cNvPr>
          <p:cNvSpPr txBox="1"/>
          <p:nvPr/>
        </p:nvSpPr>
        <p:spPr>
          <a:xfrm>
            <a:off x="1478353" y="2001034"/>
            <a:ext cx="72331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G contains an isolated (0-degree) vertex v, delete v from G. The new instance is (G-</a:t>
            </a:r>
            <a:r>
              <a:rPr lang="en-US" sz="2000" dirty="0" err="1">
                <a:latin typeface="Comic Sans MS" pitchFamily="66" charset="0"/>
              </a:rPr>
              <a:t>v,k</a:t>
            </a:r>
            <a:r>
              <a:rPr lang="en-US" sz="2000" dirty="0">
                <a:latin typeface="Comic Sans MS" pitchFamily="66" charset="0"/>
              </a:rPr>
              <a:t>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7077A9A6-BDB0-FAFB-D071-5B1B8C57DEF6}"/>
              </a:ext>
            </a:extLst>
          </p:cNvPr>
          <p:cNvSpPr txBox="1"/>
          <p:nvPr/>
        </p:nvSpPr>
        <p:spPr>
          <a:xfrm>
            <a:off x="96562" y="4149080"/>
            <a:ext cx="17391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running time: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D602BEAA-FDC3-0AC4-1D79-C4ACA80FF3A1}"/>
              </a:ext>
            </a:extLst>
          </p:cNvPr>
          <p:cNvSpPr txBox="1"/>
          <p:nvPr/>
        </p:nvSpPr>
        <p:spPr>
          <a:xfrm>
            <a:off x="1763688" y="4149080"/>
            <a:ext cx="41044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naive implementation  O(n</a:t>
            </a:r>
            <a:r>
              <a:rPr lang="en-US" sz="2000" baseline="30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)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C9529DF1-8AC0-5E62-2FF1-09EEAE300563}"/>
              </a:ext>
            </a:extLst>
          </p:cNvPr>
          <p:cNvSpPr txBox="1"/>
          <p:nvPr/>
        </p:nvSpPr>
        <p:spPr>
          <a:xfrm>
            <a:off x="1763688" y="4509120"/>
            <a:ext cx="41044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clever implementation  O(</a:t>
            </a:r>
            <a:r>
              <a:rPr lang="en-US" sz="2000" dirty="0" err="1">
                <a:latin typeface="Comic Sans MS" pitchFamily="66" charset="0"/>
              </a:rPr>
              <a:t>n+m</a:t>
            </a:r>
            <a:r>
              <a:rPr lang="en-US" sz="2000" dirty="0">
                <a:latin typeface="Comic Sans MS" pitchFamily="66" charset="0"/>
              </a:rPr>
              <a:t>)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72EEF107-6C67-E2F4-E218-7A08C31D366A}"/>
              </a:ext>
            </a:extLst>
          </p:cNvPr>
          <p:cNvSpPr txBox="1"/>
          <p:nvPr/>
        </p:nvSpPr>
        <p:spPr>
          <a:xfrm>
            <a:off x="107504" y="5045114"/>
            <a:ext cx="3168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solving k-Vertex Cover: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5E9E2171-9E9F-A7CC-3467-1B691551EBCB}"/>
              </a:ext>
            </a:extLst>
          </p:cNvPr>
          <p:cNvSpPr txBox="1"/>
          <p:nvPr/>
        </p:nvSpPr>
        <p:spPr>
          <a:xfrm>
            <a:off x="251520" y="5721651"/>
            <a:ext cx="51125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kernelization + bound-search tree </a:t>
            </a:r>
            <a:r>
              <a:rPr lang="en-US" sz="2000" dirty="0" err="1">
                <a:latin typeface="Comic Sans MS" pitchFamily="66" charset="0"/>
              </a:rPr>
              <a:t>alg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DADD93F4-D7BE-8E45-C1F0-AE3B16EDAD12}"/>
              </a:ext>
            </a:extLst>
          </p:cNvPr>
          <p:cNvSpPr/>
          <p:nvPr/>
        </p:nvSpPr>
        <p:spPr>
          <a:xfrm>
            <a:off x="5000801" y="5806493"/>
            <a:ext cx="391178" cy="230425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87E38CD0-6E59-A86F-E128-1369A52ADC94}"/>
              </a:ext>
            </a:extLst>
          </p:cNvPr>
          <p:cNvSpPr txBox="1"/>
          <p:nvPr/>
        </p:nvSpPr>
        <p:spPr>
          <a:xfrm>
            <a:off x="5652120" y="5721651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O(n+m+2</a:t>
            </a:r>
            <a:r>
              <a:rPr lang="en-US" sz="2400" baseline="30000" dirty="0">
                <a:latin typeface="Comic Sans MS" pitchFamily="66" charset="0"/>
              </a:rPr>
              <a:t>k </a:t>
            </a:r>
            <a:r>
              <a:rPr lang="en-US" sz="2400" dirty="0">
                <a:latin typeface="Comic Sans MS" pitchFamily="66" charset="0"/>
              </a:rPr>
              <a:t>k</a:t>
            </a:r>
            <a:r>
              <a:rPr lang="en-US" sz="2400" baseline="30000" dirty="0">
                <a:latin typeface="Comic Sans MS" pitchFamily="66" charset="0"/>
              </a:rPr>
              <a:t>2</a:t>
            </a:r>
            <a:r>
              <a:rPr lang="en-US" sz="2400" dirty="0">
                <a:latin typeface="Comic Sans MS" pitchFamily="66" charset="0"/>
              </a:rPr>
              <a:t>)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604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 animBg="1"/>
      <p:bldP spid="2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3">
            <a:extLst>
              <a:ext uri="{FF2B5EF4-FFF2-40B4-BE49-F238E27FC236}">
                <a16:creationId xmlns:a16="http://schemas.microsoft.com/office/drawing/2014/main" id="{69054914-4D20-F3D6-0111-A7748F662725}"/>
              </a:ext>
            </a:extLst>
          </p:cNvPr>
          <p:cNvSpPr txBox="1"/>
          <p:nvPr/>
        </p:nvSpPr>
        <p:spPr>
          <a:xfrm>
            <a:off x="35496" y="1046639"/>
            <a:ext cx="908395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the size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of the solution we are looking for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the maximum degree of the input graph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the dimension of the point set in the input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the length of the strings in the input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the length of the clauses in the input Boolean formula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the number of moves in a puzzle game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the budget in an augmenting problem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...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9D6C83E7-F57C-8736-7B5F-BF951C2498A9}"/>
              </a:ext>
            </a:extLst>
          </p:cNvPr>
          <p:cNvSpPr txBox="1"/>
          <p:nvPr/>
        </p:nvSpPr>
        <p:spPr>
          <a:xfrm>
            <a:off x="0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what can be the parameter k?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87661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3">
            <a:extLst>
              <a:ext uri="{FF2B5EF4-FFF2-40B4-BE49-F238E27FC236}">
                <a16:creationId xmlns:a16="http://schemas.microsoft.com/office/drawing/2014/main" id="{69054914-4D20-F3D6-0111-A7748F662725}"/>
              </a:ext>
            </a:extLst>
          </p:cNvPr>
          <p:cNvSpPr txBox="1"/>
          <p:nvPr/>
        </p:nvSpPr>
        <p:spPr>
          <a:xfrm>
            <a:off x="35496" y="1046639"/>
            <a:ext cx="908395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finding a vertex cover of size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finding a path of length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finding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disjoint triangles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drawing a graph in the plane with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edge crossings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finding disjoint paths that connects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pairs of vertices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finding the maximum clique in a graph of maximum degree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...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9D6C83E7-F57C-8736-7B5F-BF951C2498A9}"/>
              </a:ext>
            </a:extLst>
          </p:cNvPr>
          <p:cNvSpPr txBox="1"/>
          <p:nvPr/>
        </p:nvSpPr>
        <p:spPr>
          <a:xfrm>
            <a:off x="0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Examples of NP-hard problems that are FPT: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8894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3">
            <a:extLst>
              <a:ext uri="{FF2B5EF4-FFF2-40B4-BE49-F238E27FC236}">
                <a16:creationId xmlns:a16="http://schemas.microsoft.com/office/drawing/2014/main" id="{69054914-4D20-F3D6-0111-A7748F662725}"/>
              </a:ext>
            </a:extLst>
          </p:cNvPr>
          <p:cNvSpPr txBox="1"/>
          <p:nvPr/>
        </p:nvSpPr>
        <p:spPr>
          <a:xfrm>
            <a:off x="35496" y="2126759"/>
            <a:ext cx="908395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finding a clique/independent set of size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finding a dominating set of size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finding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pairwise disjoint sets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given a graph G, finding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vertices that covers at least s edges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(partial Vertex Cover)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given a Boolean formula, decide if can be satisfied by assigning TRUE to at most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variables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...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9D6C83E7-F57C-8736-7B5F-BF951C2498A9}"/>
              </a:ext>
            </a:extLst>
          </p:cNvPr>
          <p:cNvSpPr txBox="1"/>
          <p:nvPr/>
        </p:nvSpPr>
        <p:spPr>
          <a:xfrm>
            <a:off x="0" y="177281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Examples of W[1]-hard problems: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F717141F-3F1B-1C6F-4FB8-82DD8F4FE2D6}"/>
              </a:ext>
            </a:extLst>
          </p:cNvPr>
          <p:cNvSpPr txBox="1"/>
          <p:nvPr/>
        </p:nvSpPr>
        <p:spPr>
          <a:xfrm>
            <a:off x="30025" y="18864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W[1]-hardness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9F0E718A-6987-1DC1-6220-968582C18AC3}"/>
              </a:ext>
            </a:extLst>
          </p:cNvPr>
          <p:cNvSpPr txBox="1"/>
          <p:nvPr/>
        </p:nvSpPr>
        <p:spPr>
          <a:xfrm>
            <a:off x="60050" y="620688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Negative evidence similar to NP-completeness. If a problem is</a:t>
            </a:r>
          </a:p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W[1]-hard</a:t>
            </a:r>
            <a:r>
              <a:rPr lang="en-US" sz="2000" dirty="0">
                <a:latin typeface="Comic Sans MS" pitchFamily="66" charset="0"/>
              </a:rPr>
              <a:t>, then the problem is not FPT unless FPT=W[1].</a:t>
            </a:r>
          </a:p>
        </p:txBody>
      </p:sp>
    </p:spTree>
    <p:extLst>
      <p:ext uri="{BB962C8B-B14F-4D97-AF65-F5344CB8AC3E}">
        <p14:creationId xmlns:p14="http://schemas.microsoft.com/office/powerpoint/2010/main" val="10037687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3">
            <a:extLst>
              <a:ext uri="{FF2B5EF4-FFF2-40B4-BE49-F238E27FC236}">
                <a16:creationId xmlns:a16="http://schemas.microsoft.com/office/drawing/2014/main" id="{69054914-4D20-F3D6-0111-A7748F662725}"/>
              </a:ext>
            </a:extLst>
          </p:cNvPr>
          <p:cNvSpPr txBox="1"/>
          <p:nvPr/>
        </p:nvSpPr>
        <p:spPr>
          <a:xfrm>
            <a:off x="35496" y="1124744"/>
            <a:ext cx="90839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The FPT vs W[1]-hardness game</a:t>
            </a:r>
          </a:p>
          <a:p>
            <a:pPr marL="800100" lvl="1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is the problem FPT?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The 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f(k)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game for FPT problems</a:t>
            </a:r>
          </a:p>
          <a:p>
            <a:pPr marL="800100" lvl="1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what is the best 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f(k)</a:t>
            </a:r>
            <a:r>
              <a:rPr lang="en-US" sz="2000" dirty="0">
                <a:latin typeface="Comic Sans MS" pitchFamily="66" charset="0"/>
              </a:rPr>
              <a:t> dependence on the parameter?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The exponent game for W[1]-hard problems</a:t>
            </a:r>
          </a:p>
          <a:p>
            <a:pPr marL="800100" lvl="1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what is the best possible dependence on 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in the exponent?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F717141F-3F1B-1C6F-4FB8-82DD8F4FE2D6}"/>
              </a:ext>
            </a:extLst>
          </p:cNvPr>
          <p:cNvSpPr txBox="1"/>
          <p:nvPr/>
        </p:nvSpPr>
        <p:spPr>
          <a:xfrm>
            <a:off x="30025" y="18864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games to play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2522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Parameterized algorithms 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Episode I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(pilot)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B0395E8-AFB4-5849-295D-6C5E036406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5736" y="4437112"/>
            <a:ext cx="1518367" cy="2162957"/>
          </a:xfrm>
          <a:prstGeom prst="rect">
            <a:avLst/>
          </a:prstGeom>
        </p:spPr>
      </p:pic>
      <p:sp>
        <p:nvSpPr>
          <p:cNvPr id="2" name="CasellaDiTesto 3">
            <a:extLst>
              <a:ext uri="{FF2B5EF4-FFF2-40B4-BE49-F238E27FC236}">
                <a16:creationId xmlns:a16="http://schemas.microsoft.com/office/drawing/2014/main" id="{BB6D5616-E6AB-911F-1A7E-EFAE349990AA}"/>
              </a:ext>
            </a:extLst>
          </p:cNvPr>
          <p:cNvSpPr txBox="1"/>
          <p:nvPr/>
        </p:nvSpPr>
        <p:spPr>
          <a:xfrm>
            <a:off x="42865" y="5152246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main reference: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588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6C76B49F-7E74-B3F2-A5F6-22E05B4A4568}"/>
              </a:ext>
            </a:extLst>
          </p:cNvPr>
          <p:cNvSpPr txBox="1"/>
          <p:nvPr/>
        </p:nvSpPr>
        <p:spPr>
          <a:xfrm>
            <a:off x="-9580" y="113743"/>
            <a:ext cx="17464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pick any two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69054914-4D20-F3D6-0111-A7748F662725}"/>
              </a:ext>
            </a:extLst>
          </p:cNvPr>
          <p:cNvSpPr txBox="1"/>
          <p:nvPr/>
        </p:nvSpPr>
        <p:spPr>
          <a:xfrm>
            <a:off x="35496" y="1766719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000" dirty="0">
                <a:latin typeface="Comic Sans MS" pitchFamily="66" charset="0"/>
              </a:rPr>
              <a:t>to solve (NP-)hard problems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Comic Sans MS" pitchFamily="66" charset="0"/>
              </a:rPr>
              <a:t>fast (polynomial time) algorithms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Comic Sans MS" pitchFamily="66" charset="0"/>
              </a:rPr>
              <a:t>to compute exact solutions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9D6C83E7-F57C-8736-7B5F-BF951C2498A9}"/>
              </a:ext>
            </a:extLst>
          </p:cNvPr>
          <p:cNvSpPr txBox="1"/>
          <p:nvPr/>
        </p:nvSpPr>
        <p:spPr>
          <a:xfrm>
            <a:off x="0" y="141277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We would like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9670F3E6-8009-5B5A-D7CA-5A073F1176ED}"/>
              </a:ext>
            </a:extLst>
          </p:cNvPr>
          <p:cNvSpPr txBox="1"/>
          <p:nvPr/>
        </p:nvSpPr>
        <p:spPr>
          <a:xfrm>
            <a:off x="4661756" y="2247557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problems in P</a:t>
            </a:r>
            <a:endParaRPr lang="it-IT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177C6F8F-1642-CAA3-E3D6-4248E1A17F52}"/>
              </a:ext>
            </a:extLst>
          </p:cNvPr>
          <p:cNvGrpSpPr/>
          <p:nvPr/>
        </p:nvGrpSpPr>
        <p:grpSpPr>
          <a:xfrm>
            <a:off x="4499992" y="2284121"/>
            <a:ext cx="144016" cy="360040"/>
            <a:chOff x="4455472" y="2348880"/>
            <a:chExt cx="216024" cy="360040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32B92AA0-3BBC-048E-219A-4E5538E9A01D}"/>
                </a:ext>
              </a:extLst>
            </p:cNvPr>
            <p:cNvCxnSpPr/>
            <p:nvPr/>
          </p:nvCxnSpPr>
          <p:spPr>
            <a:xfrm>
              <a:off x="4455472" y="2348880"/>
              <a:ext cx="216024" cy="0"/>
            </a:xfrm>
            <a:prstGeom prst="line">
              <a:avLst/>
            </a:prstGeom>
            <a:ln w="254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661AB17-FD98-2808-CD85-360B5CFF127D}"/>
                </a:ext>
              </a:extLst>
            </p:cNvPr>
            <p:cNvCxnSpPr>
              <a:cxnSpLocks/>
            </p:cNvCxnSpPr>
            <p:nvPr/>
          </p:nvCxnSpPr>
          <p:spPr>
            <a:xfrm>
              <a:off x="4671496" y="2348880"/>
              <a:ext cx="0" cy="360040"/>
            </a:xfrm>
            <a:prstGeom prst="line">
              <a:avLst/>
            </a:prstGeom>
            <a:ln w="254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16A903BA-C584-7F30-A9E5-1945736C9FB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455472" y="2708920"/>
              <a:ext cx="216024" cy="0"/>
            </a:xfrm>
            <a:prstGeom prst="line">
              <a:avLst/>
            </a:prstGeom>
            <a:ln w="254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59E10239-36DF-73D6-3785-18FF47B4B5B5}"/>
              </a:ext>
            </a:extLst>
          </p:cNvPr>
          <p:cNvGrpSpPr/>
          <p:nvPr/>
        </p:nvGrpSpPr>
        <p:grpSpPr>
          <a:xfrm>
            <a:off x="4716016" y="1949617"/>
            <a:ext cx="132295" cy="360040"/>
            <a:chOff x="4455472" y="2348880"/>
            <a:chExt cx="216024" cy="360040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F854B10-BDD9-7363-EFDF-464FF0532773}"/>
                </a:ext>
              </a:extLst>
            </p:cNvPr>
            <p:cNvCxnSpPr/>
            <p:nvPr/>
          </p:nvCxnSpPr>
          <p:spPr>
            <a:xfrm>
              <a:off x="4455472" y="2348880"/>
              <a:ext cx="216024" cy="0"/>
            </a:xfrm>
            <a:prstGeom prst="line">
              <a:avLst/>
            </a:prstGeom>
            <a:ln w="254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09BF2BE9-41F9-CDC8-DEEE-B1669C85A473}"/>
                </a:ext>
              </a:extLst>
            </p:cNvPr>
            <p:cNvCxnSpPr>
              <a:cxnSpLocks/>
            </p:cNvCxnSpPr>
            <p:nvPr/>
          </p:nvCxnSpPr>
          <p:spPr>
            <a:xfrm>
              <a:off x="4671496" y="2348880"/>
              <a:ext cx="0" cy="360040"/>
            </a:xfrm>
            <a:prstGeom prst="line">
              <a:avLst/>
            </a:prstGeom>
            <a:ln w="254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AED41FE3-98B8-4ACD-B533-5FD57961964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455472" y="2708920"/>
              <a:ext cx="216024" cy="0"/>
            </a:xfrm>
            <a:prstGeom prst="line">
              <a:avLst/>
            </a:prstGeom>
            <a:ln w="254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3714564E-AD03-5D87-B5C5-39C22E378C94}"/>
              </a:ext>
            </a:extLst>
          </p:cNvPr>
          <p:cNvSpPr txBox="1"/>
          <p:nvPr/>
        </p:nvSpPr>
        <p:spPr>
          <a:xfrm>
            <a:off x="4860033" y="1920536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accent6"/>
                </a:solidFill>
                <a:latin typeface="Comic Sans MS" pitchFamily="66" charset="0"/>
              </a:rPr>
              <a:t>apx</a:t>
            </a:r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 algorithms</a:t>
            </a:r>
            <a:endParaRPr lang="it-IT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EBADB1F-B6B2-0385-83CD-D2B82420618C}"/>
              </a:ext>
            </a:extLst>
          </p:cNvPr>
          <p:cNvGrpSpPr/>
          <p:nvPr/>
        </p:nvGrpSpPr>
        <p:grpSpPr>
          <a:xfrm rot="10800000">
            <a:off x="395536" y="1919195"/>
            <a:ext cx="144017" cy="755127"/>
            <a:chOff x="4455472" y="2348880"/>
            <a:chExt cx="216024" cy="360040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06EC430E-4D41-04FE-3A6A-A3379D645387}"/>
                </a:ext>
              </a:extLst>
            </p:cNvPr>
            <p:cNvCxnSpPr/>
            <p:nvPr/>
          </p:nvCxnSpPr>
          <p:spPr>
            <a:xfrm>
              <a:off x="4455472" y="2348880"/>
              <a:ext cx="216024" cy="0"/>
            </a:xfrm>
            <a:prstGeom prst="line">
              <a:avLst/>
            </a:prstGeom>
            <a:ln w="254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07EB6BF-96D9-E076-2E94-B656E7F09568}"/>
                </a:ext>
              </a:extLst>
            </p:cNvPr>
            <p:cNvCxnSpPr>
              <a:cxnSpLocks/>
            </p:cNvCxnSpPr>
            <p:nvPr/>
          </p:nvCxnSpPr>
          <p:spPr>
            <a:xfrm>
              <a:off x="4671496" y="2348880"/>
              <a:ext cx="0" cy="360040"/>
            </a:xfrm>
            <a:prstGeom prst="line">
              <a:avLst/>
            </a:prstGeom>
            <a:ln w="254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527D27E-64CD-D9A6-34A4-C01961C541A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455472" y="2708920"/>
              <a:ext cx="216024" cy="0"/>
            </a:xfrm>
            <a:prstGeom prst="line">
              <a:avLst/>
            </a:prstGeom>
            <a:ln w="254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2959969A-460D-07E4-3788-F1D1054118FF}"/>
              </a:ext>
            </a:extLst>
          </p:cNvPr>
          <p:cNvSpPr txBox="1"/>
          <p:nvPr/>
        </p:nvSpPr>
        <p:spPr>
          <a:xfrm>
            <a:off x="179512" y="2682553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parameterized</a:t>
            </a:r>
          </a:p>
          <a:p>
            <a:pPr algn="ctr"/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algorithms</a:t>
            </a:r>
            <a:endParaRPr lang="it-IT" dirty="0">
              <a:solidFill>
                <a:schemeClr val="accent6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6244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3" grpId="0"/>
      <p:bldP spid="23" grpId="0"/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A08730E0-88CC-C168-6738-7694AE7364D9}"/>
              </a:ext>
            </a:extLst>
          </p:cNvPr>
          <p:cNvSpPr txBox="1"/>
          <p:nvPr/>
        </p:nvSpPr>
        <p:spPr>
          <a:xfrm>
            <a:off x="33828" y="878463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idea: </a:t>
            </a:r>
            <a:r>
              <a:rPr lang="en-US" sz="2000" dirty="0">
                <a:latin typeface="Comic Sans MS" pitchFamily="66" charset="0"/>
              </a:rPr>
              <a:t>aim for exact algorithms, but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confine</a:t>
            </a:r>
            <a:r>
              <a:rPr lang="en-US" sz="2000" dirty="0">
                <a:latin typeface="Comic Sans MS" pitchFamily="66" charset="0"/>
              </a:rPr>
              <a:t> the exponential dependence to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    a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parameter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D2B731B3-D904-CEA3-0496-C14F814F5846}"/>
              </a:ext>
            </a:extLst>
          </p:cNvPr>
          <p:cNvSpPr txBox="1"/>
          <p:nvPr/>
        </p:nvSpPr>
        <p:spPr>
          <a:xfrm>
            <a:off x="16878" y="3820978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parameter: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54DCBD62-F2F7-3873-B16E-741055683286}"/>
              </a:ext>
            </a:extLst>
          </p:cNvPr>
          <p:cNvSpPr txBox="1"/>
          <p:nvPr/>
        </p:nvSpPr>
        <p:spPr>
          <a:xfrm>
            <a:off x="1475656" y="3820978"/>
            <a:ext cx="72331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k(x) nonnegative integer associated to the instance x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2204D18-85DA-6A46-AB18-8D4F7B39453B}"/>
              </a:ext>
            </a:extLst>
          </p:cNvPr>
          <p:cNvSpPr txBox="1"/>
          <p:nvPr/>
        </p:nvSpPr>
        <p:spPr>
          <a:xfrm>
            <a:off x="35496" y="1713002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goal: </a:t>
            </a:r>
            <a:r>
              <a:rPr lang="en-US" sz="2000" dirty="0">
                <a:latin typeface="Comic Sans MS" pitchFamily="66" charset="0"/>
              </a:rPr>
              <a:t>an algorithm whose running time is polynomial in the problem size n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    and exponential in the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parameter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A06173CB-1E08-071F-C833-04F279859786}"/>
              </a:ext>
            </a:extLst>
          </p:cNvPr>
          <p:cNvSpPr/>
          <p:nvPr/>
        </p:nvSpPr>
        <p:spPr>
          <a:xfrm>
            <a:off x="1259632" y="2708920"/>
            <a:ext cx="576064" cy="328102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43489801-CC86-B7A1-25AA-122A5DBA04D7}"/>
              </a:ext>
            </a:extLst>
          </p:cNvPr>
          <p:cNvSpPr txBox="1"/>
          <p:nvPr/>
        </p:nvSpPr>
        <p:spPr>
          <a:xfrm>
            <a:off x="1910874" y="2690560"/>
            <a:ext cx="72331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exact algorithm running fast provided k is small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A6E57BB3-EF9C-DB24-F846-06F0B218AD34}"/>
              </a:ext>
            </a:extLst>
          </p:cNvPr>
          <p:cNvSpPr txBox="1"/>
          <p:nvPr/>
        </p:nvSpPr>
        <p:spPr>
          <a:xfrm>
            <a:off x="16878" y="4551286"/>
            <a:ext cx="31149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parameterized problem: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444636AD-04BF-DF0E-46AF-082956713D31}"/>
              </a:ext>
            </a:extLst>
          </p:cNvPr>
          <p:cNvSpPr txBox="1"/>
          <p:nvPr/>
        </p:nvSpPr>
        <p:spPr>
          <a:xfrm>
            <a:off x="2955623" y="4551286"/>
            <a:ext cx="3240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problem + a parameter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375F02B4-D898-338E-8C0A-59CE9148163F}"/>
              </a:ext>
            </a:extLst>
          </p:cNvPr>
          <p:cNvSpPr txBox="1"/>
          <p:nvPr/>
        </p:nvSpPr>
        <p:spPr>
          <a:xfrm>
            <a:off x="1187624" y="5085184"/>
            <a:ext cx="52525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we say: “problem P </a:t>
            </a:r>
            <a:r>
              <a:rPr lang="en-US" sz="2000" dirty="0" err="1">
                <a:latin typeface="Comic Sans MS" pitchFamily="66" charset="0"/>
              </a:rPr>
              <a:t>w.r.t.</a:t>
            </a:r>
            <a:r>
              <a:rPr lang="en-US" sz="2000" dirty="0">
                <a:latin typeface="Comic Sans MS" pitchFamily="66" charset="0"/>
              </a:rPr>
              <a:t> parameter k”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7747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8" grpId="0" animBg="1"/>
      <p:bldP spid="9" grpId="0"/>
      <p:bldP spid="14" grpId="0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2068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660738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question: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973596"/>
            <a:ext cx="88569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a graph G=(V,E)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a nonnegative integer k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2020778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is there a vertex cover 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</a:t>
            </a:r>
            <a:r>
              <a:rPr lang="en-US" sz="2000" dirty="0">
                <a:latin typeface="Comic Sans MS" pitchFamily="66" charset="0"/>
              </a:rPr>
              <a:t>V of size at most |S|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r>
              <a:rPr lang="en-US" sz="2000" dirty="0">
                <a:latin typeface="Comic Sans MS" pitchFamily="66" charset="0"/>
              </a:rPr>
              <a:t>k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52483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parameter: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1471694" y="2524834"/>
            <a:ext cx="422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k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k-Vertex Cover</a:t>
            </a: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C5953D6A-5592-FC45-DE4A-F654AA445EBE}"/>
              </a:ext>
            </a:extLst>
          </p:cNvPr>
          <p:cNvSpPr txBox="1"/>
          <p:nvPr/>
        </p:nvSpPr>
        <p:spPr>
          <a:xfrm>
            <a:off x="2276166" y="4632131"/>
            <a:ext cx="1512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star graph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F1BD9876-8C18-FFC8-108E-0468CC44CDC0}"/>
              </a:ext>
            </a:extLst>
          </p:cNvPr>
          <p:cNvSpPr txBox="1"/>
          <p:nvPr/>
        </p:nvSpPr>
        <p:spPr>
          <a:xfrm>
            <a:off x="13708" y="3388930"/>
            <a:ext cx="41262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example: </a:t>
            </a:r>
            <a:r>
              <a:rPr lang="en-US" sz="2000" dirty="0">
                <a:latin typeface="Comic Sans MS" pitchFamily="66" charset="0"/>
              </a:rPr>
              <a:t>k can actually be small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07B5A6E4-2DF6-3584-8AA7-F8E624E4EB20}"/>
              </a:ext>
            </a:extLst>
          </p:cNvPr>
          <p:cNvSpPr/>
          <p:nvPr/>
        </p:nvSpPr>
        <p:spPr>
          <a:xfrm>
            <a:off x="1034299" y="4845059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FAF1120-DBFC-F588-97CD-5AA2440251EB}"/>
              </a:ext>
            </a:extLst>
          </p:cNvPr>
          <p:cNvSpPr/>
          <p:nvPr/>
        </p:nvSpPr>
        <p:spPr>
          <a:xfrm>
            <a:off x="384235" y="483924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F31EA3B2-2F7D-CD4A-2373-10386747B155}"/>
              </a:ext>
            </a:extLst>
          </p:cNvPr>
          <p:cNvSpPr/>
          <p:nvPr/>
        </p:nvSpPr>
        <p:spPr>
          <a:xfrm>
            <a:off x="834201" y="4247379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BB8E025F-8AE4-F299-0EB1-AE4F6009E545}"/>
              </a:ext>
            </a:extLst>
          </p:cNvPr>
          <p:cNvSpPr/>
          <p:nvPr/>
        </p:nvSpPr>
        <p:spPr>
          <a:xfrm>
            <a:off x="1357322" y="4284163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B0F3AA92-5967-D6AD-74F7-E8734AD96423}"/>
              </a:ext>
            </a:extLst>
          </p:cNvPr>
          <p:cNvSpPr/>
          <p:nvPr/>
        </p:nvSpPr>
        <p:spPr>
          <a:xfrm>
            <a:off x="1734799" y="483924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220D7CB2-B886-156B-1C80-58231F148944}"/>
              </a:ext>
            </a:extLst>
          </p:cNvPr>
          <p:cNvSpPr/>
          <p:nvPr/>
        </p:nvSpPr>
        <p:spPr>
          <a:xfrm>
            <a:off x="1043608" y="5326360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5DFBE86B-59C1-8557-E61C-38DCECD5CC4E}"/>
              </a:ext>
            </a:extLst>
          </p:cNvPr>
          <p:cNvSpPr/>
          <p:nvPr/>
        </p:nvSpPr>
        <p:spPr>
          <a:xfrm>
            <a:off x="1475656" y="5229200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8E9B334-F1B7-EB98-64EB-9AFF3690D7D2}"/>
              </a:ext>
            </a:extLst>
          </p:cNvPr>
          <p:cNvCxnSpPr>
            <a:stCxn id="16" idx="6"/>
            <a:endCxn id="15" idx="2"/>
          </p:cNvCxnSpPr>
          <p:nvPr/>
        </p:nvCxnSpPr>
        <p:spPr>
          <a:xfrm>
            <a:off x="528251" y="4911250"/>
            <a:ext cx="506048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CDA36D0C-9AC3-1E39-18F2-6D1C14B84208}"/>
              </a:ext>
            </a:extLst>
          </p:cNvPr>
          <p:cNvCxnSpPr>
            <a:cxnSpLocks/>
            <a:stCxn id="17" idx="5"/>
            <a:endCxn id="15" idx="0"/>
          </p:cNvCxnSpPr>
          <p:nvPr/>
        </p:nvCxnSpPr>
        <p:spPr>
          <a:xfrm>
            <a:off x="957126" y="4370304"/>
            <a:ext cx="149181" cy="474755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0A46D551-9EF9-3FDE-69BF-C308B1D51E1D}"/>
              </a:ext>
            </a:extLst>
          </p:cNvPr>
          <p:cNvCxnSpPr>
            <a:stCxn id="18" idx="3"/>
            <a:endCxn id="15" idx="7"/>
          </p:cNvCxnSpPr>
          <p:nvPr/>
        </p:nvCxnSpPr>
        <p:spPr>
          <a:xfrm flipH="1">
            <a:off x="1157224" y="4407088"/>
            <a:ext cx="221189" cy="459062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50EC6D9-4D20-B911-FF53-4CFB7AF19A7A}"/>
              </a:ext>
            </a:extLst>
          </p:cNvPr>
          <p:cNvCxnSpPr>
            <a:stCxn id="15" idx="6"/>
            <a:endCxn id="20" idx="2"/>
          </p:cNvCxnSpPr>
          <p:nvPr/>
        </p:nvCxnSpPr>
        <p:spPr>
          <a:xfrm flipV="1">
            <a:off x="1178315" y="4911250"/>
            <a:ext cx="556484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BB006DC-E568-8F80-13AF-2B75295CB407}"/>
              </a:ext>
            </a:extLst>
          </p:cNvPr>
          <p:cNvCxnSpPr>
            <a:cxnSpLocks/>
            <a:stCxn id="21" idx="0"/>
            <a:endCxn id="15" idx="4"/>
          </p:cNvCxnSpPr>
          <p:nvPr/>
        </p:nvCxnSpPr>
        <p:spPr>
          <a:xfrm flipH="1" flipV="1">
            <a:off x="1106307" y="4989075"/>
            <a:ext cx="9309" cy="337285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E9FFC11-957C-1E90-B1C6-BD1210676944}"/>
              </a:ext>
            </a:extLst>
          </p:cNvPr>
          <p:cNvCxnSpPr>
            <a:cxnSpLocks/>
            <a:stCxn id="15" idx="5"/>
            <a:endCxn id="22" idx="1"/>
          </p:cNvCxnSpPr>
          <p:nvPr/>
        </p:nvCxnSpPr>
        <p:spPr>
          <a:xfrm>
            <a:off x="1157224" y="4967984"/>
            <a:ext cx="339523" cy="28230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Oval 36">
            <a:extLst>
              <a:ext uri="{FF2B5EF4-FFF2-40B4-BE49-F238E27FC236}">
                <a16:creationId xmlns:a16="http://schemas.microsoft.com/office/drawing/2014/main" id="{5D9EC167-4888-B563-CA25-7B6CE1F361F1}"/>
              </a:ext>
            </a:extLst>
          </p:cNvPr>
          <p:cNvSpPr/>
          <p:nvPr/>
        </p:nvSpPr>
        <p:spPr>
          <a:xfrm>
            <a:off x="449908" y="4492603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31413A05-2C52-26E0-29D6-2A7916C27D34}"/>
              </a:ext>
            </a:extLst>
          </p:cNvPr>
          <p:cNvCxnSpPr>
            <a:cxnSpLocks/>
            <a:stCxn id="37" idx="5"/>
            <a:endCxn id="15" idx="1"/>
          </p:cNvCxnSpPr>
          <p:nvPr/>
        </p:nvCxnSpPr>
        <p:spPr>
          <a:xfrm>
            <a:off x="572833" y="4615528"/>
            <a:ext cx="482557" cy="250622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6" name="Oval 45">
            <a:extLst>
              <a:ext uri="{FF2B5EF4-FFF2-40B4-BE49-F238E27FC236}">
                <a16:creationId xmlns:a16="http://schemas.microsoft.com/office/drawing/2014/main" id="{819B3909-1B1B-63B8-A583-AF6DE00BADB7}"/>
              </a:ext>
            </a:extLst>
          </p:cNvPr>
          <p:cNvSpPr/>
          <p:nvPr/>
        </p:nvSpPr>
        <p:spPr>
          <a:xfrm>
            <a:off x="1565920" y="4536618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8EDDC002-F9ED-8383-0EA0-7F4530164626}"/>
              </a:ext>
            </a:extLst>
          </p:cNvPr>
          <p:cNvCxnSpPr>
            <a:cxnSpLocks/>
            <a:stCxn id="46" idx="3"/>
            <a:endCxn id="15" idx="6"/>
          </p:cNvCxnSpPr>
          <p:nvPr/>
        </p:nvCxnSpPr>
        <p:spPr>
          <a:xfrm flipH="1">
            <a:off x="1178315" y="4659543"/>
            <a:ext cx="408696" cy="257524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9" name="Oval 58">
            <a:extLst>
              <a:ext uri="{FF2B5EF4-FFF2-40B4-BE49-F238E27FC236}">
                <a16:creationId xmlns:a16="http://schemas.microsoft.com/office/drawing/2014/main" id="{B75B396B-66C0-2B83-5500-508A1EF9B7B2}"/>
              </a:ext>
            </a:extLst>
          </p:cNvPr>
          <p:cNvSpPr/>
          <p:nvPr/>
        </p:nvSpPr>
        <p:spPr>
          <a:xfrm>
            <a:off x="512952" y="5215261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3542ABA5-A802-CE77-73B3-9E27C1ED8D22}"/>
              </a:ext>
            </a:extLst>
          </p:cNvPr>
          <p:cNvCxnSpPr>
            <a:cxnSpLocks/>
            <a:stCxn id="59" idx="7"/>
            <a:endCxn id="15" idx="3"/>
          </p:cNvCxnSpPr>
          <p:nvPr/>
        </p:nvCxnSpPr>
        <p:spPr>
          <a:xfrm flipV="1">
            <a:off x="635877" y="4967984"/>
            <a:ext cx="419513" cy="268368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1550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 animBg="1"/>
      <p:bldP spid="16" grpId="0" animBg="1"/>
      <p:bldP spid="17" grpId="0" animBg="1"/>
      <p:bldP spid="18" grpId="0" animBg="1"/>
      <p:bldP spid="20" grpId="0" animBg="1"/>
      <p:bldP spid="21" grpId="0" animBg="1"/>
      <p:bldP spid="22" grpId="0" animBg="1"/>
      <p:bldP spid="37" grpId="0" animBg="1"/>
      <p:bldP spid="46" grpId="0" animBg="1"/>
      <p:bldP spid="5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3">
            <a:extLst>
              <a:ext uri="{FF2B5EF4-FFF2-40B4-BE49-F238E27FC236}">
                <a16:creationId xmlns:a16="http://schemas.microsoft.com/office/drawing/2014/main" id="{69054914-4D20-F3D6-0111-A7748F662725}"/>
              </a:ext>
            </a:extLst>
          </p:cNvPr>
          <p:cNvSpPr txBox="1"/>
          <p:nvPr/>
        </p:nvSpPr>
        <p:spPr>
          <a:xfrm>
            <a:off x="35496" y="1046639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try all O(</a:t>
            </a:r>
            <a:r>
              <a:rPr lang="en-US" sz="2000" dirty="0" err="1">
                <a:latin typeface="Comic Sans MS" pitchFamily="66" charset="0"/>
              </a:rPr>
              <a:t>n</a:t>
            </a:r>
            <a:r>
              <a:rPr lang="en-US" sz="2000" baseline="30000" dirty="0" err="1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) subsets of k vertices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for each subset S:</a:t>
            </a:r>
          </a:p>
          <a:p>
            <a:pPr marL="800100" lvl="1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check whether S is a vertex cover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18A8B17A-5E42-D9E9-6A29-2D0AF94AEA6E}"/>
              </a:ext>
            </a:extLst>
          </p:cNvPr>
          <p:cNvSpPr txBox="1"/>
          <p:nvPr/>
        </p:nvSpPr>
        <p:spPr>
          <a:xfrm>
            <a:off x="-23206" y="2546175"/>
            <a:ext cx="1757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running time: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9D6C83E7-F57C-8736-7B5F-BF951C2498A9}"/>
              </a:ext>
            </a:extLst>
          </p:cNvPr>
          <p:cNvSpPr txBox="1"/>
          <p:nvPr/>
        </p:nvSpPr>
        <p:spPr>
          <a:xfrm>
            <a:off x="0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Brute-force solution: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2BEE7550-42D3-7645-CF37-24128327A74B}"/>
              </a:ext>
            </a:extLst>
          </p:cNvPr>
          <p:cNvSpPr txBox="1"/>
          <p:nvPr/>
        </p:nvSpPr>
        <p:spPr>
          <a:xfrm>
            <a:off x="1733906" y="2515397"/>
            <a:ext cx="151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O(</a:t>
            </a:r>
            <a:r>
              <a:rPr lang="en-US" sz="2400" dirty="0" err="1">
                <a:latin typeface="Comic Sans MS" pitchFamily="66" charset="0"/>
              </a:rPr>
              <a:t>n</a:t>
            </a:r>
            <a:r>
              <a:rPr lang="en-US" sz="2400" baseline="30000" dirty="0" err="1">
                <a:latin typeface="Comic Sans MS" pitchFamily="66" charset="0"/>
              </a:rPr>
              <a:t>k</a:t>
            </a:r>
            <a:r>
              <a:rPr lang="en-US" sz="2400" dirty="0">
                <a:latin typeface="Comic Sans MS" pitchFamily="66" charset="0"/>
              </a:rPr>
              <a:t> m)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6A43B43A-11FF-D597-5281-3A97661FB931}"/>
              </a:ext>
            </a:extLst>
          </p:cNvPr>
          <p:cNvSpPr txBox="1"/>
          <p:nvPr/>
        </p:nvSpPr>
        <p:spPr>
          <a:xfrm>
            <a:off x="3466752" y="2564904"/>
            <a:ext cx="889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cs typeface="MV Boli" panose="02000500030200090000" pitchFamily="2" charset="0"/>
              </a:rPr>
              <a:t>BAD</a:t>
            </a:r>
            <a:endParaRPr lang="it-IT" sz="2400" baseline="-25000" dirty="0">
              <a:latin typeface="Comic Sans MS" pitchFamily="66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124580-6F3D-31F0-269C-BB58743A6424}"/>
              </a:ext>
            </a:extLst>
          </p:cNvPr>
          <p:cNvSpPr/>
          <p:nvPr/>
        </p:nvSpPr>
        <p:spPr>
          <a:xfrm>
            <a:off x="3457324" y="2578958"/>
            <a:ext cx="889225" cy="461665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6077C32C-0934-47F4-D9DB-5BC16B0DD092}"/>
              </a:ext>
            </a:extLst>
          </p:cNvPr>
          <p:cNvSpPr txBox="1"/>
          <p:nvPr/>
        </p:nvSpPr>
        <p:spPr>
          <a:xfrm>
            <a:off x="5796136" y="2441793"/>
            <a:ext cx="17571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exponent depends on k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170D4A75-14D9-BE48-119C-EB790F6C44B5}"/>
              </a:ext>
            </a:extLst>
          </p:cNvPr>
          <p:cNvSpPr txBox="1"/>
          <p:nvPr/>
        </p:nvSpPr>
        <p:spPr>
          <a:xfrm>
            <a:off x="4598965" y="2542110"/>
            <a:ext cx="889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n</a:t>
            </a:r>
            <a:r>
              <a:rPr lang="en-US" sz="2400" baseline="30000" dirty="0" err="1">
                <a:latin typeface="Comic Sans MS" pitchFamily="66" charset="0"/>
              </a:rPr>
              <a:t>f</a:t>
            </a:r>
            <a:r>
              <a:rPr lang="en-US" sz="2400" baseline="30000" dirty="0">
                <a:latin typeface="Comic Sans MS" pitchFamily="66" charset="0"/>
              </a:rPr>
              <a:t>(k)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0EC62D3A-AFDF-B7D0-CECC-56674F7FB107}"/>
              </a:ext>
            </a:extLst>
          </p:cNvPr>
          <p:cNvSpPr txBox="1"/>
          <p:nvPr/>
        </p:nvSpPr>
        <p:spPr>
          <a:xfrm>
            <a:off x="68183" y="3945250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Definition (FPT)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latin typeface="Comic Sans MS" pitchFamily="66" charset="0"/>
              </a:rPr>
              <a:t>A parameterized problem is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Fixed Parameter Tractable </a:t>
            </a:r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FPT</a:t>
            </a:r>
            <a:r>
              <a:rPr lang="en-US" sz="2000" dirty="0">
                <a:latin typeface="Comic Sans MS" pitchFamily="66" charset="0"/>
              </a:rPr>
              <a:t>) if it can be solved in time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67487D09-BCAA-5437-F638-AEACAB8BBA8D}"/>
              </a:ext>
            </a:extLst>
          </p:cNvPr>
          <p:cNvSpPr txBox="1"/>
          <p:nvPr/>
        </p:nvSpPr>
        <p:spPr>
          <a:xfrm>
            <a:off x="3347864" y="4983559"/>
            <a:ext cx="1122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 f(k) n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484CB809-C510-EAD2-9361-7B1C3E1322D6}"/>
              </a:ext>
            </a:extLst>
          </p:cNvPr>
          <p:cNvSpPr txBox="1"/>
          <p:nvPr/>
        </p:nvSpPr>
        <p:spPr>
          <a:xfrm>
            <a:off x="4149379" y="491585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 O(1)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14" name="Left Brace 13">
            <a:extLst>
              <a:ext uri="{FF2B5EF4-FFF2-40B4-BE49-F238E27FC236}">
                <a16:creationId xmlns:a16="http://schemas.microsoft.com/office/drawing/2014/main" id="{4EB2B60E-9C61-4199-506A-BF8396F2F473}"/>
              </a:ext>
            </a:extLst>
          </p:cNvPr>
          <p:cNvSpPr/>
          <p:nvPr/>
        </p:nvSpPr>
        <p:spPr>
          <a:xfrm rot="16200000">
            <a:off x="4471541" y="5037304"/>
            <a:ext cx="171136" cy="402266"/>
          </a:xfrm>
          <a:prstGeom prst="leftBrace">
            <a:avLst/>
          </a:prstGeom>
          <a:ln w="254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70C5FEDE-B601-4C96-EBBC-893FE3E8750D}"/>
              </a:ext>
            </a:extLst>
          </p:cNvPr>
          <p:cNvSpPr txBox="1"/>
          <p:nvPr/>
        </p:nvSpPr>
        <p:spPr>
          <a:xfrm>
            <a:off x="4758242" y="5542374"/>
            <a:ext cx="1757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independent of n &amp; k</a:t>
            </a:r>
            <a:endParaRPr lang="it-IT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4C702A3-BFF8-DDDE-79F9-BAD7E4CF971E}"/>
              </a:ext>
            </a:extLst>
          </p:cNvPr>
          <p:cNvCxnSpPr>
            <a:cxnSpLocks/>
          </p:cNvCxnSpPr>
          <p:nvPr/>
        </p:nvCxnSpPr>
        <p:spPr>
          <a:xfrm>
            <a:off x="4591390" y="5378963"/>
            <a:ext cx="1132738" cy="301139"/>
          </a:xfrm>
          <a:prstGeom prst="line">
            <a:avLst/>
          </a:prstGeom>
          <a:ln w="158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0" name="Left Brace 19">
            <a:extLst>
              <a:ext uri="{FF2B5EF4-FFF2-40B4-BE49-F238E27FC236}">
                <a16:creationId xmlns:a16="http://schemas.microsoft.com/office/drawing/2014/main" id="{2AEB06E2-9319-A618-6990-9825A6D065EA}"/>
              </a:ext>
            </a:extLst>
          </p:cNvPr>
          <p:cNvSpPr/>
          <p:nvPr/>
        </p:nvSpPr>
        <p:spPr>
          <a:xfrm rot="16200000">
            <a:off x="3674740" y="5190357"/>
            <a:ext cx="261998" cy="627717"/>
          </a:xfrm>
          <a:prstGeom prst="leftBrace">
            <a:avLst/>
          </a:prstGeom>
          <a:ln w="254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E0CCB274-FEDD-80D3-F929-3423E5745C10}"/>
              </a:ext>
            </a:extLst>
          </p:cNvPr>
          <p:cNvSpPr txBox="1"/>
          <p:nvPr/>
        </p:nvSpPr>
        <p:spPr>
          <a:xfrm>
            <a:off x="2972530" y="5589240"/>
            <a:ext cx="1757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any function</a:t>
            </a:r>
            <a:endParaRPr lang="it-IT" dirty="0">
              <a:solidFill>
                <a:schemeClr val="accent6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884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2" grpId="0"/>
      <p:bldP spid="3" grpId="0"/>
      <p:bldP spid="8" grpId="0" animBg="1"/>
      <p:bldP spid="9" grpId="0"/>
      <p:bldP spid="10" grpId="0"/>
      <p:bldP spid="11" grpId="0"/>
      <p:bldP spid="12" grpId="0"/>
      <p:bldP spid="13" grpId="0"/>
      <p:bldP spid="14" grpId="0" animBg="1"/>
      <p:bldP spid="15" grpId="0"/>
      <p:bldP spid="20" grpId="0" animBg="1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3">
            <a:extLst>
              <a:ext uri="{FF2B5EF4-FFF2-40B4-BE49-F238E27FC236}">
                <a16:creationId xmlns:a16="http://schemas.microsoft.com/office/drawing/2014/main" id="{69054914-4D20-F3D6-0111-A7748F662725}"/>
              </a:ext>
            </a:extLst>
          </p:cNvPr>
          <p:cNvSpPr txBox="1"/>
          <p:nvPr/>
        </p:nvSpPr>
        <p:spPr>
          <a:xfrm>
            <a:off x="12432" y="638823"/>
            <a:ext cx="9108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consider any (uncovered) edge e=(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u</a:t>
            </a:r>
            <a:r>
              <a:rPr lang="en-US" sz="2000" dirty="0" err="1">
                <a:latin typeface="Comic Sans MS" pitchFamily="66" charset="0"/>
              </a:rPr>
              <a:t>,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v</a:t>
            </a:r>
            <a:r>
              <a:rPr lang="en-US" sz="2000" dirty="0">
                <a:latin typeface="Comic Sans MS" pitchFamily="66" charset="0"/>
              </a:rPr>
              <a:t>)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(if there is no uncovered edge return TRUE)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9D6C83E7-F57C-8736-7B5F-BF951C2498A9}"/>
              </a:ext>
            </a:extLst>
          </p:cNvPr>
          <p:cNvSpPr txBox="1"/>
          <p:nvPr/>
        </p:nvSpPr>
        <p:spPr>
          <a:xfrm>
            <a:off x="-23064" y="28488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Bounded-search tree algorithm: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768028FC-9EF1-ADC4-2F9B-0461FF58D304}"/>
              </a:ext>
            </a:extLst>
          </p:cNvPr>
          <p:cNvSpPr txBox="1"/>
          <p:nvPr/>
        </p:nvSpPr>
        <p:spPr>
          <a:xfrm>
            <a:off x="49415" y="135671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either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u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 or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v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 (or both)</a:t>
            </a: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C2946126-4941-A0BF-6728-CEB208528762}"/>
              </a:ext>
            </a:extLst>
          </p:cNvPr>
          <p:cNvSpPr txBox="1"/>
          <p:nvPr/>
        </p:nvSpPr>
        <p:spPr>
          <a:xfrm>
            <a:off x="44923" y="1685611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guess which one: try both possibilities</a:t>
            </a: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AF8101B0-00B8-51E0-589E-EDCCBEBA71CB}"/>
              </a:ext>
            </a:extLst>
          </p:cNvPr>
          <p:cNvSpPr txBox="1"/>
          <p:nvPr/>
        </p:nvSpPr>
        <p:spPr>
          <a:xfrm>
            <a:off x="327484" y="2139967"/>
            <a:ext cx="87564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000" dirty="0">
                <a:latin typeface="Comic Sans MS" pitchFamily="66" charset="0"/>
              </a:rPr>
              <a:t>– add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u</a:t>
            </a:r>
            <a:r>
              <a:rPr lang="en-US" sz="2000" dirty="0">
                <a:latin typeface="Comic Sans MS" pitchFamily="66" charset="0"/>
              </a:rPr>
              <a:t> to S, delete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u</a:t>
            </a:r>
            <a:r>
              <a:rPr lang="en-US" sz="2000" dirty="0">
                <a:latin typeface="Comic Sans MS" pitchFamily="66" charset="0"/>
              </a:rPr>
              <a:t> and all incident edges from G</a:t>
            </a:r>
          </a:p>
          <a:p>
            <a:pPr lvl="1"/>
            <a:r>
              <a:rPr lang="en-US" sz="2000" dirty="0">
                <a:latin typeface="Comic Sans MS" pitchFamily="66" charset="0"/>
              </a:rPr>
              <a:t>- recurse on G with k’=k-1</a:t>
            </a: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250632E2-6816-467C-DE20-5C97E8FC3773}"/>
              </a:ext>
            </a:extLst>
          </p:cNvPr>
          <p:cNvSpPr txBox="1"/>
          <p:nvPr/>
        </p:nvSpPr>
        <p:spPr>
          <a:xfrm>
            <a:off x="323528" y="2852936"/>
            <a:ext cx="87564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 startAt="2"/>
            </a:pPr>
            <a:r>
              <a:rPr lang="en-US" sz="2000" dirty="0">
                <a:latin typeface="Comic Sans MS" pitchFamily="66" charset="0"/>
              </a:rPr>
              <a:t>– add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v</a:t>
            </a:r>
            <a:r>
              <a:rPr lang="en-US" sz="2000" dirty="0">
                <a:latin typeface="Comic Sans MS" pitchFamily="66" charset="0"/>
              </a:rPr>
              <a:t> to S, delete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v</a:t>
            </a:r>
            <a:r>
              <a:rPr lang="en-US" sz="2000" dirty="0">
                <a:latin typeface="Comic Sans MS" pitchFamily="66" charset="0"/>
              </a:rPr>
              <a:t> and all incident edges from G</a:t>
            </a:r>
          </a:p>
          <a:p>
            <a:r>
              <a:rPr lang="en-US" sz="2000" dirty="0">
                <a:latin typeface="Comic Sans MS" pitchFamily="66" charset="0"/>
              </a:rPr>
              <a:t>      - recurse on G with k’=k-1</a:t>
            </a: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9DAD9BD2-A28C-3874-FC83-342F468CA76A}"/>
              </a:ext>
            </a:extLst>
          </p:cNvPr>
          <p:cNvSpPr txBox="1"/>
          <p:nvPr/>
        </p:nvSpPr>
        <p:spPr>
          <a:xfrm>
            <a:off x="317744" y="3609785"/>
            <a:ext cx="87564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3.   - return the OR of the two outcomes</a:t>
            </a: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7C309A62-DA0B-F49B-6849-F4AA43822A38}"/>
              </a:ext>
            </a:extLst>
          </p:cNvPr>
          <p:cNvSpPr txBox="1"/>
          <p:nvPr/>
        </p:nvSpPr>
        <p:spPr>
          <a:xfrm>
            <a:off x="35496" y="4005064"/>
            <a:ext cx="9108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base case: k=0</a:t>
            </a:r>
          </a:p>
          <a:p>
            <a:r>
              <a:rPr lang="en-US" sz="2000" dirty="0">
                <a:latin typeface="Comic Sans MS" pitchFamily="66" charset="0"/>
              </a:rPr>
              <a:t> if there is an (uncovered) edge in G return FALSE, return TRUE otherwise</a:t>
            </a:r>
          </a:p>
        </p:txBody>
      </p:sp>
    </p:spTree>
    <p:extLst>
      <p:ext uri="{BB962C8B-B14F-4D97-AF65-F5344CB8AC3E}">
        <p14:creationId xmlns:p14="http://schemas.microsoft.com/office/powerpoint/2010/main" val="196325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  <p:bldP spid="16" grpId="0"/>
      <p:bldP spid="18" grpId="0"/>
      <p:bldP spid="19" grpId="0"/>
      <p:bldP spid="22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A08730E0-88CC-C168-6738-7694AE7364D9}"/>
              </a:ext>
            </a:extLst>
          </p:cNvPr>
          <p:cNvSpPr txBox="1"/>
          <p:nvPr/>
        </p:nvSpPr>
        <p:spPr>
          <a:xfrm>
            <a:off x="33828" y="14857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running time: </a:t>
            </a:r>
            <a:r>
              <a:rPr lang="en-US" sz="2000" dirty="0">
                <a:latin typeface="Comic Sans MS" pitchFamily="66" charset="0"/>
              </a:rPr>
              <a:t>analysis of the recursion tree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" name="CasellaDiTesto 6">
            <a:extLst>
              <a:ext uri="{FF2B5EF4-FFF2-40B4-BE49-F238E27FC236}">
                <a16:creationId xmlns:a16="http://schemas.microsoft.com/office/drawing/2014/main" id="{AE8B50D9-DC0F-C220-25DC-51DFE0EB42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7704" y="1196752"/>
            <a:ext cx="57606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 err="1">
                <a:latin typeface="Comic Sans MS" pitchFamily="66" charset="0"/>
              </a:rPr>
              <a:t>,k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3" name="CasellaDiTesto 8">
            <a:extLst>
              <a:ext uri="{FF2B5EF4-FFF2-40B4-BE49-F238E27FC236}">
                <a16:creationId xmlns:a16="http://schemas.microsoft.com/office/drawing/2014/main" id="{0941CAB6-0CF8-7963-CFEB-78867B0D26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826" y="3460938"/>
            <a:ext cx="108012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-2,k-2</a:t>
            </a:r>
          </a:p>
        </p:txBody>
      </p:sp>
      <p:sp>
        <p:nvSpPr>
          <p:cNvPr id="4" name="CasellaDiTesto 9">
            <a:extLst>
              <a:ext uri="{FF2B5EF4-FFF2-40B4-BE49-F238E27FC236}">
                <a16:creationId xmlns:a16="http://schemas.microsoft.com/office/drawing/2014/main" id="{0F3777D8-FE13-A2A0-43F8-D5F503A871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9632" y="3460938"/>
            <a:ext cx="108012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-2,k-2</a:t>
            </a:r>
          </a:p>
        </p:txBody>
      </p:sp>
      <p:sp>
        <p:nvSpPr>
          <p:cNvPr id="8" name="CasellaDiTesto 10">
            <a:extLst>
              <a:ext uri="{FF2B5EF4-FFF2-40B4-BE49-F238E27FC236}">
                <a16:creationId xmlns:a16="http://schemas.microsoft.com/office/drawing/2014/main" id="{524D4955-D983-6B14-7598-FB74FCEA3E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568" y="2436857"/>
            <a:ext cx="10081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-1,k-1</a:t>
            </a:r>
          </a:p>
        </p:txBody>
      </p:sp>
      <p:cxnSp>
        <p:nvCxnSpPr>
          <p:cNvPr id="17" name="Connettore 1 24">
            <a:extLst>
              <a:ext uri="{FF2B5EF4-FFF2-40B4-BE49-F238E27FC236}">
                <a16:creationId xmlns:a16="http://schemas.microsoft.com/office/drawing/2014/main" id="{787D681D-C9C2-AC6F-2493-1A58F304886F}"/>
              </a:ext>
            </a:extLst>
          </p:cNvPr>
          <p:cNvCxnSpPr>
            <a:cxnSpLocks/>
            <a:stCxn id="8" idx="0"/>
          </p:cNvCxnSpPr>
          <p:nvPr/>
        </p:nvCxnSpPr>
        <p:spPr>
          <a:xfrm flipV="1">
            <a:off x="1187624" y="1596862"/>
            <a:ext cx="792088" cy="83999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1 26">
            <a:extLst>
              <a:ext uri="{FF2B5EF4-FFF2-40B4-BE49-F238E27FC236}">
                <a16:creationId xmlns:a16="http://schemas.microsoft.com/office/drawing/2014/main" id="{C900E8BD-B40B-CEE8-B103-9188F0438526}"/>
              </a:ext>
            </a:extLst>
          </p:cNvPr>
          <p:cNvCxnSpPr>
            <a:cxnSpLocks/>
            <a:stCxn id="8" idx="2"/>
            <a:endCxn id="3" idx="0"/>
          </p:cNvCxnSpPr>
          <p:nvPr/>
        </p:nvCxnSpPr>
        <p:spPr>
          <a:xfrm flipH="1">
            <a:off x="681886" y="2836967"/>
            <a:ext cx="505738" cy="62397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1 30">
            <a:extLst>
              <a:ext uri="{FF2B5EF4-FFF2-40B4-BE49-F238E27FC236}">
                <a16:creationId xmlns:a16="http://schemas.microsoft.com/office/drawing/2014/main" id="{D6E15B1B-9B2D-B374-8E6F-C5AB6BF45358}"/>
              </a:ext>
            </a:extLst>
          </p:cNvPr>
          <p:cNvCxnSpPr>
            <a:cxnSpLocks/>
            <a:stCxn id="4" idx="0"/>
            <a:endCxn id="8" idx="2"/>
          </p:cNvCxnSpPr>
          <p:nvPr/>
        </p:nvCxnSpPr>
        <p:spPr>
          <a:xfrm flipH="1" flipV="1">
            <a:off x="1187624" y="2836967"/>
            <a:ext cx="612068" cy="62397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asellaDiTesto 70">
            <a:extLst>
              <a:ext uri="{FF2B5EF4-FFF2-40B4-BE49-F238E27FC236}">
                <a16:creationId xmlns:a16="http://schemas.microsoft.com/office/drawing/2014/main" id="{CEB4BD07-FEBC-5DDF-2703-FF7D1668C6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2066" y="3460938"/>
            <a:ext cx="108012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-2,k-2</a:t>
            </a:r>
          </a:p>
        </p:txBody>
      </p:sp>
      <p:sp>
        <p:nvSpPr>
          <p:cNvPr id="25" name="CasellaDiTesto 71">
            <a:extLst>
              <a:ext uri="{FF2B5EF4-FFF2-40B4-BE49-F238E27FC236}">
                <a16:creationId xmlns:a16="http://schemas.microsoft.com/office/drawing/2014/main" id="{E4073661-9CF5-4ED0-1E22-0E72C6DCD5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1880" y="3460938"/>
            <a:ext cx="108012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-2,k-2</a:t>
            </a:r>
          </a:p>
        </p:txBody>
      </p:sp>
      <p:sp>
        <p:nvSpPr>
          <p:cNvPr id="26" name="CasellaDiTesto 72">
            <a:extLst>
              <a:ext uri="{FF2B5EF4-FFF2-40B4-BE49-F238E27FC236}">
                <a16:creationId xmlns:a16="http://schemas.microsoft.com/office/drawing/2014/main" id="{A3DE9D1D-1CB1-6A80-9B75-833B94C7DE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824" y="2436857"/>
            <a:ext cx="10081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-1,k-1</a:t>
            </a:r>
          </a:p>
        </p:txBody>
      </p:sp>
      <p:cxnSp>
        <p:nvCxnSpPr>
          <p:cNvPr id="31" name="Connettore 1 85">
            <a:extLst>
              <a:ext uri="{FF2B5EF4-FFF2-40B4-BE49-F238E27FC236}">
                <a16:creationId xmlns:a16="http://schemas.microsoft.com/office/drawing/2014/main" id="{D645015A-57C4-70E1-6E81-C0F0FFB77B2F}"/>
              </a:ext>
            </a:extLst>
          </p:cNvPr>
          <p:cNvCxnSpPr>
            <a:cxnSpLocks/>
            <a:stCxn id="26" idx="0"/>
          </p:cNvCxnSpPr>
          <p:nvPr/>
        </p:nvCxnSpPr>
        <p:spPr>
          <a:xfrm flipH="1" flipV="1">
            <a:off x="2411760" y="1596862"/>
            <a:ext cx="1080120" cy="83999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1 86">
            <a:extLst>
              <a:ext uri="{FF2B5EF4-FFF2-40B4-BE49-F238E27FC236}">
                <a16:creationId xmlns:a16="http://schemas.microsoft.com/office/drawing/2014/main" id="{262A16E6-FA97-8488-99CB-3E8583BBD99A}"/>
              </a:ext>
            </a:extLst>
          </p:cNvPr>
          <p:cNvCxnSpPr>
            <a:cxnSpLocks/>
            <a:stCxn id="26" idx="2"/>
            <a:endCxn id="24" idx="0"/>
          </p:cNvCxnSpPr>
          <p:nvPr/>
        </p:nvCxnSpPr>
        <p:spPr>
          <a:xfrm flipH="1">
            <a:off x="2842126" y="2836967"/>
            <a:ext cx="649754" cy="62397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1 87">
            <a:extLst>
              <a:ext uri="{FF2B5EF4-FFF2-40B4-BE49-F238E27FC236}">
                <a16:creationId xmlns:a16="http://schemas.microsoft.com/office/drawing/2014/main" id="{1BFC6717-2927-8F29-16FD-B1F95E6EFCC7}"/>
              </a:ext>
            </a:extLst>
          </p:cNvPr>
          <p:cNvCxnSpPr>
            <a:cxnSpLocks/>
            <a:stCxn id="25" idx="0"/>
            <a:endCxn id="26" idx="2"/>
          </p:cNvCxnSpPr>
          <p:nvPr/>
        </p:nvCxnSpPr>
        <p:spPr>
          <a:xfrm flipH="1" flipV="1">
            <a:off x="3491880" y="2836967"/>
            <a:ext cx="540060" cy="62397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72CCD917-A2D8-3CD2-2934-F09296FC0A3B}"/>
              </a:ext>
            </a:extLst>
          </p:cNvPr>
          <p:cNvCxnSpPr/>
          <p:nvPr/>
        </p:nvCxnSpPr>
        <p:spPr>
          <a:xfrm>
            <a:off x="4932040" y="1268760"/>
            <a:ext cx="0" cy="2448272"/>
          </a:xfrm>
          <a:prstGeom prst="line">
            <a:avLst/>
          </a:prstGeom>
          <a:ln w="19050"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CasellaDiTesto 71">
            <a:extLst>
              <a:ext uri="{FF2B5EF4-FFF2-40B4-BE49-F238E27FC236}">
                <a16:creationId xmlns:a16="http://schemas.microsoft.com/office/drawing/2014/main" id="{07E60AAF-7533-96A0-BAD4-D3AE0E05AF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2020" y="2236802"/>
            <a:ext cx="360039" cy="4001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k</a:t>
            </a:r>
          </a:p>
        </p:txBody>
      </p:sp>
      <p:sp>
        <p:nvSpPr>
          <p:cNvPr id="66" name="CasellaDiTesto 3">
            <a:extLst>
              <a:ext uri="{FF2B5EF4-FFF2-40B4-BE49-F238E27FC236}">
                <a16:creationId xmlns:a16="http://schemas.microsoft.com/office/drawing/2014/main" id="{251ABBAB-9D10-3271-4FEF-33940D3E2FEA}"/>
              </a:ext>
            </a:extLst>
          </p:cNvPr>
          <p:cNvSpPr txBox="1"/>
          <p:nvPr/>
        </p:nvSpPr>
        <p:spPr>
          <a:xfrm>
            <a:off x="5508106" y="1988840"/>
            <a:ext cx="35283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height of the tree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k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67" name="CasellaDiTesto 3">
            <a:extLst>
              <a:ext uri="{FF2B5EF4-FFF2-40B4-BE49-F238E27FC236}">
                <a16:creationId xmlns:a16="http://schemas.microsoft.com/office/drawing/2014/main" id="{5B9B86A4-F051-16A2-2AD5-B9B2FC89B21A}"/>
              </a:ext>
            </a:extLst>
          </p:cNvPr>
          <p:cNvSpPr txBox="1"/>
          <p:nvPr/>
        </p:nvSpPr>
        <p:spPr>
          <a:xfrm>
            <a:off x="5508104" y="2412471"/>
            <a:ext cx="35283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# of nodes O(2</a:t>
            </a:r>
            <a:r>
              <a:rPr lang="en-US" sz="2000" baseline="30000" dirty="0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)</a:t>
            </a:r>
          </a:p>
        </p:txBody>
      </p:sp>
      <p:sp>
        <p:nvSpPr>
          <p:cNvPr id="68" name="CasellaDiTesto 3">
            <a:extLst>
              <a:ext uri="{FF2B5EF4-FFF2-40B4-BE49-F238E27FC236}">
                <a16:creationId xmlns:a16="http://schemas.microsoft.com/office/drawing/2014/main" id="{C49B844A-3F19-6925-B9B6-2DDC1892FFE2}"/>
              </a:ext>
            </a:extLst>
          </p:cNvPr>
          <p:cNvSpPr txBox="1"/>
          <p:nvPr/>
        </p:nvSpPr>
        <p:spPr>
          <a:xfrm>
            <a:off x="5508104" y="2844519"/>
            <a:ext cx="35283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any node costs O(n)</a:t>
            </a:r>
          </a:p>
        </p:txBody>
      </p:sp>
      <p:sp>
        <p:nvSpPr>
          <p:cNvPr id="69" name="Arrow: Right 68">
            <a:extLst>
              <a:ext uri="{FF2B5EF4-FFF2-40B4-BE49-F238E27FC236}">
                <a16:creationId xmlns:a16="http://schemas.microsoft.com/office/drawing/2014/main" id="{7F969F8F-59A6-5F58-6699-69210535D3E7}"/>
              </a:ext>
            </a:extLst>
          </p:cNvPr>
          <p:cNvSpPr/>
          <p:nvPr/>
        </p:nvSpPr>
        <p:spPr>
          <a:xfrm>
            <a:off x="1763688" y="4865758"/>
            <a:ext cx="721762" cy="448017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CasellaDiTesto 3">
            <a:extLst>
              <a:ext uri="{FF2B5EF4-FFF2-40B4-BE49-F238E27FC236}">
                <a16:creationId xmlns:a16="http://schemas.microsoft.com/office/drawing/2014/main" id="{7FA7B1B6-DC27-A948-2F5B-6EA0880D8F29}"/>
              </a:ext>
            </a:extLst>
          </p:cNvPr>
          <p:cNvSpPr txBox="1"/>
          <p:nvPr/>
        </p:nvSpPr>
        <p:spPr>
          <a:xfrm>
            <a:off x="2612149" y="4645585"/>
            <a:ext cx="17628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time</a:t>
            </a:r>
          </a:p>
          <a:p>
            <a:pPr algn="ctr"/>
            <a:r>
              <a:rPr lang="en-US" sz="2000" dirty="0">
                <a:latin typeface="Comic Sans MS" pitchFamily="66" charset="0"/>
              </a:rPr>
              <a:t>O(2</a:t>
            </a:r>
            <a:r>
              <a:rPr lang="en-US" sz="2000" baseline="30000" dirty="0">
                <a:latin typeface="Comic Sans MS" pitchFamily="66" charset="0"/>
              </a:rPr>
              <a:t>k </a:t>
            </a:r>
            <a:r>
              <a:rPr lang="en-US" sz="2000" dirty="0">
                <a:latin typeface="Comic Sans MS" pitchFamily="66" charset="0"/>
              </a:rPr>
              <a:t>n) </a:t>
            </a:r>
          </a:p>
          <a:p>
            <a:pPr algn="ctr"/>
            <a:endParaRPr lang="en-US" sz="2000" dirty="0">
              <a:latin typeface="Comic Sans MS" pitchFamily="66" charset="0"/>
            </a:endParaRPr>
          </a:p>
        </p:txBody>
      </p:sp>
      <p:sp>
        <p:nvSpPr>
          <p:cNvPr id="71" name="CasellaDiTesto 3">
            <a:extLst>
              <a:ext uri="{FF2B5EF4-FFF2-40B4-BE49-F238E27FC236}">
                <a16:creationId xmlns:a16="http://schemas.microsoft.com/office/drawing/2014/main" id="{5C5A696C-35B7-D6A2-6210-D060934963F8}"/>
              </a:ext>
            </a:extLst>
          </p:cNvPr>
          <p:cNvSpPr txBox="1"/>
          <p:nvPr/>
        </p:nvSpPr>
        <p:spPr>
          <a:xfrm>
            <a:off x="4367085" y="4825541"/>
            <a:ext cx="11322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cs typeface="MV Boli" panose="02000500030200090000" pitchFamily="2" charset="0"/>
              </a:rPr>
              <a:t>GOOD</a:t>
            </a:r>
            <a:endParaRPr lang="it-IT" sz="2400" baseline="-25000" dirty="0">
              <a:latin typeface="Comic Sans MS" pitchFamily="66" charset="0"/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26BE8C20-9C4C-9240-92C4-275321C68D9D}"/>
              </a:ext>
            </a:extLst>
          </p:cNvPr>
          <p:cNvSpPr/>
          <p:nvPr/>
        </p:nvSpPr>
        <p:spPr>
          <a:xfrm>
            <a:off x="4357658" y="4839595"/>
            <a:ext cx="1132214" cy="461665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CasellaDiTesto 3">
            <a:extLst>
              <a:ext uri="{FF2B5EF4-FFF2-40B4-BE49-F238E27FC236}">
                <a16:creationId xmlns:a16="http://schemas.microsoft.com/office/drawing/2014/main" id="{7DA93C22-F13E-742B-3689-3D75E82D150D}"/>
              </a:ext>
            </a:extLst>
          </p:cNvPr>
          <p:cNvSpPr txBox="1"/>
          <p:nvPr/>
        </p:nvSpPr>
        <p:spPr>
          <a:xfrm>
            <a:off x="5597635" y="4887096"/>
            <a:ext cx="20870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FPT algorithm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0791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8" grpId="0"/>
      <p:bldP spid="24" grpId="0"/>
      <p:bldP spid="25" grpId="0"/>
      <p:bldP spid="26" grpId="0"/>
      <p:bldP spid="65" grpId="0" animBg="1"/>
      <p:bldP spid="66" grpId="0"/>
      <p:bldP spid="67" grpId="0"/>
      <p:bldP spid="68" grpId="0"/>
      <p:bldP spid="69" grpId="0" animBg="1"/>
      <p:bldP spid="70" grpId="0"/>
      <p:bldP spid="71" grpId="0"/>
      <p:bldP spid="72" grpId="0" animBg="1"/>
      <p:bldP spid="7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cquista Victorinox Tourist 0.3603 Coltellino svizzero Numero funzioni 12  Rosso">
            <a:extLst>
              <a:ext uri="{FF2B5EF4-FFF2-40B4-BE49-F238E27FC236}">
                <a16:creationId xmlns:a16="http://schemas.microsoft.com/office/drawing/2014/main" id="{F5A247D0-C3AB-E06E-A9E8-12C579415F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1580" y="1524000"/>
            <a:ext cx="3810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sellaDiTesto 3">
            <a:extLst>
              <a:ext uri="{FF2B5EF4-FFF2-40B4-BE49-F238E27FC236}">
                <a16:creationId xmlns:a16="http://schemas.microsoft.com/office/drawing/2014/main" id="{A08730E0-88CC-C168-6738-7694AE7364D9}"/>
              </a:ext>
            </a:extLst>
          </p:cNvPr>
          <p:cNvSpPr txBox="1"/>
          <p:nvPr/>
        </p:nvSpPr>
        <p:spPr>
          <a:xfrm>
            <a:off x="33828" y="14857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Toolbox </a:t>
            </a:r>
            <a:r>
              <a:rPr lang="en-US" sz="2000" dirty="0">
                <a:latin typeface="Comic Sans MS" pitchFamily="66" charset="0"/>
              </a:rPr>
              <a:t>(to show a problem is FPT)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3" name="CasellaDiTesto 3">
            <a:extLst>
              <a:ext uri="{FF2B5EF4-FFF2-40B4-BE49-F238E27FC236}">
                <a16:creationId xmlns:a16="http://schemas.microsoft.com/office/drawing/2014/main" id="{7DA93C22-F13E-742B-3689-3D75E82D150D}"/>
              </a:ext>
            </a:extLst>
          </p:cNvPr>
          <p:cNvSpPr txBox="1"/>
          <p:nvPr/>
        </p:nvSpPr>
        <p:spPr>
          <a:xfrm>
            <a:off x="1557759" y="1418046"/>
            <a:ext cx="30788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bounded-search trees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8632800C-5CD7-A432-E210-F4A81E71F16F}"/>
              </a:ext>
            </a:extLst>
          </p:cNvPr>
          <p:cNvSpPr txBox="1"/>
          <p:nvPr/>
        </p:nvSpPr>
        <p:spPr>
          <a:xfrm>
            <a:off x="2713992" y="2573950"/>
            <a:ext cx="18546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kernelization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B39029CC-A5A9-C7AD-D687-96EB5542DB0E}"/>
              </a:ext>
            </a:extLst>
          </p:cNvPr>
          <p:cNvSpPr txBox="1"/>
          <p:nvPr/>
        </p:nvSpPr>
        <p:spPr>
          <a:xfrm>
            <a:off x="983068" y="3683886"/>
            <a:ext cx="31508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algebraic techniques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C568A4BA-CAD2-8911-6078-AC9458E00253}"/>
              </a:ext>
            </a:extLst>
          </p:cNvPr>
          <p:cNvSpPr txBox="1"/>
          <p:nvPr/>
        </p:nvSpPr>
        <p:spPr>
          <a:xfrm>
            <a:off x="2065919" y="5039844"/>
            <a:ext cx="31508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treewidth</a:t>
            </a: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CE7E7741-75D2-FE87-764B-4F21BF6A1065}"/>
              </a:ext>
            </a:extLst>
          </p:cNvPr>
          <p:cNvSpPr txBox="1"/>
          <p:nvPr/>
        </p:nvSpPr>
        <p:spPr>
          <a:xfrm>
            <a:off x="5574880" y="2492896"/>
            <a:ext cx="19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color coding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F221E324-3B9B-8CE5-A7E8-B646AA3E22E9}"/>
              </a:ext>
            </a:extLst>
          </p:cNvPr>
          <p:cNvSpPr txBox="1"/>
          <p:nvPr/>
        </p:nvSpPr>
        <p:spPr>
          <a:xfrm>
            <a:off x="5364088" y="3955666"/>
            <a:ext cx="19333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iterative compression</a:t>
            </a:r>
          </a:p>
        </p:txBody>
      </p:sp>
    </p:spTree>
    <p:extLst>
      <p:ext uri="{BB962C8B-B14F-4D97-AF65-F5344CB8AC3E}">
        <p14:creationId xmlns:p14="http://schemas.microsoft.com/office/powerpoint/2010/main" val="30976971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1441</Words>
  <Application>Microsoft Office PowerPoint</Application>
  <PresentationFormat>On-screen Show (4:3)</PresentationFormat>
  <Paragraphs>178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Comic Sans MS</vt:lpstr>
      <vt:lpstr>Tema di Office</vt:lpstr>
      <vt:lpstr>Advanced topics on Algorithms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 (meno scontati) della visita DFS</dc:title>
  <dc:creator>Luciano</dc:creator>
  <cp:lastModifiedBy>lucianoguala78@gmail.com</cp:lastModifiedBy>
  <cp:revision>312</cp:revision>
  <dcterms:created xsi:type="dcterms:W3CDTF">2013-03-05T17:51:33Z</dcterms:created>
  <dcterms:modified xsi:type="dcterms:W3CDTF">2024-11-18T20:26:23Z</dcterms:modified>
</cp:coreProperties>
</file>