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44" r:id="rId3"/>
    <p:sldId id="501" r:id="rId4"/>
    <p:sldId id="502" r:id="rId5"/>
    <p:sldId id="459" r:id="rId6"/>
    <p:sldId id="363" r:id="rId7"/>
    <p:sldId id="492" r:id="rId8"/>
    <p:sldId id="470" r:id="rId9"/>
    <p:sldId id="493" r:id="rId10"/>
    <p:sldId id="494" r:id="rId11"/>
    <p:sldId id="496" r:id="rId12"/>
    <p:sldId id="497" r:id="rId13"/>
    <p:sldId id="498" r:id="rId14"/>
    <p:sldId id="499" r:id="rId15"/>
    <p:sldId id="500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1522" y="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10/04/2026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C85D2-4EC6-01C1-AFF4-4DE6924CD1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CBE25E-9079-D1D3-5AEB-06A75D439A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525313-B455-BECF-2B9F-DAA021CC31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044C53-7154-A8E2-2E21-53039A5F41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7116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1F832-BA64-9958-BA4E-50A750263A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E01432-3CC3-5E1A-7057-1DC224B232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3970B0-87F8-7F79-0786-63E8A058C4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350209-B41E-2BE1-822D-1E1219A61B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4138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6CF2D3-8DE8-454D-8C78-734D39781D80}" type="slidenum">
              <a:rPr lang="it-IT" smtClean="0"/>
              <a:pPr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9125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4/10/2026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B8749AC0-D687-A5D4-A432-66DEB54B1BBC}"/>
              </a:ext>
            </a:extLst>
          </p:cNvPr>
          <p:cNvSpPr txBox="1"/>
          <p:nvPr/>
        </p:nvSpPr>
        <p:spPr>
          <a:xfrm>
            <a:off x="24554" y="57204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W.l.o.g</a:t>
            </a:r>
            <a:r>
              <a:rPr lang="en-US" sz="2000" dirty="0">
                <a:latin typeface="Comic Sans MS" pitchFamily="66" charset="0"/>
              </a:rPr>
              <a:t>. assume values and weights are in [0,1]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39113A86-1EB1-4031-41B7-486D3A397862}"/>
              </a:ext>
            </a:extLst>
          </p:cNvPr>
          <p:cNvSpPr txBox="1"/>
          <p:nvPr/>
        </p:nvSpPr>
        <p:spPr>
          <a:xfrm>
            <a:off x="0" y="116632"/>
            <a:ext cx="6181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model of perturbation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EEF2FF86-ED5B-E29D-496E-0D1153D4D360}"/>
              </a:ext>
            </a:extLst>
          </p:cNvPr>
          <p:cNvSpPr txBox="1"/>
          <p:nvPr/>
        </p:nvSpPr>
        <p:spPr>
          <a:xfrm>
            <a:off x="35496" y="101266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values v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are adversarial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EBEB73F-C467-37AD-2158-5970AB84DB1D}"/>
              </a:ext>
            </a:extLst>
          </p:cNvPr>
          <p:cNvSpPr txBox="1"/>
          <p:nvPr/>
        </p:nvSpPr>
        <p:spPr>
          <a:xfrm>
            <a:off x="35496" y="141277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each weigh </a:t>
            </a:r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drawn independently according to a density function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f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: [0,1]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  </a:t>
            </a:r>
            <a:r>
              <a:rPr lang="en-US" sz="2000" dirty="0">
                <a:latin typeface="Comic Sans MS" pitchFamily="66" charset="0"/>
              </a:rPr>
              <a:t>[0,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dirty="0">
                <a:latin typeface="Comic Sans MS" pitchFamily="66" charset="0"/>
              </a:rPr>
              <a:t>] which is not “too spiky”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5443BC34-5AED-D37F-5A88-C1ADCD73811E}"/>
              </a:ext>
            </a:extLst>
          </p:cNvPr>
          <p:cNvSpPr txBox="1"/>
          <p:nvPr/>
        </p:nvSpPr>
        <p:spPr>
          <a:xfrm>
            <a:off x="312586" y="2145050"/>
            <a:ext cx="80758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 </a:t>
            </a:r>
            <a:r>
              <a:rPr lang="en-US" sz="2000" dirty="0">
                <a:latin typeface="Comic Sans MS" pitchFamily="66" charset="0"/>
              </a:rPr>
              <a:t>(0,1] is a measure of “perturbation size”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B0D84FD-6110-9345-A1DB-F287D4D71ED9}"/>
              </a:ext>
            </a:extLst>
          </p:cNvPr>
          <p:cNvGrpSpPr/>
          <p:nvPr/>
        </p:nvGrpSpPr>
        <p:grpSpPr>
          <a:xfrm>
            <a:off x="-52551" y="3769849"/>
            <a:ext cx="2284457" cy="1800200"/>
            <a:chOff x="-52551" y="3769849"/>
            <a:chExt cx="2284457" cy="1800200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BCF10DC9-D2E9-809F-D244-38DE0FD61B2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7730" y="3769849"/>
              <a:ext cx="0" cy="18002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C3112A87-B2D8-D623-F5EF-F4169ABA4B65}"/>
                </a:ext>
              </a:extLst>
            </p:cNvPr>
            <p:cNvCxnSpPr>
              <a:cxnSpLocks/>
            </p:cNvCxnSpPr>
            <p:nvPr/>
          </p:nvCxnSpPr>
          <p:spPr>
            <a:xfrm>
              <a:off x="523513" y="5426033"/>
              <a:ext cx="1708393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CEB99A8-F3AA-4425-7F5A-B7A18C76B92A}"/>
                </a:ext>
              </a:extLst>
            </p:cNvPr>
            <p:cNvSpPr/>
            <p:nvPr/>
          </p:nvSpPr>
          <p:spPr>
            <a:xfrm>
              <a:off x="637229" y="4421950"/>
              <a:ext cx="1245140" cy="1004083"/>
            </a:xfrm>
            <a:custGeom>
              <a:avLst/>
              <a:gdLst>
                <a:gd name="connsiteX0" fmla="*/ 0 w 1021404"/>
                <a:gd name="connsiteY0" fmla="*/ 381513 h 537156"/>
                <a:gd name="connsiteX1" fmla="*/ 243191 w 1021404"/>
                <a:gd name="connsiteY1" fmla="*/ 245326 h 537156"/>
                <a:gd name="connsiteX2" fmla="*/ 350196 w 1021404"/>
                <a:gd name="connsiteY2" fmla="*/ 439879 h 537156"/>
                <a:gd name="connsiteX3" fmla="*/ 573932 w 1021404"/>
                <a:gd name="connsiteY3" fmla="*/ 303692 h 537156"/>
                <a:gd name="connsiteX4" fmla="*/ 671208 w 1021404"/>
                <a:gd name="connsiteY4" fmla="*/ 11862 h 537156"/>
                <a:gd name="connsiteX5" fmla="*/ 787940 w 1021404"/>
                <a:gd name="connsiteY5" fmla="*/ 79956 h 537156"/>
                <a:gd name="connsiteX6" fmla="*/ 807396 w 1021404"/>
                <a:gd name="connsiteY6" fmla="*/ 293964 h 537156"/>
                <a:gd name="connsiteX7" fmla="*/ 875489 w 1021404"/>
                <a:gd name="connsiteY7" fmla="*/ 498245 h 537156"/>
                <a:gd name="connsiteX8" fmla="*/ 1011677 w 1021404"/>
                <a:gd name="connsiteY8" fmla="*/ 527428 h 537156"/>
                <a:gd name="connsiteX9" fmla="*/ 1011677 w 1021404"/>
                <a:gd name="connsiteY9" fmla="*/ 527428 h 537156"/>
                <a:gd name="connsiteX10" fmla="*/ 1011677 w 1021404"/>
                <a:gd name="connsiteY10" fmla="*/ 527428 h 537156"/>
                <a:gd name="connsiteX11" fmla="*/ 1021404 w 1021404"/>
                <a:gd name="connsiteY11" fmla="*/ 537156 h 537156"/>
                <a:gd name="connsiteX0" fmla="*/ 0 w 885217"/>
                <a:gd name="connsiteY0" fmla="*/ 605249 h 605249"/>
                <a:gd name="connsiteX1" fmla="*/ 107004 w 885217"/>
                <a:gd name="connsiteY1" fmla="*/ 245326 h 605249"/>
                <a:gd name="connsiteX2" fmla="*/ 214009 w 885217"/>
                <a:gd name="connsiteY2" fmla="*/ 439879 h 605249"/>
                <a:gd name="connsiteX3" fmla="*/ 437745 w 885217"/>
                <a:gd name="connsiteY3" fmla="*/ 303692 h 605249"/>
                <a:gd name="connsiteX4" fmla="*/ 535021 w 885217"/>
                <a:gd name="connsiteY4" fmla="*/ 11862 h 605249"/>
                <a:gd name="connsiteX5" fmla="*/ 651753 w 885217"/>
                <a:gd name="connsiteY5" fmla="*/ 79956 h 605249"/>
                <a:gd name="connsiteX6" fmla="*/ 671209 w 885217"/>
                <a:gd name="connsiteY6" fmla="*/ 293964 h 605249"/>
                <a:gd name="connsiteX7" fmla="*/ 739302 w 885217"/>
                <a:gd name="connsiteY7" fmla="*/ 498245 h 605249"/>
                <a:gd name="connsiteX8" fmla="*/ 875490 w 885217"/>
                <a:gd name="connsiteY8" fmla="*/ 527428 h 605249"/>
                <a:gd name="connsiteX9" fmla="*/ 875490 w 885217"/>
                <a:gd name="connsiteY9" fmla="*/ 527428 h 605249"/>
                <a:gd name="connsiteX10" fmla="*/ 875490 w 885217"/>
                <a:gd name="connsiteY10" fmla="*/ 527428 h 605249"/>
                <a:gd name="connsiteX11" fmla="*/ 885217 w 885217"/>
                <a:gd name="connsiteY11" fmla="*/ 537156 h 605249"/>
                <a:gd name="connsiteX0" fmla="*/ 11279 w 779764"/>
                <a:gd name="connsiteY0" fmla="*/ 838713 h 838713"/>
                <a:gd name="connsiteX1" fmla="*/ 1551 w 779764"/>
                <a:gd name="connsiteY1" fmla="*/ 245326 h 838713"/>
                <a:gd name="connsiteX2" fmla="*/ 108556 w 779764"/>
                <a:gd name="connsiteY2" fmla="*/ 439879 h 838713"/>
                <a:gd name="connsiteX3" fmla="*/ 332292 w 779764"/>
                <a:gd name="connsiteY3" fmla="*/ 303692 h 838713"/>
                <a:gd name="connsiteX4" fmla="*/ 429568 w 779764"/>
                <a:gd name="connsiteY4" fmla="*/ 11862 h 838713"/>
                <a:gd name="connsiteX5" fmla="*/ 546300 w 779764"/>
                <a:gd name="connsiteY5" fmla="*/ 79956 h 838713"/>
                <a:gd name="connsiteX6" fmla="*/ 565756 w 779764"/>
                <a:gd name="connsiteY6" fmla="*/ 293964 h 838713"/>
                <a:gd name="connsiteX7" fmla="*/ 633849 w 779764"/>
                <a:gd name="connsiteY7" fmla="*/ 498245 h 838713"/>
                <a:gd name="connsiteX8" fmla="*/ 770037 w 779764"/>
                <a:gd name="connsiteY8" fmla="*/ 527428 h 838713"/>
                <a:gd name="connsiteX9" fmla="*/ 770037 w 779764"/>
                <a:gd name="connsiteY9" fmla="*/ 527428 h 838713"/>
                <a:gd name="connsiteX10" fmla="*/ 770037 w 779764"/>
                <a:gd name="connsiteY10" fmla="*/ 527428 h 838713"/>
                <a:gd name="connsiteX11" fmla="*/ 779764 w 779764"/>
                <a:gd name="connsiteY11" fmla="*/ 537156 h 838713"/>
                <a:gd name="connsiteX0" fmla="*/ 0 w 1079770"/>
                <a:gd name="connsiteY0" fmla="*/ 1004083 h 1004083"/>
                <a:gd name="connsiteX1" fmla="*/ 301557 w 1079770"/>
                <a:gd name="connsiteY1" fmla="*/ 245326 h 1004083"/>
                <a:gd name="connsiteX2" fmla="*/ 408562 w 1079770"/>
                <a:gd name="connsiteY2" fmla="*/ 439879 h 1004083"/>
                <a:gd name="connsiteX3" fmla="*/ 632298 w 1079770"/>
                <a:gd name="connsiteY3" fmla="*/ 303692 h 1004083"/>
                <a:gd name="connsiteX4" fmla="*/ 729574 w 1079770"/>
                <a:gd name="connsiteY4" fmla="*/ 11862 h 1004083"/>
                <a:gd name="connsiteX5" fmla="*/ 846306 w 1079770"/>
                <a:gd name="connsiteY5" fmla="*/ 79956 h 1004083"/>
                <a:gd name="connsiteX6" fmla="*/ 865762 w 1079770"/>
                <a:gd name="connsiteY6" fmla="*/ 293964 h 1004083"/>
                <a:gd name="connsiteX7" fmla="*/ 933855 w 1079770"/>
                <a:gd name="connsiteY7" fmla="*/ 498245 h 1004083"/>
                <a:gd name="connsiteX8" fmla="*/ 1070043 w 1079770"/>
                <a:gd name="connsiteY8" fmla="*/ 527428 h 1004083"/>
                <a:gd name="connsiteX9" fmla="*/ 1070043 w 1079770"/>
                <a:gd name="connsiteY9" fmla="*/ 527428 h 1004083"/>
                <a:gd name="connsiteX10" fmla="*/ 1070043 w 1079770"/>
                <a:gd name="connsiteY10" fmla="*/ 527428 h 1004083"/>
                <a:gd name="connsiteX11" fmla="*/ 1079770 w 1079770"/>
                <a:gd name="connsiteY11" fmla="*/ 537156 h 1004083"/>
                <a:gd name="connsiteX0" fmla="*/ 0 w 1079770"/>
                <a:gd name="connsiteY0" fmla="*/ 1004083 h 1004083"/>
                <a:gd name="connsiteX1" fmla="*/ 272374 w 1079770"/>
                <a:gd name="connsiteY1" fmla="*/ 741437 h 1004083"/>
                <a:gd name="connsiteX2" fmla="*/ 408562 w 1079770"/>
                <a:gd name="connsiteY2" fmla="*/ 439879 h 1004083"/>
                <a:gd name="connsiteX3" fmla="*/ 632298 w 1079770"/>
                <a:gd name="connsiteY3" fmla="*/ 303692 h 1004083"/>
                <a:gd name="connsiteX4" fmla="*/ 729574 w 1079770"/>
                <a:gd name="connsiteY4" fmla="*/ 11862 h 1004083"/>
                <a:gd name="connsiteX5" fmla="*/ 846306 w 1079770"/>
                <a:gd name="connsiteY5" fmla="*/ 79956 h 1004083"/>
                <a:gd name="connsiteX6" fmla="*/ 865762 w 1079770"/>
                <a:gd name="connsiteY6" fmla="*/ 293964 h 1004083"/>
                <a:gd name="connsiteX7" fmla="*/ 933855 w 1079770"/>
                <a:gd name="connsiteY7" fmla="*/ 498245 h 1004083"/>
                <a:gd name="connsiteX8" fmla="*/ 1070043 w 1079770"/>
                <a:gd name="connsiteY8" fmla="*/ 527428 h 1004083"/>
                <a:gd name="connsiteX9" fmla="*/ 1070043 w 1079770"/>
                <a:gd name="connsiteY9" fmla="*/ 527428 h 1004083"/>
                <a:gd name="connsiteX10" fmla="*/ 1070043 w 1079770"/>
                <a:gd name="connsiteY10" fmla="*/ 527428 h 1004083"/>
                <a:gd name="connsiteX11" fmla="*/ 1079770 w 1079770"/>
                <a:gd name="connsiteY11" fmla="*/ 537156 h 1004083"/>
                <a:gd name="connsiteX0" fmla="*/ 0 w 1079770"/>
                <a:gd name="connsiteY0" fmla="*/ 1004083 h 1004083"/>
                <a:gd name="connsiteX1" fmla="*/ 272374 w 1079770"/>
                <a:gd name="connsiteY1" fmla="*/ 741437 h 1004083"/>
                <a:gd name="connsiteX2" fmla="*/ 564205 w 1079770"/>
                <a:gd name="connsiteY2" fmla="*/ 751164 h 1004083"/>
                <a:gd name="connsiteX3" fmla="*/ 632298 w 1079770"/>
                <a:gd name="connsiteY3" fmla="*/ 303692 h 1004083"/>
                <a:gd name="connsiteX4" fmla="*/ 729574 w 1079770"/>
                <a:gd name="connsiteY4" fmla="*/ 11862 h 1004083"/>
                <a:gd name="connsiteX5" fmla="*/ 846306 w 1079770"/>
                <a:gd name="connsiteY5" fmla="*/ 79956 h 1004083"/>
                <a:gd name="connsiteX6" fmla="*/ 865762 w 1079770"/>
                <a:gd name="connsiteY6" fmla="*/ 293964 h 1004083"/>
                <a:gd name="connsiteX7" fmla="*/ 933855 w 1079770"/>
                <a:gd name="connsiteY7" fmla="*/ 498245 h 1004083"/>
                <a:gd name="connsiteX8" fmla="*/ 1070043 w 1079770"/>
                <a:gd name="connsiteY8" fmla="*/ 527428 h 1004083"/>
                <a:gd name="connsiteX9" fmla="*/ 1070043 w 1079770"/>
                <a:gd name="connsiteY9" fmla="*/ 527428 h 1004083"/>
                <a:gd name="connsiteX10" fmla="*/ 1070043 w 1079770"/>
                <a:gd name="connsiteY10" fmla="*/ 527428 h 1004083"/>
                <a:gd name="connsiteX11" fmla="*/ 1079770 w 1079770"/>
                <a:gd name="connsiteY11" fmla="*/ 537156 h 1004083"/>
                <a:gd name="connsiteX0" fmla="*/ 0 w 1245140"/>
                <a:gd name="connsiteY0" fmla="*/ 1004083 h 1004083"/>
                <a:gd name="connsiteX1" fmla="*/ 272374 w 1245140"/>
                <a:gd name="connsiteY1" fmla="*/ 741437 h 1004083"/>
                <a:gd name="connsiteX2" fmla="*/ 564205 w 1245140"/>
                <a:gd name="connsiteY2" fmla="*/ 751164 h 1004083"/>
                <a:gd name="connsiteX3" fmla="*/ 632298 w 1245140"/>
                <a:gd name="connsiteY3" fmla="*/ 303692 h 1004083"/>
                <a:gd name="connsiteX4" fmla="*/ 729574 w 1245140"/>
                <a:gd name="connsiteY4" fmla="*/ 11862 h 1004083"/>
                <a:gd name="connsiteX5" fmla="*/ 846306 w 1245140"/>
                <a:gd name="connsiteY5" fmla="*/ 79956 h 1004083"/>
                <a:gd name="connsiteX6" fmla="*/ 865762 w 1245140"/>
                <a:gd name="connsiteY6" fmla="*/ 293964 h 1004083"/>
                <a:gd name="connsiteX7" fmla="*/ 933855 w 1245140"/>
                <a:gd name="connsiteY7" fmla="*/ 498245 h 1004083"/>
                <a:gd name="connsiteX8" fmla="*/ 1070043 w 1245140"/>
                <a:gd name="connsiteY8" fmla="*/ 527428 h 1004083"/>
                <a:gd name="connsiteX9" fmla="*/ 1070043 w 1245140"/>
                <a:gd name="connsiteY9" fmla="*/ 527428 h 1004083"/>
                <a:gd name="connsiteX10" fmla="*/ 1070043 w 1245140"/>
                <a:gd name="connsiteY10" fmla="*/ 527428 h 1004083"/>
                <a:gd name="connsiteX11" fmla="*/ 1245140 w 1245140"/>
                <a:gd name="connsiteY11" fmla="*/ 848441 h 1004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45140" h="1004083">
                  <a:moveTo>
                    <a:pt x="0" y="1004083"/>
                  </a:moveTo>
                  <a:cubicBezTo>
                    <a:pt x="92412" y="931125"/>
                    <a:pt x="178340" y="783590"/>
                    <a:pt x="272374" y="741437"/>
                  </a:cubicBezTo>
                  <a:cubicBezTo>
                    <a:pt x="366408" y="699284"/>
                    <a:pt x="504218" y="824121"/>
                    <a:pt x="564205" y="751164"/>
                  </a:cubicBezTo>
                  <a:cubicBezTo>
                    <a:pt x="624192" y="678207"/>
                    <a:pt x="604737" y="426909"/>
                    <a:pt x="632298" y="303692"/>
                  </a:cubicBezTo>
                  <a:cubicBezTo>
                    <a:pt x="659859" y="180475"/>
                    <a:pt x="693906" y="49151"/>
                    <a:pt x="729574" y="11862"/>
                  </a:cubicBezTo>
                  <a:cubicBezTo>
                    <a:pt x="765242" y="-25427"/>
                    <a:pt x="823608" y="32939"/>
                    <a:pt x="846306" y="79956"/>
                  </a:cubicBezTo>
                  <a:cubicBezTo>
                    <a:pt x="869004" y="126973"/>
                    <a:pt x="851170" y="224249"/>
                    <a:pt x="865762" y="293964"/>
                  </a:cubicBezTo>
                  <a:cubicBezTo>
                    <a:pt x="880354" y="363679"/>
                    <a:pt x="899808" y="459334"/>
                    <a:pt x="933855" y="498245"/>
                  </a:cubicBezTo>
                  <a:cubicBezTo>
                    <a:pt x="967902" y="537156"/>
                    <a:pt x="1070043" y="527428"/>
                    <a:pt x="1070043" y="527428"/>
                  </a:cubicBezTo>
                  <a:lnTo>
                    <a:pt x="1070043" y="527428"/>
                  </a:lnTo>
                  <a:lnTo>
                    <a:pt x="1070043" y="527428"/>
                  </a:lnTo>
                  <a:lnTo>
                    <a:pt x="1245140" y="848441"/>
                  </a:lnTo>
                </a:path>
              </a:pathLst>
            </a:custGeom>
            <a:noFill/>
            <a:ln>
              <a:solidFill>
                <a:srgbClr val="3366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9B3CAD8E-62A7-5F1B-D87A-90D6CE0FF9A1}"/>
                </a:ext>
              </a:extLst>
            </p:cNvPr>
            <p:cNvCxnSpPr/>
            <p:nvPr/>
          </p:nvCxnSpPr>
          <p:spPr>
            <a:xfrm>
              <a:off x="647730" y="4437377"/>
              <a:ext cx="1224136" cy="0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CasellaDiTesto 3">
              <a:extLst>
                <a:ext uri="{FF2B5EF4-FFF2-40B4-BE49-F238E27FC236}">
                  <a16:creationId xmlns:a16="http://schemas.microsoft.com/office/drawing/2014/main" id="{7D781F84-D761-1C96-519B-A6E39E49BD47}"/>
                </a:ext>
              </a:extLst>
            </p:cNvPr>
            <p:cNvSpPr txBox="1"/>
            <p:nvPr/>
          </p:nvSpPr>
          <p:spPr>
            <a:xfrm>
              <a:off x="-52551" y="421888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mic Sans MS" pitchFamily="66" charset="0"/>
                </a:rPr>
                <a:t>1/</a:t>
              </a:r>
              <a:r>
                <a:rPr lang="en-US" dirty="0">
                  <a:solidFill>
                    <a:srgbClr val="3366FF"/>
                  </a:solidFill>
                  <a:latin typeface="Comic Sans MS" pitchFamily="66" charset="0"/>
                  <a:sym typeface="Symbol" panose="05050102010706020507" pitchFamily="18" charset="2"/>
                </a:rPr>
                <a:t></a:t>
              </a:r>
              <a:endParaRPr lang="it-IT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A6C0D16-BDE4-3386-3DF9-F8ED58BBBB1E}"/>
              </a:ext>
            </a:extLst>
          </p:cNvPr>
          <p:cNvGrpSpPr/>
          <p:nvPr/>
        </p:nvGrpSpPr>
        <p:grpSpPr>
          <a:xfrm>
            <a:off x="3128305" y="3746445"/>
            <a:ext cx="2067305" cy="2478223"/>
            <a:chOff x="3128305" y="3746445"/>
            <a:chExt cx="2067305" cy="2478223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24A2CA17-AD49-560C-FD37-65C9517765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11434" y="3746445"/>
              <a:ext cx="0" cy="18002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137987B7-F2B2-D4C1-8D77-0EB1C1F7386E}"/>
                </a:ext>
              </a:extLst>
            </p:cNvPr>
            <p:cNvCxnSpPr>
              <a:cxnSpLocks/>
            </p:cNvCxnSpPr>
            <p:nvPr/>
          </p:nvCxnSpPr>
          <p:spPr>
            <a:xfrm>
              <a:off x="3487217" y="5402629"/>
              <a:ext cx="1708393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3880ED1-540F-49E9-A0CE-45555FB47D89}"/>
                </a:ext>
              </a:extLst>
            </p:cNvPr>
            <p:cNvCxnSpPr>
              <a:cxnSpLocks/>
            </p:cNvCxnSpPr>
            <p:nvPr/>
          </p:nvCxnSpPr>
          <p:spPr>
            <a:xfrm>
              <a:off x="3622214" y="4723381"/>
              <a:ext cx="668926" cy="0"/>
            </a:xfrm>
            <a:prstGeom prst="line">
              <a:avLst/>
            </a:prstGeom>
            <a:ln w="25400">
              <a:solidFill>
                <a:srgbClr val="3366FF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CasellaDiTesto 3">
              <a:extLst>
                <a:ext uri="{FF2B5EF4-FFF2-40B4-BE49-F238E27FC236}">
                  <a16:creationId xmlns:a16="http://schemas.microsoft.com/office/drawing/2014/main" id="{1D4D9113-82F7-C84A-9DD7-9059749BE596}"/>
                </a:ext>
              </a:extLst>
            </p:cNvPr>
            <p:cNvSpPr txBox="1"/>
            <p:nvPr/>
          </p:nvSpPr>
          <p:spPr>
            <a:xfrm>
              <a:off x="3158986" y="4309209"/>
              <a:ext cx="3903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mic Sans MS" pitchFamily="66" charset="0"/>
                </a:rPr>
                <a:t>1</a:t>
              </a:r>
              <a:endParaRPr lang="it-IT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719F26A-5773-578C-1142-354243CCCBE6}"/>
                </a:ext>
              </a:extLst>
            </p:cNvPr>
            <p:cNvCxnSpPr>
              <a:cxnSpLocks/>
            </p:cNvCxnSpPr>
            <p:nvPr/>
          </p:nvCxnSpPr>
          <p:spPr>
            <a:xfrm>
              <a:off x="4291140" y="4723381"/>
              <a:ext cx="0" cy="672645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CasellaDiTesto 3">
              <a:extLst>
                <a:ext uri="{FF2B5EF4-FFF2-40B4-BE49-F238E27FC236}">
                  <a16:creationId xmlns:a16="http://schemas.microsoft.com/office/drawing/2014/main" id="{D873A31C-E363-6E4D-9F0C-86254FE684ED}"/>
                </a:ext>
              </a:extLst>
            </p:cNvPr>
            <p:cNvSpPr txBox="1"/>
            <p:nvPr/>
          </p:nvSpPr>
          <p:spPr>
            <a:xfrm>
              <a:off x="4087997" y="5347427"/>
              <a:ext cx="3903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mic Sans MS" pitchFamily="66" charset="0"/>
                </a:rPr>
                <a:t>1</a:t>
              </a:r>
              <a:endParaRPr lang="it-IT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34" name="CasellaDiTesto 3">
              <a:extLst>
                <a:ext uri="{FF2B5EF4-FFF2-40B4-BE49-F238E27FC236}">
                  <a16:creationId xmlns:a16="http://schemas.microsoft.com/office/drawing/2014/main" id="{1A6E2652-A7E5-5552-B6C4-CD0FB6932724}"/>
                </a:ext>
              </a:extLst>
            </p:cNvPr>
            <p:cNvSpPr txBox="1"/>
            <p:nvPr/>
          </p:nvSpPr>
          <p:spPr>
            <a:xfrm>
              <a:off x="3128305" y="5578337"/>
              <a:ext cx="19388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mic Sans MS" pitchFamily="66" charset="0"/>
                </a:rPr>
                <a:t>weight uniform on [0,1]</a:t>
              </a:r>
              <a:endParaRPr lang="it-IT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8F0BD09-382D-901A-7FA8-15278513E5DE}"/>
              </a:ext>
            </a:extLst>
          </p:cNvPr>
          <p:cNvGrpSpPr/>
          <p:nvPr/>
        </p:nvGrpSpPr>
        <p:grpSpPr>
          <a:xfrm>
            <a:off x="5618725" y="3746445"/>
            <a:ext cx="2029820" cy="1984866"/>
            <a:chOff x="5618725" y="3746445"/>
            <a:chExt cx="2029820" cy="1984866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9B23040E-3D06-48D5-04F5-A03E8F094B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64369" y="3746445"/>
              <a:ext cx="0" cy="18002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AB258ACA-BC9F-FE58-3DED-9C2308AD5D88}"/>
                </a:ext>
              </a:extLst>
            </p:cNvPr>
            <p:cNvCxnSpPr>
              <a:cxnSpLocks/>
            </p:cNvCxnSpPr>
            <p:nvPr/>
          </p:nvCxnSpPr>
          <p:spPr>
            <a:xfrm>
              <a:off x="5940152" y="5402629"/>
              <a:ext cx="1708393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6F40A26-36D2-C09D-B6B3-0D01371F9834}"/>
                </a:ext>
              </a:extLst>
            </p:cNvPr>
            <p:cNvCxnSpPr>
              <a:cxnSpLocks/>
            </p:cNvCxnSpPr>
            <p:nvPr/>
          </p:nvCxnSpPr>
          <p:spPr>
            <a:xfrm>
              <a:off x="6388755" y="4249563"/>
              <a:ext cx="308258" cy="0"/>
            </a:xfrm>
            <a:prstGeom prst="line">
              <a:avLst/>
            </a:prstGeom>
            <a:ln w="25400">
              <a:solidFill>
                <a:srgbClr val="3366FF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DB9C72F3-2810-499C-18DE-4872F3761C27}"/>
                </a:ext>
              </a:extLst>
            </p:cNvPr>
            <p:cNvSpPr txBox="1"/>
            <p:nvPr/>
          </p:nvSpPr>
          <p:spPr>
            <a:xfrm>
              <a:off x="5618725" y="4016484"/>
              <a:ext cx="3903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mic Sans MS" pitchFamily="66" charset="0"/>
                </a:rPr>
                <a:t>3</a:t>
              </a:r>
              <a:endParaRPr lang="it-IT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EA97451-E742-86C1-B91E-475FDB31D83B}"/>
                </a:ext>
              </a:extLst>
            </p:cNvPr>
            <p:cNvCxnSpPr>
              <a:cxnSpLocks/>
            </p:cNvCxnSpPr>
            <p:nvPr/>
          </p:nvCxnSpPr>
          <p:spPr>
            <a:xfrm>
              <a:off x="7000752" y="4500478"/>
              <a:ext cx="0" cy="902151"/>
            </a:xfrm>
            <a:prstGeom prst="line">
              <a:avLst/>
            </a:prstGeom>
            <a:ln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CasellaDiTesto 3">
              <a:extLst>
                <a:ext uri="{FF2B5EF4-FFF2-40B4-BE49-F238E27FC236}">
                  <a16:creationId xmlns:a16="http://schemas.microsoft.com/office/drawing/2014/main" id="{6025CF4A-0B49-82DA-2B04-F05B420D82EC}"/>
                </a:ext>
              </a:extLst>
            </p:cNvPr>
            <p:cNvSpPr txBox="1"/>
            <p:nvPr/>
          </p:nvSpPr>
          <p:spPr>
            <a:xfrm>
              <a:off x="6744075" y="5361979"/>
              <a:ext cx="3903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mic Sans MS" pitchFamily="66" charset="0"/>
                </a:rPr>
                <a:t>1</a:t>
              </a:r>
              <a:endParaRPr lang="it-IT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</p:grp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690790D1-E46A-C21F-E312-4DA17FEE971E}"/>
              </a:ext>
            </a:extLst>
          </p:cNvPr>
          <p:cNvSpPr txBox="1"/>
          <p:nvPr/>
        </p:nvSpPr>
        <p:spPr>
          <a:xfrm>
            <a:off x="5230575" y="5559284"/>
            <a:ext cx="2880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weight uniform on [1/3,2/3]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53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D46D8-BF08-647C-BD7B-56AB68728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1DEB470-B532-E1F0-5760-8FCC292FB200}"/>
              </a:ext>
            </a:extLst>
          </p:cNvPr>
          <p:cNvSpPr txBox="1"/>
          <p:nvPr/>
        </p:nvSpPr>
        <p:spPr>
          <a:xfrm>
            <a:off x="24554" y="572048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W.l.o.g</a:t>
            </a:r>
            <a:r>
              <a:rPr lang="en-US" sz="2000" dirty="0">
                <a:latin typeface="Comic Sans MS" pitchFamily="66" charset="0"/>
              </a:rPr>
              <a:t>. assume values and weights are in [0,1]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27918CD-D198-4B07-17C8-59AF47AC5088}"/>
              </a:ext>
            </a:extLst>
          </p:cNvPr>
          <p:cNvSpPr txBox="1"/>
          <p:nvPr/>
        </p:nvSpPr>
        <p:spPr>
          <a:xfrm>
            <a:off x="0" y="116632"/>
            <a:ext cx="6181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model of perturbation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FEEBFFC-F26A-C079-E1F1-E79C083323FF}"/>
              </a:ext>
            </a:extLst>
          </p:cNvPr>
          <p:cNvSpPr txBox="1"/>
          <p:nvPr/>
        </p:nvSpPr>
        <p:spPr>
          <a:xfrm>
            <a:off x="35496" y="101266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values v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are adversarial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CF94A057-2842-257B-74CB-0F709796F504}"/>
              </a:ext>
            </a:extLst>
          </p:cNvPr>
          <p:cNvSpPr txBox="1"/>
          <p:nvPr/>
        </p:nvSpPr>
        <p:spPr>
          <a:xfrm>
            <a:off x="35496" y="1412776"/>
            <a:ext cx="9083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each weigh </a:t>
            </a:r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is drawn independently according to a density function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f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: [0,1] 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  </a:t>
            </a:r>
            <a:r>
              <a:rPr lang="en-US" sz="2000" dirty="0">
                <a:latin typeface="Comic Sans MS" pitchFamily="66" charset="0"/>
              </a:rPr>
              <a:t>[0,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dirty="0">
                <a:latin typeface="Comic Sans MS" pitchFamily="66" charset="0"/>
              </a:rPr>
              <a:t>] which is not “too spiky”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0691D2F6-14A7-AE6C-A366-346BA0565DA9}"/>
              </a:ext>
            </a:extLst>
          </p:cNvPr>
          <p:cNvSpPr txBox="1"/>
          <p:nvPr/>
        </p:nvSpPr>
        <p:spPr>
          <a:xfrm>
            <a:off x="312586" y="2145050"/>
            <a:ext cx="80758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 </a:t>
            </a:r>
            <a:r>
              <a:rPr lang="en-US" sz="2000" dirty="0">
                <a:latin typeface="Comic Sans MS" pitchFamily="66" charset="0"/>
              </a:rPr>
              <a:t>(0,1] is a measure of “perturbation size”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6AA01A0-3F1B-D2D4-2659-0F3719EE052E}"/>
              </a:ext>
            </a:extLst>
          </p:cNvPr>
          <p:cNvCxnSpPr>
            <a:cxnSpLocks/>
          </p:cNvCxnSpPr>
          <p:nvPr/>
        </p:nvCxnSpPr>
        <p:spPr>
          <a:xfrm flipV="1">
            <a:off x="647730" y="3769849"/>
            <a:ext cx="0" cy="18002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C0EBCB4-B315-E91C-0E0D-C86FF1A4518D}"/>
              </a:ext>
            </a:extLst>
          </p:cNvPr>
          <p:cNvCxnSpPr>
            <a:cxnSpLocks/>
          </p:cNvCxnSpPr>
          <p:nvPr/>
        </p:nvCxnSpPr>
        <p:spPr>
          <a:xfrm>
            <a:off x="523513" y="5426033"/>
            <a:ext cx="1708393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32E1043-F6BE-0EDF-17E4-42B345A401D6}"/>
              </a:ext>
            </a:extLst>
          </p:cNvPr>
          <p:cNvSpPr/>
          <p:nvPr/>
        </p:nvSpPr>
        <p:spPr>
          <a:xfrm>
            <a:off x="637229" y="4421950"/>
            <a:ext cx="1245140" cy="1004083"/>
          </a:xfrm>
          <a:custGeom>
            <a:avLst/>
            <a:gdLst>
              <a:gd name="connsiteX0" fmla="*/ 0 w 1021404"/>
              <a:gd name="connsiteY0" fmla="*/ 381513 h 537156"/>
              <a:gd name="connsiteX1" fmla="*/ 243191 w 1021404"/>
              <a:gd name="connsiteY1" fmla="*/ 245326 h 537156"/>
              <a:gd name="connsiteX2" fmla="*/ 350196 w 1021404"/>
              <a:gd name="connsiteY2" fmla="*/ 439879 h 537156"/>
              <a:gd name="connsiteX3" fmla="*/ 573932 w 1021404"/>
              <a:gd name="connsiteY3" fmla="*/ 303692 h 537156"/>
              <a:gd name="connsiteX4" fmla="*/ 671208 w 1021404"/>
              <a:gd name="connsiteY4" fmla="*/ 11862 h 537156"/>
              <a:gd name="connsiteX5" fmla="*/ 787940 w 1021404"/>
              <a:gd name="connsiteY5" fmla="*/ 79956 h 537156"/>
              <a:gd name="connsiteX6" fmla="*/ 807396 w 1021404"/>
              <a:gd name="connsiteY6" fmla="*/ 293964 h 537156"/>
              <a:gd name="connsiteX7" fmla="*/ 875489 w 1021404"/>
              <a:gd name="connsiteY7" fmla="*/ 498245 h 537156"/>
              <a:gd name="connsiteX8" fmla="*/ 1011677 w 1021404"/>
              <a:gd name="connsiteY8" fmla="*/ 527428 h 537156"/>
              <a:gd name="connsiteX9" fmla="*/ 1011677 w 1021404"/>
              <a:gd name="connsiteY9" fmla="*/ 527428 h 537156"/>
              <a:gd name="connsiteX10" fmla="*/ 1011677 w 1021404"/>
              <a:gd name="connsiteY10" fmla="*/ 527428 h 537156"/>
              <a:gd name="connsiteX11" fmla="*/ 1021404 w 1021404"/>
              <a:gd name="connsiteY11" fmla="*/ 537156 h 537156"/>
              <a:gd name="connsiteX0" fmla="*/ 0 w 885217"/>
              <a:gd name="connsiteY0" fmla="*/ 605249 h 605249"/>
              <a:gd name="connsiteX1" fmla="*/ 107004 w 885217"/>
              <a:gd name="connsiteY1" fmla="*/ 245326 h 605249"/>
              <a:gd name="connsiteX2" fmla="*/ 214009 w 885217"/>
              <a:gd name="connsiteY2" fmla="*/ 439879 h 605249"/>
              <a:gd name="connsiteX3" fmla="*/ 437745 w 885217"/>
              <a:gd name="connsiteY3" fmla="*/ 303692 h 605249"/>
              <a:gd name="connsiteX4" fmla="*/ 535021 w 885217"/>
              <a:gd name="connsiteY4" fmla="*/ 11862 h 605249"/>
              <a:gd name="connsiteX5" fmla="*/ 651753 w 885217"/>
              <a:gd name="connsiteY5" fmla="*/ 79956 h 605249"/>
              <a:gd name="connsiteX6" fmla="*/ 671209 w 885217"/>
              <a:gd name="connsiteY6" fmla="*/ 293964 h 605249"/>
              <a:gd name="connsiteX7" fmla="*/ 739302 w 885217"/>
              <a:gd name="connsiteY7" fmla="*/ 498245 h 605249"/>
              <a:gd name="connsiteX8" fmla="*/ 875490 w 885217"/>
              <a:gd name="connsiteY8" fmla="*/ 527428 h 605249"/>
              <a:gd name="connsiteX9" fmla="*/ 875490 w 885217"/>
              <a:gd name="connsiteY9" fmla="*/ 527428 h 605249"/>
              <a:gd name="connsiteX10" fmla="*/ 875490 w 885217"/>
              <a:gd name="connsiteY10" fmla="*/ 527428 h 605249"/>
              <a:gd name="connsiteX11" fmla="*/ 885217 w 885217"/>
              <a:gd name="connsiteY11" fmla="*/ 537156 h 605249"/>
              <a:gd name="connsiteX0" fmla="*/ 11279 w 779764"/>
              <a:gd name="connsiteY0" fmla="*/ 838713 h 838713"/>
              <a:gd name="connsiteX1" fmla="*/ 1551 w 779764"/>
              <a:gd name="connsiteY1" fmla="*/ 245326 h 838713"/>
              <a:gd name="connsiteX2" fmla="*/ 108556 w 779764"/>
              <a:gd name="connsiteY2" fmla="*/ 439879 h 838713"/>
              <a:gd name="connsiteX3" fmla="*/ 332292 w 779764"/>
              <a:gd name="connsiteY3" fmla="*/ 303692 h 838713"/>
              <a:gd name="connsiteX4" fmla="*/ 429568 w 779764"/>
              <a:gd name="connsiteY4" fmla="*/ 11862 h 838713"/>
              <a:gd name="connsiteX5" fmla="*/ 546300 w 779764"/>
              <a:gd name="connsiteY5" fmla="*/ 79956 h 838713"/>
              <a:gd name="connsiteX6" fmla="*/ 565756 w 779764"/>
              <a:gd name="connsiteY6" fmla="*/ 293964 h 838713"/>
              <a:gd name="connsiteX7" fmla="*/ 633849 w 779764"/>
              <a:gd name="connsiteY7" fmla="*/ 498245 h 838713"/>
              <a:gd name="connsiteX8" fmla="*/ 770037 w 779764"/>
              <a:gd name="connsiteY8" fmla="*/ 527428 h 838713"/>
              <a:gd name="connsiteX9" fmla="*/ 770037 w 779764"/>
              <a:gd name="connsiteY9" fmla="*/ 527428 h 838713"/>
              <a:gd name="connsiteX10" fmla="*/ 770037 w 779764"/>
              <a:gd name="connsiteY10" fmla="*/ 527428 h 838713"/>
              <a:gd name="connsiteX11" fmla="*/ 779764 w 779764"/>
              <a:gd name="connsiteY11" fmla="*/ 537156 h 838713"/>
              <a:gd name="connsiteX0" fmla="*/ 0 w 1079770"/>
              <a:gd name="connsiteY0" fmla="*/ 1004083 h 1004083"/>
              <a:gd name="connsiteX1" fmla="*/ 301557 w 1079770"/>
              <a:gd name="connsiteY1" fmla="*/ 245326 h 1004083"/>
              <a:gd name="connsiteX2" fmla="*/ 408562 w 1079770"/>
              <a:gd name="connsiteY2" fmla="*/ 439879 h 1004083"/>
              <a:gd name="connsiteX3" fmla="*/ 632298 w 1079770"/>
              <a:gd name="connsiteY3" fmla="*/ 303692 h 1004083"/>
              <a:gd name="connsiteX4" fmla="*/ 729574 w 1079770"/>
              <a:gd name="connsiteY4" fmla="*/ 11862 h 1004083"/>
              <a:gd name="connsiteX5" fmla="*/ 846306 w 1079770"/>
              <a:gd name="connsiteY5" fmla="*/ 79956 h 1004083"/>
              <a:gd name="connsiteX6" fmla="*/ 865762 w 1079770"/>
              <a:gd name="connsiteY6" fmla="*/ 293964 h 1004083"/>
              <a:gd name="connsiteX7" fmla="*/ 933855 w 1079770"/>
              <a:gd name="connsiteY7" fmla="*/ 498245 h 1004083"/>
              <a:gd name="connsiteX8" fmla="*/ 1070043 w 1079770"/>
              <a:gd name="connsiteY8" fmla="*/ 527428 h 1004083"/>
              <a:gd name="connsiteX9" fmla="*/ 1070043 w 1079770"/>
              <a:gd name="connsiteY9" fmla="*/ 527428 h 1004083"/>
              <a:gd name="connsiteX10" fmla="*/ 1070043 w 1079770"/>
              <a:gd name="connsiteY10" fmla="*/ 527428 h 1004083"/>
              <a:gd name="connsiteX11" fmla="*/ 1079770 w 1079770"/>
              <a:gd name="connsiteY11" fmla="*/ 537156 h 1004083"/>
              <a:gd name="connsiteX0" fmla="*/ 0 w 1079770"/>
              <a:gd name="connsiteY0" fmla="*/ 1004083 h 1004083"/>
              <a:gd name="connsiteX1" fmla="*/ 272374 w 1079770"/>
              <a:gd name="connsiteY1" fmla="*/ 741437 h 1004083"/>
              <a:gd name="connsiteX2" fmla="*/ 408562 w 1079770"/>
              <a:gd name="connsiteY2" fmla="*/ 439879 h 1004083"/>
              <a:gd name="connsiteX3" fmla="*/ 632298 w 1079770"/>
              <a:gd name="connsiteY3" fmla="*/ 303692 h 1004083"/>
              <a:gd name="connsiteX4" fmla="*/ 729574 w 1079770"/>
              <a:gd name="connsiteY4" fmla="*/ 11862 h 1004083"/>
              <a:gd name="connsiteX5" fmla="*/ 846306 w 1079770"/>
              <a:gd name="connsiteY5" fmla="*/ 79956 h 1004083"/>
              <a:gd name="connsiteX6" fmla="*/ 865762 w 1079770"/>
              <a:gd name="connsiteY6" fmla="*/ 293964 h 1004083"/>
              <a:gd name="connsiteX7" fmla="*/ 933855 w 1079770"/>
              <a:gd name="connsiteY7" fmla="*/ 498245 h 1004083"/>
              <a:gd name="connsiteX8" fmla="*/ 1070043 w 1079770"/>
              <a:gd name="connsiteY8" fmla="*/ 527428 h 1004083"/>
              <a:gd name="connsiteX9" fmla="*/ 1070043 w 1079770"/>
              <a:gd name="connsiteY9" fmla="*/ 527428 h 1004083"/>
              <a:gd name="connsiteX10" fmla="*/ 1070043 w 1079770"/>
              <a:gd name="connsiteY10" fmla="*/ 527428 h 1004083"/>
              <a:gd name="connsiteX11" fmla="*/ 1079770 w 1079770"/>
              <a:gd name="connsiteY11" fmla="*/ 537156 h 1004083"/>
              <a:gd name="connsiteX0" fmla="*/ 0 w 1079770"/>
              <a:gd name="connsiteY0" fmla="*/ 1004083 h 1004083"/>
              <a:gd name="connsiteX1" fmla="*/ 272374 w 1079770"/>
              <a:gd name="connsiteY1" fmla="*/ 741437 h 1004083"/>
              <a:gd name="connsiteX2" fmla="*/ 564205 w 1079770"/>
              <a:gd name="connsiteY2" fmla="*/ 751164 h 1004083"/>
              <a:gd name="connsiteX3" fmla="*/ 632298 w 1079770"/>
              <a:gd name="connsiteY3" fmla="*/ 303692 h 1004083"/>
              <a:gd name="connsiteX4" fmla="*/ 729574 w 1079770"/>
              <a:gd name="connsiteY4" fmla="*/ 11862 h 1004083"/>
              <a:gd name="connsiteX5" fmla="*/ 846306 w 1079770"/>
              <a:gd name="connsiteY5" fmla="*/ 79956 h 1004083"/>
              <a:gd name="connsiteX6" fmla="*/ 865762 w 1079770"/>
              <a:gd name="connsiteY6" fmla="*/ 293964 h 1004083"/>
              <a:gd name="connsiteX7" fmla="*/ 933855 w 1079770"/>
              <a:gd name="connsiteY7" fmla="*/ 498245 h 1004083"/>
              <a:gd name="connsiteX8" fmla="*/ 1070043 w 1079770"/>
              <a:gd name="connsiteY8" fmla="*/ 527428 h 1004083"/>
              <a:gd name="connsiteX9" fmla="*/ 1070043 w 1079770"/>
              <a:gd name="connsiteY9" fmla="*/ 527428 h 1004083"/>
              <a:gd name="connsiteX10" fmla="*/ 1070043 w 1079770"/>
              <a:gd name="connsiteY10" fmla="*/ 527428 h 1004083"/>
              <a:gd name="connsiteX11" fmla="*/ 1079770 w 1079770"/>
              <a:gd name="connsiteY11" fmla="*/ 537156 h 1004083"/>
              <a:gd name="connsiteX0" fmla="*/ 0 w 1245140"/>
              <a:gd name="connsiteY0" fmla="*/ 1004083 h 1004083"/>
              <a:gd name="connsiteX1" fmla="*/ 272374 w 1245140"/>
              <a:gd name="connsiteY1" fmla="*/ 741437 h 1004083"/>
              <a:gd name="connsiteX2" fmla="*/ 564205 w 1245140"/>
              <a:gd name="connsiteY2" fmla="*/ 751164 h 1004083"/>
              <a:gd name="connsiteX3" fmla="*/ 632298 w 1245140"/>
              <a:gd name="connsiteY3" fmla="*/ 303692 h 1004083"/>
              <a:gd name="connsiteX4" fmla="*/ 729574 w 1245140"/>
              <a:gd name="connsiteY4" fmla="*/ 11862 h 1004083"/>
              <a:gd name="connsiteX5" fmla="*/ 846306 w 1245140"/>
              <a:gd name="connsiteY5" fmla="*/ 79956 h 1004083"/>
              <a:gd name="connsiteX6" fmla="*/ 865762 w 1245140"/>
              <a:gd name="connsiteY6" fmla="*/ 293964 h 1004083"/>
              <a:gd name="connsiteX7" fmla="*/ 933855 w 1245140"/>
              <a:gd name="connsiteY7" fmla="*/ 498245 h 1004083"/>
              <a:gd name="connsiteX8" fmla="*/ 1070043 w 1245140"/>
              <a:gd name="connsiteY8" fmla="*/ 527428 h 1004083"/>
              <a:gd name="connsiteX9" fmla="*/ 1070043 w 1245140"/>
              <a:gd name="connsiteY9" fmla="*/ 527428 h 1004083"/>
              <a:gd name="connsiteX10" fmla="*/ 1070043 w 1245140"/>
              <a:gd name="connsiteY10" fmla="*/ 527428 h 1004083"/>
              <a:gd name="connsiteX11" fmla="*/ 1245140 w 1245140"/>
              <a:gd name="connsiteY11" fmla="*/ 848441 h 1004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45140" h="1004083">
                <a:moveTo>
                  <a:pt x="0" y="1004083"/>
                </a:moveTo>
                <a:cubicBezTo>
                  <a:pt x="92412" y="931125"/>
                  <a:pt x="178340" y="783590"/>
                  <a:pt x="272374" y="741437"/>
                </a:cubicBezTo>
                <a:cubicBezTo>
                  <a:pt x="366408" y="699284"/>
                  <a:pt x="504218" y="824121"/>
                  <a:pt x="564205" y="751164"/>
                </a:cubicBezTo>
                <a:cubicBezTo>
                  <a:pt x="624192" y="678207"/>
                  <a:pt x="604737" y="426909"/>
                  <a:pt x="632298" y="303692"/>
                </a:cubicBezTo>
                <a:cubicBezTo>
                  <a:pt x="659859" y="180475"/>
                  <a:pt x="693906" y="49151"/>
                  <a:pt x="729574" y="11862"/>
                </a:cubicBezTo>
                <a:cubicBezTo>
                  <a:pt x="765242" y="-25427"/>
                  <a:pt x="823608" y="32939"/>
                  <a:pt x="846306" y="79956"/>
                </a:cubicBezTo>
                <a:cubicBezTo>
                  <a:pt x="869004" y="126973"/>
                  <a:pt x="851170" y="224249"/>
                  <a:pt x="865762" y="293964"/>
                </a:cubicBezTo>
                <a:cubicBezTo>
                  <a:pt x="880354" y="363679"/>
                  <a:pt x="899808" y="459334"/>
                  <a:pt x="933855" y="498245"/>
                </a:cubicBezTo>
                <a:cubicBezTo>
                  <a:pt x="967902" y="537156"/>
                  <a:pt x="1070043" y="527428"/>
                  <a:pt x="1070043" y="527428"/>
                </a:cubicBezTo>
                <a:lnTo>
                  <a:pt x="1070043" y="527428"/>
                </a:lnTo>
                <a:lnTo>
                  <a:pt x="1070043" y="527428"/>
                </a:lnTo>
                <a:lnTo>
                  <a:pt x="1245140" y="848441"/>
                </a:lnTo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53AABFE-34C4-8D05-FFD9-EDD7548E7579}"/>
              </a:ext>
            </a:extLst>
          </p:cNvPr>
          <p:cNvCxnSpPr/>
          <p:nvPr/>
        </p:nvCxnSpPr>
        <p:spPr>
          <a:xfrm>
            <a:off x="647730" y="4437377"/>
            <a:ext cx="1224136" cy="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48FF765B-EE09-2707-D619-5FB7DDA8A442}"/>
              </a:ext>
            </a:extLst>
          </p:cNvPr>
          <p:cNvSpPr txBox="1"/>
          <p:nvPr/>
        </p:nvSpPr>
        <p:spPr>
          <a:xfrm>
            <a:off x="-52551" y="421888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C35C30F-B667-13F0-2E82-AE1202304859}"/>
              </a:ext>
            </a:extLst>
          </p:cNvPr>
          <p:cNvCxnSpPr>
            <a:cxnSpLocks/>
          </p:cNvCxnSpPr>
          <p:nvPr/>
        </p:nvCxnSpPr>
        <p:spPr>
          <a:xfrm flipV="1">
            <a:off x="3611434" y="3746445"/>
            <a:ext cx="0" cy="18002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CA9E181-E5A7-9E76-9E61-C44C688BCF3C}"/>
              </a:ext>
            </a:extLst>
          </p:cNvPr>
          <p:cNvCxnSpPr>
            <a:cxnSpLocks/>
          </p:cNvCxnSpPr>
          <p:nvPr/>
        </p:nvCxnSpPr>
        <p:spPr>
          <a:xfrm flipV="1">
            <a:off x="3487217" y="5396026"/>
            <a:ext cx="2020887" cy="660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A088B09B-D552-78AB-183B-2FE293D3BC4A}"/>
              </a:ext>
            </a:extLst>
          </p:cNvPr>
          <p:cNvSpPr txBox="1"/>
          <p:nvPr/>
        </p:nvSpPr>
        <p:spPr>
          <a:xfrm>
            <a:off x="3118395" y="4686862"/>
            <a:ext cx="390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1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9E39207-62A0-BE0A-3B97-EC410A68B861}"/>
              </a:ext>
            </a:extLst>
          </p:cNvPr>
          <p:cNvCxnSpPr>
            <a:cxnSpLocks/>
          </p:cNvCxnSpPr>
          <p:nvPr/>
        </p:nvCxnSpPr>
        <p:spPr>
          <a:xfrm>
            <a:off x="4427984" y="4554171"/>
            <a:ext cx="0" cy="80780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7CA02D3C-B8E2-51EF-2028-AD5DDCB9E948}"/>
              </a:ext>
            </a:extLst>
          </p:cNvPr>
          <p:cNvSpPr txBox="1"/>
          <p:nvPr/>
        </p:nvSpPr>
        <p:spPr>
          <a:xfrm>
            <a:off x="4168752" y="5385383"/>
            <a:ext cx="601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1/2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B6EA2AB2-2CF2-B9EF-8EDC-395ECB03F118}"/>
              </a:ext>
            </a:extLst>
          </p:cNvPr>
          <p:cNvSpPr txBox="1"/>
          <p:nvPr/>
        </p:nvSpPr>
        <p:spPr>
          <a:xfrm>
            <a:off x="3337853" y="5731311"/>
            <a:ext cx="24792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weight ½+ Gaussian perturbation of mean 0 and variance 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endParaRPr lang="it-IT" baseline="30000" dirty="0">
              <a:latin typeface="Comic Sans MS" pitchFamily="66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B9CB34DF-E6D0-16CE-71EF-343EEC7CD53A}"/>
              </a:ext>
            </a:extLst>
          </p:cNvPr>
          <p:cNvCxnSpPr>
            <a:cxnSpLocks/>
          </p:cNvCxnSpPr>
          <p:nvPr/>
        </p:nvCxnSpPr>
        <p:spPr>
          <a:xfrm flipV="1">
            <a:off x="6557924" y="3746445"/>
            <a:ext cx="0" cy="18002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86AABB5-E435-D4F2-6A33-AFF3DC97FCB5}"/>
              </a:ext>
            </a:extLst>
          </p:cNvPr>
          <p:cNvCxnSpPr>
            <a:cxnSpLocks/>
          </p:cNvCxnSpPr>
          <p:nvPr/>
        </p:nvCxnSpPr>
        <p:spPr>
          <a:xfrm>
            <a:off x="6433707" y="5402629"/>
            <a:ext cx="1708393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FB9BF9AF-7769-CF7E-7A11-D1EDB5A038B7}"/>
              </a:ext>
            </a:extLst>
          </p:cNvPr>
          <p:cNvSpPr txBox="1"/>
          <p:nvPr/>
        </p:nvSpPr>
        <p:spPr>
          <a:xfrm>
            <a:off x="5906396" y="3779829"/>
            <a:ext cx="628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CA3C505-112C-6D7F-35A1-CDE8CFF9E8D5}"/>
              </a:ext>
            </a:extLst>
          </p:cNvPr>
          <p:cNvCxnSpPr>
            <a:cxnSpLocks/>
          </p:cNvCxnSpPr>
          <p:nvPr/>
        </p:nvCxnSpPr>
        <p:spPr>
          <a:xfrm>
            <a:off x="7255216" y="3785691"/>
            <a:ext cx="0" cy="16228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asellaDiTesto 3">
            <a:extLst>
              <a:ext uri="{FF2B5EF4-FFF2-40B4-BE49-F238E27FC236}">
                <a16:creationId xmlns:a16="http://schemas.microsoft.com/office/drawing/2014/main" id="{201A6918-9D71-69FC-9BE5-7E9CDDBC4DCE}"/>
              </a:ext>
            </a:extLst>
          </p:cNvPr>
          <p:cNvSpPr txBox="1"/>
          <p:nvPr/>
        </p:nvSpPr>
        <p:spPr>
          <a:xfrm>
            <a:off x="7052792" y="5361979"/>
            <a:ext cx="3903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x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41" name="CasellaDiTesto 3">
            <a:extLst>
              <a:ext uri="{FF2B5EF4-FFF2-40B4-BE49-F238E27FC236}">
                <a16:creationId xmlns:a16="http://schemas.microsoft.com/office/drawing/2014/main" id="{A3EB1213-9408-8DE0-8FA9-9698BD4453D2}"/>
              </a:ext>
            </a:extLst>
          </p:cNvPr>
          <p:cNvSpPr txBox="1"/>
          <p:nvPr/>
        </p:nvSpPr>
        <p:spPr>
          <a:xfrm>
            <a:off x="5817089" y="5712666"/>
            <a:ext cx="28803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weight with value concentrated around x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F894FB6-9802-096B-2944-B86BC63CA433}"/>
              </a:ext>
            </a:extLst>
          </p:cNvPr>
          <p:cNvSpPr/>
          <p:nvPr/>
        </p:nvSpPr>
        <p:spPr>
          <a:xfrm>
            <a:off x="7027705" y="3809725"/>
            <a:ext cx="438883" cy="1595142"/>
          </a:xfrm>
          <a:custGeom>
            <a:avLst/>
            <a:gdLst>
              <a:gd name="connsiteX0" fmla="*/ 0 w 485775"/>
              <a:gd name="connsiteY0" fmla="*/ 1599117 h 1667376"/>
              <a:gd name="connsiteX1" fmla="*/ 152400 w 485775"/>
              <a:gd name="connsiteY1" fmla="*/ 1380042 h 1667376"/>
              <a:gd name="connsiteX2" fmla="*/ 200025 w 485775"/>
              <a:gd name="connsiteY2" fmla="*/ 160842 h 1667376"/>
              <a:gd name="connsiteX3" fmla="*/ 266700 w 485775"/>
              <a:gd name="connsiteY3" fmla="*/ 160842 h 1667376"/>
              <a:gd name="connsiteX4" fmla="*/ 314325 w 485775"/>
              <a:gd name="connsiteY4" fmla="*/ 1513392 h 1667376"/>
              <a:gd name="connsiteX5" fmla="*/ 485775 w 485775"/>
              <a:gd name="connsiteY5" fmla="*/ 1580067 h 1667376"/>
              <a:gd name="connsiteX0" fmla="*/ 0 w 485775"/>
              <a:gd name="connsiteY0" fmla="*/ 1590950 h 1611821"/>
              <a:gd name="connsiteX1" fmla="*/ 152400 w 485775"/>
              <a:gd name="connsiteY1" fmla="*/ 1371875 h 1611821"/>
              <a:gd name="connsiteX2" fmla="*/ 200025 w 485775"/>
              <a:gd name="connsiteY2" fmla="*/ 152675 h 1611821"/>
              <a:gd name="connsiteX3" fmla="*/ 266700 w 485775"/>
              <a:gd name="connsiteY3" fmla="*/ 152675 h 1611821"/>
              <a:gd name="connsiteX4" fmla="*/ 320186 w 485775"/>
              <a:gd name="connsiteY4" fmla="*/ 1376271 h 1611821"/>
              <a:gd name="connsiteX5" fmla="*/ 485775 w 485775"/>
              <a:gd name="connsiteY5" fmla="*/ 1571900 h 1611821"/>
              <a:gd name="connsiteX0" fmla="*/ 0 w 391991"/>
              <a:gd name="connsiteY0" fmla="*/ 1590950 h 1611821"/>
              <a:gd name="connsiteX1" fmla="*/ 152400 w 391991"/>
              <a:gd name="connsiteY1" fmla="*/ 1371875 h 1611821"/>
              <a:gd name="connsiteX2" fmla="*/ 200025 w 391991"/>
              <a:gd name="connsiteY2" fmla="*/ 152675 h 1611821"/>
              <a:gd name="connsiteX3" fmla="*/ 266700 w 391991"/>
              <a:gd name="connsiteY3" fmla="*/ 152675 h 1611821"/>
              <a:gd name="connsiteX4" fmla="*/ 320186 w 391991"/>
              <a:gd name="connsiteY4" fmla="*/ 1376271 h 1611821"/>
              <a:gd name="connsiteX5" fmla="*/ 391991 w 391991"/>
              <a:gd name="connsiteY5" fmla="*/ 1571900 h 1611821"/>
              <a:gd name="connsiteX0" fmla="*/ 0 w 438883"/>
              <a:gd name="connsiteY0" fmla="*/ 1590950 h 1602851"/>
              <a:gd name="connsiteX1" fmla="*/ 152400 w 438883"/>
              <a:gd name="connsiteY1" fmla="*/ 1371875 h 1602851"/>
              <a:gd name="connsiteX2" fmla="*/ 200025 w 438883"/>
              <a:gd name="connsiteY2" fmla="*/ 152675 h 1602851"/>
              <a:gd name="connsiteX3" fmla="*/ 266700 w 438883"/>
              <a:gd name="connsiteY3" fmla="*/ 152675 h 1602851"/>
              <a:gd name="connsiteX4" fmla="*/ 320186 w 438883"/>
              <a:gd name="connsiteY4" fmla="*/ 1376271 h 1602851"/>
              <a:gd name="connsiteX5" fmla="*/ 438883 w 438883"/>
              <a:gd name="connsiteY5" fmla="*/ 1560177 h 1602851"/>
              <a:gd name="connsiteX0" fmla="*/ 0 w 438883"/>
              <a:gd name="connsiteY0" fmla="*/ 1590950 h 1595142"/>
              <a:gd name="connsiteX1" fmla="*/ 152400 w 438883"/>
              <a:gd name="connsiteY1" fmla="*/ 1371875 h 1595142"/>
              <a:gd name="connsiteX2" fmla="*/ 200025 w 438883"/>
              <a:gd name="connsiteY2" fmla="*/ 152675 h 1595142"/>
              <a:gd name="connsiteX3" fmla="*/ 266700 w 438883"/>
              <a:gd name="connsiteY3" fmla="*/ 152675 h 1595142"/>
              <a:gd name="connsiteX4" fmla="*/ 320186 w 438883"/>
              <a:gd name="connsiteY4" fmla="*/ 1376271 h 1595142"/>
              <a:gd name="connsiteX5" fmla="*/ 388327 w 438883"/>
              <a:gd name="connsiteY5" fmla="*/ 1494967 h 1595142"/>
              <a:gd name="connsiteX6" fmla="*/ 438883 w 438883"/>
              <a:gd name="connsiteY6" fmla="*/ 1560177 h 1595142"/>
              <a:gd name="connsiteX0" fmla="*/ 0 w 438883"/>
              <a:gd name="connsiteY0" fmla="*/ 1590950 h 1595142"/>
              <a:gd name="connsiteX1" fmla="*/ 152400 w 438883"/>
              <a:gd name="connsiteY1" fmla="*/ 1371875 h 1595142"/>
              <a:gd name="connsiteX2" fmla="*/ 200025 w 438883"/>
              <a:gd name="connsiteY2" fmla="*/ 152675 h 1595142"/>
              <a:gd name="connsiteX3" fmla="*/ 266700 w 438883"/>
              <a:gd name="connsiteY3" fmla="*/ 152675 h 1595142"/>
              <a:gd name="connsiteX4" fmla="*/ 320186 w 438883"/>
              <a:gd name="connsiteY4" fmla="*/ 1376271 h 1595142"/>
              <a:gd name="connsiteX5" fmla="*/ 347296 w 438883"/>
              <a:gd name="connsiteY5" fmla="*/ 1506690 h 1595142"/>
              <a:gd name="connsiteX6" fmla="*/ 438883 w 438883"/>
              <a:gd name="connsiteY6" fmla="*/ 1560177 h 1595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8883" h="1595142">
                <a:moveTo>
                  <a:pt x="0" y="1590950"/>
                </a:moveTo>
                <a:cubicBezTo>
                  <a:pt x="59531" y="1601269"/>
                  <a:pt x="119063" y="1611588"/>
                  <a:pt x="152400" y="1371875"/>
                </a:cubicBezTo>
                <a:cubicBezTo>
                  <a:pt x="185738" y="1132162"/>
                  <a:pt x="180975" y="355875"/>
                  <a:pt x="200025" y="152675"/>
                </a:cubicBezTo>
                <a:cubicBezTo>
                  <a:pt x="219075" y="-50525"/>
                  <a:pt x="246673" y="-51258"/>
                  <a:pt x="266700" y="152675"/>
                </a:cubicBezTo>
                <a:cubicBezTo>
                  <a:pt x="286727" y="356608"/>
                  <a:pt x="304799" y="1144740"/>
                  <a:pt x="320186" y="1376271"/>
                </a:cubicBezTo>
                <a:cubicBezTo>
                  <a:pt x="335573" y="1607802"/>
                  <a:pt x="327513" y="1476039"/>
                  <a:pt x="347296" y="1506690"/>
                </a:cubicBezTo>
                <a:cubicBezTo>
                  <a:pt x="367079" y="1537341"/>
                  <a:pt x="425572" y="1557124"/>
                  <a:pt x="438883" y="1560177"/>
                </a:cubicBezTo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2E11DFF-23EA-5647-3C33-84C9BF51BE1D}"/>
              </a:ext>
            </a:extLst>
          </p:cNvPr>
          <p:cNvSpPr/>
          <p:nvPr/>
        </p:nvSpPr>
        <p:spPr>
          <a:xfrm>
            <a:off x="3676651" y="4326531"/>
            <a:ext cx="1354016" cy="1066817"/>
          </a:xfrm>
          <a:custGeom>
            <a:avLst/>
            <a:gdLst>
              <a:gd name="connsiteX0" fmla="*/ 0 w 1295400"/>
              <a:gd name="connsiteY0" fmla="*/ 1076429 h 1076429"/>
              <a:gd name="connsiteX1" fmla="*/ 381000 w 1295400"/>
              <a:gd name="connsiteY1" fmla="*/ 847829 h 1076429"/>
              <a:gd name="connsiteX2" fmla="*/ 600075 w 1295400"/>
              <a:gd name="connsiteY2" fmla="*/ 295379 h 1076429"/>
              <a:gd name="connsiteX3" fmla="*/ 752475 w 1295400"/>
              <a:gd name="connsiteY3" fmla="*/ 104 h 1076429"/>
              <a:gd name="connsiteX4" fmla="*/ 933450 w 1295400"/>
              <a:gd name="connsiteY4" fmla="*/ 323954 h 1076429"/>
              <a:gd name="connsiteX5" fmla="*/ 1009650 w 1295400"/>
              <a:gd name="connsiteY5" fmla="*/ 771629 h 1076429"/>
              <a:gd name="connsiteX6" fmla="*/ 1295400 w 1295400"/>
              <a:gd name="connsiteY6" fmla="*/ 1066904 h 1076429"/>
              <a:gd name="connsiteX0" fmla="*/ 0 w 1295400"/>
              <a:gd name="connsiteY0" fmla="*/ 1076342 h 1076342"/>
              <a:gd name="connsiteX1" fmla="*/ 381000 w 1295400"/>
              <a:gd name="connsiteY1" fmla="*/ 847742 h 1076342"/>
              <a:gd name="connsiteX2" fmla="*/ 600075 w 1295400"/>
              <a:gd name="connsiteY2" fmla="*/ 295292 h 1076342"/>
              <a:gd name="connsiteX3" fmla="*/ 752475 w 1295400"/>
              <a:gd name="connsiteY3" fmla="*/ 17 h 1076342"/>
              <a:gd name="connsiteX4" fmla="*/ 921727 w 1295400"/>
              <a:gd name="connsiteY4" fmla="*/ 306283 h 1076342"/>
              <a:gd name="connsiteX5" fmla="*/ 1009650 w 1295400"/>
              <a:gd name="connsiteY5" fmla="*/ 771542 h 1076342"/>
              <a:gd name="connsiteX6" fmla="*/ 1295400 w 1295400"/>
              <a:gd name="connsiteY6" fmla="*/ 1066817 h 1076342"/>
              <a:gd name="connsiteX0" fmla="*/ 0 w 1295400"/>
              <a:gd name="connsiteY0" fmla="*/ 1076342 h 1076342"/>
              <a:gd name="connsiteX1" fmla="*/ 381000 w 1295400"/>
              <a:gd name="connsiteY1" fmla="*/ 847742 h 1076342"/>
              <a:gd name="connsiteX2" fmla="*/ 600075 w 1295400"/>
              <a:gd name="connsiteY2" fmla="*/ 295292 h 1076342"/>
              <a:gd name="connsiteX3" fmla="*/ 752475 w 1295400"/>
              <a:gd name="connsiteY3" fmla="*/ 17 h 1076342"/>
              <a:gd name="connsiteX4" fmla="*/ 921727 w 1295400"/>
              <a:gd name="connsiteY4" fmla="*/ 306283 h 1076342"/>
              <a:gd name="connsiteX5" fmla="*/ 1044819 w 1295400"/>
              <a:gd name="connsiteY5" fmla="*/ 871188 h 1076342"/>
              <a:gd name="connsiteX6" fmla="*/ 1295400 w 1295400"/>
              <a:gd name="connsiteY6" fmla="*/ 1066817 h 1076342"/>
              <a:gd name="connsiteX0" fmla="*/ 0 w 1312985"/>
              <a:gd name="connsiteY0" fmla="*/ 1076342 h 1076342"/>
              <a:gd name="connsiteX1" fmla="*/ 381000 w 1312985"/>
              <a:gd name="connsiteY1" fmla="*/ 847742 h 1076342"/>
              <a:gd name="connsiteX2" fmla="*/ 600075 w 1312985"/>
              <a:gd name="connsiteY2" fmla="*/ 295292 h 1076342"/>
              <a:gd name="connsiteX3" fmla="*/ 752475 w 1312985"/>
              <a:gd name="connsiteY3" fmla="*/ 17 h 1076342"/>
              <a:gd name="connsiteX4" fmla="*/ 921727 w 1312985"/>
              <a:gd name="connsiteY4" fmla="*/ 306283 h 1076342"/>
              <a:gd name="connsiteX5" fmla="*/ 1044819 w 1312985"/>
              <a:gd name="connsiteY5" fmla="*/ 871188 h 1076342"/>
              <a:gd name="connsiteX6" fmla="*/ 1312985 w 1312985"/>
              <a:gd name="connsiteY6" fmla="*/ 1060955 h 1076342"/>
              <a:gd name="connsiteX0" fmla="*/ 0 w 1354016"/>
              <a:gd name="connsiteY0" fmla="*/ 1076342 h 1078539"/>
              <a:gd name="connsiteX1" fmla="*/ 381000 w 1354016"/>
              <a:gd name="connsiteY1" fmla="*/ 847742 h 1078539"/>
              <a:gd name="connsiteX2" fmla="*/ 600075 w 1354016"/>
              <a:gd name="connsiteY2" fmla="*/ 295292 h 1078539"/>
              <a:gd name="connsiteX3" fmla="*/ 752475 w 1354016"/>
              <a:gd name="connsiteY3" fmla="*/ 17 h 1078539"/>
              <a:gd name="connsiteX4" fmla="*/ 921727 w 1354016"/>
              <a:gd name="connsiteY4" fmla="*/ 306283 h 1078539"/>
              <a:gd name="connsiteX5" fmla="*/ 1044819 w 1354016"/>
              <a:gd name="connsiteY5" fmla="*/ 871188 h 1078539"/>
              <a:gd name="connsiteX6" fmla="*/ 1354016 w 1354016"/>
              <a:gd name="connsiteY6" fmla="*/ 1078539 h 1078539"/>
              <a:gd name="connsiteX0" fmla="*/ 0 w 1354016"/>
              <a:gd name="connsiteY0" fmla="*/ 1076342 h 1078539"/>
              <a:gd name="connsiteX1" fmla="*/ 381000 w 1354016"/>
              <a:gd name="connsiteY1" fmla="*/ 847742 h 1078539"/>
              <a:gd name="connsiteX2" fmla="*/ 600075 w 1354016"/>
              <a:gd name="connsiteY2" fmla="*/ 295292 h 1078539"/>
              <a:gd name="connsiteX3" fmla="*/ 752475 w 1354016"/>
              <a:gd name="connsiteY3" fmla="*/ 17 h 1078539"/>
              <a:gd name="connsiteX4" fmla="*/ 921727 w 1354016"/>
              <a:gd name="connsiteY4" fmla="*/ 306283 h 1078539"/>
              <a:gd name="connsiteX5" fmla="*/ 1044819 w 1354016"/>
              <a:gd name="connsiteY5" fmla="*/ 871188 h 1078539"/>
              <a:gd name="connsiteX6" fmla="*/ 1354016 w 1354016"/>
              <a:gd name="connsiteY6" fmla="*/ 1078539 h 1078539"/>
              <a:gd name="connsiteX0" fmla="*/ 0 w 1354016"/>
              <a:gd name="connsiteY0" fmla="*/ 1064620 h 1066817"/>
              <a:gd name="connsiteX1" fmla="*/ 381000 w 1354016"/>
              <a:gd name="connsiteY1" fmla="*/ 836020 h 1066817"/>
              <a:gd name="connsiteX2" fmla="*/ 600075 w 1354016"/>
              <a:gd name="connsiteY2" fmla="*/ 283570 h 1066817"/>
              <a:gd name="connsiteX3" fmla="*/ 775921 w 1354016"/>
              <a:gd name="connsiteY3" fmla="*/ 18 h 1066817"/>
              <a:gd name="connsiteX4" fmla="*/ 921727 w 1354016"/>
              <a:gd name="connsiteY4" fmla="*/ 294561 h 1066817"/>
              <a:gd name="connsiteX5" fmla="*/ 1044819 w 1354016"/>
              <a:gd name="connsiteY5" fmla="*/ 859466 h 1066817"/>
              <a:gd name="connsiteX6" fmla="*/ 1354016 w 1354016"/>
              <a:gd name="connsiteY6" fmla="*/ 1066817 h 1066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54016" h="1066817">
                <a:moveTo>
                  <a:pt x="0" y="1064620"/>
                </a:moveTo>
                <a:cubicBezTo>
                  <a:pt x="140494" y="1015407"/>
                  <a:pt x="280988" y="966195"/>
                  <a:pt x="381000" y="836020"/>
                </a:cubicBezTo>
                <a:cubicBezTo>
                  <a:pt x="481013" y="705845"/>
                  <a:pt x="534255" y="422904"/>
                  <a:pt x="600075" y="283570"/>
                </a:cubicBezTo>
                <a:cubicBezTo>
                  <a:pt x="665895" y="144236"/>
                  <a:pt x="722312" y="-1814"/>
                  <a:pt x="775921" y="18"/>
                </a:cubicBezTo>
                <a:cubicBezTo>
                  <a:pt x="829530" y="1850"/>
                  <a:pt x="876911" y="151320"/>
                  <a:pt x="921727" y="294561"/>
                </a:cubicBezTo>
                <a:cubicBezTo>
                  <a:pt x="966543" y="437802"/>
                  <a:pt x="984494" y="735641"/>
                  <a:pt x="1044819" y="859466"/>
                </a:cubicBezTo>
                <a:cubicBezTo>
                  <a:pt x="1105144" y="983291"/>
                  <a:pt x="1206134" y="998676"/>
                  <a:pt x="1354016" y="1066817"/>
                </a:cubicBezTo>
              </a:path>
            </a:pathLst>
          </a:custGeom>
          <a:noFill/>
          <a:ln>
            <a:solidFill>
              <a:srgbClr val="3366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36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611FA-F556-C5F7-FD37-92940808F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sellaDiTesto 3">
            <a:extLst>
              <a:ext uri="{FF2B5EF4-FFF2-40B4-BE49-F238E27FC236}">
                <a16:creationId xmlns:a16="http://schemas.microsoft.com/office/drawing/2014/main" id="{3E90E49A-9FC2-63F9-ACC1-C1C5BEE21D6B}"/>
              </a:ext>
            </a:extLst>
          </p:cNvPr>
          <p:cNvSpPr txBox="1"/>
          <p:nvPr/>
        </p:nvSpPr>
        <p:spPr>
          <a:xfrm>
            <a:off x="28808" y="1356339"/>
            <a:ext cx="6934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each solution is a point in the [0,n]x[0,n] box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37129D5-3CB6-F96B-1EA6-033EB9CF9824}"/>
              </a:ext>
            </a:extLst>
          </p:cNvPr>
          <p:cNvSpPr txBox="1"/>
          <p:nvPr/>
        </p:nvSpPr>
        <p:spPr>
          <a:xfrm>
            <a:off x="46119" y="89919"/>
            <a:ext cx="3733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N: </a:t>
            </a:r>
            <a:r>
              <a:rPr lang="en-US" sz="2000" dirty="0">
                <a:latin typeface="Comic Sans MS" pitchFamily="66" charset="0"/>
              </a:rPr>
              <a:t>number of Pareto points</a:t>
            </a: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B13959F0-8F00-D6BF-AA4C-C285725196DD}"/>
              </a:ext>
            </a:extLst>
          </p:cNvPr>
          <p:cNvSpPr txBox="1"/>
          <p:nvPr/>
        </p:nvSpPr>
        <p:spPr>
          <a:xfrm>
            <a:off x="4300162" y="89919"/>
            <a:ext cx="46760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goal: </a:t>
            </a:r>
            <a:r>
              <a:rPr lang="en-US" sz="2000" dirty="0">
                <a:latin typeface="Comic Sans MS" pitchFamily="66" charset="0"/>
              </a:rPr>
              <a:t>bound the expected value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E556C27-7424-CD65-C689-44B95C001FE5}"/>
              </a:ext>
            </a:extLst>
          </p:cNvPr>
          <p:cNvSpPr txBox="1"/>
          <p:nvPr/>
        </p:nvSpPr>
        <p:spPr>
          <a:xfrm>
            <a:off x="0" y="586703"/>
            <a:ext cx="89248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idea: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decompose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into simpler random variables that are easier to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         relate to the hypothesis that the item weights are random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96691797-8817-3BFC-9FE5-3FC3BFE37B02}"/>
              </a:ext>
            </a:extLst>
          </p:cNvPr>
          <p:cNvSpPr txBox="1"/>
          <p:nvPr/>
        </p:nvSpPr>
        <p:spPr>
          <a:xfrm>
            <a:off x="18421" y="1787324"/>
            <a:ext cx="9288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decompose the box into n/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 vertical "slices" each of width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3B0A816B-34B0-C35B-AD57-BDDF4B5791F4}"/>
              </a:ext>
            </a:extLst>
          </p:cNvPr>
          <p:cNvSpPr txBox="1"/>
          <p:nvPr/>
        </p:nvSpPr>
        <p:spPr>
          <a:xfrm>
            <a:off x="17947" y="2207336"/>
            <a:ext cx="92887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is a parameter internal to the analysis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(it will not appear in the final bound)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3D463B30-6F41-AFED-72FD-084D23F968A4}"/>
              </a:ext>
            </a:extLst>
          </p:cNvPr>
          <p:cNvSpPr txBox="1"/>
          <p:nvPr/>
        </p:nvSpPr>
        <p:spPr>
          <a:xfrm>
            <a:off x="-6783" y="2644914"/>
            <a:ext cx="91152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choose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such that probability of having two points in the same slice  0  </a:t>
            </a:r>
          </a:p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   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(e.g., inverse doubly exponential in n)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244E2046-3AE2-7A21-C388-B82D3CD4EF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207" y="3300769"/>
            <a:ext cx="4435909" cy="3557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641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6" grpId="0"/>
      <p:bldP spid="7" grpId="0"/>
      <p:bldP spid="12" grpId="0"/>
      <p:bldP spid="13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AEDC04-3D5A-4F67-71E4-6EB0A66427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8091" y="3300769"/>
            <a:ext cx="4435909" cy="3557231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51490538-97F5-C2BF-AE5E-5F46971BD8A5}"/>
              </a:ext>
            </a:extLst>
          </p:cNvPr>
          <p:cNvSpPr txBox="1"/>
          <p:nvPr/>
        </p:nvSpPr>
        <p:spPr>
          <a:xfrm>
            <a:off x="46119" y="89919"/>
            <a:ext cx="3733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warm-up analysis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A88D8DB-0126-8595-B89C-C568D4172717}"/>
              </a:ext>
            </a:extLst>
          </p:cNvPr>
          <p:cNvSpPr txBox="1"/>
          <p:nvPr/>
        </p:nvSpPr>
        <p:spPr>
          <a:xfrm>
            <a:off x="59795" y="1972678"/>
            <a:ext cx="6934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indicator </a:t>
            </a:r>
            <a:r>
              <a:rPr lang="en-US" sz="2000" dirty="0" err="1">
                <a:latin typeface="Comic Sans MS" pitchFamily="66" charset="0"/>
              </a:rPr>
              <a:t>r.v.</a:t>
            </a:r>
            <a:r>
              <a:rPr lang="en-US" sz="2000" dirty="0">
                <a:latin typeface="Comic Sans MS" pitchFamily="66" charset="0"/>
              </a:rPr>
              <a:t> =1 if weight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t,t</a:t>
            </a:r>
            <a:r>
              <a:rPr lang="en-US" sz="2000" dirty="0">
                <a:latin typeface="Comic Sans MS" pitchFamily="66" charset="0"/>
              </a:rPr>
              <a:t>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)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6C4D46C8-A6EA-CCA7-9EE2-6A4FD31E825F}"/>
              </a:ext>
            </a:extLst>
          </p:cNvPr>
          <p:cNvSpPr txBox="1"/>
          <p:nvPr/>
        </p:nvSpPr>
        <p:spPr>
          <a:xfrm>
            <a:off x="46119" y="561604"/>
            <a:ext cx="6934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max-value solution with weight at most t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2137C3E1-1D9D-A131-52C0-D3DDED801B66}"/>
              </a:ext>
            </a:extLst>
          </p:cNvPr>
          <p:cNvSpPr txBox="1"/>
          <p:nvPr/>
        </p:nvSpPr>
        <p:spPr>
          <a:xfrm>
            <a:off x="5580112" y="576993"/>
            <a:ext cx="2235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(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t:</a:t>
            </a:r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slice boundary)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BEFA9B06-C3FA-D74B-1297-36C4610E7CD2}"/>
              </a:ext>
            </a:extLst>
          </p:cNvPr>
          <p:cNvSpPr txBox="1"/>
          <p:nvPr/>
        </p:nvSpPr>
        <p:spPr>
          <a:xfrm>
            <a:off x="59795" y="871166"/>
            <a:ext cx="2302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value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F690BEEC-1606-9C62-3AB8-FF3D9896DAE4}"/>
              </a:ext>
            </a:extLst>
          </p:cNvPr>
          <p:cNvSpPr txBox="1"/>
          <p:nvPr/>
        </p:nvSpPr>
        <p:spPr>
          <a:xfrm>
            <a:off x="36845" y="1267141"/>
            <a:ext cx="6934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min-weight solution with value greater than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A1DF1FE8-8B95-70C1-63BC-C8AB09785515}"/>
              </a:ext>
            </a:extLst>
          </p:cNvPr>
          <p:cNvSpPr txBox="1"/>
          <p:nvPr/>
        </p:nvSpPr>
        <p:spPr>
          <a:xfrm>
            <a:off x="44615" y="3463624"/>
            <a:ext cx="48722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fix a Pareto point S </a:t>
            </a:r>
          </a:p>
          <a:p>
            <a:r>
              <a:rPr lang="en-US" sz="2000" dirty="0">
                <a:latin typeface="Comic Sans MS" pitchFamily="66" charset="0"/>
              </a:rPr>
              <a:t>t= slice boundary to the left of S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B889906F-CFCF-6ED3-B218-F6FCB6F4A2B0}"/>
              </a:ext>
            </a:extLst>
          </p:cNvPr>
          <p:cNvSpPr/>
          <p:nvPr/>
        </p:nvSpPr>
        <p:spPr>
          <a:xfrm>
            <a:off x="178873" y="4334365"/>
            <a:ext cx="336824" cy="203368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BE7A3D03-F7D3-3B42-DA0E-3E483862264C}"/>
              </a:ext>
            </a:extLst>
          </p:cNvPr>
          <p:cNvSpPr txBox="1"/>
          <p:nvPr/>
        </p:nvSpPr>
        <p:spPr>
          <a:xfrm>
            <a:off x="611560" y="4228008"/>
            <a:ext cx="2107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value of S &gt; V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FB82662B-63CE-294E-E70A-738DE2A475EE}"/>
              </a:ext>
            </a:extLst>
          </p:cNvPr>
          <p:cNvSpPr/>
          <p:nvPr/>
        </p:nvSpPr>
        <p:spPr>
          <a:xfrm>
            <a:off x="178873" y="4839847"/>
            <a:ext cx="336824" cy="203368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36E49E03-7B53-DAB5-36CD-D5F891F033CD}"/>
              </a:ext>
            </a:extLst>
          </p:cNvPr>
          <p:cNvSpPr txBox="1"/>
          <p:nvPr/>
        </p:nvSpPr>
        <p:spPr>
          <a:xfrm>
            <a:off x="611560" y="4733490"/>
            <a:ext cx="2107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N</a:t>
            </a:r>
            <a:r>
              <a:rPr lang="en-US" sz="2000" baseline="-25000" dirty="0" err="1">
                <a:latin typeface="Comic Sans MS" pitchFamily="66" charset="0"/>
              </a:rPr>
              <a:t>t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=1</a:t>
            </a:r>
            <a:endParaRPr lang="it-IT" sz="2000" baseline="-25000" dirty="0">
              <a:latin typeface="Comic Sans MS" pitchFamily="66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3617AF3-744F-9B3B-5367-30C3920AC49C}"/>
              </a:ext>
            </a:extLst>
          </p:cNvPr>
          <p:cNvGrpSpPr/>
          <p:nvPr/>
        </p:nvGrpSpPr>
        <p:grpSpPr>
          <a:xfrm>
            <a:off x="59795" y="2457346"/>
            <a:ext cx="4584886" cy="879881"/>
            <a:chOff x="59795" y="2457346"/>
            <a:chExt cx="4584886" cy="879881"/>
          </a:xfrm>
        </p:grpSpPr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96D900C6-FEA6-A274-D5BC-6F9516E12E92}"/>
                </a:ext>
              </a:extLst>
            </p:cNvPr>
            <p:cNvSpPr txBox="1"/>
            <p:nvPr/>
          </p:nvSpPr>
          <p:spPr>
            <a:xfrm>
              <a:off x="59795" y="2636723"/>
              <a:ext cx="9118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claim:</a:t>
              </a:r>
              <a:endParaRPr lang="it-IT" sz="2000" dirty="0">
                <a:solidFill>
                  <a:schemeClr val="accent6"/>
                </a:solidFill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62F4DD56-5B35-F781-B220-F0A7532D90B3}"/>
                </a:ext>
              </a:extLst>
            </p:cNvPr>
            <p:cNvSpPr txBox="1"/>
            <p:nvPr/>
          </p:nvSpPr>
          <p:spPr>
            <a:xfrm>
              <a:off x="873197" y="2457346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36B194D0-22AF-7FA5-4FEB-11B161248653}"/>
                </a:ext>
              </a:extLst>
            </p:cNvPr>
            <p:cNvSpPr txBox="1"/>
            <p:nvPr/>
          </p:nvSpPr>
          <p:spPr>
            <a:xfrm>
              <a:off x="944817" y="2998673"/>
              <a:ext cx="30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anose="030F0702030302020204" pitchFamily="66" charset="0"/>
                </a:rPr>
                <a:t>t</a:t>
              </a:r>
              <a:endParaRPr lang="it-IT" sz="16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ABB3DC54-DED1-238A-ECF2-962928950EF8}"/>
                </a:ext>
              </a:extLst>
            </p:cNvPr>
            <p:cNvSpPr txBox="1"/>
            <p:nvPr/>
          </p:nvSpPr>
          <p:spPr>
            <a:xfrm>
              <a:off x="1125225" y="2631955"/>
              <a:ext cx="123722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 </a:t>
              </a:r>
              <a:r>
                <a:rPr lang="en-US" sz="2000" dirty="0" err="1">
                  <a:latin typeface="Comic Sans MS" pitchFamily="66" charset="0"/>
                </a:rPr>
                <a:t>N</a:t>
              </a:r>
              <a:r>
                <a:rPr lang="en-US" sz="2000" baseline="-25000" dirty="0" err="1">
                  <a:latin typeface="Comic Sans MS" pitchFamily="66" charset="0"/>
                </a:rPr>
                <a:t>t</a:t>
              </a:r>
              <a:r>
                <a:rPr lang="en-US" sz="2000" dirty="0">
                  <a:latin typeface="Comic Sans MS" pitchFamily="66" charset="0"/>
                </a:rPr>
                <a:t> 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 N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EA9C9D08-9543-04E9-F3E7-2872979FD50F}"/>
                </a:ext>
              </a:extLst>
            </p:cNvPr>
            <p:cNvSpPr txBox="1"/>
            <p:nvPr/>
          </p:nvSpPr>
          <p:spPr>
            <a:xfrm>
              <a:off x="2409465" y="2627620"/>
              <a:ext cx="2235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(with probability 1)</a:t>
              </a:r>
              <a:endParaRPr lang="it-IT" dirty="0">
                <a:solidFill>
                  <a:schemeClr val="accent6"/>
                </a:solidFill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652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9" grpId="0"/>
      <p:bldP spid="20" grpId="0" animBg="1"/>
      <p:bldP spid="21" grpId="0"/>
      <p:bldP spid="22" grpId="0" animBg="1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480581-3703-B2C9-1E04-248D246E72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A77F2D8-B55A-85BE-A047-E4944E976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8091" y="3300769"/>
            <a:ext cx="4435909" cy="3557231"/>
          </a:xfrm>
          <a:prstGeom prst="rect">
            <a:avLst/>
          </a:prstGeom>
        </p:spPr>
      </p:pic>
      <p:sp>
        <p:nvSpPr>
          <p:cNvPr id="6" name="CasellaDiTesto 3">
            <a:extLst>
              <a:ext uri="{FF2B5EF4-FFF2-40B4-BE49-F238E27FC236}">
                <a16:creationId xmlns:a16="http://schemas.microsoft.com/office/drawing/2014/main" id="{E0634489-212B-F0C9-A37E-9C40208D354B}"/>
              </a:ext>
            </a:extLst>
          </p:cNvPr>
          <p:cNvSpPr txBox="1"/>
          <p:nvPr/>
        </p:nvSpPr>
        <p:spPr>
          <a:xfrm>
            <a:off x="46119" y="89919"/>
            <a:ext cx="3733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analysis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5690A111-62BF-526B-7A74-B7E6D4292FF6}"/>
              </a:ext>
            </a:extLst>
          </p:cNvPr>
          <p:cNvSpPr txBox="1"/>
          <p:nvPr/>
        </p:nvSpPr>
        <p:spPr>
          <a:xfrm>
            <a:off x="59795" y="1972678"/>
            <a:ext cx="6934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indicator </a:t>
            </a:r>
            <a:r>
              <a:rPr lang="en-US" sz="2000" dirty="0" err="1">
                <a:latin typeface="Comic Sans MS" pitchFamily="66" charset="0"/>
              </a:rPr>
              <a:t>r.v.</a:t>
            </a:r>
            <a:r>
              <a:rPr lang="en-US" sz="2000" dirty="0">
                <a:latin typeface="Comic Sans MS" pitchFamily="66" charset="0"/>
              </a:rPr>
              <a:t> =1 if weight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t,t</a:t>
            </a:r>
            <a:r>
              <a:rPr lang="en-US" sz="2000" dirty="0">
                <a:latin typeface="Comic Sans MS" pitchFamily="66" charset="0"/>
              </a:rPr>
              <a:t>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)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AF1131A-CBD2-F011-58E4-A2A2255A80A6}"/>
              </a:ext>
            </a:extLst>
          </p:cNvPr>
          <p:cNvSpPr txBox="1"/>
          <p:nvPr/>
        </p:nvSpPr>
        <p:spPr>
          <a:xfrm>
            <a:off x="46118" y="561604"/>
            <a:ext cx="8198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ti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max-value solution not including item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with weight at most t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93103506-892E-4E38-8653-59C6FE6D929A}"/>
              </a:ext>
            </a:extLst>
          </p:cNvPr>
          <p:cNvSpPr txBox="1"/>
          <p:nvPr/>
        </p:nvSpPr>
        <p:spPr>
          <a:xfrm>
            <a:off x="59795" y="871166"/>
            <a:ext cx="2302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ti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value of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ti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8694008D-D14D-F044-7774-0CC7CFFBE37B}"/>
              </a:ext>
            </a:extLst>
          </p:cNvPr>
          <p:cNvSpPr txBox="1"/>
          <p:nvPr/>
        </p:nvSpPr>
        <p:spPr>
          <a:xfrm>
            <a:off x="36844" y="1267141"/>
            <a:ext cx="84235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ti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 </a:t>
            </a:r>
            <a:r>
              <a:rPr lang="en-US" sz="2000" dirty="0">
                <a:latin typeface="Comic Sans MS" pitchFamily="66" charset="0"/>
              </a:rPr>
              <a:t>min-weight solution including item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with value greater than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V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ti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ADF28F73-6659-ACC2-4A64-F335C46D8328}"/>
              </a:ext>
            </a:extLst>
          </p:cNvPr>
          <p:cNvSpPr txBox="1"/>
          <p:nvPr/>
        </p:nvSpPr>
        <p:spPr>
          <a:xfrm>
            <a:off x="44615" y="3463624"/>
            <a:ext cx="48722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fix a Pareto point S </a:t>
            </a:r>
          </a:p>
          <a:p>
            <a:r>
              <a:rPr lang="en-US" sz="2000" dirty="0">
                <a:latin typeface="Comic Sans MS" pitchFamily="66" charset="0"/>
              </a:rPr>
              <a:t>t= slice boundary to the left of S</a:t>
            </a:r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7C4E5BD4-6DC7-5CDC-5199-8F27877FD87F}"/>
              </a:ext>
            </a:extLst>
          </p:cNvPr>
          <p:cNvSpPr/>
          <p:nvPr/>
        </p:nvSpPr>
        <p:spPr>
          <a:xfrm>
            <a:off x="178873" y="5983629"/>
            <a:ext cx="336824" cy="203368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2584679-B977-ABDB-01AC-F10218AEB491}"/>
              </a:ext>
            </a:extLst>
          </p:cNvPr>
          <p:cNvSpPr txBox="1"/>
          <p:nvPr/>
        </p:nvSpPr>
        <p:spPr>
          <a:xfrm>
            <a:off x="611560" y="5877272"/>
            <a:ext cx="2107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value of S &gt;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ti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CF7F3AD8-A8CD-65A1-8370-E2392984CF3B}"/>
              </a:ext>
            </a:extLst>
          </p:cNvPr>
          <p:cNvSpPr/>
          <p:nvPr/>
        </p:nvSpPr>
        <p:spPr>
          <a:xfrm>
            <a:off x="178873" y="6489111"/>
            <a:ext cx="336824" cy="203368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B80B0176-85A6-A67A-4567-D585F0F340BF}"/>
              </a:ext>
            </a:extLst>
          </p:cNvPr>
          <p:cNvSpPr txBox="1"/>
          <p:nvPr/>
        </p:nvSpPr>
        <p:spPr>
          <a:xfrm>
            <a:off x="611560" y="6382754"/>
            <a:ext cx="2107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</a:t>
            </a:r>
            <a:r>
              <a:rPr lang="en-US" sz="2000" baseline="-25000" dirty="0">
                <a:latin typeface="Comic Sans MS" pitchFamily="66" charset="0"/>
              </a:rPr>
              <a:t>ti </a:t>
            </a:r>
            <a:r>
              <a:rPr lang="en-US" sz="2000" dirty="0">
                <a:latin typeface="Comic Sans MS" pitchFamily="66" charset="0"/>
              </a:rPr>
              <a:t>=1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A47E4E8-CE2F-041A-000C-05B2758DFEF3}"/>
              </a:ext>
            </a:extLst>
          </p:cNvPr>
          <p:cNvSpPr txBox="1"/>
          <p:nvPr/>
        </p:nvSpPr>
        <p:spPr>
          <a:xfrm>
            <a:off x="50270" y="4149080"/>
            <a:ext cx="48722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value of S &gt; value of P</a:t>
            </a:r>
            <a:r>
              <a:rPr lang="en-US" sz="2000" baseline="-25000" dirty="0">
                <a:latin typeface="Comic Sans MS" pitchFamily="66" charset="0"/>
              </a:rPr>
              <a:t>t</a:t>
            </a: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id="{98F7BD7A-D76F-3AFF-6355-BE5E0614DF29}"/>
              </a:ext>
            </a:extLst>
          </p:cNvPr>
          <p:cNvSpPr/>
          <p:nvPr/>
        </p:nvSpPr>
        <p:spPr>
          <a:xfrm>
            <a:off x="189450" y="4642537"/>
            <a:ext cx="336824" cy="203368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3E94B351-763F-423B-94F1-8F14762697B7}"/>
              </a:ext>
            </a:extLst>
          </p:cNvPr>
          <p:cNvSpPr txBox="1"/>
          <p:nvPr/>
        </p:nvSpPr>
        <p:spPr>
          <a:xfrm>
            <a:off x="622137" y="4536180"/>
            <a:ext cx="2107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there is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S</a:t>
            </a:r>
            <a:r>
              <a:rPr lang="en-US" sz="2000" dirty="0">
                <a:latin typeface="Comic Sans MS" pitchFamily="66" charset="0"/>
              </a:rPr>
              <a:t>\ P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9D3046B9-FF6F-14FD-A2DA-8149F3CD812B}"/>
              </a:ext>
            </a:extLst>
          </p:cNvPr>
          <p:cNvSpPr/>
          <p:nvPr/>
        </p:nvSpPr>
        <p:spPr>
          <a:xfrm>
            <a:off x="178873" y="5050732"/>
            <a:ext cx="336824" cy="203368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931BECFC-BC05-4B83-F902-8F2A2B37BD9D}"/>
              </a:ext>
            </a:extLst>
          </p:cNvPr>
          <p:cNvSpPr txBox="1"/>
          <p:nvPr/>
        </p:nvSpPr>
        <p:spPr>
          <a:xfrm>
            <a:off x="611560" y="4944375"/>
            <a:ext cx="2107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P</a:t>
            </a:r>
            <a:r>
              <a:rPr lang="en-US" sz="2000" baseline="-25000" dirty="0" err="1">
                <a:latin typeface="Comic Sans MS" pitchFamily="66" charset="0"/>
              </a:rPr>
              <a:t>ti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= P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89BEB13-98C8-1FB9-E845-FF30C515159C}"/>
              </a:ext>
            </a:extLst>
          </p:cNvPr>
          <p:cNvSpPr/>
          <p:nvPr/>
        </p:nvSpPr>
        <p:spPr>
          <a:xfrm>
            <a:off x="4117582" y="6525344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AC6706F4-7615-86EB-850C-5C9704EBC269}"/>
              </a:ext>
            </a:extLst>
          </p:cNvPr>
          <p:cNvSpPr txBox="1"/>
          <p:nvPr/>
        </p:nvSpPr>
        <p:spPr>
          <a:xfrm>
            <a:off x="59794" y="3112512"/>
            <a:ext cx="911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EFE125CA-F3EA-7A9F-7448-D8E1E86A69AC}"/>
              </a:ext>
            </a:extLst>
          </p:cNvPr>
          <p:cNvSpPr/>
          <p:nvPr/>
        </p:nvSpPr>
        <p:spPr>
          <a:xfrm>
            <a:off x="178873" y="5507129"/>
            <a:ext cx="336824" cy="203368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8BA75DD1-901A-B53E-5C59-F6E583FE74BD}"/>
              </a:ext>
            </a:extLst>
          </p:cNvPr>
          <p:cNvSpPr txBox="1"/>
          <p:nvPr/>
        </p:nvSpPr>
        <p:spPr>
          <a:xfrm>
            <a:off x="611560" y="5400772"/>
            <a:ext cx="2107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 = S</a:t>
            </a:r>
            <a:r>
              <a:rPr lang="en-US" sz="2000" baseline="-25000" dirty="0">
                <a:latin typeface="Comic Sans MS" pitchFamily="66" charset="0"/>
              </a:rPr>
              <a:t>ti</a:t>
            </a:r>
            <a:endParaRPr lang="it-IT" sz="2000" baseline="-25000" dirty="0">
              <a:latin typeface="Comic Sans MS" pitchFamily="66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C6916AA-AD31-8A97-157C-4E557D97D028}"/>
              </a:ext>
            </a:extLst>
          </p:cNvPr>
          <p:cNvGrpSpPr/>
          <p:nvPr/>
        </p:nvGrpSpPr>
        <p:grpSpPr>
          <a:xfrm>
            <a:off x="59795" y="2457346"/>
            <a:ext cx="4731197" cy="890121"/>
            <a:chOff x="59795" y="2457346"/>
            <a:chExt cx="4731197" cy="890121"/>
          </a:xfrm>
        </p:grpSpPr>
        <p:sp>
          <p:nvSpPr>
            <p:cNvPr id="12" name="CasellaDiTesto 3">
              <a:extLst>
                <a:ext uri="{FF2B5EF4-FFF2-40B4-BE49-F238E27FC236}">
                  <a16:creationId xmlns:a16="http://schemas.microsoft.com/office/drawing/2014/main" id="{D9B6C699-DEFE-9905-7DE7-381F224FF26E}"/>
                </a:ext>
              </a:extLst>
            </p:cNvPr>
            <p:cNvSpPr txBox="1"/>
            <p:nvPr/>
          </p:nvSpPr>
          <p:spPr>
            <a:xfrm>
              <a:off x="59795" y="2636723"/>
              <a:ext cx="91180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claim:</a:t>
              </a:r>
              <a:endParaRPr lang="it-IT" sz="2000" dirty="0">
                <a:solidFill>
                  <a:schemeClr val="accent6"/>
                </a:solidFill>
                <a:latin typeface="Comic Sans MS" pitchFamily="66" charset="0"/>
              </a:endParaRPr>
            </a:p>
          </p:txBody>
        </p:sp>
        <p:sp>
          <p:nvSpPr>
            <p:cNvPr id="13" name="CasellaDiTesto 3">
              <a:extLst>
                <a:ext uri="{FF2B5EF4-FFF2-40B4-BE49-F238E27FC236}">
                  <a16:creationId xmlns:a16="http://schemas.microsoft.com/office/drawing/2014/main" id="{60113ECD-BE60-0CE0-7EDC-16B9134367EC}"/>
                </a:ext>
              </a:extLst>
            </p:cNvPr>
            <p:cNvSpPr txBox="1"/>
            <p:nvPr/>
          </p:nvSpPr>
          <p:spPr>
            <a:xfrm>
              <a:off x="1210538" y="2457346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4825B14D-11E6-BC79-6DF9-19C49FFFA4C7}"/>
                </a:ext>
              </a:extLst>
            </p:cNvPr>
            <p:cNvSpPr txBox="1"/>
            <p:nvPr/>
          </p:nvSpPr>
          <p:spPr>
            <a:xfrm>
              <a:off x="1335910" y="2998673"/>
              <a:ext cx="2520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>
                  <a:latin typeface="Comic Sans MS" panose="030F0702030302020204" pitchFamily="66" charset="0"/>
                </a:rPr>
                <a:t>i</a:t>
              </a:r>
              <a:endParaRPr lang="it-IT" sz="1600" dirty="0"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ED021B14-97D3-9D79-C65D-8A1A4C108EF4}"/>
                </a:ext>
              </a:extLst>
            </p:cNvPr>
            <p:cNvSpPr txBox="1"/>
            <p:nvPr/>
          </p:nvSpPr>
          <p:spPr>
            <a:xfrm>
              <a:off x="1462566" y="2631955"/>
              <a:ext cx="123722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 N</a:t>
              </a:r>
              <a:r>
                <a:rPr lang="en-US" sz="2000" baseline="-25000" dirty="0">
                  <a:latin typeface="Comic Sans MS" pitchFamily="66" charset="0"/>
                </a:rPr>
                <a:t>ti</a:t>
              </a:r>
              <a:r>
                <a:rPr lang="en-US" sz="2000" dirty="0">
                  <a:latin typeface="Comic Sans MS" pitchFamily="66" charset="0"/>
                </a:rPr>
                <a:t> 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 N </a:t>
              </a:r>
              <a:endParaRPr lang="it-IT" sz="2000" dirty="0">
                <a:latin typeface="Comic Sans MS" pitchFamily="66" charset="0"/>
              </a:endParaRPr>
            </a:p>
          </p:txBody>
        </p:sp>
        <p:sp>
          <p:nvSpPr>
            <p:cNvPr id="2" name="CasellaDiTesto 3">
              <a:extLst>
                <a:ext uri="{FF2B5EF4-FFF2-40B4-BE49-F238E27FC236}">
                  <a16:creationId xmlns:a16="http://schemas.microsoft.com/office/drawing/2014/main" id="{EC08F596-C032-3D9A-1291-DD3176FCF41C}"/>
                </a:ext>
              </a:extLst>
            </p:cNvPr>
            <p:cNvSpPr txBox="1"/>
            <p:nvPr/>
          </p:nvSpPr>
          <p:spPr>
            <a:xfrm>
              <a:off x="890067" y="2467586"/>
              <a:ext cx="50405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latin typeface="Comic Sans MS" pitchFamily="66" charset="0"/>
                  <a:sym typeface="Symbol" panose="05050102010706020507" pitchFamily="18" charset="2"/>
                </a:rPr>
                <a:t></a:t>
              </a:r>
              <a:endParaRPr lang="it-IT" sz="2400" dirty="0">
                <a:latin typeface="Comic Sans MS" pitchFamily="66" charset="0"/>
              </a:endParaRPr>
            </a:p>
          </p:txBody>
        </p:sp>
        <p:sp>
          <p:nvSpPr>
            <p:cNvPr id="3" name="CasellaDiTesto 3">
              <a:extLst>
                <a:ext uri="{FF2B5EF4-FFF2-40B4-BE49-F238E27FC236}">
                  <a16:creationId xmlns:a16="http://schemas.microsoft.com/office/drawing/2014/main" id="{78CC5993-DA13-2371-7983-8D8481D20848}"/>
                </a:ext>
              </a:extLst>
            </p:cNvPr>
            <p:cNvSpPr txBox="1"/>
            <p:nvPr/>
          </p:nvSpPr>
          <p:spPr>
            <a:xfrm>
              <a:off x="961687" y="3008913"/>
              <a:ext cx="30578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Comic Sans MS" panose="030F0702030302020204" pitchFamily="66" charset="0"/>
                </a:rPr>
                <a:t>t</a:t>
              </a:r>
              <a:endParaRPr lang="it-IT" sz="1600" dirty="0">
                <a:latin typeface="Comic Sans MS" pitchFamily="66" charset="0"/>
              </a:endParaRPr>
            </a:p>
          </p:txBody>
        </p:sp>
        <p:sp>
          <p:nvSpPr>
            <p:cNvPr id="29" name="CasellaDiTesto 3">
              <a:extLst>
                <a:ext uri="{FF2B5EF4-FFF2-40B4-BE49-F238E27FC236}">
                  <a16:creationId xmlns:a16="http://schemas.microsoft.com/office/drawing/2014/main" id="{B5DFFC1E-0AA9-0455-C274-6DF1B677C496}"/>
                </a:ext>
              </a:extLst>
            </p:cNvPr>
            <p:cNvSpPr txBox="1"/>
            <p:nvPr/>
          </p:nvSpPr>
          <p:spPr>
            <a:xfrm>
              <a:off x="2555776" y="2652112"/>
              <a:ext cx="2235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omic Sans MS" pitchFamily="66" charset="0"/>
                </a:rPr>
                <a:t>(with probability 1)</a:t>
              </a:r>
              <a:endParaRPr lang="it-IT" dirty="0">
                <a:solidFill>
                  <a:schemeClr val="accent6"/>
                </a:solidFill>
                <a:latin typeface="Comic Sans MS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1856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9" grpId="0"/>
      <p:bldP spid="20" grpId="0" animBg="1"/>
      <p:bldP spid="21" grpId="0"/>
      <p:bldP spid="22" grpId="0" animBg="1"/>
      <p:bldP spid="23" grpId="0"/>
      <p:bldP spid="4" grpId="0"/>
      <p:bldP spid="16" grpId="0" animBg="1"/>
      <p:bldP spid="17" grpId="0"/>
      <p:bldP spid="18" grpId="0" animBg="1"/>
      <p:bldP spid="24" grpId="0"/>
      <p:bldP spid="25" grpId="0" animBg="1"/>
      <p:bldP spid="26" grpId="0"/>
      <p:bldP spid="27" grpId="0" animBg="1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D0126B1-617A-185C-3415-E9BC4691B2A8}"/>
              </a:ext>
            </a:extLst>
          </p:cNvPr>
          <p:cNvSpPr txBox="1"/>
          <p:nvPr/>
        </p:nvSpPr>
        <p:spPr>
          <a:xfrm>
            <a:off x="6660232" y="89919"/>
            <a:ext cx="2316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goal: </a:t>
            </a:r>
            <a:r>
              <a:rPr lang="en-US" sz="2000" dirty="0">
                <a:latin typeface="Comic Sans MS" pitchFamily="66" charset="0"/>
              </a:rPr>
              <a:t>E[N]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 n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/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DE58E6F-56F3-6974-E643-1ECA97946BF5}"/>
              </a:ext>
            </a:extLst>
          </p:cNvPr>
          <p:cNvSpPr txBox="1"/>
          <p:nvPr/>
        </p:nvSpPr>
        <p:spPr>
          <a:xfrm>
            <a:off x="46119" y="89919"/>
            <a:ext cx="3733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analysis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DF2FBE4-2E1C-87F6-1FAF-8FEBE2E84A11}"/>
              </a:ext>
            </a:extLst>
          </p:cNvPr>
          <p:cNvSpPr txBox="1"/>
          <p:nvPr/>
        </p:nvSpPr>
        <p:spPr>
          <a:xfrm>
            <a:off x="59795" y="656049"/>
            <a:ext cx="911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claim: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8968A9A-640E-B0CC-A3B3-037C1FC5B7C7}"/>
              </a:ext>
            </a:extLst>
          </p:cNvPr>
          <p:cNvSpPr txBox="1"/>
          <p:nvPr/>
        </p:nvSpPr>
        <p:spPr>
          <a:xfrm>
            <a:off x="1210538" y="47667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581E5B42-4D09-3F38-A62C-5EE9A290577E}"/>
              </a:ext>
            </a:extLst>
          </p:cNvPr>
          <p:cNvSpPr txBox="1"/>
          <p:nvPr/>
        </p:nvSpPr>
        <p:spPr>
          <a:xfrm>
            <a:off x="1335910" y="1017999"/>
            <a:ext cx="2520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i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97041504-49D2-A19B-1037-0D80EABE4B6F}"/>
              </a:ext>
            </a:extLst>
          </p:cNvPr>
          <p:cNvSpPr txBox="1"/>
          <p:nvPr/>
        </p:nvSpPr>
        <p:spPr>
          <a:xfrm>
            <a:off x="1462566" y="651281"/>
            <a:ext cx="1237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N</a:t>
            </a:r>
            <a:r>
              <a:rPr lang="en-US" sz="2000" baseline="-25000" dirty="0">
                <a:latin typeface="Comic Sans MS" pitchFamily="66" charset="0"/>
              </a:rPr>
              <a:t>ti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N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E20F8A14-138B-3178-BD1D-923B6F569A2F}"/>
              </a:ext>
            </a:extLst>
          </p:cNvPr>
          <p:cNvSpPr txBox="1"/>
          <p:nvPr/>
        </p:nvSpPr>
        <p:spPr>
          <a:xfrm>
            <a:off x="890067" y="48691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41C7DF47-A79B-1139-A20D-6D2BAEBDD248}"/>
              </a:ext>
            </a:extLst>
          </p:cNvPr>
          <p:cNvSpPr txBox="1"/>
          <p:nvPr/>
        </p:nvSpPr>
        <p:spPr>
          <a:xfrm>
            <a:off x="961687" y="1028239"/>
            <a:ext cx="305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t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0FA2A883-B59B-3633-B7D4-EFBCB003B00B}"/>
              </a:ext>
            </a:extLst>
          </p:cNvPr>
          <p:cNvSpPr txBox="1"/>
          <p:nvPr/>
        </p:nvSpPr>
        <p:spPr>
          <a:xfrm>
            <a:off x="59795" y="1389546"/>
            <a:ext cx="79268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it suffices to show that:</a:t>
            </a:r>
          </a:p>
          <a:p>
            <a:endParaRPr lang="en-US" sz="2000" dirty="0">
              <a:latin typeface="Comic Sans MS" pitchFamily="66" charset="0"/>
            </a:endParaRP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Lemma:  </a:t>
            </a:r>
            <a:r>
              <a:rPr lang="en-US" sz="2000" dirty="0">
                <a:latin typeface="Comic Sans MS" pitchFamily="66" charset="0"/>
              </a:rPr>
              <a:t>E[N</a:t>
            </a:r>
            <a:r>
              <a:rPr lang="en-US" sz="2000" baseline="-25000" dirty="0">
                <a:latin typeface="Comic Sans MS" pitchFamily="66" charset="0"/>
              </a:rPr>
              <a:t>ti</a:t>
            </a:r>
            <a:r>
              <a:rPr lang="en-US" sz="2000" dirty="0">
                <a:latin typeface="Comic Sans MS" pitchFamily="66" charset="0"/>
              </a:rPr>
              <a:t>]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/   for each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i,t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E3C94766-5647-D663-08BB-80D5C91820B5}"/>
              </a:ext>
            </a:extLst>
          </p:cNvPr>
          <p:cNvSpPr txBox="1"/>
          <p:nvPr/>
        </p:nvSpPr>
        <p:spPr>
          <a:xfrm>
            <a:off x="59794" y="2812866"/>
            <a:ext cx="90842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fix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and t, and condition on all of the random weights except for </a:t>
            </a:r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E2AB01EF-80AA-7EBF-E91B-DA3B707BC2CA}"/>
              </a:ext>
            </a:extLst>
          </p:cNvPr>
          <p:cNvSpPr txBox="1"/>
          <p:nvPr/>
        </p:nvSpPr>
        <p:spPr>
          <a:xfrm>
            <a:off x="69320" y="2358405"/>
            <a:ext cx="9118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proof</a:t>
            </a:r>
            <a:endParaRPr lang="it-IT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8AC9950-BFA2-2019-7452-4B3015430303}"/>
              </a:ext>
            </a:extLst>
          </p:cNvPr>
          <p:cNvSpPr txBox="1"/>
          <p:nvPr/>
        </p:nvSpPr>
        <p:spPr>
          <a:xfrm>
            <a:off x="55322" y="3917402"/>
            <a:ext cx="8889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consider all the set including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and order them by total size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9F7F6CE1-8EED-1373-5C2E-55B59AF81FD8}"/>
              </a:ext>
            </a:extLst>
          </p:cNvPr>
          <p:cNvSpPr txBox="1"/>
          <p:nvPr/>
        </p:nvSpPr>
        <p:spPr>
          <a:xfrm>
            <a:off x="69320" y="3507395"/>
            <a:ext cx="6734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P</a:t>
            </a:r>
            <a:r>
              <a:rPr lang="en-US" sz="2000" baseline="-25000" dirty="0" err="1">
                <a:latin typeface="Comic Sans MS" pitchFamily="66" charset="0"/>
              </a:rPr>
              <a:t>ti</a:t>
            </a:r>
            <a:r>
              <a:rPr lang="en-US" sz="2000" baseline="-25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and hence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ti</a:t>
            </a:r>
            <a:r>
              <a:rPr lang="en-US" sz="2000" dirty="0">
                <a:latin typeface="Comic Sans MS" pitchFamily="66" charset="0"/>
              </a:rPr>
              <a:t> are now fixed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0701F2C8-C912-53DC-5FAE-A035E2868A1B}"/>
              </a:ext>
            </a:extLst>
          </p:cNvPr>
          <p:cNvSpPr txBox="1"/>
          <p:nvPr/>
        </p:nvSpPr>
        <p:spPr>
          <a:xfrm>
            <a:off x="97870" y="4315167"/>
            <a:ext cx="8889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such relative ordering is now fixed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43A4821E-717F-F876-DE10-1B6CB2425536}"/>
              </a:ext>
            </a:extLst>
          </p:cNvPr>
          <p:cNvSpPr/>
          <p:nvPr/>
        </p:nvSpPr>
        <p:spPr>
          <a:xfrm>
            <a:off x="178873" y="4791431"/>
            <a:ext cx="336824" cy="203368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3FCB1B28-9992-306D-66E8-484A25CEB1DD}"/>
              </a:ext>
            </a:extLst>
          </p:cNvPr>
          <p:cNvSpPr txBox="1"/>
          <p:nvPr/>
        </p:nvSpPr>
        <p:spPr>
          <a:xfrm>
            <a:off x="611560" y="4685074"/>
            <a:ext cx="8532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</a:t>
            </a:r>
            <a:r>
              <a:rPr lang="en-US" sz="2000" baseline="-25000" dirty="0">
                <a:latin typeface="Comic Sans MS" pitchFamily="66" charset="0"/>
              </a:rPr>
              <a:t>ti </a:t>
            </a:r>
            <a:r>
              <a:rPr lang="en-US" sz="2000" dirty="0">
                <a:latin typeface="Comic Sans MS" pitchFamily="66" charset="0"/>
              </a:rPr>
              <a:t>is fixed and its (random) weight is </a:t>
            </a:r>
            <a:r>
              <a:rPr lang="en-US" sz="2000" dirty="0" err="1">
                <a:latin typeface="Comic Sans MS" pitchFamily="66" charset="0"/>
              </a:rPr>
              <a:t>W+w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for some fixed W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8934CA5C-5284-F6D3-6768-FDF730075A87}"/>
              </a:ext>
            </a:extLst>
          </p:cNvPr>
          <p:cNvSpPr txBox="1"/>
          <p:nvPr/>
        </p:nvSpPr>
        <p:spPr>
          <a:xfrm>
            <a:off x="119996" y="5391807"/>
            <a:ext cx="8856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E[N</a:t>
            </a:r>
            <a:r>
              <a:rPr lang="en-US" sz="2000" baseline="-25000" dirty="0">
                <a:latin typeface="Comic Sans MS" pitchFamily="66" charset="0"/>
              </a:rPr>
              <a:t>ti</a:t>
            </a:r>
            <a:r>
              <a:rPr lang="en-US" sz="2000" dirty="0">
                <a:latin typeface="Comic Sans MS" pitchFamily="66" charset="0"/>
              </a:rPr>
              <a:t>] = </a:t>
            </a:r>
            <a:r>
              <a:rPr lang="en-US" sz="2000" dirty="0" err="1">
                <a:latin typeface="Comic Sans MS" pitchFamily="66" charset="0"/>
              </a:rPr>
              <a:t>Pr</a:t>
            </a:r>
            <a:r>
              <a:rPr lang="en-US" sz="2000" dirty="0">
                <a:latin typeface="Comic Sans MS" pitchFamily="66" charset="0"/>
              </a:rPr>
              <a:t>[N</a:t>
            </a:r>
            <a:r>
              <a:rPr lang="en-US" sz="2000" baseline="-25000" dirty="0">
                <a:latin typeface="Comic Sans MS" pitchFamily="66" charset="0"/>
              </a:rPr>
              <a:t>ti</a:t>
            </a:r>
            <a:r>
              <a:rPr lang="en-US" sz="2000" dirty="0">
                <a:latin typeface="Comic Sans MS" pitchFamily="66" charset="0"/>
              </a:rPr>
              <a:t>=1] = </a:t>
            </a:r>
            <a:r>
              <a:rPr lang="en-US" sz="2000" dirty="0" err="1">
                <a:latin typeface="Comic Sans MS" pitchFamily="66" charset="0"/>
              </a:rPr>
              <a:t>Pr</a:t>
            </a:r>
            <a:r>
              <a:rPr lang="en-US" sz="2000" dirty="0">
                <a:latin typeface="Comic Sans MS" pitchFamily="66" charset="0"/>
              </a:rPr>
              <a:t>[weight of S</a:t>
            </a:r>
            <a:r>
              <a:rPr lang="en-US" sz="2000" baseline="-25000" dirty="0">
                <a:latin typeface="Comic Sans MS" pitchFamily="66" charset="0"/>
              </a:rPr>
              <a:t>ti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t,t</a:t>
            </a:r>
            <a:r>
              <a:rPr lang="en-US" sz="2000" dirty="0">
                <a:latin typeface="Comic Sans MS" pitchFamily="66" charset="0"/>
              </a:rPr>
              <a:t>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dirty="0">
                <a:latin typeface="Comic Sans MS" pitchFamily="66" charset="0"/>
              </a:rPr>
              <a:t>)]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/    (since f</a:t>
            </a:r>
            <a:r>
              <a:rPr lang="en-US" sz="2000" baseline="-25000" dirty="0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(x)  1/)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E0E390D-CD85-F04B-7E25-FFEAA61790E1}"/>
              </a:ext>
            </a:extLst>
          </p:cNvPr>
          <p:cNvSpPr/>
          <p:nvPr/>
        </p:nvSpPr>
        <p:spPr>
          <a:xfrm>
            <a:off x="8728774" y="6537703"/>
            <a:ext cx="216024" cy="20529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937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/>
      <p:bldP spid="23" grpId="0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Beyond Worst-Case Analysis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IV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(the final one)</a:t>
            </a: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FCE1EFFE-93E4-7DEE-75D9-367D315E3FC7}"/>
              </a:ext>
            </a:extLst>
          </p:cNvPr>
          <p:cNvSpPr txBox="1"/>
          <p:nvPr/>
        </p:nvSpPr>
        <p:spPr>
          <a:xfrm>
            <a:off x="24554" y="60932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goal:</a:t>
            </a:r>
            <a:r>
              <a:rPr lang="en-US" sz="2000" dirty="0">
                <a:latin typeface="Comic Sans MS" pitchFamily="66" charset="0"/>
              </a:rPr>
              <a:t> can we find a sweet spot in between?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ACFEB7F-5FB6-A387-F2F3-B124F7099851}"/>
              </a:ext>
            </a:extLst>
          </p:cNvPr>
          <p:cNvSpPr txBox="1"/>
          <p:nvPr/>
        </p:nvSpPr>
        <p:spPr>
          <a:xfrm>
            <a:off x="0" y="116632"/>
            <a:ext cx="6181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Robust distributional analysis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E096E84-C975-1F85-1E8E-3B94FE61E533}"/>
              </a:ext>
            </a:extLst>
          </p:cNvPr>
          <p:cNvSpPr txBox="1"/>
          <p:nvPr/>
        </p:nvSpPr>
        <p:spPr>
          <a:xfrm>
            <a:off x="35496" y="1628800"/>
            <a:ext cx="915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Worst-case analysis: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C82239E1-E1F2-EFA2-EC3C-424BECFC0A97}"/>
              </a:ext>
            </a:extLst>
          </p:cNvPr>
          <p:cNvSpPr txBox="1"/>
          <p:nvPr/>
        </p:nvSpPr>
        <p:spPr>
          <a:xfrm>
            <a:off x="16878" y="576681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cost(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A,z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61F5A26-B791-938B-48D3-BA50CC0BB8A0}"/>
              </a:ext>
            </a:extLst>
          </p:cNvPr>
          <p:cNvSpPr txBox="1"/>
          <p:nvPr/>
        </p:nvSpPr>
        <p:spPr>
          <a:xfrm>
            <a:off x="1331640" y="576681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amount of resources algorithm A consumes for input z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15D8E14-C947-CF2E-B435-67555A649509}"/>
              </a:ext>
            </a:extLst>
          </p:cNvPr>
          <p:cNvSpPr txBox="1"/>
          <p:nvPr/>
        </p:nvSpPr>
        <p:spPr>
          <a:xfrm>
            <a:off x="323528" y="899428"/>
            <a:ext cx="8385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- e.g., running time, space, I/O operations, cost of a solution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F93F907-6461-4382-70FF-AE5C67E8D312}"/>
              </a:ext>
            </a:extLst>
          </p:cNvPr>
          <p:cNvSpPr txBox="1"/>
          <p:nvPr/>
        </p:nvSpPr>
        <p:spPr>
          <a:xfrm>
            <a:off x="1088659" y="1988840"/>
            <a:ext cx="2108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max cost(</a:t>
            </a:r>
            <a:r>
              <a:rPr lang="en-US" sz="2000" dirty="0" err="1">
                <a:latin typeface="Comic Sans MS" pitchFamily="66" charset="0"/>
              </a:rPr>
              <a:t>A,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BB105CA-EB99-3D21-F179-5DAB7D7BD60E}"/>
              </a:ext>
            </a:extLst>
          </p:cNvPr>
          <p:cNvSpPr txBox="1"/>
          <p:nvPr/>
        </p:nvSpPr>
        <p:spPr>
          <a:xfrm>
            <a:off x="1248880" y="2267328"/>
            <a:ext cx="43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45B1B3DA-F157-2265-F5A5-1827126C4EC2}"/>
              </a:ext>
            </a:extLst>
          </p:cNvPr>
          <p:cNvSpPr txBox="1"/>
          <p:nvPr/>
        </p:nvSpPr>
        <p:spPr>
          <a:xfrm>
            <a:off x="16446" y="3068960"/>
            <a:ext cx="915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Average-case analysis 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 err="1">
                <a:latin typeface="Comic Sans MS" pitchFamily="66" charset="0"/>
              </a:rPr>
              <a:t>w.r.t.</a:t>
            </a:r>
            <a:r>
              <a:rPr lang="en-US" sz="2000" dirty="0">
                <a:latin typeface="Comic Sans MS" pitchFamily="66" charset="0"/>
              </a:rPr>
              <a:t> a distribution D over inputs):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5AD760A6-10CF-FF32-D27D-7C5E012DB55F}"/>
              </a:ext>
            </a:extLst>
          </p:cNvPr>
          <p:cNvSpPr txBox="1"/>
          <p:nvPr/>
        </p:nvSpPr>
        <p:spPr>
          <a:xfrm>
            <a:off x="1186302" y="3557761"/>
            <a:ext cx="21089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 [cost(</a:t>
            </a:r>
            <a:r>
              <a:rPr lang="en-US" sz="2000" dirty="0" err="1">
                <a:latin typeface="Comic Sans MS" pitchFamily="66" charset="0"/>
              </a:rPr>
              <a:t>A,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>
                <a:latin typeface="Comic Sans MS" pitchFamily="66" charset="0"/>
              </a:rPr>
              <a:t>)]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9C460908-7115-E888-DEE1-EE6BD0D2B057}"/>
              </a:ext>
            </a:extLst>
          </p:cNvPr>
          <p:cNvSpPr txBox="1"/>
          <p:nvPr/>
        </p:nvSpPr>
        <p:spPr>
          <a:xfrm>
            <a:off x="1100577" y="3825558"/>
            <a:ext cx="622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D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D891D8A6-282F-74B9-090C-5E4ACE1C95A5}"/>
              </a:ext>
            </a:extLst>
          </p:cNvPr>
          <p:cNvSpPr txBox="1"/>
          <p:nvPr/>
        </p:nvSpPr>
        <p:spPr>
          <a:xfrm>
            <a:off x="-25820" y="4460708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Issues of average-case analysis: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uncertainty about 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overfitting algorithm to D </a:t>
            </a:r>
          </a:p>
        </p:txBody>
      </p:sp>
    </p:spTree>
    <p:extLst>
      <p:ext uri="{BB962C8B-B14F-4D97-AF65-F5344CB8AC3E}">
        <p14:creationId xmlns:p14="http://schemas.microsoft.com/office/powerpoint/2010/main" val="2711436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603F9-EA1C-96B9-53D6-1906A34146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6DBDDED-AB5B-D552-D52D-984BFAB0F618}"/>
              </a:ext>
            </a:extLst>
          </p:cNvPr>
          <p:cNvSpPr txBox="1"/>
          <p:nvPr/>
        </p:nvSpPr>
        <p:spPr>
          <a:xfrm>
            <a:off x="24554" y="6165304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goal:</a:t>
            </a:r>
            <a:r>
              <a:rPr lang="en-US" sz="2000" dirty="0">
                <a:latin typeface="Comic Sans MS" pitchFamily="66" charset="0"/>
              </a:rPr>
              <a:t> prove a good complexity as function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and 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386B29E9-0158-FCD6-5C17-0AF3BE8CC258}"/>
              </a:ext>
            </a:extLst>
          </p:cNvPr>
          <p:cNvSpPr txBox="1"/>
          <p:nvPr/>
        </p:nvSpPr>
        <p:spPr>
          <a:xfrm>
            <a:off x="0" y="116632"/>
            <a:ext cx="6181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Smoothed analysis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220C4D6-D3B9-EC0D-F839-5D0BFD7D4257}"/>
              </a:ext>
            </a:extLst>
          </p:cNvPr>
          <p:cNvSpPr txBox="1"/>
          <p:nvPr/>
        </p:nvSpPr>
        <p:spPr>
          <a:xfrm>
            <a:off x="35496" y="1484784"/>
            <a:ext cx="90226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When useful?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79C5FB1-5D98-8876-EFB3-9AAA9F715890}"/>
              </a:ext>
            </a:extLst>
          </p:cNvPr>
          <p:cNvSpPr txBox="1"/>
          <p:nvPr/>
        </p:nvSpPr>
        <p:spPr>
          <a:xfrm>
            <a:off x="35496" y="576681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an adversary picks an input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52028348-BF91-8B2A-B786-ACAB26364A74}"/>
              </a:ext>
            </a:extLst>
          </p:cNvPr>
          <p:cNvSpPr txBox="1"/>
          <p:nvPr/>
        </p:nvSpPr>
        <p:spPr>
          <a:xfrm>
            <a:off x="16446" y="3068960"/>
            <a:ext cx="915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Smoothed complexity: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D914D35D-6065-9063-FC4E-69E69A344DDB}"/>
              </a:ext>
            </a:extLst>
          </p:cNvPr>
          <p:cNvSpPr txBox="1"/>
          <p:nvPr/>
        </p:nvSpPr>
        <p:spPr>
          <a:xfrm>
            <a:off x="1835696" y="3660197"/>
            <a:ext cx="25771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E [cost(A, 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z</a:t>
            </a:r>
            <a:r>
              <a:rPr lang="en-US" sz="2000" dirty="0" err="1">
                <a:latin typeface="Comic Sans MS" pitchFamily="66" charset="0"/>
              </a:rPr>
              <a:t>+r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dirty="0">
                <a:latin typeface="Comic Sans MS" pitchFamily="66" charset="0"/>
              </a:rPr>
              <a:t>))]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EA06D41-480D-1CF2-AD4A-E9D0915EE2FE}"/>
              </a:ext>
            </a:extLst>
          </p:cNvPr>
          <p:cNvSpPr txBox="1"/>
          <p:nvPr/>
        </p:nvSpPr>
        <p:spPr>
          <a:xfrm>
            <a:off x="1749971" y="3927994"/>
            <a:ext cx="622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r(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dirty="0">
                <a:latin typeface="Comic Sans MS" pitchFamily="66" charset="0"/>
              </a:rPr>
              <a:t>)</a:t>
            </a:r>
            <a:endParaRPr lang="it-IT" dirty="0"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7842B466-084B-62E8-26E9-2631C83D0A43}"/>
              </a:ext>
            </a:extLst>
          </p:cNvPr>
          <p:cNvSpPr txBox="1"/>
          <p:nvPr/>
        </p:nvSpPr>
        <p:spPr>
          <a:xfrm>
            <a:off x="35496" y="908720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nature slightly perturbs it </a:t>
            </a:r>
            <a:r>
              <a:rPr lang="en-US" dirty="0">
                <a:latin typeface="Comic Sans MS" pitchFamily="66" charset="0"/>
              </a:rPr>
              <a:t>(add a small random perturbation)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DEAB39FC-207A-5267-989D-8507BD84F5E6}"/>
              </a:ext>
            </a:extLst>
          </p:cNvPr>
          <p:cNvSpPr txBox="1"/>
          <p:nvPr/>
        </p:nvSpPr>
        <p:spPr>
          <a:xfrm>
            <a:off x="-32742" y="1833974"/>
            <a:ext cx="7233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bad inputs should be “fragile”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D1A44E2-D469-1B8C-6FF0-5BAFC282F4E7}"/>
              </a:ext>
            </a:extLst>
          </p:cNvPr>
          <p:cNvSpPr txBox="1"/>
          <p:nvPr/>
        </p:nvSpPr>
        <p:spPr>
          <a:xfrm>
            <a:off x="-32742" y="2166013"/>
            <a:ext cx="7992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usually for running time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6FEE0CB2-6995-476A-672B-CB4B65DA29B2}"/>
              </a:ext>
            </a:extLst>
          </p:cNvPr>
          <p:cNvSpPr txBox="1"/>
          <p:nvPr/>
        </p:nvSpPr>
        <p:spPr>
          <a:xfrm>
            <a:off x="1111605" y="3650924"/>
            <a:ext cx="745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sup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CD8B8028-C2F2-03F6-BF42-A9A2B8ECD4F8}"/>
              </a:ext>
            </a:extLst>
          </p:cNvPr>
          <p:cNvSpPr txBox="1"/>
          <p:nvPr/>
        </p:nvSpPr>
        <p:spPr>
          <a:xfrm>
            <a:off x="1275837" y="3929412"/>
            <a:ext cx="432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z</a:t>
            </a:r>
            <a:endParaRPr lang="it-IT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976BE83E-D976-52F0-2C4D-AE1EE8F48E2E}"/>
              </a:ext>
            </a:extLst>
          </p:cNvPr>
          <p:cNvSpPr txBox="1"/>
          <p:nvPr/>
        </p:nvSpPr>
        <p:spPr>
          <a:xfrm>
            <a:off x="323528" y="4630441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dirty="0">
                <a:latin typeface="Comic Sans MS" pitchFamily="66" charset="0"/>
              </a:rPr>
              <a:t>): perturbation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 </a:t>
            </a:r>
            <a:r>
              <a:rPr lang="en-US" sz="2000" dirty="0">
                <a:latin typeface="Comic Sans MS" pitchFamily="66" charset="0"/>
              </a:rPr>
              <a:t>: size of the perturbation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C7A96B3B-7A00-3EDA-A12B-5B6FCA90D58C}"/>
              </a:ext>
            </a:extLst>
          </p:cNvPr>
          <p:cNvSpPr/>
          <p:nvPr/>
        </p:nvSpPr>
        <p:spPr>
          <a:xfrm>
            <a:off x="6720964" y="3433824"/>
            <a:ext cx="336824" cy="203368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EE24B2F9-C6A0-9C8F-93C6-78F82A478485}"/>
              </a:ext>
            </a:extLst>
          </p:cNvPr>
          <p:cNvSpPr txBox="1"/>
          <p:nvPr/>
        </p:nvSpPr>
        <p:spPr>
          <a:xfrm>
            <a:off x="7057788" y="3181565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worst-case analysis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045EE9F1-9AFF-F900-89EF-C5AF128688A9}"/>
              </a:ext>
            </a:extLst>
          </p:cNvPr>
          <p:cNvSpPr txBox="1"/>
          <p:nvPr/>
        </p:nvSpPr>
        <p:spPr>
          <a:xfrm>
            <a:off x="5886147" y="3338323"/>
            <a:ext cx="7163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 </a:t>
            </a:r>
            <a:r>
              <a:rPr lang="en-US" sz="2000" dirty="0">
                <a:latin typeface="Comic Sans MS" pitchFamily="66" charset="0"/>
              </a:rPr>
              <a:t>=0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91121D92-B552-9924-6FEA-63F7823917DB}"/>
              </a:ext>
            </a:extLst>
          </p:cNvPr>
          <p:cNvSpPr/>
          <p:nvPr/>
        </p:nvSpPr>
        <p:spPr>
          <a:xfrm>
            <a:off x="6702962" y="4197509"/>
            <a:ext cx="336824" cy="203368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2C8FB932-71C9-1AD9-C458-AE01D24A90DD}"/>
              </a:ext>
            </a:extLst>
          </p:cNvPr>
          <p:cNvSpPr txBox="1"/>
          <p:nvPr/>
        </p:nvSpPr>
        <p:spPr>
          <a:xfrm>
            <a:off x="7037554" y="3945250"/>
            <a:ext cx="1725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 </a:t>
            </a:r>
            <a:r>
              <a:rPr lang="en-US" sz="2000" dirty="0">
                <a:latin typeface="Comic Sans MS" pitchFamily="66" charset="0"/>
              </a:rPr>
              <a:t>average-case analysis</a:t>
            </a:r>
            <a:endParaRPr lang="it-IT" sz="2000" baseline="-25000" dirty="0"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64817899-6B6E-E4E2-E077-73191122B05D}"/>
              </a:ext>
            </a:extLst>
          </p:cNvPr>
          <p:cNvSpPr txBox="1"/>
          <p:nvPr/>
        </p:nvSpPr>
        <p:spPr>
          <a:xfrm>
            <a:off x="5868144" y="4102008"/>
            <a:ext cx="8325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 </a:t>
            </a:r>
            <a:r>
              <a:rPr lang="en-US" sz="2000" dirty="0">
                <a:latin typeface="Comic Sans MS" pitchFamily="66" charset="0"/>
              </a:rPr>
              <a:t>&gt;&gt;0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30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3" grpId="0"/>
      <p:bldP spid="15" grpId="0"/>
      <p:bldP spid="16" grpId="0"/>
      <p:bldP spid="2" grpId="0"/>
      <p:bldP spid="3" grpId="0"/>
      <p:bldP spid="10" grpId="0"/>
      <p:bldP spid="14" grpId="0"/>
      <p:bldP spid="18" grpId="0"/>
      <p:bldP spid="20" grpId="0"/>
      <p:bldP spid="21" grpId="0" animBg="1"/>
      <p:bldP spid="22" grpId="0"/>
      <p:bldP spid="23" grpId="0"/>
      <p:bldP spid="24" grpId="0" animBg="1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EF209-AF03-ACF9-0B51-3141F98A30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>
            <a:extLst>
              <a:ext uri="{FF2B5EF4-FFF2-40B4-BE49-F238E27FC236}">
                <a16:creationId xmlns:a16="http://schemas.microsoft.com/office/drawing/2014/main" id="{5AD2E67B-A021-75E3-F23B-03C1C5F1F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Smoothed Analysis of Pareto Curves</a:t>
            </a:r>
          </a:p>
          <a:p>
            <a:endParaRPr lang="en-US" dirty="0">
              <a:solidFill>
                <a:schemeClr val="accent6">
                  <a:lumMod val="75000"/>
                </a:schemeClr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40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A549D1-28D7-AC86-F5FD-C508D3766272}"/>
              </a:ext>
            </a:extLst>
          </p:cNvPr>
          <p:cNvSpPr txBox="1"/>
          <p:nvPr/>
        </p:nvSpPr>
        <p:spPr>
          <a:xfrm>
            <a:off x="35496" y="69269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Input: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B627A32B-F087-3878-5084-8415F7702528}"/>
              </a:ext>
            </a:extLst>
          </p:cNvPr>
          <p:cNvSpPr txBox="1"/>
          <p:nvPr/>
        </p:nvSpPr>
        <p:spPr>
          <a:xfrm>
            <a:off x="16878" y="1929026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Feasible solution: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5D43556C-0ACD-C98E-964C-88A678106392}"/>
              </a:ext>
            </a:extLst>
          </p:cNvPr>
          <p:cNvSpPr txBox="1"/>
          <p:nvPr/>
        </p:nvSpPr>
        <p:spPr>
          <a:xfrm>
            <a:off x="251520" y="1045604"/>
            <a:ext cx="8856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 objects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object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has value v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and weight </a:t>
            </a:r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endParaRPr lang="en-US" sz="2000" baseline="-25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 knapsack capacity W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7860E834-9F6F-61AF-F141-AA380CCCCBC5}"/>
              </a:ext>
            </a:extLst>
          </p:cNvPr>
          <p:cNvSpPr txBox="1"/>
          <p:nvPr/>
        </p:nvSpPr>
        <p:spPr>
          <a:xfrm>
            <a:off x="251520" y="2289066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subset 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 </a:t>
            </a:r>
            <a:r>
              <a:rPr lang="en-US" sz="2000" dirty="0">
                <a:latin typeface="Comic Sans MS" pitchFamily="66" charset="0"/>
              </a:rPr>
              <a:t>{1,2,...,n} of the objects such that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5641F14-FBDC-6651-33FD-F87C18E9A05D}"/>
              </a:ext>
            </a:extLst>
          </p:cNvPr>
          <p:cNvSpPr txBox="1"/>
          <p:nvPr/>
        </p:nvSpPr>
        <p:spPr>
          <a:xfrm>
            <a:off x="26069" y="2807129"/>
            <a:ext cx="23228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measure (max):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7A51E00A-DBD7-865A-8223-1D1BA3D5F1F6}"/>
              </a:ext>
            </a:extLst>
          </p:cNvPr>
          <p:cNvSpPr txBox="1"/>
          <p:nvPr/>
        </p:nvSpPr>
        <p:spPr>
          <a:xfrm>
            <a:off x="260711" y="3167169"/>
            <a:ext cx="8817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value of S :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1" name="Sottotitolo 3">
            <a:extLst>
              <a:ext uri="{FF2B5EF4-FFF2-40B4-BE49-F238E27FC236}">
                <a16:creationId xmlns:a16="http://schemas.microsoft.com/office/drawing/2014/main" id="{BA4EACBC-C557-9984-0B12-C73DBB34CB26}"/>
              </a:ext>
            </a:extLst>
          </p:cNvPr>
          <p:cNvSpPr txBox="1">
            <a:spLocks/>
          </p:cNvSpPr>
          <p:nvPr/>
        </p:nvSpPr>
        <p:spPr>
          <a:xfrm>
            <a:off x="0" y="117632"/>
            <a:ext cx="9068822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the knapsack problem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F1127D9-19F4-8AA3-2287-96FC87546EA7}"/>
              </a:ext>
            </a:extLst>
          </p:cNvPr>
          <p:cNvSpPr txBox="1"/>
          <p:nvPr/>
        </p:nvSpPr>
        <p:spPr>
          <a:xfrm>
            <a:off x="5943610" y="2116322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694604BB-6262-3117-D12E-9F35FAFF70E4}"/>
              </a:ext>
            </a:extLst>
          </p:cNvPr>
          <p:cNvSpPr txBox="1"/>
          <p:nvPr/>
        </p:nvSpPr>
        <p:spPr>
          <a:xfrm>
            <a:off x="5943610" y="2610106"/>
            <a:ext cx="832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i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S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055554F1-CC27-1477-F106-16DA1DC86348}"/>
              </a:ext>
            </a:extLst>
          </p:cNvPr>
          <p:cNvSpPr txBox="1"/>
          <p:nvPr/>
        </p:nvSpPr>
        <p:spPr>
          <a:xfrm>
            <a:off x="6249390" y="2277427"/>
            <a:ext cx="1237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>
                <a:latin typeface="Comic Sans MS" pitchFamily="66" charset="0"/>
              </a:rPr>
              <a:t>W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F2DB11AF-5F8D-B870-6E1B-2449C9A5E242}"/>
              </a:ext>
            </a:extLst>
          </p:cNvPr>
          <p:cNvSpPr txBox="1"/>
          <p:nvPr/>
        </p:nvSpPr>
        <p:spPr>
          <a:xfrm>
            <a:off x="1636833" y="3002081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1F7363CD-6163-E189-DB77-B0E45053E1AF}"/>
              </a:ext>
            </a:extLst>
          </p:cNvPr>
          <p:cNvSpPr txBox="1"/>
          <p:nvPr/>
        </p:nvSpPr>
        <p:spPr>
          <a:xfrm>
            <a:off x="1636833" y="3495865"/>
            <a:ext cx="832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i</a:t>
            </a:r>
            <a:r>
              <a:rPr lang="en-US" sz="1600" dirty="0" err="1">
                <a:latin typeface="Comic Sans MS" panose="030F0702030302020204" pitchFamily="66" charset="0"/>
                <a:sym typeface="Symbol" panose="05050102010706020507" pitchFamily="18" charset="2"/>
              </a:rPr>
              <a:t></a:t>
            </a:r>
            <a:r>
              <a:rPr lang="en-US" dirty="0" err="1">
                <a:latin typeface="Comic Sans MS" panose="030F0702030302020204" pitchFamily="66" charset="0"/>
                <a:cs typeface="MV Boli" panose="02000500030200090000" pitchFamily="2" charset="0"/>
              </a:rPr>
              <a:t>S</a:t>
            </a: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F69C5A2D-914B-4017-D8F5-120DD7C922DB}"/>
              </a:ext>
            </a:extLst>
          </p:cNvPr>
          <p:cNvSpPr txBox="1"/>
          <p:nvPr/>
        </p:nvSpPr>
        <p:spPr>
          <a:xfrm>
            <a:off x="1942613" y="3163186"/>
            <a:ext cx="12372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v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endParaRPr lang="it-IT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2362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B5710-5FDD-605B-B7F2-FE9B360B1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BA05B44-B5BF-C029-3A03-B165F82D9C3D}"/>
              </a:ext>
            </a:extLst>
          </p:cNvPr>
          <p:cNvSpPr txBox="1"/>
          <p:nvPr/>
        </p:nvSpPr>
        <p:spPr>
          <a:xfrm>
            <a:off x="0" y="1948770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accent6"/>
                </a:solidFill>
                <a:latin typeface="Comic Sans MS" pitchFamily="66" charset="0"/>
              </a:rPr>
              <a:t>Obs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:</a:t>
            </a:r>
            <a:r>
              <a:rPr lang="en-US" sz="2000" dirty="0">
                <a:latin typeface="Comic Sans MS" pitchFamily="66" charset="0"/>
              </a:rPr>
              <a:t> S renders T moot (T can be safely pruned without regret) 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44D5958-5DD7-0B0F-E237-2EF8F5DAFD0A}"/>
              </a:ext>
            </a:extLst>
          </p:cNvPr>
          <p:cNvSpPr txBox="1"/>
          <p:nvPr/>
        </p:nvSpPr>
        <p:spPr>
          <a:xfrm>
            <a:off x="0" y="116632"/>
            <a:ext cx="618104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Definition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A solution S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dominates</a:t>
            </a:r>
            <a:r>
              <a:rPr lang="en-US" sz="2000" dirty="0">
                <a:latin typeface="Comic Sans MS" pitchFamily="66" charset="0"/>
              </a:rPr>
              <a:t> a solution T if:</a:t>
            </a:r>
          </a:p>
          <a:p>
            <a:pPr marL="514350" lvl="0" indent="-514350">
              <a:buAutoNum type="romanLcParenBoth"/>
              <a:defRPr/>
            </a:pPr>
            <a:r>
              <a:rPr lang="en-US" sz="2000" dirty="0">
                <a:latin typeface="Comic Sans MS" pitchFamily="66" charset="0"/>
              </a:rPr>
              <a:t>the total value of S is at least the value of T; </a:t>
            </a:r>
          </a:p>
          <a:p>
            <a:pPr marL="514350" lvl="0" indent="-514350">
              <a:buAutoNum type="romanLcParenBoth"/>
              <a:defRPr/>
            </a:pPr>
            <a:r>
              <a:rPr lang="en-US" sz="2000" dirty="0">
                <a:latin typeface="Comic Sans MS" pitchFamily="66" charset="0"/>
              </a:rPr>
              <a:t>the total size of S is at most the size of T;</a:t>
            </a:r>
          </a:p>
          <a:p>
            <a:pPr marL="514350" lvl="0" indent="-514350">
              <a:buAutoNum type="romanLcParenBoth"/>
              <a:defRPr/>
            </a:pPr>
            <a:r>
              <a:rPr lang="en-US" sz="2000" dirty="0">
                <a:latin typeface="Comic Sans MS" pitchFamily="66" charset="0"/>
              </a:rPr>
              <a:t>at least one of these two inequalities is strict.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6DFBB958-C718-1AD8-6FE3-0B1EE2D4280B}"/>
              </a:ext>
            </a:extLst>
          </p:cNvPr>
          <p:cNvSpPr txBox="1"/>
          <p:nvPr/>
        </p:nvSpPr>
        <p:spPr>
          <a:xfrm>
            <a:off x="12359" y="2604974"/>
            <a:ext cx="9154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Pareto Curve of a Knapsack instance: </a:t>
            </a:r>
            <a:r>
              <a:rPr lang="en-US" sz="2000" dirty="0">
                <a:latin typeface="Comic Sans MS" pitchFamily="66" charset="0"/>
              </a:rPr>
              <a:t>set of all undominated solutions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A840838-4822-8AA8-9E32-0EE1814FCC4F}"/>
              </a:ext>
            </a:extLst>
          </p:cNvPr>
          <p:cNvGrpSpPr/>
          <p:nvPr/>
        </p:nvGrpSpPr>
        <p:grpSpPr>
          <a:xfrm>
            <a:off x="1609439" y="3284984"/>
            <a:ext cx="5531813" cy="3033628"/>
            <a:chOff x="1609439" y="3284984"/>
            <a:chExt cx="5531813" cy="3033628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8BD3DB03-BF19-0BA5-4CA1-5FCD324AF526}"/>
                </a:ext>
              </a:extLst>
            </p:cNvPr>
            <p:cNvCxnSpPr/>
            <p:nvPr/>
          </p:nvCxnSpPr>
          <p:spPr>
            <a:xfrm flipV="1">
              <a:off x="2636168" y="3284984"/>
              <a:ext cx="0" cy="2952328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3D91C1A8-4B70-32D7-E5CB-57C0628500B5}"/>
                </a:ext>
              </a:extLst>
            </p:cNvPr>
            <p:cNvCxnSpPr>
              <a:cxnSpLocks/>
            </p:cNvCxnSpPr>
            <p:nvPr/>
          </p:nvCxnSpPr>
          <p:spPr>
            <a:xfrm>
              <a:off x="2420144" y="5949280"/>
              <a:ext cx="3303984" cy="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CasellaDiTesto 3">
              <a:extLst>
                <a:ext uri="{FF2B5EF4-FFF2-40B4-BE49-F238E27FC236}">
                  <a16:creationId xmlns:a16="http://schemas.microsoft.com/office/drawing/2014/main" id="{6CFDBB3F-E4BC-5FA9-79A6-132FDB211CA3}"/>
                </a:ext>
              </a:extLst>
            </p:cNvPr>
            <p:cNvSpPr txBox="1"/>
            <p:nvPr/>
          </p:nvSpPr>
          <p:spPr>
            <a:xfrm>
              <a:off x="2910699" y="5949280"/>
              <a:ext cx="23228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weight</a:t>
              </a:r>
              <a:endParaRPr lang="it-IT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18" name="CasellaDiTesto 3">
              <a:extLst>
                <a:ext uri="{FF2B5EF4-FFF2-40B4-BE49-F238E27FC236}">
                  <a16:creationId xmlns:a16="http://schemas.microsoft.com/office/drawing/2014/main" id="{9C2D2005-3F3F-4FFA-2BA4-68CF8D712C36}"/>
                </a:ext>
              </a:extLst>
            </p:cNvPr>
            <p:cNvSpPr txBox="1"/>
            <p:nvPr/>
          </p:nvSpPr>
          <p:spPr>
            <a:xfrm>
              <a:off x="1609439" y="4292516"/>
              <a:ext cx="10267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3366FF"/>
                  </a:solidFill>
                  <a:latin typeface="Comic Sans MS" pitchFamily="66" charset="0"/>
                </a:rPr>
                <a:t>value</a:t>
              </a:r>
              <a:endParaRPr lang="it-IT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380A912-49C8-AC3C-751D-80BEFD793F09}"/>
                </a:ext>
              </a:extLst>
            </p:cNvPr>
            <p:cNvSpPr/>
            <p:nvPr/>
          </p:nvSpPr>
          <p:spPr>
            <a:xfrm>
              <a:off x="2910699" y="5353741"/>
              <a:ext cx="144014" cy="14401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92FFE5AA-5F8D-C27B-749C-02B8C0F8A200}"/>
                </a:ext>
              </a:extLst>
            </p:cNvPr>
            <p:cNvSpPr/>
            <p:nvPr/>
          </p:nvSpPr>
          <p:spPr>
            <a:xfrm>
              <a:off x="3590891" y="5082596"/>
              <a:ext cx="144014" cy="14401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E8F42F26-0F65-ED60-FE7D-72702C732270}"/>
                </a:ext>
              </a:extLst>
            </p:cNvPr>
            <p:cNvSpPr/>
            <p:nvPr/>
          </p:nvSpPr>
          <p:spPr>
            <a:xfrm>
              <a:off x="4220344" y="4403620"/>
              <a:ext cx="144014" cy="14401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680C7D8F-03E7-BA08-8606-69E036C97F4D}"/>
                </a:ext>
              </a:extLst>
            </p:cNvPr>
            <p:cNvSpPr/>
            <p:nvPr/>
          </p:nvSpPr>
          <p:spPr>
            <a:xfrm>
              <a:off x="5516488" y="3885790"/>
              <a:ext cx="144014" cy="14401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4063560-E205-1945-103E-CD11FADC285F}"/>
                </a:ext>
              </a:extLst>
            </p:cNvPr>
            <p:cNvSpPr/>
            <p:nvPr/>
          </p:nvSpPr>
          <p:spPr>
            <a:xfrm>
              <a:off x="4940424" y="4096466"/>
              <a:ext cx="144014" cy="14401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C644656-F10C-5E73-659E-BEDFD6388806}"/>
                </a:ext>
              </a:extLst>
            </p:cNvPr>
            <p:cNvSpPr/>
            <p:nvPr/>
          </p:nvSpPr>
          <p:spPr>
            <a:xfrm>
              <a:off x="4674365" y="5085189"/>
              <a:ext cx="144014" cy="14401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9C8A564C-27FE-B95A-8FF6-50F7578F1D97}"/>
                </a:ext>
              </a:extLst>
            </p:cNvPr>
            <p:cNvSpPr/>
            <p:nvPr/>
          </p:nvSpPr>
          <p:spPr>
            <a:xfrm>
              <a:off x="5537725" y="4960687"/>
              <a:ext cx="144014" cy="14401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E54407B5-6E26-0C8B-F036-77B0BF21BB8C}"/>
                </a:ext>
              </a:extLst>
            </p:cNvPr>
            <p:cNvSpPr/>
            <p:nvPr/>
          </p:nvSpPr>
          <p:spPr>
            <a:xfrm>
              <a:off x="3870926" y="5443932"/>
              <a:ext cx="144014" cy="144011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CasellaDiTesto 3">
              <a:extLst>
                <a:ext uri="{FF2B5EF4-FFF2-40B4-BE49-F238E27FC236}">
                  <a16:creationId xmlns:a16="http://schemas.microsoft.com/office/drawing/2014/main" id="{31F7AFCB-E915-455C-ED0F-E2BAB5CDAD2A}"/>
                </a:ext>
              </a:extLst>
            </p:cNvPr>
            <p:cNvSpPr txBox="1"/>
            <p:nvPr/>
          </p:nvSpPr>
          <p:spPr>
            <a:xfrm>
              <a:off x="4818379" y="5497517"/>
              <a:ext cx="23228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mic Sans MS" pitchFamily="66" charset="0"/>
                </a:rPr>
                <a:t>dominated points</a:t>
              </a:r>
              <a:endParaRPr lang="it-IT" dirty="0">
                <a:latin typeface="Comic Sans MS" pitchFamily="66" charset="0"/>
              </a:endParaRP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82B33D0-4AFF-3483-64D6-3A84A9446F3F}"/>
                </a:ext>
              </a:extLst>
            </p:cNvPr>
            <p:cNvCxnSpPr>
              <a:cxnSpLocks/>
              <a:endCxn id="26" idx="4"/>
            </p:cNvCxnSpPr>
            <p:nvPr/>
          </p:nvCxnSpPr>
          <p:spPr>
            <a:xfrm flipV="1">
              <a:off x="5409097" y="5104698"/>
              <a:ext cx="200635" cy="36133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1FD7D7A-8566-47DC-CF0F-32C77A514F1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907060" y="5248709"/>
              <a:ext cx="222002" cy="24880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5FF95328-8CAA-7288-32B4-FE3C124B69F6}"/>
                </a:ext>
              </a:extLst>
            </p:cNvPr>
            <p:cNvCxnSpPr>
              <a:cxnSpLocks/>
              <a:stCxn id="28" idx="1"/>
            </p:cNvCxnSpPr>
            <p:nvPr/>
          </p:nvCxnSpPr>
          <p:spPr>
            <a:xfrm flipH="1" flipV="1">
              <a:off x="4103621" y="5515937"/>
              <a:ext cx="714758" cy="16624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CasellaDiTesto 3">
              <a:extLst>
                <a:ext uri="{FF2B5EF4-FFF2-40B4-BE49-F238E27FC236}">
                  <a16:creationId xmlns:a16="http://schemas.microsoft.com/office/drawing/2014/main" id="{78CB7FD0-F9C3-5BFA-54BD-ED4A0D5BC77E}"/>
                </a:ext>
              </a:extLst>
            </p:cNvPr>
            <p:cNvSpPr txBox="1"/>
            <p:nvPr/>
          </p:nvSpPr>
          <p:spPr>
            <a:xfrm>
              <a:off x="2709489" y="3675804"/>
              <a:ext cx="232287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  <a:latin typeface="Comic Sans MS" pitchFamily="66" charset="0"/>
                </a:rPr>
                <a:t>Pareto points</a:t>
              </a:r>
              <a:endParaRPr lang="it-IT" dirty="0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D3DF610-D32D-D14E-47D1-FF960A7DEADB}"/>
                </a:ext>
              </a:extLst>
            </p:cNvPr>
            <p:cNvCxnSpPr>
              <a:cxnSpLocks/>
              <a:stCxn id="22" idx="2"/>
            </p:cNvCxnSpPr>
            <p:nvPr/>
          </p:nvCxnSpPr>
          <p:spPr>
            <a:xfrm flipH="1" flipV="1">
              <a:off x="4746372" y="3852917"/>
              <a:ext cx="770116" cy="104879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6AA3664F-ABB7-2580-76CC-1A9746BBB70F}"/>
                </a:ext>
              </a:extLst>
            </p:cNvPr>
            <p:cNvCxnSpPr>
              <a:cxnSpLocks/>
              <a:stCxn id="19" idx="0"/>
            </p:cNvCxnSpPr>
            <p:nvPr/>
          </p:nvCxnSpPr>
          <p:spPr>
            <a:xfrm flipV="1">
              <a:off x="2982706" y="4134909"/>
              <a:ext cx="608185" cy="1218832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19FFB75B-699C-1D27-36BB-F7BED232E41F}"/>
                </a:ext>
              </a:extLst>
            </p:cNvPr>
            <p:cNvCxnSpPr>
              <a:cxnSpLocks/>
              <a:stCxn id="21" idx="1"/>
              <a:endCxn id="38" idx="2"/>
            </p:cNvCxnSpPr>
            <p:nvPr/>
          </p:nvCxnSpPr>
          <p:spPr>
            <a:xfrm flipH="1" flipV="1">
              <a:off x="3870926" y="4045136"/>
              <a:ext cx="370508" cy="379574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61694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1F71E3-9B9D-C72F-D28C-55CC3446A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3">
            <a:extLst>
              <a:ext uri="{FF2B5EF4-FFF2-40B4-BE49-F238E27FC236}">
                <a16:creationId xmlns:a16="http://schemas.microsoft.com/office/drawing/2014/main" id="{A771EE16-DC0C-EBF4-EB94-27DE46F094C6}"/>
              </a:ext>
            </a:extLst>
          </p:cNvPr>
          <p:cNvSpPr txBox="1"/>
          <p:nvPr/>
        </p:nvSpPr>
        <p:spPr>
          <a:xfrm>
            <a:off x="3057209" y="5183580"/>
            <a:ext cx="3405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= n min{2</a:t>
            </a:r>
            <a:r>
              <a:rPr lang="en-US" sz="2000" baseline="30000" dirty="0"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, n </a:t>
            </a:r>
            <a:r>
              <a:rPr lang="en-US" sz="2000" dirty="0" err="1">
                <a:latin typeface="Comic Sans MS" pitchFamily="66" charset="0"/>
              </a:rPr>
              <a:t>w</a:t>
            </a:r>
            <a:r>
              <a:rPr lang="en-US" sz="2000" baseline="-25000" dirty="0" err="1">
                <a:latin typeface="Comic Sans MS" pitchFamily="66" charset="0"/>
              </a:rPr>
              <a:t>max</a:t>
            </a:r>
            <a:r>
              <a:rPr lang="en-US" sz="2000" dirty="0">
                <a:latin typeface="Comic Sans MS" pitchFamily="66" charset="0"/>
              </a:rPr>
              <a:t> , n </a:t>
            </a:r>
            <a:r>
              <a:rPr lang="en-US" sz="2000" dirty="0" err="1">
                <a:latin typeface="Comic Sans MS" pitchFamily="66" charset="0"/>
              </a:rPr>
              <a:t>v</a:t>
            </a:r>
            <a:r>
              <a:rPr lang="en-US" sz="2000" baseline="-25000" dirty="0" err="1">
                <a:latin typeface="Comic Sans MS" pitchFamily="66" charset="0"/>
              </a:rPr>
              <a:t>max</a:t>
            </a:r>
            <a:r>
              <a:rPr lang="en-US" sz="2000" dirty="0">
                <a:latin typeface="Comic Sans MS" pitchFamily="66" charset="0"/>
              </a:rPr>
              <a:t>}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38983F9E-806F-E8E1-1696-62A775BB4929}"/>
              </a:ext>
            </a:extLst>
          </p:cNvPr>
          <p:cNvSpPr txBox="1"/>
          <p:nvPr/>
        </p:nvSpPr>
        <p:spPr>
          <a:xfrm>
            <a:off x="3058" y="2348880"/>
            <a:ext cx="69345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PC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: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Pareto curve of the first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items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FE383E25-46EF-6807-AEA2-DEFC2FB622C7}"/>
              </a:ext>
            </a:extLst>
          </p:cNvPr>
          <p:cNvSpPr txBox="1"/>
          <p:nvPr/>
        </p:nvSpPr>
        <p:spPr>
          <a:xfrm>
            <a:off x="616" y="5183580"/>
            <a:ext cx="3419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running time: </a:t>
            </a:r>
            <a:r>
              <a:rPr lang="en-US" sz="2000" dirty="0">
                <a:latin typeface="Comic Sans MS" pitchFamily="66" charset="0"/>
              </a:rPr>
              <a:t>O(            ) 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90FD408-2F6D-66DA-CC51-7DA736556C3D}"/>
              </a:ext>
            </a:extLst>
          </p:cNvPr>
          <p:cNvSpPr txBox="1"/>
          <p:nvPr/>
        </p:nvSpPr>
        <p:spPr>
          <a:xfrm>
            <a:off x="46119" y="166119"/>
            <a:ext cx="89248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A Knapsack algorithm: </a:t>
            </a:r>
            <a:endParaRPr lang="en-US" sz="2000" dirty="0">
              <a:latin typeface="Comic Sans MS" pitchFamily="66" charset="0"/>
            </a:endParaRP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Generate the Pareto curve.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(</a:t>
            </a:r>
            <a:r>
              <a:rPr lang="en-US" dirty="0">
                <a:latin typeface="Comic Sans MS" pitchFamily="66" charset="0"/>
              </a:rPr>
              <a:t>if multiple solutions have identical total value and total weight, an arbitrary one of them is retained.)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Among all solutions in the Pareto curve with total weight at most the knapsack capacity W, return the one with the largest total value.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32C85B0-2145-431A-128F-14896AE2E754}"/>
              </a:ext>
            </a:extLst>
          </p:cNvPr>
          <p:cNvSpPr txBox="1"/>
          <p:nvPr/>
        </p:nvSpPr>
        <p:spPr>
          <a:xfrm>
            <a:off x="-31898" y="3119033"/>
            <a:ext cx="25876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PC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0 </a:t>
            </a:r>
            <a:r>
              <a:rPr lang="en-US" sz="2000" dirty="0">
                <a:latin typeface="Comic Sans MS" pitchFamily="66" charset="0"/>
              </a:rPr>
              <a:t>= empty set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422864FA-39EE-3CAA-ED22-968B082916E0}"/>
              </a:ext>
            </a:extLst>
          </p:cNvPr>
          <p:cNvSpPr txBox="1"/>
          <p:nvPr/>
        </p:nvSpPr>
        <p:spPr>
          <a:xfrm>
            <a:off x="-17056" y="3614682"/>
            <a:ext cx="8045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PC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 can be computed from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PC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i-1 </a:t>
            </a:r>
            <a:r>
              <a:rPr lang="en-US" sz="2000" dirty="0">
                <a:latin typeface="Comic Sans MS" pitchFamily="66" charset="0"/>
              </a:rPr>
              <a:t>in time O(|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PC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|)</a:t>
            </a:r>
            <a:endParaRPr lang="it-IT" sz="2000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8085D96D-66F5-DA24-C889-4BC76ABB25C3}"/>
              </a:ext>
            </a:extLst>
          </p:cNvPr>
          <p:cNvSpPr txBox="1"/>
          <p:nvPr/>
        </p:nvSpPr>
        <p:spPr>
          <a:xfrm>
            <a:off x="1956800" y="5013176"/>
            <a:ext cx="504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Comic Sans MS" pitchFamily="66" charset="0"/>
                <a:sym typeface="Symbol" panose="05050102010706020507" pitchFamily="18" charset="2"/>
              </a:rPr>
              <a:t>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E9D29BE7-7436-28EE-F237-F83451412AB5}"/>
              </a:ext>
            </a:extLst>
          </p:cNvPr>
          <p:cNvSpPr txBox="1"/>
          <p:nvPr/>
        </p:nvSpPr>
        <p:spPr>
          <a:xfrm>
            <a:off x="2227716" y="5394673"/>
            <a:ext cx="328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latin typeface="Comic Sans MS" panose="030F0702030302020204" pitchFamily="66" charset="0"/>
              </a:rPr>
              <a:t>i</a:t>
            </a:r>
            <a:endParaRPr lang="it-IT" sz="16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B6307FD7-4A00-B784-050D-6A21A732603D}"/>
              </a:ext>
            </a:extLst>
          </p:cNvPr>
          <p:cNvSpPr txBox="1"/>
          <p:nvPr/>
        </p:nvSpPr>
        <p:spPr>
          <a:xfrm>
            <a:off x="2237444" y="5183580"/>
            <a:ext cx="762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|</a:t>
            </a:r>
            <a:r>
              <a:rPr lang="en-US" sz="2000" dirty="0" err="1">
                <a:latin typeface="Comic Sans MS" pitchFamily="66" charset="0"/>
              </a:rPr>
              <a:t>PC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|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BCFAA82B-5637-7B85-F011-582976108983}"/>
              </a:ext>
            </a:extLst>
          </p:cNvPr>
          <p:cNvSpPr txBox="1"/>
          <p:nvPr/>
        </p:nvSpPr>
        <p:spPr>
          <a:xfrm>
            <a:off x="4139952" y="6045550"/>
            <a:ext cx="232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/>
                </a:solidFill>
                <a:latin typeface="Comic Sans MS" pitchFamily="66" charset="0"/>
              </a:rPr>
              <a:t>if weights/value are integrals</a:t>
            </a:r>
            <a:endParaRPr lang="it-IT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D926785-D008-2092-3F60-6C206AA9D6C0}"/>
              </a:ext>
            </a:extLst>
          </p:cNvPr>
          <p:cNvCxnSpPr>
            <a:cxnSpLocks/>
          </p:cNvCxnSpPr>
          <p:nvPr/>
        </p:nvCxnSpPr>
        <p:spPr>
          <a:xfrm flipV="1">
            <a:off x="5502047" y="5721062"/>
            <a:ext cx="78065" cy="3244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25F396-4C62-86A1-7ACE-87CE2A24CF83}"/>
              </a:ext>
            </a:extLst>
          </p:cNvPr>
          <p:cNvCxnSpPr>
            <a:cxnSpLocks/>
          </p:cNvCxnSpPr>
          <p:nvPr/>
        </p:nvCxnSpPr>
        <p:spPr>
          <a:xfrm flipH="1" flipV="1">
            <a:off x="4860032" y="5721062"/>
            <a:ext cx="216024" cy="324488"/>
          </a:xfrm>
          <a:prstGeom prst="line">
            <a:avLst/>
          </a:prstGeom>
          <a:ln w="127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F83999BF-9638-829E-BAE0-E06858A7F20F}"/>
              </a:ext>
            </a:extLst>
          </p:cNvPr>
          <p:cNvSpPr txBox="1"/>
          <p:nvPr/>
        </p:nvSpPr>
        <p:spPr>
          <a:xfrm>
            <a:off x="1653902" y="4073895"/>
            <a:ext cx="2692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sym typeface="Symbol" panose="05050102010706020507" pitchFamily="18" charset="2"/>
              </a:rPr>
              <a:t>Exercise:</a:t>
            </a: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 figure it out</a:t>
            </a:r>
            <a:endParaRPr lang="en-US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72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2" grpId="0"/>
      <p:bldP spid="4" grpId="0"/>
      <p:bldP spid="5" grpId="0"/>
      <p:bldP spid="9" grpId="0"/>
      <p:bldP spid="10" grpId="0"/>
      <p:bldP spid="11" grpId="0"/>
      <p:bldP spid="15" grpId="0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8831A-E780-FCF6-4155-657C4E6BB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sellaDiTesto 3">
            <a:extLst>
              <a:ext uri="{FF2B5EF4-FFF2-40B4-BE49-F238E27FC236}">
                <a16:creationId xmlns:a16="http://schemas.microsoft.com/office/drawing/2014/main" id="{28421A81-4082-1832-4E49-7A04943227A8}"/>
              </a:ext>
            </a:extLst>
          </p:cNvPr>
          <p:cNvSpPr txBox="1"/>
          <p:nvPr/>
        </p:nvSpPr>
        <p:spPr>
          <a:xfrm>
            <a:off x="60050" y="807676"/>
            <a:ext cx="9083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fact: </a:t>
            </a:r>
            <a:r>
              <a:rPr lang="en-US" sz="2000" dirty="0">
                <a:latin typeface="Comic Sans MS" pitchFamily="66" charset="0"/>
              </a:rPr>
              <a:t>The size of the Pareto curve can be exponential in the worst case</a:t>
            </a:r>
            <a:endParaRPr lang="it-IT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48E7A229-82E1-0D75-2EA2-8CBF0A61E992}"/>
              </a:ext>
            </a:extLst>
          </p:cNvPr>
          <p:cNvSpPr txBox="1"/>
          <p:nvPr/>
        </p:nvSpPr>
        <p:spPr>
          <a:xfrm>
            <a:off x="60050" y="177281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 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[Beier &amp; </a:t>
            </a:r>
            <a:r>
              <a:rPr lang="en-US" dirty="0" err="1">
                <a:solidFill>
                  <a:srgbClr val="FF0000"/>
                </a:solidFill>
                <a:latin typeface="Comic Sans MS" pitchFamily="66" charset="0"/>
              </a:rPr>
              <a:t>Vocking</a:t>
            </a: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, 2006]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 lvl="0">
              <a:defRPr/>
            </a:pPr>
            <a:r>
              <a:rPr lang="en-US" sz="2000" dirty="0">
                <a:latin typeface="Comic Sans MS" pitchFamily="66" charset="0"/>
              </a:rPr>
              <a:t>In smoothed Knapsack instances (see next slide), the expected size of the Pareto curve is O(n</a:t>
            </a:r>
            <a:r>
              <a:rPr lang="en-US" sz="2000" baseline="30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dirty="0">
                <a:latin typeface="Comic Sans MS" pitchFamily="66" charset="0"/>
              </a:rPr>
              <a:t>), where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dirty="0">
                <a:latin typeface="Comic Sans MS" pitchFamily="66" charset="0"/>
              </a:rPr>
              <a:t> is a measure of “perturbation size”.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355FF471-953D-3456-F380-4B2020CE4A20}"/>
              </a:ext>
            </a:extLst>
          </p:cNvPr>
          <p:cNvSpPr txBox="1"/>
          <p:nvPr/>
        </p:nvSpPr>
        <p:spPr>
          <a:xfrm>
            <a:off x="1331640" y="3398329"/>
            <a:ext cx="748883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Knapsack algorithm has expected running time of O(n</a:t>
            </a:r>
            <a:r>
              <a:rPr lang="en-US" sz="2000" baseline="30000" dirty="0">
                <a:latin typeface="Comic Sans MS" pitchFamily="66" charset="0"/>
              </a:rPr>
              <a:t>3</a:t>
            </a:r>
            <a:r>
              <a:rPr lang="en-US" sz="2000" dirty="0">
                <a:latin typeface="Comic Sans MS" pitchFamily="66" charset="0"/>
              </a:rPr>
              <a:t>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sz="2000" dirty="0">
                <a:latin typeface="Comic Sans MS" pitchFamily="66" charset="0"/>
              </a:rPr>
              <a:t>)</a:t>
            </a:r>
          </a:p>
          <a:p>
            <a:pPr algn="ctr"/>
            <a:r>
              <a:rPr lang="en-US" dirty="0">
                <a:latin typeface="Comic Sans MS" pitchFamily="66" charset="0"/>
              </a:rPr>
              <a:t>(polynomial if 1/</a:t>
            </a:r>
            <a:r>
              <a:rPr lang="en-US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</a:t>
            </a:r>
            <a:r>
              <a:rPr lang="en-US" dirty="0">
                <a:latin typeface="Comic Sans MS" pitchFamily="66" charset="0"/>
              </a:rPr>
              <a:t> is bounded by a polynomial function of n)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7ADF45B5-338F-3345-F5D9-0CB4F51554B0}"/>
              </a:ext>
            </a:extLst>
          </p:cNvPr>
          <p:cNvSpPr/>
          <p:nvPr/>
        </p:nvSpPr>
        <p:spPr>
          <a:xfrm>
            <a:off x="612424" y="3441577"/>
            <a:ext cx="514759" cy="320094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10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3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1207</Words>
  <Application>Microsoft Office PowerPoint</Application>
  <PresentationFormat>On-screen Show (4:3)</PresentationFormat>
  <Paragraphs>172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Comic Sans MS</vt:lpstr>
      <vt:lpstr>MV Boli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lucianoguala78@gmail.com</cp:lastModifiedBy>
  <cp:revision>373</cp:revision>
  <dcterms:created xsi:type="dcterms:W3CDTF">2013-03-05T17:51:33Z</dcterms:created>
  <dcterms:modified xsi:type="dcterms:W3CDTF">2026-04-26T17:05:56Z</dcterms:modified>
</cp:coreProperties>
</file>