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44" r:id="rId3"/>
    <p:sldId id="459" r:id="rId4"/>
    <p:sldId id="475" r:id="rId5"/>
    <p:sldId id="476" r:id="rId6"/>
    <p:sldId id="477" r:id="rId7"/>
    <p:sldId id="478" r:id="rId8"/>
    <p:sldId id="479" r:id="rId9"/>
    <p:sldId id="480" r:id="rId10"/>
    <p:sldId id="481" r:id="rId11"/>
    <p:sldId id="482" r:id="rId12"/>
    <p:sldId id="490" r:id="rId13"/>
    <p:sldId id="483" r:id="rId14"/>
    <p:sldId id="484" r:id="rId15"/>
    <p:sldId id="485" r:id="rId16"/>
    <p:sldId id="486" r:id="rId17"/>
    <p:sldId id="487" r:id="rId18"/>
    <p:sldId id="488" r:id="rId19"/>
    <p:sldId id="489" r:id="rId2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28/03/2026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B2D86-5A6E-B777-5714-8233EBBBE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A72364-562E-553D-6172-F364F36D72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586D2B-E200-D917-CC5E-C24293B40E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1A7AE-F5B8-698B-338B-F6C5398799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2386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C2C37-5BEA-4A5D-8413-CDEE8C37E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4D7214-5B2D-F709-941E-02345AA542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D7C5CB-9B3D-7F38-E854-CCD28A3DE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CB4424-B8FC-B694-D7F5-656889E5AC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8819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080-C6B4-7B09-BFCC-CE5C769F0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4FF8B1-509E-DFB0-C83B-BED53BC4A2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7CA5E4-1622-FAD2-BFD5-8C183C44C0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346B6-8682-D674-C66E-BAC6E5C13A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9328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B7B49-4FE9-EFB4-6E0A-891AEB394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C722AC-3476-17E9-2CFC-280CB0E8BD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CF1ECB-8960-DB72-ACCE-862A1D095C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1DB13-B7B3-AF8D-7DE6-A9DA0E6066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5327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8D3F8-996C-608E-AAC3-EF2A09B1C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EA4CAD-D4C6-30E4-DF73-45F00D53F7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3D404C-0F19-CE51-C86B-33D96913BE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963B8A-2D64-0D17-D449-4535834297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9877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168B0-C9E1-C6C5-1C80-F11A3515B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1CB8D2-4C40-FE22-567F-F2AC79DFF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D1B410-2433-D7B1-061A-CB63F46EC3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2272BF-C92F-095A-117B-CC165633C6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537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3/28/2026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3429B96-35BF-C8CC-D90E-32641533109B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(b)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3ECD23-8F88-4DB2-F7A7-BBB18F382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433923"/>
            <a:ext cx="4283968" cy="689630"/>
          </a:xfrm>
          <a:prstGeom prst="rect">
            <a:avLst/>
          </a:prstGeom>
        </p:spPr>
      </p:pic>
      <p:sp>
        <p:nvSpPr>
          <p:cNvPr id="7" name="CasellaDiTesto 3">
            <a:extLst>
              <a:ext uri="{FF2B5EF4-FFF2-40B4-BE49-F238E27FC236}">
                <a16:creationId xmlns:a16="http://schemas.microsoft.com/office/drawing/2014/main" id="{16484923-6B2F-8F35-B2E6-8896BF7E71AD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k and f, and consider a 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that conforms to 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AAE08482-E060-84C8-D89C-F49E2F77E15D}"/>
              </a:ext>
            </a:extLst>
          </p:cNvPr>
          <p:cNvSpPr txBox="1"/>
          <p:nvPr/>
        </p:nvSpPr>
        <p:spPr>
          <a:xfrm>
            <a:off x="54852" y="827814"/>
            <a:ext cx="9029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divide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into block of k-1 faults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11E174B0-BFCC-14DE-0D02-B16506A92AE5}"/>
              </a:ext>
            </a:extLst>
          </p:cNvPr>
          <p:cNvSpPr txBox="1"/>
          <p:nvPr/>
        </p:nvSpPr>
        <p:spPr>
          <a:xfrm>
            <a:off x="4139952" y="704703"/>
            <a:ext cx="463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(a block begins with a fault and ends with the request just before the next block)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AEB7E762-1F68-4E8F-7C2C-B8D653EF5C50}"/>
              </a:ext>
            </a:extLst>
          </p:cNvPr>
          <p:cNvSpPr txBox="1"/>
          <p:nvPr/>
        </p:nvSpPr>
        <p:spPr>
          <a:xfrm>
            <a:off x="6012160" y="1655627"/>
            <a:ext cx="1958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example for k=3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A849E196-7C02-828C-143B-30AE004913E1}"/>
              </a:ext>
            </a:extLst>
          </p:cNvPr>
          <p:cNvSpPr txBox="1"/>
          <p:nvPr/>
        </p:nvSpPr>
        <p:spPr>
          <a:xfrm>
            <a:off x="-1" y="232848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Consider a block other than the first or last. Consider the page requests in this block, together with the requests immediately before and after this block. These requests are for at least k + 1 distinct pages.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980FFA9-9004-CA29-5254-D4774BC07809}"/>
              </a:ext>
            </a:extLst>
          </p:cNvPr>
          <p:cNvSpPr txBox="1"/>
          <p:nvPr/>
        </p:nvSpPr>
        <p:spPr>
          <a:xfrm>
            <a:off x="899592" y="3544097"/>
            <a:ext cx="8244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 block contains at least f</a:t>
            </a:r>
            <a:r>
              <a:rPr lang="en-US" sz="2000" baseline="30000" dirty="0">
                <a:latin typeface="Comic Sans MS" pitchFamily="66" charset="0"/>
              </a:rPr>
              <a:t>-1</a:t>
            </a:r>
            <a:r>
              <a:rPr lang="en-US" sz="2000" dirty="0">
                <a:latin typeface="Comic Sans MS" pitchFamily="66" charset="0"/>
              </a:rPr>
              <a:t>(k+1)-2 requests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A6232D6-DAD0-92F4-F951-08C5F83CA7AE}"/>
              </a:ext>
            </a:extLst>
          </p:cNvPr>
          <p:cNvSpPr/>
          <p:nvPr/>
        </p:nvSpPr>
        <p:spPr>
          <a:xfrm>
            <a:off x="251520" y="3658470"/>
            <a:ext cx="514759" cy="20493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922EFBF-3571-ACB1-A5F2-7CC7156E48A5}"/>
              </a:ext>
            </a:extLst>
          </p:cNvPr>
          <p:cNvSpPr txBox="1"/>
          <p:nvPr/>
        </p:nvSpPr>
        <p:spPr>
          <a:xfrm>
            <a:off x="899592" y="3893491"/>
            <a:ext cx="8244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page fault rate is at most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(k)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9BACC7D2-C22B-62D2-01A4-A52CDA2B7CE8}"/>
              </a:ext>
            </a:extLst>
          </p:cNvPr>
          <p:cNvSpPr/>
          <p:nvPr/>
        </p:nvSpPr>
        <p:spPr>
          <a:xfrm>
            <a:off x="251520" y="4007864"/>
            <a:ext cx="514759" cy="20493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3BC8529-E571-3539-0D05-D3082B82EC48}"/>
              </a:ext>
            </a:extLst>
          </p:cNvPr>
          <p:cNvSpPr txBox="1"/>
          <p:nvPr/>
        </p:nvSpPr>
        <p:spPr>
          <a:xfrm>
            <a:off x="4807380" y="3928683"/>
            <a:ext cx="4276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(ignoring the vanishing additive error due to the first and last blocks)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19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24A3D-50C8-F026-07DE-F6D8826A2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8785812-5DBC-010C-0962-011F0B8077F1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(b)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88857A-BC62-0758-915E-F1F1EF2F2E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433923"/>
            <a:ext cx="4283968" cy="689630"/>
          </a:xfrm>
          <a:prstGeom prst="rect">
            <a:avLst/>
          </a:prstGeom>
        </p:spPr>
      </p:pic>
      <p:sp>
        <p:nvSpPr>
          <p:cNvPr id="7" name="CasellaDiTesto 3">
            <a:extLst>
              <a:ext uri="{FF2B5EF4-FFF2-40B4-BE49-F238E27FC236}">
                <a16:creationId xmlns:a16="http://schemas.microsoft.com/office/drawing/2014/main" id="{6ACF2C8A-A445-4815-5540-E601892BE735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k and f, and consider a 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that conforms to f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0D62142-FC66-A4CB-EF2D-058321766503}"/>
              </a:ext>
            </a:extLst>
          </p:cNvPr>
          <p:cNvSpPr txBox="1"/>
          <p:nvPr/>
        </p:nvSpPr>
        <p:spPr>
          <a:xfrm>
            <a:off x="54852" y="827814"/>
            <a:ext cx="90290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divide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into block of k-1 faults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C142089-C601-960D-75FA-1EB17D881AA8}"/>
              </a:ext>
            </a:extLst>
          </p:cNvPr>
          <p:cNvSpPr txBox="1"/>
          <p:nvPr/>
        </p:nvSpPr>
        <p:spPr>
          <a:xfrm>
            <a:off x="4139952" y="704703"/>
            <a:ext cx="4636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(a block begins with a fault and ends with the request just before the next block)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5B29702-F0B7-3A5E-9D7E-E2909E0F8C51}"/>
              </a:ext>
            </a:extLst>
          </p:cNvPr>
          <p:cNvSpPr txBox="1"/>
          <p:nvPr/>
        </p:nvSpPr>
        <p:spPr>
          <a:xfrm>
            <a:off x="6012160" y="1655627"/>
            <a:ext cx="19582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example for k=3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6817880-1479-AD9A-65C4-C197FA180350}"/>
              </a:ext>
            </a:extLst>
          </p:cNvPr>
          <p:cNvSpPr txBox="1"/>
          <p:nvPr/>
        </p:nvSpPr>
        <p:spPr>
          <a:xfrm>
            <a:off x="-1" y="232848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Consider a block other than the first or last. Consider the page requests in this block, together with the requests immediately before and after this block. These requests are for at least k + 1 distinct pages.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CDBC043-94AB-E3BD-6A20-881E5C17CBA2}"/>
              </a:ext>
            </a:extLst>
          </p:cNvPr>
          <p:cNvSpPr txBox="1"/>
          <p:nvPr/>
        </p:nvSpPr>
        <p:spPr>
          <a:xfrm>
            <a:off x="-1" y="3284984"/>
            <a:ext cx="8244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proof of Claim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7EA27510-3FA2-2A17-1392-5B5FDCA3182F}"/>
              </a:ext>
            </a:extLst>
          </p:cNvPr>
          <p:cNvSpPr txBox="1"/>
          <p:nvPr/>
        </p:nvSpPr>
        <p:spPr>
          <a:xfrm>
            <a:off x="-33798" y="3630174"/>
            <a:ext cx="9177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a block, and let p be the page requested immediately prior to this block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2CCB15C5-27D0-C19D-3130-71093D5983A8}"/>
              </a:ext>
            </a:extLst>
          </p:cNvPr>
          <p:cNvSpPr/>
          <p:nvPr/>
        </p:nvSpPr>
        <p:spPr>
          <a:xfrm>
            <a:off x="251520" y="4571993"/>
            <a:ext cx="514759" cy="20493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8B79F26-122E-1AF7-A258-AE45154F14D8}"/>
              </a:ext>
            </a:extLst>
          </p:cNvPr>
          <p:cNvSpPr txBox="1"/>
          <p:nvPr/>
        </p:nvSpPr>
        <p:spPr>
          <a:xfrm>
            <a:off x="5004048" y="5300754"/>
            <a:ext cx="4079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(q and the k other distinct requests between the two faults on q)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7FFE680-915B-9F2D-C568-DE1A49BF077F}"/>
              </a:ext>
            </a:extLst>
          </p:cNvPr>
          <p:cNvSpPr txBox="1"/>
          <p:nvPr/>
        </p:nvSpPr>
        <p:spPr>
          <a:xfrm>
            <a:off x="1763688" y="1836044"/>
            <a:ext cx="331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B5F1ED-E838-6769-D80F-053FCABC65A0}"/>
              </a:ext>
            </a:extLst>
          </p:cNvPr>
          <p:cNvSpPr/>
          <p:nvPr/>
        </p:nvSpPr>
        <p:spPr>
          <a:xfrm>
            <a:off x="1763688" y="1566520"/>
            <a:ext cx="1512168" cy="648584"/>
          </a:xfrm>
          <a:prstGeom prst="rect">
            <a:avLst/>
          </a:prstGeom>
          <a:solidFill>
            <a:srgbClr val="FF0000">
              <a:alpha val="1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D1F1EEE5-CBEF-C197-1FE0-02C4BCB58750}"/>
              </a:ext>
            </a:extLst>
          </p:cNvPr>
          <p:cNvSpPr txBox="1"/>
          <p:nvPr/>
        </p:nvSpPr>
        <p:spPr>
          <a:xfrm>
            <a:off x="-58333" y="4085037"/>
            <a:ext cx="9177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case 1: k faults occur on distinct pages that are all different from p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68757D97-5436-A8DD-CD31-9AEC3741C3E5}"/>
              </a:ext>
            </a:extLst>
          </p:cNvPr>
          <p:cNvSpPr txBox="1"/>
          <p:nvPr/>
        </p:nvSpPr>
        <p:spPr>
          <a:xfrm>
            <a:off x="1122507" y="4461011"/>
            <a:ext cx="7796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k+1 distinct pages </a:t>
            </a:r>
            <a:r>
              <a:rPr lang="en-US" dirty="0">
                <a:latin typeface="Comic Sans MS" pitchFamily="66" charset="0"/>
              </a:rPr>
              <a:t>(p + k faults)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301AE6B7-F101-C497-FB2C-9E3335FF1CF2}"/>
              </a:ext>
            </a:extLst>
          </p:cNvPr>
          <p:cNvSpPr/>
          <p:nvPr/>
        </p:nvSpPr>
        <p:spPr>
          <a:xfrm>
            <a:off x="289609" y="5390947"/>
            <a:ext cx="458213" cy="20493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D2FAEB8-34EF-A43B-4315-5999DC53F7B1}"/>
              </a:ext>
            </a:extLst>
          </p:cNvPr>
          <p:cNvSpPr txBox="1"/>
          <p:nvPr/>
        </p:nvSpPr>
        <p:spPr>
          <a:xfrm>
            <a:off x="-20244" y="4903991"/>
            <a:ext cx="9177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case 2: there are 2 faults occur on same page </a:t>
            </a:r>
            <a:r>
              <a:rPr lang="en-US" sz="2000" dirty="0" err="1">
                <a:latin typeface="Comic Sans MS" pitchFamily="66" charset="0"/>
              </a:rPr>
              <a:t>q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</a:t>
            </a:r>
            <a:r>
              <a:rPr lang="en-US" sz="2000" dirty="0" err="1">
                <a:latin typeface="Comic Sans MS" pitchFamily="66" charset="0"/>
              </a:rPr>
              <a:t>p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209E1AC5-99C1-C2C7-378F-15484AF140DD}"/>
              </a:ext>
            </a:extLst>
          </p:cNvPr>
          <p:cNvSpPr txBox="1"/>
          <p:nvPr/>
        </p:nvSpPr>
        <p:spPr>
          <a:xfrm>
            <a:off x="1160596" y="5279965"/>
            <a:ext cx="6939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LRU implies k+1 distinct pages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59F5F1B1-9500-23B9-767F-66DA3811228B}"/>
              </a:ext>
            </a:extLst>
          </p:cNvPr>
          <p:cNvSpPr txBox="1"/>
          <p:nvPr/>
        </p:nvSpPr>
        <p:spPr>
          <a:xfrm>
            <a:off x="4788025" y="5970869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(p and the k other distinct requests between the first request of p and the fault on p)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086C4298-F214-44B3-E8F7-B3A9F2C592C6}"/>
              </a:ext>
            </a:extLst>
          </p:cNvPr>
          <p:cNvSpPr/>
          <p:nvPr/>
        </p:nvSpPr>
        <p:spPr>
          <a:xfrm>
            <a:off x="289609" y="6294829"/>
            <a:ext cx="514759" cy="204935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C2B7E26-710C-4696-4CBE-F7EA9A7EB6D0}"/>
              </a:ext>
            </a:extLst>
          </p:cNvPr>
          <p:cNvSpPr txBox="1"/>
          <p:nvPr/>
        </p:nvSpPr>
        <p:spPr>
          <a:xfrm>
            <a:off x="-31783" y="5652934"/>
            <a:ext cx="9177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case 3: one of these faults is on p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7D57874-F375-9F1A-C415-EAB202BD2581}"/>
              </a:ext>
            </a:extLst>
          </p:cNvPr>
          <p:cNvSpPr txBox="1"/>
          <p:nvPr/>
        </p:nvSpPr>
        <p:spPr>
          <a:xfrm>
            <a:off x="1096271" y="6197242"/>
            <a:ext cx="3907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LRU implies k+1 distinct pages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11623F-F332-2967-5B68-65C800F3B199}"/>
              </a:ext>
            </a:extLst>
          </p:cNvPr>
          <p:cNvSpPr/>
          <p:nvPr/>
        </p:nvSpPr>
        <p:spPr>
          <a:xfrm>
            <a:off x="8820472" y="653624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76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/>
      <p:bldP spid="2" grpId="0"/>
      <p:bldP spid="3" grpId="0" animBg="1"/>
      <p:bldP spid="5" grpId="0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  <p:bldP spid="24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21014-BE47-922A-2979-89ABED860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B8FA2D3-0652-CA9E-49BC-10E5110A54CC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8212B4F-B8D8-B8E0-40A3-86CB4D49C58D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4A12677-CFEC-04A6-23B8-5B0B0ED43321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F4225DDD-9262-ACAC-AB98-C11F9DC43069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C6081F1-A40E-72B9-3CE2-9A8B6FFEE5FC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</p:spTree>
    <p:extLst>
      <p:ext uri="{BB962C8B-B14F-4D97-AF65-F5344CB8AC3E}">
        <p14:creationId xmlns:p14="http://schemas.microsoft.com/office/powerpoint/2010/main" val="3559608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4A93464-76D7-261E-1DC2-D0268C3C60E1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D65C3B2-52B7-ED9D-0E75-A21A89FF22CF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1FC255C-3AEB-7693-3379-7DC836B1C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038599"/>
              </p:ext>
            </p:extLst>
          </p:nvPr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685E2A0F-EA77-8A90-1C3C-1E81CE10BD9A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A90DFC-2110-1D2C-B7C5-C928FC5B5F26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5DB5A6AA-7F44-123E-82FE-B0C5B09EE685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092BF65-4F76-FD6E-D11F-382870640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742947"/>
              </p:ext>
            </p:extLst>
          </p:nvPr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B7A7A56-13BB-2A0C-8451-27689B01DE72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5896C579-649F-E41E-DD75-B68E9741270E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B96071DA-3C80-5C1F-DCA9-69FBE0271FE5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2F77857B-A9A5-8477-0E02-71523C66465A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CB2B1381-162A-02DC-698C-175D6306F537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F558D929-84DD-6F9E-CED9-372AB1DFF0BF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8449570-1780-EFE8-F929-F1B8E7AD5A03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C455ED1E-EC22-0804-EFE0-C52D59E37305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CB75143-1DF9-920B-52D2-33AB23C358CA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0C3B4111-38B4-52E3-3114-9012580CB9B2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0ADD2959-8C0B-E1F0-CA9E-5FBBFCB7C937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6F00523-D3EA-D420-19CF-7DEFD988822A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6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A9B9A4-2DE4-237A-533F-E18189423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92DC78E-F3B9-A0CA-37E1-C35E4A228CAC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89E8705-6C1F-B755-C35E-DE57B0E4CF74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58446C7-9B67-084A-0E90-86F01AF42AB7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A13786-FF3B-998B-06B4-5B88A399C40D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921E5ACA-DEAF-9C43-0EC1-1E6585CFCC88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A94763A1-81A9-B453-C02E-12802DDCCA20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6F94DE0-373C-B805-01F9-AB13131180D6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26E0E281-7596-AC08-28E8-93410A7A3BE8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4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0AD3353-068D-9DB0-5B4F-AFD68E8AF60C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948C0D0-415B-3F12-8521-607606312A06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CD53CFE-7003-EC72-FB70-B566074A1A29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984BAF5-E36A-7116-C329-4BC8AC21CA26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FD5A248-2004-8C93-1C14-4D61E97FC1CE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E3E33ED9-663D-AA39-2F37-B6356988925D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1DC8DAB9-D307-8F2B-0B56-842FE594C674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2D16281-6823-6384-30A1-189DFBF0F97A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E7AE98F-A778-F5F7-A23B-647677F790AB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B0254987-8934-68AF-8D67-A4FEFEFF1320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7EB0D06-4B8B-FE0E-CE67-4D4678721EF6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19DCFD4F-9D83-DD68-5EC6-7D035FA57877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42612190-7958-EAAB-2794-2E65198DC885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04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97345-210E-DAA0-60D2-7775F58D0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67195C-ABF8-85AE-2B9C-F75B123B6398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7C4DDD8D-F858-1DE9-D4DA-C8B0B86DBE1B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D034FA3-83DE-3A87-E37D-AAFD84F2179F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18F133CE-731C-1688-AF72-CE298214F9F0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AC2CF31-4528-7D32-3E40-1C0FF755FC7A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3D92082-A0B9-4E25-D1E5-5CBF1D3810EE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6AEE3E7-DFFA-D2D2-B0DA-8E0293124925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5304BEFA-FC5F-9154-2DD1-26381D4A6B21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4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4616074-FE47-5B34-779A-17EEB249E000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46AB1EC-0296-C8A5-8AC7-C978E74FC581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73EF4C07-A250-522A-25BF-5AE231226B87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F2EF112C-65A4-13C5-0575-5FD9FFC2A880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8FC2D430-FAD5-F9E5-A872-88DED5145398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DB66C85F-0F4F-1CCD-94DC-179AD49324BA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4383F3B-50C8-A6E9-1656-0970B78BCF7A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73C3BE27-871E-B01F-C427-3F8D4633AA44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D79B978-93DF-FECE-575F-AE96DF7F1F26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82E3651E-8AC9-D0A9-B309-D5FFA74E888A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026F84E9-4F16-E083-AC18-6277208983CC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CC3BF8B-5150-BADF-B80C-E62F111815E6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78FFACF-EC4F-0711-8A02-4221063E1BD0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7687564-FE44-E663-1590-EF8613E6A2CF}"/>
              </a:ext>
            </a:extLst>
          </p:cNvPr>
          <p:cNvSpPr txBox="1"/>
          <p:nvPr/>
        </p:nvSpPr>
        <p:spPr>
          <a:xfrm>
            <a:off x="3636222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0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7D157-19BA-EC04-26B0-42CAE4870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6C3E90A-96FB-16A1-3CD4-A8D71066A343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4339FA1-476D-A50E-4ECA-CBA21FC611CE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0CF72AC-0D24-D1D1-F74D-352D34867881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7C1A83D2-3F89-7CA6-C27F-46645076BCCA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FEF5332-1FEA-A4C9-F2DD-F600F02F4129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4083A1FF-2767-6DD9-6778-00C0B6ECF5D6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73B1E9C-4325-BC7A-4D13-B4BCB406E761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D66BC1F7-4FA3-D6FF-F3C1-F1B363DD9803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4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AF5F435-972F-4118-6F5E-C810440C4CA2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B226750-79C8-582B-E734-4A0876C6AB6A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C246DB0B-618E-715C-D4F1-CD24A396F3F8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5C1B707F-0434-9CE7-05FB-B05D74874761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21341BC-18A5-0CD1-DC6C-83999DC98F4F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13DF8B20-695C-3316-F647-FF7E2D8B2B21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ED637B9-AD06-7FB9-64F8-AE1DBF22DA76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157EE73-340B-6F3F-DADC-7B97A3E103CB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ABB33E2-DA1F-0EE3-3B6C-4456AD6256D1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6C297C8-63B9-5586-DEC5-43C99FB799FE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4D9B10DB-FEC5-908D-60F1-16879DC0B43F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EE64ECD-02AC-7FEC-1773-F6D5F33C59D6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4F03348-7FAE-0EE0-F628-AC30859549E7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F6D8ABF-DD04-B428-818A-517999415352}"/>
              </a:ext>
            </a:extLst>
          </p:cNvPr>
          <p:cNvSpPr txBox="1"/>
          <p:nvPr/>
        </p:nvSpPr>
        <p:spPr>
          <a:xfrm>
            <a:off x="3636222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3951C789-2A02-2221-111C-152D37C3B3CF}"/>
              </a:ext>
            </a:extLst>
          </p:cNvPr>
          <p:cNvSpPr txBox="1"/>
          <p:nvPr/>
        </p:nvSpPr>
        <p:spPr>
          <a:xfrm>
            <a:off x="3862455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38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5B78E-10AD-86FC-AB27-A85FD5D1F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D58E491-647F-8F83-4DE1-A3CD129A0A5E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4B27109-5D9C-E7A3-6064-0E7D7B4B156D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AABC605-A082-FB77-FCC8-C90758F32D2D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6FBEB0-72EB-73F6-9CED-38536913FB57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9F92B03-C158-9EE0-0F1C-119C9AB4DD96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BB0D612-AEF5-94D6-B6FC-C1420F3286F0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C3E1E79-0DD6-0AF8-9504-12A5758A1257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0357440D-CB3B-8F61-DFDA-068B9A7A00CC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4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4AAD391F-5145-3C47-71F3-4F3241126688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C1FA7878-09A6-99E7-36AF-D4308FA21CAD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EFB11CF-BC0F-9406-13FD-C8A153D8D5A1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3A5A06B-3589-3B56-FAF5-6C4654BEB44E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3693EC5E-714D-46A1-DF11-54F752C78EDB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471D3824-43C0-F89B-5C84-7218C1ABE0BC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E8374191-630B-C2AB-D0E4-F1034F57A30E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E30FE02A-8A19-2F9D-C57A-9E78EDFF0C8B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572944AA-2564-72DC-A1C3-860C3B05C5E7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8C6F440F-F0E5-5DE8-1868-4B522F8576D4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35189F68-A19A-EBB7-D319-8FDC41EAD5AD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402BA0F-188D-8DFA-D1E5-88D2A5C6D150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0F8741BB-BB66-55E5-FD8A-582981E122F9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80FDEDD-FD91-6C8F-A834-652AAD1E8922}"/>
              </a:ext>
            </a:extLst>
          </p:cNvPr>
          <p:cNvSpPr txBox="1"/>
          <p:nvPr/>
        </p:nvSpPr>
        <p:spPr>
          <a:xfrm>
            <a:off x="3636222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EDD2C76-EB73-F98A-51D8-A4F154342600}"/>
              </a:ext>
            </a:extLst>
          </p:cNvPr>
          <p:cNvSpPr txBox="1"/>
          <p:nvPr/>
        </p:nvSpPr>
        <p:spPr>
          <a:xfrm>
            <a:off x="3862455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8F87A90A-4042-209E-1E36-09B8936F3469}"/>
              </a:ext>
            </a:extLst>
          </p:cNvPr>
          <p:cNvSpPr txBox="1"/>
          <p:nvPr/>
        </p:nvSpPr>
        <p:spPr>
          <a:xfrm>
            <a:off x="4093669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A61F0CF0-D110-FBC7-31D9-F610D3EE7A8A}"/>
              </a:ext>
            </a:extLst>
          </p:cNvPr>
          <p:cNvSpPr txBox="1"/>
          <p:nvPr/>
        </p:nvSpPr>
        <p:spPr>
          <a:xfrm>
            <a:off x="4332039" y="2297047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0EC9C-B049-8D85-5245-D25687BAC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D442661B-D810-9542-B5C9-E5A6464AA09B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9ED12B-4F1F-360F-876E-2835A4732D57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3C683A-EA19-6659-3DC7-F2A4E2A48DBC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DF1F41D0-0022-05BF-13BC-FC4171CDD4B8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47339ED-6CAA-07DD-882D-439825F8761B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3D1C6BD7-DB15-146F-9C08-C38D52725018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4A4C9B8-AA4C-F135-7147-3DC71BD0EC60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4B4B3357-83D8-D936-9A7B-1AE9D866E60D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42F63E20-10B3-0B52-EBF0-D34BF48301E3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A1289A7C-F8FE-CB7C-6582-52B3D14B2AF3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D4ABF2CF-644A-F633-4D76-73587B95433E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36B502C-C277-3905-B558-CC592A7E71DC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F4441699-D785-EADF-8B1B-DB6C492E7F68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EA166C6F-82BF-6B32-0A0A-9C8915C7C806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4FB6848F-70EE-F865-CFA2-DD4C5A4F88EF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30B0B889-36CA-FFB0-224C-EBE3B8882BB7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999465A-9C67-D537-B50A-003CD74E9EBF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F1F8B0F8-0994-243B-BF93-DB60E4711610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9D46FFF-1A9F-DC08-8138-EE032000BE69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618182E-BFC6-25B4-A2D9-9D2E10CB09F4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6269F7D-8FC0-0775-4AE5-BADA3175EFBA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3F7F7BB-A859-ABB7-28E1-5ED581F6FA57}"/>
              </a:ext>
            </a:extLst>
          </p:cNvPr>
          <p:cNvSpPr txBox="1"/>
          <p:nvPr/>
        </p:nvSpPr>
        <p:spPr>
          <a:xfrm>
            <a:off x="3636222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E1504A03-9706-C21D-18F1-5FEC8C3F6FB3}"/>
              </a:ext>
            </a:extLst>
          </p:cNvPr>
          <p:cNvSpPr txBox="1"/>
          <p:nvPr/>
        </p:nvSpPr>
        <p:spPr>
          <a:xfrm>
            <a:off x="3862455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ED89316-40FA-B531-6833-6476962D94D5}"/>
              </a:ext>
            </a:extLst>
          </p:cNvPr>
          <p:cNvSpPr txBox="1"/>
          <p:nvPr/>
        </p:nvSpPr>
        <p:spPr>
          <a:xfrm>
            <a:off x="4093669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B46C0AA5-5488-1218-2A30-125258EFDE38}"/>
              </a:ext>
            </a:extLst>
          </p:cNvPr>
          <p:cNvSpPr txBox="1"/>
          <p:nvPr/>
        </p:nvSpPr>
        <p:spPr>
          <a:xfrm>
            <a:off x="4332039" y="2297047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1DBC7C0E-DF1A-8768-CB73-E6100262FEEC}"/>
              </a:ext>
            </a:extLst>
          </p:cNvPr>
          <p:cNvSpPr txBox="1"/>
          <p:nvPr/>
        </p:nvSpPr>
        <p:spPr>
          <a:xfrm>
            <a:off x="4565429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D157DB18-32A6-C0A1-93B1-9738AED48E95}"/>
              </a:ext>
            </a:extLst>
          </p:cNvPr>
          <p:cNvSpPr txBox="1"/>
          <p:nvPr/>
        </p:nvSpPr>
        <p:spPr>
          <a:xfrm>
            <a:off x="4784895" y="2288249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60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5C517-B379-78C6-7E19-770BD5AA8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017B95-A4D4-862D-631F-5CABB8D87C22}"/>
              </a:ext>
            </a:extLst>
          </p:cNvPr>
          <p:cNvSpPr txBox="1"/>
          <p:nvPr/>
        </p:nvSpPr>
        <p:spPr>
          <a:xfrm>
            <a:off x="0" y="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(c)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D9D5DE0-9208-4DA8-46B2-6B7FD7D3E88C}"/>
              </a:ext>
            </a:extLst>
          </p:cNvPr>
          <p:cNvSpPr txBox="1"/>
          <p:nvPr/>
        </p:nvSpPr>
        <p:spPr>
          <a:xfrm>
            <a:off x="60050" y="384586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k=4      set of pages = {0,1,2,3,4}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6D5DD5-A77A-AFA0-E863-25F6CBC0A53E}"/>
              </a:ext>
            </a:extLst>
          </p:cNvPr>
          <p:cNvGraphicFramePr>
            <a:graphicFrameLocks noGrp="1"/>
          </p:cNvGraphicFramePr>
          <p:nvPr/>
        </p:nvGraphicFramePr>
        <p:xfrm>
          <a:off x="17748" y="90872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9E0DC326-A6EE-A4F6-D6FA-769DADE98E17}"/>
              </a:ext>
            </a:extLst>
          </p:cNvPr>
          <p:cNvSpPr txBox="1"/>
          <p:nvPr/>
        </p:nvSpPr>
        <p:spPr>
          <a:xfrm>
            <a:off x="6444208" y="996817"/>
            <a:ext cx="1328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(k)=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FC4D092-DD75-8B09-505E-AD467BE8A05A}"/>
              </a:ext>
            </a:extLst>
          </p:cNvPr>
          <p:cNvSpPr txBox="1"/>
          <p:nvPr/>
        </p:nvSpPr>
        <p:spPr>
          <a:xfrm>
            <a:off x="7383059" y="1037322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3/5= 60%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0A0E8A8-A940-427C-37C1-C1F66B30AB1F}"/>
              </a:ext>
            </a:extLst>
          </p:cNvPr>
          <p:cNvSpPr txBox="1"/>
          <p:nvPr/>
        </p:nvSpPr>
        <p:spPr>
          <a:xfrm>
            <a:off x="60050" y="2074644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= 1 0 2 0 3 0 4 0  1 0 2 0 3 0 4 0 .... 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FF22374-1A5B-C022-04BE-D92CF2CDBD05}"/>
              </a:ext>
            </a:extLst>
          </p:cNvPr>
          <p:cNvGraphicFramePr>
            <a:graphicFrameLocks noGrp="1"/>
          </p:cNvGraphicFramePr>
          <p:nvPr/>
        </p:nvGraphicFramePr>
        <p:xfrm>
          <a:off x="971119" y="3156176"/>
          <a:ext cx="47674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6741">
                  <a:extLst>
                    <a:ext uri="{9D8B030D-6E8A-4147-A177-3AD203B41FA5}">
                      <a16:colId xmlns:a16="http://schemas.microsoft.com/office/drawing/2014/main" val="870522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411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225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826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749679"/>
                  </a:ext>
                </a:extLst>
              </a:tr>
            </a:tbl>
          </a:graphicData>
        </a:graphic>
      </p:graphicFrame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9843D0D-0EB0-AFFC-1A34-2B88F853DDC6}"/>
              </a:ext>
            </a:extLst>
          </p:cNvPr>
          <p:cNvSpPr txBox="1"/>
          <p:nvPr/>
        </p:nvSpPr>
        <p:spPr>
          <a:xfrm>
            <a:off x="971118" y="3140968"/>
            <a:ext cx="476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3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29014C6-8D28-E20D-208E-C18334E2F03F}"/>
              </a:ext>
            </a:extLst>
          </p:cNvPr>
          <p:cNvSpPr txBox="1"/>
          <p:nvPr/>
        </p:nvSpPr>
        <p:spPr>
          <a:xfrm>
            <a:off x="871312" y="3525422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4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82FF62C1-132D-39BF-5E65-690F722BB8A0}"/>
              </a:ext>
            </a:extLst>
          </p:cNvPr>
          <p:cNvSpPr txBox="1"/>
          <p:nvPr/>
        </p:nvSpPr>
        <p:spPr>
          <a:xfrm>
            <a:off x="871312" y="3875287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66BE16D-11F0-7638-AEE4-9D1BDF4DE488}"/>
              </a:ext>
            </a:extLst>
          </p:cNvPr>
          <p:cNvSpPr txBox="1"/>
          <p:nvPr/>
        </p:nvSpPr>
        <p:spPr>
          <a:xfrm>
            <a:off x="871312" y="4257401"/>
            <a:ext cx="676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2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E9E1D11-12E9-8641-A28F-2F774A3F3E94}"/>
              </a:ext>
            </a:extLst>
          </p:cNvPr>
          <p:cNvSpPr txBox="1"/>
          <p:nvPr/>
        </p:nvSpPr>
        <p:spPr>
          <a:xfrm>
            <a:off x="60801" y="3682359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cache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449020A8-5257-74DB-F85D-02D10787FE80}"/>
              </a:ext>
            </a:extLst>
          </p:cNvPr>
          <p:cNvSpPr txBox="1"/>
          <p:nvPr/>
        </p:nvSpPr>
        <p:spPr>
          <a:xfrm>
            <a:off x="1547664" y="230847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E4426532-91EF-A746-C825-D021CABDE1D0}"/>
              </a:ext>
            </a:extLst>
          </p:cNvPr>
          <p:cNvSpPr txBox="1"/>
          <p:nvPr/>
        </p:nvSpPr>
        <p:spPr>
          <a:xfrm>
            <a:off x="1748174" y="2309401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EF23D3E6-E0A0-8B28-9D5A-93EBE8DFC640}"/>
              </a:ext>
            </a:extLst>
          </p:cNvPr>
          <p:cNvSpPr txBox="1"/>
          <p:nvPr/>
        </p:nvSpPr>
        <p:spPr>
          <a:xfrm>
            <a:off x="1987571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87E0E4C2-8D43-4C13-1A71-D6D5DDAC52C8}"/>
              </a:ext>
            </a:extLst>
          </p:cNvPr>
          <p:cNvSpPr txBox="1"/>
          <p:nvPr/>
        </p:nvSpPr>
        <p:spPr>
          <a:xfrm>
            <a:off x="220697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0E59D490-DC8A-000B-DE3C-D03C9567769D}"/>
              </a:ext>
            </a:extLst>
          </p:cNvPr>
          <p:cNvSpPr txBox="1"/>
          <p:nvPr/>
        </p:nvSpPr>
        <p:spPr>
          <a:xfrm>
            <a:off x="2468794" y="230067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214C7397-79AC-C0DB-EA65-92B836DB8DD9}"/>
              </a:ext>
            </a:extLst>
          </p:cNvPr>
          <p:cNvSpPr txBox="1"/>
          <p:nvPr/>
        </p:nvSpPr>
        <p:spPr>
          <a:xfrm>
            <a:off x="2688195" y="229878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BF67F27-B5D1-5398-E927-DA83B8B94384}"/>
              </a:ext>
            </a:extLst>
          </p:cNvPr>
          <p:cNvSpPr txBox="1"/>
          <p:nvPr/>
        </p:nvSpPr>
        <p:spPr>
          <a:xfrm>
            <a:off x="2910038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769D4FDE-4B6D-607B-5947-E1C4B287D9A7}"/>
              </a:ext>
            </a:extLst>
          </p:cNvPr>
          <p:cNvSpPr txBox="1"/>
          <p:nvPr/>
        </p:nvSpPr>
        <p:spPr>
          <a:xfrm>
            <a:off x="3152890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71ED58CF-7A17-6D7C-3157-2A0F7759739C}"/>
              </a:ext>
            </a:extLst>
          </p:cNvPr>
          <p:cNvSpPr txBox="1"/>
          <p:nvPr/>
        </p:nvSpPr>
        <p:spPr>
          <a:xfrm>
            <a:off x="3410362" y="230416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6F402364-BF88-1CFE-5347-DF0B512752E8}"/>
              </a:ext>
            </a:extLst>
          </p:cNvPr>
          <p:cNvSpPr txBox="1"/>
          <p:nvPr/>
        </p:nvSpPr>
        <p:spPr>
          <a:xfrm>
            <a:off x="3636222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D438707B-F721-1ABB-9908-FBD7C27796D8}"/>
              </a:ext>
            </a:extLst>
          </p:cNvPr>
          <p:cNvSpPr txBox="1"/>
          <p:nvPr/>
        </p:nvSpPr>
        <p:spPr>
          <a:xfrm>
            <a:off x="3862455" y="2306056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4A0951FF-5CC1-3CDC-70B0-303DD2396452}"/>
              </a:ext>
            </a:extLst>
          </p:cNvPr>
          <p:cNvSpPr txBox="1"/>
          <p:nvPr/>
        </p:nvSpPr>
        <p:spPr>
          <a:xfrm>
            <a:off x="4093669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5DF1BFD7-5EA1-D754-77AD-E71AAF73D208}"/>
              </a:ext>
            </a:extLst>
          </p:cNvPr>
          <p:cNvSpPr txBox="1"/>
          <p:nvPr/>
        </p:nvSpPr>
        <p:spPr>
          <a:xfrm>
            <a:off x="4332039" y="2297047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A7DEF15F-4C8C-E016-87DC-3D8084F1B0D2}"/>
              </a:ext>
            </a:extLst>
          </p:cNvPr>
          <p:cNvSpPr txBox="1"/>
          <p:nvPr/>
        </p:nvSpPr>
        <p:spPr>
          <a:xfrm>
            <a:off x="4565429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2B11CE8-F539-AA50-9E2D-75CD0C900323}"/>
              </a:ext>
            </a:extLst>
          </p:cNvPr>
          <p:cNvSpPr txBox="1"/>
          <p:nvPr/>
        </p:nvSpPr>
        <p:spPr>
          <a:xfrm>
            <a:off x="4784895" y="2288249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x</a:t>
            </a:r>
            <a:endParaRPr lang="it-IT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FB7DF1CD-BAAD-2B04-2442-88BE743C9AEB}"/>
              </a:ext>
            </a:extLst>
          </p:cNvPr>
          <p:cNvSpPr txBox="1"/>
          <p:nvPr/>
        </p:nvSpPr>
        <p:spPr>
          <a:xfrm>
            <a:off x="5022726" y="2311433"/>
            <a:ext cx="476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Comic Sans MS" pitchFamily="66" charset="0"/>
              </a:rPr>
              <a:t>v</a:t>
            </a:r>
            <a:endParaRPr lang="it-IT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6D4863A0-2311-7470-1A13-ACE9B21A90B9}"/>
              </a:ext>
            </a:extLst>
          </p:cNvPr>
          <p:cNvSpPr txBox="1"/>
          <p:nvPr/>
        </p:nvSpPr>
        <p:spPr>
          <a:xfrm>
            <a:off x="2699896" y="3857291"/>
            <a:ext cx="479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FIFO fault rate= 5/8 = 62,5%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B38DDF2-BF7E-E9F9-F3F6-F5069B702BA7}"/>
              </a:ext>
            </a:extLst>
          </p:cNvPr>
          <p:cNvSpPr/>
          <p:nvPr/>
        </p:nvSpPr>
        <p:spPr>
          <a:xfrm>
            <a:off x="8820472" y="653624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77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Beyond Worst-Case Analysis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F209-AF03-ACF9-0B51-3141F98A3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>
            <a:extLst>
              <a:ext uri="{FF2B5EF4-FFF2-40B4-BE49-F238E27FC236}">
                <a16:creationId xmlns:a16="http://schemas.microsoft.com/office/drawing/2014/main" id="{5AD2E67B-A021-75E3-F23B-03C1C5F1F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analysis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of online paging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E3A0E-B348-F19F-3BAD-F18FDC131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B603987B-9750-76D2-F52E-9D4862B7AD15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Parameterized analysis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5AFF3F8E-C614-A663-C810-6B4535FD6FF7}"/>
              </a:ext>
            </a:extLst>
          </p:cNvPr>
          <p:cNvSpPr txBox="1"/>
          <p:nvPr/>
        </p:nvSpPr>
        <p:spPr>
          <a:xfrm>
            <a:off x="33828" y="610279"/>
            <a:ext cx="8930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Two-step approach: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impose a natural parameterization of all inputs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analyze the performance of an algorithms as a function of the parameter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D1D3E060-51CF-6A34-7E63-CF4A22937408}"/>
              </a:ext>
            </a:extLst>
          </p:cNvPr>
          <p:cNvSpPr txBox="1"/>
          <p:nvPr/>
        </p:nvSpPr>
        <p:spPr>
          <a:xfrm>
            <a:off x="0" y="4250167"/>
            <a:ext cx="9116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more fine-grained analysis than traditional worst-case analysis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F960FCE-95C9-D178-D420-59CD314BAAF6}"/>
              </a:ext>
            </a:extLst>
          </p:cNvPr>
          <p:cNvCxnSpPr/>
          <p:nvPr/>
        </p:nvCxnSpPr>
        <p:spPr>
          <a:xfrm>
            <a:off x="971600" y="3212976"/>
            <a:ext cx="6912768" cy="0"/>
          </a:xfrm>
          <a:prstGeom prst="straightConnector1">
            <a:avLst/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C920EB35-D85F-4583-D948-B0375696802A}"/>
              </a:ext>
            </a:extLst>
          </p:cNvPr>
          <p:cNvSpPr/>
          <p:nvPr/>
        </p:nvSpPr>
        <p:spPr>
          <a:xfrm>
            <a:off x="3059832" y="2144645"/>
            <a:ext cx="2088232" cy="72008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D86F439-C62F-FD32-F7D5-4F276CF05778}"/>
              </a:ext>
            </a:extLst>
          </p:cNvPr>
          <p:cNvSpPr txBox="1"/>
          <p:nvPr/>
        </p:nvSpPr>
        <p:spPr>
          <a:xfrm>
            <a:off x="3635896" y="2281969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inputs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0810448-C629-E1C4-0315-BD7B80BD8CDE}"/>
              </a:ext>
            </a:extLst>
          </p:cNvPr>
          <p:cNvSpPr txBox="1"/>
          <p:nvPr/>
        </p:nvSpPr>
        <p:spPr>
          <a:xfrm>
            <a:off x="539552" y="3228945"/>
            <a:ext cx="108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“easy”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448138C-8B5E-7D50-32E4-6AB299014F5F}"/>
              </a:ext>
            </a:extLst>
          </p:cNvPr>
          <p:cNvSpPr txBox="1"/>
          <p:nvPr/>
        </p:nvSpPr>
        <p:spPr>
          <a:xfrm>
            <a:off x="7236296" y="3228945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“difficult”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AE5FFA4-9976-54CB-0288-B24E160DD9A1}"/>
              </a:ext>
            </a:extLst>
          </p:cNvPr>
          <p:cNvSpPr txBox="1"/>
          <p:nvPr/>
        </p:nvSpPr>
        <p:spPr>
          <a:xfrm>
            <a:off x="0" y="4809346"/>
            <a:ext cx="9116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Ideal: </a:t>
            </a:r>
            <a:r>
              <a:rPr lang="en-US" sz="2000" dirty="0">
                <a:latin typeface="Comic Sans MS" pitchFamily="66" charset="0"/>
              </a:rPr>
              <a:t>the parameter is independent of the description of the algorithm, and is referenced only in the algorithm's analysis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A2854F1-BC43-2B54-88DC-384AFB06B03F}"/>
              </a:ext>
            </a:extLst>
          </p:cNvPr>
          <p:cNvSpPr txBox="1"/>
          <p:nvPr/>
        </p:nvSpPr>
        <p:spPr>
          <a:xfrm>
            <a:off x="0" y="5591561"/>
            <a:ext cx="9116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Why bother? </a:t>
            </a:r>
          </a:p>
          <a:p>
            <a:r>
              <a:rPr lang="en-US" sz="2000" dirty="0">
                <a:latin typeface="Comic Sans MS" pitchFamily="66" charset="0"/>
              </a:rPr>
              <a:t>to extract advice about when (on which types of inputs) you should use the algorithm</a:t>
            </a:r>
          </a:p>
        </p:txBody>
      </p:sp>
    </p:spTree>
    <p:extLst>
      <p:ext uri="{BB962C8B-B14F-4D97-AF65-F5344CB8AC3E}">
        <p14:creationId xmlns:p14="http://schemas.microsoft.com/office/powerpoint/2010/main" val="38929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257B7-C729-994B-66FF-F1762FA25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3">
            <a:extLst>
              <a:ext uri="{FF2B5EF4-FFF2-40B4-BE49-F238E27FC236}">
                <a16:creationId xmlns:a16="http://schemas.microsoft.com/office/drawing/2014/main" id="{E4805181-38D1-C2DE-49A7-E8C6BD06C34E}"/>
              </a:ext>
            </a:extLst>
          </p:cNvPr>
          <p:cNvSpPr txBox="1"/>
          <p:nvPr/>
        </p:nvSpPr>
        <p:spPr>
          <a:xfrm>
            <a:off x="54970" y="188640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Working Set Model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[Denning ‘68]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: 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latin typeface="Comic Sans MS" pitchFamily="66" charset="0"/>
              </a:rPr>
              <a:t> N.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 conforms to f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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w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 window </a:t>
            </a:r>
            <a:r>
              <a:rPr lang="en-US" sz="2000" dirty="0">
                <a:latin typeface="Comic Sans MS" pitchFamily="66" charset="0"/>
              </a:rPr>
              <a:t>(subsequence of z)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of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w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the number of distinct page requests is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f(w)</a:t>
            </a:r>
            <a:r>
              <a:rPr lang="en-US" sz="2000" dirty="0">
                <a:latin typeface="Comic Sans MS" pitchFamily="66" charset="0"/>
              </a:rPr>
              <a:t>.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7A28128-BB10-F48E-E1BE-A281AB026DCA}"/>
              </a:ext>
            </a:extLst>
          </p:cNvPr>
          <p:cNvSpPr txBox="1"/>
          <p:nvPr/>
        </p:nvSpPr>
        <p:spPr>
          <a:xfrm>
            <a:off x="60050" y="198884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if f is the identity function, f(n)=n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n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0B5759C-2B13-4ED2-31A6-388EB3893E8D}"/>
              </a:ext>
            </a:extLst>
          </p:cNvPr>
          <p:cNvSpPr txBox="1"/>
          <p:nvPr/>
        </p:nvSpPr>
        <p:spPr>
          <a:xfrm>
            <a:off x="2339752" y="2482525"/>
            <a:ext cx="25011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 restriction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0C9D527B-0465-E9A0-AD47-B176BF916F49}"/>
              </a:ext>
            </a:extLst>
          </p:cNvPr>
          <p:cNvSpPr/>
          <p:nvPr/>
        </p:nvSpPr>
        <p:spPr>
          <a:xfrm>
            <a:off x="1620536" y="2525773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8F05C6B-EDE4-FFE8-0C13-38CB04F2B1C1}"/>
              </a:ext>
            </a:extLst>
          </p:cNvPr>
          <p:cNvSpPr txBox="1"/>
          <p:nvPr/>
        </p:nvSpPr>
        <p:spPr>
          <a:xfrm>
            <a:off x="67378" y="328498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if f(2)=1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60D6BDC-98E7-F382-A870-6160FE4DA98B}"/>
              </a:ext>
            </a:extLst>
          </p:cNvPr>
          <p:cNvSpPr txBox="1"/>
          <p:nvPr/>
        </p:nvSpPr>
        <p:spPr>
          <a:xfrm>
            <a:off x="2347080" y="3778669"/>
            <a:ext cx="6257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only the “constant” sequence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2CE3A96-000A-AC0C-720E-9495C5F74DA4}"/>
              </a:ext>
            </a:extLst>
          </p:cNvPr>
          <p:cNvSpPr/>
          <p:nvPr/>
        </p:nvSpPr>
        <p:spPr>
          <a:xfrm>
            <a:off x="1627864" y="3821917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B162605-70B3-8D8F-C0C5-88820D1D71B0}"/>
              </a:ext>
            </a:extLst>
          </p:cNvPr>
          <p:cNvSpPr txBox="1"/>
          <p:nvPr/>
        </p:nvSpPr>
        <p:spPr>
          <a:xfrm>
            <a:off x="67378" y="4655540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     </a:t>
            </a:r>
          </a:p>
          <a:p>
            <a:r>
              <a:rPr lang="en-US" sz="2000" dirty="0">
                <a:latin typeface="Comic Sans MS" pitchFamily="66" charset="0"/>
              </a:rPr>
              <a:t>    f(n) =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</a:t>
            </a:r>
            <a:r>
              <a:rPr lang="en-US" sz="2000" dirty="0">
                <a:latin typeface="Comic Sans MS" pitchFamily="66" charset="0"/>
              </a:rPr>
              <a:t>n     or    f(n)= log 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57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3" grpId="0" animBg="1"/>
      <p:bldP spid="4" grpId="0"/>
      <p:bldP spid="5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BC70A-461B-F35B-C214-26ED63797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5E59CA27-F98D-3D98-FFF9-EAF11075A841}"/>
              </a:ext>
            </a:extLst>
          </p:cNvPr>
          <p:cNvSpPr txBox="1"/>
          <p:nvPr/>
        </p:nvSpPr>
        <p:spPr>
          <a:xfrm>
            <a:off x="60050" y="4766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 #1:</a:t>
            </a:r>
            <a:r>
              <a:rPr lang="en-US" sz="2000" dirty="0">
                <a:latin typeface="Comic Sans MS" pitchFamily="66" charset="0"/>
              </a:rPr>
              <a:t> parameterized performance by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48A1C8F-0E0E-5FFE-FF83-3743D77EA291}"/>
              </a:ext>
            </a:extLst>
          </p:cNvPr>
          <p:cNvSpPr txBox="1"/>
          <p:nvPr/>
        </p:nvSpPr>
        <p:spPr>
          <a:xfrm>
            <a:off x="67378" y="1227423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Issue:</a:t>
            </a:r>
            <a:r>
              <a:rPr lang="en-US" sz="2000" dirty="0">
                <a:latin typeface="Comic Sans MS" pitchFamily="66" charset="0"/>
              </a:rPr>
              <a:t> it can be proved that for any non-trivial f the competitive ratio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69301DB2-37FE-2D3D-59AA-44778EDD03D3}"/>
              </a:ext>
            </a:extLst>
          </p:cNvPr>
          <p:cNvSpPr txBox="1"/>
          <p:nvPr/>
        </p:nvSpPr>
        <p:spPr>
          <a:xfrm>
            <a:off x="67378" y="197817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 #2:</a:t>
            </a:r>
            <a:r>
              <a:rPr lang="en-US" sz="2000" dirty="0">
                <a:latin typeface="Comic Sans MS" pitchFamily="66" charset="0"/>
              </a:rPr>
              <a:t> to evaluate performance use the page fault rate (#of faults)/|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96A8413-9C3A-AE1A-386B-CEC67D993DD2}"/>
              </a:ext>
            </a:extLst>
          </p:cNvPr>
          <p:cNvSpPr txBox="1"/>
          <p:nvPr/>
        </p:nvSpPr>
        <p:spPr>
          <a:xfrm>
            <a:off x="68344" y="2754910"/>
            <a:ext cx="908395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[Albers, Favrholdt, Giel, STOC 02]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endParaRPr lang="en-US" sz="2000" dirty="0">
              <a:latin typeface="Comic Sans MS" pitchFamily="66" charset="0"/>
            </a:endParaRPr>
          </a:p>
          <a:p>
            <a:pPr marL="457200" lvl="0" indent="-457200">
              <a:buAutoNum type="alphaLcParenBoth"/>
              <a:defRPr/>
            </a:pPr>
            <a:r>
              <a:rPr lang="en-US" sz="2000" dirty="0">
                <a:latin typeface="Comic Sans MS" pitchFamily="66" charset="0"/>
              </a:rPr>
              <a:t>For every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concave</a:t>
            </a:r>
            <a:r>
              <a:rPr lang="en-US" sz="2000" dirty="0">
                <a:latin typeface="Comic Sans MS" pitchFamily="66" charset="0"/>
              </a:rPr>
              <a:t> function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, for every cache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and for every deterministic online algorithm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</a:t>
            </a:r>
            <a:r>
              <a:rPr lang="en-US" sz="2000" dirty="0">
                <a:latin typeface="Comic Sans MS" pitchFamily="66" charset="0"/>
              </a:rPr>
              <a:t>, the worst-case page fault rate (over sequences that conform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)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(k)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.</a:t>
            </a:r>
          </a:p>
          <a:p>
            <a:pPr marL="457200" lvl="0" indent="-457200">
              <a:buAutoNum type="alphaLcParenBoth"/>
              <a:defRPr/>
            </a:pPr>
            <a:r>
              <a:rPr lang="en-US" sz="2000" dirty="0">
                <a:latin typeface="Comic Sans MS" pitchFamily="66" charset="0"/>
              </a:rPr>
              <a:t>For every concave function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, and for every cache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the worst-case page fault rate (over sequences that conform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) of the LRU algorithm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(k)</a:t>
            </a:r>
            <a:r>
              <a:rPr lang="en-US" sz="2000" dirty="0">
                <a:latin typeface="Comic Sans MS" pitchFamily="66" charset="0"/>
              </a:rPr>
              <a:t>.</a:t>
            </a:r>
          </a:p>
          <a:p>
            <a:pPr marL="457200" lvl="0" indent="-457200">
              <a:buAutoNum type="alphaLcParenBoth"/>
              <a:defRPr/>
            </a:pPr>
            <a:r>
              <a:rPr lang="en-US" sz="2000" dirty="0">
                <a:latin typeface="Comic Sans MS" pitchFamily="66" charset="0"/>
              </a:rPr>
              <a:t>There exists a concave function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, a cache size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, and a request 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that conforms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dirty="0">
                <a:latin typeface="Comic Sans MS" pitchFamily="66" charset="0"/>
              </a:rPr>
              <a:t> such that the page fault rate of the FIFO algorithm on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is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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(k)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949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33479-CA00-61C7-96BA-4ED48833C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AE1B07B-F09E-46FD-26E7-D407457EE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702849"/>
              </p:ext>
            </p:extLst>
          </p:nvPr>
        </p:nvGraphicFramePr>
        <p:xfrm>
          <a:off x="1068288" y="1049898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9DC0D324-4926-8B61-AC04-720D75F95865}"/>
              </a:ext>
            </a:extLst>
          </p:cNvPr>
          <p:cNvSpPr txBox="1"/>
          <p:nvPr/>
        </p:nvSpPr>
        <p:spPr>
          <a:xfrm>
            <a:off x="30025" y="2292841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j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number of (consecutive) values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for which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j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0E926DA-3106-EC8F-F32C-959995F8D3F7}"/>
              </a:ext>
            </a:extLst>
          </p:cNvPr>
          <p:cNvSpPr txBox="1"/>
          <p:nvPr/>
        </p:nvSpPr>
        <p:spPr>
          <a:xfrm>
            <a:off x="3563888" y="97825"/>
            <a:ext cx="232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never a “jump”: f(n+1)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sym typeface="Symbol" panose="05050102010706020507" pitchFamily="18" charset="2"/>
              </a:rPr>
              <a:t>f(n)+1</a:t>
            </a:r>
            <a:endParaRPr lang="it-I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83F5D6B-6C1E-553B-EA86-090832FC4935}"/>
              </a:ext>
            </a:extLst>
          </p:cNvPr>
          <p:cNvCxnSpPr>
            <a:cxnSpLocks/>
          </p:cNvCxnSpPr>
          <p:nvPr/>
        </p:nvCxnSpPr>
        <p:spPr>
          <a:xfrm flipV="1">
            <a:off x="4116288" y="753147"/>
            <a:ext cx="239688" cy="296751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51182A9-46BE-09D5-BC8C-4A041FDADBB2}"/>
              </a:ext>
            </a:extLst>
          </p:cNvPr>
          <p:cNvSpPr txBox="1"/>
          <p:nvPr/>
        </p:nvSpPr>
        <p:spPr>
          <a:xfrm>
            <a:off x="14046" y="293013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concave function:</a:t>
            </a:r>
            <a:r>
              <a:rPr lang="en-US" sz="2000" dirty="0">
                <a:latin typeface="Comic Sans MS" pitchFamily="66" charset="0"/>
              </a:rPr>
              <a:t> m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4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</a:t>
            </a:r>
            <a:r>
              <a:rPr lang="en-US" sz="2000" dirty="0">
                <a:latin typeface="Comic Sans MS" pitchFamily="66" charset="0"/>
              </a:rPr>
              <a:t>...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90C33F5D-78FB-9FAB-64B2-6AA3ABDD8BF8}"/>
              </a:ext>
            </a:extLst>
          </p:cNvPr>
          <p:cNvSpPr txBox="1"/>
          <p:nvPr/>
        </p:nvSpPr>
        <p:spPr>
          <a:xfrm>
            <a:off x="54952" y="3490479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-1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(m):</a:t>
            </a:r>
            <a:r>
              <a:rPr lang="en-US" sz="2000" dirty="0">
                <a:latin typeface="Comic Sans MS" pitchFamily="66" charset="0"/>
              </a:rPr>
              <a:t> smallest value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for which f(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=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A3E82BC-331A-E40F-567E-FDB2265E9BA9}"/>
              </a:ext>
            </a:extLst>
          </p:cNvPr>
          <p:cNvGrpSpPr/>
          <p:nvPr/>
        </p:nvGrpSpPr>
        <p:grpSpPr>
          <a:xfrm>
            <a:off x="2414811" y="4399564"/>
            <a:ext cx="2733253" cy="757628"/>
            <a:chOff x="2414811" y="4399564"/>
            <a:chExt cx="2733253" cy="757628"/>
          </a:xfrm>
        </p:grpSpPr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EC24D42B-9594-9D32-81A1-382B6BAB0F01}"/>
                </a:ext>
              </a:extLst>
            </p:cNvPr>
            <p:cNvSpPr txBox="1"/>
            <p:nvPr/>
          </p:nvSpPr>
          <p:spPr>
            <a:xfrm>
              <a:off x="3923511" y="4399564"/>
              <a:ext cx="7362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k-1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9" name="CasellaDiTesto 3">
              <a:extLst>
                <a:ext uri="{FF2B5EF4-FFF2-40B4-BE49-F238E27FC236}">
                  <a16:creationId xmlns:a16="http://schemas.microsoft.com/office/drawing/2014/main" id="{3BEB9CC5-6E51-B9EC-27C3-1E734048D34E}"/>
                </a:ext>
              </a:extLst>
            </p:cNvPr>
            <p:cNvSpPr txBox="1"/>
            <p:nvPr/>
          </p:nvSpPr>
          <p:spPr>
            <a:xfrm>
              <a:off x="3563053" y="4757082"/>
              <a:ext cx="15850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r>
                <a:rPr lang="en-US" sz="2000" baseline="30000" dirty="0">
                  <a:latin typeface="Comic Sans MS" pitchFamily="66" charset="0"/>
                </a:rPr>
                <a:t>-1</a:t>
              </a:r>
              <a:r>
                <a:rPr lang="en-US" sz="2000" dirty="0">
                  <a:latin typeface="Comic Sans MS" pitchFamily="66" charset="0"/>
                </a:rPr>
                <a:t>(k+1)-2</a:t>
              </a:r>
              <a:endParaRPr lang="it-IT" sz="2000" dirty="0">
                <a:latin typeface="Comic Sans MS" pitchFamily="66" charset="0"/>
              </a:endParaRP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E9E46E5-A5FB-9B15-FDDC-23598606AA9D}"/>
                </a:ext>
              </a:extLst>
            </p:cNvPr>
            <p:cNvCxnSpPr/>
            <p:nvPr/>
          </p:nvCxnSpPr>
          <p:spPr>
            <a:xfrm>
              <a:off x="3444309" y="4790546"/>
              <a:ext cx="1585011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9BE144B9-2B0A-E72A-BCE1-BC653918FE91}"/>
                </a:ext>
              </a:extLst>
            </p:cNvPr>
            <p:cNvSpPr txBox="1"/>
            <p:nvPr/>
          </p:nvSpPr>
          <p:spPr>
            <a:xfrm>
              <a:off x="2414811" y="4526249"/>
              <a:ext cx="13284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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f</a:t>
              </a:r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(k)=</a:t>
              </a:r>
              <a:endParaRPr lang="it-IT" sz="2400" dirty="0">
                <a:latin typeface="Comic Sans MS" pitchFamily="66" charset="0"/>
              </a:endParaRPr>
            </a:p>
          </p:txBody>
        </p:sp>
      </p:grp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14876C0F-DC9C-F286-2817-BE69D2D64DF5}"/>
              </a:ext>
            </a:extLst>
          </p:cNvPr>
          <p:cNvSpPr txBox="1"/>
          <p:nvPr/>
        </p:nvSpPr>
        <p:spPr>
          <a:xfrm>
            <a:off x="28771" y="5514710"/>
            <a:ext cx="9069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if in a window there are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 distinct pages, then the size of the window is at least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-1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(p)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52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6" grpId="0"/>
      <p:bldP spid="17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182EE-D5B7-9AF8-8634-541DE8CFD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71058B1-95A3-070D-EA41-EF9207E6CF2B}"/>
              </a:ext>
            </a:extLst>
          </p:cNvPr>
          <p:cNvGrpSpPr/>
          <p:nvPr/>
        </p:nvGrpSpPr>
        <p:grpSpPr>
          <a:xfrm>
            <a:off x="2915816" y="332656"/>
            <a:ext cx="2733253" cy="757628"/>
            <a:chOff x="2414811" y="4399564"/>
            <a:chExt cx="2733253" cy="757628"/>
          </a:xfrm>
        </p:grpSpPr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4CD73B6F-4FFF-3AF7-1FF9-AB335D55040E}"/>
                </a:ext>
              </a:extLst>
            </p:cNvPr>
            <p:cNvSpPr txBox="1"/>
            <p:nvPr/>
          </p:nvSpPr>
          <p:spPr>
            <a:xfrm>
              <a:off x="3923511" y="4399564"/>
              <a:ext cx="7362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k-1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5" name="CasellaDiTesto 3">
              <a:extLst>
                <a:ext uri="{FF2B5EF4-FFF2-40B4-BE49-F238E27FC236}">
                  <a16:creationId xmlns:a16="http://schemas.microsoft.com/office/drawing/2014/main" id="{A6A200A7-0FC7-F96F-16B4-119A8D98F318}"/>
                </a:ext>
              </a:extLst>
            </p:cNvPr>
            <p:cNvSpPr txBox="1"/>
            <p:nvPr/>
          </p:nvSpPr>
          <p:spPr>
            <a:xfrm>
              <a:off x="3563053" y="4757082"/>
              <a:ext cx="15850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r>
                <a:rPr lang="en-US" sz="2000" baseline="30000" dirty="0">
                  <a:latin typeface="Comic Sans MS" pitchFamily="66" charset="0"/>
                </a:rPr>
                <a:t>-1</a:t>
              </a:r>
              <a:r>
                <a:rPr lang="en-US" sz="2000" dirty="0">
                  <a:latin typeface="Comic Sans MS" pitchFamily="66" charset="0"/>
                </a:rPr>
                <a:t>(k+1)-2</a:t>
              </a:r>
              <a:endParaRPr lang="it-IT" sz="2000" dirty="0">
                <a:latin typeface="Comic Sans MS" pitchFamily="66" charset="0"/>
              </a:endParaRP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3EBB8BE-30F7-42C4-DDA8-7284E4B9DA3A}"/>
                </a:ext>
              </a:extLst>
            </p:cNvPr>
            <p:cNvCxnSpPr/>
            <p:nvPr/>
          </p:nvCxnSpPr>
          <p:spPr>
            <a:xfrm>
              <a:off x="3444309" y="4790546"/>
              <a:ext cx="1585011" cy="0"/>
            </a:xfrm>
            <a:prstGeom prst="line">
              <a:avLst/>
            </a:prstGeom>
            <a:ln w="158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09DE961D-0C71-084F-FCD3-B2714744825A}"/>
                </a:ext>
              </a:extLst>
            </p:cNvPr>
            <p:cNvSpPr txBox="1"/>
            <p:nvPr/>
          </p:nvSpPr>
          <p:spPr>
            <a:xfrm>
              <a:off x="2414811" y="4526249"/>
              <a:ext cx="13284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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f</a:t>
              </a:r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(k)=</a:t>
              </a:r>
              <a:endParaRPr lang="it-IT" sz="2400" dirty="0">
                <a:latin typeface="Comic Sans MS" pitchFamily="66" charset="0"/>
              </a:endParaRPr>
            </a:p>
          </p:txBody>
        </p:sp>
      </p:grp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81538F72-AFCA-E194-6D25-E68174972A0B}"/>
              </a:ext>
            </a:extLst>
          </p:cNvPr>
          <p:cNvSpPr txBox="1"/>
          <p:nvPr/>
        </p:nvSpPr>
        <p:spPr>
          <a:xfrm>
            <a:off x="60050" y="1340768"/>
            <a:ext cx="63768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if f is the identity function, f(n)=n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n</a:t>
            </a:r>
            <a:r>
              <a:rPr lang="en-US" sz="2000" dirty="0">
                <a:latin typeface="Comic Sans MS" pitchFamily="66" charset="0"/>
              </a:rPr>
              <a:t>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C5C7F46F-D37E-30E9-86AD-208210F1A2D4}"/>
              </a:ext>
            </a:extLst>
          </p:cNvPr>
          <p:cNvSpPr txBox="1"/>
          <p:nvPr/>
        </p:nvSpPr>
        <p:spPr>
          <a:xfrm>
            <a:off x="7164288" y="1331523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(k) = 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4A8C279-B966-8E08-25B1-BB191565D361}"/>
              </a:ext>
            </a:extLst>
          </p:cNvPr>
          <p:cNvSpPr/>
          <p:nvPr/>
        </p:nvSpPr>
        <p:spPr>
          <a:xfrm>
            <a:off x="6445072" y="1374771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9ACBC172-A7C1-E441-AB98-35DF72F4702A}"/>
              </a:ext>
            </a:extLst>
          </p:cNvPr>
          <p:cNvSpPr txBox="1"/>
          <p:nvPr/>
        </p:nvSpPr>
        <p:spPr>
          <a:xfrm>
            <a:off x="60050" y="2107987"/>
            <a:ext cx="6024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if f(n)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 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ADF8E9E8-87AD-41FF-8B87-DF8BC2C9E642}"/>
              </a:ext>
            </a:extLst>
          </p:cNvPr>
          <p:cNvSpPr txBox="1"/>
          <p:nvPr/>
        </p:nvSpPr>
        <p:spPr>
          <a:xfrm>
            <a:off x="7164288" y="2101108"/>
            <a:ext cx="1979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(k)  1/k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1A519372-F73F-5BB1-DE26-6E07C7BF8F4E}"/>
              </a:ext>
            </a:extLst>
          </p:cNvPr>
          <p:cNvSpPr/>
          <p:nvPr/>
        </p:nvSpPr>
        <p:spPr>
          <a:xfrm>
            <a:off x="6445072" y="2144356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3D2D7B0-7A44-6300-8A7B-DE97D7FD962E}"/>
              </a:ext>
            </a:extLst>
          </p:cNvPr>
          <p:cNvSpPr txBox="1"/>
          <p:nvPr/>
        </p:nvSpPr>
        <p:spPr>
          <a:xfrm>
            <a:off x="60050" y="2757766"/>
            <a:ext cx="59521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if f(n)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 log </a:t>
            </a:r>
            <a:r>
              <a:rPr lang="en-US" sz="2000" dirty="0">
                <a:latin typeface="Comic Sans MS" pitchFamily="66" charset="0"/>
              </a:rPr>
              <a:t>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A96FB65C-9F8E-BAD2-8C80-D884B4723C31}"/>
              </a:ext>
            </a:extLst>
          </p:cNvPr>
          <p:cNvSpPr txBox="1"/>
          <p:nvPr/>
        </p:nvSpPr>
        <p:spPr>
          <a:xfrm>
            <a:off x="7156109" y="2714518"/>
            <a:ext cx="1602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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f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(k)  k/2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endParaRPr lang="it-IT" sz="2000" baseline="30000" dirty="0">
              <a:latin typeface="Comic Sans MS" pitchFamily="66" charset="0"/>
            </a:endParaRP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5A2F10F0-B5BC-968D-D37E-3077C15640B6}"/>
              </a:ext>
            </a:extLst>
          </p:cNvPr>
          <p:cNvSpPr/>
          <p:nvPr/>
        </p:nvSpPr>
        <p:spPr>
          <a:xfrm>
            <a:off x="6436893" y="2757766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5268623-CF81-1F24-B44B-0F60088AE1E4}"/>
              </a:ext>
            </a:extLst>
          </p:cNvPr>
          <p:cNvGrpSpPr/>
          <p:nvPr/>
        </p:nvGrpSpPr>
        <p:grpSpPr>
          <a:xfrm>
            <a:off x="2555776" y="3717032"/>
            <a:ext cx="4464496" cy="2312640"/>
            <a:chOff x="2555776" y="3717032"/>
            <a:chExt cx="4464496" cy="2312640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E28E9AB-ACCB-9144-B7AC-59600FE0F61C}"/>
                </a:ext>
              </a:extLst>
            </p:cNvPr>
            <p:cNvCxnSpPr/>
            <p:nvPr/>
          </p:nvCxnSpPr>
          <p:spPr>
            <a:xfrm>
              <a:off x="2555776" y="5877272"/>
              <a:ext cx="4464496" cy="0"/>
            </a:xfrm>
            <a:prstGeom prst="straightConnector1">
              <a:avLst/>
            </a:prstGeom>
            <a:ln w="158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EA169A7-B943-8DA6-5236-FC3BA27FD8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8176" y="3717032"/>
              <a:ext cx="0" cy="2312640"/>
            </a:xfrm>
            <a:prstGeom prst="straightConnector1">
              <a:avLst/>
            </a:prstGeom>
            <a:ln w="158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ABA561E-C6AE-A724-918F-7D65E32B2725}"/>
                </a:ext>
              </a:extLst>
            </p:cNvPr>
            <p:cNvSpPr/>
            <p:nvPr/>
          </p:nvSpPr>
          <p:spPr>
            <a:xfrm>
              <a:off x="3142034" y="4808071"/>
              <a:ext cx="2665379" cy="688057"/>
            </a:xfrm>
            <a:custGeom>
              <a:avLst/>
              <a:gdLst>
                <a:gd name="connsiteX0" fmla="*/ 0 w 2665379"/>
                <a:gd name="connsiteY0" fmla="*/ 688057 h 688057"/>
                <a:gd name="connsiteX1" fmla="*/ 291830 w 2665379"/>
                <a:gd name="connsiteY1" fmla="*/ 649146 h 688057"/>
                <a:gd name="connsiteX2" fmla="*/ 437745 w 2665379"/>
                <a:gd name="connsiteY2" fmla="*/ 532414 h 688057"/>
                <a:gd name="connsiteX3" fmla="*/ 729575 w 2665379"/>
                <a:gd name="connsiteY3" fmla="*/ 532414 h 688057"/>
                <a:gd name="connsiteX4" fmla="*/ 856034 w 2665379"/>
                <a:gd name="connsiteY4" fmla="*/ 396227 h 688057"/>
                <a:gd name="connsiteX5" fmla="*/ 1118681 w 2665379"/>
                <a:gd name="connsiteY5" fmla="*/ 357316 h 688057"/>
                <a:gd name="connsiteX6" fmla="*/ 1488332 w 2665379"/>
                <a:gd name="connsiteY6" fmla="*/ 357316 h 688057"/>
                <a:gd name="connsiteX7" fmla="*/ 1614792 w 2665379"/>
                <a:gd name="connsiteY7" fmla="*/ 211401 h 688057"/>
                <a:gd name="connsiteX8" fmla="*/ 1984443 w 2665379"/>
                <a:gd name="connsiteY8" fmla="*/ 201674 h 688057"/>
                <a:gd name="connsiteX9" fmla="*/ 2198451 w 2665379"/>
                <a:gd name="connsiteY9" fmla="*/ 289223 h 688057"/>
                <a:gd name="connsiteX10" fmla="*/ 2344366 w 2665379"/>
                <a:gd name="connsiteY10" fmla="*/ 36303 h 688057"/>
                <a:gd name="connsiteX11" fmla="*/ 2665379 w 2665379"/>
                <a:gd name="connsiteY11" fmla="*/ 7120 h 688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5379" h="688057">
                  <a:moveTo>
                    <a:pt x="0" y="688057"/>
                  </a:moveTo>
                  <a:cubicBezTo>
                    <a:pt x="109436" y="681571"/>
                    <a:pt x="218873" y="675086"/>
                    <a:pt x="291830" y="649146"/>
                  </a:cubicBezTo>
                  <a:cubicBezTo>
                    <a:pt x="364787" y="623206"/>
                    <a:pt x="364788" y="551869"/>
                    <a:pt x="437745" y="532414"/>
                  </a:cubicBezTo>
                  <a:cubicBezTo>
                    <a:pt x="510703" y="512959"/>
                    <a:pt x="659860" y="555112"/>
                    <a:pt x="729575" y="532414"/>
                  </a:cubicBezTo>
                  <a:cubicBezTo>
                    <a:pt x="799290" y="509716"/>
                    <a:pt x="791183" y="425410"/>
                    <a:pt x="856034" y="396227"/>
                  </a:cubicBezTo>
                  <a:cubicBezTo>
                    <a:pt x="920885" y="367044"/>
                    <a:pt x="1013298" y="363801"/>
                    <a:pt x="1118681" y="357316"/>
                  </a:cubicBezTo>
                  <a:cubicBezTo>
                    <a:pt x="1224064" y="350831"/>
                    <a:pt x="1405647" y="381635"/>
                    <a:pt x="1488332" y="357316"/>
                  </a:cubicBezTo>
                  <a:cubicBezTo>
                    <a:pt x="1571017" y="332997"/>
                    <a:pt x="1532107" y="237341"/>
                    <a:pt x="1614792" y="211401"/>
                  </a:cubicBezTo>
                  <a:cubicBezTo>
                    <a:pt x="1697477" y="185461"/>
                    <a:pt x="1887167" y="188704"/>
                    <a:pt x="1984443" y="201674"/>
                  </a:cubicBezTo>
                  <a:cubicBezTo>
                    <a:pt x="2081720" y="214644"/>
                    <a:pt x="2138464" y="316785"/>
                    <a:pt x="2198451" y="289223"/>
                  </a:cubicBezTo>
                  <a:cubicBezTo>
                    <a:pt x="2258438" y="261661"/>
                    <a:pt x="2266545" y="83320"/>
                    <a:pt x="2344366" y="36303"/>
                  </a:cubicBezTo>
                  <a:cubicBezTo>
                    <a:pt x="2422187" y="-10714"/>
                    <a:pt x="2543783" y="-1797"/>
                    <a:pt x="2665379" y="712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A1C7538-91EA-7B0B-AAA7-5FD5F2E8B3FF}"/>
                </a:ext>
              </a:extLst>
            </p:cNvPr>
            <p:cNvSpPr/>
            <p:nvPr/>
          </p:nvSpPr>
          <p:spPr>
            <a:xfrm>
              <a:off x="3122579" y="4467235"/>
              <a:ext cx="3093907" cy="785701"/>
            </a:xfrm>
            <a:custGeom>
              <a:avLst/>
              <a:gdLst>
                <a:gd name="connsiteX0" fmla="*/ 0 w 3093907"/>
                <a:gd name="connsiteY0" fmla="*/ 785701 h 785701"/>
                <a:gd name="connsiteX1" fmla="*/ 486383 w 3093907"/>
                <a:gd name="connsiteY1" fmla="*/ 347956 h 785701"/>
                <a:gd name="connsiteX2" fmla="*/ 1459149 w 3093907"/>
                <a:gd name="connsiteY2" fmla="*/ 85310 h 785701"/>
                <a:gd name="connsiteX3" fmla="*/ 2947481 w 3093907"/>
                <a:gd name="connsiteY3" fmla="*/ 7488 h 785701"/>
                <a:gd name="connsiteX4" fmla="*/ 2957208 w 3093907"/>
                <a:gd name="connsiteY4" fmla="*/ 7488 h 785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3907" h="785701">
                  <a:moveTo>
                    <a:pt x="0" y="785701"/>
                  </a:moveTo>
                  <a:cubicBezTo>
                    <a:pt x="121596" y="625194"/>
                    <a:pt x="243192" y="464688"/>
                    <a:pt x="486383" y="347956"/>
                  </a:cubicBezTo>
                  <a:cubicBezTo>
                    <a:pt x="729575" y="231224"/>
                    <a:pt x="1048966" y="142055"/>
                    <a:pt x="1459149" y="85310"/>
                  </a:cubicBezTo>
                  <a:cubicBezTo>
                    <a:pt x="1869332" y="28565"/>
                    <a:pt x="2947481" y="7488"/>
                    <a:pt x="2947481" y="7488"/>
                  </a:cubicBezTo>
                  <a:cubicBezTo>
                    <a:pt x="3197157" y="-5482"/>
                    <a:pt x="3077182" y="1003"/>
                    <a:pt x="2957208" y="7488"/>
                  </a:cubicBez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4ADE579A-3A24-3F0D-DD81-EECF98986F9B}"/>
              </a:ext>
            </a:extLst>
          </p:cNvPr>
          <p:cNvSpPr txBox="1"/>
          <p:nvPr/>
        </p:nvSpPr>
        <p:spPr>
          <a:xfrm>
            <a:off x="39279" y="6029672"/>
            <a:ext cx="9069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when the empirically observed working set function f' is not concave, one can choose any concave function f with f'(n) ≤ f(n).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02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/>
      <p:bldP spid="15" grpId="0"/>
      <p:bldP spid="16" grpId="0" animBg="1"/>
      <p:bldP spid="18" grpId="0"/>
      <p:bldP spid="19" grpId="0"/>
      <p:bldP spid="20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AA509-742E-CB86-D598-9CFDB3A62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ED4C1D42-1954-5D21-AC06-CE7EFCAB15E1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 of (a)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42E32B27-23EE-E3AE-311E-C05234DCC03C}"/>
              </a:ext>
            </a:extLst>
          </p:cNvPr>
          <p:cNvSpPr txBox="1"/>
          <p:nvPr/>
        </p:nvSpPr>
        <p:spPr>
          <a:xfrm>
            <a:off x="33828" y="610279"/>
            <a:ext cx="7562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k, f and A, and assume #of existing pages N=k+1 </a:t>
            </a:r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981D290E-6525-FB12-4A5C-7F30023747A6}"/>
              </a:ext>
            </a:extLst>
          </p:cNvPr>
          <p:cNvSpPr txBox="1"/>
          <p:nvPr/>
        </p:nvSpPr>
        <p:spPr>
          <a:xfrm>
            <a:off x="16258" y="1011032"/>
            <a:ext cx="9127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sequence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 consists of an arbitrarily large number 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phases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CCC3E94-5059-4F6F-11E5-27FCB84C2DB8}"/>
              </a:ext>
            </a:extLst>
          </p:cNvPr>
          <p:cNvSpPr txBox="1"/>
          <p:nvPr/>
        </p:nvSpPr>
        <p:spPr>
          <a:xfrm>
            <a:off x="203636" y="1963449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requests of page p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;  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050A17F-ED38-12D5-A9E6-20B950E272D8}"/>
              </a:ext>
            </a:extLst>
          </p:cNvPr>
          <p:cNvSpPr txBox="1"/>
          <p:nvPr/>
        </p:nvSpPr>
        <p:spPr>
          <a:xfrm>
            <a:off x="16258" y="4439301"/>
            <a:ext cx="9116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#of faults per phase: k-1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CasellaDiTesto 3">
            <a:extLst>
              <a:ext uri="{FF2B5EF4-FFF2-40B4-BE49-F238E27FC236}">
                <a16:creationId xmlns:a16="http://schemas.microsoft.com/office/drawing/2014/main" id="{E5E3F603-B7A7-5B4A-5B39-3F9699924A99}"/>
              </a:ext>
            </a:extLst>
          </p:cNvPr>
          <p:cNvSpPr txBox="1"/>
          <p:nvPr/>
        </p:nvSpPr>
        <p:spPr>
          <a:xfrm>
            <a:off x="-36512" y="5616100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 m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+... +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=f</a:t>
            </a:r>
            <a:r>
              <a:rPr lang="en-US" sz="2000" baseline="30000" dirty="0">
                <a:latin typeface="Comic Sans MS" pitchFamily="66" charset="0"/>
              </a:rPr>
              <a:t>-1</a:t>
            </a:r>
            <a:r>
              <a:rPr lang="en-US" sz="2000" dirty="0">
                <a:latin typeface="Comic Sans MS" pitchFamily="66" charset="0"/>
              </a:rPr>
              <a:t>(k+1)-1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0C90E9C-A17B-B05C-63C9-FD594A48408E}"/>
              </a:ext>
            </a:extLst>
          </p:cNvPr>
          <p:cNvSpPr txBox="1"/>
          <p:nvPr/>
        </p:nvSpPr>
        <p:spPr>
          <a:xfrm>
            <a:off x="16259" y="1411117"/>
            <a:ext cx="68464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phase consists of k-1 blocks: 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B63B28B-7E29-219D-6361-42DF99F0A4DD}"/>
              </a:ext>
            </a:extLst>
          </p:cNvPr>
          <p:cNvSpPr txBox="1"/>
          <p:nvPr/>
        </p:nvSpPr>
        <p:spPr>
          <a:xfrm>
            <a:off x="3776947" y="1980780"/>
            <a:ext cx="359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(p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: page missing from A's cache at the start of block 1)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F30E6CD-4CF4-0C59-417A-931BE80AE123}"/>
              </a:ext>
            </a:extLst>
          </p:cNvPr>
          <p:cNvSpPr txBox="1"/>
          <p:nvPr/>
        </p:nvSpPr>
        <p:spPr>
          <a:xfrm>
            <a:off x="208696" y="2570868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3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requests of page p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;  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C18EAF26-5380-F690-CD11-9EDF7891BC3F}"/>
              </a:ext>
            </a:extLst>
          </p:cNvPr>
          <p:cNvSpPr txBox="1"/>
          <p:nvPr/>
        </p:nvSpPr>
        <p:spPr>
          <a:xfrm>
            <a:off x="3763188" y="2647787"/>
            <a:ext cx="359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(p</a:t>
            </a:r>
            <a:r>
              <a:rPr lang="en-US" baseline="-25000" dirty="0">
                <a:latin typeface="Comic Sans MS" pitchFamily="66" charset="0"/>
                <a:sym typeface="Symbol" panose="05050102010706020507" pitchFamily="18" charset="2"/>
              </a:rPr>
              <a:t>3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: page missing from A's cache at the start of block 2)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913F52D1-6C52-2F96-963A-2FBCF5735BE0}"/>
              </a:ext>
            </a:extLst>
          </p:cNvPr>
          <p:cNvSpPr txBox="1"/>
          <p:nvPr/>
        </p:nvSpPr>
        <p:spPr>
          <a:xfrm>
            <a:off x="219135" y="3547625"/>
            <a:ext cx="8375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requests of page p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;  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EAC7C251-B48F-03A3-4326-FE3438B42745}"/>
              </a:ext>
            </a:extLst>
          </p:cNvPr>
          <p:cNvSpPr txBox="1"/>
          <p:nvPr/>
        </p:nvSpPr>
        <p:spPr>
          <a:xfrm>
            <a:off x="3763188" y="3581905"/>
            <a:ext cx="359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(p</a:t>
            </a:r>
            <a:r>
              <a:rPr lang="en-US" baseline="-25000" dirty="0">
                <a:latin typeface="Comic Sans MS" pitchFamily="66" charset="0"/>
              </a:rPr>
              <a:t>k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: page missing from A's cache at the start of block k-1)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19353B8-7362-88CF-C090-E454B2C7060E}"/>
              </a:ext>
            </a:extLst>
          </p:cNvPr>
          <p:cNvSpPr txBox="1"/>
          <p:nvPr/>
        </p:nvSpPr>
        <p:spPr>
          <a:xfrm>
            <a:off x="1115616" y="2782186"/>
            <a:ext cx="21602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itchFamily="66" charset="0"/>
              </a:rPr>
              <a:t>.</a:t>
            </a:r>
          </a:p>
          <a:p>
            <a:r>
              <a:rPr lang="en-US" sz="1600" dirty="0">
                <a:latin typeface="Comic Sans MS" pitchFamily="66" charset="0"/>
              </a:rPr>
              <a:t>.</a:t>
            </a:r>
          </a:p>
          <a:p>
            <a:r>
              <a:rPr lang="en-US" sz="1600" dirty="0">
                <a:latin typeface="Comic Sans MS" pitchFamily="66" charset="0"/>
              </a:rPr>
              <a:t>.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B4432316-1155-EED2-94AF-329FF1C2D9E2}"/>
              </a:ext>
            </a:extLst>
          </p:cNvPr>
          <p:cNvSpPr txBox="1"/>
          <p:nvPr/>
        </p:nvSpPr>
        <p:spPr>
          <a:xfrm>
            <a:off x="0" y="5015948"/>
            <a:ext cx="428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length of a phase: m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+ </a:t>
            </a:r>
            <a:r>
              <a:rPr lang="en-US" sz="2000" dirty="0">
                <a:latin typeface="Comic Sans MS" pitchFamily="66" charset="0"/>
              </a:rPr>
              <a:t>m</a:t>
            </a:r>
            <a:r>
              <a:rPr lang="en-US" sz="2000" baseline="-25000" dirty="0">
                <a:latin typeface="Comic Sans MS" pitchFamily="66" charset="0"/>
              </a:rPr>
              <a:t>3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+... + </a:t>
            </a:r>
            <a:r>
              <a:rPr lang="en-US" sz="2000" dirty="0" err="1">
                <a:latin typeface="Comic Sans MS" pitchFamily="66" charset="0"/>
              </a:rPr>
              <a:t>m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84D23874-6E99-633B-DEEC-D7777093AF9C}"/>
              </a:ext>
            </a:extLst>
          </p:cNvPr>
          <p:cNvSpPr txBox="1"/>
          <p:nvPr/>
        </p:nvSpPr>
        <p:spPr>
          <a:xfrm>
            <a:off x="4149680" y="5025868"/>
            <a:ext cx="4211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= f</a:t>
            </a:r>
            <a:r>
              <a:rPr lang="en-US" sz="2000" baseline="30000" dirty="0">
                <a:latin typeface="Comic Sans MS" pitchFamily="66" charset="0"/>
              </a:rPr>
              <a:t>-1</a:t>
            </a:r>
            <a:r>
              <a:rPr lang="en-US" sz="2000" dirty="0">
                <a:latin typeface="Comic Sans MS" pitchFamily="66" charset="0"/>
              </a:rPr>
              <a:t>(k+1)-2</a:t>
            </a:r>
            <a:endParaRPr lang="it-IT" sz="2000" dirty="0">
              <a:latin typeface="Comic Sans MS" pitchFamily="66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596A163-B2C8-B59D-8D3D-DB3DD8DDF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618952"/>
              </p:ext>
            </p:extLst>
          </p:nvPr>
        </p:nvGraphicFramePr>
        <p:xfrm>
          <a:off x="17748" y="6104112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4482137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17092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510587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5105573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732054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046145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689214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03428397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753103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791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f(n)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595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mic Sans MS" panose="030F0702030302020204" pitchFamily="66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102510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6CF18DF9-20D5-F8D9-F508-D7ADF9F82A04}"/>
              </a:ext>
            </a:extLst>
          </p:cNvPr>
          <p:cNvSpPr/>
          <p:nvPr/>
        </p:nvSpPr>
        <p:spPr>
          <a:xfrm>
            <a:off x="8820472" y="6536240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F2DEB210-FF0A-D260-3117-515538399DD6}"/>
              </a:ext>
            </a:extLst>
          </p:cNvPr>
          <p:cNvSpPr txBox="1"/>
          <p:nvPr/>
        </p:nvSpPr>
        <p:spPr>
          <a:xfrm>
            <a:off x="6128157" y="4565798"/>
            <a:ext cx="29896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r>
              <a:rPr lang="en-US" sz="2000" dirty="0">
                <a:latin typeface="Comic Sans MS" pitchFamily="66" charset="0"/>
              </a:rPr>
              <a:t> z conforms to 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CF941FE-30E4-2BA5-9CC4-C71633DA9B82}"/>
              </a:ext>
            </a:extLst>
          </p:cNvPr>
          <p:cNvSpPr txBox="1"/>
          <p:nvPr/>
        </p:nvSpPr>
        <p:spPr>
          <a:xfrm>
            <a:off x="6099286" y="4963177"/>
            <a:ext cx="269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sym typeface="Symbol" panose="05050102010706020507" pitchFamily="18" charset="2"/>
              </a:rPr>
              <a:t>Exercise: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check it)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17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67" grpId="0"/>
      <p:bldP spid="5" grpId="0"/>
      <p:bldP spid="7" grpId="0"/>
      <p:bldP spid="36" grpId="0"/>
      <p:bldP spid="2" grpId="0"/>
      <p:bldP spid="3" grpId="0"/>
      <p:bldP spid="4" grpId="0"/>
      <p:bldP spid="8" grpId="0"/>
      <p:bldP spid="9" grpId="0"/>
      <p:bldP spid="10" grpId="0"/>
      <p:bldP spid="11" grpId="0"/>
      <p:bldP spid="12" grpId="0"/>
      <p:bldP spid="13" grpId="0"/>
      <p:bldP spid="15" grpId="0" animBg="1"/>
      <p:bldP spid="16" grpId="0"/>
      <p:bldP spid="18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1777</Words>
  <Application>Microsoft Office PowerPoint</Application>
  <PresentationFormat>On-screen Show (4:3)</PresentationFormat>
  <Paragraphs>462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351</cp:revision>
  <dcterms:created xsi:type="dcterms:W3CDTF">2013-03-05T17:51:33Z</dcterms:created>
  <dcterms:modified xsi:type="dcterms:W3CDTF">2026-04-13T17:02:14Z</dcterms:modified>
</cp:coreProperties>
</file>