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44" r:id="rId3"/>
    <p:sldId id="459" r:id="rId4"/>
    <p:sldId id="460" r:id="rId5"/>
    <p:sldId id="461" r:id="rId6"/>
    <p:sldId id="462" r:id="rId7"/>
    <p:sldId id="463" r:id="rId8"/>
    <p:sldId id="464" r:id="rId9"/>
    <p:sldId id="465" r:id="rId10"/>
    <p:sldId id="474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73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17/03/2026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875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7D9DC-EE6A-9DA3-EC75-BF24A275A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F80B9D-9FCC-534F-F16F-98136203F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8B9315-A443-154E-7752-B9B2BEE794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835C6F-9996-E3DB-90AD-D83849440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282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FF4C6-19CB-B3A3-5ADF-7A9B584A0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4A8BF3-01B8-D729-2D21-72A4D9D96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BF8DD-DE87-90B7-E31D-DE563CCAE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D8329-2DD9-DCB4-3C24-60EDFC286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0348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3446A-2516-D4E0-096A-0EAF30B5C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D8F837-7660-C3DD-F369-9263758BD7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2184C2-E965-BDBE-341E-28307DAE0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FB18B-E6B6-35CB-8671-356BCB8FB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552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F1BD4-3DEF-987A-DF24-824CC748A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0DDAEA-9BBD-2EA6-DE5B-FE733F76A2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9964DD-CBC4-A92B-05EE-4680AFD23B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AE092-C758-DFA3-2A62-A6CAF33D64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5530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FE91E-C1B4-E792-071D-B3D0543F7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EF8325-7DAB-9C83-1F52-6301F9FF3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09C4D-98B0-2E0D-7C8F-7569E7336A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E57A2-BE59-B121-D032-A63632544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0937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B15F8-C31A-7C94-4186-6989EA6F6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9F26FD-19AB-A874-7975-1F1482F9AB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BA8623-5415-BB9B-156D-DBFF5F2CE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12E5D-0EA5-B0AE-C818-6A1CAFD7AD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9649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F45FB-A2E0-50A3-6009-F4045E981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67E784-64CC-A431-2D1B-2417818B0B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5CCD21-F6E1-F4FD-8361-202E659AE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4F032-032C-7F50-77BC-365D30D7D7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6232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34726-F9D5-01E0-2706-DF8EACA67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428686-88AA-A6A7-348A-E04193B27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67B738-BB2F-BFDB-79CD-AF7D43CDE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0520B-C3FA-EA3A-3996-B8234F083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675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3/17/2026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379AF-80FD-A545-EA58-177351590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3">
            <a:extLst>
              <a:ext uri="{FF2B5EF4-FFF2-40B4-BE49-F238E27FC236}">
                <a16:creationId xmlns:a16="http://schemas.microsoft.com/office/drawing/2014/main" id="{EC04B9ED-9C2D-FA6E-FF28-DC1A6EF0BEC7}"/>
              </a:ext>
            </a:extLst>
          </p:cNvPr>
          <p:cNvSpPr txBox="1"/>
          <p:nvPr/>
        </p:nvSpPr>
        <p:spPr>
          <a:xfrm>
            <a:off x="33828" y="1196752"/>
            <a:ext cx="9002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1. Overly pessimistic: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overestimate performance on most inputs (e.g. simplex method).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B04200F-05BB-3DE5-79F4-4640B791DFA1}"/>
              </a:ext>
            </a:extLst>
          </p:cNvPr>
          <p:cNvSpPr txBox="1"/>
          <p:nvPr/>
        </p:nvSpPr>
        <p:spPr>
          <a:xfrm>
            <a:off x="16049" y="2420888"/>
            <a:ext cx="9002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2. Can rank algorithms inaccurately: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sometime fails in identifying the right algorithm to use in practice (e.g.,  FIFO vs LRU, Simplex method vs ellipsoid method).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385EB35D-BFD0-3AD8-AECF-10AA1E8BF7EA}"/>
              </a:ext>
            </a:extLst>
          </p:cNvPr>
          <p:cNvSpPr txBox="1"/>
          <p:nvPr/>
        </p:nvSpPr>
        <p:spPr>
          <a:xfrm>
            <a:off x="26222" y="3952800"/>
            <a:ext cx="9002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3. No data model: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"Murphy's Law" data model: whatever algorithm you choose, nature will conspire against you to produce the worst-possible input. Unrealistic. 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A90E87A-E35E-1C4F-17D1-A917BE07A26E}"/>
              </a:ext>
            </a:extLst>
          </p:cNvPr>
          <p:cNvSpPr txBox="1"/>
          <p:nvPr/>
        </p:nvSpPr>
        <p:spPr>
          <a:xfrm>
            <a:off x="26222" y="76562"/>
            <a:ext cx="4257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Cons of the WC analysis 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26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E6CA8-7339-20F8-68C5-FFF8FE349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>
            <a:extLst>
              <a:ext uri="{FF2B5EF4-FFF2-40B4-BE49-F238E27FC236}">
                <a16:creationId xmlns:a16="http://schemas.microsoft.com/office/drawing/2014/main" id="{79597647-5F54-6DF0-9227-023AED715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Cashing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(Online paging)</a:t>
            </a:r>
          </a:p>
        </p:txBody>
      </p:sp>
    </p:spTree>
    <p:extLst>
      <p:ext uri="{BB962C8B-B14F-4D97-AF65-F5344CB8AC3E}">
        <p14:creationId xmlns:p14="http://schemas.microsoft.com/office/powerpoint/2010/main" val="2340276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70A05-7927-D952-6434-CFA5E114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2025BB66-82E6-122A-09D5-EFB3E19D730C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model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9503D557-5E2D-17E7-4179-A8ACEF5DC7EA}"/>
              </a:ext>
            </a:extLst>
          </p:cNvPr>
          <p:cNvSpPr txBox="1"/>
          <p:nvPr/>
        </p:nvSpPr>
        <p:spPr>
          <a:xfrm>
            <a:off x="33828" y="610279"/>
            <a:ext cx="4754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2 types of memory: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a cache: small &amp; fast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 memory: large &amp; slow</a:t>
            </a: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034D9282-3884-6BB6-AD33-073AF29C4832}"/>
              </a:ext>
            </a:extLst>
          </p:cNvPr>
          <p:cNvSpPr txBox="1"/>
          <p:nvPr/>
        </p:nvSpPr>
        <p:spPr>
          <a:xfrm>
            <a:off x="4878" y="1621338"/>
            <a:ext cx="7375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page requests arrive “online”: one request per time step 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D91308E7-861E-E38B-1823-E672286E3F58}"/>
              </a:ext>
            </a:extLst>
          </p:cNvPr>
          <p:cNvSpPr txBox="1"/>
          <p:nvPr/>
        </p:nvSpPr>
        <p:spPr>
          <a:xfrm>
            <a:off x="12838" y="2052654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online algorithm: it takes irrevocable decisions at each time step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682BD7BE-6C75-5C90-9C41-75FDEA6FF3DC}"/>
              </a:ext>
            </a:extLst>
          </p:cNvPr>
          <p:cNvSpPr txBox="1"/>
          <p:nvPr/>
        </p:nvSpPr>
        <p:spPr>
          <a:xfrm>
            <a:off x="44653" y="2646588"/>
            <a:ext cx="697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k: </a:t>
            </a:r>
            <a:r>
              <a:rPr lang="en-US" sz="2000" dirty="0">
                <a:latin typeface="Comic Sans MS" pitchFamily="66" charset="0"/>
              </a:rPr>
              <a:t>size of the 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DDFFC3DD-72F5-F899-69ED-155EEECCB53D}"/>
              </a:ext>
            </a:extLst>
          </p:cNvPr>
          <p:cNvSpPr txBox="1"/>
          <p:nvPr/>
        </p:nvSpPr>
        <p:spPr>
          <a:xfrm>
            <a:off x="3692595" y="567489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FIF: </a:t>
            </a:r>
            <a:r>
              <a:rPr lang="en-US" dirty="0">
                <a:latin typeface="Comic Sans MS" pitchFamily="66" charset="0"/>
              </a:rPr>
              <a:t>farthest in the future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D062B50-5F26-B0BA-F4B1-836B17072097}"/>
              </a:ext>
            </a:extLst>
          </p:cNvPr>
          <p:cNvSpPr txBox="1"/>
          <p:nvPr/>
        </p:nvSpPr>
        <p:spPr>
          <a:xfrm>
            <a:off x="56560" y="310384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A,z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A1D6252-F7FC-BB76-A834-4BF03B621BCF}"/>
              </a:ext>
            </a:extLst>
          </p:cNvPr>
          <p:cNvSpPr txBox="1"/>
          <p:nvPr/>
        </p:nvSpPr>
        <p:spPr>
          <a:xfrm>
            <a:off x="1371322" y="3103848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# of page faults/cache misses A incurs in the sequence z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B11386C-B8F9-A90A-3B48-BD98E51E46A2}"/>
              </a:ext>
            </a:extLst>
          </p:cNvPr>
          <p:cNvSpPr txBox="1"/>
          <p:nvPr/>
        </p:nvSpPr>
        <p:spPr>
          <a:xfrm>
            <a:off x="1650187" y="4701701"/>
            <a:ext cx="696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AF34770-5157-9D5A-4AB8-D998AB4402E1}"/>
              </a:ext>
            </a:extLst>
          </p:cNvPr>
          <p:cNvSpPr txBox="1"/>
          <p:nvPr/>
        </p:nvSpPr>
        <p:spPr>
          <a:xfrm>
            <a:off x="1810408" y="4980189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C4C2885-ACBA-F370-BA91-B736FDD999E8}"/>
              </a:ext>
            </a:extLst>
          </p:cNvPr>
          <p:cNvSpPr txBox="1"/>
          <p:nvPr/>
        </p:nvSpPr>
        <p:spPr>
          <a:xfrm>
            <a:off x="63594" y="371890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(competitive ratio)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Sleator&amp;Tarjan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STOC  84]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competitive ratio</a:t>
            </a:r>
            <a:r>
              <a:rPr lang="en-US" sz="2000" dirty="0">
                <a:latin typeface="Comic Sans MS" pitchFamily="66" charset="0"/>
              </a:rPr>
              <a:t> of an online algorithm A is: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6C5AB517-59B4-C01F-52AC-42CD83D9EDFC}"/>
              </a:ext>
            </a:extLst>
          </p:cNvPr>
          <p:cNvSpPr txBox="1"/>
          <p:nvPr/>
        </p:nvSpPr>
        <p:spPr>
          <a:xfrm>
            <a:off x="2539194" y="4584741"/>
            <a:ext cx="132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 err="1">
                <a:latin typeface="Comic Sans MS" pitchFamily="66" charset="0"/>
              </a:rPr>
              <a:t>A,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89D5DFB-1B0E-3FE8-4306-1D7F584E105D}"/>
              </a:ext>
            </a:extLst>
          </p:cNvPr>
          <p:cNvSpPr txBox="1"/>
          <p:nvPr/>
        </p:nvSpPr>
        <p:spPr>
          <a:xfrm>
            <a:off x="2410925" y="4853333"/>
            <a:ext cx="15850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 err="1">
                <a:latin typeface="Comic Sans MS" pitchFamily="66" charset="0"/>
              </a:rPr>
              <a:t>Opt,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10F9F6A-5034-B8BF-0142-B76B7D6B544F}"/>
              </a:ext>
            </a:extLst>
          </p:cNvPr>
          <p:cNvCxnSpPr/>
          <p:nvPr/>
        </p:nvCxnSpPr>
        <p:spPr>
          <a:xfrm>
            <a:off x="2420450" y="4926310"/>
            <a:ext cx="1585011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948B746-21A3-0E66-F920-E4E74063D1B8}"/>
              </a:ext>
            </a:extLst>
          </p:cNvPr>
          <p:cNvSpPr txBox="1"/>
          <p:nvPr/>
        </p:nvSpPr>
        <p:spPr>
          <a:xfrm>
            <a:off x="3511206" y="5373755"/>
            <a:ext cx="3511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optimal offline algorithm for z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AACEC1F-A651-8A73-7A19-B6EF09483F11}"/>
              </a:ext>
            </a:extLst>
          </p:cNvPr>
          <p:cNvCxnSpPr>
            <a:cxnSpLocks/>
          </p:cNvCxnSpPr>
          <p:nvPr/>
        </p:nvCxnSpPr>
        <p:spPr>
          <a:xfrm>
            <a:off x="3344355" y="5210344"/>
            <a:ext cx="1132738" cy="301139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7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9" grpId="0"/>
      <p:bldP spid="2" grpId="0"/>
      <p:bldP spid="3" grpId="0"/>
      <p:bldP spid="4" grpId="0"/>
      <p:bldP spid="8" grpId="0"/>
      <p:bldP spid="17" grpId="0"/>
      <p:bldP spid="18" grpId="0"/>
      <p:bldP spid="19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6BD40-89AA-8ADE-B647-3FE6AA2FF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CF42F1B8-144C-6FD8-60B7-1D31AD2B29AB}"/>
              </a:ext>
            </a:extLst>
          </p:cNvPr>
          <p:cNvSpPr txBox="1"/>
          <p:nvPr/>
        </p:nvSpPr>
        <p:spPr>
          <a:xfrm>
            <a:off x="24554" y="2606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Sleator&amp;Tarjan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STOC  84]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Every deterministic paging algorithm has competitive ratio at least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18B5D76-80CE-D9E8-F586-C07201822A00}"/>
              </a:ext>
            </a:extLst>
          </p:cNvPr>
          <p:cNvSpPr txBox="1"/>
          <p:nvPr/>
        </p:nvSpPr>
        <p:spPr>
          <a:xfrm>
            <a:off x="35496" y="98409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53685A1-FB91-8EFE-D0AF-B2E26AB82BC9}"/>
              </a:ext>
            </a:extLst>
          </p:cNvPr>
          <p:cNvSpPr txBox="1"/>
          <p:nvPr/>
        </p:nvSpPr>
        <p:spPr>
          <a:xfrm>
            <a:off x="35496" y="177211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the number of existing pages is N=k+1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4918E3D-25B6-9070-FC96-23084E4D34C9}"/>
              </a:ext>
            </a:extLst>
          </p:cNvPr>
          <p:cNvSpPr txBox="1"/>
          <p:nvPr/>
        </p:nvSpPr>
        <p:spPr>
          <a:xfrm>
            <a:off x="1559480" y="3799655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</a:rPr>
              <a:t>k+n</a:t>
            </a:r>
            <a:r>
              <a:rPr lang="en-US" sz="2000" dirty="0">
                <a:latin typeface="Comic Sans MS" pitchFamily="66" charset="0"/>
              </a:rPr>
              <a:t>/k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D2C61F-B4F1-4FB8-2D7E-F29EF762A4F0}"/>
              </a:ext>
            </a:extLst>
          </p:cNvPr>
          <p:cNvSpPr/>
          <p:nvPr/>
        </p:nvSpPr>
        <p:spPr>
          <a:xfrm>
            <a:off x="8820472" y="653624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9AB95B83-CCBC-F496-0F15-D81553686D7D}"/>
              </a:ext>
            </a:extLst>
          </p:cNvPr>
          <p:cNvSpPr txBox="1"/>
          <p:nvPr/>
        </p:nvSpPr>
        <p:spPr>
          <a:xfrm>
            <a:off x="35496" y="132410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a deterministic online algorithm A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5685533-C373-D0DF-978E-2789F623B2B2}"/>
              </a:ext>
            </a:extLst>
          </p:cNvPr>
          <p:cNvSpPr txBox="1"/>
          <p:nvPr/>
        </p:nvSpPr>
        <p:spPr>
          <a:xfrm>
            <a:off x="26069" y="216479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adversarial request sequence z for A: </a:t>
            </a:r>
          </a:p>
          <a:p>
            <a:r>
              <a:rPr lang="en-US" sz="2000" dirty="0">
                <a:latin typeface="Comic Sans MS" pitchFamily="66" charset="0"/>
              </a:rPr>
              <a:t>   - at each time step, ask for the only missing page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6E21BAE1-C293-11D8-0CDE-C9A686E1800B}"/>
              </a:ext>
            </a:extLst>
          </p:cNvPr>
          <p:cNvSpPr txBox="1"/>
          <p:nvPr/>
        </p:nvSpPr>
        <p:spPr>
          <a:xfrm>
            <a:off x="24554" y="289183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incurs a page fault at each of the n=|z| time steps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8E86E3C-F9FD-6C9E-7E7C-FD6C3AEC209F}"/>
              </a:ext>
            </a:extLst>
          </p:cNvPr>
          <p:cNvSpPr txBox="1"/>
          <p:nvPr/>
        </p:nvSpPr>
        <p:spPr>
          <a:xfrm>
            <a:off x="65290" y="3335038"/>
            <a:ext cx="2646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 err="1">
                <a:latin typeface="Comic Sans MS" pitchFamily="66" charset="0"/>
              </a:rPr>
              <a:t>A,z</a:t>
            </a:r>
            <a:r>
              <a:rPr lang="en-US" sz="2000" dirty="0">
                <a:latin typeface="Comic Sans MS" pitchFamily="66" charset="0"/>
              </a:rPr>
              <a:t>) =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86A54430-1697-F1C1-D6C3-A7CB67FCB121}"/>
              </a:ext>
            </a:extLst>
          </p:cNvPr>
          <p:cNvSpPr txBox="1"/>
          <p:nvPr/>
        </p:nvSpPr>
        <p:spPr>
          <a:xfrm>
            <a:off x="24554" y="3788312"/>
            <a:ext cx="184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 err="1">
                <a:latin typeface="Comic Sans MS" pitchFamily="66" charset="0"/>
              </a:rPr>
              <a:t>Opt,z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C98671A-351B-DB0F-DB2C-6896916C9653}"/>
              </a:ext>
            </a:extLst>
          </p:cNvPr>
          <p:cNvSpPr txBox="1"/>
          <p:nvPr/>
        </p:nvSpPr>
        <p:spPr>
          <a:xfrm>
            <a:off x="35496" y="4338676"/>
            <a:ext cx="907300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except for the first k time steps, each page fault is follower by k-1 page hits in </a:t>
            </a:r>
            <a:r>
              <a:rPr lang="en-US" sz="2000" dirty="0" err="1">
                <a:latin typeface="Comic Sans MS" pitchFamily="66" charset="0"/>
              </a:rPr>
              <a:t>Opt</a:t>
            </a:r>
            <a:br>
              <a:rPr lang="en-US" sz="2000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(k candidates for eviction, one of these will not be among the next k − 1 requests)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BA3E3A7C-4089-2732-0FA6-D9D4C73BF97B}"/>
              </a:ext>
            </a:extLst>
          </p:cNvPr>
          <p:cNvSpPr txBox="1"/>
          <p:nvPr/>
        </p:nvSpPr>
        <p:spPr>
          <a:xfrm>
            <a:off x="935698" y="5691896"/>
            <a:ext cx="2501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competitive ratio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0FCE878-C2A4-9A03-F7B4-C67BEFF3BC58}"/>
              </a:ext>
            </a:extLst>
          </p:cNvPr>
          <p:cNvSpPr/>
          <p:nvPr/>
        </p:nvSpPr>
        <p:spPr>
          <a:xfrm>
            <a:off x="216482" y="5752068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7265EEA-819B-D1CD-EFC6-C2D0EB677B61}"/>
              </a:ext>
            </a:extLst>
          </p:cNvPr>
          <p:cNvSpPr txBox="1"/>
          <p:nvPr/>
        </p:nvSpPr>
        <p:spPr>
          <a:xfrm>
            <a:off x="3826722" y="5550312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351604-B944-FD39-8C46-F7A2EA9296E6}"/>
              </a:ext>
            </a:extLst>
          </p:cNvPr>
          <p:cNvSpPr txBox="1"/>
          <p:nvPr/>
        </p:nvSpPr>
        <p:spPr>
          <a:xfrm>
            <a:off x="3538689" y="5818904"/>
            <a:ext cx="1378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+ n/k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959DD1C-36C6-C2A2-EE9B-255117C52278}"/>
              </a:ext>
            </a:extLst>
          </p:cNvPr>
          <p:cNvCxnSpPr>
            <a:cxnSpLocks/>
          </p:cNvCxnSpPr>
          <p:nvPr/>
        </p:nvCxnSpPr>
        <p:spPr>
          <a:xfrm>
            <a:off x="3475391" y="5891881"/>
            <a:ext cx="1132753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411CC71-670C-05CC-FE34-AC0BF6C8BFD5}"/>
              </a:ext>
            </a:extLst>
          </p:cNvPr>
          <p:cNvSpPr txBox="1"/>
          <p:nvPr/>
        </p:nvSpPr>
        <p:spPr>
          <a:xfrm>
            <a:off x="4644008" y="5662527"/>
            <a:ext cx="3974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 </a:t>
            </a:r>
            <a:r>
              <a:rPr lang="en-US" sz="2000" noProof="0" dirty="0">
                <a:latin typeface="Comic Sans MS" pitchFamily="66" charset="0"/>
                <a:sym typeface="Symbol" panose="05050102010706020507" pitchFamily="18" charset="2"/>
              </a:rPr>
              <a:t>k       when n goes to infinity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6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 animBg="1"/>
      <p:bldP spid="15" grpId="0"/>
      <p:bldP spid="17" grpId="0"/>
      <p:bldP spid="18" grpId="0"/>
      <p:bldP spid="19" grpId="0"/>
      <p:bldP spid="22" grpId="0"/>
      <p:bldP spid="23" grpId="0"/>
      <p:bldP spid="24" grpId="0"/>
      <p:bldP spid="2" grpId="0" animBg="1"/>
      <p:bldP spid="3" grpId="0"/>
      <p:bldP spid="4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2BE91-E74B-C865-AA74-528B27F54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36F71978-7622-E2C5-73AB-7507A200C018}"/>
              </a:ext>
            </a:extLst>
          </p:cNvPr>
          <p:cNvSpPr txBox="1"/>
          <p:nvPr/>
        </p:nvSpPr>
        <p:spPr>
          <a:xfrm>
            <a:off x="24554" y="8139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Sleator&amp;Tarjan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STOC  84] 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The competitive ratio of LRU is at most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BB660F5-9B40-3802-5A7B-775CDCAC082E}"/>
              </a:ext>
            </a:extLst>
          </p:cNvPr>
          <p:cNvSpPr txBox="1"/>
          <p:nvPr/>
        </p:nvSpPr>
        <p:spPr>
          <a:xfrm>
            <a:off x="39091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841DA7A-EC71-F423-021C-DC5C8181FB1B}"/>
              </a:ext>
            </a:extLst>
          </p:cNvPr>
          <p:cNvSpPr txBox="1"/>
          <p:nvPr/>
        </p:nvSpPr>
        <p:spPr>
          <a:xfrm>
            <a:off x="96562" y="145456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divide z into blocks as follows: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578D5D3-4E00-C2DB-FEA1-8F36272C7043}"/>
              </a:ext>
            </a:extLst>
          </p:cNvPr>
          <p:cNvSpPr txBox="1"/>
          <p:nvPr/>
        </p:nvSpPr>
        <p:spPr>
          <a:xfrm>
            <a:off x="1559480" y="5200918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latin typeface="Comic Sans MS" pitchFamily="66" charset="0"/>
              </a:rPr>
              <a:t>b-1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9674A-AA28-060A-F06F-9DCD3ABAA9B5}"/>
              </a:ext>
            </a:extLst>
          </p:cNvPr>
          <p:cNvSpPr/>
          <p:nvPr/>
        </p:nvSpPr>
        <p:spPr>
          <a:xfrm>
            <a:off x="8820472" y="653624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5A67C783-316A-9CE8-B685-3295E39BA2E8}"/>
              </a:ext>
            </a:extLst>
          </p:cNvPr>
          <p:cNvSpPr txBox="1"/>
          <p:nvPr/>
        </p:nvSpPr>
        <p:spPr>
          <a:xfrm>
            <a:off x="72008" y="1081742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a request sequence z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75E3F7E-1AC6-5DE1-40C2-7FC5E44D5888}"/>
              </a:ext>
            </a:extLst>
          </p:cNvPr>
          <p:cNvSpPr txBox="1"/>
          <p:nvPr/>
        </p:nvSpPr>
        <p:spPr>
          <a:xfrm>
            <a:off x="24554" y="42930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LRU can have at most k faults in each block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B7779EB-D1A5-952D-26F5-8D88A2260284}"/>
              </a:ext>
            </a:extLst>
          </p:cNvPr>
          <p:cNvSpPr txBox="1"/>
          <p:nvPr/>
        </p:nvSpPr>
        <p:spPr>
          <a:xfrm>
            <a:off x="65289" y="4736301"/>
            <a:ext cx="6853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 must have at least 1 fault in each “shifted” block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00D9EA7-6B3A-47F4-2235-A830771B8A05}"/>
              </a:ext>
            </a:extLst>
          </p:cNvPr>
          <p:cNvSpPr txBox="1"/>
          <p:nvPr/>
        </p:nvSpPr>
        <p:spPr>
          <a:xfrm>
            <a:off x="24554" y="5189575"/>
            <a:ext cx="184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cost(</a:t>
            </a:r>
            <a:r>
              <a:rPr lang="en-US" sz="2000" dirty="0" err="1">
                <a:latin typeface="Comic Sans MS" pitchFamily="66" charset="0"/>
              </a:rPr>
              <a:t>Opt,z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0965FC4B-88C6-9017-1C3A-AC131121CE56}"/>
              </a:ext>
            </a:extLst>
          </p:cNvPr>
          <p:cNvSpPr txBox="1"/>
          <p:nvPr/>
        </p:nvSpPr>
        <p:spPr>
          <a:xfrm>
            <a:off x="935698" y="5691896"/>
            <a:ext cx="2501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competitive ratio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1D8BB6BF-AFB9-4ECA-38DC-98D869573893}"/>
              </a:ext>
            </a:extLst>
          </p:cNvPr>
          <p:cNvSpPr/>
          <p:nvPr/>
        </p:nvSpPr>
        <p:spPr>
          <a:xfrm>
            <a:off x="216482" y="5752068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4811FD3-EAED-699B-1269-458D29A91544}"/>
              </a:ext>
            </a:extLst>
          </p:cNvPr>
          <p:cNvSpPr txBox="1"/>
          <p:nvPr/>
        </p:nvSpPr>
        <p:spPr>
          <a:xfrm>
            <a:off x="3790342" y="5552013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33680BF-BD01-C744-B864-A7F99D241301}"/>
              </a:ext>
            </a:extLst>
          </p:cNvPr>
          <p:cNvSpPr txBox="1"/>
          <p:nvPr/>
        </p:nvSpPr>
        <p:spPr>
          <a:xfrm>
            <a:off x="3790341" y="5818904"/>
            <a:ext cx="11271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b-1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89D0D5-4425-F28E-A1E3-6D60D5CE4812}"/>
              </a:ext>
            </a:extLst>
          </p:cNvPr>
          <p:cNvCxnSpPr>
            <a:cxnSpLocks/>
          </p:cNvCxnSpPr>
          <p:nvPr/>
        </p:nvCxnSpPr>
        <p:spPr>
          <a:xfrm>
            <a:off x="3475391" y="5891881"/>
            <a:ext cx="1132753" cy="0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FCDB1ECC-0C10-BC56-A448-54089B7BA016}"/>
              </a:ext>
            </a:extLst>
          </p:cNvPr>
          <p:cNvSpPr txBox="1"/>
          <p:nvPr/>
        </p:nvSpPr>
        <p:spPr>
          <a:xfrm>
            <a:off x="4644008" y="5662527"/>
            <a:ext cx="3974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 </a:t>
            </a:r>
            <a:r>
              <a:rPr lang="en-US" sz="2000" noProof="0" dirty="0">
                <a:latin typeface="Comic Sans MS" pitchFamily="66" charset="0"/>
                <a:sym typeface="Symbol" panose="05050102010706020507" pitchFamily="18" charset="2"/>
              </a:rPr>
              <a:t>k       when b goes to infinity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F528E4F-4912-4340-D455-419664CD6ED0}"/>
              </a:ext>
            </a:extLst>
          </p:cNvPr>
          <p:cNvSpPr txBox="1"/>
          <p:nvPr/>
        </p:nvSpPr>
        <p:spPr>
          <a:xfrm>
            <a:off x="355879" y="2297948"/>
            <a:ext cx="5432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z =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B59551-96EE-C837-E43F-8FC8B9EE722E}"/>
              </a:ext>
            </a:extLst>
          </p:cNvPr>
          <p:cNvCxnSpPr/>
          <p:nvPr/>
        </p:nvCxnSpPr>
        <p:spPr>
          <a:xfrm>
            <a:off x="1022013" y="2492896"/>
            <a:ext cx="1224136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066B27E-78DC-4F88-138C-A2F36F076023}"/>
              </a:ext>
            </a:extLst>
          </p:cNvPr>
          <p:cNvCxnSpPr>
            <a:cxnSpLocks/>
          </p:cNvCxnSpPr>
          <p:nvPr/>
        </p:nvCxnSpPr>
        <p:spPr>
          <a:xfrm>
            <a:off x="2246149" y="2492896"/>
            <a:ext cx="1855186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DE2FF47-0593-ECF0-01B1-18366AD107A6}"/>
              </a:ext>
            </a:extLst>
          </p:cNvPr>
          <p:cNvCxnSpPr>
            <a:cxnSpLocks/>
          </p:cNvCxnSpPr>
          <p:nvPr/>
        </p:nvCxnSpPr>
        <p:spPr>
          <a:xfrm>
            <a:off x="4101335" y="2492896"/>
            <a:ext cx="11102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66D8BB7-9F9D-8160-F4BB-7E53E6694AA1}"/>
              </a:ext>
            </a:extLst>
          </p:cNvPr>
          <p:cNvCxnSpPr>
            <a:cxnSpLocks/>
          </p:cNvCxnSpPr>
          <p:nvPr/>
        </p:nvCxnSpPr>
        <p:spPr>
          <a:xfrm>
            <a:off x="5211568" y="2492896"/>
            <a:ext cx="2384768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FE847B8-7482-3B74-1107-2370B56AFBE8}"/>
              </a:ext>
            </a:extLst>
          </p:cNvPr>
          <p:cNvSpPr txBox="1"/>
          <p:nvPr/>
        </p:nvSpPr>
        <p:spPr>
          <a:xfrm>
            <a:off x="2621518" y="2380446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z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C32B2338-0C80-AECF-8C25-665A0600BA1A}"/>
              </a:ext>
            </a:extLst>
          </p:cNvPr>
          <p:cNvSpPr txBox="1"/>
          <p:nvPr/>
        </p:nvSpPr>
        <p:spPr>
          <a:xfrm>
            <a:off x="1394642" y="2399868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z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D228E39-E8C1-49A3-FE66-F61CC64AD9FE}"/>
              </a:ext>
            </a:extLst>
          </p:cNvPr>
          <p:cNvSpPr txBox="1"/>
          <p:nvPr/>
        </p:nvSpPr>
        <p:spPr>
          <a:xfrm>
            <a:off x="6343053" y="237147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z</a:t>
            </a:r>
            <a:r>
              <a:rPr lang="en-US" sz="2000" baseline="-25000" dirty="0" err="1">
                <a:latin typeface="Comic Sans MS" pitchFamily="66" charset="0"/>
              </a:rPr>
              <a:t>b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AD66F368-27F3-D377-99EB-CB43087A11DD}"/>
              </a:ext>
            </a:extLst>
          </p:cNvPr>
          <p:cNvSpPr txBox="1"/>
          <p:nvPr/>
        </p:nvSpPr>
        <p:spPr>
          <a:xfrm>
            <a:off x="187975" y="2956256"/>
            <a:ext cx="2169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max-length prefix of z with 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 k distinct pages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D925E9F-D25B-1A17-C9BF-F37CAA82BE1F}"/>
              </a:ext>
            </a:extLst>
          </p:cNvPr>
          <p:cNvCxnSpPr>
            <a:cxnSpLocks/>
          </p:cNvCxnSpPr>
          <p:nvPr/>
        </p:nvCxnSpPr>
        <p:spPr>
          <a:xfrm>
            <a:off x="1259632" y="2533255"/>
            <a:ext cx="0" cy="500361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89ADA96C-6FE9-1E9A-79CD-C47213AADCB3}"/>
              </a:ext>
            </a:extLst>
          </p:cNvPr>
          <p:cNvSpPr txBox="1"/>
          <p:nvPr/>
        </p:nvSpPr>
        <p:spPr>
          <a:xfrm>
            <a:off x="2663161" y="2967335"/>
            <a:ext cx="2254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max-length prefix of z-z</a:t>
            </a:r>
            <a:r>
              <a:rPr lang="en-US" baseline="-25000" dirty="0">
                <a:solidFill>
                  <a:schemeClr val="accent6"/>
                </a:solidFill>
                <a:latin typeface="Comic Sans MS" pitchFamily="66" charset="0"/>
              </a:rPr>
              <a:t>1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with 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 k distinct pages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03279A3-598E-D623-1265-EDD72694559D}"/>
              </a:ext>
            </a:extLst>
          </p:cNvPr>
          <p:cNvCxnSpPr>
            <a:cxnSpLocks/>
          </p:cNvCxnSpPr>
          <p:nvPr/>
        </p:nvCxnSpPr>
        <p:spPr>
          <a:xfrm>
            <a:off x="3510742" y="2544334"/>
            <a:ext cx="0" cy="500361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854E257-FDA0-AEE5-9A50-C2D0C90D2880}"/>
              </a:ext>
            </a:extLst>
          </p:cNvPr>
          <p:cNvCxnSpPr>
            <a:cxnSpLocks/>
          </p:cNvCxnSpPr>
          <p:nvPr/>
        </p:nvCxnSpPr>
        <p:spPr>
          <a:xfrm>
            <a:off x="1022013" y="2400045"/>
            <a:ext cx="1335021" cy="0"/>
          </a:xfrm>
          <a:prstGeom prst="straightConnector1">
            <a:avLst/>
          </a:prstGeom>
          <a:ln w="19050">
            <a:solidFill>
              <a:srgbClr val="3366FF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ADAE3959-C5B6-8593-EDB9-084D375FE598}"/>
              </a:ext>
            </a:extLst>
          </p:cNvPr>
          <p:cNvSpPr txBox="1"/>
          <p:nvPr/>
        </p:nvSpPr>
        <p:spPr>
          <a:xfrm>
            <a:off x="603189" y="1979548"/>
            <a:ext cx="210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“shifted” block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4B4486E-E04A-120F-B01E-8D78EC53C572}"/>
              </a:ext>
            </a:extLst>
          </p:cNvPr>
          <p:cNvCxnSpPr>
            <a:cxnSpLocks/>
          </p:cNvCxnSpPr>
          <p:nvPr/>
        </p:nvCxnSpPr>
        <p:spPr>
          <a:xfrm>
            <a:off x="2246149" y="2323413"/>
            <a:ext cx="1930315" cy="0"/>
          </a:xfrm>
          <a:prstGeom prst="straightConnector1">
            <a:avLst/>
          </a:prstGeom>
          <a:ln w="19050">
            <a:solidFill>
              <a:srgbClr val="3366FF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47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 animBg="1"/>
      <p:bldP spid="15" grpId="0"/>
      <p:bldP spid="18" grpId="0"/>
      <p:bldP spid="19" grpId="0"/>
      <p:bldP spid="22" grpId="0"/>
      <p:bldP spid="24" grpId="0"/>
      <p:bldP spid="2" grpId="0" animBg="1"/>
      <p:bldP spid="3" grpId="0"/>
      <p:bldP spid="4" grpId="0"/>
      <p:bldP spid="13" grpId="0"/>
      <p:bldP spid="9" grpId="0"/>
      <p:bldP spid="28" grpId="0"/>
      <p:bldP spid="29" grpId="0"/>
      <p:bldP spid="30" grpId="0"/>
      <p:bldP spid="32" grpId="0"/>
      <p:bldP spid="35" grpId="0"/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F71E3-9B9D-C72F-D28C-55CC3446A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E6658F77-B14A-9516-1485-A28C2BC0573D}"/>
              </a:ext>
            </a:extLst>
          </p:cNvPr>
          <p:cNvSpPr txBox="1"/>
          <p:nvPr/>
        </p:nvSpPr>
        <p:spPr>
          <a:xfrm>
            <a:off x="26069" y="437370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(same proof works here)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771EE16-DC0C-EBF4-EB94-27DE46F094C6}"/>
              </a:ext>
            </a:extLst>
          </p:cNvPr>
          <p:cNvSpPr txBox="1"/>
          <p:nvPr/>
        </p:nvSpPr>
        <p:spPr>
          <a:xfrm>
            <a:off x="1403648" y="5653255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theory cannot differentiate LRU from FWF (and FIFO...)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D57DD589-1C8C-BA59-A4A7-3F43ACB61080}"/>
              </a:ext>
            </a:extLst>
          </p:cNvPr>
          <p:cNvSpPr txBox="1"/>
          <p:nvPr/>
        </p:nvSpPr>
        <p:spPr>
          <a:xfrm>
            <a:off x="1043608" y="1060838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(it gets worse when cache becomes larger)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8983F9E-806F-E8E1-1696-62A775BB4929}"/>
              </a:ext>
            </a:extLst>
          </p:cNvPr>
          <p:cNvSpPr txBox="1"/>
          <p:nvPr/>
        </p:nvSpPr>
        <p:spPr>
          <a:xfrm>
            <a:off x="2442" y="188640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observation 1: </a:t>
            </a:r>
            <a:r>
              <a:rPr lang="en-US" sz="2000" dirty="0">
                <a:latin typeface="Comic Sans MS" pitchFamily="66" charset="0"/>
              </a:rPr>
              <a:t>LRU is optimal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E383E25-46EF-6807-AEA2-DEFC2FB622C7}"/>
              </a:ext>
            </a:extLst>
          </p:cNvPr>
          <p:cNvSpPr txBox="1"/>
          <p:nvPr/>
        </p:nvSpPr>
        <p:spPr>
          <a:xfrm>
            <a:off x="0" y="680763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observation 2: </a:t>
            </a:r>
            <a:r>
              <a:rPr lang="en-US" sz="2000" dirty="0">
                <a:latin typeface="Comic Sans MS" pitchFamily="66" charset="0"/>
              </a:rPr>
              <a:t>the optimal competitive ratio is k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90FD408-2F6D-66DA-CC51-7DA736556C3D}"/>
              </a:ext>
            </a:extLst>
          </p:cNvPr>
          <p:cNvSpPr txBox="1"/>
          <p:nvPr/>
        </p:nvSpPr>
        <p:spPr>
          <a:xfrm>
            <a:off x="0" y="1841023"/>
            <a:ext cx="5004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Flush-When-Full(FWF):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latin typeface="Comic Sans MS" pitchFamily="66" charset="0"/>
              </a:rPr>
              <a:t>when the cache is full and a page fault is incurred, evict all the pages in the 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7902332-C020-58EA-F2A2-8E6BB82345FA}"/>
              </a:ext>
            </a:extLst>
          </p:cNvPr>
          <p:cNvSpPr txBox="1"/>
          <p:nvPr/>
        </p:nvSpPr>
        <p:spPr>
          <a:xfrm>
            <a:off x="13606" y="3046734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FWF is better or worse than LRU?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5BDC128-B0A5-89B0-941D-DAB801129EB4}"/>
              </a:ext>
            </a:extLst>
          </p:cNvPr>
          <p:cNvSpPr txBox="1"/>
          <p:nvPr/>
        </p:nvSpPr>
        <p:spPr>
          <a:xfrm>
            <a:off x="4353111" y="3046734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...clearly worse!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A9E6450F-1367-06D3-DDBB-838637AB5743}"/>
              </a:ext>
            </a:extLst>
          </p:cNvPr>
          <p:cNvSpPr txBox="1"/>
          <p:nvPr/>
        </p:nvSpPr>
        <p:spPr>
          <a:xfrm>
            <a:off x="0" y="3636527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The competitive ratio of FWF is at most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5F3697C5-5D04-43B3-D058-45EDB86A2125}"/>
              </a:ext>
            </a:extLst>
          </p:cNvPr>
          <p:cNvSpPr/>
          <p:nvPr/>
        </p:nvSpPr>
        <p:spPr>
          <a:xfrm>
            <a:off x="786228" y="5693263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Quella simpatica palletta">
            <a:extLst>
              <a:ext uri="{FF2B5EF4-FFF2-40B4-BE49-F238E27FC236}">
                <a16:creationId xmlns:a16="http://schemas.microsoft.com/office/drawing/2014/main" id="{26E0E703-48D4-99F3-A4B0-2CBA76A9A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896269"/>
            <a:ext cx="842392" cy="842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72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  <p:bldP spid="14" grpId="0"/>
      <p:bldP spid="2" grpId="0"/>
      <p:bldP spid="3" grpId="0"/>
      <p:bldP spid="7" grpId="0"/>
      <p:bldP spid="12" grpId="0"/>
      <p:bldP spid="19" grpId="0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AAF98-0C4A-4E27-9558-EAC2ADCE5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>
            <a:extLst>
              <a:ext uri="{FF2B5EF4-FFF2-40B4-BE49-F238E27FC236}">
                <a16:creationId xmlns:a16="http://schemas.microsoft.com/office/drawing/2014/main" id="{129C501E-64D2-D313-A395-E4DEF7A55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Resource Augmentation</a:t>
            </a:r>
          </a:p>
        </p:txBody>
      </p:sp>
    </p:spTree>
    <p:extLst>
      <p:ext uri="{BB962C8B-B14F-4D97-AF65-F5344CB8AC3E}">
        <p14:creationId xmlns:p14="http://schemas.microsoft.com/office/powerpoint/2010/main" val="4266134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AC5BA-AF0D-FB23-2BE5-E6835A058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EDEC380-A664-A264-B18E-58EC2B721D74}"/>
              </a:ext>
            </a:extLst>
          </p:cNvPr>
          <p:cNvSpPr txBox="1"/>
          <p:nvPr/>
        </p:nvSpPr>
        <p:spPr>
          <a:xfrm>
            <a:off x="33828" y="12882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compare our protagonist (e.g. LRU) against a weaker competitor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DA42F82-545A-A6A0-34C6-F7D8F0853E9F}"/>
              </a:ext>
            </a:extLst>
          </p:cNvPr>
          <p:cNvSpPr txBox="1"/>
          <p:nvPr/>
        </p:nvSpPr>
        <p:spPr>
          <a:xfrm>
            <a:off x="323528" y="5334099"/>
            <a:ext cx="1530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request other than p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2E84B8C-DEC1-73BB-656C-2B8EA33F4313}"/>
              </a:ext>
            </a:extLst>
          </p:cNvPr>
          <p:cNvSpPr txBox="1"/>
          <p:nvPr/>
        </p:nvSpPr>
        <p:spPr>
          <a:xfrm>
            <a:off x="33828" y="69939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weaker competitor: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FIF but with a cache of size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 err="1">
                <a:latin typeface="Comic Sans MS" pitchFamily="66" charset="0"/>
              </a:rPr>
              <a:t>k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63A569E-7573-2A85-B8F6-3F76C27BAE73}"/>
              </a:ext>
            </a:extLst>
          </p:cNvPr>
          <p:cNvGrpSpPr/>
          <p:nvPr/>
        </p:nvGrpSpPr>
        <p:grpSpPr>
          <a:xfrm>
            <a:off x="30024" y="1281937"/>
            <a:ext cx="9113975" cy="1700057"/>
            <a:chOff x="30024" y="1281937"/>
            <a:chExt cx="9113975" cy="1700057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5271F0F2-20BF-8319-41B6-078DBFF984D3}"/>
                </a:ext>
              </a:extLst>
            </p:cNvPr>
            <p:cNvSpPr txBox="1"/>
            <p:nvPr/>
          </p:nvSpPr>
          <p:spPr>
            <a:xfrm>
              <a:off x="30024" y="2581884"/>
              <a:ext cx="91139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with respect to the optimal offline algorithm with a cache of size h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</a:t>
              </a:r>
              <a:r>
                <a:rPr lang="en-US" sz="2000" dirty="0">
                  <a:latin typeface="Comic Sans MS" pitchFamily="66" charset="0"/>
                </a:rPr>
                <a:t> k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FDB67DB3-F1B3-5178-A221-1025CAA769AB}"/>
                </a:ext>
              </a:extLst>
            </p:cNvPr>
            <p:cNvSpPr txBox="1"/>
            <p:nvPr/>
          </p:nvSpPr>
          <p:spPr>
            <a:xfrm>
              <a:off x="30025" y="1281937"/>
              <a:ext cx="908395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mic Sans MS" pitchFamily="66" charset="0"/>
                </a:rPr>
                <a:t>Theorem </a:t>
              </a:r>
              <a:r>
                <a:rPr lang="en-US" dirty="0">
                  <a:solidFill>
                    <a:srgbClr val="FF0000"/>
                  </a:solidFill>
                  <a:latin typeface="Comic Sans MS" pitchFamily="66" charset="0"/>
                </a:rPr>
                <a:t>[</a:t>
              </a:r>
              <a:r>
                <a:rPr lang="en-US" dirty="0" err="1">
                  <a:solidFill>
                    <a:srgbClr val="FF0000"/>
                  </a:solidFill>
                  <a:latin typeface="Comic Sans MS" pitchFamily="66" charset="0"/>
                </a:rPr>
                <a:t>Sleator&amp;Tarjan</a:t>
              </a:r>
              <a:r>
                <a:rPr lang="en-US" dirty="0">
                  <a:solidFill>
                    <a:srgbClr val="FF0000"/>
                  </a:solidFill>
                  <a:latin typeface="Comic Sans MS" pitchFamily="66" charset="0"/>
                </a:rPr>
                <a:t>, STOC  84]</a:t>
              </a:r>
              <a:endParaRPr lang="en-US" sz="2000" dirty="0">
                <a:solidFill>
                  <a:srgbClr val="FF0000"/>
                </a:solidFill>
                <a:latin typeface="Comic Sans MS" pitchFamily="66" charset="0"/>
              </a:endParaRPr>
            </a:p>
            <a:p>
              <a:pPr lvl="0">
                <a:defRPr/>
              </a:pPr>
              <a:r>
                <a:rPr lang="en-US" sz="2000" dirty="0">
                  <a:latin typeface="Comic Sans MS" pitchFamily="66" charset="0"/>
                </a:rPr>
                <a:t>The competitive ratio of LRU with cache size k is at most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D833A778-346E-E1B9-90A4-0E63BAB00429}"/>
                </a:ext>
              </a:extLst>
            </p:cNvPr>
            <p:cNvSpPr txBox="1"/>
            <p:nvPr/>
          </p:nvSpPr>
          <p:spPr>
            <a:xfrm>
              <a:off x="3242480" y="1916832"/>
              <a:ext cx="5374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k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8C6A5901-49FB-B509-74AA-087B691467F3}"/>
                </a:ext>
              </a:extLst>
            </p:cNvPr>
            <p:cNvSpPr txBox="1"/>
            <p:nvPr/>
          </p:nvSpPr>
          <p:spPr>
            <a:xfrm>
              <a:off x="2939624" y="2215326"/>
              <a:ext cx="12096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k – h + 1</a:t>
              </a:r>
              <a:endParaRPr lang="it-IT" sz="2000" dirty="0">
                <a:latin typeface="Comic Sans MS" pitchFamily="66" charset="0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B6E3571-E1C1-2EDA-F79D-373CE7D3BD5E}"/>
                </a:ext>
              </a:extLst>
            </p:cNvPr>
            <p:cNvCxnSpPr>
              <a:cxnSpLocks/>
            </p:cNvCxnSpPr>
            <p:nvPr/>
          </p:nvCxnSpPr>
          <p:spPr>
            <a:xfrm>
              <a:off x="2927529" y="2256700"/>
              <a:ext cx="1132753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3CF191F-DD96-3CE5-47A5-09BBB0718777}"/>
              </a:ext>
            </a:extLst>
          </p:cNvPr>
          <p:cNvSpPr txBox="1"/>
          <p:nvPr/>
        </p:nvSpPr>
        <p:spPr>
          <a:xfrm>
            <a:off x="39091" y="299695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0F90CB4-49A7-0DDB-2962-320E5875B419}"/>
              </a:ext>
            </a:extLst>
          </p:cNvPr>
          <p:cNvSpPr txBox="1"/>
          <p:nvPr/>
        </p:nvSpPr>
        <p:spPr>
          <a:xfrm>
            <a:off x="60050" y="347352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LRU can have at most k faults in each block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17A26EA-4A38-77B2-435B-2DF62C2EC2AF}"/>
              </a:ext>
            </a:extLst>
          </p:cNvPr>
          <p:cNvSpPr txBox="1"/>
          <p:nvPr/>
        </p:nvSpPr>
        <p:spPr>
          <a:xfrm>
            <a:off x="60050" y="443711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 with cache size h incurs at least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9CCE41A-2E8B-5766-4A74-496A4A9931C1}"/>
              </a:ext>
            </a:extLst>
          </p:cNvPr>
          <p:cNvSpPr txBox="1"/>
          <p:nvPr/>
        </p:nvSpPr>
        <p:spPr>
          <a:xfrm>
            <a:off x="899592" y="4946476"/>
            <a:ext cx="7809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      -        (h-1)                   page faults in that “shifted” block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2AFE888-0F58-A217-F1EB-80F644AE1081}"/>
              </a:ext>
            </a:extLst>
          </p:cNvPr>
          <p:cNvSpPr txBox="1"/>
          <p:nvPr/>
        </p:nvSpPr>
        <p:spPr>
          <a:xfrm>
            <a:off x="1980410" y="5334099"/>
            <a:ext cx="1799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pages in cache other than p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44F97E95-5DFD-B88F-79DC-F1332E9F9B30}"/>
              </a:ext>
            </a:extLst>
          </p:cNvPr>
          <p:cNvSpPr txBox="1"/>
          <p:nvPr/>
        </p:nvSpPr>
        <p:spPr>
          <a:xfrm>
            <a:off x="60050" y="389776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 “shifted” block ending with a request p: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63090B-1D2C-A890-5795-186A59A7B7E4}"/>
              </a:ext>
            </a:extLst>
          </p:cNvPr>
          <p:cNvSpPr/>
          <p:nvPr/>
        </p:nvSpPr>
        <p:spPr>
          <a:xfrm>
            <a:off x="8820472" y="567817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35F19C0-94AC-0665-0E29-7AD35D4F6A67}"/>
              </a:ext>
            </a:extLst>
          </p:cNvPr>
          <p:cNvSpPr txBox="1"/>
          <p:nvPr/>
        </p:nvSpPr>
        <p:spPr>
          <a:xfrm>
            <a:off x="119074" y="6113496"/>
            <a:ext cx="8965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Corollary: </a:t>
            </a:r>
            <a:r>
              <a:rPr lang="en-US" sz="2000" dirty="0">
                <a:latin typeface="Comic Sans MS" pitchFamily="66" charset="0"/>
              </a:rPr>
              <a:t>if LRU has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</a:t>
            </a:r>
            <a:r>
              <a:rPr lang="en-US" sz="2000" dirty="0">
                <a:latin typeface="Comic Sans MS" pitchFamily="66" charset="0"/>
              </a:rPr>
              <a:t>2h (roughly double the cache size of </a:t>
            </a:r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), then it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2-competitive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7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2" grpId="0"/>
      <p:bldP spid="13" grpId="0"/>
      <p:bldP spid="17" grpId="0"/>
      <p:bldP spid="18" grpId="0"/>
      <p:bldP spid="19" grpId="0"/>
      <p:bldP spid="20" grpId="0"/>
      <p:bldP spid="21" grpId="0" animBg="1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EDB95-FF10-3E62-29F6-B47610D1E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698C4A7B-2243-A87D-9559-8C1C617A6B70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Interpretation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74E36A96-2030-47E6-2A45-7370D427FFB7}"/>
              </a:ext>
            </a:extLst>
          </p:cNvPr>
          <p:cNvSpPr txBox="1"/>
          <p:nvPr/>
        </p:nvSpPr>
        <p:spPr>
          <a:xfrm>
            <a:off x="33828" y="805326"/>
            <a:ext cx="911017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Two-Step Approach to System Design: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estimate the cache size that guarantees acceptable page fault rate assuming an optimal algorithm.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double the cache size to guarantee acceptable performance under the LRU algorithm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C6CDD1D-22B9-1BCB-FC79-D5150A7462E4}"/>
              </a:ext>
            </a:extLst>
          </p:cNvPr>
          <p:cNvSpPr txBox="1"/>
          <p:nvPr/>
        </p:nvSpPr>
        <p:spPr>
          <a:xfrm>
            <a:off x="63594" y="3718900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[Young 94]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&gt; 0 and positive integer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, for every request 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, for all but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fraction of the cache sizes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in {1, 2, . . . 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}, the LRU algorithm satisfies either:</a:t>
            </a:r>
          </a:p>
          <a:p>
            <a:pPr marL="457200" lvl="0" indent="-457200">
              <a:buAutoNum type="arabicParenBoth"/>
              <a:defRPr/>
            </a:pPr>
            <a:r>
              <a:rPr lang="en-US" sz="2000" dirty="0">
                <a:latin typeface="Comic Sans MS" pitchFamily="66" charset="0"/>
              </a:rPr>
              <a:t>cost(LRU, k, z) = O(1/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log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  cost(</a:t>
            </a:r>
            <a:r>
              <a:rPr lang="en-US" sz="2000" dirty="0" err="1"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, k, z); or</a:t>
            </a:r>
          </a:p>
          <a:p>
            <a:pPr marL="457200" lvl="0" indent="-457200">
              <a:buAutoNum type="arabicParenBoth"/>
              <a:defRPr/>
            </a:pPr>
            <a:r>
              <a:rPr lang="en-US" sz="2000" dirty="0">
                <a:latin typeface="Comic Sans MS" pitchFamily="66" charset="0"/>
              </a:rPr>
              <a:t>cost(LRU, k, z)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|z|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392FE63A-2DB3-3AD7-9207-33379E9C7378}"/>
              </a:ext>
            </a:extLst>
          </p:cNvPr>
          <p:cNvSpPr txBox="1"/>
          <p:nvPr/>
        </p:nvSpPr>
        <p:spPr>
          <a:xfrm>
            <a:off x="68087" y="32060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can be proved the following theorem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LRU is Loosely Competitive</a:t>
            </a:r>
            <a:r>
              <a:rPr lang="en-US" sz="2000" dirty="0">
                <a:latin typeface="Comic Sans MS" pitchFamily="66" charset="0"/>
              </a:rPr>
              <a:t>):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9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1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Beyond Worst-Case Analysis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B6D5616-E6AB-911F-1A7E-EFAE349990AA}"/>
              </a:ext>
            </a:extLst>
          </p:cNvPr>
          <p:cNvSpPr txBox="1"/>
          <p:nvPr/>
        </p:nvSpPr>
        <p:spPr>
          <a:xfrm>
            <a:off x="42865" y="515224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main reference: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026" name="Picture 2" descr="Beyond the Worst-Case Analysis of Algorithms : Roughgarden, Tim: Amazon.it:  Libri">
            <a:extLst>
              <a:ext uri="{FF2B5EF4-FFF2-40B4-BE49-F238E27FC236}">
                <a16:creationId xmlns:a16="http://schemas.microsoft.com/office/drawing/2014/main" id="{00AC745F-CFF4-C508-E06A-5F277ECBC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436746"/>
            <a:ext cx="1449094" cy="213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F209-AF03-ACF9-0B51-3141F98A3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>
            <a:extLst>
              <a:ext uri="{FF2B5EF4-FFF2-40B4-BE49-F238E27FC236}">
                <a16:creationId xmlns:a16="http://schemas.microsoft.com/office/drawing/2014/main" id="{5AD2E67B-A021-75E3-F23B-03C1C5F1F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motivating examples</a:t>
            </a:r>
          </a:p>
        </p:txBody>
      </p:sp>
    </p:spTree>
    <p:extLst>
      <p:ext uri="{BB962C8B-B14F-4D97-AF65-F5344CB8AC3E}">
        <p14:creationId xmlns:p14="http://schemas.microsoft.com/office/powerpoint/2010/main" val="24654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B2619-1252-BAD7-06BB-4E6A49C18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51662BDA-1481-698A-DE96-98B1412A2047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Cashing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A470C254-9C44-0F3F-963C-7640CF6978E4}"/>
              </a:ext>
            </a:extLst>
          </p:cNvPr>
          <p:cNvSpPr txBox="1"/>
          <p:nvPr/>
        </p:nvSpPr>
        <p:spPr>
          <a:xfrm>
            <a:off x="33828" y="610279"/>
            <a:ext cx="4754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2 types of memory: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a cache: small &amp; fast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 memory: large &amp; slow</a:t>
            </a: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767B8126-FCD9-7FE8-CD34-0ED0D1F2E74F}"/>
              </a:ext>
            </a:extLst>
          </p:cNvPr>
          <p:cNvSpPr txBox="1"/>
          <p:nvPr/>
        </p:nvSpPr>
        <p:spPr>
          <a:xfrm>
            <a:off x="4878" y="1621338"/>
            <a:ext cx="6846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 program requesting data as a sequence of pages 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137F02C-2D7D-FFE1-A356-C3B67479B216}"/>
              </a:ext>
            </a:extLst>
          </p:cNvPr>
          <p:cNvSpPr txBox="1"/>
          <p:nvPr/>
        </p:nvSpPr>
        <p:spPr>
          <a:xfrm>
            <a:off x="12838" y="2052654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page fault (cache miss): the requested page is not in cache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4970DED3-7288-26AC-D5F1-3FF7D18CD246}"/>
              </a:ext>
            </a:extLst>
          </p:cNvPr>
          <p:cNvSpPr txBox="1"/>
          <p:nvPr/>
        </p:nvSpPr>
        <p:spPr>
          <a:xfrm>
            <a:off x="44653" y="2646588"/>
            <a:ext cx="697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algorithmic question: </a:t>
            </a:r>
            <a:r>
              <a:rPr lang="en-US" sz="2000" dirty="0">
                <a:latin typeface="Comic Sans MS" pitchFamily="66" charset="0"/>
              </a:rPr>
              <a:t>which page should be evicted?</a:t>
            </a:r>
            <a:endParaRPr lang="it-IT" sz="2000" dirty="0">
              <a:latin typeface="Comic Sans MS" pitchFamily="66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12C233-AD50-A50D-DC6D-2317B966D1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086593"/>
              </p:ext>
            </p:extLst>
          </p:nvPr>
        </p:nvGraphicFramePr>
        <p:xfrm>
          <a:off x="899592" y="3260961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0" name="CasellaDiTesto 3">
            <a:extLst>
              <a:ext uri="{FF2B5EF4-FFF2-40B4-BE49-F238E27FC236}">
                <a16:creationId xmlns:a16="http://schemas.microsoft.com/office/drawing/2014/main" id="{EFE2FA94-09D4-F987-9A12-AB9C13D86216}"/>
              </a:ext>
            </a:extLst>
          </p:cNvPr>
          <p:cNvSpPr txBox="1"/>
          <p:nvPr/>
        </p:nvSpPr>
        <p:spPr>
          <a:xfrm>
            <a:off x="17252" y="508352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sequence: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818965E9-4ED5-F7E3-C2DD-69085536B3F8}"/>
              </a:ext>
            </a:extLst>
          </p:cNvPr>
          <p:cNvSpPr txBox="1"/>
          <p:nvPr/>
        </p:nvSpPr>
        <p:spPr>
          <a:xfrm>
            <a:off x="1211937" y="5083524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6E93120-E642-71A2-35E8-63E8DFF5B0E0}"/>
              </a:ext>
            </a:extLst>
          </p:cNvPr>
          <p:cNvSpPr txBox="1"/>
          <p:nvPr/>
        </p:nvSpPr>
        <p:spPr>
          <a:xfrm>
            <a:off x="1442595" y="5084840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9309720-EB4E-8521-CAF6-2CAF769DA51D}"/>
              </a:ext>
            </a:extLst>
          </p:cNvPr>
          <p:cNvSpPr txBox="1"/>
          <p:nvPr/>
        </p:nvSpPr>
        <p:spPr>
          <a:xfrm>
            <a:off x="1780771" y="5083524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DC557D8F-9518-15B6-DC71-4A09654C7725}"/>
              </a:ext>
            </a:extLst>
          </p:cNvPr>
          <p:cNvSpPr txBox="1"/>
          <p:nvPr/>
        </p:nvSpPr>
        <p:spPr>
          <a:xfrm>
            <a:off x="2285658" y="5083524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3B0FC0B8-364B-494A-6A4E-333931D867F4}"/>
              </a:ext>
            </a:extLst>
          </p:cNvPr>
          <p:cNvSpPr txBox="1"/>
          <p:nvPr/>
        </p:nvSpPr>
        <p:spPr>
          <a:xfrm>
            <a:off x="2516316" y="5084840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531FA411-7AB5-2F2E-54D3-A98E91ACD886}"/>
              </a:ext>
            </a:extLst>
          </p:cNvPr>
          <p:cNvSpPr txBox="1"/>
          <p:nvPr/>
        </p:nvSpPr>
        <p:spPr>
          <a:xfrm>
            <a:off x="2854492" y="5083524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F84C145-DBCD-91AA-3BBA-883C71BF38DE}"/>
              </a:ext>
            </a:extLst>
          </p:cNvPr>
          <p:cNvSpPr txBox="1"/>
          <p:nvPr/>
        </p:nvSpPr>
        <p:spPr>
          <a:xfrm>
            <a:off x="3192668" y="5084840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FE4D6179-0189-C9CE-103A-C865BF59D0B2}"/>
              </a:ext>
            </a:extLst>
          </p:cNvPr>
          <p:cNvSpPr txBox="1"/>
          <p:nvPr/>
        </p:nvSpPr>
        <p:spPr>
          <a:xfrm>
            <a:off x="3530844" y="5083524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96649D3-4D6D-82C3-77B1-BDFA341024FC}"/>
              </a:ext>
            </a:extLst>
          </p:cNvPr>
          <p:cNvSpPr txBox="1"/>
          <p:nvPr/>
        </p:nvSpPr>
        <p:spPr>
          <a:xfrm>
            <a:off x="899591" y="3245753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DAAAB1C-DF91-C29A-4C90-1F882F29F0E5}"/>
              </a:ext>
            </a:extLst>
          </p:cNvPr>
          <p:cNvSpPr txBox="1"/>
          <p:nvPr/>
        </p:nvSpPr>
        <p:spPr>
          <a:xfrm>
            <a:off x="799785" y="363020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9FB055BD-9998-3E99-BFD3-AEA5A1944941}"/>
              </a:ext>
            </a:extLst>
          </p:cNvPr>
          <p:cNvSpPr txBox="1"/>
          <p:nvPr/>
        </p:nvSpPr>
        <p:spPr>
          <a:xfrm>
            <a:off x="799785" y="398007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2887DB5-D472-F06C-CD25-7DDBF77E9485}"/>
              </a:ext>
            </a:extLst>
          </p:cNvPr>
          <p:cNvSpPr txBox="1"/>
          <p:nvPr/>
        </p:nvSpPr>
        <p:spPr>
          <a:xfrm>
            <a:off x="799785" y="4362186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A061A7BE-523E-70A9-322C-033F85E18DDE}"/>
              </a:ext>
            </a:extLst>
          </p:cNvPr>
          <p:cNvSpPr txBox="1"/>
          <p:nvPr/>
        </p:nvSpPr>
        <p:spPr>
          <a:xfrm>
            <a:off x="5632794" y="3347859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FIF: </a:t>
            </a:r>
            <a:r>
              <a:rPr lang="en-US" sz="2000" dirty="0">
                <a:latin typeface="Comic Sans MS" pitchFamily="66" charset="0"/>
              </a:rPr>
              <a:t>farthest in the future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(offline optimal)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46942314-680D-7919-D1DF-7DF30C33B4B9}"/>
              </a:ext>
            </a:extLst>
          </p:cNvPr>
          <p:cNvSpPr txBox="1"/>
          <p:nvPr/>
        </p:nvSpPr>
        <p:spPr>
          <a:xfrm>
            <a:off x="5632794" y="4108728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FIFO: </a:t>
            </a:r>
            <a:r>
              <a:rPr lang="en-US" sz="2000" dirty="0">
                <a:latin typeface="Comic Sans MS" pitchFamily="66" charset="0"/>
              </a:rPr>
              <a:t>first-in first-out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110261CA-B1CB-C8C6-0D09-465143332DB2}"/>
              </a:ext>
            </a:extLst>
          </p:cNvPr>
          <p:cNvSpPr txBox="1"/>
          <p:nvPr/>
        </p:nvSpPr>
        <p:spPr>
          <a:xfrm>
            <a:off x="5632794" y="4508838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LRU: </a:t>
            </a:r>
            <a:r>
              <a:rPr lang="en-US" sz="2000" dirty="0">
                <a:latin typeface="Comic Sans MS" pitchFamily="66" charset="0"/>
              </a:rPr>
              <a:t>least recently used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666838F0-1C7F-D114-BA75-80CF4F630D5D}"/>
              </a:ext>
            </a:extLst>
          </p:cNvPr>
          <p:cNvSpPr txBox="1"/>
          <p:nvPr/>
        </p:nvSpPr>
        <p:spPr>
          <a:xfrm>
            <a:off x="-10726" y="378714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792A608A-D580-06C5-1A00-876D4D18C39D}"/>
              </a:ext>
            </a:extLst>
          </p:cNvPr>
          <p:cNvSpPr txBox="1"/>
          <p:nvPr/>
        </p:nvSpPr>
        <p:spPr>
          <a:xfrm>
            <a:off x="-10726" y="5952950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research challenge: </a:t>
            </a:r>
            <a:r>
              <a:rPr lang="en-US" sz="2000" dirty="0">
                <a:latin typeface="Comic Sans MS" pitchFamily="66" charset="0"/>
              </a:rPr>
              <a:t>develop a theory to explain LRU’s empirical superiority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41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5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2" grpId="0"/>
      <p:bldP spid="23" grpId="0"/>
      <p:bldP spid="27" grpId="0"/>
      <p:bldP spid="28" grpId="0"/>
      <p:bldP spid="29" grpId="0"/>
      <p:bldP spid="30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7EFA2-4AA8-A08F-A30F-86D01AE3F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7546E8FE-597D-DA4B-930E-10A9642C0002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Linear programming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ED80002B-739E-3D40-64DE-262DF94A832C}"/>
              </a:ext>
            </a:extLst>
          </p:cNvPr>
          <p:cNvSpPr txBox="1"/>
          <p:nvPr/>
        </p:nvSpPr>
        <p:spPr>
          <a:xfrm>
            <a:off x="-10726" y="5952950"/>
            <a:ext cx="9154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research challenge: </a:t>
            </a:r>
          </a:p>
          <a:p>
            <a:r>
              <a:rPr lang="en-US" sz="2000" dirty="0">
                <a:latin typeface="Comic Sans MS" pitchFamily="66" charset="0"/>
              </a:rPr>
              <a:t>develop theory to explain the empirical performance of the simplex method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B2788B2-B3E2-8BF6-AB21-CD4276534FD2}"/>
              </a:ext>
            </a:extLst>
          </p:cNvPr>
          <p:cNvGrpSpPr/>
          <p:nvPr/>
        </p:nvGrpSpPr>
        <p:grpSpPr>
          <a:xfrm>
            <a:off x="2339752" y="620688"/>
            <a:ext cx="4271995" cy="2304256"/>
            <a:chOff x="4980525" y="1268760"/>
            <a:chExt cx="4271995" cy="2304256"/>
          </a:xfrm>
        </p:grpSpPr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5AEB9386-E015-4516-39D5-093BF8A1EFB0}"/>
                </a:ext>
              </a:extLst>
            </p:cNvPr>
            <p:cNvSpPr txBox="1"/>
            <p:nvPr/>
          </p:nvSpPr>
          <p:spPr>
            <a:xfrm>
              <a:off x="4980525" y="2324110"/>
              <a:ext cx="14852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subject to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2149CDBA-53DE-4D4B-8F08-DD21AFC251B9}"/>
                </a:ext>
              </a:extLst>
            </p:cNvPr>
            <p:cNvSpPr txBox="1"/>
            <p:nvPr/>
          </p:nvSpPr>
          <p:spPr>
            <a:xfrm>
              <a:off x="8199847" y="2324110"/>
              <a:ext cx="10526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anose="030F0702030302020204" pitchFamily="66" charset="0"/>
                </a:rPr>
                <a:t>e</a:t>
              </a:r>
              <a:r>
                <a:rPr lang="en-US" sz="2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</a:t>
              </a:r>
              <a:r>
                <a:rPr lang="en-US" sz="2000" dirty="0" err="1">
                  <a:latin typeface="Comic Sans MS" panose="030F0702030302020204" pitchFamily="66" charset="0"/>
                  <a:cs typeface="MV Boli" panose="02000500030200090000" pitchFamily="2" charset="0"/>
                </a:rPr>
                <a:t>U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68BB7461-2BFD-E79F-3B47-100D07BCDCC9}"/>
                </a:ext>
              </a:extLst>
            </p:cNvPr>
            <p:cNvSpPr txBox="1"/>
            <p:nvPr/>
          </p:nvSpPr>
          <p:spPr>
            <a:xfrm>
              <a:off x="5094946" y="1455119"/>
              <a:ext cx="1386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minimize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FBB74CD8-09A2-D519-7777-B8A452815F3B}"/>
                </a:ext>
              </a:extLst>
            </p:cNvPr>
            <p:cNvSpPr txBox="1"/>
            <p:nvPr/>
          </p:nvSpPr>
          <p:spPr>
            <a:xfrm>
              <a:off x="6481354" y="126876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7683AAB8-4A8C-5655-4A7F-3237FBBC9A4E}"/>
                </a:ext>
              </a:extLst>
            </p:cNvPr>
            <p:cNvSpPr txBox="1"/>
            <p:nvPr/>
          </p:nvSpPr>
          <p:spPr>
            <a:xfrm>
              <a:off x="6373342" y="1737641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18EB1DDB-58D8-5B2B-2495-FCF3433C3B01}"/>
                </a:ext>
              </a:extLst>
            </p:cNvPr>
            <p:cNvSpPr txBox="1"/>
            <p:nvPr/>
          </p:nvSpPr>
          <p:spPr>
            <a:xfrm>
              <a:off x="6787133" y="142986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c(S)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DC91D674-1DE9-4161-3DB1-9100D565C91D}"/>
                </a:ext>
              </a:extLst>
            </p:cNvPr>
            <p:cNvSpPr txBox="1"/>
            <p:nvPr/>
          </p:nvSpPr>
          <p:spPr>
            <a:xfrm>
              <a:off x="6535106" y="2151710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91F9B8A9-E1DF-D2E1-B83C-BA29F40DD462}"/>
                </a:ext>
              </a:extLst>
            </p:cNvPr>
            <p:cNvSpPr txBox="1"/>
            <p:nvPr/>
          </p:nvSpPr>
          <p:spPr>
            <a:xfrm>
              <a:off x="6301334" y="2650657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S:eS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D98A6233-FEA4-D1FC-80AC-2EBC52051C3F}"/>
                </a:ext>
              </a:extLst>
            </p:cNvPr>
            <p:cNvSpPr txBox="1"/>
            <p:nvPr/>
          </p:nvSpPr>
          <p:spPr>
            <a:xfrm>
              <a:off x="6840885" y="2312815"/>
              <a:ext cx="11390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 err="1">
                  <a:latin typeface="Comic Sans MS" pitchFamily="66" charset="0"/>
                  <a:cs typeface="MV Boli" panose="02000500030200090000" pitchFamily="2" charset="0"/>
                </a:rPr>
                <a:t>x</a:t>
              </a:r>
              <a:r>
                <a:rPr lang="en-US" sz="2000" baseline="-25000" dirty="0" err="1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 </a:t>
              </a:r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  <a:sym typeface="Symbol" panose="05050102010706020507" pitchFamily="18" charset="2"/>
                </a:rPr>
                <a:t> 1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EA6006EF-536A-F415-4FBF-1E350F63C235}"/>
                </a:ext>
              </a:extLst>
            </p:cNvPr>
            <p:cNvSpPr txBox="1"/>
            <p:nvPr/>
          </p:nvSpPr>
          <p:spPr>
            <a:xfrm>
              <a:off x="6508229" y="3111351"/>
              <a:ext cx="1314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cs typeface="MV Boli" panose="02000500030200090000" pitchFamily="2" charset="0"/>
                </a:rPr>
                <a:t> x</a:t>
              </a:r>
              <a:r>
                <a:rPr lang="en-US" sz="2000" baseline="-25000" dirty="0">
                  <a:latin typeface="Comic Sans MS" pitchFamily="66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0</a:t>
              </a:r>
              <a:endParaRPr lang="it-IT" sz="2000" baseline="-25000" dirty="0">
                <a:latin typeface="Comic Sans MS" pitchFamily="66" charset="0"/>
              </a:endParaRPr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847A12C3-6C64-4869-9E5F-DF4EE2B4A320}"/>
                </a:ext>
              </a:extLst>
            </p:cNvPr>
            <p:cNvSpPr txBox="1"/>
            <p:nvPr/>
          </p:nvSpPr>
          <p:spPr>
            <a:xfrm>
              <a:off x="8199847" y="3111351"/>
              <a:ext cx="8023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S</a:t>
              </a:r>
              <a:r>
                <a:rPr lang="en-US" sz="2400" dirty="0">
                  <a:latin typeface="MV Boli" panose="02000500030200090000" pitchFamily="2" charset="0"/>
                  <a:cs typeface="MV Boli" panose="02000500030200090000" pitchFamily="2" charset="0"/>
                </a:rPr>
                <a:t>S</a:t>
              </a:r>
              <a:r>
                <a:rPr lang="en-US" sz="2000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9E642ADB-7894-E1DE-B310-451366B01BF0}"/>
              </a:ext>
            </a:extLst>
          </p:cNvPr>
          <p:cNvSpPr txBox="1"/>
          <p:nvPr/>
        </p:nvSpPr>
        <p:spPr>
          <a:xfrm>
            <a:off x="251520" y="3050857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which algorithm do you know to solve a linear program?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20F8E4E0-3552-8021-7C8C-D6978C517B85}"/>
              </a:ext>
            </a:extLst>
          </p:cNvPr>
          <p:cNvSpPr txBox="1"/>
          <p:nvPr/>
        </p:nvSpPr>
        <p:spPr>
          <a:xfrm>
            <a:off x="593892" y="3738999"/>
            <a:ext cx="7214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simplex algorithm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EE057B65-DBFB-C948-DA57-C11381EB72BC}"/>
              </a:ext>
            </a:extLst>
          </p:cNvPr>
          <p:cNvSpPr txBox="1"/>
          <p:nvPr/>
        </p:nvSpPr>
        <p:spPr>
          <a:xfrm>
            <a:off x="593892" y="4713045"/>
            <a:ext cx="2744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ellipsoid method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2336FAB3-1821-4257-3B8D-D6BC9ABBFB9B}"/>
              </a:ext>
            </a:extLst>
          </p:cNvPr>
          <p:cNvSpPr txBox="1"/>
          <p:nvPr/>
        </p:nvSpPr>
        <p:spPr>
          <a:xfrm>
            <a:off x="3338851" y="3510581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(exponential running time in the worst case, but almost linear in practice) 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4708A4EE-1860-FB7A-32F5-8FCE5DF89B65}"/>
              </a:ext>
            </a:extLst>
          </p:cNvPr>
          <p:cNvSpPr txBox="1"/>
          <p:nvPr/>
        </p:nvSpPr>
        <p:spPr>
          <a:xfrm>
            <a:off x="3338851" y="4543861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(poly-time in the worst case, but not so good in practice) 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38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3" grpId="0"/>
      <p:bldP spid="37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0778F-20D7-2E55-AA8C-990DE70CF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60AF0512-013C-7FA3-7678-D29EAD479002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Clustering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51D921DE-F828-BDA9-9ADB-67BF7E5900F9}"/>
              </a:ext>
            </a:extLst>
          </p:cNvPr>
          <p:cNvSpPr txBox="1"/>
          <p:nvPr/>
        </p:nvSpPr>
        <p:spPr>
          <a:xfrm>
            <a:off x="33828" y="610279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give n data points, identify “meaningful” groups </a:t>
            </a: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11E6569F-5700-5D08-C7CC-D93AA3477DDC}"/>
              </a:ext>
            </a:extLst>
          </p:cNvPr>
          <p:cNvSpPr txBox="1"/>
          <p:nvPr/>
        </p:nvSpPr>
        <p:spPr>
          <a:xfrm>
            <a:off x="16259" y="1011032"/>
            <a:ext cx="6846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unsupervised learning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0E769A7-97BB-9273-9EF2-90429E0356FD}"/>
              </a:ext>
            </a:extLst>
          </p:cNvPr>
          <p:cNvSpPr txBox="1"/>
          <p:nvPr/>
        </p:nvSpPr>
        <p:spPr>
          <a:xfrm>
            <a:off x="10269" y="1780840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usual approach: pose an objective function and optimize it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63B2D7E-1A28-B118-E86D-1406E194FB45}"/>
              </a:ext>
            </a:extLst>
          </p:cNvPr>
          <p:cNvSpPr txBox="1"/>
          <p:nvPr/>
        </p:nvSpPr>
        <p:spPr>
          <a:xfrm>
            <a:off x="20533" y="3091155"/>
            <a:ext cx="9116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Meta-theorem: </a:t>
            </a:r>
            <a:r>
              <a:rPr lang="en-US" sz="2000" dirty="0">
                <a:latin typeface="Comic Sans MS" pitchFamily="66" charset="0"/>
              </a:rPr>
              <a:t>Every standard approach of modeling clustering as an optimization problem results in an NP-hard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F108F93F-9D92-008D-9379-2EF796F22763}"/>
              </a:ext>
            </a:extLst>
          </p:cNvPr>
          <p:cNvSpPr txBox="1"/>
          <p:nvPr/>
        </p:nvSpPr>
        <p:spPr>
          <a:xfrm>
            <a:off x="-40839" y="4715018"/>
            <a:ext cx="9154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research challenge: </a:t>
            </a:r>
          </a:p>
          <a:p>
            <a:r>
              <a:rPr lang="en-US" sz="2000" dirty="0">
                <a:latin typeface="Comic Sans MS" pitchFamily="66" charset="0"/>
              </a:rPr>
              <a:t>prove that clustering is hard only when it doesn't matter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12EB1B9-9F6F-01A6-C3BF-D9647CD005C7}"/>
              </a:ext>
            </a:extLst>
          </p:cNvPr>
          <p:cNvSpPr txBox="1"/>
          <p:nvPr/>
        </p:nvSpPr>
        <p:spPr>
          <a:xfrm>
            <a:off x="16259" y="1411117"/>
            <a:ext cx="6846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what does it mean “meaningful”?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0E1700C5-5763-569A-BCA3-759AE1707946}"/>
              </a:ext>
            </a:extLst>
          </p:cNvPr>
          <p:cNvSpPr txBox="1"/>
          <p:nvPr/>
        </p:nvSpPr>
        <p:spPr>
          <a:xfrm>
            <a:off x="323528" y="2166771"/>
            <a:ext cx="8231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e.g.: k-center, k-means, k-median.</a:t>
            </a:r>
          </a:p>
        </p:txBody>
      </p:sp>
      <p:pic>
        <p:nvPicPr>
          <p:cNvPr id="18" name="Picture 17" descr="A person sitting on a bench with a statue in the background&#10;&#10;Description automatically generated">
            <a:extLst>
              <a:ext uri="{FF2B5EF4-FFF2-40B4-BE49-F238E27FC236}">
                <a16:creationId xmlns:a16="http://schemas.microsoft.com/office/drawing/2014/main" id="{F211B4F3-170E-F3E6-BC0F-06A0FF51DF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450" y="5293634"/>
            <a:ext cx="1983040" cy="158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9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36" grpId="0"/>
      <p:bldP spid="2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BB716-18C2-E807-90A9-91DBC6E0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E43E213A-1BA6-9CD2-29BD-B8C438D56B21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Analysis of algorithms: why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0130218A-60A4-8D1A-8485-1143783B47BB}"/>
              </a:ext>
            </a:extLst>
          </p:cNvPr>
          <p:cNvSpPr txBox="1"/>
          <p:nvPr/>
        </p:nvSpPr>
        <p:spPr>
          <a:xfrm>
            <a:off x="33828" y="1112031"/>
            <a:ext cx="9002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 1 (Performance Prediction): </a:t>
            </a:r>
          </a:p>
          <a:p>
            <a:r>
              <a:rPr lang="en-US" sz="2000" dirty="0">
                <a:latin typeface="Comic Sans MS" pitchFamily="66" charset="0"/>
              </a:rPr>
              <a:t>explain or predict the empirical performance of an algorithm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5AAD9AC-3015-216A-F47A-1AF032561CBA}"/>
              </a:ext>
            </a:extLst>
          </p:cNvPr>
          <p:cNvSpPr txBox="1"/>
          <p:nvPr/>
        </p:nvSpPr>
        <p:spPr>
          <a:xfrm>
            <a:off x="33828" y="2407279"/>
            <a:ext cx="9002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 2 (Identify Optimal Algorithms): </a:t>
            </a:r>
          </a:p>
          <a:p>
            <a:r>
              <a:rPr lang="en-US" sz="2000" dirty="0">
                <a:latin typeface="Comic Sans MS" pitchFamily="66" charset="0"/>
              </a:rPr>
              <a:t>rank different algorithms according to their performance, and ideally to single out one algorithm as "optimal"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2CD8D10-D47E-7DEE-DBC2-94FD4F2ED13E}"/>
              </a:ext>
            </a:extLst>
          </p:cNvPr>
          <p:cNvSpPr txBox="1"/>
          <p:nvPr/>
        </p:nvSpPr>
        <p:spPr>
          <a:xfrm>
            <a:off x="70666" y="4010304"/>
            <a:ext cx="9002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 3 (Design New Algorithms): </a:t>
            </a:r>
          </a:p>
          <a:p>
            <a:r>
              <a:rPr lang="en-US" sz="2000" dirty="0">
                <a:latin typeface="Comic Sans MS" pitchFamily="66" charset="0"/>
              </a:rPr>
              <a:t>guide the development of new algorithms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1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A56CB-848D-16B8-F6F1-382B6C8FB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9C241A5C-9E8B-4E37-3520-61D5DDE0748E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Summarizing the performance of an algorithm: WC analysis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8F81D86-9948-EF95-4180-3468342DE66B}"/>
              </a:ext>
            </a:extLst>
          </p:cNvPr>
          <p:cNvSpPr txBox="1"/>
          <p:nvPr/>
        </p:nvSpPr>
        <p:spPr>
          <a:xfrm>
            <a:off x="16878" y="86865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A,z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D56F985-F08C-797A-8BA3-1EDF7D6A0309}"/>
              </a:ext>
            </a:extLst>
          </p:cNvPr>
          <p:cNvSpPr txBox="1"/>
          <p:nvPr/>
        </p:nvSpPr>
        <p:spPr>
          <a:xfrm>
            <a:off x="1331640" y="868650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amount of resources algorithm A consumes for input z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2EEBDC3-D6BE-1A28-9163-6D34D452819A}"/>
              </a:ext>
            </a:extLst>
          </p:cNvPr>
          <p:cNvSpPr txBox="1"/>
          <p:nvPr/>
        </p:nvSpPr>
        <p:spPr>
          <a:xfrm>
            <a:off x="323528" y="1372706"/>
            <a:ext cx="8385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e.g., running time, space, I/O operations, cost of a solution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A9E565A-BFD5-2F5D-CEEC-254CC62D9F3C}"/>
              </a:ext>
            </a:extLst>
          </p:cNvPr>
          <p:cNvSpPr txBox="1"/>
          <p:nvPr/>
        </p:nvSpPr>
        <p:spPr>
          <a:xfrm>
            <a:off x="20533" y="2524834"/>
            <a:ext cx="9116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WC analysis summarizes the performance of as: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292B70F-1171-F386-ABC1-978FD6AEE1CB}"/>
              </a:ext>
            </a:extLst>
          </p:cNvPr>
          <p:cNvSpPr txBox="1"/>
          <p:nvPr/>
        </p:nvSpPr>
        <p:spPr>
          <a:xfrm>
            <a:off x="1171419" y="3285236"/>
            <a:ext cx="2108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 cost(</a:t>
            </a:r>
            <a:r>
              <a:rPr lang="en-US" sz="2000" dirty="0" err="1">
                <a:latin typeface="Comic Sans MS" pitchFamily="66" charset="0"/>
              </a:rPr>
              <a:t>A,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4A5BC54-AD50-860F-AA27-2C52369A938C}"/>
              </a:ext>
            </a:extLst>
          </p:cNvPr>
          <p:cNvSpPr txBox="1"/>
          <p:nvPr/>
        </p:nvSpPr>
        <p:spPr>
          <a:xfrm>
            <a:off x="1331640" y="3563724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34EA00C-CF04-8B64-B2EE-873CE296F8B8}"/>
              </a:ext>
            </a:extLst>
          </p:cNvPr>
          <p:cNvSpPr txBox="1"/>
          <p:nvPr/>
        </p:nvSpPr>
        <p:spPr>
          <a:xfrm>
            <a:off x="4516155" y="3162125"/>
            <a:ext cx="3296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(sometime parameterized by the length n of the input z)</a:t>
            </a:r>
            <a:endParaRPr lang="it-IT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8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ED699-0352-A34D-3C6E-2419A3CC7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asellaDiTesto 3">
            <a:extLst>
              <a:ext uri="{FF2B5EF4-FFF2-40B4-BE49-F238E27FC236}">
                <a16:creationId xmlns:a16="http://schemas.microsoft.com/office/drawing/2014/main" id="{3BFA8A0A-458D-4CEA-60D1-00D15AE0AC7A}"/>
              </a:ext>
            </a:extLst>
          </p:cNvPr>
          <p:cNvSpPr txBox="1"/>
          <p:nvPr/>
        </p:nvSpPr>
        <p:spPr>
          <a:xfrm>
            <a:off x="33828" y="980728"/>
            <a:ext cx="9002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1. good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wc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upper bound are awesome: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in the happy case no need to think about the nature of the application domain or the input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DF9B073-9F85-0EBA-18A2-88A0B9EB1072}"/>
              </a:ext>
            </a:extLst>
          </p:cNvPr>
          <p:cNvSpPr txBox="1"/>
          <p:nvPr/>
        </p:nvSpPr>
        <p:spPr>
          <a:xfrm>
            <a:off x="33828" y="2204864"/>
            <a:ext cx="9002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2. Mathematical tractability: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usually easier to establish tight bounds in the worst case. (Note: the utility of a mathematical model is not necessary monotone increasing in its realism.)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3127428-2F3B-80EA-D5BA-B14B8FAAC4B1}"/>
              </a:ext>
            </a:extLst>
          </p:cNvPr>
          <p:cNvSpPr txBox="1"/>
          <p:nvPr/>
        </p:nvSpPr>
        <p:spPr>
          <a:xfrm>
            <a:off x="28625" y="3736776"/>
            <a:ext cx="9002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3. No data model: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worst-case analysis is particularly sensible for "general-purpose" algorithms (sometimes this is what you want). </a:t>
            </a:r>
          </a:p>
          <a:p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FE571A4E-FA83-6FA5-C146-C783BDE3E916}"/>
              </a:ext>
            </a:extLst>
          </p:cNvPr>
          <p:cNvSpPr txBox="1"/>
          <p:nvPr/>
        </p:nvSpPr>
        <p:spPr>
          <a:xfrm>
            <a:off x="0" y="116632"/>
            <a:ext cx="3635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Pros of the WC analysis 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1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" grpId="0"/>
      <p:bldP spid="5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1371</Words>
  <Application>Microsoft Office PowerPoint</Application>
  <PresentationFormat>On-screen Show (4:3)</PresentationFormat>
  <Paragraphs>184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343</cp:revision>
  <dcterms:created xsi:type="dcterms:W3CDTF">2013-03-05T17:51:33Z</dcterms:created>
  <dcterms:modified xsi:type="dcterms:W3CDTF">2026-04-14T06:44:34Z</dcterms:modified>
</cp:coreProperties>
</file>