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344" r:id="rId3"/>
    <p:sldId id="330" r:id="rId4"/>
    <p:sldId id="409" r:id="rId5"/>
    <p:sldId id="400" r:id="rId6"/>
    <p:sldId id="398" r:id="rId7"/>
    <p:sldId id="399" r:id="rId8"/>
    <p:sldId id="373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01" r:id="rId19"/>
    <p:sldId id="368" r:id="rId20"/>
    <p:sldId id="402" r:id="rId21"/>
    <p:sldId id="441" r:id="rId22"/>
    <p:sldId id="442" r:id="rId23"/>
    <p:sldId id="443" r:id="rId24"/>
    <p:sldId id="444" r:id="rId25"/>
    <p:sldId id="363" r:id="rId26"/>
    <p:sldId id="403" r:id="rId27"/>
    <p:sldId id="405" r:id="rId28"/>
    <p:sldId id="404" r:id="rId29"/>
    <p:sldId id="406" r:id="rId30"/>
    <p:sldId id="407" r:id="rId31"/>
    <p:sldId id="427" r:id="rId32"/>
    <p:sldId id="428" r:id="rId33"/>
    <p:sldId id="429" r:id="rId34"/>
    <p:sldId id="430" r:id="rId35"/>
    <p:sldId id="431" r:id="rId36"/>
    <p:sldId id="432" r:id="rId37"/>
    <p:sldId id="433" r:id="rId38"/>
    <p:sldId id="434" r:id="rId39"/>
    <p:sldId id="435" r:id="rId40"/>
    <p:sldId id="436" r:id="rId41"/>
    <p:sldId id="408" r:id="rId42"/>
    <p:sldId id="411" r:id="rId43"/>
    <p:sldId id="412" r:id="rId44"/>
    <p:sldId id="413" r:id="rId45"/>
    <p:sldId id="414" r:id="rId46"/>
    <p:sldId id="415" r:id="rId47"/>
    <p:sldId id="416" r:id="rId48"/>
    <p:sldId id="417" r:id="rId49"/>
    <p:sldId id="418" r:id="rId50"/>
    <p:sldId id="419" r:id="rId51"/>
    <p:sldId id="420" r:id="rId52"/>
    <p:sldId id="421" r:id="rId53"/>
    <p:sldId id="422" r:id="rId54"/>
    <p:sldId id="423" r:id="rId55"/>
    <p:sldId id="424" r:id="rId56"/>
    <p:sldId id="425" r:id="rId57"/>
    <p:sldId id="426" r:id="rId58"/>
    <p:sldId id="437" r:id="rId59"/>
    <p:sldId id="438" r:id="rId60"/>
    <p:sldId id="440" r:id="rId6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21/03/2023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28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858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77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93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601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290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C3BC330-1A0C-A5BA-B5D3-EDC14151A291}"/>
              </a:ext>
            </a:extLst>
          </p:cNvPr>
          <p:cNvSpPr txBox="1"/>
          <p:nvPr/>
        </p:nvSpPr>
        <p:spPr>
          <a:xfrm>
            <a:off x="7657502" y="1613991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71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21AC400-6FA7-519C-AE7A-67BBDD164CB2}"/>
              </a:ext>
            </a:extLst>
          </p:cNvPr>
          <p:cNvSpPr txBox="1"/>
          <p:nvPr/>
        </p:nvSpPr>
        <p:spPr>
          <a:xfrm>
            <a:off x="3476161" y="3378187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1CD9FB2-FA02-95A9-F43D-7D554838FFDB}"/>
              </a:ext>
            </a:extLst>
          </p:cNvPr>
          <p:cNvSpPr txBox="1"/>
          <p:nvPr/>
        </p:nvSpPr>
        <p:spPr>
          <a:xfrm>
            <a:off x="3503858" y="1632195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C3BC330-1A0C-A5BA-B5D3-EDC14151A291}"/>
              </a:ext>
            </a:extLst>
          </p:cNvPr>
          <p:cNvSpPr txBox="1"/>
          <p:nvPr/>
        </p:nvSpPr>
        <p:spPr>
          <a:xfrm>
            <a:off x="7657502" y="1613991"/>
            <a:ext cx="435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61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1155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r>
              <a:rPr lang="en-US" sz="2000" dirty="0">
                <a:latin typeface="Comic Sans MS" pitchFamily="66" charset="0"/>
              </a:rPr>
              <a:t>The algorithm is an f-approximation algorithm for the SC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E317E29-7DD7-B178-5A24-9A28FB500203}"/>
              </a:ext>
            </a:extLst>
          </p:cNvPr>
          <p:cNvSpPr txBox="1"/>
          <p:nvPr/>
        </p:nvSpPr>
        <p:spPr>
          <a:xfrm>
            <a:off x="68183" y="776737"/>
            <a:ext cx="8915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E42251FE-83E4-61AE-71E0-FF6F46BDC1F0}"/>
              </a:ext>
            </a:extLst>
          </p:cNvPr>
          <p:cNvSpPr txBox="1"/>
          <p:nvPr/>
        </p:nvSpPr>
        <p:spPr>
          <a:xfrm>
            <a:off x="31685" y="2598515"/>
            <a:ext cx="62036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each element e: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has </a:t>
            </a:r>
            <a:r>
              <a:rPr lang="en-US" sz="2000" dirty="0" err="1">
                <a:latin typeface="Comic Sans MS" pitchFamily="66" charset="0"/>
              </a:rPr>
              <a:t>f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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amount of money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pays y</a:t>
            </a:r>
            <a:r>
              <a:rPr lang="en-US" sz="2000" baseline="-25000" dirty="0">
                <a:latin typeface="Comic Sans MS" pitchFamily="66" charset="0"/>
              </a:rPr>
              <a:t>e </a:t>
            </a:r>
            <a:r>
              <a:rPr lang="en-US" sz="2000" dirty="0">
                <a:latin typeface="Comic Sans MS" pitchFamily="66" charset="0"/>
              </a:rPr>
              <a:t>for each picked set S containing 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A8DDDC6C-3D8F-71B4-0913-27863EF7935C}"/>
              </a:ext>
            </a:extLst>
          </p:cNvPr>
          <p:cNvSpPr txBox="1"/>
          <p:nvPr/>
        </p:nvSpPr>
        <p:spPr>
          <a:xfrm>
            <a:off x="49436" y="5654520"/>
            <a:ext cx="2506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is feasible: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A0E5DDB-5168-D48B-FA37-817D8389E3C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D23DDD37-6BDB-E434-BA5B-84E54A3B56B0}"/>
              </a:ext>
            </a:extLst>
          </p:cNvPr>
          <p:cNvSpPr txBox="1"/>
          <p:nvPr/>
        </p:nvSpPr>
        <p:spPr>
          <a:xfrm>
            <a:off x="35496" y="1124744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cover is clearly feasible.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99137CE-F3D8-3E9B-77E3-555FA9804546}"/>
              </a:ext>
            </a:extLst>
          </p:cNvPr>
          <p:cNvSpPr txBox="1"/>
          <p:nvPr/>
        </p:nvSpPr>
        <p:spPr>
          <a:xfrm>
            <a:off x="2211915" y="1679858"/>
            <a:ext cx="187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claim that: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883515E-4014-9074-7300-5E6A04113565}"/>
              </a:ext>
            </a:extLst>
          </p:cNvPr>
          <p:cNvSpPr txBox="1"/>
          <p:nvPr/>
        </p:nvSpPr>
        <p:spPr>
          <a:xfrm>
            <a:off x="4137491" y="150278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607A44D-3910-43A0-E391-71BA18AD08B8}"/>
              </a:ext>
            </a:extLst>
          </p:cNvPr>
          <p:cNvSpPr txBox="1"/>
          <p:nvPr/>
        </p:nvSpPr>
        <p:spPr>
          <a:xfrm>
            <a:off x="4029479" y="197167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4F0CDA9-CF82-4BC6-3B90-C9FD3F4A81F6}"/>
              </a:ext>
            </a:extLst>
          </p:cNvPr>
          <p:cNvSpPr txBox="1"/>
          <p:nvPr/>
        </p:nvSpPr>
        <p:spPr>
          <a:xfrm>
            <a:off x="4443270" y="1663894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9D98D99B-0831-BF8E-D79E-0EB9CDE8E0E5}"/>
              </a:ext>
            </a:extLst>
          </p:cNvPr>
          <p:cNvSpPr txBox="1"/>
          <p:nvPr/>
        </p:nvSpPr>
        <p:spPr>
          <a:xfrm>
            <a:off x="5312018" y="1688792"/>
            <a:ext cx="529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0888BB53-BD19-8D68-3258-DBFB6B8EE882}"/>
              </a:ext>
            </a:extLst>
          </p:cNvPr>
          <p:cNvSpPr txBox="1"/>
          <p:nvPr/>
        </p:nvSpPr>
        <p:spPr>
          <a:xfrm>
            <a:off x="5681318" y="149838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7CD4EB7A-45A6-3EBF-6389-B33A3FF0ABBF}"/>
              </a:ext>
            </a:extLst>
          </p:cNvPr>
          <p:cNvSpPr txBox="1"/>
          <p:nvPr/>
        </p:nvSpPr>
        <p:spPr>
          <a:xfrm>
            <a:off x="5573306" y="196726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1F63D54A-5244-69B9-601F-6F6EDD71DBB4}"/>
              </a:ext>
            </a:extLst>
          </p:cNvPr>
          <p:cNvSpPr txBox="1"/>
          <p:nvPr/>
        </p:nvSpPr>
        <p:spPr>
          <a:xfrm>
            <a:off x="5987098" y="165948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86311447-ABAB-7480-A7CC-AF2A38ECB388}"/>
              </a:ext>
            </a:extLst>
          </p:cNvPr>
          <p:cNvSpPr/>
          <p:nvPr/>
        </p:nvSpPr>
        <p:spPr>
          <a:xfrm rot="16200000">
            <a:off x="5869356" y="2002917"/>
            <a:ext cx="284713" cy="882469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65062B37-E93A-AB9A-98FB-EBA4471D9C7B}"/>
              </a:ext>
            </a:extLst>
          </p:cNvPr>
          <p:cNvSpPr txBox="1"/>
          <p:nvPr/>
        </p:nvSpPr>
        <p:spPr>
          <a:xfrm>
            <a:off x="6712768" y="2536200"/>
            <a:ext cx="2251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Think of it as money you can use to buy the picked primal solution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F6B9AB22-FD56-214A-20B6-1BC5AC41F0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687" y="2702668"/>
            <a:ext cx="1054081" cy="779493"/>
          </a:xfrm>
          <a:prstGeom prst="rect">
            <a:avLst/>
          </a:prstGeom>
        </p:spPr>
      </p:pic>
      <p:sp>
        <p:nvSpPr>
          <p:cNvPr id="41" name="CasellaDiTesto 3">
            <a:extLst>
              <a:ext uri="{FF2B5EF4-FFF2-40B4-BE49-F238E27FC236}">
                <a16:creationId xmlns:a16="http://schemas.microsoft.com/office/drawing/2014/main" id="{6476CADC-81DF-4EC9-112B-EAD10524F9A5}"/>
              </a:ext>
            </a:extLst>
          </p:cNvPr>
          <p:cNvSpPr txBox="1"/>
          <p:nvPr/>
        </p:nvSpPr>
        <p:spPr>
          <a:xfrm>
            <a:off x="31685" y="4077072"/>
            <a:ext cx="8750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each e is in at most f sets, e has enough money for its payments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A760693F-3BC7-0400-594B-77A523CD8DF8}"/>
              </a:ext>
            </a:extLst>
          </p:cNvPr>
          <p:cNvSpPr txBox="1"/>
          <p:nvPr/>
        </p:nvSpPr>
        <p:spPr>
          <a:xfrm>
            <a:off x="35496" y="4613066"/>
            <a:ext cx="87504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each picked set S is tight, S is fully paid for by the elements it contains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9385C0EB-EDF5-21C6-EAD7-9C964641B3C2}"/>
              </a:ext>
            </a:extLst>
          </p:cNvPr>
          <p:cNvSpPr txBox="1"/>
          <p:nvPr/>
        </p:nvSpPr>
        <p:spPr>
          <a:xfrm>
            <a:off x="2394012" y="551723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E8036A2C-9F0A-5A2F-1A20-400DF5C03A0E}"/>
              </a:ext>
            </a:extLst>
          </p:cNvPr>
          <p:cNvSpPr txBox="1"/>
          <p:nvPr/>
        </p:nvSpPr>
        <p:spPr>
          <a:xfrm>
            <a:off x="2286000" y="598611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69DA3A2B-9535-E421-5E51-8933574CE589}"/>
              </a:ext>
            </a:extLst>
          </p:cNvPr>
          <p:cNvSpPr txBox="1"/>
          <p:nvPr/>
        </p:nvSpPr>
        <p:spPr>
          <a:xfrm>
            <a:off x="2699792" y="567833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38C661B2-A632-3B0E-BF20-D7F77EDF6E92}"/>
              </a:ext>
            </a:extLst>
          </p:cNvPr>
          <p:cNvSpPr txBox="1"/>
          <p:nvPr/>
        </p:nvSpPr>
        <p:spPr>
          <a:xfrm>
            <a:off x="3178512" y="5689529"/>
            <a:ext cx="1105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OPT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67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" grpId="0"/>
      <p:bldP spid="72" grpId="0"/>
      <p:bldP spid="73" grpId="0" animBg="1"/>
      <p:bldP spid="5" grpId="0"/>
      <p:bldP spid="7" grpId="0"/>
      <p:bldP spid="21" grpId="0"/>
      <p:bldP spid="22" grpId="0"/>
      <p:bldP spid="28" grpId="0"/>
      <p:bldP spid="29" grpId="0"/>
      <p:bldP spid="33" grpId="0"/>
      <p:bldP spid="34" grpId="0"/>
      <p:bldP spid="35" grpId="0"/>
      <p:bldP spid="36" grpId="0" animBg="1"/>
      <p:bldP spid="37" grpId="0"/>
      <p:bldP spid="41" grpId="0"/>
      <p:bldP spid="42" grpId="0"/>
      <p:bldP spid="43" grpId="0"/>
      <p:bldP spid="44" grpId="0"/>
      <p:bldP spid="45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F0217D-30FB-1D2F-C845-36F37469F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548680"/>
            <a:ext cx="7263685" cy="4089042"/>
          </a:xfrm>
          <a:prstGeom prst="rect">
            <a:avLst/>
          </a:prstGeom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4932040" y="565456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4932040" y="4840029"/>
            <a:ext cx="3048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solution has cost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611560" y="5175612"/>
            <a:ext cx="2777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suppose the algorithm raises first variable  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13709" y="819758"/>
            <a:ext cx="2110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 elements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f=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C0978B2-33E4-7CAB-B60B-912CB5734182}"/>
              </a:ext>
            </a:extLst>
          </p:cNvPr>
          <p:cNvSpPr txBox="1"/>
          <p:nvPr/>
        </p:nvSpPr>
        <p:spPr>
          <a:xfrm>
            <a:off x="2806135" y="5412172"/>
            <a:ext cx="400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ECD4F5-BC31-A08B-D7C9-941D7A4C51AC}"/>
              </a:ext>
            </a:extLst>
          </p:cNvPr>
          <p:cNvSpPr txBox="1"/>
          <p:nvPr/>
        </p:nvSpPr>
        <p:spPr>
          <a:xfrm>
            <a:off x="2911024" y="5547915"/>
            <a:ext cx="400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e</a:t>
            </a:r>
            <a:r>
              <a:rPr lang="en-US" baseline="-25000" dirty="0" err="1">
                <a:latin typeface="Comic Sans MS" pitchFamily="66" charset="0"/>
              </a:rPr>
              <a:t>n</a:t>
            </a:r>
            <a:endParaRPr lang="en-US" baseline="-25000" dirty="0">
              <a:latin typeface="Comic Sans MS" pitchFamily="66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B6FD4C5-FD2D-DA9D-C09C-F1CCE793295D}"/>
              </a:ext>
            </a:extLst>
          </p:cNvPr>
          <p:cNvSpPr/>
          <p:nvPr/>
        </p:nvSpPr>
        <p:spPr>
          <a:xfrm>
            <a:off x="3791934" y="5324854"/>
            <a:ext cx="576064" cy="347846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algorithms: Episode IV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(the final one)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The Steiner Forest problem</a:t>
            </a:r>
          </a:p>
        </p:txBody>
      </p:sp>
    </p:spTree>
    <p:extLst>
      <p:ext uri="{BB962C8B-B14F-4D97-AF65-F5344CB8AC3E}">
        <p14:creationId xmlns:p14="http://schemas.microsoft.com/office/powerpoint/2010/main" val="3501446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71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07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9A16342-E01C-9C3E-D7E5-E76950C16A80}"/>
              </a:ext>
            </a:extLst>
          </p:cNvPr>
          <p:cNvSpPr txBox="1"/>
          <p:nvPr/>
        </p:nvSpPr>
        <p:spPr>
          <a:xfrm>
            <a:off x="1736835" y="5405154"/>
            <a:ext cx="5250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Steiner forest of cost 53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130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1DA5D23-28CA-2D9C-6B37-D1327F70F46A}"/>
              </a:ext>
            </a:extLst>
          </p:cNvPr>
          <p:cNvSpPr txBox="1"/>
          <p:nvPr/>
        </p:nvSpPr>
        <p:spPr>
          <a:xfrm>
            <a:off x="1736835" y="5405154"/>
            <a:ext cx="5250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Steiner forest of cost 45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55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Steiner forest problem:</a:t>
            </a:r>
          </a:p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- G is complete, and </a:t>
            </a:r>
          </a:p>
          <a:p>
            <a:r>
              <a:rPr lang="en-US" sz="2000" dirty="0">
                <a:latin typeface="Comic Sans MS" pitchFamily="66" charset="0"/>
              </a:rPr>
              <a:t>     -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611560" y="5229200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5486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491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0158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disjoint subsets of V, 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0916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forest F in which each pair of vertices belonging to the same set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connected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6572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0172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F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Forest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26069" y="3764903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connectivity requirement function</a:t>
            </a:r>
            <a:r>
              <a:rPr lang="en-US" sz="2000" dirty="0">
                <a:latin typeface="Comic Sans MS" pitchFamily="66" charset="0"/>
              </a:rPr>
              <a:t> r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84804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341825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(F)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00914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737319" y="4448764"/>
            <a:ext cx="1026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D527C5E-4BAA-B22A-C7A6-39C911EFA093}"/>
              </a:ext>
            </a:extLst>
          </p:cNvPr>
          <p:cNvSpPr txBox="1"/>
          <p:nvPr/>
        </p:nvSpPr>
        <p:spPr>
          <a:xfrm>
            <a:off x="1835696" y="4241952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    if u and v belong to the same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E61DBA3-C270-90E2-4A5A-60D6427B2F04}"/>
              </a:ext>
            </a:extLst>
          </p:cNvPr>
          <p:cNvSpPr txBox="1"/>
          <p:nvPr/>
        </p:nvSpPr>
        <p:spPr>
          <a:xfrm>
            <a:off x="1826505" y="468507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    otherwise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CA34709-0EB5-174C-5619-488834F40769}"/>
              </a:ext>
            </a:extLst>
          </p:cNvPr>
          <p:cNvSpPr/>
          <p:nvPr/>
        </p:nvSpPr>
        <p:spPr>
          <a:xfrm>
            <a:off x="1682489" y="4293096"/>
            <a:ext cx="144016" cy="71576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8284081-9A2A-4E83-E1A7-DBFAFB3DB1F0}"/>
              </a:ext>
            </a:extLst>
          </p:cNvPr>
          <p:cNvSpPr txBox="1"/>
          <p:nvPr/>
        </p:nvSpPr>
        <p:spPr>
          <a:xfrm>
            <a:off x="55378" y="5292610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function f on all cuts in G, for 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– cut (S,S’=V\S):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E595D6D2-79CB-D6F6-BC8F-999FBF168D3C}"/>
              </a:ext>
            </a:extLst>
          </p:cNvPr>
          <p:cNvSpPr txBox="1"/>
          <p:nvPr/>
        </p:nvSpPr>
        <p:spPr>
          <a:xfrm>
            <a:off x="879617" y="5976471"/>
            <a:ext cx="871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f(S)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87A5AC7-0D36-B529-6268-2E4A7EDD04F3}"/>
              </a:ext>
            </a:extLst>
          </p:cNvPr>
          <p:cNvSpPr txBox="1"/>
          <p:nvPr/>
        </p:nvSpPr>
        <p:spPr>
          <a:xfrm>
            <a:off x="1865004" y="5769659"/>
            <a:ext cx="5155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    if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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’ such that 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C60A749-169D-8C86-67C6-8A5470441E2C}"/>
              </a:ext>
            </a:extLst>
          </p:cNvPr>
          <p:cNvSpPr txBox="1"/>
          <p:nvPr/>
        </p:nvSpPr>
        <p:spPr>
          <a:xfrm>
            <a:off x="1855814" y="6212781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    otherwise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D6F73345-5AF6-F920-75FD-B32C6D6FC483}"/>
              </a:ext>
            </a:extLst>
          </p:cNvPr>
          <p:cNvSpPr/>
          <p:nvPr/>
        </p:nvSpPr>
        <p:spPr>
          <a:xfrm>
            <a:off x="1711798" y="5820803"/>
            <a:ext cx="144016" cy="715763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4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2EB146-80AA-5578-8C3C-C4A45E5D02B8}"/>
              </a:ext>
            </a:extLst>
          </p:cNvPr>
          <p:cNvSpPr txBox="1"/>
          <p:nvPr/>
        </p:nvSpPr>
        <p:spPr>
          <a:xfrm>
            <a:off x="13708" y="116632"/>
            <a:ext cx="830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 Integer Linear Programming (ILP) formulation of SF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C5965B-A2A0-C5DD-334F-699A19E7A601}"/>
              </a:ext>
            </a:extLst>
          </p:cNvPr>
          <p:cNvGrpSpPr/>
          <p:nvPr/>
        </p:nvGrpSpPr>
        <p:grpSpPr>
          <a:xfrm>
            <a:off x="35496" y="1268760"/>
            <a:ext cx="4221025" cy="2242701"/>
            <a:chOff x="35496" y="1268760"/>
            <a:chExt cx="4221025" cy="2242701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39890627-D69B-BB29-2E08-1EFD54A817BC}"/>
                </a:ext>
              </a:extLst>
            </p:cNvPr>
            <p:cNvSpPr txBox="1"/>
            <p:nvPr/>
          </p:nvSpPr>
          <p:spPr>
            <a:xfrm>
              <a:off x="35496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FAD306B6-F99C-E6D6-5A85-9A6EAD7542F7}"/>
                </a:ext>
              </a:extLst>
            </p:cNvPr>
            <p:cNvSpPr txBox="1"/>
            <p:nvPr/>
          </p:nvSpPr>
          <p:spPr>
            <a:xfrm>
              <a:off x="3203848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4A34172-42B2-D145-A0DA-D5D64797F119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9DDDF61-251E-C349-9122-98852132DB17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DB2FAF-5BA0-E6D3-1C61-BEC71C971A3D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C96D42B-84E2-E250-5ECA-92B54C1C0FFA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2E350C6-0448-9F4A-9DAA-DB6F12B913B7}"/>
                </a:ext>
              </a:extLst>
            </p:cNvPr>
            <p:cNvSpPr txBox="1"/>
            <p:nvPr/>
          </p:nvSpPr>
          <p:spPr>
            <a:xfrm>
              <a:off x="1590077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BDDEC95-E5E7-E8FA-46A5-1415FFB2C394}"/>
                </a:ext>
              </a:extLst>
            </p:cNvPr>
            <p:cNvSpPr txBox="1"/>
            <p:nvPr/>
          </p:nvSpPr>
          <p:spPr>
            <a:xfrm>
              <a:off x="1356304" y="2650657"/>
              <a:ext cx="1123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34084FC8-259A-D661-3E1A-F7468DB70464}"/>
                </a:ext>
              </a:extLst>
            </p:cNvPr>
            <p:cNvSpPr txBox="1"/>
            <p:nvPr/>
          </p:nvSpPr>
          <p:spPr>
            <a:xfrm>
              <a:off x="1895856" y="2312815"/>
              <a:ext cx="13079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70393C6B-BF46-9C45-FE8E-AF985E762C40}"/>
                </a:ext>
              </a:extLst>
            </p:cNvPr>
            <p:cNvSpPr txBox="1"/>
            <p:nvPr/>
          </p:nvSpPr>
          <p:spPr>
            <a:xfrm>
              <a:off x="1563200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352EE35-D6A4-4206-F924-77BDB20D7D40}"/>
                </a:ext>
              </a:extLst>
            </p:cNvPr>
            <p:cNvSpPr txBox="1"/>
            <p:nvPr/>
          </p:nvSpPr>
          <p:spPr>
            <a:xfrm>
              <a:off x="3203848" y="3111351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6D5B1CA-8550-7D6C-A748-E93986A76B9C}"/>
              </a:ext>
            </a:extLst>
          </p:cNvPr>
          <p:cNvSpPr txBox="1"/>
          <p:nvPr/>
        </p:nvSpPr>
        <p:spPr>
          <a:xfrm>
            <a:off x="959543" y="4145116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7F19380-98F6-5E26-AC6A-2497C7BB57D7}"/>
              </a:ext>
            </a:extLst>
          </p:cNvPr>
          <p:cNvSpPr txBox="1"/>
          <p:nvPr/>
        </p:nvSpPr>
        <p:spPr>
          <a:xfrm>
            <a:off x="1616744" y="4133475"/>
            <a:ext cx="13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&amp;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D69B7E7-8FA7-76EC-AD12-50F16EE18BB5}"/>
              </a:ext>
            </a:extLst>
          </p:cNvPr>
          <p:cNvSpPr txBox="1"/>
          <p:nvPr/>
        </p:nvSpPr>
        <p:spPr>
          <a:xfrm>
            <a:off x="1100016" y="3885085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relax with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4F2D3EB-27F1-FB19-3AFC-55C2E1E54B6D}"/>
              </a:ext>
            </a:extLst>
          </p:cNvPr>
          <p:cNvCxnSpPr>
            <a:cxnSpLocks/>
          </p:cNvCxnSpPr>
          <p:nvPr/>
        </p:nvCxnSpPr>
        <p:spPr>
          <a:xfrm>
            <a:off x="1691680" y="3511461"/>
            <a:ext cx="0" cy="493603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>
            <a:extLst>
              <a:ext uri="{FF2B5EF4-FFF2-40B4-BE49-F238E27FC236}">
                <a16:creationId xmlns:a16="http://schemas.microsoft.com/office/drawing/2014/main" id="{3349CB4B-C3EF-5309-E65F-BA6117523A26}"/>
              </a:ext>
            </a:extLst>
          </p:cNvPr>
          <p:cNvSpPr/>
          <p:nvPr/>
        </p:nvSpPr>
        <p:spPr>
          <a:xfrm rot="16200000">
            <a:off x="2181471" y="4384292"/>
            <a:ext cx="288030" cy="576065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D5E6D068-D880-ED43-9BAB-591CC116DC25}"/>
              </a:ext>
            </a:extLst>
          </p:cNvPr>
          <p:cNvSpPr txBox="1"/>
          <p:nvPr/>
        </p:nvSpPr>
        <p:spPr>
          <a:xfrm>
            <a:off x="1731647" y="4829090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cs typeface="MV Boli" panose="02000500030200090000" pitchFamily="2" charset="0"/>
              </a:rPr>
              <a:t>redundant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BBABA4-01AF-C4A5-10B0-1C8148E9A417}"/>
              </a:ext>
            </a:extLst>
          </p:cNvPr>
          <p:cNvGrpSpPr/>
          <p:nvPr/>
        </p:nvGrpSpPr>
        <p:grpSpPr>
          <a:xfrm>
            <a:off x="4980525" y="1268760"/>
            <a:ext cx="4271995" cy="2242701"/>
            <a:chOff x="4980525" y="1268760"/>
            <a:chExt cx="4271995" cy="2242701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DF577C2F-383B-5849-D6C0-15C54279FFB5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E8AFEBC8-D582-A126-CB28-F68D7A0B27A5}"/>
                </a:ext>
              </a:extLst>
            </p:cNvPr>
            <p:cNvSpPr txBox="1"/>
            <p:nvPr/>
          </p:nvSpPr>
          <p:spPr>
            <a:xfrm>
              <a:off x="8199847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BC885B2D-C653-426F-1690-7A25F50D0A94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9DC546A-178E-9C4F-F6E9-37201FDFF17D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3EDD4C5-24B2-8C10-C11F-7A8EDB737075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44FCB0A4-1869-0716-7598-59E6080E13B2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FC35B07-C57E-16C5-5E4F-030BD75FD472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01A46BF9-8D9D-5776-958B-B613D8595BFB}"/>
                </a:ext>
              </a:extLst>
            </p:cNvPr>
            <p:cNvSpPr txBox="1"/>
            <p:nvPr/>
          </p:nvSpPr>
          <p:spPr>
            <a:xfrm>
              <a:off x="6301333" y="2650657"/>
              <a:ext cx="1123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2810C8B5-FF67-7851-3948-C9199488F1D5}"/>
                </a:ext>
              </a:extLst>
            </p:cNvPr>
            <p:cNvSpPr txBox="1"/>
            <p:nvPr/>
          </p:nvSpPr>
          <p:spPr>
            <a:xfrm>
              <a:off x="6840885" y="2312815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48210813-3B7F-4799-6773-6FD3D868506A}"/>
                </a:ext>
              </a:extLst>
            </p:cNvPr>
            <p:cNvSpPr txBox="1"/>
            <p:nvPr/>
          </p:nvSpPr>
          <p:spPr>
            <a:xfrm>
              <a:off x="6508229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441E99CA-35E0-7E5B-31E9-6EF313999AE2}"/>
                </a:ext>
              </a:extLst>
            </p:cNvPr>
            <p:cNvSpPr txBox="1"/>
            <p:nvPr/>
          </p:nvSpPr>
          <p:spPr>
            <a:xfrm>
              <a:off x="8199847" y="3111351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D58E64E3-7DAF-00BD-BBE4-54045151A7D7}"/>
              </a:ext>
            </a:extLst>
          </p:cNvPr>
          <p:cNvSpPr txBox="1"/>
          <p:nvPr/>
        </p:nvSpPr>
        <p:spPr>
          <a:xfrm>
            <a:off x="5108805" y="842710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0A46621-8B20-7D57-2C7F-F22F0D33FD1F}"/>
              </a:ext>
            </a:extLst>
          </p:cNvPr>
          <p:cNvSpPr txBox="1"/>
          <p:nvPr/>
        </p:nvSpPr>
        <p:spPr>
          <a:xfrm>
            <a:off x="26069" y="5589240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(S): edges crossing the cut (S,S’=V\S)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6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 animBg="1"/>
      <p:bldP spid="30" grpId="0"/>
      <p:bldP spid="42" grpId="0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8E90E730-D140-3BBD-7034-ADF8E8AA5737}"/>
              </a:ext>
            </a:extLst>
          </p:cNvPr>
          <p:cNvGrpSpPr/>
          <p:nvPr/>
        </p:nvGrpSpPr>
        <p:grpSpPr>
          <a:xfrm>
            <a:off x="169455" y="958296"/>
            <a:ext cx="4077009" cy="2128302"/>
            <a:chOff x="4980525" y="1268760"/>
            <a:chExt cx="4077009" cy="2128302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DE4CFE9-C814-72D5-BAB0-E4991FE18117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8F8003E5-93DA-C7D0-6A66-11F2AAA358B8}"/>
                </a:ext>
              </a:extLst>
            </p:cNvPr>
            <p:cNvSpPr txBox="1"/>
            <p:nvPr/>
          </p:nvSpPr>
          <p:spPr>
            <a:xfrm>
              <a:off x="8004861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4BCFD2A-A75E-19F5-0D8C-6C58BA210D1E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293604F5-3536-E6AD-4CED-582D97DABCF6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225877A5-ED98-F3A7-CAFC-2771549DE9D2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3509F3A0-2043-39D7-3A4C-474D825CBC2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16EAB731-E993-7759-DDCD-60BE1A90511B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C29D859F-5484-9CAE-79F1-E6B99064983F}"/>
                </a:ext>
              </a:extLst>
            </p:cNvPr>
            <p:cNvSpPr txBox="1"/>
            <p:nvPr/>
          </p:nvSpPr>
          <p:spPr>
            <a:xfrm>
              <a:off x="6301333" y="2650657"/>
              <a:ext cx="11301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64828CA5-F542-F591-F239-DF8F532A43A7}"/>
                </a:ext>
              </a:extLst>
            </p:cNvPr>
            <p:cNvSpPr txBox="1"/>
            <p:nvPr/>
          </p:nvSpPr>
          <p:spPr>
            <a:xfrm>
              <a:off x="6840885" y="2312815"/>
              <a:ext cx="12155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f(S)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3E3B6340-F343-DEAD-764F-E686954E292E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94A832D9-C545-5A2D-1AA2-25A7B891EE95}"/>
                </a:ext>
              </a:extLst>
            </p:cNvPr>
            <p:cNvSpPr txBox="1"/>
            <p:nvPr/>
          </p:nvSpPr>
          <p:spPr>
            <a:xfrm>
              <a:off x="8004861" y="2996952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B3D8B4DD-2A25-0E48-335C-11B36D59EAA2}"/>
              </a:ext>
            </a:extLst>
          </p:cNvPr>
          <p:cNvSpPr txBox="1"/>
          <p:nvPr/>
        </p:nvSpPr>
        <p:spPr>
          <a:xfrm>
            <a:off x="297735" y="532246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A3E4AD6-4ACC-6BB8-3021-EC69760AEB24}"/>
              </a:ext>
            </a:extLst>
          </p:cNvPr>
          <p:cNvGrpSpPr/>
          <p:nvPr/>
        </p:nvGrpSpPr>
        <p:grpSpPr>
          <a:xfrm>
            <a:off x="4705959" y="958296"/>
            <a:ext cx="4258529" cy="2128302"/>
            <a:chOff x="4980525" y="1268760"/>
            <a:chExt cx="4258529" cy="2128302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0D3B9DCD-9775-0875-29BC-AD2FB34270AE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C7FE942-700C-F5DF-86A4-5334C798ACEC}"/>
                </a:ext>
              </a:extLst>
            </p:cNvPr>
            <p:cNvSpPr txBox="1"/>
            <p:nvPr/>
          </p:nvSpPr>
          <p:spPr>
            <a:xfrm>
              <a:off x="8186381" y="2996952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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AD325246-8679-F8CB-285B-9C840C14786F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maximize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B87086B-F5B0-EAF1-F17F-C925CDC54BFF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8524B1E-3DF6-73A9-92B9-F4C1BA7CA3DB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SV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171D7CD5-413B-FDE4-08F8-000AA2EFFB9A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f(S)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4F91071-2297-0E9D-E8AD-43E3795FD1D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5580D810-2E40-CAA1-B949-4CC43A07E916}"/>
                </a:ext>
              </a:extLst>
            </p:cNvPr>
            <p:cNvSpPr txBox="1"/>
            <p:nvPr/>
          </p:nvSpPr>
          <p:spPr>
            <a:xfrm>
              <a:off x="6301334" y="2650657"/>
              <a:ext cx="1209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S:e(S)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2DB5816-C8AB-A764-1504-B43A09DA318B}"/>
                </a:ext>
              </a:extLst>
            </p:cNvPr>
            <p:cNvSpPr txBox="1"/>
            <p:nvPr/>
          </p:nvSpPr>
          <p:spPr>
            <a:xfrm>
              <a:off x="6840885" y="2312815"/>
              <a:ext cx="1290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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5270FCB-E53F-D2D1-4407-69C16E69511C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8EEF1D44-08AC-6EFD-8A57-83F21A1C84D1}"/>
                </a:ext>
              </a:extLst>
            </p:cNvPr>
            <p:cNvSpPr txBox="1"/>
            <p:nvPr/>
          </p:nvSpPr>
          <p:spPr>
            <a:xfrm>
              <a:off x="8186381" y="2324110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eE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ED5204B-08E9-331A-1CEB-3428600041EB}"/>
              </a:ext>
            </a:extLst>
          </p:cNvPr>
          <p:cNvSpPr txBox="1"/>
          <p:nvPr/>
        </p:nvSpPr>
        <p:spPr>
          <a:xfrm>
            <a:off x="5099792" y="544665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5B50998-0636-6D16-CBB3-D8268148567F}"/>
              </a:ext>
            </a:extLst>
          </p:cNvPr>
          <p:cNvSpPr/>
          <p:nvPr/>
        </p:nvSpPr>
        <p:spPr>
          <a:xfrm>
            <a:off x="148249" y="382153"/>
            <a:ext cx="3909386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59D555-1A5B-779E-26BF-0BEBD36EC0A7}"/>
              </a:ext>
            </a:extLst>
          </p:cNvPr>
          <p:cNvSpPr/>
          <p:nvPr/>
        </p:nvSpPr>
        <p:spPr>
          <a:xfrm>
            <a:off x="4756150" y="398261"/>
            <a:ext cx="4013305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2297EE8-561F-2C85-89A7-63A258E0B5FB}"/>
              </a:ext>
            </a:extLst>
          </p:cNvPr>
          <p:cNvSpPr txBox="1"/>
          <p:nvPr/>
        </p:nvSpPr>
        <p:spPr>
          <a:xfrm>
            <a:off x="26069" y="3532946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feels</a:t>
            </a:r>
            <a:r>
              <a:rPr lang="en-US" sz="2000" dirty="0">
                <a:latin typeface="Comic Sans MS" pitchFamily="66" charset="0"/>
              </a:rPr>
              <a:t> dual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&gt;0 and 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(S)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4F762B0-E3BF-8179-79A1-36FBDC618B13}"/>
              </a:ext>
            </a:extLst>
          </p:cNvPr>
          <p:cNvSpPr txBox="1"/>
          <p:nvPr/>
        </p:nvSpPr>
        <p:spPr>
          <a:xfrm>
            <a:off x="40334" y="4006551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has been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raised</a:t>
            </a:r>
            <a:r>
              <a:rPr lang="en-US" sz="2000" dirty="0">
                <a:latin typeface="Comic Sans MS" pitchFamily="66" charset="0"/>
              </a:rPr>
              <a:t> in a dual solution if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&gt; 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AF644D13-A50B-F0CB-DDF6-E22B25DC891B}"/>
              </a:ext>
            </a:extLst>
          </p:cNvPr>
          <p:cNvSpPr txBox="1"/>
          <p:nvPr/>
        </p:nvSpPr>
        <p:spPr>
          <a:xfrm>
            <a:off x="827584" y="450192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raising S or S’ has the same effect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A5D1E71F-066F-4D9F-92AD-F347A7A445B7}"/>
              </a:ext>
            </a:extLst>
          </p:cNvPr>
          <p:cNvSpPr txBox="1"/>
          <p:nvPr/>
        </p:nvSpPr>
        <p:spPr>
          <a:xfrm>
            <a:off x="827584" y="486916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no advantage in raising a set S with f(S)=0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8CBDAD69-229E-D792-7463-C2FC2F5269B7}"/>
              </a:ext>
            </a:extLst>
          </p:cNvPr>
          <p:cNvSpPr/>
          <p:nvPr/>
        </p:nvSpPr>
        <p:spPr>
          <a:xfrm>
            <a:off x="2492735" y="5325544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0733CD1A-0639-D19A-7C4D-E933EC642864}"/>
              </a:ext>
            </a:extLst>
          </p:cNvPr>
          <p:cNvSpPr txBox="1"/>
          <p:nvPr/>
        </p:nvSpPr>
        <p:spPr>
          <a:xfrm>
            <a:off x="3006265" y="5229200"/>
            <a:ext cx="3725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never raise such sets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DC50250F-4BE1-3EAC-010E-7A5FD4EF2795}"/>
              </a:ext>
            </a:extLst>
          </p:cNvPr>
          <p:cNvSpPr txBox="1"/>
          <p:nvPr/>
        </p:nvSpPr>
        <p:spPr>
          <a:xfrm>
            <a:off x="34550" y="5733256"/>
            <a:ext cx="9033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 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tight</a:t>
            </a:r>
            <a:r>
              <a:rPr lang="en-US" sz="2000" dirty="0">
                <a:latin typeface="Comic Sans MS" pitchFamily="66" charset="0"/>
              </a:rPr>
              <a:t> if the total amount of dual it feels equals its cost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A3605E8C-C36B-391C-62A3-D18E2CDF760F}"/>
              </a:ext>
            </a:extLst>
          </p:cNvPr>
          <p:cNvSpPr txBox="1"/>
          <p:nvPr/>
        </p:nvSpPr>
        <p:spPr>
          <a:xfrm>
            <a:off x="787931" y="6138403"/>
            <a:ext cx="8271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dual program tries to maximize the sum of the duals subject to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no edge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overtight</a:t>
            </a:r>
            <a:r>
              <a:rPr lang="en-US" sz="2000" dirty="0">
                <a:latin typeface="Comic Sans MS" pitchFamily="66" charset="0"/>
              </a:rPr>
              <a:t> (i.e., feels more than its cost)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72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6" grpId="0" animBg="1"/>
      <p:bldP spid="2" grpId="0"/>
      <p:bldP spid="3" grpId="0"/>
      <p:bldP spid="43" grpId="0"/>
      <p:bldP spid="47" grpId="0"/>
      <p:bldP spid="48" grpId="0" animBg="1"/>
      <p:bldP spid="49" grpId="0"/>
      <p:bldP spid="50" grpId="0"/>
      <p:bldP spid="5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any point, the currently picked  edges form a forest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8244" y="758344"/>
            <a:ext cx="9244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unsatisfied</a:t>
            </a:r>
            <a:r>
              <a:rPr lang="en-US" sz="2000" dirty="0">
                <a:latin typeface="Comic Sans MS" pitchFamily="66" charset="0"/>
              </a:rPr>
              <a:t> if f(S)=1 but there is no picked edge crossing the cut (S,S’)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9CBF42F-2F1F-F5C9-C40F-ACB3BE623FB1}"/>
              </a:ext>
            </a:extLst>
          </p:cNvPr>
          <p:cNvSpPr txBox="1"/>
          <p:nvPr/>
        </p:nvSpPr>
        <p:spPr>
          <a:xfrm>
            <a:off x="8244" y="1156682"/>
            <a:ext cx="9244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active</a:t>
            </a:r>
            <a:r>
              <a:rPr lang="en-US" sz="2000" dirty="0">
                <a:latin typeface="Comic Sans MS" pitchFamily="66" charset="0"/>
              </a:rPr>
              <a:t> if it is a minimal (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inclusion) unsatisfied set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282" y="220486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Set S is active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 is a connected component in the currently picked forest and f(S)=1.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64A3AC6-0714-E417-7592-0E790F4A1B02}"/>
              </a:ext>
            </a:extLst>
          </p:cNvPr>
          <p:cNvSpPr txBox="1"/>
          <p:nvPr/>
        </p:nvSpPr>
        <p:spPr>
          <a:xfrm>
            <a:off x="35496" y="314096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1DF63F7-70B0-07D6-2E1A-1E506FA48FAA}"/>
              </a:ext>
            </a:extLst>
          </p:cNvPr>
          <p:cNvSpPr txBox="1"/>
          <p:nvPr/>
        </p:nvSpPr>
        <p:spPr>
          <a:xfrm>
            <a:off x="24554" y="35410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 be an active set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A4FDD140-806F-89C9-B8F8-FFF59B4DC49E}"/>
              </a:ext>
            </a:extLst>
          </p:cNvPr>
          <p:cNvSpPr txBox="1"/>
          <p:nvPr/>
        </p:nvSpPr>
        <p:spPr>
          <a:xfrm>
            <a:off x="26069" y="51571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f(S)=1, there is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’  such that r(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566FB63-9C17-DC91-BC29-49BF51AD878E}"/>
              </a:ext>
            </a:extLst>
          </p:cNvPr>
          <p:cNvSpPr txBox="1"/>
          <p:nvPr/>
        </p:nvSpPr>
        <p:spPr>
          <a:xfrm>
            <a:off x="35496" y="397312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cannot contain part of a connected component because otherwise there will already be a picked edge in the cut (S,S’)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939E0FEB-87D4-6F58-D6ED-B6BC66DFBE2B}"/>
              </a:ext>
            </a:extLst>
          </p:cNvPr>
          <p:cNvSpPr txBox="1"/>
          <p:nvPr/>
        </p:nvSpPr>
        <p:spPr>
          <a:xfrm>
            <a:off x="827584" y="158873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 is not feasible then there must be an active set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A52C149-C16A-1AA5-F7A4-D3EC4CD95406}"/>
              </a:ext>
            </a:extLst>
          </p:cNvPr>
          <p:cNvSpPr txBox="1"/>
          <p:nvPr/>
        </p:nvSpPr>
        <p:spPr>
          <a:xfrm>
            <a:off x="35496" y="55172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S’ be the connected component containing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B04C6C4C-0C21-C0E4-4C16-C086E39A6460}"/>
              </a:ext>
            </a:extLst>
          </p:cNvPr>
          <p:cNvSpPr txBox="1"/>
          <p:nvPr/>
        </p:nvSpPr>
        <p:spPr>
          <a:xfrm>
            <a:off x="35496" y="59092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minimality of S implies S’=S.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599D06CA-D6E6-4062-EA75-8269AB9B86FF}"/>
              </a:ext>
            </a:extLst>
          </p:cNvPr>
          <p:cNvSpPr/>
          <p:nvPr/>
        </p:nvSpPr>
        <p:spPr>
          <a:xfrm>
            <a:off x="1988679" y="4781418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B3D12931-F145-24E6-BA4B-741288BC7CE4}"/>
              </a:ext>
            </a:extLst>
          </p:cNvPr>
          <p:cNvSpPr txBox="1"/>
          <p:nvPr/>
        </p:nvSpPr>
        <p:spPr>
          <a:xfrm>
            <a:off x="2502209" y="4685074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the union of connected components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EEF53A-7308-BB59-5F8C-C837B240B852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6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Primal-dual schema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B414A18-A8EA-2FFB-6FCB-EB2350F33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89" y="1124744"/>
            <a:ext cx="8242479" cy="282691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683568" y="4995651"/>
            <a:ext cx="648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an edge </a:t>
            </a:r>
            <a:r>
              <a:rPr lang="en-US" dirty="0" err="1">
                <a:latin typeface="Comic Sans MS" pitchFamily="66" charset="0"/>
              </a:rPr>
              <a:t>e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itchFamily="66" charset="0"/>
              </a:rPr>
              <a:t>F</a:t>
            </a:r>
            <a:r>
              <a:rPr lang="en-US" dirty="0">
                <a:latin typeface="Comic Sans MS" pitchFamily="66" charset="0"/>
              </a:rPr>
              <a:t> is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dirty="0">
                <a:latin typeface="Comic Sans MS" pitchFamily="66" charset="0"/>
              </a:rPr>
              <a:t> if F-{e} is also a feasible solution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683568" y="4654877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discard all redundant edges</a:t>
            </a:r>
            <a:endParaRPr lang="it-IT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1475656" y="3573016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47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503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1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866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 rot="2458159">
            <a:off x="2894057" y="1708534"/>
            <a:ext cx="1252037" cy="1986564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8616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727837" y="1556792"/>
            <a:ext cx="1464589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7851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954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1.5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C601F739-346A-6E1A-4EA8-17A52CA77B20}"/>
              </a:ext>
            </a:extLst>
          </p:cNvPr>
          <p:cNvSpPr txBox="1"/>
          <p:nvPr/>
        </p:nvSpPr>
        <p:spPr>
          <a:xfrm>
            <a:off x="2940517" y="1199023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0.5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0056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8C520D1-D902-C3BA-AEAE-2E8D29257081}"/>
              </a:ext>
            </a:extLst>
          </p:cNvPr>
          <p:cNvSpPr/>
          <p:nvPr/>
        </p:nvSpPr>
        <p:spPr>
          <a:xfrm>
            <a:off x="2727838" y="260310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8A7D2F9-ECFE-57AE-4AE6-F0E17FDE977E}"/>
              </a:ext>
            </a:extLst>
          </p:cNvPr>
          <p:cNvSpPr/>
          <p:nvPr/>
        </p:nvSpPr>
        <p:spPr>
          <a:xfrm>
            <a:off x="5271909" y="2620546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A53BEACA-DFEC-3FC7-2CCA-CC4C8EDBF06A}"/>
              </a:ext>
            </a:extLst>
          </p:cNvPr>
          <p:cNvSpPr txBox="1"/>
          <p:nvPr/>
        </p:nvSpPr>
        <p:spPr>
          <a:xfrm>
            <a:off x="2979461" y="224921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0FC65EC-B086-B3B8-1904-6580C5D6FB66}"/>
              </a:ext>
            </a:extLst>
          </p:cNvPr>
          <p:cNvSpPr txBox="1"/>
          <p:nvPr/>
        </p:nvSpPr>
        <p:spPr>
          <a:xfrm>
            <a:off x="5875995" y="2338755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1.5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600DC4-D179-568F-4A7D-641BD5C54764}"/>
              </a:ext>
            </a:extLst>
          </p:cNvPr>
          <p:cNvSpPr/>
          <p:nvPr/>
        </p:nvSpPr>
        <p:spPr>
          <a:xfrm>
            <a:off x="2051720" y="1556794"/>
            <a:ext cx="2232248" cy="280831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C601F739-346A-6E1A-4EA8-17A52CA77B20}"/>
              </a:ext>
            </a:extLst>
          </p:cNvPr>
          <p:cNvSpPr txBox="1"/>
          <p:nvPr/>
        </p:nvSpPr>
        <p:spPr>
          <a:xfrm>
            <a:off x="2940517" y="1199023"/>
            <a:ext cx="588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0.5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F169DF1A-6166-A236-6D9F-95604AD1FD1E}"/>
              </a:ext>
            </a:extLst>
          </p:cNvPr>
          <p:cNvSpPr txBox="1"/>
          <p:nvPr/>
        </p:nvSpPr>
        <p:spPr>
          <a:xfrm>
            <a:off x="337612" y="2538810"/>
            <a:ext cx="1642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...pruning...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76B49F-7E74-B3F2-A5F6-22E05B4A4568}"/>
              </a:ext>
            </a:extLst>
          </p:cNvPr>
          <p:cNvSpPr txBox="1"/>
          <p:nvPr/>
        </p:nvSpPr>
        <p:spPr>
          <a:xfrm>
            <a:off x="17282" y="16265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High-level idea of the approach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start with: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an infeasible integral primal solution, and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dual feasible solution</a:t>
            </a:r>
          </a:p>
          <a:p>
            <a:r>
              <a:rPr lang="en-US" sz="2000" dirty="0">
                <a:latin typeface="Comic Sans MS" pitchFamily="66" charset="0"/>
              </a:rPr>
              <a:t>Iteratively: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improve the dual solution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improve the feasibility of the integral primal solution</a:t>
            </a:r>
          </a:p>
          <a:p>
            <a:r>
              <a:rPr lang="en-US" sz="2000" dirty="0">
                <a:latin typeface="Comic Sans MS" pitchFamily="66" charset="0"/>
              </a:rPr>
              <a:t>Until a feasible integral primal solution is obtained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A8B17A-5E42-D9E9-6A29-2D0AF94AEA6E}"/>
              </a:ext>
            </a:extLst>
          </p:cNvPr>
          <p:cNvSpPr txBox="1"/>
          <p:nvPr/>
        </p:nvSpPr>
        <p:spPr>
          <a:xfrm>
            <a:off x="6576" y="3520461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analysis: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prove the approximation guarantee using the value of the dual solution as a lower bound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Algorithm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stCxn id="62" idx="5"/>
            <a:endCxn id="5" idx="1"/>
          </p:cNvCxnSpPr>
          <p:nvPr/>
        </p:nvCxnSpPr>
        <p:spPr>
          <a:xfrm>
            <a:off x="2498242" y="2254293"/>
            <a:ext cx="585751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  <a:endCxn id="61" idx="7"/>
          </p:cNvCxnSpPr>
          <p:nvPr/>
        </p:nvCxnSpPr>
        <p:spPr>
          <a:xfrm flipH="1">
            <a:off x="2498242" y="3084793"/>
            <a:ext cx="585751" cy="60405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88713" y="304505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608065" y="220299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3334717" y="3382683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2357422" y="3667603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2357422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51E4ACF-78F3-CBDC-F91E-3A108A326698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>
          <a:xfrm flipH="1">
            <a:off x="3200652" y="2254293"/>
            <a:ext cx="741099" cy="7279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80396DD2-B3BE-D4CB-AC82-8837B92158DF}"/>
              </a:ext>
            </a:extLst>
          </p:cNvPr>
          <p:cNvSpPr/>
          <p:nvPr/>
        </p:nvSpPr>
        <p:spPr>
          <a:xfrm>
            <a:off x="3917590" y="21304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1C5034B-5A56-EF9E-2B09-13415D53675F}"/>
              </a:ext>
            </a:extLst>
          </p:cNvPr>
          <p:cNvCxnSpPr>
            <a:cxnSpLocks/>
            <a:stCxn id="5" idx="5"/>
            <a:endCxn id="46" idx="1"/>
          </p:cNvCxnSpPr>
          <p:nvPr/>
        </p:nvCxnSpPr>
        <p:spPr>
          <a:xfrm>
            <a:off x="3200652" y="3084793"/>
            <a:ext cx="591367" cy="6302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406CEE7-FA04-77EE-467F-7A3213FBA99B}"/>
              </a:ext>
            </a:extLst>
          </p:cNvPr>
          <p:cNvSpPr/>
          <p:nvPr/>
        </p:nvSpPr>
        <p:spPr>
          <a:xfrm>
            <a:off x="3767858" y="3693771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D0CD753-7F00-C01A-5265-8BC0EA19A3A5}"/>
              </a:ext>
            </a:extLst>
          </p:cNvPr>
          <p:cNvSpPr/>
          <p:nvPr/>
        </p:nvSpPr>
        <p:spPr>
          <a:xfrm>
            <a:off x="235742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BFEC16A-4FE5-7315-7AC6-30425D23B058}"/>
              </a:ext>
            </a:extLst>
          </p:cNvPr>
          <p:cNvCxnSpPr>
            <a:cxnSpLocks/>
            <a:stCxn id="5" idx="2"/>
            <a:endCxn id="54" idx="6"/>
          </p:cNvCxnSpPr>
          <p:nvPr/>
        </p:nvCxnSpPr>
        <p:spPr>
          <a:xfrm flipH="1">
            <a:off x="2522403" y="3033495"/>
            <a:ext cx="537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DF598C76-17B7-B9DC-DF64-6A5005FF0664}"/>
              </a:ext>
            </a:extLst>
          </p:cNvPr>
          <p:cNvSpPr txBox="1"/>
          <p:nvPr/>
        </p:nvSpPr>
        <p:spPr>
          <a:xfrm>
            <a:off x="2474035" y="2712286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590829FD-C30B-D7A2-7556-B4675FB641C1}"/>
              </a:ext>
            </a:extLst>
          </p:cNvPr>
          <p:cNvSpPr txBox="1"/>
          <p:nvPr/>
        </p:nvSpPr>
        <p:spPr>
          <a:xfrm>
            <a:off x="2635303" y="336374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6ED4EFD7-C000-022D-106B-7C190D213A6F}"/>
              </a:ext>
            </a:extLst>
          </p:cNvPr>
          <p:cNvSpPr txBox="1"/>
          <p:nvPr/>
        </p:nvSpPr>
        <p:spPr>
          <a:xfrm>
            <a:off x="3493828" y="2218135"/>
            <a:ext cx="338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F1D095BA-B255-0DC4-85F9-92C99E6D0250}"/>
              </a:ext>
            </a:extLst>
          </p:cNvPr>
          <p:cNvSpPr txBox="1"/>
          <p:nvPr/>
        </p:nvSpPr>
        <p:spPr>
          <a:xfrm>
            <a:off x="13708" y="116632"/>
            <a:ext cx="4270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pruning step is needed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22043D0-AE09-3C6A-C382-58B8225935B5}"/>
              </a:ext>
            </a:extLst>
          </p:cNvPr>
          <p:cNvSpPr txBox="1"/>
          <p:nvPr/>
        </p:nvSpPr>
        <p:spPr>
          <a:xfrm>
            <a:off x="3179030" y="4539601"/>
            <a:ext cx="1642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computed solution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69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41281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081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00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4261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952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33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326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36738" y="445873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238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040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827584" y="4797152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frequency </a:t>
            </a:r>
            <a:r>
              <a:rPr lang="en-US" sz="2000" dirty="0">
                <a:latin typeface="Comic Sans MS" pitchFamily="66" charset="0"/>
              </a:rPr>
              <a:t>of an element e: number of sets e belongs to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827584" y="5333146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: frequency of the most frequent element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564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330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248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8710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335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0B942C81-557F-D60C-147D-6A03C85A72D2}"/>
              </a:ext>
            </a:extLst>
          </p:cNvPr>
          <p:cNvSpPr txBox="1"/>
          <p:nvPr/>
        </p:nvSpPr>
        <p:spPr>
          <a:xfrm>
            <a:off x="3570266" y="4292155"/>
            <a:ext cx="1642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...pruning...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36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1509DF5-6CAD-ACD9-5348-727133DABBFD}"/>
              </a:ext>
            </a:extLst>
          </p:cNvPr>
          <p:cNvSpPr/>
          <p:nvPr/>
        </p:nvSpPr>
        <p:spPr>
          <a:xfrm>
            <a:off x="1473008" y="1470689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EA4E69A-EDD5-4E6C-6541-BB6425DA0364}"/>
              </a:ext>
            </a:extLst>
          </p:cNvPr>
          <p:cNvSpPr/>
          <p:nvPr/>
        </p:nvSpPr>
        <p:spPr>
          <a:xfrm>
            <a:off x="1473008" y="3788215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2DE33D-29E1-24F2-25D2-FACBD60F93D1}"/>
              </a:ext>
            </a:extLst>
          </p:cNvPr>
          <p:cNvSpPr/>
          <p:nvPr/>
        </p:nvSpPr>
        <p:spPr>
          <a:xfrm>
            <a:off x="6594129" y="1462222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78C0AD-4BEC-0316-12B1-5327994AAE70}"/>
              </a:ext>
            </a:extLst>
          </p:cNvPr>
          <p:cNvSpPr/>
          <p:nvPr/>
        </p:nvSpPr>
        <p:spPr>
          <a:xfrm>
            <a:off x="6594129" y="3779748"/>
            <a:ext cx="853130" cy="896827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EEB538-3076-7582-BFCA-7680B8C5AB0A}"/>
              </a:ext>
            </a:extLst>
          </p:cNvPr>
          <p:cNvSpPr txBox="1"/>
          <p:nvPr/>
        </p:nvSpPr>
        <p:spPr>
          <a:xfrm>
            <a:off x="1336738" y="118031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44CAC1E-4E67-2836-B89B-E97CDF0E297D}"/>
              </a:ext>
            </a:extLst>
          </p:cNvPr>
          <p:cNvSpPr txBox="1"/>
          <p:nvPr/>
        </p:nvSpPr>
        <p:spPr>
          <a:xfrm>
            <a:off x="7221861" y="1229452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6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62846A1-30D7-72B7-0E8D-746027EBDFC5}"/>
              </a:ext>
            </a:extLst>
          </p:cNvPr>
          <p:cNvSpPr txBox="1"/>
          <p:nvPr/>
        </p:nvSpPr>
        <p:spPr>
          <a:xfrm>
            <a:off x="1319029" y="447652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8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2D6ACBE-9480-5300-822B-5ABD7A9E455C}"/>
              </a:ext>
            </a:extLst>
          </p:cNvPr>
          <p:cNvSpPr txBox="1"/>
          <p:nvPr/>
        </p:nvSpPr>
        <p:spPr>
          <a:xfrm>
            <a:off x="7221861" y="450787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9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06BEB9-8CB2-549A-99EB-B0B9ABE852AF}"/>
              </a:ext>
            </a:extLst>
          </p:cNvPr>
          <p:cNvSpPr/>
          <p:nvPr/>
        </p:nvSpPr>
        <p:spPr>
          <a:xfrm rot="2753108">
            <a:off x="859143" y="1659031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7FB5C9-532E-AF79-2341-C65DB99B86A0}"/>
              </a:ext>
            </a:extLst>
          </p:cNvPr>
          <p:cNvSpPr/>
          <p:nvPr/>
        </p:nvSpPr>
        <p:spPr>
          <a:xfrm rot="8005791">
            <a:off x="5048423" y="1701945"/>
            <a:ext cx="3035820" cy="139622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8DB21C9-56F7-4559-2ACF-781BA14C1BCC}"/>
              </a:ext>
            </a:extLst>
          </p:cNvPr>
          <p:cNvSpPr txBox="1"/>
          <p:nvPr/>
        </p:nvSpPr>
        <p:spPr>
          <a:xfrm>
            <a:off x="1319029" y="819927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2B4F556-CC5F-2298-6855-5A4651578383}"/>
              </a:ext>
            </a:extLst>
          </p:cNvPr>
          <p:cNvSpPr txBox="1"/>
          <p:nvPr/>
        </p:nvSpPr>
        <p:spPr>
          <a:xfrm>
            <a:off x="7221861" y="85127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3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3335A87-121A-1AB5-1A84-EFCF1D5816FF}"/>
              </a:ext>
            </a:extLst>
          </p:cNvPr>
          <p:cNvSpPr/>
          <p:nvPr/>
        </p:nvSpPr>
        <p:spPr>
          <a:xfrm rot="5400000">
            <a:off x="-273578" y="1357885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DD1DDFCA-533D-12F9-7B22-AE3C135788CA}"/>
              </a:ext>
            </a:extLst>
          </p:cNvPr>
          <p:cNvSpPr txBox="1"/>
          <p:nvPr/>
        </p:nvSpPr>
        <p:spPr>
          <a:xfrm>
            <a:off x="1319028" y="33360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2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233DFA-62E8-21E6-B54D-DED8337694B7}"/>
              </a:ext>
            </a:extLst>
          </p:cNvPr>
          <p:cNvSpPr/>
          <p:nvPr/>
        </p:nvSpPr>
        <p:spPr>
          <a:xfrm rot="5400000">
            <a:off x="4608879" y="1378620"/>
            <a:ext cx="4684445" cy="320220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04E8A99-35CA-16E6-F494-9BC1D554C3B1}"/>
              </a:ext>
            </a:extLst>
          </p:cNvPr>
          <p:cNvSpPr txBox="1"/>
          <p:nvPr/>
        </p:nvSpPr>
        <p:spPr>
          <a:xfrm>
            <a:off x="7372474" y="379335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endParaRPr lang="it-IT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9611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6B8AF7AA-3322-6024-0DD9-46523B954422}"/>
              </a:ext>
            </a:extLst>
          </p:cNvPr>
          <p:cNvSpPr/>
          <p:nvPr/>
        </p:nvSpPr>
        <p:spPr>
          <a:xfrm>
            <a:off x="3059832" y="296094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87DC65E-5B14-E0A5-82F6-75D9C3D146DD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911713" y="1999555"/>
            <a:ext cx="1172280" cy="9826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F351B0-C084-437A-2F6A-CA6E22F90859}"/>
              </a:ext>
            </a:extLst>
          </p:cNvPr>
          <p:cNvCxnSpPr>
            <a:cxnSpLocks/>
            <a:stCxn id="5" idx="6"/>
            <a:endCxn id="63" idx="2"/>
          </p:cNvCxnSpPr>
          <p:nvPr/>
        </p:nvCxnSpPr>
        <p:spPr>
          <a:xfrm>
            <a:off x="3224813" y="3033495"/>
            <a:ext cx="2386111" cy="23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CD41C6-0D9C-1963-92F4-B4165A62521B}"/>
              </a:ext>
            </a:extLst>
          </p:cNvPr>
          <p:cNvCxnSpPr>
            <a:cxnSpLocks/>
            <a:stCxn id="63" idx="7"/>
          </p:cNvCxnSpPr>
          <p:nvPr/>
        </p:nvCxnSpPr>
        <p:spPr>
          <a:xfrm flipV="1">
            <a:off x="5751744" y="1976729"/>
            <a:ext cx="1235205" cy="102858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248D3F3-3FB7-B01C-7DBD-AB270732F666}"/>
              </a:ext>
            </a:extLst>
          </p:cNvPr>
          <p:cNvCxnSpPr>
            <a:cxnSpLocks/>
            <a:stCxn id="63" idx="5"/>
          </p:cNvCxnSpPr>
          <p:nvPr/>
        </p:nvCxnSpPr>
        <p:spPr>
          <a:xfrm>
            <a:off x="5751744" y="3107905"/>
            <a:ext cx="1235205" cy="1092336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158085-F95E-A009-F7ED-B8C54413A3E0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1911713" y="3084793"/>
            <a:ext cx="1172280" cy="11216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9829DDE-1368-8F2C-7A36-16A52EAF0ACC}"/>
              </a:ext>
            </a:extLst>
          </p:cNvPr>
          <p:cNvCxnSpPr>
            <a:cxnSpLocks/>
          </p:cNvCxnSpPr>
          <p:nvPr/>
        </p:nvCxnSpPr>
        <p:spPr>
          <a:xfrm>
            <a:off x="1850399" y="2024844"/>
            <a:ext cx="0" cy="2160240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8788B62-BCC4-7FD8-FE0E-4F7B0FFE3118}"/>
              </a:ext>
            </a:extLst>
          </p:cNvPr>
          <p:cNvCxnSpPr>
            <a:cxnSpLocks/>
          </p:cNvCxnSpPr>
          <p:nvPr/>
        </p:nvCxnSpPr>
        <p:spPr>
          <a:xfrm>
            <a:off x="7056276" y="2036551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F9549DF-5055-9C6F-694C-9BED3D724885}"/>
              </a:ext>
            </a:extLst>
          </p:cNvPr>
          <p:cNvCxnSpPr>
            <a:cxnSpLocks/>
            <a:endCxn id="68" idx="2"/>
          </p:cNvCxnSpPr>
          <p:nvPr/>
        </p:nvCxnSpPr>
        <p:spPr>
          <a:xfrm>
            <a:off x="1938841" y="1919484"/>
            <a:ext cx="5017286" cy="21671"/>
          </a:xfrm>
          <a:prstGeom prst="line">
            <a:avLst/>
          </a:prstGeom>
          <a:ln w="412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9F8F6A64-990F-7CBE-BE4B-E47A6AD823A8}"/>
              </a:ext>
            </a:extLst>
          </p:cNvPr>
          <p:cNvSpPr txBox="1"/>
          <p:nvPr/>
        </p:nvSpPr>
        <p:spPr>
          <a:xfrm>
            <a:off x="1620256" y="1442709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12A75537-07C9-B455-943F-F40756287F9A}"/>
              </a:ext>
            </a:extLst>
          </p:cNvPr>
          <p:cNvSpPr txBox="1"/>
          <p:nvPr/>
        </p:nvSpPr>
        <p:spPr>
          <a:xfrm>
            <a:off x="6905662" y="145205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B74D1766-A346-EE84-4C70-850AADD66113}"/>
              </a:ext>
            </a:extLst>
          </p:cNvPr>
          <p:cNvSpPr txBox="1"/>
          <p:nvPr/>
        </p:nvSpPr>
        <p:spPr>
          <a:xfrm>
            <a:off x="1649078" y="4331161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86C84DA-58FA-19AF-E570-14C7E52B40E6}"/>
              </a:ext>
            </a:extLst>
          </p:cNvPr>
          <p:cNvSpPr txBox="1"/>
          <p:nvPr/>
        </p:nvSpPr>
        <p:spPr>
          <a:xfrm>
            <a:off x="6905661" y="436317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FD8F91E-C399-73B9-9CAA-36766CB74C74}"/>
              </a:ext>
            </a:extLst>
          </p:cNvPr>
          <p:cNvSpPr txBox="1"/>
          <p:nvPr/>
        </p:nvSpPr>
        <p:spPr>
          <a:xfrm>
            <a:off x="2994860" y="3125473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DA31113-536B-46E4-ACD8-2E1CEB3E30A0}"/>
              </a:ext>
            </a:extLst>
          </p:cNvPr>
          <p:cNvSpPr txBox="1"/>
          <p:nvPr/>
        </p:nvSpPr>
        <p:spPr>
          <a:xfrm>
            <a:off x="5545952" y="3144904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196950B-1A72-3EA1-7F17-D9C5A42CE1D7}"/>
              </a:ext>
            </a:extLst>
          </p:cNvPr>
          <p:cNvSpPr txBox="1"/>
          <p:nvPr/>
        </p:nvSpPr>
        <p:spPr>
          <a:xfrm>
            <a:off x="4244610" y="2668850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1E16A089-A436-2348-0524-6D374F82CFE0}"/>
              </a:ext>
            </a:extLst>
          </p:cNvPr>
          <p:cNvSpPr txBox="1"/>
          <p:nvPr/>
        </p:nvSpPr>
        <p:spPr>
          <a:xfrm>
            <a:off x="4130055" y="1498475"/>
            <a:ext cx="553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20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5107BDE9-F665-6F2D-3A0B-8D4E4D8956D5}"/>
              </a:ext>
            </a:extLst>
          </p:cNvPr>
          <p:cNvSpPr txBox="1"/>
          <p:nvPr/>
        </p:nvSpPr>
        <p:spPr>
          <a:xfrm>
            <a:off x="248376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1F0A1CA4-EFD6-B539-8CF9-4FE0AD2186FF}"/>
              </a:ext>
            </a:extLst>
          </p:cNvPr>
          <p:cNvSpPr txBox="1"/>
          <p:nvPr/>
        </p:nvSpPr>
        <p:spPr>
          <a:xfrm>
            <a:off x="2483767" y="3545014"/>
            <a:ext cx="51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56F0625-7B1D-6D88-FAF9-01842B61D81C}"/>
              </a:ext>
            </a:extLst>
          </p:cNvPr>
          <p:cNvSpPr txBox="1"/>
          <p:nvPr/>
        </p:nvSpPr>
        <p:spPr>
          <a:xfrm>
            <a:off x="1389191" y="2792529"/>
            <a:ext cx="626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3E9F912-7732-3381-DB7A-27B5FF75C070}"/>
              </a:ext>
            </a:extLst>
          </p:cNvPr>
          <p:cNvSpPr txBox="1"/>
          <p:nvPr/>
        </p:nvSpPr>
        <p:spPr>
          <a:xfrm>
            <a:off x="7100512" y="2779666"/>
            <a:ext cx="495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19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4D25D1D8-6B96-EBE8-3468-53BEEFC9078A}"/>
              </a:ext>
            </a:extLst>
          </p:cNvPr>
          <p:cNvSpPr txBox="1"/>
          <p:nvPr/>
        </p:nvSpPr>
        <p:spPr>
          <a:xfrm>
            <a:off x="6059508" y="2244688"/>
            <a:ext cx="301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6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2C809216-E811-6B77-4651-38F6F9EBBCBC}"/>
              </a:ext>
            </a:extLst>
          </p:cNvPr>
          <p:cNvSpPr txBox="1"/>
          <p:nvPr/>
        </p:nvSpPr>
        <p:spPr>
          <a:xfrm>
            <a:off x="5847179" y="3545014"/>
            <a:ext cx="51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2F85C8-9790-45E8-F954-87B95903BCC2}"/>
              </a:ext>
            </a:extLst>
          </p:cNvPr>
          <p:cNvSpPr txBox="1"/>
          <p:nvPr/>
        </p:nvSpPr>
        <p:spPr>
          <a:xfrm>
            <a:off x="6448496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B5212A6-F570-2441-54BA-5272C296DEB6}"/>
              </a:ext>
            </a:extLst>
          </p:cNvPr>
          <p:cNvSpPr/>
          <p:nvPr/>
        </p:nvSpPr>
        <p:spPr>
          <a:xfrm>
            <a:off x="1778495" y="4175622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12A71CD-959E-DB82-AA32-8C48B7D61593}"/>
              </a:ext>
            </a:extLst>
          </p:cNvPr>
          <p:cNvSpPr/>
          <p:nvPr/>
        </p:nvSpPr>
        <p:spPr>
          <a:xfrm>
            <a:off x="1798566" y="1869305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5312129-4531-F7E3-BA99-E4612A6C501C}"/>
              </a:ext>
            </a:extLst>
          </p:cNvPr>
          <p:cNvSpPr/>
          <p:nvPr/>
        </p:nvSpPr>
        <p:spPr>
          <a:xfrm>
            <a:off x="5610924" y="298406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BB1BA84-7FD1-3A5C-BD9E-93BDDAA3ABC0}"/>
              </a:ext>
            </a:extLst>
          </p:cNvPr>
          <p:cNvSpPr/>
          <p:nvPr/>
        </p:nvSpPr>
        <p:spPr>
          <a:xfrm>
            <a:off x="6956127" y="1868608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143A338-B1E1-1006-C4DC-51B0D0632D84}"/>
              </a:ext>
            </a:extLst>
          </p:cNvPr>
          <p:cNvSpPr/>
          <p:nvPr/>
        </p:nvSpPr>
        <p:spPr>
          <a:xfrm>
            <a:off x="6951102" y="4155880"/>
            <a:ext cx="164981" cy="14509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B05E1281-EFA2-CC23-9715-C1FF31D1DE07}"/>
              </a:ext>
            </a:extLst>
          </p:cNvPr>
          <p:cNvSpPr txBox="1"/>
          <p:nvPr/>
        </p:nvSpPr>
        <p:spPr>
          <a:xfrm>
            <a:off x="7812360" y="79349"/>
            <a:ext cx="1170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={</a:t>
            </a:r>
            <a:r>
              <a:rPr lang="en-US" sz="2000" dirty="0" err="1">
                <a:latin typeface="Comic Sans MS" pitchFamily="66" charset="0"/>
              </a:rPr>
              <a:t>s,t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4743597-5B0D-3CA6-04D7-596BC0FC5211}"/>
              </a:ext>
            </a:extLst>
          </p:cNvPr>
          <p:cNvSpPr txBox="1"/>
          <p:nvPr/>
        </p:nvSpPr>
        <p:spPr>
          <a:xfrm>
            <a:off x="3574173" y="4409341"/>
            <a:ext cx="1642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computed solution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0328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1155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the SF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E317E29-7DD7-B178-5A24-9A28FB500203}"/>
              </a:ext>
            </a:extLst>
          </p:cNvPr>
          <p:cNvSpPr txBox="1"/>
          <p:nvPr/>
        </p:nvSpPr>
        <p:spPr>
          <a:xfrm>
            <a:off x="35496" y="7647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BF19C88-F659-2063-838E-613FB90707E4}"/>
              </a:ext>
            </a:extLst>
          </p:cNvPr>
          <p:cNvSpPr txBox="1"/>
          <p:nvPr/>
        </p:nvSpPr>
        <p:spPr>
          <a:xfrm>
            <a:off x="58422" y="1116277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primal computed solution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F’</a:t>
            </a:r>
            <a:r>
              <a:rPr lang="en-US" sz="2000" dirty="0">
                <a:latin typeface="Comic Sans MS" pitchFamily="66" charset="0"/>
              </a:rPr>
              <a:t> is feasible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0E4C307-4213-FB67-3174-7C5A0D98B0DD}"/>
              </a:ext>
            </a:extLst>
          </p:cNvPr>
          <p:cNvSpPr txBox="1"/>
          <p:nvPr/>
        </p:nvSpPr>
        <p:spPr>
          <a:xfrm>
            <a:off x="60896" y="1427701"/>
            <a:ext cx="8111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dual solution is feasible, since there is no overtight edge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F6F1EB5-4243-1C3C-E37A-E0F33341073C}"/>
              </a:ext>
            </a:extLst>
          </p:cNvPr>
          <p:cNvSpPr txBox="1"/>
          <p:nvPr/>
        </p:nvSpPr>
        <p:spPr>
          <a:xfrm>
            <a:off x="251520" y="2205234"/>
            <a:ext cx="1951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claim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37F048F-08CD-95EC-027A-819DEC1326F7}"/>
              </a:ext>
            </a:extLst>
          </p:cNvPr>
          <p:cNvSpPr txBox="1"/>
          <p:nvPr/>
        </p:nvSpPr>
        <p:spPr>
          <a:xfrm>
            <a:off x="2152434" y="200485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9946EE5-F526-918E-BA8B-00D424D9864A}"/>
              </a:ext>
            </a:extLst>
          </p:cNvPr>
          <p:cNvSpPr txBox="1"/>
          <p:nvPr/>
        </p:nvSpPr>
        <p:spPr>
          <a:xfrm>
            <a:off x="2029247" y="2483604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57BBC820-E6D9-433C-D2B5-A4FACFBC69A8}"/>
              </a:ext>
            </a:extLst>
          </p:cNvPr>
          <p:cNvSpPr txBox="1"/>
          <p:nvPr/>
        </p:nvSpPr>
        <p:spPr>
          <a:xfrm>
            <a:off x="2458214" y="2165956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3CDAF902-580B-C533-361A-5EF28B065202}"/>
              </a:ext>
            </a:extLst>
          </p:cNvPr>
          <p:cNvSpPr txBox="1"/>
          <p:nvPr/>
        </p:nvSpPr>
        <p:spPr>
          <a:xfrm>
            <a:off x="2777754" y="2182497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8FC50964-E541-CED3-A08F-E81ACABA6275}"/>
              </a:ext>
            </a:extLst>
          </p:cNvPr>
          <p:cNvSpPr txBox="1"/>
          <p:nvPr/>
        </p:nvSpPr>
        <p:spPr>
          <a:xfrm>
            <a:off x="3209373" y="199967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5B576DFC-C53C-C6D7-8474-CCF4B2C973B7}"/>
              </a:ext>
            </a:extLst>
          </p:cNvPr>
          <p:cNvSpPr txBox="1"/>
          <p:nvPr/>
        </p:nvSpPr>
        <p:spPr>
          <a:xfrm>
            <a:off x="3127182" y="2473561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BEAD2720-D333-BA25-36FE-83DFB6C324AE}"/>
              </a:ext>
            </a:extLst>
          </p:cNvPr>
          <p:cNvSpPr txBox="1"/>
          <p:nvPr/>
        </p:nvSpPr>
        <p:spPr>
          <a:xfrm>
            <a:off x="3515153" y="2160784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961CAB15-DFAE-E671-FE6A-9505DCD9EFEC}"/>
              </a:ext>
            </a:extLst>
          </p:cNvPr>
          <p:cNvSpPr txBox="1"/>
          <p:nvPr/>
        </p:nvSpPr>
        <p:spPr>
          <a:xfrm>
            <a:off x="270829" y="33046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5B48DC3-9071-517A-9EA5-24BFD6E31FFA}"/>
              </a:ext>
            </a:extLst>
          </p:cNvPr>
          <p:cNvSpPr txBox="1"/>
          <p:nvPr/>
        </p:nvSpPr>
        <p:spPr>
          <a:xfrm>
            <a:off x="147642" y="3783410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57AF2B35-2C27-1C8C-4A0D-76693AE843D8}"/>
              </a:ext>
            </a:extLst>
          </p:cNvPr>
          <p:cNvSpPr txBox="1"/>
          <p:nvPr/>
        </p:nvSpPr>
        <p:spPr>
          <a:xfrm>
            <a:off x="576609" y="3465762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91378159-684C-8A73-BE32-8DF78B9F7279}"/>
              </a:ext>
            </a:extLst>
          </p:cNvPr>
          <p:cNvSpPr txBox="1"/>
          <p:nvPr/>
        </p:nvSpPr>
        <p:spPr>
          <a:xfrm>
            <a:off x="896149" y="3482303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C1DEE0B1-B34E-0C4A-0556-B3747A87A28B}"/>
              </a:ext>
            </a:extLst>
          </p:cNvPr>
          <p:cNvSpPr txBox="1"/>
          <p:nvPr/>
        </p:nvSpPr>
        <p:spPr>
          <a:xfrm>
            <a:off x="1951308" y="329912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2DBAA22A-8C09-6A1C-D9B3-6FDC0EA5F07B}"/>
              </a:ext>
            </a:extLst>
          </p:cNvPr>
          <p:cNvSpPr txBox="1"/>
          <p:nvPr/>
        </p:nvSpPr>
        <p:spPr>
          <a:xfrm>
            <a:off x="1645352" y="3755563"/>
            <a:ext cx="1157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S:e(S)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6B52029-F335-B0F3-35AB-4C85020A68BC}"/>
              </a:ext>
            </a:extLst>
          </p:cNvPr>
          <p:cNvSpPr txBox="1"/>
          <p:nvPr/>
        </p:nvSpPr>
        <p:spPr>
          <a:xfrm>
            <a:off x="1136889" y="329912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D72155C2-E3C6-9A7C-9B0A-607B57CCAD91}"/>
              </a:ext>
            </a:extLst>
          </p:cNvPr>
          <p:cNvSpPr txBox="1"/>
          <p:nvPr/>
        </p:nvSpPr>
        <p:spPr>
          <a:xfrm>
            <a:off x="1013702" y="3777882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FC3A84CB-B33F-C622-C7EE-18974387F933}"/>
              </a:ext>
            </a:extLst>
          </p:cNvPr>
          <p:cNvSpPr txBox="1"/>
          <p:nvPr/>
        </p:nvSpPr>
        <p:spPr>
          <a:xfrm>
            <a:off x="2539557" y="3459193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8" name="Double Bracket 47">
            <a:extLst>
              <a:ext uri="{FF2B5EF4-FFF2-40B4-BE49-F238E27FC236}">
                <a16:creationId xmlns:a16="http://schemas.microsoft.com/office/drawing/2014/main" id="{11FB2373-27E4-E9BA-AE1D-F75C0F203CED}"/>
              </a:ext>
            </a:extLst>
          </p:cNvPr>
          <p:cNvSpPr/>
          <p:nvPr/>
        </p:nvSpPr>
        <p:spPr>
          <a:xfrm>
            <a:off x="1644945" y="3260073"/>
            <a:ext cx="1342895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026A5622-F5A9-2119-FD36-F0A9A61BFA73}"/>
              </a:ext>
            </a:extLst>
          </p:cNvPr>
          <p:cNvSpPr txBox="1"/>
          <p:nvPr/>
        </p:nvSpPr>
        <p:spPr>
          <a:xfrm>
            <a:off x="3023068" y="3499052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BCD47D6-B843-109C-933D-E58BD1125D38}"/>
              </a:ext>
            </a:extLst>
          </p:cNvPr>
          <p:cNvSpPr txBox="1"/>
          <p:nvPr/>
        </p:nvSpPr>
        <p:spPr>
          <a:xfrm>
            <a:off x="4078227" y="331587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7072B135-F8B5-20DE-C668-D40AD1113AC1}"/>
              </a:ext>
            </a:extLst>
          </p:cNvPr>
          <p:cNvSpPr txBox="1"/>
          <p:nvPr/>
        </p:nvSpPr>
        <p:spPr>
          <a:xfrm>
            <a:off x="3748469" y="3813958"/>
            <a:ext cx="1268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e(S)F’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B72ECF13-6734-FBFF-746D-BC4C4386298B}"/>
              </a:ext>
            </a:extLst>
          </p:cNvPr>
          <p:cNvSpPr txBox="1"/>
          <p:nvPr/>
        </p:nvSpPr>
        <p:spPr>
          <a:xfrm>
            <a:off x="3263808" y="331587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0B8BF7ED-D9B3-0B33-7035-7D25F438FF69}"/>
              </a:ext>
            </a:extLst>
          </p:cNvPr>
          <p:cNvSpPr txBox="1"/>
          <p:nvPr/>
        </p:nvSpPr>
        <p:spPr>
          <a:xfrm>
            <a:off x="3132153" y="3794631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3F6AB6CB-0236-C5B1-2BC0-84CFDB7E2FAE}"/>
              </a:ext>
            </a:extLst>
          </p:cNvPr>
          <p:cNvSpPr txBox="1"/>
          <p:nvPr/>
        </p:nvSpPr>
        <p:spPr>
          <a:xfrm>
            <a:off x="4666476" y="3475942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7" name="Double Bracket 76">
            <a:extLst>
              <a:ext uri="{FF2B5EF4-FFF2-40B4-BE49-F238E27FC236}">
                <a16:creationId xmlns:a16="http://schemas.microsoft.com/office/drawing/2014/main" id="{3A4D016D-EB48-83CE-3991-933DF5E48957}"/>
              </a:ext>
            </a:extLst>
          </p:cNvPr>
          <p:cNvSpPr/>
          <p:nvPr/>
        </p:nvSpPr>
        <p:spPr>
          <a:xfrm>
            <a:off x="3771864" y="3276822"/>
            <a:ext cx="1411792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78" name="CasellaDiTesto 3">
            <a:extLst>
              <a:ext uri="{FF2B5EF4-FFF2-40B4-BE49-F238E27FC236}">
                <a16:creationId xmlns:a16="http://schemas.microsoft.com/office/drawing/2014/main" id="{C8FAC2BC-E8DE-73C3-E885-01067FC88AA7}"/>
              </a:ext>
            </a:extLst>
          </p:cNvPr>
          <p:cNvSpPr txBox="1"/>
          <p:nvPr/>
        </p:nvSpPr>
        <p:spPr>
          <a:xfrm>
            <a:off x="5222884" y="3504713"/>
            <a:ext cx="310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418C343F-27FE-2CCC-09AD-EBC31485D209}"/>
              </a:ext>
            </a:extLst>
          </p:cNvPr>
          <p:cNvSpPr txBox="1"/>
          <p:nvPr/>
        </p:nvSpPr>
        <p:spPr>
          <a:xfrm>
            <a:off x="5463624" y="332153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0" name="CasellaDiTesto 3">
            <a:extLst>
              <a:ext uri="{FF2B5EF4-FFF2-40B4-BE49-F238E27FC236}">
                <a16:creationId xmlns:a16="http://schemas.microsoft.com/office/drawing/2014/main" id="{B98F9D82-AA35-10D9-8803-288C8932FA82}"/>
              </a:ext>
            </a:extLst>
          </p:cNvPr>
          <p:cNvSpPr txBox="1"/>
          <p:nvPr/>
        </p:nvSpPr>
        <p:spPr>
          <a:xfrm>
            <a:off x="5331969" y="3800292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24235F05-FF14-465F-93D8-3557E861DDD5}"/>
              </a:ext>
            </a:extLst>
          </p:cNvPr>
          <p:cNvSpPr txBox="1"/>
          <p:nvPr/>
        </p:nvSpPr>
        <p:spPr>
          <a:xfrm>
            <a:off x="5903012" y="3482303"/>
            <a:ext cx="147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8B0E3C22-8912-44BD-8B03-4498E8473449}"/>
              </a:ext>
            </a:extLst>
          </p:cNvPr>
          <p:cNvSpPr txBox="1"/>
          <p:nvPr/>
        </p:nvSpPr>
        <p:spPr>
          <a:xfrm>
            <a:off x="251520" y="5435932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(S)= # of picked edges crossing the cut (S,S’=V\S)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884C6AFC-C053-1131-99A9-F3BC6F677E75}"/>
              </a:ext>
            </a:extLst>
          </p:cNvPr>
          <p:cNvSpPr txBox="1"/>
          <p:nvPr/>
        </p:nvSpPr>
        <p:spPr>
          <a:xfrm>
            <a:off x="108763" y="4515284"/>
            <a:ext cx="201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Comic Sans MS" pitchFamily="66" charset="0"/>
              </a:rPr>
              <a:t>since every picked edge is tight</a:t>
            </a:r>
            <a:endParaRPr lang="it-IT" sz="16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618BF62-0232-6077-DE70-DAFD9453E37C}"/>
              </a:ext>
            </a:extLst>
          </p:cNvPr>
          <p:cNvCxnSpPr>
            <a:cxnSpLocks/>
          </p:cNvCxnSpPr>
          <p:nvPr/>
        </p:nvCxnSpPr>
        <p:spPr>
          <a:xfrm>
            <a:off x="1043608" y="3789040"/>
            <a:ext cx="0" cy="72008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FE54ED7E-D103-E407-223D-7A7EF6BAB52F}"/>
              </a:ext>
            </a:extLst>
          </p:cNvPr>
          <p:cNvSpPr txBox="1"/>
          <p:nvPr/>
        </p:nvSpPr>
        <p:spPr>
          <a:xfrm>
            <a:off x="2193906" y="4506789"/>
            <a:ext cx="201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Comic Sans MS" pitchFamily="66" charset="0"/>
              </a:rPr>
              <a:t>changing the order of summation</a:t>
            </a:r>
            <a:endParaRPr lang="it-IT" sz="16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AF0E64E-BCD6-C6F7-5B63-0D10FEF24926}"/>
              </a:ext>
            </a:extLst>
          </p:cNvPr>
          <p:cNvCxnSpPr>
            <a:cxnSpLocks/>
          </p:cNvCxnSpPr>
          <p:nvPr/>
        </p:nvCxnSpPr>
        <p:spPr>
          <a:xfrm>
            <a:off x="3128751" y="3780545"/>
            <a:ext cx="0" cy="72008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98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21" grpId="0"/>
      <p:bldP spid="22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77" grpId="0" animBg="1"/>
      <p:bldP spid="78" grpId="0"/>
      <p:bldP spid="79" grpId="0"/>
      <p:bldP spid="80" grpId="0"/>
      <p:bldP spid="81" grpId="0"/>
      <p:bldP spid="82" grpId="0"/>
      <p:bldP spid="83" grpId="0"/>
      <p:bldP spid="8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F6F1EB5-4243-1C3C-E37A-E0F33341073C}"/>
              </a:ext>
            </a:extLst>
          </p:cNvPr>
          <p:cNvSpPr txBox="1"/>
          <p:nvPr/>
        </p:nvSpPr>
        <p:spPr>
          <a:xfrm>
            <a:off x="0" y="466795"/>
            <a:ext cx="292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need to show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3E0B714-9D94-AF13-E230-82382B46FAE6}"/>
              </a:ext>
            </a:extLst>
          </p:cNvPr>
          <p:cNvSpPr txBox="1"/>
          <p:nvPr/>
        </p:nvSpPr>
        <p:spPr>
          <a:xfrm>
            <a:off x="2762001" y="27665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5A91D5-7E49-0DAF-061E-F631BDCDBC50}"/>
              </a:ext>
            </a:extLst>
          </p:cNvPr>
          <p:cNvSpPr txBox="1"/>
          <p:nvPr/>
        </p:nvSpPr>
        <p:spPr>
          <a:xfrm>
            <a:off x="2630346" y="755412"/>
            <a:ext cx="742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4F84DD3-BE1D-6576-76C3-9F4EC06B65C9}"/>
              </a:ext>
            </a:extLst>
          </p:cNvPr>
          <p:cNvSpPr txBox="1"/>
          <p:nvPr/>
        </p:nvSpPr>
        <p:spPr>
          <a:xfrm>
            <a:off x="3201389" y="437423"/>
            <a:ext cx="147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A1A7BB3-D018-2100-7867-5F0C87C9AD4B}"/>
              </a:ext>
            </a:extLst>
          </p:cNvPr>
          <p:cNvSpPr txBox="1"/>
          <p:nvPr/>
        </p:nvSpPr>
        <p:spPr>
          <a:xfrm>
            <a:off x="4538445" y="460710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F45B8-D80D-D2A8-499D-BE8A88031FC4}"/>
              </a:ext>
            </a:extLst>
          </p:cNvPr>
          <p:cNvSpPr txBox="1"/>
          <p:nvPr/>
        </p:nvSpPr>
        <p:spPr>
          <a:xfrm>
            <a:off x="4970064" y="27789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82D7C15-42F4-22AC-E1D7-ED8A01D087E9}"/>
              </a:ext>
            </a:extLst>
          </p:cNvPr>
          <p:cNvSpPr txBox="1"/>
          <p:nvPr/>
        </p:nvSpPr>
        <p:spPr>
          <a:xfrm>
            <a:off x="4887873" y="751774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96CAABE-0F54-35CA-C134-49E48F359591}"/>
              </a:ext>
            </a:extLst>
          </p:cNvPr>
          <p:cNvSpPr txBox="1"/>
          <p:nvPr/>
        </p:nvSpPr>
        <p:spPr>
          <a:xfrm>
            <a:off x="5275844" y="438997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34E1867-C7F8-A7CF-957B-CC3E296FC554}"/>
              </a:ext>
            </a:extLst>
          </p:cNvPr>
          <p:cNvSpPr txBox="1"/>
          <p:nvPr/>
        </p:nvSpPr>
        <p:spPr>
          <a:xfrm>
            <a:off x="-4445" y="1280954"/>
            <a:ext cx="8752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prove a stronger claim: </a:t>
            </a:r>
          </a:p>
          <a:p>
            <a:r>
              <a:rPr lang="en-US" sz="2000" dirty="0">
                <a:latin typeface="Comic Sans MS" pitchFamily="66" charset="0"/>
              </a:rPr>
              <a:t>- in each iteration the increase in the </a:t>
            </a:r>
            <a:r>
              <a:rPr lang="en-US" sz="2000" dirty="0" err="1">
                <a:latin typeface="Comic Sans MS" pitchFamily="66" charset="0"/>
              </a:rPr>
              <a:t>l.h.s</a:t>
            </a:r>
            <a:r>
              <a:rPr lang="en-US" sz="2000" dirty="0">
                <a:latin typeface="Comic Sans MS" pitchFamily="66" charset="0"/>
              </a:rPr>
              <a:t>.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the increase of in r.h.s.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BD2747D3-C588-9B96-9089-4A52D187F53C}"/>
              </a:ext>
            </a:extLst>
          </p:cNvPr>
          <p:cNvSpPr txBox="1"/>
          <p:nvPr/>
        </p:nvSpPr>
        <p:spPr>
          <a:xfrm>
            <a:off x="6451" y="2078533"/>
            <a:ext cx="8752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an iteration, and let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latin typeface="Comic Sans MS" pitchFamily="66" charset="0"/>
              </a:rPr>
              <a:t> be the extent to which active sets were raised in this iteration.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A753B5-F6B3-BB20-2558-CD1989B86F50}"/>
              </a:ext>
            </a:extLst>
          </p:cNvPr>
          <p:cNvSpPr txBox="1"/>
          <p:nvPr/>
        </p:nvSpPr>
        <p:spPr>
          <a:xfrm>
            <a:off x="58808" y="2836637"/>
            <a:ext cx="292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need to show that: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0C94801C-BC4C-344A-677F-CE2447DD8C32}"/>
              </a:ext>
            </a:extLst>
          </p:cNvPr>
          <p:cNvSpPr txBox="1"/>
          <p:nvPr/>
        </p:nvSpPr>
        <p:spPr>
          <a:xfrm>
            <a:off x="2378387" y="342900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F3B1ECA-185B-A562-73CE-08E9C40DE86D}"/>
              </a:ext>
            </a:extLst>
          </p:cNvPr>
          <p:cNvSpPr txBox="1"/>
          <p:nvPr/>
        </p:nvSpPr>
        <p:spPr>
          <a:xfrm>
            <a:off x="2051720" y="3907753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569E42B-1D3D-56B2-023C-373DC018F8FD}"/>
              </a:ext>
            </a:extLst>
          </p:cNvPr>
          <p:cNvSpPr txBox="1"/>
          <p:nvPr/>
        </p:nvSpPr>
        <p:spPr>
          <a:xfrm>
            <a:off x="2817775" y="3589764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5180987-5C55-3664-8583-0DF2BF6FBE71}"/>
              </a:ext>
            </a:extLst>
          </p:cNvPr>
          <p:cNvSpPr txBox="1"/>
          <p:nvPr/>
        </p:nvSpPr>
        <p:spPr>
          <a:xfrm>
            <a:off x="3995936" y="3589764"/>
            <a:ext cx="3887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 (# of active sets)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Double Bracket 18">
            <a:extLst>
              <a:ext uri="{FF2B5EF4-FFF2-40B4-BE49-F238E27FC236}">
                <a16:creationId xmlns:a16="http://schemas.microsoft.com/office/drawing/2014/main" id="{2E98DC01-A4D7-1C1D-0971-1ABE9BA47AEE}"/>
              </a:ext>
            </a:extLst>
          </p:cNvPr>
          <p:cNvSpPr/>
          <p:nvPr/>
        </p:nvSpPr>
        <p:spPr>
          <a:xfrm>
            <a:off x="2089820" y="3382855"/>
            <a:ext cx="1840193" cy="961567"/>
          </a:xfrm>
          <a:prstGeom prst="bracketPair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5F7513A6-45DF-C0C1-0628-0A5E9C015371}"/>
              </a:ext>
            </a:extLst>
          </p:cNvPr>
          <p:cNvSpPr txBox="1"/>
          <p:nvPr/>
        </p:nvSpPr>
        <p:spPr>
          <a:xfrm>
            <a:off x="1504509" y="3589764"/>
            <a:ext cx="619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 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A58E4FA-4B1D-4FAD-36A6-762401C7B70F}"/>
              </a:ext>
            </a:extLst>
          </p:cNvPr>
          <p:cNvSpPr txBox="1"/>
          <p:nvPr/>
        </p:nvSpPr>
        <p:spPr>
          <a:xfrm>
            <a:off x="2379128" y="481316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7C565668-0EB0-496E-06E6-FCD8A1D59F91}"/>
              </a:ext>
            </a:extLst>
          </p:cNvPr>
          <p:cNvSpPr txBox="1"/>
          <p:nvPr/>
        </p:nvSpPr>
        <p:spPr>
          <a:xfrm>
            <a:off x="2052461" y="5291916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86CFE691-1F4D-7948-77F3-1E3DE96CFDBC}"/>
              </a:ext>
            </a:extLst>
          </p:cNvPr>
          <p:cNvSpPr txBox="1"/>
          <p:nvPr/>
        </p:nvSpPr>
        <p:spPr>
          <a:xfrm>
            <a:off x="2818516" y="4973927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E1753039-2C7A-7803-006B-649635513B18}"/>
              </a:ext>
            </a:extLst>
          </p:cNvPr>
          <p:cNvSpPr txBox="1"/>
          <p:nvPr/>
        </p:nvSpPr>
        <p:spPr>
          <a:xfrm>
            <a:off x="3996677" y="4973927"/>
            <a:ext cx="3887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(# of active sets)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3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79FE850-D7B3-164D-A37B-7703796FA9B5}"/>
              </a:ext>
            </a:extLst>
          </p:cNvPr>
          <p:cNvGrpSpPr/>
          <p:nvPr/>
        </p:nvGrpSpPr>
        <p:grpSpPr>
          <a:xfrm>
            <a:off x="2461487" y="73918"/>
            <a:ext cx="4221025" cy="1800523"/>
            <a:chOff x="35496" y="1268760"/>
            <a:chExt cx="4221025" cy="1800523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E4459FA2-42E2-60AC-2CEA-29226FDEF981}"/>
                </a:ext>
              </a:extLst>
            </p:cNvPr>
            <p:cNvSpPr txBox="1"/>
            <p:nvPr/>
          </p:nvSpPr>
          <p:spPr>
            <a:xfrm>
              <a:off x="35496" y="2059938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901CB702-819E-EC5B-6D5F-A5BC3EC5C442}"/>
                </a:ext>
              </a:extLst>
            </p:cNvPr>
            <p:cNvSpPr txBox="1"/>
            <p:nvPr/>
          </p:nvSpPr>
          <p:spPr>
            <a:xfrm>
              <a:off x="3203848" y="2059938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C455F69B-C75F-8AAE-3AEE-7666DDEF5BDB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7494D7F-5D1F-8551-159F-5EF2AAFE808E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A90917A3-1DDD-B1F2-7C4A-7F76568673BE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89F19B3C-9781-C7A4-5D03-37DE76D021CB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3D8C544B-CA33-EFC4-4E26-559BEEB06DE7}"/>
                </a:ext>
              </a:extLst>
            </p:cNvPr>
            <p:cNvSpPr txBox="1"/>
            <p:nvPr/>
          </p:nvSpPr>
          <p:spPr>
            <a:xfrm>
              <a:off x="1590077" y="188753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4AD67465-CC92-24E7-3BA1-E05B89DECC8F}"/>
                </a:ext>
              </a:extLst>
            </p:cNvPr>
            <p:cNvSpPr txBox="1"/>
            <p:nvPr/>
          </p:nvSpPr>
          <p:spPr>
            <a:xfrm>
              <a:off x="1356305" y="235372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F1E828F8-6FF5-E018-3C64-2843C5604DFB}"/>
                </a:ext>
              </a:extLst>
            </p:cNvPr>
            <p:cNvSpPr txBox="1"/>
            <p:nvPr/>
          </p:nvSpPr>
          <p:spPr>
            <a:xfrm>
              <a:off x="1895856" y="2048643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E8051FD-5631-1D45-741E-591C03A16B15}"/>
                </a:ext>
              </a:extLst>
            </p:cNvPr>
            <p:cNvSpPr txBox="1"/>
            <p:nvPr/>
          </p:nvSpPr>
          <p:spPr>
            <a:xfrm>
              <a:off x="1563200" y="2607618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C8770F0D-6285-BCA2-41B0-4D6E1184C1FA}"/>
                </a:ext>
              </a:extLst>
            </p:cNvPr>
            <p:cNvSpPr txBox="1"/>
            <p:nvPr/>
          </p:nvSpPr>
          <p:spPr>
            <a:xfrm>
              <a:off x="3203848" y="2607618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90E730-D140-3BBD-7034-ADF8E8AA5737}"/>
              </a:ext>
            </a:extLst>
          </p:cNvPr>
          <p:cNvGrpSpPr/>
          <p:nvPr/>
        </p:nvGrpSpPr>
        <p:grpSpPr>
          <a:xfrm>
            <a:off x="169455" y="2630914"/>
            <a:ext cx="4077009" cy="2189857"/>
            <a:chOff x="4980525" y="1268760"/>
            <a:chExt cx="4077009" cy="2189857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DE4CFE9-C814-72D5-BAB0-E4991FE18117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8F8003E5-93DA-C7D0-6A66-11F2AAA358B8}"/>
                </a:ext>
              </a:extLst>
            </p:cNvPr>
            <p:cNvSpPr txBox="1"/>
            <p:nvPr/>
          </p:nvSpPr>
          <p:spPr>
            <a:xfrm>
              <a:off x="8004861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4BCFD2A-A75E-19F5-0D8C-6C58BA210D1E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293604F5-3536-E6AD-4CED-582D97DABCF6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225877A5-ED98-F3A7-CAFC-2771549DE9D2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3509F3A0-2043-39D7-3A4C-474D825CBC2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16EAB731-E993-7759-DDCD-60BE1A90511B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C29D859F-5484-9CAE-79F1-E6B99064983F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64828CA5-F542-F591-F239-DF8F532A43A7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3E3B6340-F343-DEAD-764F-E686954E292E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94A832D9-C545-5A2D-1AA2-25A7B891EE95}"/>
                </a:ext>
              </a:extLst>
            </p:cNvPr>
            <p:cNvSpPr txBox="1"/>
            <p:nvPr/>
          </p:nvSpPr>
          <p:spPr>
            <a:xfrm>
              <a:off x="8004861" y="2996952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B3D8B4DD-2A25-0E48-335C-11B36D59EAA2}"/>
              </a:ext>
            </a:extLst>
          </p:cNvPr>
          <p:cNvSpPr txBox="1"/>
          <p:nvPr/>
        </p:nvSpPr>
        <p:spPr>
          <a:xfrm>
            <a:off x="297735" y="2204864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3CDEBC-3187-0C27-510F-B1B851DD364D}"/>
              </a:ext>
            </a:extLst>
          </p:cNvPr>
          <p:cNvSpPr txBox="1"/>
          <p:nvPr/>
        </p:nvSpPr>
        <p:spPr>
          <a:xfrm>
            <a:off x="283876" y="632091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ILP: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A3E4AD6-4ACC-6BB8-3021-EC69760AEB24}"/>
              </a:ext>
            </a:extLst>
          </p:cNvPr>
          <p:cNvGrpSpPr/>
          <p:nvPr/>
        </p:nvGrpSpPr>
        <p:grpSpPr>
          <a:xfrm>
            <a:off x="4705959" y="2630914"/>
            <a:ext cx="4258529" cy="2128302"/>
            <a:chOff x="4980525" y="1268760"/>
            <a:chExt cx="4258529" cy="2128302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0D3B9DCD-9775-0875-29BC-AD2FB34270AE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C7FE942-700C-F5DF-86A4-5334C798ACEC}"/>
                </a:ext>
              </a:extLst>
            </p:cNvPr>
            <p:cNvSpPr txBox="1"/>
            <p:nvPr/>
          </p:nvSpPr>
          <p:spPr>
            <a:xfrm>
              <a:off x="8186381" y="2996952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AD325246-8679-F8CB-285B-9C840C14786F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maximize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B87086B-F5B0-EAF1-F17F-C925CDC54BFF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8524B1E-3DF6-73A9-92B9-F4C1BA7CA3DB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e U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171D7CD5-413B-FDE4-08F8-000AA2EFFB9A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4F91071-2297-0E9D-E8AD-43E3795FD1D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5580D810-2E40-CAA1-B949-4CC43A07E916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2DB5816-C8AB-A764-1504-B43A09DA318B}"/>
                </a:ext>
              </a:extLst>
            </p:cNvPr>
            <p:cNvSpPr txBox="1"/>
            <p:nvPr/>
          </p:nvSpPr>
          <p:spPr>
            <a:xfrm>
              <a:off x="6840885" y="2312815"/>
              <a:ext cx="1290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 c(S)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5270FCB-E53F-D2D1-4407-69C16E69511C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8EEF1D44-08AC-6EFD-8A57-83F21A1C84D1}"/>
                </a:ext>
              </a:extLst>
            </p:cNvPr>
            <p:cNvSpPr txBox="1"/>
            <p:nvPr/>
          </p:nvSpPr>
          <p:spPr>
            <a:xfrm>
              <a:off x="8186381" y="2324110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ED5204B-08E9-331A-1CEB-3428600041EB}"/>
              </a:ext>
            </a:extLst>
          </p:cNvPr>
          <p:cNvSpPr txBox="1"/>
          <p:nvPr/>
        </p:nvSpPr>
        <p:spPr>
          <a:xfrm>
            <a:off x="5099792" y="2217283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5B50998-0636-6D16-CBB3-D8268148567F}"/>
              </a:ext>
            </a:extLst>
          </p:cNvPr>
          <p:cNvSpPr/>
          <p:nvPr/>
        </p:nvSpPr>
        <p:spPr>
          <a:xfrm>
            <a:off x="148249" y="2054771"/>
            <a:ext cx="3909386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59D555-1A5B-779E-26BF-0BEBD36EC0A7}"/>
              </a:ext>
            </a:extLst>
          </p:cNvPr>
          <p:cNvSpPr/>
          <p:nvPr/>
        </p:nvSpPr>
        <p:spPr>
          <a:xfrm>
            <a:off x="4756150" y="2070879"/>
            <a:ext cx="4013305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5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2" grpId="0"/>
      <p:bldP spid="45" grpId="0" animBg="1"/>
      <p:bldP spid="4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38CBADC-1B9A-2402-AA46-D6FBE399696F}"/>
              </a:ext>
            </a:extLst>
          </p:cNvPr>
          <p:cNvSpPr txBox="1"/>
          <p:nvPr/>
        </p:nvSpPr>
        <p:spPr>
          <a:xfrm>
            <a:off x="2044380" y="3160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2106DA3-3A03-00A9-AC75-771DE8AED738}"/>
              </a:ext>
            </a:extLst>
          </p:cNvPr>
          <p:cNvSpPr txBox="1"/>
          <p:nvPr/>
        </p:nvSpPr>
        <p:spPr>
          <a:xfrm>
            <a:off x="1717713" y="510354"/>
            <a:ext cx="111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 active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083983D-321D-1AF1-92B3-46F6947D64B8}"/>
              </a:ext>
            </a:extLst>
          </p:cNvPr>
          <p:cNvSpPr txBox="1"/>
          <p:nvPr/>
        </p:nvSpPr>
        <p:spPr>
          <a:xfrm>
            <a:off x="2483768" y="192365"/>
            <a:ext cx="1112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deg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’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D0BA5A2-813F-1E36-0E45-604EF8EF2791}"/>
              </a:ext>
            </a:extLst>
          </p:cNvPr>
          <p:cNvSpPr txBox="1"/>
          <p:nvPr/>
        </p:nvSpPr>
        <p:spPr>
          <a:xfrm>
            <a:off x="3661929" y="192365"/>
            <a:ext cx="2807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(# of active sets)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D0181-E2AF-A956-A8E8-8DB22EA77E76}"/>
              </a:ext>
            </a:extLst>
          </p:cNvPr>
          <p:cNvSpPr/>
          <p:nvPr/>
        </p:nvSpPr>
        <p:spPr>
          <a:xfrm>
            <a:off x="975134" y="1524384"/>
            <a:ext cx="864096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C293E2A-7A3D-CB53-4ED4-F26A5AF115F7}"/>
              </a:ext>
            </a:extLst>
          </p:cNvPr>
          <p:cNvSpPr/>
          <p:nvPr/>
        </p:nvSpPr>
        <p:spPr>
          <a:xfrm>
            <a:off x="1500434" y="2996952"/>
            <a:ext cx="1048002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2892847-A873-8ECA-2571-99730FACC7F8}"/>
              </a:ext>
            </a:extLst>
          </p:cNvPr>
          <p:cNvSpPr/>
          <p:nvPr/>
        </p:nvSpPr>
        <p:spPr>
          <a:xfrm>
            <a:off x="3090446" y="1920041"/>
            <a:ext cx="864096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C648EDC-A2DA-DBB0-A220-39B2B37E6E7A}"/>
              </a:ext>
            </a:extLst>
          </p:cNvPr>
          <p:cNvSpPr/>
          <p:nvPr/>
        </p:nvSpPr>
        <p:spPr>
          <a:xfrm>
            <a:off x="336587" y="2821703"/>
            <a:ext cx="820752" cy="80312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D301BF0-792D-2B67-A54E-956A8C3E5A7C}"/>
              </a:ext>
            </a:extLst>
          </p:cNvPr>
          <p:cNvSpPr/>
          <p:nvPr/>
        </p:nvSpPr>
        <p:spPr>
          <a:xfrm>
            <a:off x="1376631" y="4502645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8F50A1E-E932-52E0-41CF-03B2F8F040E7}"/>
              </a:ext>
            </a:extLst>
          </p:cNvPr>
          <p:cNvSpPr/>
          <p:nvPr/>
        </p:nvSpPr>
        <p:spPr>
          <a:xfrm>
            <a:off x="3045886" y="3263463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39FCE7-7CEF-D7C4-5041-2306C90C0EC5}"/>
              </a:ext>
            </a:extLst>
          </p:cNvPr>
          <p:cNvSpPr/>
          <p:nvPr/>
        </p:nvSpPr>
        <p:spPr>
          <a:xfrm>
            <a:off x="2501126" y="4113133"/>
            <a:ext cx="611024" cy="6358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745E6D8-D06C-D64F-F55E-FD504586A9E1}"/>
              </a:ext>
            </a:extLst>
          </p:cNvPr>
          <p:cNvGrpSpPr/>
          <p:nvPr/>
        </p:nvGrpSpPr>
        <p:grpSpPr>
          <a:xfrm>
            <a:off x="402169" y="1638299"/>
            <a:ext cx="3435004" cy="3467100"/>
            <a:chOff x="1622771" y="1485900"/>
            <a:chExt cx="3435004" cy="34671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72264C1-3793-B042-32B5-2F3C11AA2E24}"/>
                </a:ext>
              </a:extLst>
            </p:cNvPr>
            <p:cNvSpPr/>
            <p:nvPr/>
          </p:nvSpPr>
          <p:spPr>
            <a:xfrm>
              <a:off x="2495550" y="1485900"/>
              <a:ext cx="181499" cy="723900"/>
            </a:xfrm>
            <a:custGeom>
              <a:avLst/>
              <a:gdLst>
                <a:gd name="connsiteX0" fmla="*/ 0 w 181499"/>
                <a:gd name="connsiteY0" fmla="*/ 0 h 723900"/>
                <a:gd name="connsiteX1" fmla="*/ 66675 w 181499"/>
                <a:gd name="connsiteY1" fmla="*/ 76200 h 723900"/>
                <a:gd name="connsiteX2" fmla="*/ 57150 w 181499"/>
                <a:gd name="connsiteY2" fmla="*/ 133350 h 723900"/>
                <a:gd name="connsiteX3" fmla="*/ 66675 w 181499"/>
                <a:gd name="connsiteY3" fmla="*/ 247650 h 723900"/>
                <a:gd name="connsiteX4" fmla="*/ 123825 w 181499"/>
                <a:gd name="connsiteY4" fmla="*/ 285750 h 723900"/>
                <a:gd name="connsiteX5" fmla="*/ 161925 w 181499"/>
                <a:gd name="connsiteY5" fmla="*/ 304800 h 723900"/>
                <a:gd name="connsiteX6" fmla="*/ 180975 w 181499"/>
                <a:gd name="connsiteY6" fmla="*/ 333375 h 723900"/>
                <a:gd name="connsiteX7" fmla="*/ 152400 w 181499"/>
                <a:gd name="connsiteY7" fmla="*/ 419100 h 723900"/>
                <a:gd name="connsiteX8" fmla="*/ 161925 w 181499"/>
                <a:gd name="connsiteY8" fmla="*/ 495300 h 723900"/>
                <a:gd name="connsiteX9" fmla="*/ 142875 w 181499"/>
                <a:gd name="connsiteY9" fmla="*/ 571500 h 723900"/>
                <a:gd name="connsiteX10" fmla="*/ 180975 w 181499"/>
                <a:gd name="connsiteY10" fmla="*/ 638175 h 723900"/>
                <a:gd name="connsiteX11" fmla="*/ 152400 w 181499"/>
                <a:gd name="connsiteY11" fmla="*/ 666750 h 723900"/>
                <a:gd name="connsiteX12" fmla="*/ 114300 w 181499"/>
                <a:gd name="connsiteY12" fmla="*/ 676275 h 723900"/>
                <a:gd name="connsiteX13" fmla="*/ 85725 w 181499"/>
                <a:gd name="connsiteY13" fmla="*/ 72390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1499" h="723900">
                  <a:moveTo>
                    <a:pt x="0" y="0"/>
                  </a:moveTo>
                  <a:cubicBezTo>
                    <a:pt x="23675" y="18940"/>
                    <a:pt x="63004" y="39493"/>
                    <a:pt x="66675" y="76200"/>
                  </a:cubicBezTo>
                  <a:cubicBezTo>
                    <a:pt x="68597" y="95417"/>
                    <a:pt x="60325" y="114300"/>
                    <a:pt x="57150" y="133350"/>
                  </a:cubicBezTo>
                  <a:cubicBezTo>
                    <a:pt x="60325" y="171450"/>
                    <a:pt x="56824" y="210709"/>
                    <a:pt x="66675" y="247650"/>
                  </a:cubicBezTo>
                  <a:cubicBezTo>
                    <a:pt x="74403" y="276632"/>
                    <a:pt x="103301" y="276954"/>
                    <a:pt x="123825" y="285750"/>
                  </a:cubicBezTo>
                  <a:cubicBezTo>
                    <a:pt x="136876" y="291343"/>
                    <a:pt x="149225" y="298450"/>
                    <a:pt x="161925" y="304800"/>
                  </a:cubicBezTo>
                  <a:cubicBezTo>
                    <a:pt x="168275" y="314325"/>
                    <a:pt x="179555" y="322016"/>
                    <a:pt x="180975" y="333375"/>
                  </a:cubicBezTo>
                  <a:cubicBezTo>
                    <a:pt x="184668" y="362918"/>
                    <a:pt x="164655" y="394590"/>
                    <a:pt x="152400" y="419100"/>
                  </a:cubicBezTo>
                  <a:cubicBezTo>
                    <a:pt x="155575" y="444500"/>
                    <a:pt x="161925" y="469702"/>
                    <a:pt x="161925" y="495300"/>
                  </a:cubicBezTo>
                  <a:cubicBezTo>
                    <a:pt x="161925" y="518288"/>
                    <a:pt x="150391" y="548951"/>
                    <a:pt x="142875" y="571500"/>
                  </a:cubicBezTo>
                  <a:cubicBezTo>
                    <a:pt x="145631" y="575175"/>
                    <a:pt x="186569" y="621392"/>
                    <a:pt x="180975" y="638175"/>
                  </a:cubicBezTo>
                  <a:cubicBezTo>
                    <a:pt x="176715" y="650954"/>
                    <a:pt x="164096" y="660067"/>
                    <a:pt x="152400" y="666750"/>
                  </a:cubicBezTo>
                  <a:cubicBezTo>
                    <a:pt x="141034" y="673245"/>
                    <a:pt x="127000" y="673100"/>
                    <a:pt x="114300" y="676275"/>
                  </a:cubicBezTo>
                  <a:cubicBezTo>
                    <a:pt x="91312" y="710757"/>
                    <a:pt x="100370" y="694611"/>
                    <a:pt x="85725" y="7239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D4490C-AD76-52CE-9A5F-023137097666}"/>
                </a:ext>
              </a:extLst>
            </p:cNvPr>
            <p:cNvSpPr/>
            <p:nvPr/>
          </p:nvSpPr>
          <p:spPr>
            <a:xfrm>
              <a:off x="2581275" y="1542995"/>
              <a:ext cx="238125" cy="190555"/>
            </a:xfrm>
            <a:custGeom>
              <a:avLst/>
              <a:gdLst>
                <a:gd name="connsiteX0" fmla="*/ 0 w 238125"/>
                <a:gd name="connsiteY0" fmla="*/ 190555 h 190555"/>
                <a:gd name="connsiteX1" fmla="*/ 47625 w 238125"/>
                <a:gd name="connsiteY1" fmla="*/ 161980 h 190555"/>
                <a:gd name="connsiteX2" fmla="*/ 76200 w 238125"/>
                <a:gd name="connsiteY2" fmla="*/ 152455 h 190555"/>
                <a:gd name="connsiteX3" fmla="*/ 123825 w 238125"/>
                <a:gd name="connsiteY3" fmla="*/ 133405 h 190555"/>
                <a:gd name="connsiteX4" fmla="*/ 142875 w 238125"/>
                <a:gd name="connsiteY4" fmla="*/ 104830 h 190555"/>
                <a:gd name="connsiteX5" fmla="*/ 171450 w 238125"/>
                <a:gd name="connsiteY5" fmla="*/ 85780 h 190555"/>
                <a:gd name="connsiteX6" fmla="*/ 209550 w 238125"/>
                <a:gd name="connsiteY6" fmla="*/ 28630 h 190555"/>
                <a:gd name="connsiteX7" fmla="*/ 238125 w 238125"/>
                <a:gd name="connsiteY7" fmla="*/ 55 h 19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8125" h="190555">
                  <a:moveTo>
                    <a:pt x="0" y="190555"/>
                  </a:moveTo>
                  <a:cubicBezTo>
                    <a:pt x="15875" y="181030"/>
                    <a:pt x="31066" y="170259"/>
                    <a:pt x="47625" y="161980"/>
                  </a:cubicBezTo>
                  <a:cubicBezTo>
                    <a:pt x="56605" y="157490"/>
                    <a:pt x="66799" y="155980"/>
                    <a:pt x="76200" y="152455"/>
                  </a:cubicBezTo>
                  <a:cubicBezTo>
                    <a:pt x="92209" y="146452"/>
                    <a:pt x="107950" y="139755"/>
                    <a:pt x="123825" y="133405"/>
                  </a:cubicBezTo>
                  <a:cubicBezTo>
                    <a:pt x="130175" y="123880"/>
                    <a:pt x="134780" y="112925"/>
                    <a:pt x="142875" y="104830"/>
                  </a:cubicBezTo>
                  <a:cubicBezTo>
                    <a:pt x="150970" y="96735"/>
                    <a:pt x="163912" y="94395"/>
                    <a:pt x="171450" y="85780"/>
                  </a:cubicBezTo>
                  <a:cubicBezTo>
                    <a:pt x="186527" y="68550"/>
                    <a:pt x="196850" y="47680"/>
                    <a:pt x="209550" y="28630"/>
                  </a:cubicBezTo>
                  <a:cubicBezTo>
                    <a:pt x="230361" y="-2587"/>
                    <a:pt x="217152" y="55"/>
                    <a:pt x="238125" y="5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4976851-D7C9-F358-C704-94D18555648F}"/>
                </a:ext>
              </a:extLst>
            </p:cNvPr>
            <p:cNvSpPr/>
            <p:nvPr/>
          </p:nvSpPr>
          <p:spPr>
            <a:xfrm>
              <a:off x="2343150" y="1895475"/>
              <a:ext cx="295275" cy="80863"/>
            </a:xfrm>
            <a:custGeom>
              <a:avLst/>
              <a:gdLst>
                <a:gd name="connsiteX0" fmla="*/ 295275 w 295275"/>
                <a:gd name="connsiteY0" fmla="*/ 47625 h 80863"/>
                <a:gd name="connsiteX1" fmla="*/ 247650 w 295275"/>
                <a:gd name="connsiteY1" fmla="*/ 38100 h 80863"/>
                <a:gd name="connsiteX2" fmla="*/ 190500 w 295275"/>
                <a:gd name="connsiteY2" fmla="*/ 0 h 80863"/>
                <a:gd name="connsiteX3" fmla="*/ 66675 w 295275"/>
                <a:gd name="connsiteY3" fmla="*/ 47625 h 80863"/>
                <a:gd name="connsiteX4" fmla="*/ 57150 w 295275"/>
                <a:gd name="connsiteY4" fmla="*/ 76200 h 80863"/>
                <a:gd name="connsiteX5" fmla="*/ 0 w 295275"/>
                <a:gd name="connsiteY5" fmla="*/ 47625 h 80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5275" h="80863">
                  <a:moveTo>
                    <a:pt x="295275" y="47625"/>
                  </a:moveTo>
                  <a:cubicBezTo>
                    <a:pt x="279400" y="44450"/>
                    <a:pt x="262388" y="44799"/>
                    <a:pt x="247650" y="38100"/>
                  </a:cubicBezTo>
                  <a:cubicBezTo>
                    <a:pt x="226807" y="28626"/>
                    <a:pt x="190500" y="0"/>
                    <a:pt x="190500" y="0"/>
                  </a:cubicBezTo>
                  <a:cubicBezTo>
                    <a:pt x="96339" y="23540"/>
                    <a:pt x="136751" y="5580"/>
                    <a:pt x="66675" y="47625"/>
                  </a:cubicBezTo>
                  <a:cubicBezTo>
                    <a:pt x="63500" y="57150"/>
                    <a:pt x="66675" y="73025"/>
                    <a:pt x="57150" y="76200"/>
                  </a:cubicBezTo>
                  <a:cubicBezTo>
                    <a:pt x="15040" y="90237"/>
                    <a:pt x="11294" y="70212"/>
                    <a:pt x="0" y="476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03D410F-1398-F585-0A50-560C45842A1C}"/>
                </a:ext>
              </a:extLst>
            </p:cNvPr>
            <p:cNvSpPr/>
            <p:nvPr/>
          </p:nvSpPr>
          <p:spPr>
            <a:xfrm>
              <a:off x="3009900" y="2990850"/>
              <a:ext cx="210376" cy="714375"/>
            </a:xfrm>
            <a:custGeom>
              <a:avLst/>
              <a:gdLst>
                <a:gd name="connsiteX0" fmla="*/ 85725 w 210376"/>
                <a:gd name="connsiteY0" fmla="*/ 0 h 714375"/>
                <a:gd name="connsiteX1" fmla="*/ 104775 w 210376"/>
                <a:gd name="connsiteY1" fmla="*/ 47625 h 714375"/>
                <a:gd name="connsiteX2" fmla="*/ 114300 w 210376"/>
                <a:gd name="connsiteY2" fmla="*/ 142875 h 714375"/>
                <a:gd name="connsiteX3" fmla="*/ 142875 w 210376"/>
                <a:gd name="connsiteY3" fmla="*/ 161925 h 714375"/>
                <a:gd name="connsiteX4" fmla="*/ 200025 w 210376"/>
                <a:gd name="connsiteY4" fmla="*/ 200025 h 714375"/>
                <a:gd name="connsiteX5" fmla="*/ 209550 w 210376"/>
                <a:gd name="connsiteY5" fmla="*/ 238125 h 714375"/>
                <a:gd name="connsiteX6" fmla="*/ 171450 w 210376"/>
                <a:gd name="connsiteY6" fmla="*/ 295275 h 714375"/>
                <a:gd name="connsiteX7" fmla="*/ 161925 w 210376"/>
                <a:gd name="connsiteY7" fmla="*/ 333375 h 714375"/>
                <a:gd name="connsiteX8" fmla="*/ 171450 w 210376"/>
                <a:gd name="connsiteY8" fmla="*/ 371475 h 714375"/>
                <a:gd name="connsiteX9" fmla="*/ 161925 w 210376"/>
                <a:gd name="connsiteY9" fmla="*/ 400050 h 714375"/>
                <a:gd name="connsiteX10" fmla="*/ 133350 w 210376"/>
                <a:gd name="connsiteY10" fmla="*/ 466725 h 714375"/>
                <a:gd name="connsiteX11" fmla="*/ 95250 w 210376"/>
                <a:gd name="connsiteY11" fmla="*/ 542925 h 714375"/>
                <a:gd name="connsiteX12" fmla="*/ 47625 w 210376"/>
                <a:gd name="connsiteY12" fmla="*/ 619125 h 714375"/>
                <a:gd name="connsiteX13" fmla="*/ 28575 w 210376"/>
                <a:gd name="connsiteY13" fmla="*/ 647700 h 714375"/>
                <a:gd name="connsiteX14" fmla="*/ 0 w 210376"/>
                <a:gd name="connsiteY14" fmla="*/ 714375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0376" h="714375">
                  <a:moveTo>
                    <a:pt x="85725" y="0"/>
                  </a:moveTo>
                  <a:cubicBezTo>
                    <a:pt x="92075" y="15875"/>
                    <a:pt x="101422" y="30859"/>
                    <a:pt x="104775" y="47625"/>
                  </a:cubicBezTo>
                  <a:cubicBezTo>
                    <a:pt x="111033" y="78914"/>
                    <a:pt x="104210" y="112604"/>
                    <a:pt x="114300" y="142875"/>
                  </a:cubicBezTo>
                  <a:cubicBezTo>
                    <a:pt x="117920" y="153735"/>
                    <a:pt x="134081" y="154596"/>
                    <a:pt x="142875" y="161925"/>
                  </a:cubicBezTo>
                  <a:cubicBezTo>
                    <a:pt x="190441" y="201563"/>
                    <a:pt x="149807" y="183286"/>
                    <a:pt x="200025" y="200025"/>
                  </a:cubicBezTo>
                  <a:cubicBezTo>
                    <a:pt x="203200" y="212725"/>
                    <a:pt x="213312" y="225586"/>
                    <a:pt x="209550" y="238125"/>
                  </a:cubicBezTo>
                  <a:cubicBezTo>
                    <a:pt x="202971" y="260055"/>
                    <a:pt x="181689" y="274797"/>
                    <a:pt x="171450" y="295275"/>
                  </a:cubicBezTo>
                  <a:cubicBezTo>
                    <a:pt x="165596" y="306984"/>
                    <a:pt x="165100" y="320675"/>
                    <a:pt x="161925" y="333375"/>
                  </a:cubicBezTo>
                  <a:cubicBezTo>
                    <a:pt x="165100" y="346075"/>
                    <a:pt x="171450" y="358384"/>
                    <a:pt x="171450" y="371475"/>
                  </a:cubicBezTo>
                  <a:cubicBezTo>
                    <a:pt x="171450" y="381515"/>
                    <a:pt x="164683" y="390396"/>
                    <a:pt x="161925" y="400050"/>
                  </a:cubicBezTo>
                  <a:cubicBezTo>
                    <a:pt x="139915" y="477083"/>
                    <a:pt x="168151" y="402923"/>
                    <a:pt x="133350" y="466725"/>
                  </a:cubicBezTo>
                  <a:cubicBezTo>
                    <a:pt x="119752" y="491656"/>
                    <a:pt x="112289" y="520207"/>
                    <a:pt x="95250" y="542925"/>
                  </a:cubicBezTo>
                  <a:cubicBezTo>
                    <a:pt x="40614" y="615773"/>
                    <a:pt x="89464" y="545906"/>
                    <a:pt x="47625" y="619125"/>
                  </a:cubicBezTo>
                  <a:cubicBezTo>
                    <a:pt x="41945" y="629064"/>
                    <a:pt x="34255" y="637761"/>
                    <a:pt x="28575" y="647700"/>
                  </a:cubicBezTo>
                  <a:cubicBezTo>
                    <a:pt x="9743" y="680656"/>
                    <a:pt x="10686" y="682317"/>
                    <a:pt x="0" y="7143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2F6971-CD35-9C1D-0EC3-E5B04DE8E6EF}"/>
                </a:ext>
              </a:extLst>
            </p:cNvPr>
            <p:cNvSpPr/>
            <p:nvPr/>
          </p:nvSpPr>
          <p:spPr>
            <a:xfrm>
              <a:off x="3162300" y="3486150"/>
              <a:ext cx="333375" cy="228600"/>
            </a:xfrm>
            <a:custGeom>
              <a:avLst/>
              <a:gdLst>
                <a:gd name="connsiteX0" fmla="*/ 0 w 333375"/>
                <a:gd name="connsiteY0" fmla="*/ 0 h 228600"/>
                <a:gd name="connsiteX1" fmla="*/ 66675 w 333375"/>
                <a:gd name="connsiteY1" fmla="*/ 9525 h 228600"/>
                <a:gd name="connsiteX2" fmla="*/ 171450 w 333375"/>
                <a:gd name="connsiteY2" fmla="*/ 57150 h 228600"/>
                <a:gd name="connsiteX3" fmla="*/ 219075 w 333375"/>
                <a:gd name="connsiteY3" fmla="*/ 76200 h 228600"/>
                <a:gd name="connsiteX4" fmla="*/ 238125 w 333375"/>
                <a:gd name="connsiteY4" fmla="*/ 114300 h 228600"/>
                <a:gd name="connsiteX5" fmla="*/ 276225 w 333375"/>
                <a:gd name="connsiteY5" fmla="*/ 209550 h 228600"/>
                <a:gd name="connsiteX6" fmla="*/ 333375 w 333375"/>
                <a:gd name="connsiteY6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375" h="228600">
                  <a:moveTo>
                    <a:pt x="0" y="0"/>
                  </a:moveTo>
                  <a:cubicBezTo>
                    <a:pt x="22225" y="3175"/>
                    <a:pt x="45376" y="2425"/>
                    <a:pt x="66675" y="9525"/>
                  </a:cubicBezTo>
                  <a:cubicBezTo>
                    <a:pt x="103070" y="21657"/>
                    <a:pt x="136303" y="41773"/>
                    <a:pt x="171450" y="57150"/>
                  </a:cubicBezTo>
                  <a:cubicBezTo>
                    <a:pt x="187114" y="64003"/>
                    <a:pt x="203200" y="69850"/>
                    <a:pt x="219075" y="76200"/>
                  </a:cubicBezTo>
                  <a:cubicBezTo>
                    <a:pt x="225425" y="88900"/>
                    <a:pt x="232532" y="101249"/>
                    <a:pt x="238125" y="114300"/>
                  </a:cubicBezTo>
                  <a:cubicBezTo>
                    <a:pt x="251595" y="145731"/>
                    <a:pt x="254333" y="183280"/>
                    <a:pt x="276225" y="209550"/>
                  </a:cubicBezTo>
                  <a:cubicBezTo>
                    <a:pt x="289080" y="224976"/>
                    <a:pt x="333375" y="228600"/>
                    <a:pt x="333375" y="2286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67B3CBB-1597-109B-B6C3-F788539E5DA0}"/>
                </a:ext>
              </a:extLst>
            </p:cNvPr>
            <p:cNvSpPr/>
            <p:nvPr/>
          </p:nvSpPr>
          <p:spPr>
            <a:xfrm>
              <a:off x="3381375" y="3314700"/>
              <a:ext cx="247650" cy="247650"/>
            </a:xfrm>
            <a:custGeom>
              <a:avLst/>
              <a:gdLst>
                <a:gd name="connsiteX0" fmla="*/ 0 w 247650"/>
                <a:gd name="connsiteY0" fmla="*/ 247650 h 247650"/>
                <a:gd name="connsiteX1" fmla="*/ 28575 w 247650"/>
                <a:gd name="connsiteY1" fmla="*/ 200025 h 247650"/>
                <a:gd name="connsiteX2" fmla="*/ 123825 w 247650"/>
                <a:gd name="connsiteY2" fmla="*/ 114300 h 247650"/>
                <a:gd name="connsiteX3" fmla="*/ 180975 w 247650"/>
                <a:gd name="connsiteY3" fmla="*/ 85725 h 247650"/>
                <a:gd name="connsiteX4" fmla="*/ 200025 w 247650"/>
                <a:gd name="connsiteY4" fmla="*/ 47625 h 247650"/>
                <a:gd name="connsiteX5" fmla="*/ 247650 w 247650"/>
                <a:gd name="connsiteY5" fmla="*/ 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7650" h="247650">
                  <a:moveTo>
                    <a:pt x="0" y="247650"/>
                  </a:moveTo>
                  <a:cubicBezTo>
                    <a:pt x="9525" y="231775"/>
                    <a:pt x="16723" y="214247"/>
                    <a:pt x="28575" y="200025"/>
                  </a:cubicBezTo>
                  <a:cubicBezTo>
                    <a:pt x="54233" y="169235"/>
                    <a:pt x="86985" y="134767"/>
                    <a:pt x="123825" y="114300"/>
                  </a:cubicBezTo>
                  <a:cubicBezTo>
                    <a:pt x="142443" y="103957"/>
                    <a:pt x="161925" y="95250"/>
                    <a:pt x="180975" y="85725"/>
                  </a:cubicBezTo>
                  <a:cubicBezTo>
                    <a:pt x="187325" y="73025"/>
                    <a:pt x="191772" y="59179"/>
                    <a:pt x="200025" y="47625"/>
                  </a:cubicBezTo>
                  <a:lnTo>
                    <a:pt x="247650" y="0"/>
                  </a:ln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7997C0F-D47C-021C-F1C9-212485AEC862}"/>
                </a:ext>
              </a:extLst>
            </p:cNvPr>
            <p:cNvSpPr/>
            <p:nvPr/>
          </p:nvSpPr>
          <p:spPr>
            <a:xfrm>
              <a:off x="3190875" y="3067050"/>
              <a:ext cx="323850" cy="104775"/>
            </a:xfrm>
            <a:custGeom>
              <a:avLst/>
              <a:gdLst>
                <a:gd name="connsiteX0" fmla="*/ 0 w 323850"/>
                <a:gd name="connsiteY0" fmla="*/ 104775 h 104775"/>
                <a:gd name="connsiteX1" fmla="*/ 85725 w 323850"/>
                <a:gd name="connsiteY1" fmla="*/ 76200 h 104775"/>
                <a:gd name="connsiteX2" fmla="*/ 161925 w 323850"/>
                <a:gd name="connsiteY2" fmla="*/ 57150 h 104775"/>
                <a:gd name="connsiteX3" fmla="*/ 200025 w 323850"/>
                <a:gd name="connsiteY3" fmla="*/ 47625 h 104775"/>
                <a:gd name="connsiteX4" fmla="*/ 228600 w 323850"/>
                <a:gd name="connsiteY4" fmla="*/ 38100 h 104775"/>
                <a:gd name="connsiteX5" fmla="*/ 304800 w 323850"/>
                <a:gd name="connsiteY5" fmla="*/ 28575 h 104775"/>
                <a:gd name="connsiteX6" fmla="*/ 323850 w 323850"/>
                <a:gd name="connsiteY6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850" h="104775">
                  <a:moveTo>
                    <a:pt x="0" y="104775"/>
                  </a:moveTo>
                  <a:cubicBezTo>
                    <a:pt x="28575" y="95250"/>
                    <a:pt x="56828" y="84699"/>
                    <a:pt x="85725" y="76200"/>
                  </a:cubicBezTo>
                  <a:cubicBezTo>
                    <a:pt x="110843" y="68812"/>
                    <a:pt x="136525" y="63500"/>
                    <a:pt x="161925" y="57150"/>
                  </a:cubicBezTo>
                  <a:cubicBezTo>
                    <a:pt x="174625" y="53975"/>
                    <a:pt x="187606" y="51765"/>
                    <a:pt x="200025" y="47625"/>
                  </a:cubicBezTo>
                  <a:cubicBezTo>
                    <a:pt x="209550" y="44450"/>
                    <a:pt x="218722" y="39896"/>
                    <a:pt x="228600" y="38100"/>
                  </a:cubicBezTo>
                  <a:cubicBezTo>
                    <a:pt x="253785" y="33521"/>
                    <a:pt x="281033" y="38082"/>
                    <a:pt x="304800" y="28575"/>
                  </a:cubicBezTo>
                  <a:cubicBezTo>
                    <a:pt x="315429" y="24323"/>
                    <a:pt x="317500" y="9525"/>
                    <a:pt x="3238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933DE36-7339-0A0F-DDF2-3D7666160A27}"/>
                </a:ext>
              </a:extLst>
            </p:cNvPr>
            <p:cNvSpPr/>
            <p:nvPr/>
          </p:nvSpPr>
          <p:spPr>
            <a:xfrm>
              <a:off x="4543425" y="1981200"/>
              <a:ext cx="466761" cy="276225"/>
            </a:xfrm>
            <a:custGeom>
              <a:avLst/>
              <a:gdLst>
                <a:gd name="connsiteX0" fmla="*/ 0 w 466761"/>
                <a:gd name="connsiteY0" fmla="*/ 276225 h 276225"/>
                <a:gd name="connsiteX1" fmla="*/ 114300 w 466761"/>
                <a:gd name="connsiteY1" fmla="*/ 266700 h 276225"/>
                <a:gd name="connsiteX2" fmla="*/ 171450 w 466761"/>
                <a:gd name="connsiteY2" fmla="*/ 209550 h 276225"/>
                <a:gd name="connsiteX3" fmla="*/ 209550 w 466761"/>
                <a:gd name="connsiteY3" fmla="*/ 180975 h 276225"/>
                <a:gd name="connsiteX4" fmla="*/ 257175 w 466761"/>
                <a:gd name="connsiteY4" fmla="*/ 200025 h 276225"/>
                <a:gd name="connsiteX5" fmla="*/ 285750 w 466761"/>
                <a:gd name="connsiteY5" fmla="*/ 209550 h 276225"/>
                <a:gd name="connsiteX6" fmla="*/ 323850 w 466761"/>
                <a:gd name="connsiteY6" fmla="*/ 171450 h 276225"/>
                <a:gd name="connsiteX7" fmla="*/ 352425 w 466761"/>
                <a:gd name="connsiteY7" fmla="*/ 95250 h 276225"/>
                <a:gd name="connsiteX8" fmla="*/ 381000 w 466761"/>
                <a:gd name="connsiteY8" fmla="*/ 85725 h 276225"/>
                <a:gd name="connsiteX9" fmla="*/ 428625 w 466761"/>
                <a:gd name="connsiteY9" fmla="*/ 76200 h 276225"/>
                <a:gd name="connsiteX10" fmla="*/ 447675 w 466761"/>
                <a:gd name="connsiteY10" fmla="*/ 38100 h 276225"/>
                <a:gd name="connsiteX11" fmla="*/ 466725 w 466761"/>
                <a:gd name="connsiteY11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761" h="276225">
                  <a:moveTo>
                    <a:pt x="0" y="276225"/>
                  </a:moveTo>
                  <a:cubicBezTo>
                    <a:pt x="38100" y="273050"/>
                    <a:pt x="77209" y="275973"/>
                    <a:pt x="114300" y="266700"/>
                  </a:cubicBezTo>
                  <a:cubicBezTo>
                    <a:pt x="155805" y="256324"/>
                    <a:pt x="147742" y="233258"/>
                    <a:pt x="171450" y="209550"/>
                  </a:cubicBezTo>
                  <a:cubicBezTo>
                    <a:pt x="182675" y="198325"/>
                    <a:pt x="196850" y="190500"/>
                    <a:pt x="209550" y="180975"/>
                  </a:cubicBezTo>
                  <a:cubicBezTo>
                    <a:pt x="225425" y="187325"/>
                    <a:pt x="241166" y="194022"/>
                    <a:pt x="257175" y="200025"/>
                  </a:cubicBezTo>
                  <a:cubicBezTo>
                    <a:pt x="266576" y="203550"/>
                    <a:pt x="276522" y="213505"/>
                    <a:pt x="285750" y="209550"/>
                  </a:cubicBezTo>
                  <a:cubicBezTo>
                    <a:pt x="302258" y="202475"/>
                    <a:pt x="311150" y="184150"/>
                    <a:pt x="323850" y="171450"/>
                  </a:cubicBezTo>
                  <a:cubicBezTo>
                    <a:pt x="329165" y="150189"/>
                    <a:pt x="335822" y="111853"/>
                    <a:pt x="352425" y="95250"/>
                  </a:cubicBezTo>
                  <a:cubicBezTo>
                    <a:pt x="359525" y="88150"/>
                    <a:pt x="371260" y="88160"/>
                    <a:pt x="381000" y="85725"/>
                  </a:cubicBezTo>
                  <a:cubicBezTo>
                    <a:pt x="396706" y="81798"/>
                    <a:pt x="412750" y="79375"/>
                    <a:pt x="428625" y="76200"/>
                  </a:cubicBezTo>
                  <a:cubicBezTo>
                    <a:pt x="434975" y="63500"/>
                    <a:pt x="440630" y="50428"/>
                    <a:pt x="447675" y="38100"/>
                  </a:cubicBezTo>
                  <a:cubicBezTo>
                    <a:pt x="468486" y="1680"/>
                    <a:pt x="466725" y="22416"/>
                    <a:pt x="46672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1486F7C-75C7-9233-ED0C-02FBA807A30F}"/>
                </a:ext>
              </a:extLst>
            </p:cNvPr>
            <p:cNvSpPr/>
            <p:nvPr/>
          </p:nvSpPr>
          <p:spPr>
            <a:xfrm>
              <a:off x="4886325" y="2133600"/>
              <a:ext cx="171450" cy="190500"/>
            </a:xfrm>
            <a:custGeom>
              <a:avLst/>
              <a:gdLst>
                <a:gd name="connsiteX0" fmla="*/ 0 w 171450"/>
                <a:gd name="connsiteY0" fmla="*/ 0 h 190500"/>
                <a:gd name="connsiteX1" fmla="*/ 38100 w 171450"/>
                <a:gd name="connsiteY1" fmla="*/ 47625 h 190500"/>
                <a:gd name="connsiteX2" fmla="*/ 47625 w 171450"/>
                <a:gd name="connsiteY2" fmla="*/ 104775 h 190500"/>
                <a:gd name="connsiteX3" fmla="*/ 57150 w 171450"/>
                <a:gd name="connsiteY3" fmla="*/ 133350 h 190500"/>
                <a:gd name="connsiteX4" fmla="*/ 104775 w 171450"/>
                <a:gd name="connsiteY4" fmla="*/ 142875 h 190500"/>
                <a:gd name="connsiteX5" fmla="*/ 133350 w 171450"/>
                <a:gd name="connsiteY5" fmla="*/ 152400 h 190500"/>
                <a:gd name="connsiteX6" fmla="*/ 171450 w 171450"/>
                <a:gd name="connsiteY6" fmla="*/ 1905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50" h="190500">
                  <a:moveTo>
                    <a:pt x="0" y="0"/>
                  </a:moveTo>
                  <a:cubicBezTo>
                    <a:pt x="12700" y="15875"/>
                    <a:pt x="29687" y="29117"/>
                    <a:pt x="38100" y="47625"/>
                  </a:cubicBezTo>
                  <a:cubicBezTo>
                    <a:pt x="46092" y="65207"/>
                    <a:pt x="43435" y="85922"/>
                    <a:pt x="47625" y="104775"/>
                  </a:cubicBezTo>
                  <a:cubicBezTo>
                    <a:pt x="49803" y="114576"/>
                    <a:pt x="48796" y="127781"/>
                    <a:pt x="57150" y="133350"/>
                  </a:cubicBezTo>
                  <a:cubicBezTo>
                    <a:pt x="70620" y="142330"/>
                    <a:pt x="89069" y="138948"/>
                    <a:pt x="104775" y="142875"/>
                  </a:cubicBezTo>
                  <a:cubicBezTo>
                    <a:pt x="114515" y="145310"/>
                    <a:pt x="123825" y="149225"/>
                    <a:pt x="133350" y="152400"/>
                  </a:cubicBezTo>
                  <a:cubicBezTo>
                    <a:pt x="156338" y="186882"/>
                    <a:pt x="142161" y="175855"/>
                    <a:pt x="171450" y="1905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5DE86C3-73A1-5155-42E8-4CD1F2E548D9}"/>
                </a:ext>
              </a:extLst>
            </p:cNvPr>
            <p:cNvSpPr/>
            <p:nvPr/>
          </p:nvSpPr>
          <p:spPr>
            <a:xfrm>
              <a:off x="4495748" y="2209800"/>
              <a:ext cx="304852" cy="238125"/>
            </a:xfrm>
            <a:custGeom>
              <a:avLst/>
              <a:gdLst>
                <a:gd name="connsiteX0" fmla="*/ 304852 w 304852"/>
                <a:gd name="connsiteY0" fmla="*/ 0 h 238125"/>
                <a:gd name="connsiteX1" fmla="*/ 304852 w 304852"/>
                <a:gd name="connsiteY1" fmla="*/ 142875 h 238125"/>
                <a:gd name="connsiteX2" fmla="*/ 257227 w 304852"/>
                <a:gd name="connsiteY2" fmla="*/ 180975 h 238125"/>
                <a:gd name="connsiteX3" fmla="*/ 219127 w 304852"/>
                <a:gd name="connsiteY3" fmla="*/ 200025 h 238125"/>
                <a:gd name="connsiteX4" fmla="*/ 38152 w 304852"/>
                <a:gd name="connsiteY4" fmla="*/ 219075 h 238125"/>
                <a:gd name="connsiteX5" fmla="*/ 52 w 304852"/>
                <a:gd name="connsiteY5" fmla="*/ 238125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52" h="238125">
                  <a:moveTo>
                    <a:pt x="304852" y="0"/>
                  </a:moveTo>
                  <a:cubicBezTo>
                    <a:pt x="261947" y="107263"/>
                    <a:pt x="304852" y="-25149"/>
                    <a:pt x="304852" y="142875"/>
                  </a:cubicBezTo>
                  <a:cubicBezTo>
                    <a:pt x="304852" y="173535"/>
                    <a:pt x="275070" y="173328"/>
                    <a:pt x="257227" y="180975"/>
                  </a:cubicBezTo>
                  <a:cubicBezTo>
                    <a:pt x="244176" y="186568"/>
                    <a:pt x="233116" y="197592"/>
                    <a:pt x="219127" y="200025"/>
                  </a:cubicBezTo>
                  <a:cubicBezTo>
                    <a:pt x="159366" y="210418"/>
                    <a:pt x="98477" y="212725"/>
                    <a:pt x="38152" y="219075"/>
                  </a:cubicBezTo>
                  <a:cubicBezTo>
                    <a:pt x="-3028" y="229370"/>
                    <a:pt x="52" y="215509"/>
                    <a:pt x="52" y="2381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EB8AA7-BAA3-E4DD-0A7B-2CA0CC6B1C57}"/>
                </a:ext>
              </a:extLst>
            </p:cNvPr>
            <p:cNvSpPr/>
            <p:nvPr/>
          </p:nvSpPr>
          <p:spPr>
            <a:xfrm>
              <a:off x="4429125" y="3295650"/>
              <a:ext cx="104775" cy="295275"/>
            </a:xfrm>
            <a:custGeom>
              <a:avLst/>
              <a:gdLst>
                <a:gd name="connsiteX0" fmla="*/ 57150 w 104775"/>
                <a:gd name="connsiteY0" fmla="*/ 0 h 295275"/>
                <a:gd name="connsiteX1" fmla="*/ 85725 w 104775"/>
                <a:gd name="connsiteY1" fmla="*/ 47625 h 295275"/>
                <a:gd name="connsiteX2" fmla="*/ 95250 w 104775"/>
                <a:gd name="connsiteY2" fmla="*/ 85725 h 295275"/>
                <a:gd name="connsiteX3" fmla="*/ 104775 w 104775"/>
                <a:gd name="connsiteY3" fmla="*/ 114300 h 295275"/>
                <a:gd name="connsiteX4" fmla="*/ 57150 w 104775"/>
                <a:gd name="connsiteY4" fmla="*/ 228600 h 295275"/>
                <a:gd name="connsiteX5" fmla="*/ 28575 w 104775"/>
                <a:gd name="connsiteY5" fmla="*/ 266700 h 295275"/>
                <a:gd name="connsiteX6" fmla="*/ 0 w 104775"/>
                <a:gd name="connsiteY6" fmla="*/ 29527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775" h="295275">
                  <a:moveTo>
                    <a:pt x="57150" y="0"/>
                  </a:moveTo>
                  <a:cubicBezTo>
                    <a:pt x="66675" y="15875"/>
                    <a:pt x="78206" y="30707"/>
                    <a:pt x="85725" y="47625"/>
                  </a:cubicBezTo>
                  <a:cubicBezTo>
                    <a:pt x="91042" y="59588"/>
                    <a:pt x="91654" y="73138"/>
                    <a:pt x="95250" y="85725"/>
                  </a:cubicBezTo>
                  <a:cubicBezTo>
                    <a:pt x="98008" y="95379"/>
                    <a:pt x="101600" y="104775"/>
                    <a:pt x="104775" y="114300"/>
                  </a:cubicBezTo>
                  <a:cubicBezTo>
                    <a:pt x="92957" y="185211"/>
                    <a:pt x="104219" y="165841"/>
                    <a:pt x="57150" y="228600"/>
                  </a:cubicBezTo>
                  <a:cubicBezTo>
                    <a:pt x="47625" y="241300"/>
                    <a:pt x="38906" y="254647"/>
                    <a:pt x="28575" y="266700"/>
                  </a:cubicBezTo>
                  <a:cubicBezTo>
                    <a:pt x="19809" y="276927"/>
                    <a:pt x="0" y="295275"/>
                    <a:pt x="0" y="2952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C9F8A711-D99F-3D1C-1302-26C13B977636}"/>
                </a:ext>
              </a:extLst>
            </p:cNvPr>
            <p:cNvSpPr/>
            <p:nvPr/>
          </p:nvSpPr>
          <p:spPr>
            <a:xfrm>
              <a:off x="4543425" y="3267075"/>
              <a:ext cx="191053" cy="361950"/>
            </a:xfrm>
            <a:custGeom>
              <a:avLst/>
              <a:gdLst>
                <a:gd name="connsiteX0" fmla="*/ 85725 w 191053"/>
                <a:gd name="connsiteY0" fmla="*/ 361950 h 361950"/>
                <a:gd name="connsiteX1" fmla="*/ 57150 w 191053"/>
                <a:gd name="connsiteY1" fmla="*/ 314325 h 361950"/>
                <a:gd name="connsiteX2" fmla="*/ 38100 w 191053"/>
                <a:gd name="connsiteY2" fmla="*/ 266700 h 361950"/>
                <a:gd name="connsiteX3" fmla="*/ 28575 w 191053"/>
                <a:gd name="connsiteY3" fmla="*/ 238125 h 361950"/>
                <a:gd name="connsiteX4" fmla="*/ 0 w 191053"/>
                <a:gd name="connsiteY4" fmla="*/ 180975 h 361950"/>
                <a:gd name="connsiteX5" fmla="*/ 9525 w 191053"/>
                <a:gd name="connsiteY5" fmla="*/ 142875 h 361950"/>
                <a:gd name="connsiteX6" fmla="*/ 57150 w 191053"/>
                <a:gd name="connsiteY6" fmla="*/ 133350 h 361950"/>
                <a:gd name="connsiteX7" fmla="*/ 104775 w 191053"/>
                <a:gd name="connsiteY7" fmla="*/ 104775 h 361950"/>
                <a:gd name="connsiteX8" fmla="*/ 133350 w 191053"/>
                <a:gd name="connsiteY8" fmla="*/ 95250 h 361950"/>
                <a:gd name="connsiteX9" fmla="*/ 190500 w 191053"/>
                <a:gd name="connsiteY9" fmla="*/ 19050 h 361950"/>
                <a:gd name="connsiteX10" fmla="*/ 190500 w 191053"/>
                <a:gd name="connsiteY10" fmla="*/ 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53" h="361950">
                  <a:moveTo>
                    <a:pt x="85725" y="361950"/>
                  </a:moveTo>
                  <a:cubicBezTo>
                    <a:pt x="76200" y="346075"/>
                    <a:pt x="65429" y="330884"/>
                    <a:pt x="57150" y="314325"/>
                  </a:cubicBezTo>
                  <a:cubicBezTo>
                    <a:pt x="49504" y="299032"/>
                    <a:pt x="44103" y="282709"/>
                    <a:pt x="38100" y="266700"/>
                  </a:cubicBezTo>
                  <a:cubicBezTo>
                    <a:pt x="34575" y="257299"/>
                    <a:pt x="33065" y="247105"/>
                    <a:pt x="28575" y="238125"/>
                  </a:cubicBezTo>
                  <a:cubicBezTo>
                    <a:pt x="-8354" y="164267"/>
                    <a:pt x="23941" y="252799"/>
                    <a:pt x="0" y="180975"/>
                  </a:cubicBezTo>
                  <a:cubicBezTo>
                    <a:pt x="3175" y="168275"/>
                    <a:pt x="-532" y="151256"/>
                    <a:pt x="9525" y="142875"/>
                  </a:cubicBezTo>
                  <a:cubicBezTo>
                    <a:pt x="21962" y="132511"/>
                    <a:pt x="42119" y="139363"/>
                    <a:pt x="57150" y="133350"/>
                  </a:cubicBezTo>
                  <a:cubicBezTo>
                    <a:pt x="74339" y="126474"/>
                    <a:pt x="88216" y="113054"/>
                    <a:pt x="104775" y="104775"/>
                  </a:cubicBezTo>
                  <a:cubicBezTo>
                    <a:pt x="113755" y="100285"/>
                    <a:pt x="123825" y="98425"/>
                    <a:pt x="133350" y="95250"/>
                  </a:cubicBezTo>
                  <a:cubicBezTo>
                    <a:pt x="169488" y="59112"/>
                    <a:pt x="182188" y="60611"/>
                    <a:pt x="190500" y="19050"/>
                  </a:cubicBezTo>
                  <a:cubicBezTo>
                    <a:pt x="191745" y="12823"/>
                    <a:pt x="190500" y="6350"/>
                    <a:pt x="19050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104EA53-36CE-2CB8-426D-5530D6F31A92}"/>
                </a:ext>
              </a:extLst>
            </p:cNvPr>
            <p:cNvSpPr/>
            <p:nvPr/>
          </p:nvSpPr>
          <p:spPr>
            <a:xfrm>
              <a:off x="4591050" y="3467100"/>
              <a:ext cx="171450" cy="76200"/>
            </a:xfrm>
            <a:custGeom>
              <a:avLst/>
              <a:gdLst>
                <a:gd name="connsiteX0" fmla="*/ 0 w 171450"/>
                <a:gd name="connsiteY0" fmla="*/ 76200 h 76200"/>
                <a:gd name="connsiteX1" fmla="*/ 47625 w 171450"/>
                <a:gd name="connsiteY1" fmla="*/ 57150 h 76200"/>
                <a:gd name="connsiteX2" fmla="*/ 76200 w 171450"/>
                <a:gd name="connsiteY2" fmla="*/ 38100 h 76200"/>
                <a:gd name="connsiteX3" fmla="*/ 171450 w 17145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450" h="76200">
                  <a:moveTo>
                    <a:pt x="0" y="76200"/>
                  </a:moveTo>
                  <a:cubicBezTo>
                    <a:pt x="15875" y="69850"/>
                    <a:pt x="32332" y="64796"/>
                    <a:pt x="47625" y="57150"/>
                  </a:cubicBezTo>
                  <a:cubicBezTo>
                    <a:pt x="57864" y="52030"/>
                    <a:pt x="65340" y="41720"/>
                    <a:pt x="76200" y="38100"/>
                  </a:cubicBezTo>
                  <a:cubicBezTo>
                    <a:pt x="178133" y="4122"/>
                    <a:pt x="93960" y="58117"/>
                    <a:pt x="1714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278D2F-35B8-BCAD-E47E-9120434D473F}"/>
                </a:ext>
              </a:extLst>
            </p:cNvPr>
            <p:cNvSpPr/>
            <p:nvPr/>
          </p:nvSpPr>
          <p:spPr>
            <a:xfrm>
              <a:off x="3924300" y="4121646"/>
              <a:ext cx="104775" cy="295275"/>
            </a:xfrm>
            <a:custGeom>
              <a:avLst/>
              <a:gdLst>
                <a:gd name="connsiteX0" fmla="*/ 57150 w 104775"/>
                <a:gd name="connsiteY0" fmla="*/ 0 h 295275"/>
                <a:gd name="connsiteX1" fmla="*/ 85725 w 104775"/>
                <a:gd name="connsiteY1" fmla="*/ 47625 h 295275"/>
                <a:gd name="connsiteX2" fmla="*/ 95250 w 104775"/>
                <a:gd name="connsiteY2" fmla="*/ 85725 h 295275"/>
                <a:gd name="connsiteX3" fmla="*/ 104775 w 104775"/>
                <a:gd name="connsiteY3" fmla="*/ 114300 h 295275"/>
                <a:gd name="connsiteX4" fmla="*/ 57150 w 104775"/>
                <a:gd name="connsiteY4" fmla="*/ 228600 h 295275"/>
                <a:gd name="connsiteX5" fmla="*/ 28575 w 104775"/>
                <a:gd name="connsiteY5" fmla="*/ 266700 h 295275"/>
                <a:gd name="connsiteX6" fmla="*/ 0 w 104775"/>
                <a:gd name="connsiteY6" fmla="*/ 29527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775" h="295275">
                  <a:moveTo>
                    <a:pt x="57150" y="0"/>
                  </a:moveTo>
                  <a:cubicBezTo>
                    <a:pt x="66675" y="15875"/>
                    <a:pt x="78206" y="30707"/>
                    <a:pt x="85725" y="47625"/>
                  </a:cubicBezTo>
                  <a:cubicBezTo>
                    <a:pt x="91042" y="59588"/>
                    <a:pt x="91654" y="73138"/>
                    <a:pt x="95250" y="85725"/>
                  </a:cubicBezTo>
                  <a:cubicBezTo>
                    <a:pt x="98008" y="95379"/>
                    <a:pt x="101600" y="104775"/>
                    <a:pt x="104775" y="114300"/>
                  </a:cubicBezTo>
                  <a:cubicBezTo>
                    <a:pt x="92957" y="185211"/>
                    <a:pt x="104219" y="165841"/>
                    <a:pt x="57150" y="228600"/>
                  </a:cubicBezTo>
                  <a:cubicBezTo>
                    <a:pt x="47625" y="241300"/>
                    <a:pt x="38906" y="254647"/>
                    <a:pt x="28575" y="266700"/>
                  </a:cubicBezTo>
                  <a:cubicBezTo>
                    <a:pt x="19809" y="276927"/>
                    <a:pt x="0" y="295275"/>
                    <a:pt x="0" y="29527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5BACDA-D9BE-4BAF-9B34-C83BCA9AAC56}"/>
                </a:ext>
              </a:extLst>
            </p:cNvPr>
            <p:cNvSpPr/>
            <p:nvPr/>
          </p:nvSpPr>
          <p:spPr>
            <a:xfrm>
              <a:off x="4038600" y="4093071"/>
              <a:ext cx="191053" cy="361950"/>
            </a:xfrm>
            <a:custGeom>
              <a:avLst/>
              <a:gdLst>
                <a:gd name="connsiteX0" fmla="*/ 85725 w 191053"/>
                <a:gd name="connsiteY0" fmla="*/ 361950 h 361950"/>
                <a:gd name="connsiteX1" fmla="*/ 57150 w 191053"/>
                <a:gd name="connsiteY1" fmla="*/ 314325 h 361950"/>
                <a:gd name="connsiteX2" fmla="*/ 38100 w 191053"/>
                <a:gd name="connsiteY2" fmla="*/ 266700 h 361950"/>
                <a:gd name="connsiteX3" fmla="*/ 28575 w 191053"/>
                <a:gd name="connsiteY3" fmla="*/ 238125 h 361950"/>
                <a:gd name="connsiteX4" fmla="*/ 0 w 191053"/>
                <a:gd name="connsiteY4" fmla="*/ 180975 h 361950"/>
                <a:gd name="connsiteX5" fmla="*/ 9525 w 191053"/>
                <a:gd name="connsiteY5" fmla="*/ 142875 h 361950"/>
                <a:gd name="connsiteX6" fmla="*/ 57150 w 191053"/>
                <a:gd name="connsiteY6" fmla="*/ 133350 h 361950"/>
                <a:gd name="connsiteX7" fmla="*/ 104775 w 191053"/>
                <a:gd name="connsiteY7" fmla="*/ 104775 h 361950"/>
                <a:gd name="connsiteX8" fmla="*/ 133350 w 191053"/>
                <a:gd name="connsiteY8" fmla="*/ 95250 h 361950"/>
                <a:gd name="connsiteX9" fmla="*/ 190500 w 191053"/>
                <a:gd name="connsiteY9" fmla="*/ 19050 h 361950"/>
                <a:gd name="connsiteX10" fmla="*/ 190500 w 191053"/>
                <a:gd name="connsiteY10" fmla="*/ 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53" h="361950">
                  <a:moveTo>
                    <a:pt x="85725" y="361950"/>
                  </a:moveTo>
                  <a:cubicBezTo>
                    <a:pt x="76200" y="346075"/>
                    <a:pt x="65429" y="330884"/>
                    <a:pt x="57150" y="314325"/>
                  </a:cubicBezTo>
                  <a:cubicBezTo>
                    <a:pt x="49504" y="299032"/>
                    <a:pt x="44103" y="282709"/>
                    <a:pt x="38100" y="266700"/>
                  </a:cubicBezTo>
                  <a:cubicBezTo>
                    <a:pt x="34575" y="257299"/>
                    <a:pt x="33065" y="247105"/>
                    <a:pt x="28575" y="238125"/>
                  </a:cubicBezTo>
                  <a:cubicBezTo>
                    <a:pt x="-8354" y="164267"/>
                    <a:pt x="23941" y="252799"/>
                    <a:pt x="0" y="180975"/>
                  </a:cubicBezTo>
                  <a:cubicBezTo>
                    <a:pt x="3175" y="168275"/>
                    <a:pt x="-532" y="151256"/>
                    <a:pt x="9525" y="142875"/>
                  </a:cubicBezTo>
                  <a:cubicBezTo>
                    <a:pt x="21962" y="132511"/>
                    <a:pt x="42119" y="139363"/>
                    <a:pt x="57150" y="133350"/>
                  </a:cubicBezTo>
                  <a:cubicBezTo>
                    <a:pt x="74339" y="126474"/>
                    <a:pt x="88216" y="113054"/>
                    <a:pt x="104775" y="104775"/>
                  </a:cubicBezTo>
                  <a:cubicBezTo>
                    <a:pt x="113755" y="100285"/>
                    <a:pt x="123825" y="98425"/>
                    <a:pt x="133350" y="95250"/>
                  </a:cubicBezTo>
                  <a:cubicBezTo>
                    <a:pt x="169488" y="59112"/>
                    <a:pt x="182188" y="60611"/>
                    <a:pt x="190500" y="19050"/>
                  </a:cubicBezTo>
                  <a:cubicBezTo>
                    <a:pt x="191745" y="12823"/>
                    <a:pt x="190500" y="6350"/>
                    <a:pt x="19050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D67393C-370B-FB7B-418C-CF1CE97902E6}"/>
                </a:ext>
              </a:extLst>
            </p:cNvPr>
            <p:cNvSpPr/>
            <p:nvPr/>
          </p:nvSpPr>
          <p:spPr>
            <a:xfrm>
              <a:off x="4086225" y="4293096"/>
              <a:ext cx="171450" cy="76200"/>
            </a:xfrm>
            <a:custGeom>
              <a:avLst/>
              <a:gdLst>
                <a:gd name="connsiteX0" fmla="*/ 0 w 171450"/>
                <a:gd name="connsiteY0" fmla="*/ 76200 h 76200"/>
                <a:gd name="connsiteX1" fmla="*/ 47625 w 171450"/>
                <a:gd name="connsiteY1" fmla="*/ 57150 h 76200"/>
                <a:gd name="connsiteX2" fmla="*/ 76200 w 171450"/>
                <a:gd name="connsiteY2" fmla="*/ 38100 h 76200"/>
                <a:gd name="connsiteX3" fmla="*/ 171450 w 17145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1450" h="76200">
                  <a:moveTo>
                    <a:pt x="0" y="76200"/>
                  </a:moveTo>
                  <a:cubicBezTo>
                    <a:pt x="15875" y="69850"/>
                    <a:pt x="32332" y="64796"/>
                    <a:pt x="47625" y="57150"/>
                  </a:cubicBezTo>
                  <a:cubicBezTo>
                    <a:pt x="57864" y="52030"/>
                    <a:pt x="65340" y="41720"/>
                    <a:pt x="76200" y="38100"/>
                  </a:cubicBezTo>
                  <a:cubicBezTo>
                    <a:pt x="178133" y="4122"/>
                    <a:pt x="93960" y="58117"/>
                    <a:pt x="171450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A2CFF6A-FA2A-FA50-DD94-AECA1E11FD0E}"/>
                </a:ext>
              </a:extLst>
            </p:cNvPr>
            <p:cNvSpPr/>
            <p:nvPr/>
          </p:nvSpPr>
          <p:spPr>
            <a:xfrm>
              <a:off x="1670448" y="2800350"/>
              <a:ext cx="466761" cy="276225"/>
            </a:xfrm>
            <a:custGeom>
              <a:avLst/>
              <a:gdLst>
                <a:gd name="connsiteX0" fmla="*/ 0 w 466761"/>
                <a:gd name="connsiteY0" fmla="*/ 276225 h 276225"/>
                <a:gd name="connsiteX1" fmla="*/ 114300 w 466761"/>
                <a:gd name="connsiteY1" fmla="*/ 266700 h 276225"/>
                <a:gd name="connsiteX2" fmla="*/ 171450 w 466761"/>
                <a:gd name="connsiteY2" fmla="*/ 209550 h 276225"/>
                <a:gd name="connsiteX3" fmla="*/ 209550 w 466761"/>
                <a:gd name="connsiteY3" fmla="*/ 180975 h 276225"/>
                <a:gd name="connsiteX4" fmla="*/ 257175 w 466761"/>
                <a:gd name="connsiteY4" fmla="*/ 200025 h 276225"/>
                <a:gd name="connsiteX5" fmla="*/ 285750 w 466761"/>
                <a:gd name="connsiteY5" fmla="*/ 209550 h 276225"/>
                <a:gd name="connsiteX6" fmla="*/ 323850 w 466761"/>
                <a:gd name="connsiteY6" fmla="*/ 171450 h 276225"/>
                <a:gd name="connsiteX7" fmla="*/ 352425 w 466761"/>
                <a:gd name="connsiteY7" fmla="*/ 95250 h 276225"/>
                <a:gd name="connsiteX8" fmla="*/ 381000 w 466761"/>
                <a:gd name="connsiteY8" fmla="*/ 85725 h 276225"/>
                <a:gd name="connsiteX9" fmla="*/ 428625 w 466761"/>
                <a:gd name="connsiteY9" fmla="*/ 76200 h 276225"/>
                <a:gd name="connsiteX10" fmla="*/ 447675 w 466761"/>
                <a:gd name="connsiteY10" fmla="*/ 38100 h 276225"/>
                <a:gd name="connsiteX11" fmla="*/ 466725 w 466761"/>
                <a:gd name="connsiteY11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6761" h="276225">
                  <a:moveTo>
                    <a:pt x="0" y="276225"/>
                  </a:moveTo>
                  <a:cubicBezTo>
                    <a:pt x="38100" y="273050"/>
                    <a:pt x="77209" y="275973"/>
                    <a:pt x="114300" y="266700"/>
                  </a:cubicBezTo>
                  <a:cubicBezTo>
                    <a:pt x="155805" y="256324"/>
                    <a:pt x="147742" y="233258"/>
                    <a:pt x="171450" y="209550"/>
                  </a:cubicBezTo>
                  <a:cubicBezTo>
                    <a:pt x="182675" y="198325"/>
                    <a:pt x="196850" y="190500"/>
                    <a:pt x="209550" y="180975"/>
                  </a:cubicBezTo>
                  <a:cubicBezTo>
                    <a:pt x="225425" y="187325"/>
                    <a:pt x="241166" y="194022"/>
                    <a:pt x="257175" y="200025"/>
                  </a:cubicBezTo>
                  <a:cubicBezTo>
                    <a:pt x="266576" y="203550"/>
                    <a:pt x="276522" y="213505"/>
                    <a:pt x="285750" y="209550"/>
                  </a:cubicBezTo>
                  <a:cubicBezTo>
                    <a:pt x="302258" y="202475"/>
                    <a:pt x="311150" y="184150"/>
                    <a:pt x="323850" y="171450"/>
                  </a:cubicBezTo>
                  <a:cubicBezTo>
                    <a:pt x="329165" y="150189"/>
                    <a:pt x="335822" y="111853"/>
                    <a:pt x="352425" y="95250"/>
                  </a:cubicBezTo>
                  <a:cubicBezTo>
                    <a:pt x="359525" y="88150"/>
                    <a:pt x="371260" y="88160"/>
                    <a:pt x="381000" y="85725"/>
                  </a:cubicBezTo>
                  <a:cubicBezTo>
                    <a:pt x="396706" y="81798"/>
                    <a:pt x="412750" y="79375"/>
                    <a:pt x="428625" y="76200"/>
                  </a:cubicBezTo>
                  <a:cubicBezTo>
                    <a:pt x="434975" y="63500"/>
                    <a:pt x="440630" y="50428"/>
                    <a:pt x="447675" y="38100"/>
                  </a:cubicBezTo>
                  <a:cubicBezTo>
                    <a:pt x="468486" y="1680"/>
                    <a:pt x="466725" y="22416"/>
                    <a:pt x="46672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0C5E1B7-EF28-316E-41E4-953E31F40360}"/>
                </a:ext>
              </a:extLst>
            </p:cNvPr>
            <p:cNvSpPr/>
            <p:nvPr/>
          </p:nvSpPr>
          <p:spPr>
            <a:xfrm>
              <a:off x="2013348" y="2952750"/>
              <a:ext cx="171450" cy="190500"/>
            </a:xfrm>
            <a:custGeom>
              <a:avLst/>
              <a:gdLst>
                <a:gd name="connsiteX0" fmla="*/ 0 w 171450"/>
                <a:gd name="connsiteY0" fmla="*/ 0 h 190500"/>
                <a:gd name="connsiteX1" fmla="*/ 38100 w 171450"/>
                <a:gd name="connsiteY1" fmla="*/ 47625 h 190500"/>
                <a:gd name="connsiteX2" fmla="*/ 47625 w 171450"/>
                <a:gd name="connsiteY2" fmla="*/ 104775 h 190500"/>
                <a:gd name="connsiteX3" fmla="*/ 57150 w 171450"/>
                <a:gd name="connsiteY3" fmla="*/ 133350 h 190500"/>
                <a:gd name="connsiteX4" fmla="*/ 104775 w 171450"/>
                <a:gd name="connsiteY4" fmla="*/ 142875 h 190500"/>
                <a:gd name="connsiteX5" fmla="*/ 133350 w 171450"/>
                <a:gd name="connsiteY5" fmla="*/ 152400 h 190500"/>
                <a:gd name="connsiteX6" fmla="*/ 171450 w 171450"/>
                <a:gd name="connsiteY6" fmla="*/ 1905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50" h="190500">
                  <a:moveTo>
                    <a:pt x="0" y="0"/>
                  </a:moveTo>
                  <a:cubicBezTo>
                    <a:pt x="12700" y="15875"/>
                    <a:pt x="29687" y="29117"/>
                    <a:pt x="38100" y="47625"/>
                  </a:cubicBezTo>
                  <a:cubicBezTo>
                    <a:pt x="46092" y="65207"/>
                    <a:pt x="43435" y="85922"/>
                    <a:pt x="47625" y="104775"/>
                  </a:cubicBezTo>
                  <a:cubicBezTo>
                    <a:pt x="49803" y="114576"/>
                    <a:pt x="48796" y="127781"/>
                    <a:pt x="57150" y="133350"/>
                  </a:cubicBezTo>
                  <a:cubicBezTo>
                    <a:pt x="70620" y="142330"/>
                    <a:pt x="89069" y="138948"/>
                    <a:pt x="104775" y="142875"/>
                  </a:cubicBezTo>
                  <a:cubicBezTo>
                    <a:pt x="114515" y="145310"/>
                    <a:pt x="123825" y="149225"/>
                    <a:pt x="133350" y="152400"/>
                  </a:cubicBezTo>
                  <a:cubicBezTo>
                    <a:pt x="156338" y="186882"/>
                    <a:pt x="142161" y="175855"/>
                    <a:pt x="171450" y="1905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A8C635E-604C-E520-0434-6D065F7501A3}"/>
                </a:ext>
              </a:extLst>
            </p:cNvPr>
            <p:cNvSpPr/>
            <p:nvPr/>
          </p:nvSpPr>
          <p:spPr>
            <a:xfrm>
              <a:off x="1622771" y="3028950"/>
              <a:ext cx="304852" cy="238125"/>
            </a:xfrm>
            <a:custGeom>
              <a:avLst/>
              <a:gdLst>
                <a:gd name="connsiteX0" fmla="*/ 304852 w 304852"/>
                <a:gd name="connsiteY0" fmla="*/ 0 h 238125"/>
                <a:gd name="connsiteX1" fmla="*/ 304852 w 304852"/>
                <a:gd name="connsiteY1" fmla="*/ 142875 h 238125"/>
                <a:gd name="connsiteX2" fmla="*/ 257227 w 304852"/>
                <a:gd name="connsiteY2" fmla="*/ 180975 h 238125"/>
                <a:gd name="connsiteX3" fmla="*/ 219127 w 304852"/>
                <a:gd name="connsiteY3" fmla="*/ 200025 h 238125"/>
                <a:gd name="connsiteX4" fmla="*/ 38152 w 304852"/>
                <a:gd name="connsiteY4" fmla="*/ 219075 h 238125"/>
                <a:gd name="connsiteX5" fmla="*/ 52 w 304852"/>
                <a:gd name="connsiteY5" fmla="*/ 238125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52" h="238125">
                  <a:moveTo>
                    <a:pt x="304852" y="0"/>
                  </a:moveTo>
                  <a:cubicBezTo>
                    <a:pt x="261947" y="107263"/>
                    <a:pt x="304852" y="-25149"/>
                    <a:pt x="304852" y="142875"/>
                  </a:cubicBezTo>
                  <a:cubicBezTo>
                    <a:pt x="304852" y="173535"/>
                    <a:pt x="275070" y="173328"/>
                    <a:pt x="257227" y="180975"/>
                  </a:cubicBezTo>
                  <a:cubicBezTo>
                    <a:pt x="244176" y="186568"/>
                    <a:pt x="233116" y="197592"/>
                    <a:pt x="219127" y="200025"/>
                  </a:cubicBezTo>
                  <a:cubicBezTo>
                    <a:pt x="159366" y="210418"/>
                    <a:pt x="98477" y="212725"/>
                    <a:pt x="38152" y="219075"/>
                  </a:cubicBezTo>
                  <a:cubicBezTo>
                    <a:pt x="-3028" y="229370"/>
                    <a:pt x="52" y="215509"/>
                    <a:pt x="52" y="2381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AED7289-E787-D299-39E9-D940401B5656}"/>
                </a:ext>
              </a:extLst>
            </p:cNvPr>
            <p:cNvSpPr/>
            <p:nvPr/>
          </p:nvSpPr>
          <p:spPr>
            <a:xfrm>
              <a:off x="2691905" y="4438650"/>
              <a:ext cx="243405" cy="352425"/>
            </a:xfrm>
            <a:custGeom>
              <a:avLst/>
              <a:gdLst>
                <a:gd name="connsiteX0" fmla="*/ 137020 w 243405"/>
                <a:gd name="connsiteY0" fmla="*/ 0 h 352425"/>
                <a:gd name="connsiteX1" fmla="*/ 184645 w 243405"/>
                <a:gd name="connsiteY1" fmla="*/ 28575 h 352425"/>
                <a:gd name="connsiteX2" fmla="*/ 213220 w 243405"/>
                <a:gd name="connsiteY2" fmla="*/ 228600 h 352425"/>
                <a:gd name="connsiteX3" fmla="*/ 165595 w 243405"/>
                <a:gd name="connsiteY3" fmla="*/ 247650 h 352425"/>
                <a:gd name="connsiteX4" fmla="*/ 79870 w 243405"/>
                <a:gd name="connsiteY4" fmla="*/ 257175 h 352425"/>
                <a:gd name="connsiteX5" fmla="*/ 13195 w 243405"/>
                <a:gd name="connsiteY5" fmla="*/ 304800 h 352425"/>
                <a:gd name="connsiteX6" fmla="*/ 13195 w 243405"/>
                <a:gd name="connsiteY6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405" h="352425">
                  <a:moveTo>
                    <a:pt x="137020" y="0"/>
                  </a:moveTo>
                  <a:cubicBezTo>
                    <a:pt x="152895" y="9525"/>
                    <a:pt x="169241" y="18306"/>
                    <a:pt x="184645" y="28575"/>
                  </a:cubicBezTo>
                  <a:cubicBezTo>
                    <a:pt x="259701" y="78613"/>
                    <a:pt x="255478" y="87740"/>
                    <a:pt x="213220" y="228600"/>
                  </a:cubicBezTo>
                  <a:cubicBezTo>
                    <a:pt x="208307" y="244977"/>
                    <a:pt x="182313" y="244067"/>
                    <a:pt x="165595" y="247650"/>
                  </a:cubicBezTo>
                  <a:cubicBezTo>
                    <a:pt x="137482" y="253674"/>
                    <a:pt x="108445" y="254000"/>
                    <a:pt x="79870" y="257175"/>
                  </a:cubicBezTo>
                  <a:cubicBezTo>
                    <a:pt x="54144" y="270038"/>
                    <a:pt x="28641" y="277769"/>
                    <a:pt x="13195" y="304800"/>
                  </a:cubicBezTo>
                  <a:cubicBezTo>
                    <a:pt x="-6103" y="338572"/>
                    <a:pt x="-2608" y="336622"/>
                    <a:pt x="13195" y="352425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595329E-F85B-7D56-D3B6-EE9253AC3492}"/>
                </a:ext>
              </a:extLst>
            </p:cNvPr>
            <p:cNvSpPr/>
            <p:nvPr/>
          </p:nvSpPr>
          <p:spPr>
            <a:xfrm>
              <a:off x="2892273" y="4638675"/>
              <a:ext cx="223565" cy="314325"/>
            </a:xfrm>
            <a:custGeom>
              <a:avLst/>
              <a:gdLst>
                <a:gd name="connsiteX0" fmla="*/ 12852 w 223565"/>
                <a:gd name="connsiteY0" fmla="*/ 314325 h 314325"/>
                <a:gd name="connsiteX1" fmla="*/ 12852 w 223565"/>
                <a:gd name="connsiteY1" fmla="*/ 38100 h 314325"/>
                <a:gd name="connsiteX2" fmla="*/ 41427 w 223565"/>
                <a:gd name="connsiteY2" fmla="*/ 19050 h 314325"/>
                <a:gd name="connsiteX3" fmla="*/ 89052 w 223565"/>
                <a:gd name="connsiteY3" fmla="*/ 38100 h 314325"/>
                <a:gd name="connsiteX4" fmla="*/ 127152 w 223565"/>
                <a:gd name="connsiteY4" fmla="*/ 66675 h 314325"/>
                <a:gd name="connsiteX5" fmla="*/ 155727 w 223565"/>
                <a:gd name="connsiteY5" fmla="*/ 95250 h 314325"/>
                <a:gd name="connsiteX6" fmla="*/ 193827 w 223565"/>
                <a:gd name="connsiteY6" fmla="*/ 104775 h 314325"/>
                <a:gd name="connsiteX7" fmla="*/ 203352 w 223565"/>
                <a:gd name="connsiteY7" fmla="*/ 66675 h 314325"/>
                <a:gd name="connsiteX8" fmla="*/ 222402 w 223565"/>
                <a:gd name="connsiteY8" fmla="*/ 28575 h 314325"/>
                <a:gd name="connsiteX9" fmla="*/ 222402 w 223565"/>
                <a:gd name="connsiteY9" fmla="*/ 0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565" h="314325">
                  <a:moveTo>
                    <a:pt x="12852" y="314325"/>
                  </a:moveTo>
                  <a:cubicBezTo>
                    <a:pt x="1262" y="210018"/>
                    <a:pt x="-9069" y="158668"/>
                    <a:pt x="12852" y="38100"/>
                  </a:cubicBezTo>
                  <a:cubicBezTo>
                    <a:pt x="14900" y="26837"/>
                    <a:pt x="31902" y="25400"/>
                    <a:pt x="41427" y="19050"/>
                  </a:cubicBezTo>
                  <a:cubicBezTo>
                    <a:pt x="57302" y="25400"/>
                    <a:pt x="74106" y="29797"/>
                    <a:pt x="89052" y="38100"/>
                  </a:cubicBezTo>
                  <a:cubicBezTo>
                    <a:pt x="102929" y="45810"/>
                    <a:pt x="115099" y="56344"/>
                    <a:pt x="127152" y="66675"/>
                  </a:cubicBezTo>
                  <a:cubicBezTo>
                    <a:pt x="137379" y="75441"/>
                    <a:pt x="144031" y="88567"/>
                    <a:pt x="155727" y="95250"/>
                  </a:cubicBezTo>
                  <a:cubicBezTo>
                    <a:pt x="167093" y="101745"/>
                    <a:pt x="181127" y="101600"/>
                    <a:pt x="193827" y="104775"/>
                  </a:cubicBezTo>
                  <a:cubicBezTo>
                    <a:pt x="197002" y="92075"/>
                    <a:pt x="198755" y="78932"/>
                    <a:pt x="203352" y="66675"/>
                  </a:cubicBezTo>
                  <a:cubicBezTo>
                    <a:pt x="208338" y="53380"/>
                    <a:pt x="218501" y="42228"/>
                    <a:pt x="222402" y="28575"/>
                  </a:cubicBezTo>
                  <a:cubicBezTo>
                    <a:pt x="225019" y="19416"/>
                    <a:pt x="222402" y="9525"/>
                    <a:pt x="222402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1A3EE9A-3176-0C8A-7DB9-3E95B260ED52}"/>
                </a:ext>
              </a:extLst>
            </p:cNvPr>
            <p:cNvSpPr/>
            <p:nvPr/>
          </p:nvSpPr>
          <p:spPr>
            <a:xfrm>
              <a:off x="2924175" y="4381500"/>
              <a:ext cx="104775" cy="152400"/>
            </a:xfrm>
            <a:custGeom>
              <a:avLst/>
              <a:gdLst>
                <a:gd name="connsiteX0" fmla="*/ 0 w 104775"/>
                <a:gd name="connsiteY0" fmla="*/ 152400 h 152400"/>
                <a:gd name="connsiteX1" fmla="*/ 47625 w 104775"/>
                <a:gd name="connsiteY1" fmla="*/ 123825 h 152400"/>
                <a:gd name="connsiteX2" fmla="*/ 76200 w 104775"/>
                <a:gd name="connsiteY2" fmla="*/ 47625 h 152400"/>
                <a:gd name="connsiteX3" fmla="*/ 104775 w 104775"/>
                <a:gd name="connsiteY3" fmla="*/ 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775" h="152400">
                  <a:moveTo>
                    <a:pt x="0" y="152400"/>
                  </a:moveTo>
                  <a:cubicBezTo>
                    <a:pt x="15875" y="142875"/>
                    <a:pt x="34534" y="136916"/>
                    <a:pt x="47625" y="123825"/>
                  </a:cubicBezTo>
                  <a:cubicBezTo>
                    <a:pt x="68840" y="102610"/>
                    <a:pt x="66633" y="73138"/>
                    <a:pt x="76200" y="47625"/>
                  </a:cubicBezTo>
                  <a:cubicBezTo>
                    <a:pt x="88835" y="13932"/>
                    <a:pt x="87873" y="16902"/>
                    <a:pt x="104775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BD00EDF-66B6-1DD1-3DD2-7F8DBEEAD40D}"/>
                </a:ext>
              </a:extLst>
            </p:cNvPr>
            <p:cNvSpPr/>
            <p:nvPr/>
          </p:nvSpPr>
          <p:spPr>
            <a:xfrm>
              <a:off x="2990850" y="4514850"/>
              <a:ext cx="107950" cy="76200"/>
            </a:xfrm>
            <a:custGeom>
              <a:avLst/>
              <a:gdLst>
                <a:gd name="connsiteX0" fmla="*/ 0 w 107950"/>
                <a:gd name="connsiteY0" fmla="*/ 0 h 76200"/>
                <a:gd name="connsiteX1" fmla="*/ 44450 w 107950"/>
                <a:gd name="connsiteY1" fmla="*/ 12700 h 76200"/>
                <a:gd name="connsiteX2" fmla="*/ 69850 w 107950"/>
                <a:gd name="connsiteY2" fmla="*/ 76200 h 76200"/>
                <a:gd name="connsiteX3" fmla="*/ 107950 w 107950"/>
                <a:gd name="connsiteY3" fmla="*/ 6985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950" h="76200">
                  <a:moveTo>
                    <a:pt x="0" y="0"/>
                  </a:moveTo>
                  <a:cubicBezTo>
                    <a:pt x="14817" y="4233"/>
                    <a:pt x="31628" y="4152"/>
                    <a:pt x="44450" y="12700"/>
                  </a:cubicBezTo>
                  <a:cubicBezTo>
                    <a:pt x="52459" y="18039"/>
                    <a:pt x="69258" y="74423"/>
                    <a:pt x="69850" y="76200"/>
                  </a:cubicBezTo>
                  <a:lnTo>
                    <a:pt x="107950" y="69850"/>
                  </a:ln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4DE35CE-944A-5EB7-D3A8-8EBAE01933D9}"/>
              </a:ext>
            </a:extLst>
          </p:cNvPr>
          <p:cNvGrpSpPr/>
          <p:nvPr/>
        </p:nvGrpSpPr>
        <p:grpSpPr>
          <a:xfrm>
            <a:off x="912998" y="2026509"/>
            <a:ext cx="2543230" cy="2516915"/>
            <a:chOff x="2133600" y="1874110"/>
            <a:chExt cx="2543230" cy="2516915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EA34B1C-BD74-B0D9-CA76-127A2A27D673}"/>
                </a:ext>
              </a:extLst>
            </p:cNvPr>
            <p:cNvSpPr/>
            <p:nvPr/>
          </p:nvSpPr>
          <p:spPr>
            <a:xfrm>
              <a:off x="2133600" y="2170304"/>
              <a:ext cx="508613" cy="630046"/>
            </a:xfrm>
            <a:custGeom>
              <a:avLst/>
              <a:gdLst>
                <a:gd name="connsiteX0" fmla="*/ 0 w 508613"/>
                <a:gd name="connsiteY0" fmla="*/ 630046 h 630046"/>
                <a:gd name="connsiteX1" fmla="*/ 28575 w 508613"/>
                <a:gd name="connsiteY1" fmla="*/ 572896 h 630046"/>
                <a:gd name="connsiteX2" fmla="*/ 57150 w 508613"/>
                <a:gd name="connsiteY2" fmla="*/ 544321 h 630046"/>
                <a:gd name="connsiteX3" fmla="*/ 85725 w 508613"/>
                <a:gd name="connsiteY3" fmla="*/ 506221 h 630046"/>
                <a:gd name="connsiteX4" fmla="*/ 114300 w 508613"/>
                <a:gd name="connsiteY4" fmla="*/ 477646 h 630046"/>
                <a:gd name="connsiteX5" fmla="*/ 295275 w 508613"/>
                <a:gd name="connsiteY5" fmla="*/ 420496 h 630046"/>
                <a:gd name="connsiteX6" fmla="*/ 342900 w 508613"/>
                <a:gd name="connsiteY6" fmla="*/ 382396 h 630046"/>
                <a:gd name="connsiteX7" fmla="*/ 361950 w 508613"/>
                <a:gd name="connsiteY7" fmla="*/ 325246 h 630046"/>
                <a:gd name="connsiteX8" fmla="*/ 371475 w 508613"/>
                <a:gd name="connsiteY8" fmla="*/ 229996 h 630046"/>
                <a:gd name="connsiteX9" fmla="*/ 409575 w 508613"/>
                <a:gd name="connsiteY9" fmla="*/ 201421 h 630046"/>
                <a:gd name="connsiteX10" fmla="*/ 495300 w 508613"/>
                <a:gd name="connsiteY10" fmla="*/ 172846 h 630046"/>
                <a:gd name="connsiteX11" fmla="*/ 495300 w 508613"/>
                <a:gd name="connsiteY11" fmla="*/ 1396 h 630046"/>
                <a:gd name="connsiteX12" fmla="*/ 485775 w 508613"/>
                <a:gd name="connsiteY12" fmla="*/ 1396 h 630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8613" h="630046">
                  <a:moveTo>
                    <a:pt x="0" y="630046"/>
                  </a:moveTo>
                  <a:cubicBezTo>
                    <a:pt x="9525" y="610996"/>
                    <a:pt x="16761" y="590617"/>
                    <a:pt x="28575" y="572896"/>
                  </a:cubicBezTo>
                  <a:cubicBezTo>
                    <a:pt x="36047" y="561688"/>
                    <a:pt x="48384" y="554548"/>
                    <a:pt x="57150" y="544321"/>
                  </a:cubicBezTo>
                  <a:cubicBezTo>
                    <a:pt x="67481" y="532268"/>
                    <a:pt x="75394" y="518274"/>
                    <a:pt x="85725" y="506221"/>
                  </a:cubicBezTo>
                  <a:cubicBezTo>
                    <a:pt x="94491" y="495994"/>
                    <a:pt x="101991" y="483117"/>
                    <a:pt x="114300" y="477646"/>
                  </a:cubicBezTo>
                  <a:cubicBezTo>
                    <a:pt x="180855" y="448066"/>
                    <a:pt x="231613" y="436411"/>
                    <a:pt x="295275" y="420496"/>
                  </a:cubicBezTo>
                  <a:cubicBezTo>
                    <a:pt x="311150" y="407796"/>
                    <a:pt x="331242" y="399051"/>
                    <a:pt x="342900" y="382396"/>
                  </a:cubicBezTo>
                  <a:cubicBezTo>
                    <a:pt x="354415" y="365945"/>
                    <a:pt x="361950" y="325246"/>
                    <a:pt x="361950" y="325246"/>
                  </a:cubicBezTo>
                  <a:cubicBezTo>
                    <a:pt x="365125" y="293496"/>
                    <a:pt x="360021" y="259778"/>
                    <a:pt x="371475" y="229996"/>
                  </a:cubicBezTo>
                  <a:cubicBezTo>
                    <a:pt x="377174" y="215179"/>
                    <a:pt x="395161" y="208074"/>
                    <a:pt x="409575" y="201421"/>
                  </a:cubicBezTo>
                  <a:cubicBezTo>
                    <a:pt x="436923" y="188799"/>
                    <a:pt x="495300" y="172846"/>
                    <a:pt x="495300" y="172846"/>
                  </a:cubicBezTo>
                  <a:cubicBezTo>
                    <a:pt x="513678" y="99333"/>
                    <a:pt x="512413" y="121184"/>
                    <a:pt x="495300" y="1396"/>
                  </a:cubicBezTo>
                  <a:cubicBezTo>
                    <a:pt x="494851" y="-1747"/>
                    <a:pt x="488950" y="1396"/>
                    <a:pt x="485775" y="1396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5087EA0-8AB9-FE63-E984-2AE64A6E0CDA}"/>
                </a:ext>
              </a:extLst>
            </p:cNvPr>
            <p:cNvSpPr/>
            <p:nvPr/>
          </p:nvSpPr>
          <p:spPr>
            <a:xfrm>
              <a:off x="2676525" y="1874110"/>
              <a:ext cx="820083" cy="1250090"/>
            </a:xfrm>
            <a:custGeom>
              <a:avLst/>
              <a:gdLst>
                <a:gd name="connsiteX0" fmla="*/ 0 w 820083"/>
                <a:gd name="connsiteY0" fmla="*/ 11840 h 1250090"/>
                <a:gd name="connsiteX1" fmla="*/ 133350 w 820083"/>
                <a:gd name="connsiteY1" fmla="*/ 11840 h 1250090"/>
                <a:gd name="connsiteX2" fmla="*/ 171450 w 820083"/>
                <a:gd name="connsiteY2" fmla="*/ 49940 h 1250090"/>
                <a:gd name="connsiteX3" fmla="*/ 200025 w 820083"/>
                <a:gd name="connsiteY3" fmla="*/ 68990 h 1250090"/>
                <a:gd name="connsiteX4" fmla="*/ 219075 w 820083"/>
                <a:gd name="connsiteY4" fmla="*/ 97565 h 1250090"/>
                <a:gd name="connsiteX5" fmla="*/ 285750 w 820083"/>
                <a:gd name="connsiteY5" fmla="*/ 126140 h 1250090"/>
                <a:gd name="connsiteX6" fmla="*/ 590550 w 820083"/>
                <a:gd name="connsiteY6" fmla="*/ 145190 h 1250090"/>
                <a:gd name="connsiteX7" fmla="*/ 657225 w 820083"/>
                <a:gd name="connsiteY7" fmla="*/ 221390 h 1250090"/>
                <a:gd name="connsiteX8" fmla="*/ 666750 w 820083"/>
                <a:gd name="connsiteY8" fmla="*/ 259490 h 1250090"/>
                <a:gd name="connsiteX9" fmla="*/ 676275 w 820083"/>
                <a:gd name="connsiteY9" fmla="*/ 383315 h 1250090"/>
                <a:gd name="connsiteX10" fmla="*/ 790575 w 820083"/>
                <a:gd name="connsiteY10" fmla="*/ 430940 h 1250090"/>
                <a:gd name="connsiteX11" fmla="*/ 800100 w 820083"/>
                <a:gd name="connsiteY11" fmla="*/ 564290 h 1250090"/>
                <a:gd name="connsiteX12" fmla="*/ 771525 w 820083"/>
                <a:gd name="connsiteY12" fmla="*/ 583340 h 1250090"/>
                <a:gd name="connsiteX13" fmla="*/ 752475 w 820083"/>
                <a:gd name="connsiteY13" fmla="*/ 630965 h 1250090"/>
                <a:gd name="connsiteX14" fmla="*/ 771525 w 820083"/>
                <a:gd name="connsiteY14" fmla="*/ 792890 h 1250090"/>
                <a:gd name="connsiteX15" fmla="*/ 714375 w 820083"/>
                <a:gd name="connsiteY15" fmla="*/ 973865 h 1250090"/>
                <a:gd name="connsiteX16" fmla="*/ 704850 w 820083"/>
                <a:gd name="connsiteY16" fmla="*/ 1002440 h 1250090"/>
                <a:gd name="connsiteX17" fmla="*/ 685800 w 820083"/>
                <a:gd name="connsiteY17" fmla="*/ 1078640 h 1250090"/>
                <a:gd name="connsiteX18" fmla="*/ 695325 w 820083"/>
                <a:gd name="connsiteY18" fmla="*/ 1192940 h 1250090"/>
                <a:gd name="connsiteX19" fmla="*/ 704850 w 820083"/>
                <a:gd name="connsiteY19" fmla="*/ 1250090 h 125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20083" h="1250090">
                  <a:moveTo>
                    <a:pt x="0" y="11840"/>
                  </a:moveTo>
                  <a:cubicBezTo>
                    <a:pt x="48996" y="2041"/>
                    <a:pt x="79168" y="-8999"/>
                    <a:pt x="133350" y="11840"/>
                  </a:cubicBezTo>
                  <a:cubicBezTo>
                    <a:pt x="150113" y="18287"/>
                    <a:pt x="157813" y="38251"/>
                    <a:pt x="171450" y="49940"/>
                  </a:cubicBezTo>
                  <a:cubicBezTo>
                    <a:pt x="180142" y="57390"/>
                    <a:pt x="190500" y="62640"/>
                    <a:pt x="200025" y="68990"/>
                  </a:cubicBezTo>
                  <a:cubicBezTo>
                    <a:pt x="206375" y="78515"/>
                    <a:pt x="210980" y="89470"/>
                    <a:pt x="219075" y="97565"/>
                  </a:cubicBezTo>
                  <a:cubicBezTo>
                    <a:pt x="236367" y="114857"/>
                    <a:pt x="261903" y="124153"/>
                    <a:pt x="285750" y="126140"/>
                  </a:cubicBezTo>
                  <a:cubicBezTo>
                    <a:pt x="387197" y="134594"/>
                    <a:pt x="488950" y="138840"/>
                    <a:pt x="590550" y="145190"/>
                  </a:cubicBezTo>
                  <a:cubicBezTo>
                    <a:pt x="607655" y="162295"/>
                    <a:pt x="645411" y="193825"/>
                    <a:pt x="657225" y="221390"/>
                  </a:cubicBezTo>
                  <a:cubicBezTo>
                    <a:pt x="662382" y="233422"/>
                    <a:pt x="663575" y="246790"/>
                    <a:pt x="666750" y="259490"/>
                  </a:cubicBezTo>
                  <a:cubicBezTo>
                    <a:pt x="669925" y="300765"/>
                    <a:pt x="656906" y="346729"/>
                    <a:pt x="676275" y="383315"/>
                  </a:cubicBezTo>
                  <a:cubicBezTo>
                    <a:pt x="689685" y="408645"/>
                    <a:pt x="759267" y="423113"/>
                    <a:pt x="790575" y="430940"/>
                  </a:cubicBezTo>
                  <a:cubicBezTo>
                    <a:pt x="817201" y="493067"/>
                    <a:pt x="836360" y="499022"/>
                    <a:pt x="800100" y="564290"/>
                  </a:cubicBezTo>
                  <a:cubicBezTo>
                    <a:pt x="794541" y="574297"/>
                    <a:pt x="781050" y="576990"/>
                    <a:pt x="771525" y="583340"/>
                  </a:cubicBezTo>
                  <a:cubicBezTo>
                    <a:pt x="765175" y="599215"/>
                    <a:pt x="753374" y="613891"/>
                    <a:pt x="752475" y="630965"/>
                  </a:cubicBezTo>
                  <a:cubicBezTo>
                    <a:pt x="747355" y="728248"/>
                    <a:pt x="751369" y="732421"/>
                    <a:pt x="771525" y="792890"/>
                  </a:cubicBezTo>
                  <a:cubicBezTo>
                    <a:pt x="706501" y="890426"/>
                    <a:pt x="743764" y="817125"/>
                    <a:pt x="714375" y="973865"/>
                  </a:cubicBezTo>
                  <a:cubicBezTo>
                    <a:pt x="712525" y="983733"/>
                    <a:pt x="707492" y="992754"/>
                    <a:pt x="704850" y="1002440"/>
                  </a:cubicBezTo>
                  <a:cubicBezTo>
                    <a:pt x="697961" y="1027699"/>
                    <a:pt x="685800" y="1078640"/>
                    <a:pt x="685800" y="1078640"/>
                  </a:cubicBezTo>
                  <a:cubicBezTo>
                    <a:pt x="688975" y="1116740"/>
                    <a:pt x="691103" y="1154942"/>
                    <a:pt x="695325" y="1192940"/>
                  </a:cubicBezTo>
                  <a:cubicBezTo>
                    <a:pt x="697458" y="1212135"/>
                    <a:pt x="704850" y="1250090"/>
                    <a:pt x="704850" y="125009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5DAD869D-956D-505D-ED30-3B4FFD125609}"/>
                </a:ext>
              </a:extLst>
            </p:cNvPr>
            <p:cNvSpPr/>
            <p:nvPr/>
          </p:nvSpPr>
          <p:spPr>
            <a:xfrm>
              <a:off x="3505200" y="2124075"/>
              <a:ext cx="1171630" cy="238125"/>
            </a:xfrm>
            <a:custGeom>
              <a:avLst/>
              <a:gdLst>
                <a:gd name="connsiteX0" fmla="*/ 0 w 1171630"/>
                <a:gd name="connsiteY0" fmla="*/ 238125 h 238125"/>
                <a:gd name="connsiteX1" fmla="*/ 38100 w 1171630"/>
                <a:gd name="connsiteY1" fmla="*/ 180975 h 238125"/>
                <a:gd name="connsiteX2" fmla="*/ 390525 w 1171630"/>
                <a:gd name="connsiteY2" fmla="*/ 0 h 238125"/>
                <a:gd name="connsiteX3" fmla="*/ 466725 w 1171630"/>
                <a:gd name="connsiteY3" fmla="*/ 9525 h 238125"/>
                <a:gd name="connsiteX4" fmla="*/ 581025 w 1171630"/>
                <a:gd name="connsiteY4" fmla="*/ 85725 h 238125"/>
                <a:gd name="connsiteX5" fmla="*/ 619125 w 1171630"/>
                <a:gd name="connsiteY5" fmla="*/ 95250 h 238125"/>
                <a:gd name="connsiteX6" fmla="*/ 752475 w 1171630"/>
                <a:gd name="connsiteY6" fmla="*/ 57150 h 238125"/>
                <a:gd name="connsiteX7" fmla="*/ 781050 w 1171630"/>
                <a:gd name="connsiteY7" fmla="*/ 47625 h 238125"/>
                <a:gd name="connsiteX8" fmla="*/ 819150 w 1171630"/>
                <a:gd name="connsiteY8" fmla="*/ 28575 h 238125"/>
                <a:gd name="connsiteX9" fmla="*/ 866775 w 1171630"/>
                <a:gd name="connsiteY9" fmla="*/ 19050 h 238125"/>
                <a:gd name="connsiteX10" fmla="*/ 904875 w 1171630"/>
                <a:gd name="connsiteY10" fmla="*/ 9525 h 238125"/>
                <a:gd name="connsiteX11" fmla="*/ 971550 w 1171630"/>
                <a:gd name="connsiteY11" fmla="*/ 19050 h 238125"/>
                <a:gd name="connsiteX12" fmla="*/ 1047750 w 1171630"/>
                <a:gd name="connsiteY12" fmla="*/ 57150 h 238125"/>
                <a:gd name="connsiteX13" fmla="*/ 1076325 w 1171630"/>
                <a:gd name="connsiteY13" fmla="*/ 66675 h 238125"/>
                <a:gd name="connsiteX14" fmla="*/ 1143000 w 1171630"/>
                <a:gd name="connsiteY14" fmla="*/ 85725 h 238125"/>
                <a:gd name="connsiteX15" fmla="*/ 1171575 w 1171630"/>
                <a:gd name="connsiteY15" fmla="*/ 114300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71630" h="238125">
                  <a:moveTo>
                    <a:pt x="0" y="238125"/>
                  </a:moveTo>
                  <a:cubicBezTo>
                    <a:pt x="12700" y="219075"/>
                    <a:pt x="19218" y="193923"/>
                    <a:pt x="38100" y="180975"/>
                  </a:cubicBezTo>
                  <a:cubicBezTo>
                    <a:pt x="286924" y="10353"/>
                    <a:pt x="231826" y="26450"/>
                    <a:pt x="390525" y="0"/>
                  </a:cubicBezTo>
                  <a:cubicBezTo>
                    <a:pt x="415925" y="3175"/>
                    <a:pt x="443382" y="-979"/>
                    <a:pt x="466725" y="9525"/>
                  </a:cubicBezTo>
                  <a:cubicBezTo>
                    <a:pt x="508482" y="28316"/>
                    <a:pt x="536602" y="74619"/>
                    <a:pt x="581025" y="85725"/>
                  </a:cubicBezTo>
                  <a:lnTo>
                    <a:pt x="619125" y="95250"/>
                  </a:lnTo>
                  <a:cubicBezTo>
                    <a:pt x="663575" y="82550"/>
                    <a:pt x="708619" y="71769"/>
                    <a:pt x="752475" y="57150"/>
                  </a:cubicBezTo>
                  <a:cubicBezTo>
                    <a:pt x="762000" y="53975"/>
                    <a:pt x="771822" y="51580"/>
                    <a:pt x="781050" y="47625"/>
                  </a:cubicBezTo>
                  <a:cubicBezTo>
                    <a:pt x="794101" y="42032"/>
                    <a:pt x="805680" y="33065"/>
                    <a:pt x="819150" y="28575"/>
                  </a:cubicBezTo>
                  <a:cubicBezTo>
                    <a:pt x="834509" y="23455"/>
                    <a:pt x="850971" y="22562"/>
                    <a:pt x="866775" y="19050"/>
                  </a:cubicBezTo>
                  <a:cubicBezTo>
                    <a:pt x="879554" y="16210"/>
                    <a:pt x="892175" y="12700"/>
                    <a:pt x="904875" y="9525"/>
                  </a:cubicBezTo>
                  <a:cubicBezTo>
                    <a:pt x="927100" y="12700"/>
                    <a:pt x="950251" y="11950"/>
                    <a:pt x="971550" y="19050"/>
                  </a:cubicBezTo>
                  <a:cubicBezTo>
                    <a:pt x="998491" y="28030"/>
                    <a:pt x="1020809" y="48170"/>
                    <a:pt x="1047750" y="57150"/>
                  </a:cubicBezTo>
                  <a:cubicBezTo>
                    <a:pt x="1057275" y="60325"/>
                    <a:pt x="1066671" y="63917"/>
                    <a:pt x="1076325" y="66675"/>
                  </a:cubicBezTo>
                  <a:cubicBezTo>
                    <a:pt x="1090567" y="70744"/>
                    <a:pt x="1127775" y="78112"/>
                    <a:pt x="1143000" y="85725"/>
                  </a:cubicBezTo>
                  <a:cubicBezTo>
                    <a:pt x="1174217" y="101333"/>
                    <a:pt x="1171575" y="94770"/>
                    <a:pt x="1171575" y="1143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9399A48-8A97-570E-F386-380BE084D77C}"/>
                </a:ext>
              </a:extLst>
            </p:cNvPr>
            <p:cNvSpPr/>
            <p:nvPr/>
          </p:nvSpPr>
          <p:spPr>
            <a:xfrm>
              <a:off x="3019423" y="3686175"/>
              <a:ext cx="104895" cy="704850"/>
            </a:xfrm>
            <a:custGeom>
              <a:avLst/>
              <a:gdLst>
                <a:gd name="connsiteX0" fmla="*/ 9527 w 104895"/>
                <a:gd name="connsiteY0" fmla="*/ 704850 h 704850"/>
                <a:gd name="connsiteX1" fmla="*/ 66677 w 104895"/>
                <a:gd name="connsiteY1" fmla="*/ 657225 h 704850"/>
                <a:gd name="connsiteX2" fmla="*/ 76202 w 104895"/>
                <a:gd name="connsiteY2" fmla="*/ 466725 h 704850"/>
                <a:gd name="connsiteX3" fmla="*/ 66677 w 104895"/>
                <a:gd name="connsiteY3" fmla="*/ 438150 h 704850"/>
                <a:gd name="connsiteX4" fmla="*/ 95252 w 104895"/>
                <a:gd name="connsiteY4" fmla="*/ 409575 h 704850"/>
                <a:gd name="connsiteX5" fmla="*/ 85727 w 104895"/>
                <a:gd name="connsiteY5" fmla="*/ 304800 h 704850"/>
                <a:gd name="connsiteX6" fmla="*/ 38102 w 104895"/>
                <a:gd name="connsiteY6" fmla="*/ 190500 h 704850"/>
                <a:gd name="connsiteX7" fmla="*/ 9527 w 104895"/>
                <a:gd name="connsiteY7" fmla="*/ 171450 h 704850"/>
                <a:gd name="connsiteX8" fmla="*/ 2 w 104895"/>
                <a:gd name="connsiteY8" fmla="*/ 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95" h="704850">
                  <a:moveTo>
                    <a:pt x="9527" y="704850"/>
                  </a:moveTo>
                  <a:cubicBezTo>
                    <a:pt x="28577" y="688975"/>
                    <a:pt x="49142" y="674760"/>
                    <a:pt x="66677" y="657225"/>
                  </a:cubicBezTo>
                  <a:cubicBezTo>
                    <a:pt x="116574" y="607328"/>
                    <a:pt x="82360" y="528303"/>
                    <a:pt x="76202" y="466725"/>
                  </a:cubicBezTo>
                  <a:cubicBezTo>
                    <a:pt x="75203" y="456735"/>
                    <a:pt x="69852" y="447675"/>
                    <a:pt x="66677" y="438150"/>
                  </a:cubicBezTo>
                  <a:cubicBezTo>
                    <a:pt x="76202" y="428625"/>
                    <a:pt x="87780" y="420783"/>
                    <a:pt x="95252" y="409575"/>
                  </a:cubicBezTo>
                  <a:cubicBezTo>
                    <a:pt x="117498" y="376206"/>
                    <a:pt x="95630" y="338471"/>
                    <a:pt x="85727" y="304800"/>
                  </a:cubicBezTo>
                  <a:cubicBezTo>
                    <a:pt x="78499" y="280224"/>
                    <a:pt x="64371" y="216769"/>
                    <a:pt x="38102" y="190500"/>
                  </a:cubicBezTo>
                  <a:cubicBezTo>
                    <a:pt x="30007" y="182405"/>
                    <a:pt x="19052" y="177800"/>
                    <a:pt x="9527" y="171450"/>
                  </a:cubicBezTo>
                  <a:cubicBezTo>
                    <a:pt x="-394" y="12712"/>
                    <a:pt x="2" y="69949"/>
                    <a:pt x="2" y="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E1FA790A-E497-FFEE-B6BE-E951BEE98023}"/>
                </a:ext>
              </a:extLst>
            </p:cNvPr>
            <p:cNvSpPr/>
            <p:nvPr/>
          </p:nvSpPr>
          <p:spPr>
            <a:xfrm>
              <a:off x="3476625" y="3724275"/>
              <a:ext cx="523875" cy="628650"/>
            </a:xfrm>
            <a:custGeom>
              <a:avLst/>
              <a:gdLst>
                <a:gd name="connsiteX0" fmla="*/ 0 w 523875"/>
                <a:gd name="connsiteY0" fmla="*/ 0 h 628650"/>
                <a:gd name="connsiteX1" fmla="*/ 57150 w 523875"/>
                <a:gd name="connsiteY1" fmla="*/ 19050 h 628650"/>
                <a:gd name="connsiteX2" fmla="*/ 85725 w 523875"/>
                <a:gd name="connsiteY2" fmla="*/ 47625 h 628650"/>
                <a:gd name="connsiteX3" fmla="*/ 123825 w 523875"/>
                <a:gd name="connsiteY3" fmla="*/ 171450 h 628650"/>
                <a:gd name="connsiteX4" fmla="*/ 152400 w 523875"/>
                <a:gd name="connsiteY4" fmla="*/ 200025 h 628650"/>
                <a:gd name="connsiteX5" fmla="*/ 247650 w 523875"/>
                <a:gd name="connsiteY5" fmla="*/ 257175 h 628650"/>
                <a:gd name="connsiteX6" fmla="*/ 266700 w 523875"/>
                <a:gd name="connsiteY6" fmla="*/ 285750 h 628650"/>
                <a:gd name="connsiteX7" fmla="*/ 285750 w 523875"/>
                <a:gd name="connsiteY7" fmla="*/ 400050 h 628650"/>
                <a:gd name="connsiteX8" fmla="*/ 323850 w 523875"/>
                <a:gd name="connsiteY8" fmla="*/ 419100 h 628650"/>
                <a:gd name="connsiteX9" fmla="*/ 381000 w 523875"/>
                <a:gd name="connsiteY9" fmla="*/ 447675 h 628650"/>
                <a:gd name="connsiteX10" fmla="*/ 409575 w 523875"/>
                <a:gd name="connsiteY10" fmla="*/ 485775 h 628650"/>
                <a:gd name="connsiteX11" fmla="*/ 447675 w 523875"/>
                <a:gd name="connsiteY11" fmla="*/ 542925 h 628650"/>
                <a:gd name="connsiteX12" fmla="*/ 476250 w 523875"/>
                <a:gd name="connsiteY12" fmla="*/ 571500 h 628650"/>
                <a:gd name="connsiteX13" fmla="*/ 495300 w 523875"/>
                <a:gd name="connsiteY13" fmla="*/ 609600 h 628650"/>
                <a:gd name="connsiteX14" fmla="*/ 523875 w 523875"/>
                <a:gd name="connsiteY14" fmla="*/ 628650 h 62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3875" h="628650">
                  <a:moveTo>
                    <a:pt x="0" y="0"/>
                  </a:moveTo>
                  <a:cubicBezTo>
                    <a:pt x="19050" y="6350"/>
                    <a:pt x="39597" y="9298"/>
                    <a:pt x="57150" y="19050"/>
                  </a:cubicBezTo>
                  <a:cubicBezTo>
                    <a:pt x="68925" y="25592"/>
                    <a:pt x="78586" y="36202"/>
                    <a:pt x="85725" y="47625"/>
                  </a:cubicBezTo>
                  <a:cubicBezTo>
                    <a:pt x="116784" y="97320"/>
                    <a:pt x="97128" y="112718"/>
                    <a:pt x="123825" y="171450"/>
                  </a:cubicBezTo>
                  <a:cubicBezTo>
                    <a:pt x="129399" y="183713"/>
                    <a:pt x="142263" y="191155"/>
                    <a:pt x="152400" y="200025"/>
                  </a:cubicBezTo>
                  <a:cubicBezTo>
                    <a:pt x="203748" y="244955"/>
                    <a:pt x="189246" y="233814"/>
                    <a:pt x="247650" y="257175"/>
                  </a:cubicBezTo>
                  <a:cubicBezTo>
                    <a:pt x="254000" y="266700"/>
                    <a:pt x="263750" y="274689"/>
                    <a:pt x="266700" y="285750"/>
                  </a:cubicBezTo>
                  <a:cubicBezTo>
                    <a:pt x="276652" y="323071"/>
                    <a:pt x="270535" y="364548"/>
                    <a:pt x="285750" y="400050"/>
                  </a:cubicBezTo>
                  <a:cubicBezTo>
                    <a:pt x="291343" y="413101"/>
                    <a:pt x="311522" y="412055"/>
                    <a:pt x="323850" y="419100"/>
                  </a:cubicBezTo>
                  <a:cubicBezTo>
                    <a:pt x="375551" y="448643"/>
                    <a:pt x="328609" y="430211"/>
                    <a:pt x="381000" y="447675"/>
                  </a:cubicBezTo>
                  <a:cubicBezTo>
                    <a:pt x="390525" y="460375"/>
                    <a:pt x="400471" y="472770"/>
                    <a:pt x="409575" y="485775"/>
                  </a:cubicBezTo>
                  <a:cubicBezTo>
                    <a:pt x="422705" y="504532"/>
                    <a:pt x="431486" y="526736"/>
                    <a:pt x="447675" y="542925"/>
                  </a:cubicBezTo>
                  <a:cubicBezTo>
                    <a:pt x="457200" y="552450"/>
                    <a:pt x="468420" y="560539"/>
                    <a:pt x="476250" y="571500"/>
                  </a:cubicBezTo>
                  <a:cubicBezTo>
                    <a:pt x="484503" y="583054"/>
                    <a:pt x="486210" y="598692"/>
                    <a:pt x="495300" y="609600"/>
                  </a:cubicBezTo>
                  <a:cubicBezTo>
                    <a:pt x="502629" y="618394"/>
                    <a:pt x="523875" y="628650"/>
                    <a:pt x="523875" y="62865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2A1197CA-112B-A22A-0145-1CA900DA1E34}"/>
                </a:ext>
              </a:extLst>
            </p:cNvPr>
            <p:cNvSpPr/>
            <p:nvPr/>
          </p:nvSpPr>
          <p:spPr>
            <a:xfrm>
              <a:off x="3590925" y="3390900"/>
              <a:ext cx="904875" cy="133350"/>
            </a:xfrm>
            <a:custGeom>
              <a:avLst/>
              <a:gdLst>
                <a:gd name="connsiteX0" fmla="*/ 0 w 904875"/>
                <a:gd name="connsiteY0" fmla="*/ 0 h 133350"/>
                <a:gd name="connsiteX1" fmla="*/ 85725 w 904875"/>
                <a:gd name="connsiteY1" fmla="*/ 104775 h 133350"/>
                <a:gd name="connsiteX2" fmla="*/ 142875 w 904875"/>
                <a:gd name="connsiteY2" fmla="*/ 133350 h 133350"/>
                <a:gd name="connsiteX3" fmla="*/ 285750 w 904875"/>
                <a:gd name="connsiteY3" fmla="*/ 114300 h 133350"/>
                <a:gd name="connsiteX4" fmla="*/ 409575 w 904875"/>
                <a:gd name="connsiteY4" fmla="*/ 76200 h 133350"/>
                <a:gd name="connsiteX5" fmla="*/ 447675 w 904875"/>
                <a:gd name="connsiteY5" fmla="*/ 66675 h 133350"/>
                <a:gd name="connsiteX6" fmla="*/ 581025 w 904875"/>
                <a:gd name="connsiteY6" fmla="*/ 76200 h 133350"/>
                <a:gd name="connsiteX7" fmla="*/ 619125 w 904875"/>
                <a:gd name="connsiteY7" fmla="*/ 95250 h 133350"/>
                <a:gd name="connsiteX8" fmla="*/ 714375 w 904875"/>
                <a:gd name="connsiteY8" fmla="*/ 104775 h 133350"/>
                <a:gd name="connsiteX9" fmla="*/ 904875 w 904875"/>
                <a:gd name="connsiteY9" fmla="*/ 11430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4875" h="133350">
                  <a:moveTo>
                    <a:pt x="0" y="0"/>
                  </a:moveTo>
                  <a:cubicBezTo>
                    <a:pt x="29272" y="48786"/>
                    <a:pt x="34641" y="66462"/>
                    <a:pt x="85725" y="104775"/>
                  </a:cubicBezTo>
                  <a:cubicBezTo>
                    <a:pt x="102764" y="117554"/>
                    <a:pt x="123825" y="123825"/>
                    <a:pt x="142875" y="133350"/>
                  </a:cubicBezTo>
                  <a:cubicBezTo>
                    <a:pt x="190500" y="127000"/>
                    <a:pt x="238291" y="121793"/>
                    <a:pt x="285750" y="114300"/>
                  </a:cubicBezTo>
                  <a:cubicBezTo>
                    <a:pt x="324342" y="108206"/>
                    <a:pt x="377533" y="84210"/>
                    <a:pt x="409575" y="76200"/>
                  </a:cubicBezTo>
                  <a:lnTo>
                    <a:pt x="447675" y="66675"/>
                  </a:lnTo>
                  <a:cubicBezTo>
                    <a:pt x="492125" y="69850"/>
                    <a:pt x="537068" y="68874"/>
                    <a:pt x="581025" y="76200"/>
                  </a:cubicBezTo>
                  <a:cubicBezTo>
                    <a:pt x="595031" y="78534"/>
                    <a:pt x="605241" y="92275"/>
                    <a:pt x="619125" y="95250"/>
                  </a:cubicBezTo>
                  <a:cubicBezTo>
                    <a:pt x="650325" y="101936"/>
                    <a:pt x="682662" y="101251"/>
                    <a:pt x="714375" y="104775"/>
                  </a:cubicBezTo>
                  <a:cubicBezTo>
                    <a:pt x="842632" y="119026"/>
                    <a:pt x="743766" y="114300"/>
                    <a:pt x="904875" y="114300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537F603E-FD94-A8A6-AC2C-3D2C66C1CF47}"/>
              </a:ext>
            </a:extLst>
          </p:cNvPr>
          <p:cNvSpPr txBox="1"/>
          <p:nvPr/>
        </p:nvSpPr>
        <p:spPr>
          <a:xfrm>
            <a:off x="36359" y="949081"/>
            <a:ext cx="525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F’ </a:t>
            </a:r>
            <a:r>
              <a:rPr lang="en-US" sz="2000" dirty="0">
                <a:latin typeface="Comic Sans MS" pitchFamily="66" charset="0"/>
              </a:rPr>
              <a:t>is a forest with no redundant edges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87FF382-0203-96BB-D3BB-6887AB034DDC}"/>
              </a:ext>
            </a:extLst>
          </p:cNvPr>
          <p:cNvCxnSpPr>
            <a:cxnSpLocks/>
          </p:cNvCxnSpPr>
          <p:nvPr/>
        </p:nvCxnSpPr>
        <p:spPr>
          <a:xfrm>
            <a:off x="1723720" y="2145096"/>
            <a:ext cx="187095" cy="38454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35D207A-1447-E470-0AEA-7F7E3608435C}"/>
              </a:ext>
            </a:extLst>
          </p:cNvPr>
          <p:cNvCxnSpPr>
            <a:cxnSpLocks/>
          </p:cNvCxnSpPr>
          <p:nvPr/>
        </p:nvCxnSpPr>
        <p:spPr>
          <a:xfrm flipV="1">
            <a:off x="904406" y="2830783"/>
            <a:ext cx="114300" cy="113946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D256525-CC1E-C9E3-53CA-4F7B260352A6}"/>
              </a:ext>
            </a:extLst>
          </p:cNvPr>
          <p:cNvCxnSpPr>
            <a:cxnSpLocks/>
            <a:stCxn id="45" idx="6"/>
          </p:cNvCxnSpPr>
          <p:nvPr/>
        </p:nvCxnSpPr>
        <p:spPr>
          <a:xfrm flipV="1">
            <a:off x="3037073" y="2284764"/>
            <a:ext cx="152348" cy="4886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0F03611-1E9C-435A-202B-0868473EC0F1}"/>
              </a:ext>
            </a:extLst>
          </p:cNvPr>
          <p:cNvCxnSpPr>
            <a:cxnSpLocks/>
            <a:endCxn id="48" idx="8"/>
          </p:cNvCxnSpPr>
          <p:nvPr/>
        </p:nvCxnSpPr>
        <p:spPr>
          <a:xfrm>
            <a:off x="2954379" y="3634404"/>
            <a:ext cx="130319" cy="1367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DDED1FE-D42E-E7DD-6CEA-464C2F531D66}"/>
              </a:ext>
            </a:extLst>
          </p:cNvPr>
          <p:cNvCxnSpPr>
            <a:cxnSpLocks/>
            <a:endCxn id="47" idx="9"/>
          </p:cNvCxnSpPr>
          <p:nvPr/>
        </p:nvCxnSpPr>
        <p:spPr>
          <a:xfrm>
            <a:off x="2496103" y="4231800"/>
            <a:ext cx="140920" cy="9254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4B6ADDC-4EA0-E1BB-0CFE-DEB916BA6A8B}"/>
              </a:ext>
            </a:extLst>
          </p:cNvPr>
          <p:cNvCxnSpPr>
            <a:cxnSpLocks/>
            <a:endCxn id="46" idx="1"/>
          </p:cNvCxnSpPr>
          <p:nvPr/>
        </p:nvCxnSpPr>
        <p:spPr>
          <a:xfrm flipV="1">
            <a:off x="1753505" y="4495799"/>
            <a:ext cx="111993" cy="1238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4A0EF70-52C0-5A15-8BB3-5CE4E8D26BBC}"/>
              </a:ext>
            </a:extLst>
          </p:cNvPr>
          <p:cNvCxnSpPr>
            <a:cxnSpLocks/>
          </p:cNvCxnSpPr>
          <p:nvPr/>
        </p:nvCxnSpPr>
        <p:spPr>
          <a:xfrm flipH="1" flipV="1">
            <a:off x="1834653" y="3974328"/>
            <a:ext cx="48943" cy="18010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55DCDA3-679A-B3D2-36D1-22FC25A2D2A2}"/>
              </a:ext>
            </a:extLst>
          </p:cNvPr>
          <p:cNvCxnSpPr>
            <a:cxnSpLocks/>
          </p:cNvCxnSpPr>
          <p:nvPr/>
        </p:nvCxnSpPr>
        <p:spPr>
          <a:xfrm flipH="1" flipV="1">
            <a:off x="2320908" y="3867149"/>
            <a:ext cx="48943" cy="18010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6B4F0D7-5838-E317-D0AB-0583486AEEBD}"/>
              </a:ext>
            </a:extLst>
          </p:cNvPr>
          <p:cNvCxnSpPr>
            <a:cxnSpLocks/>
          </p:cNvCxnSpPr>
          <p:nvPr/>
        </p:nvCxnSpPr>
        <p:spPr>
          <a:xfrm flipH="1" flipV="1">
            <a:off x="2451629" y="3634311"/>
            <a:ext cx="203139" cy="4339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27BA863-C8E4-6CE7-D589-67F0DDCBE61C}"/>
              </a:ext>
            </a:extLst>
          </p:cNvPr>
          <p:cNvCxnSpPr>
            <a:cxnSpLocks/>
            <a:stCxn id="44" idx="17"/>
          </p:cNvCxnSpPr>
          <p:nvPr/>
        </p:nvCxnSpPr>
        <p:spPr>
          <a:xfrm flipV="1">
            <a:off x="2141723" y="2907402"/>
            <a:ext cx="22379" cy="19774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F98869B-B49F-97C9-AC39-A46605AB6C45}"/>
              </a:ext>
            </a:extLst>
          </p:cNvPr>
          <p:cNvCxnSpPr>
            <a:cxnSpLocks/>
          </p:cNvCxnSpPr>
          <p:nvPr/>
        </p:nvCxnSpPr>
        <p:spPr>
          <a:xfrm flipV="1">
            <a:off x="1399232" y="2308029"/>
            <a:ext cx="22379" cy="19774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AD628060-DDA8-A101-AA67-977727289BF0}"/>
              </a:ext>
            </a:extLst>
          </p:cNvPr>
          <p:cNvSpPr txBox="1"/>
          <p:nvPr/>
        </p:nvSpPr>
        <p:spPr>
          <a:xfrm>
            <a:off x="6474499" y="1345584"/>
            <a:ext cx="620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129F11AD-C0EB-9C9F-47B6-D18B10FA81CE}"/>
              </a:ext>
            </a:extLst>
          </p:cNvPr>
          <p:cNvSpPr txBox="1"/>
          <p:nvPr/>
        </p:nvSpPr>
        <p:spPr>
          <a:xfrm>
            <a:off x="5292080" y="1208946"/>
            <a:ext cx="1308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#of red sticks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9B9269DD-20E9-33D8-D9A2-81506FA02F91}"/>
              </a:ext>
            </a:extLst>
          </p:cNvPr>
          <p:cNvSpPr txBox="1"/>
          <p:nvPr/>
        </p:nvSpPr>
        <p:spPr>
          <a:xfrm>
            <a:off x="6876256" y="1208946"/>
            <a:ext cx="1345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#of blue circles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25E9EA53-CEFB-8C45-5A44-0CFD50B69762}"/>
              </a:ext>
            </a:extLst>
          </p:cNvPr>
          <p:cNvSpPr txBox="1"/>
          <p:nvPr/>
        </p:nvSpPr>
        <p:spPr>
          <a:xfrm>
            <a:off x="4164037" y="2237616"/>
            <a:ext cx="4979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shrink blue circles and root the obtained tree arbitrarily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ABC8DE59-A31B-91A6-AAE6-561A57C25976}"/>
              </a:ext>
            </a:extLst>
          </p:cNvPr>
          <p:cNvSpPr txBox="1"/>
          <p:nvPr/>
        </p:nvSpPr>
        <p:spPr>
          <a:xfrm>
            <a:off x="4137347" y="3035437"/>
            <a:ext cx="4979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 shrunk circle pays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its red stick towards its parent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parent’s red stick towards it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7" name="CasellaDiTesto 3">
            <a:extLst>
              <a:ext uri="{FF2B5EF4-FFF2-40B4-BE49-F238E27FC236}">
                <a16:creationId xmlns:a16="http://schemas.microsoft.com/office/drawing/2014/main" id="{C8B4EF0E-E7E0-E721-56DB-23E5914EEEB9}"/>
              </a:ext>
            </a:extLst>
          </p:cNvPr>
          <p:cNvSpPr txBox="1"/>
          <p:nvPr/>
        </p:nvSpPr>
        <p:spPr>
          <a:xfrm>
            <a:off x="128225" y="5397098"/>
            <a:ext cx="890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70BE43CB-A123-BA0A-8047-B3A955FB89DD}"/>
              </a:ext>
            </a:extLst>
          </p:cNvPr>
          <p:cNvSpPr txBox="1"/>
          <p:nvPr/>
        </p:nvSpPr>
        <p:spPr>
          <a:xfrm>
            <a:off x="888789" y="573842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9" name="CasellaDiTesto 3">
            <a:extLst>
              <a:ext uri="{FF2B5EF4-FFF2-40B4-BE49-F238E27FC236}">
                <a16:creationId xmlns:a16="http://schemas.microsoft.com/office/drawing/2014/main" id="{F4F36135-C27F-9CF4-5BF3-4F1EDFA97CDD}"/>
              </a:ext>
            </a:extLst>
          </p:cNvPr>
          <p:cNvSpPr txBox="1"/>
          <p:nvPr/>
        </p:nvSpPr>
        <p:spPr>
          <a:xfrm>
            <a:off x="765602" y="6217181"/>
            <a:ext cx="67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eF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FC26DF73-53E7-8BE6-90EE-087FC69B803B}"/>
              </a:ext>
            </a:extLst>
          </p:cNvPr>
          <p:cNvSpPr txBox="1"/>
          <p:nvPr/>
        </p:nvSpPr>
        <p:spPr>
          <a:xfrm>
            <a:off x="1194569" y="5899533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1" name="CasellaDiTesto 3">
            <a:extLst>
              <a:ext uri="{FF2B5EF4-FFF2-40B4-BE49-F238E27FC236}">
                <a16:creationId xmlns:a16="http://schemas.microsoft.com/office/drawing/2014/main" id="{98983527-4C7C-8D83-DFEF-B59947F3AE22}"/>
              </a:ext>
            </a:extLst>
          </p:cNvPr>
          <p:cNvSpPr txBox="1"/>
          <p:nvPr/>
        </p:nvSpPr>
        <p:spPr>
          <a:xfrm>
            <a:off x="1514109" y="5916074"/>
            <a:ext cx="56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2" name="CasellaDiTesto 3">
            <a:extLst>
              <a:ext uri="{FF2B5EF4-FFF2-40B4-BE49-F238E27FC236}">
                <a16:creationId xmlns:a16="http://schemas.microsoft.com/office/drawing/2014/main" id="{475AA596-2E2F-EFC4-952D-F8E80DAA0ED5}"/>
              </a:ext>
            </a:extLst>
          </p:cNvPr>
          <p:cNvSpPr txBox="1"/>
          <p:nvPr/>
        </p:nvSpPr>
        <p:spPr>
          <a:xfrm>
            <a:off x="1945728" y="573325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3" name="CasellaDiTesto 3">
            <a:extLst>
              <a:ext uri="{FF2B5EF4-FFF2-40B4-BE49-F238E27FC236}">
                <a16:creationId xmlns:a16="http://schemas.microsoft.com/office/drawing/2014/main" id="{CE10AB58-911D-C6F5-AB9A-1460C9882E55}"/>
              </a:ext>
            </a:extLst>
          </p:cNvPr>
          <p:cNvSpPr txBox="1"/>
          <p:nvPr/>
        </p:nvSpPr>
        <p:spPr>
          <a:xfrm>
            <a:off x="1863537" y="6207138"/>
            <a:ext cx="67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SV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4" name="CasellaDiTesto 3">
            <a:extLst>
              <a:ext uri="{FF2B5EF4-FFF2-40B4-BE49-F238E27FC236}">
                <a16:creationId xmlns:a16="http://schemas.microsoft.com/office/drawing/2014/main" id="{E9883356-C2E6-0F70-53BC-F26462BD037E}"/>
              </a:ext>
            </a:extLst>
          </p:cNvPr>
          <p:cNvSpPr txBox="1"/>
          <p:nvPr/>
        </p:nvSpPr>
        <p:spPr>
          <a:xfrm>
            <a:off x="2251508" y="5894361"/>
            <a:ext cx="448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5" name="CasellaDiTesto 3">
            <a:extLst>
              <a:ext uri="{FF2B5EF4-FFF2-40B4-BE49-F238E27FC236}">
                <a16:creationId xmlns:a16="http://schemas.microsoft.com/office/drawing/2014/main" id="{DC54379B-9CFA-9410-B4E5-8C104DBAE647}"/>
              </a:ext>
            </a:extLst>
          </p:cNvPr>
          <p:cNvSpPr txBox="1"/>
          <p:nvPr/>
        </p:nvSpPr>
        <p:spPr>
          <a:xfrm>
            <a:off x="2608114" y="5947536"/>
            <a:ext cx="134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05E0283-B5DB-B636-83C3-A7A5FE02022F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34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50" grpId="0"/>
      <p:bldP spid="81" grpId="0"/>
      <p:bldP spid="82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7E3C1A-45B6-E82E-034D-83966C80E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14" y="1729063"/>
            <a:ext cx="8551572" cy="3284113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87846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pick only tight sets &amp; do not overpack any set.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E3CF3DE-1963-FAF5-9DE1-4D804A9763E4}"/>
              </a:ext>
            </a:extLst>
          </p:cNvPr>
          <p:cNvSpPr txBox="1"/>
          <p:nvPr/>
        </p:nvSpPr>
        <p:spPr>
          <a:xfrm>
            <a:off x="24554" y="2205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dual solution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, we say that a set S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tight</a:t>
            </a:r>
            <a:r>
              <a:rPr lang="en-US" sz="2000" dirty="0">
                <a:latin typeface="Comic Sans MS" pitchFamily="66" charset="0"/>
              </a:rPr>
              <a:t> if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A77830C-CEE9-E992-8DB3-355379A82854}"/>
              </a:ext>
            </a:extLst>
          </p:cNvPr>
          <p:cNvSpPr txBox="1"/>
          <p:nvPr/>
        </p:nvSpPr>
        <p:spPr>
          <a:xfrm>
            <a:off x="6480212" y="2678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09C9E08-5A6F-A38E-AF10-3837E401D901}"/>
              </a:ext>
            </a:extLst>
          </p:cNvPr>
          <p:cNvSpPr txBox="1"/>
          <p:nvPr/>
        </p:nvSpPr>
        <p:spPr>
          <a:xfrm>
            <a:off x="6372200" y="4956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e S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AF0FC26-311D-4D6B-509E-94AAFFB1E8CB}"/>
              </a:ext>
            </a:extLst>
          </p:cNvPr>
          <p:cNvSpPr txBox="1"/>
          <p:nvPr/>
        </p:nvSpPr>
        <p:spPr>
          <a:xfrm>
            <a:off x="6785991" y="187885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428CC4B-2791-39E5-7CFC-035F2D1BC660}"/>
              </a:ext>
            </a:extLst>
          </p:cNvPr>
          <p:cNvSpPr txBox="1"/>
          <p:nvPr/>
        </p:nvSpPr>
        <p:spPr>
          <a:xfrm>
            <a:off x="7137410" y="240439"/>
            <a:ext cx="864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=c(S)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3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71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2519</Words>
  <Application>Microsoft Office PowerPoint</Application>
  <PresentationFormat>On-screen Show (4:3)</PresentationFormat>
  <Paragraphs>909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289</cp:revision>
  <dcterms:created xsi:type="dcterms:W3CDTF">2013-03-05T17:51:33Z</dcterms:created>
  <dcterms:modified xsi:type="dcterms:W3CDTF">2023-03-22T10:11:54Z</dcterms:modified>
</cp:coreProperties>
</file>