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44" r:id="rId3"/>
    <p:sldId id="330" r:id="rId4"/>
    <p:sldId id="356" r:id="rId5"/>
    <p:sldId id="382" r:id="rId6"/>
    <p:sldId id="383" r:id="rId7"/>
    <p:sldId id="398" r:id="rId8"/>
    <p:sldId id="384" r:id="rId9"/>
    <p:sldId id="346" r:id="rId10"/>
    <p:sldId id="386" r:id="rId11"/>
    <p:sldId id="385" r:id="rId12"/>
    <p:sldId id="387" r:id="rId13"/>
    <p:sldId id="388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57" r:id="rId22"/>
    <p:sldId id="396" r:id="rId23"/>
    <p:sldId id="397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30/03/2023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3/30/2023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3" name="Sottotitolo 4">
            <a:extLst>
              <a:ext uri="{FF2B5EF4-FFF2-40B4-BE49-F238E27FC236}">
                <a16:creationId xmlns:a16="http://schemas.microsoft.com/office/drawing/2014/main" id="{A6A721A3-8E31-785B-1392-1BF1C46CD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251520" y="5117122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        </a:t>
            </a:r>
            <a:r>
              <a:rPr lang="en-US" sz="2000" dirty="0">
                <a:latin typeface="Comic Sans MS" pitchFamily="66" charset="0"/>
              </a:rPr>
              <a:t>(pick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251520" y="4640672"/>
            <a:ext cx="57726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rounded solution has cost </a:t>
            </a:r>
            <a:r>
              <a:rPr lang="en-US" sz="2000" dirty="0" err="1">
                <a:latin typeface="Comic Sans MS" pitchFamily="66" charset="0"/>
              </a:rPr>
              <a:t>k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251520" y="4184621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     (set each set/vertex variable to 1/k)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107504" y="665401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view a set cover instance as a hypergraph: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sets correspond to vertices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elements correspond to hyperedges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set/vertex v covers an element/hyperedge 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9A6884C-E2A7-C7B3-C848-97BA2D511958}"/>
              </a:ext>
            </a:extLst>
          </p:cNvPr>
          <p:cNvSpPr txBox="1"/>
          <p:nvPr/>
        </p:nvSpPr>
        <p:spPr>
          <a:xfrm>
            <a:off x="107504" y="2132856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be k sets of cardinality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each. The hypergraph has: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vertex set: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=V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...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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hyperedges: each hyperedge picks one vertex from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all sets/vertices have cost 1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37706E5-7919-0C87-7893-198B64D0F8C2}"/>
              </a:ext>
            </a:extLst>
          </p:cNvPr>
          <p:cNvSpPr txBox="1"/>
          <p:nvPr/>
        </p:nvSpPr>
        <p:spPr>
          <a:xfrm>
            <a:off x="251520" y="372857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=k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64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5" grpId="0"/>
      <p:bldP spid="7" grpId="0"/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LP-duality</a:t>
            </a:r>
          </a:p>
        </p:txBody>
      </p:sp>
    </p:spTree>
    <p:extLst>
      <p:ext uri="{BB962C8B-B14F-4D97-AF65-F5344CB8AC3E}">
        <p14:creationId xmlns:p14="http://schemas.microsoft.com/office/powerpoint/2010/main" val="442210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88454" y="1243990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580618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E0719BD-BDFA-BFFC-058B-376DC9F2F7EC}"/>
              </a:ext>
            </a:extLst>
          </p:cNvPr>
          <p:cNvSpPr txBox="1"/>
          <p:nvPr/>
        </p:nvSpPr>
        <p:spPr>
          <a:xfrm>
            <a:off x="1573683" y="580618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B22277-F3C7-1D30-A730-655B206BB11C}"/>
              </a:ext>
            </a:extLst>
          </p:cNvPr>
          <p:cNvSpPr txBox="1"/>
          <p:nvPr/>
        </p:nvSpPr>
        <p:spPr>
          <a:xfrm>
            <a:off x="1589283" y="2308810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1B84C0-87EA-0CE2-B56F-5DC0E60C5D1A}"/>
              </a:ext>
            </a:extLst>
          </p:cNvPr>
          <p:cNvSpPr txBox="1"/>
          <p:nvPr/>
        </p:nvSpPr>
        <p:spPr>
          <a:xfrm>
            <a:off x="1573683" y="1244000"/>
            <a:ext cx="341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7AF6398-C799-6213-299F-B7B836B4EF0A}"/>
              </a:ext>
            </a:extLst>
          </p:cNvPr>
          <p:cNvSpPr txBox="1"/>
          <p:nvPr/>
        </p:nvSpPr>
        <p:spPr>
          <a:xfrm>
            <a:off x="1554633" y="1772816"/>
            <a:ext cx="3593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427938C-5030-EEF8-C644-7C16DA4F7DED}"/>
              </a:ext>
            </a:extLst>
          </p:cNvPr>
          <p:cNvSpPr txBox="1"/>
          <p:nvPr/>
        </p:nvSpPr>
        <p:spPr>
          <a:xfrm>
            <a:off x="160462" y="3109030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value of the optimal solution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2B2D5DD-EE85-A344-5367-EE48B1264F9A}"/>
              </a:ext>
            </a:extLst>
          </p:cNvPr>
          <p:cNvSpPr txBox="1"/>
          <p:nvPr/>
        </p:nvSpPr>
        <p:spPr>
          <a:xfrm>
            <a:off x="333053" y="3841998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at most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?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B4E0C0C-438A-2ABA-8613-D43B4C6585DB}"/>
              </a:ext>
            </a:extLst>
          </p:cNvPr>
          <p:cNvSpPr txBox="1"/>
          <p:nvPr/>
        </p:nvSpPr>
        <p:spPr>
          <a:xfrm>
            <a:off x="333053" y="4305984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YES certificate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any feasible solution of value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 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F02E573-B386-688D-7DD9-D289511E6615}"/>
              </a:ext>
            </a:extLst>
          </p:cNvPr>
          <p:cNvSpPr txBox="1"/>
          <p:nvPr/>
        </p:nvSpPr>
        <p:spPr>
          <a:xfrm>
            <a:off x="333053" y="473803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=(2,1,3) feasible solution of value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72+11+53=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30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4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88454" y="1243990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580618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E0719BD-BDFA-BFFC-058B-376DC9F2F7EC}"/>
              </a:ext>
            </a:extLst>
          </p:cNvPr>
          <p:cNvSpPr txBox="1"/>
          <p:nvPr/>
        </p:nvSpPr>
        <p:spPr>
          <a:xfrm>
            <a:off x="1573683" y="580618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B22277-F3C7-1D30-A730-655B206BB11C}"/>
              </a:ext>
            </a:extLst>
          </p:cNvPr>
          <p:cNvSpPr txBox="1"/>
          <p:nvPr/>
        </p:nvSpPr>
        <p:spPr>
          <a:xfrm>
            <a:off x="1589283" y="2308810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1B84C0-87EA-0CE2-B56F-5DC0E60C5D1A}"/>
              </a:ext>
            </a:extLst>
          </p:cNvPr>
          <p:cNvSpPr txBox="1"/>
          <p:nvPr/>
        </p:nvSpPr>
        <p:spPr>
          <a:xfrm>
            <a:off x="1573683" y="1244000"/>
            <a:ext cx="341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7AF6398-C799-6213-299F-B7B836B4EF0A}"/>
              </a:ext>
            </a:extLst>
          </p:cNvPr>
          <p:cNvSpPr txBox="1"/>
          <p:nvPr/>
        </p:nvSpPr>
        <p:spPr>
          <a:xfrm>
            <a:off x="1554633" y="1772816"/>
            <a:ext cx="3593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427938C-5030-EEF8-C644-7C16DA4F7DED}"/>
              </a:ext>
            </a:extLst>
          </p:cNvPr>
          <p:cNvSpPr txBox="1"/>
          <p:nvPr/>
        </p:nvSpPr>
        <p:spPr>
          <a:xfrm>
            <a:off x="160462" y="3109030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value of the optimal solution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2B2D5DD-EE85-A344-5367-EE48B1264F9A}"/>
              </a:ext>
            </a:extLst>
          </p:cNvPr>
          <p:cNvSpPr txBox="1"/>
          <p:nvPr/>
        </p:nvSpPr>
        <p:spPr>
          <a:xfrm>
            <a:off x="4848572" y="4650128"/>
            <a:ext cx="1031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 10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F921046-B73F-7915-7C34-CB92C227FD05}"/>
              </a:ext>
            </a:extLst>
          </p:cNvPr>
          <p:cNvSpPr txBox="1"/>
          <p:nvPr/>
        </p:nvSpPr>
        <p:spPr>
          <a:xfrm>
            <a:off x="899592" y="4388911"/>
            <a:ext cx="2213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 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0377907-AC73-C5FE-2C39-275B5A5162D5}"/>
              </a:ext>
            </a:extLst>
          </p:cNvPr>
          <p:cNvSpPr txBox="1"/>
          <p:nvPr/>
        </p:nvSpPr>
        <p:spPr>
          <a:xfrm>
            <a:off x="899593" y="5052293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2211DD-5F51-A29A-999B-73FD3FACACB5}"/>
              </a:ext>
            </a:extLst>
          </p:cNvPr>
          <p:cNvSpPr txBox="1"/>
          <p:nvPr/>
        </p:nvSpPr>
        <p:spPr>
          <a:xfrm>
            <a:off x="2999656" y="5050238"/>
            <a:ext cx="798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D0887EB4-0415-0250-91B3-35689E781509}"/>
              </a:ext>
            </a:extLst>
          </p:cNvPr>
          <p:cNvSpPr txBox="1"/>
          <p:nvPr/>
        </p:nvSpPr>
        <p:spPr>
          <a:xfrm>
            <a:off x="2999656" y="4388911"/>
            <a:ext cx="798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A30A770-4F8B-628C-6E03-D01654DEEDA0}"/>
              </a:ext>
            </a:extLst>
          </p:cNvPr>
          <p:cNvSpPr/>
          <p:nvPr/>
        </p:nvSpPr>
        <p:spPr>
          <a:xfrm>
            <a:off x="3995986" y="4732667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765CA2D-423B-CEF0-000B-BA8168BABE01}"/>
              </a:ext>
            </a:extLst>
          </p:cNvPr>
          <p:cNvSpPr txBox="1"/>
          <p:nvPr/>
        </p:nvSpPr>
        <p:spPr>
          <a:xfrm>
            <a:off x="331912" y="383749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at least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?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0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3" grpId="0"/>
      <p:bldP spid="4" grpId="0"/>
      <p:bldP spid="6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88454" y="1243990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580618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E0719BD-BDFA-BFFC-058B-376DC9F2F7EC}"/>
              </a:ext>
            </a:extLst>
          </p:cNvPr>
          <p:cNvSpPr txBox="1"/>
          <p:nvPr/>
        </p:nvSpPr>
        <p:spPr>
          <a:xfrm>
            <a:off x="1573683" y="580618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B22277-F3C7-1D30-A730-655B206BB11C}"/>
              </a:ext>
            </a:extLst>
          </p:cNvPr>
          <p:cNvSpPr txBox="1"/>
          <p:nvPr/>
        </p:nvSpPr>
        <p:spPr>
          <a:xfrm>
            <a:off x="1589283" y="2308810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1B84C0-87EA-0CE2-B56F-5DC0E60C5D1A}"/>
              </a:ext>
            </a:extLst>
          </p:cNvPr>
          <p:cNvSpPr txBox="1"/>
          <p:nvPr/>
        </p:nvSpPr>
        <p:spPr>
          <a:xfrm>
            <a:off x="1573683" y="1244000"/>
            <a:ext cx="341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7AF6398-C799-6213-299F-B7B836B4EF0A}"/>
              </a:ext>
            </a:extLst>
          </p:cNvPr>
          <p:cNvSpPr txBox="1"/>
          <p:nvPr/>
        </p:nvSpPr>
        <p:spPr>
          <a:xfrm>
            <a:off x="1554633" y="1772816"/>
            <a:ext cx="3593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427938C-5030-EEF8-C644-7C16DA4F7DED}"/>
              </a:ext>
            </a:extLst>
          </p:cNvPr>
          <p:cNvSpPr txBox="1"/>
          <p:nvPr/>
        </p:nvSpPr>
        <p:spPr>
          <a:xfrm>
            <a:off x="160462" y="3109030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value of the optimal solution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2B2D5DD-EE85-A344-5367-EE48B1264F9A}"/>
              </a:ext>
            </a:extLst>
          </p:cNvPr>
          <p:cNvSpPr txBox="1"/>
          <p:nvPr/>
        </p:nvSpPr>
        <p:spPr>
          <a:xfrm>
            <a:off x="4848572" y="4650128"/>
            <a:ext cx="1031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 16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F921046-B73F-7915-7C34-CB92C227FD05}"/>
              </a:ext>
            </a:extLst>
          </p:cNvPr>
          <p:cNvSpPr txBox="1"/>
          <p:nvPr/>
        </p:nvSpPr>
        <p:spPr>
          <a:xfrm>
            <a:off x="899592" y="4388911"/>
            <a:ext cx="2213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 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0377907-AC73-C5FE-2C39-275B5A5162D5}"/>
              </a:ext>
            </a:extLst>
          </p:cNvPr>
          <p:cNvSpPr txBox="1"/>
          <p:nvPr/>
        </p:nvSpPr>
        <p:spPr>
          <a:xfrm>
            <a:off x="899593" y="5052293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62211DD-5F51-A29A-999B-73FD3FACACB5}"/>
              </a:ext>
            </a:extLst>
          </p:cNvPr>
          <p:cNvSpPr txBox="1"/>
          <p:nvPr/>
        </p:nvSpPr>
        <p:spPr>
          <a:xfrm>
            <a:off x="2999656" y="5050238"/>
            <a:ext cx="798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D0887EB4-0415-0250-91B3-35689E781509}"/>
              </a:ext>
            </a:extLst>
          </p:cNvPr>
          <p:cNvSpPr txBox="1"/>
          <p:nvPr/>
        </p:nvSpPr>
        <p:spPr>
          <a:xfrm>
            <a:off x="2999656" y="4388911"/>
            <a:ext cx="798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A30A770-4F8B-628C-6E03-D01654DEEDA0}"/>
              </a:ext>
            </a:extLst>
          </p:cNvPr>
          <p:cNvSpPr/>
          <p:nvPr/>
        </p:nvSpPr>
        <p:spPr>
          <a:xfrm>
            <a:off x="3995986" y="4732667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765CA2D-423B-CEF0-000B-BA8168BABE01}"/>
              </a:ext>
            </a:extLst>
          </p:cNvPr>
          <p:cNvSpPr txBox="1"/>
          <p:nvPr/>
        </p:nvSpPr>
        <p:spPr>
          <a:xfrm>
            <a:off x="331912" y="383749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z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at least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?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D174AA6-F26A-CDA1-7D01-BE0C6E7C3F0F}"/>
              </a:ext>
            </a:extLst>
          </p:cNvPr>
          <p:cNvSpPr txBox="1"/>
          <p:nvPr/>
        </p:nvSpPr>
        <p:spPr>
          <a:xfrm>
            <a:off x="896079" y="5606008"/>
            <a:ext cx="2216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1A8EFB19-42DF-3A9C-3C66-BFE10B193692}"/>
              </a:ext>
            </a:extLst>
          </p:cNvPr>
          <p:cNvSpPr txBox="1"/>
          <p:nvPr/>
        </p:nvSpPr>
        <p:spPr>
          <a:xfrm>
            <a:off x="696537" y="5328123"/>
            <a:ext cx="399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+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7C4D6D3-172E-7FD7-A72C-D017AB8ADED1}"/>
              </a:ext>
            </a:extLst>
          </p:cNvPr>
          <p:cNvSpPr txBox="1"/>
          <p:nvPr/>
        </p:nvSpPr>
        <p:spPr>
          <a:xfrm>
            <a:off x="2999656" y="5596416"/>
            <a:ext cx="798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E7E86CF-2D2E-B59F-2B45-118D9ED1FD79}"/>
              </a:ext>
            </a:extLst>
          </p:cNvPr>
          <p:cNvSpPr txBox="1"/>
          <p:nvPr/>
        </p:nvSpPr>
        <p:spPr>
          <a:xfrm>
            <a:off x="345427" y="505023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B53D7A0A-EDF5-80F4-784D-BD907AB58160}"/>
              </a:ext>
            </a:extLst>
          </p:cNvPr>
          <p:cNvSpPr txBox="1"/>
          <p:nvPr/>
        </p:nvSpPr>
        <p:spPr>
          <a:xfrm>
            <a:off x="345427" y="551790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2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9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3" grpId="0"/>
      <p:bldP spid="4" grpId="0"/>
      <p:bldP spid="6" grpId="0"/>
      <p:bldP spid="8" grpId="0" animBg="1"/>
      <p:bldP spid="10" grpId="0"/>
      <p:bldP spid="11" grpId="0"/>
      <p:bldP spid="12" grpId="0"/>
      <p:bldP spid="1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88454" y="1251967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588595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E0719BD-BDFA-BFFC-058B-376DC9F2F7EC}"/>
              </a:ext>
            </a:extLst>
          </p:cNvPr>
          <p:cNvSpPr txBox="1"/>
          <p:nvPr/>
        </p:nvSpPr>
        <p:spPr>
          <a:xfrm>
            <a:off x="1573683" y="588595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B22277-F3C7-1D30-A730-655B206BB11C}"/>
              </a:ext>
            </a:extLst>
          </p:cNvPr>
          <p:cNvSpPr txBox="1"/>
          <p:nvPr/>
        </p:nvSpPr>
        <p:spPr>
          <a:xfrm>
            <a:off x="1589283" y="2316787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1B84C0-87EA-0CE2-B56F-5DC0E60C5D1A}"/>
              </a:ext>
            </a:extLst>
          </p:cNvPr>
          <p:cNvSpPr txBox="1"/>
          <p:nvPr/>
        </p:nvSpPr>
        <p:spPr>
          <a:xfrm>
            <a:off x="1573683" y="1251977"/>
            <a:ext cx="341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7AF6398-C799-6213-299F-B7B836B4EF0A}"/>
              </a:ext>
            </a:extLst>
          </p:cNvPr>
          <p:cNvSpPr txBox="1"/>
          <p:nvPr/>
        </p:nvSpPr>
        <p:spPr>
          <a:xfrm>
            <a:off x="1554633" y="1780793"/>
            <a:ext cx="3593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1790C78-2D03-1F3B-9423-6C6099E15374}"/>
              </a:ext>
            </a:extLst>
          </p:cNvPr>
          <p:cNvSpPr txBox="1"/>
          <p:nvPr/>
        </p:nvSpPr>
        <p:spPr>
          <a:xfrm>
            <a:off x="5220072" y="1251967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72B0A20-561B-6904-B70A-9AD0147D8AAB}"/>
              </a:ext>
            </a:extLst>
          </p:cNvPr>
          <p:cNvSpPr txBox="1"/>
          <p:nvPr/>
        </p:nvSpPr>
        <p:spPr>
          <a:xfrm>
            <a:off x="5334493" y="588595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28E3D27-91AB-C93C-8368-AC29C8B53CE0}"/>
              </a:ext>
            </a:extLst>
          </p:cNvPr>
          <p:cNvSpPr txBox="1"/>
          <p:nvPr/>
        </p:nvSpPr>
        <p:spPr>
          <a:xfrm>
            <a:off x="6705301" y="588595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10y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+ 6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B339FA1B-96A2-0DE6-3AA2-52F606090B2A}"/>
              </a:ext>
            </a:extLst>
          </p:cNvPr>
          <p:cNvSpPr txBox="1"/>
          <p:nvPr/>
        </p:nvSpPr>
        <p:spPr>
          <a:xfrm>
            <a:off x="6720901" y="2812866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EB104336-62D8-5416-8D03-A3726821A179}"/>
              </a:ext>
            </a:extLst>
          </p:cNvPr>
          <p:cNvSpPr txBox="1"/>
          <p:nvPr/>
        </p:nvSpPr>
        <p:spPr>
          <a:xfrm>
            <a:off x="6705301" y="1251977"/>
            <a:ext cx="2259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5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7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F210593D-27EA-4BD7-F668-963668EAB5AB}"/>
              </a:ext>
            </a:extLst>
          </p:cNvPr>
          <p:cNvSpPr txBox="1"/>
          <p:nvPr/>
        </p:nvSpPr>
        <p:spPr>
          <a:xfrm>
            <a:off x="6686251" y="1780793"/>
            <a:ext cx="2259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-y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1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676E8BD4-EC4A-39ED-0E19-FB91DF7409E3}"/>
              </a:ext>
            </a:extLst>
          </p:cNvPr>
          <p:cNvSpPr txBox="1"/>
          <p:nvPr/>
        </p:nvSpPr>
        <p:spPr>
          <a:xfrm>
            <a:off x="6656113" y="2290886"/>
            <a:ext cx="2380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3y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5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E677560F-66F3-06B1-989D-B0E0E047F997}"/>
              </a:ext>
            </a:extLst>
          </p:cNvPr>
          <p:cNvSpPr txBox="1"/>
          <p:nvPr/>
        </p:nvSpPr>
        <p:spPr>
          <a:xfrm>
            <a:off x="951904" y="765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primal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B77E134-082E-5FDE-178A-32344D5A7250}"/>
              </a:ext>
            </a:extLst>
          </p:cNvPr>
          <p:cNvSpPr txBox="1"/>
          <p:nvPr/>
        </p:nvSpPr>
        <p:spPr>
          <a:xfrm>
            <a:off x="5811030" y="661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2B0E9F1-3287-2C7A-B93B-5DFF0FB550AE}"/>
              </a:ext>
            </a:extLst>
          </p:cNvPr>
          <p:cNvSpPr txBox="1"/>
          <p:nvPr/>
        </p:nvSpPr>
        <p:spPr>
          <a:xfrm>
            <a:off x="104252" y="3645024"/>
            <a:ext cx="5907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every feasible solution of the dual gives a lower bound to the optimal solution of the primal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F1F18C5A-E167-5D0D-8101-C59FA6EABFF5}"/>
              </a:ext>
            </a:extLst>
          </p:cNvPr>
          <p:cNvSpPr txBox="1"/>
          <p:nvPr/>
        </p:nvSpPr>
        <p:spPr>
          <a:xfrm>
            <a:off x="107504" y="4509120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every feasible solution of the primal gives an upper bound to the optimal solution of the dual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5FEFF583-75D7-39B6-1B99-B76106E99B00}"/>
              </a:ext>
            </a:extLst>
          </p:cNvPr>
          <p:cNvSpPr txBox="1"/>
          <p:nvPr/>
        </p:nvSpPr>
        <p:spPr>
          <a:xfrm>
            <a:off x="107504" y="5405154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two solutions with the same value must be both optimal!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EB3B5ED2-99A3-1A12-77E9-F757C2D7A158}"/>
              </a:ext>
            </a:extLst>
          </p:cNvPr>
          <p:cNvSpPr txBox="1"/>
          <p:nvPr/>
        </p:nvSpPr>
        <p:spPr>
          <a:xfrm>
            <a:off x="169987" y="5981218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optimal solutions:</a:t>
            </a:r>
            <a:br>
              <a:rPr lang="en-US" sz="2000" b="1" dirty="0">
                <a:latin typeface="Comic Sans MS" pitchFamily="66" charset="0"/>
                <a:cs typeface="MV Boli" panose="02000500030200090000" pitchFamily="2" charset="0"/>
              </a:rPr>
            </a:b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=(7/4,0,11/4)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=(2,1) both of value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26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68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88454" y="1251967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588595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E0719BD-BDFA-BFFC-058B-376DC9F2F7EC}"/>
              </a:ext>
            </a:extLst>
          </p:cNvPr>
          <p:cNvSpPr txBox="1"/>
          <p:nvPr/>
        </p:nvSpPr>
        <p:spPr>
          <a:xfrm>
            <a:off x="1573683" y="588595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7x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6B22277-F3C7-1D30-A730-655B206BB11C}"/>
              </a:ext>
            </a:extLst>
          </p:cNvPr>
          <p:cNvSpPr txBox="1"/>
          <p:nvPr/>
        </p:nvSpPr>
        <p:spPr>
          <a:xfrm>
            <a:off x="1589283" y="2316787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1B84C0-87EA-0CE2-B56F-5DC0E60C5D1A}"/>
              </a:ext>
            </a:extLst>
          </p:cNvPr>
          <p:cNvSpPr txBox="1"/>
          <p:nvPr/>
        </p:nvSpPr>
        <p:spPr>
          <a:xfrm>
            <a:off x="1573683" y="1251977"/>
            <a:ext cx="341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 +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3x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10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7AF6398-C799-6213-299F-B7B836B4EF0A}"/>
              </a:ext>
            </a:extLst>
          </p:cNvPr>
          <p:cNvSpPr txBox="1"/>
          <p:nvPr/>
        </p:nvSpPr>
        <p:spPr>
          <a:xfrm>
            <a:off x="1554633" y="1780793"/>
            <a:ext cx="3593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5x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-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    6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1790C78-2D03-1F3B-9423-6C6099E15374}"/>
              </a:ext>
            </a:extLst>
          </p:cNvPr>
          <p:cNvSpPr txBox="1"/>
          <p:nvPr/>
        </p:nvSpPr>
        <p:spPr>
          <a:xfrm>
            <a:off x="5220072" y="1251967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72B0A20-561B-6904-B70A-9AD0147D8AAB}"/>
              </a:ext>
            </a:extLst>
          </p:cNvPr>
          <p:cNvSpPr txBox="1"/>
          <p:nvPr/>
        </p:nvSpPr>
        <p:spPr>
          <a:xfrm>
            <a:off x="5334493" y="588595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28E3D27-91AB-C93C-8368-AC29C8B53CE0}"/>
              </a:ext>
            </a:extLst>
          </p:cNvPr>
          <p:cNvSpPr txBox="1"/>
          <p:nvPr/>
        </p:nvSpPr>
        <p:spPr>
          <a:xfrm>
            <a:off x="6705301" y="588595"/>
            <a:ext cx="2115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10y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+ 6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B339FA1B-96A2-0DE6-3AA2-52F606090B2A}"/>
              </a:ext>
            </a:extLst>
          </p:cNvPr>
          <p:cNvSpPr txBox="1"/>
          <p:nvPr/>
        </p:nvSpPr>
        <p:spPr>
          <a:xfrm>
            <a:off x="6720901" y="2812866"/>
            <a:ext cx="1523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EB104336-62D8-5416-8D03-A3726821A179}"/>
              </a:ext>
            </a:extLst>
          </p:cNvPr>
          <p:cNvSpPr txBox="1"/>
          <p:nvPr/>
        </p:nvSpPr>
        <p:spPr>
          <a:xfrm>
            <a:off x="6705301" y="1251977"/>
            <a:ext cx="2259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5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7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F210593D-27EA-4BD7-F668-963668EAB5AB}"/>
              </a:ext>
            </a:extLst>
          </p:cNvPr>
          <p:cNvSpPr txBox="1"/>
          <p:nvPr/>
        </p:nvSpPr>
        <p:spPr>
          <a:xfrm>
            <a:off x="6686251" y="1780793"/>
            <a:ext cx="2259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-y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  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1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676E8BD4-EC4A-39ED-0E19-FB91DF7409E3}"/>
              </a:ext>
            </a:extLst>
          </p:cNvPr>
          <p:cNvSpPr txBox="1"/>
          <p:nvPr/>
        </p:nvSpPr>
        <p:spPr>
          <a:xfrm>
            <a:off x="6656113" y="2290886"/>
            <a:ext cx="2380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3y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-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2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 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 5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E677560F-66F3-06B1-989D-B0E0E047F997}"/>
              </a:ext>
            </a:extLst>
          </p:cNvPr>
          <p:cNvSpPr txBox="1"/>
          <p:nvPr/>
        </p:nvSpPr>
        <p:spPr>
          <a:xfrm>
            <a:off x="951904" y="765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primal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B77E134-082E-5FDE-178A-32344D5A7250}"/>
              </a:ext>
            </a:extLst>
          </p:cNvPr>
          <p:cNvSpPr txBox="1"/>
          <p:nvPr/>
        </p:nvSpPr>
        <p:spPr>
          <a:xfrm>
            <a:off x="5811030" y="661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109233-59D3-8F64-4BBA-F1B288A56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39" y="4221088"/>
            <a:ext cx="8216721" cy="1526146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B929432-D4BC-C9C1-A638-0A326803BD1A}"/>
              </a:ext>
            </a:extLst>
          </p:cNvPr>
          <p:cNvSpPr txBox="1"/>
          <p:nvPr/>
        </p:nvSpPr>
        <p:spPr>
          <a:xfrm>
            <a:off x="5148064" y="5607511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primal solutions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B041F093-EA18-7A3C-E945-9BD30FB93FE2}"/>
              </a:ext>
            </a:extLst>
          </p:cNvPr>
          <p:cNvSpPr txBox="1"/>
          <p:nvPr/>
        </p:nvSpPr>
        <p:spPr>
          <a:xfrm>
            <a:off x="1475656" y="5606023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solutions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6E10920-93B5-69D1-A8ED-92A8D67B5695}"/>
              </a:ext>
            </a:extLst>
          </p:cNvPr>
          <p:cNvSpPr txBox="1"/>
          <p:nvPr/>
        </p:nvSpPr>
        <p:spPr>
          <a:xfrm>
            <a:off x="2699792" y="3921408"/>
            <a:ext cx="2890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opt = primal opt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49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E4C259C-165E-37C2-DDB2-0C58EB79F92E}"/>
              </a:ext>
            </a:extLst>
          </p:cNvPr>
          <p:cNvSpPr txBox="1"/>
          <p:nvPr/>
        </p:nvSpPr>
        <p:spPr>
          <a:xfrm>
            <a:off x="62056" y="1976942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C99999D-4983-EF63-FCDD-4A8627453118}"/>
              </a:ext>
            </a:extLst>
          </p:cNvPr>
          <p:cNvSpPr txBox="1"/>
          <p:nvPr/>
        </p:nvSpPr>
        <p:spPr>
          <a:xfrm>
            <a:off x="202875" y="1015626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1790C78-2D03-1F3B-9423-6C6099E15374}"/>
              </a:ext>
            </a:extLst>
          </p:cNvPr>
          <p:cNvSpPr txBox="1"/>
          <p:nvPr/>
        </p:nvSpPr>
        <p:spPr>
          <a:xfrm>
            <a:off x="4838266" y="1923937"/>
            <a:ext cx="1485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subject to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72B0A20-561B-6904-B70A-9AD0147D8AAB}"/>
              </a:ext>
            </a:extLst>
          </p:cNvPr>
          <p:cNvSpPr txBox="1"/>
          <p:nvPr/>
        </p:nvSpPr>
        <p:spPr>
          <a:xfrm>
            <a:off x="4921320" y="1015626"/>
            <a:ext cx="1386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maximize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E677560F-66F3-06B1-989D-B0E0E047F997}"/>
              </a:ext>
            </a:extLst>
          </p:cNvPr>
          <p:cNvSpPr txBox="1"/>
          <p:nvPr/>
        </p:nvSpPr>
        <p:spPr>
          <a:xfrm>
            <a:off x="951904" y="765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primal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B77E134-082E-5FDE-178A-32344D5A7250}"/>
              </a:ext>
            </a:extLst>
          </p:cNvPr>
          <p:cNvSpPr txBox="1"/>
          <p:nvPr/>
        </p:nvSpPr>
        <p:spPr>
          <a:xfrm>
            <a:off x="5811030" y="66152"/>
            <a:ext cx="2035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8EE35636-550D-815A-B36C-8D1293DAD2E4}"/>
              </a:ext>
            </a:extLst>
          </p:cNvPr>
          <p:cNvSpPr txBox="1"/>
          <p:nvPr/>
        </p:nvSpPr>
        <p:spPr>
          <a:xfrm>
            <a:off x="1439652" y="8797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8AFC2528-4977-0265-C306-C348625E68BC}"/>
              </a:ext>
            </a:extLst>
          </p:cNvPr>
          <p:cNvSpPr txBox="1"/>
          <p:nvPr/>
        </p:nvSpPr>
        <p:spPr>
          <a:xfrm>
            <a:off x="1408487" y="135693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946384B4-B425-F32C-67F5-8DE3A1BFA0DE}"/>
              </a:ext>
            </a:extLst>
          </p:cNvPr>
          <p:cNvSpPr txBox="1"/>
          <p:nvPr/>
        </p:nvSpPr>
        <p:spPr>
          <a:xfrm>
            <a:off x="1745431" y="1040863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C0B85778-ADF4-5A1A-2612-D0B76F78D2ED}"/>
              </a:ext>
            </a:extLst>
          </p:cNvPr>
          <p:cNvSpPr txBox="1"/>
          <p:nvPr/>
        </p:nvSpPr>
        <p:spPr>
          <a:xfrm>
            <a:off x="1529722" y="764704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9E4E335-0229-254D-7841-B1BE9D6C83C9}"/>
              </a:ext>
            </a:extLst>
          </p:cNvPr>
          <p:cNvSpPr txBox="1"/>
          <p:nvPr/>
        </p:nvSpPr>
        <p:spPr>
          <a:xfrm>
            <a:off x="1439652" y="181583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C137A0E6-BF38-D717-25F3-3F848ECE052E}"/>
              </a:ext>
            </a:extLst>
          </p:cNvPr>
          <p:cNvSpPr txBox="1"/>
          <p:nvPr/>
        </p:nvSpPr>
        <p:spPr>
          <a:xfrm>
            <a:off x="1408487" y="229301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1ACED7A4-CB30-903A-E5FD-CD469AD94C97}"/>
              </a:ext>
            </a:extLst>
          </p:cNvPr>
          <p:cNvSpPr txBox="1"/>
          <p:nvPr/>
        </p:nvSpPr>
        <p:spPr>
          <a:xfrm>
            <a:off x="1745431" y="1976942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a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ij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b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C3068B06-2DFE-FF19-99DF-4C27820DCC8F}"/>
              </a:ext>
            </a:extLst>
          </p:cNvPr>
          <p:cNvSpPr txBox="1"/>
          <p:nvPr/>
        </p:nvSpPr>
        <p:spPr>
          <a:xfrm>
            <a:off x="1529722" y="1700783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74048167-2112-871A-DC4B-351E8F86A690}"/>
              </a:ext>
            </a:extLst>
          </p:cNvPr>
          <p:cNvSpPr txBox="1"/>
          <p:nvPr/>
        </p:nvSpPr>
        <p:spPr>
          <a:xfrm>
            <a:off x="3099562" y="1974660"/>
            <a:ext cx="1052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anose="030F0702030302020204" pitchFamily="66" charset="0"/>
              </a:rPr>
              <a:t>i</a:t>
            </a:r>
            <a:r>
              <a:rPr lang="en-US" sz="2000" dirty="0">
                <a:latin typeface="Comic Sans MS" panose="030F0702030302020204" pitchFamily="66" charset="0"/>
              </a:rPr>
              <a:t>=1,...,m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35E7CD90-2D3D-677D-DD2A-910C02E11001}"/>
              </a:ext>
            </a:extLst>
          </p:cNvPr>
          <p:cNvSpPr txBox="1"/>
          <p:nvPr/>
        </p:nvSpPr>
        <p:spPr>
          <a:xfrm>
            <a:off x="1660515" y="2788842"/>
            <a:ext cx="1038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j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FC7A86F6-A10C-ACC9-9A3D-8F89CB50A1E7}"/>
              </a:ext>
            </a:extLst>
          </p:cNvPr>
          <p:cNvSpPr txBox="1"/>
          <p:nvPr/>
        </p:nvSpPr>
        <p:spPr>
          <a:xfrm>
            <a:off x="3078705" y="2788842"/>
            <a:ext cx="1052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j=1,...,n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164325C0-7C38-D081-080D-7F406274EDD9}"/>
              </a:ext>
            </a:extLst>
          </p:cNvPr>
          <p:cNvSpPr txBox="1"/>
          <p:nvPr/>
        </p:nvSpPr>
        <p:spPr>
          <a:xfrm>
            <a:off x="6323913" y="85452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C7EA8294-90E1-AEA3-4437-FFA9C4E102F6}"/>
              </a:ext>
            </a:extLst>
          </p:cNvPr>
          <p:cNvSpPr txBox="1"/>
          <p:nvPr/>
        </p:nvSpPr>
        <p:spPr>
          <a:xfrm>
            <a:off x="6292748" y="13317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178B0B96-9260-2538-D3BD-71EBEEBA49FF}"/>
              </a:ext>
            </a:extLst>
          </p:cNvPr>
          <p:cNvSpPr txBox="1"/>
          <p:nvPr/>
        </p:nvSpPr>
        <p:spPr>
          <a:xfrm>
            <a:off x="6629692" y="1015626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b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0A1521D8-4F4C-9AE0-C16E-24C9C5CC0571}"/>
              </a:ext>
            </a:extLst>
          </p:cNvPr>
          <p:cNvSpPr txBox="1"/>
          <p:nvPr/>
        </p:nvSpPr>
        <p:spPr>
          <a:xfrm>
            <a:off x="6382818" y="739467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m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B38653E1-686F-05E4-A4B8-EC8D005D5DA2}"/>
              </a:ext>
            </a:extLst>
          </p:cNvPr>
          <p:cNvSpPr txBox="1"/>
          <p:nvPr/>
        </p:nvSpPr>
        <p:spPr>
          <a:xfrm>
            <a:off x="6323913" y="179060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57B02BE9-0E97-0091-E036-F3EDECDA49BE}"/>
              </a:ext>
            </a:extLst>
          </p:cNvPr>
          <p:cNvSpPr txBox="1"/>
          <p:nvPr/>
        </p:nvSpPr>
        <p:spPr>
          <a:xfrm>
            <a:off x="6292748" y="226778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F94AE4DB-B09C-86C9-9E46-A3A1F17AE1BB}"/>
              </a:ext>
            </a:extLst>
          </p:cNvPr>
          <p:cNvSpPr txBox="1"/>
          <p:nvPr/>
        </p:nvSpPr>
        <p:spPr>
          <a:xfrm>
            <a:off x="6629692" y="1951705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a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ij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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96447401-7484-CA99-D64A-E3AB10EEF4BF}"/>
              </a:ext>
            </a:extLst>
          </p:cNvPr>
          <p:cNvSpPr txBox="1"/>
          <p:nvPr/>
        </p:nvSpPr>
        <p:spPr>
          <a:xfrm>
            <a:off x="6375883" y="1675546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m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B4A59E44-AC6C-EB6C-16FA-94AB715DDC4F}"/>
              </a:ext>
            </a:extLst>
          </p:cNvPr>
          <p:cNvSpPr txBox="1"/>
          <p:nvPr/>
        </p:nvSpPr>
        <p:spPr>
          <a:xfrm>
            <a:off x="7983823" y="1949423"/>
            <a:ext cx="1052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j=1,...,n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B1A7D67E-F19E-6038-07C1-FBBD188D390E}"/>
              </a:ext>
            </a:extLst>
          </p:cNvPr>
          <p:cNvSpPr txBox="1"/>
          <p:nvPr/>
        </p:nvSpPr>
        <p:spPr>
          <a:xfrm>
            <a:off x="6544776" y="2763605"/>
            <a:ext cx="1038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55DB9839-9374-A81A-3DCA-4EEC73C6E560}"/>
              </a:ext>
            </a:extLst>
          </p:cNvPr>
          <p:cNvSpPr txBox="1"/>
          <p:nvPr/>
        </p:nvSpPr>
        <p:spPr>
          <a:xfrm>
            <a:off x="7962966" y="2763605"/>
            <a:ext cx="1052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anose="030F0702030302020204" pitchFamily="66" charset="0"/>
              </a:rPr>
              <a:t>i</a:t>
            </a:r>
            <a:r>
              <a:rPr lang="en-US" sz="2000" dirty="0">
                <a:latin typeface="Comic Sans MS" panose="030F0702030302020204" pitchFamily="66" charset="0"/>
              </a:rPr>
              <a:t>=1,...,m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3490523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(LP-duality theorem)</a:t>
            </a:r>
          </a:p>
          <a:p>
            <a:r>
              <a:rPr lang="en-US" sz="2000" dirty="0">
                <a:latin typeface="Comic Sans MS" pitchFamily="66" charset="0"/>
              </a:rPr>
              <a:t>The primal program has a finite optimum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its dual has finite optimum. Moreover, if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=(x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and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=(y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are optimal solutions for the primal and dual programs, respectively, then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69836CC4-E417-DF36-D0A4-6F4DB65AB067}"/>
              </a:ext>
            </a:extLst>
          </p:cNvPr>
          <p:cNvSpPr txBox="1"/>
          <p:nvPr/>
        </p:nvSpPr>
        <p:spPr>
          <a:xfrm>
            <a:off x="3312733" y="487166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F97509EE-B942-FB58-9360-91246F921E53}"/>
              </a:ext>
            </a:extLst>
          </p:cNvPr>
          <p:cNvSpPr txBox="1"/>
          <p:nvPr/>
        </p:nvSpPr>
        <p:spPr>
          <a:xfrm>
            <a:off x="3281568" y="534884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C20D19C2-37D5-19B5-04F6-93B9F2D546BB}"/>
              </a:ext>
            </a:extLst>
          </p:cNvPr>
          <p:cNvSpPr txBox="1"/>
          <p:nvPr/>
        </p:nvSpPr>
        <p:spPr>
          <a:xfrm>
            <a:off x="3618512" y="5032765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F0F3170A-FEB8-72EC-4074-C0161D2AB794}"/>
              </a:ext>
            </a:extLst>
          </p:cNvPr>
          <p:cNvSpPr txBox="1"/>
          <p:nvPr/>
        </p:nvSpPr>
        <p:spPr>
          <a:xfrm>
            <a:off x="3402803" y="4756606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5CC534CE-F92C-00BD-2A59-ABE9D18E8C34}"/>
              </a:ext>
            </a:extLst>
          </p:cNvPr>
          <p:cNvSpPr txBox="1"/>
          <p:nvPr/>
        </p:nvSpPr>
        <p:spPr>
          <a:xfrm>
            <a:off x="4366214" y="487734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9643634-77FB-BA1E-973A-73E6A4E6EACD}"/>
              </a:ext>
            </a:extLst>
          </p:cNvPr>
          <p:cNvSpPr txBox="1"/>
          <p:nvPr/>
        </p:nvSpPr>
        <p:spPr>
          <a:xfrm>
            <a:off x="4335049" y="535452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D8465E22-C9B4-EFDC-5D79-4F810E144B6D}"/>
              </a:ext>
            </a:extLst>
          </p:cNvPr>
          <p:cNvSpPr txBox="1"/>
          <p:nvPr/>
        </p:nvSpPr>
        <p:spPr>
          <a:xfrm>
            <a:off x="4671993" y="5038447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b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720B4B5-2FE1-508B-B5E4-3582D58C6528}"/>
              </a:ext>
            </a:extLst>
          </p:cNvPr>
          <p:cNvSpPr txBox="1"/>
          <p:nvPr/>
        </p:nvSpPr>
        <p:spPr>
          <a:xfrm>
            <a:off x="4425119" y="4762288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m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D3ED2096-05C5-F083-A6D8-13DDD3D7A99A}"/>
              </a:ext>
            </a:extLst>
          </p:cNvPr>
          <p:cNvSpPr txBox="1"/>
          <p:nvPr/>
        </p:nvSpPr>
        <p:spPr>
          <a:xfrm>
            <a:off x="4168736" y="5061240"/>
            <a:ext cx="364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29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3">
            <a:extLst>
              <a:ext uri="{FF2B5EF4-FFF2-40B4-BE49-F238E27FC236}">
                <a16:creationId xmlns:a16="http://schemas.microsoft.com/office/drawing/2014/main" id="{24D48089-946D-E485-4BC3-DFE80126DB09}"/>
              </a:ext>
            </a:extLst>
          </p:cNvPr>
          <p:cNvSpPr txBox="1"/>
          <p:nvPr/>
        </p:nvSpPr>
        <p:spPr>
          <a:xfrm>
            <a:off x="68183" y="11554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(weak duality theorem)</a:t>
            </a:r>
          </a:p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=(x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and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=(y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 are feasible solutions for the primal and dual programs, respectively, then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69836CC4-E417-DF36-D0A4-6F4DB65AB067}"/>
              </a:ext>
            </a:extLst>
          </p:cNvPr>
          <p:cNvSpPr txBox="1"/>
          <p:nvPr/>
        </p:nvSpPr>
        <p:spPr>
          <a:xfrm>
            <a:off x="3090997" y="109578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F97509EE-B942-FB58-9360-91246F921E53}"/>
              </a:ext>
            </a:extLst>
          </p:cNvPr>
          <p:cNvSpPr txBox="1"/>
          <p:nvPr/>
        </p:nvSpPr>
        <p:spPr>
          <a:xfrm>
            <a:off x="3059832" y="157296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j=1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C20D19C2-37D5-19B5-04F6-93B9F2D546BB}"/>
              </a:ext>
            </a:extLst>
          </p:cNvPr>
          <p:cNvSpPr txBox="1"/>
          <p:nvPr/>
        </p:nvSpPr>
        <p:spPr>
          <a:xfrm>
            <a:off x="3396776" y="1256887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c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F0F3170A-FEB8-72EC-4074-C0161D2AB794}"/>
              </a:ext>
            </a:extLst>
          </p:cNvPr>
          <p:cNvSpPr txBox="1"/>
          <p:nvPr/>
        </p:nvSpPr>
        <p:spPr>
          <a:xfrm>
            <a:off x="3181067" y="980728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5CC534CE-F92C-00BD-2A59-ABE9D18E8C34}"/>
              </a:ext>
            </a:extLst>
          </p:cNvPr>
          <p:cNvSpPr txBox="1"/>
          <p:nvPr/>
        </p:nvSpPr>
        <p:spPr>
          <a:xfrm>
            <a:off x="4144478" y="1101464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9643634-77FB-BA1E-973A-73E6A4E6EACD}"/>
              </a:ext>
            </a:extLst>
          </p:cNvPr>
          <p:cNvSpPr txBox="1"/>
          <p:nvPr/>
        </p:nvSpPr>
        <p:spPr>
          <a:xfrm>
            <a:off x="4113313" y="157864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D8465E22-C9B4-EFDC-5D79-4F810E144B6D}"/>
              </a:ext>
            </a:extLst>
          </p:cNvPr>
          <p:cNvSpPr txBox="1"/>
          <p:nvPr/>
        </p:nvSpPr>
        <p:spPr>
          <a:xfrm>
            <a:off x="4450257" y="1262569"/>
            <a:ext cx="113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b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720B4B5-2FE1-508B-B5E4-3582D58C6528}"/>
              </a:ext>
            </a:extLst>
          </p:cNvPr>
          <p:cNvSpPr txBox="1"/>
          <p:nvPr/>
        </p:nvSpPr>
        <p:spPr>
          <a:xfrm>
            <a:off x="4203383" y="986410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m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D3ED2096-05C5-F083-A6D8-13DDD3D7A99A}"/>
              </a:ext>
            </a:extLst>
          </p:cNvPr>
          <p:cNvSpPr txBox="1"/>
          <p:nvPr/>
        </p:nvSpPr>
        <p:spPr>
          <a:xfrm>
            <a:off x="3947000" y="1285362"/>
            <a:ext cx="364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E317E29-7DD7-B178-5A24-9A28FB500203}"/>
              </a:ext>
            </a:extLst>
          </p:cNvPr>
          <p:cNvSpPr txBox="1"/>
          <p:nvPr/>
        </p:nvSpPr>
        <p:spPr>
          <a:xfrm>
            <a:off x="35496" y="19168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E305E5D3-13DB-4D0B-F8E3-BC760FFABF0F}"/>
              </a:ext>
            </a:extLst>
          </p:cNvPr>
          <p:cNvGrpSpPr/>
          <p:nvPr/>
        </p:nvGrpSpPr>
        <p:grpSpPr>
          <a:xfrm>
            <a:off x="179512" y="2903067"/>
            <a:ext cx="1003091" cy="961567"/>
            <a:chOff x="179512" y="2903067"/>
            <a:chExt cx="1003091" cy="961567"/>
          </a:xfrm>
        </p:grpSpPr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E3AACE5D-2062-21C3-6CF0-D98D7A6546E2}"/>
                </a:ext>
              </a:extLst>
            </p:cNvPr>
            <p:cNvSpPr txBox="1"/>
            <p:nvPr/>
          </p:nvSpPr>
          <p:spPr>
            <a:xfrm>
              <a:off x="210677" y="3018121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BF447D14-B2FD-ECB7-0725-EAD8819E96BA}"/>
                </a:ext>
              </a:extLst>
            </p:cNvPr>
            <p:cNvSpPr txBox="1"/>
            <p:nvPr/>
          </p:nvSpPr>
          <p:spPr>
            <a:xfrm>
              <a:off x="179512" y="3495302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8E4BDCE0-A3E6-054A-8C4E-13A9D9A40422}"/>
                </a:ext>
              </a:extLst>
            </p:cNvPr>
            <p:cNvSpPr txBox="1"/>
            <p:nvPr/>
          </p:nvSpPr>
          <p:spPr>
            <a:xfrm>
              <a:off x="516457" y="3179226"/>
              <a:ext cx="6661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c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52137262-6E44-298E-2993-02F75F103F6F}"/>
                </a:ext>
              </a:extLst>
            </p:cNvPr>
            <p:cNvSpPr txBox="1"/>
            <p:nvPr/>
          </p:nvSpPr>
          <p:spPr>
            <a:xfrm>
              <a:off x="300747" y="2903067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</p:grp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4CADD9D-7D62-05F8-61AA-74CA2C84B946}"/>
              </a:ext>
            </a:extLst>
          </p:cNvPr>
          <p:cNvSpPr txBox="1"/>
          <p:nvPr/>
        </p:nvSpPr>
        <p:spPr>
          <a:xfrm>
            <a:off x="2789862" y="3179226"/>
            <a:ext cx="413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22A77C4-F4B5-DC11-8DD1-3392A5383BD0}"/>
              </a:ext>
            </a:extLst>
          </p:cNvPr>
          <p:cNvGrpSpPr/>
          <p:nvPr/>
        </p:nvGrpSpPr>
        <p:grpSpPr>
          <a:xfrm>
            <a:off x="1115218" y="2903067"/>
            <a:ext cx="1777850" cy="978218"/>
            <a:chOff x="1115218" y="2903067"/>
            <a:chExt cx="1777850" cy="978218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5F184466-2AE6-B12A-DD44-03F1088BEECD}"/>
                </a:ext>
              </a:extLst>
            </p:cNvPr>
            <p:cNvSpPr txBox="1"/>
            <p:nvPr/>
          </p:nvSpPr>
          <p:spPr>
            <a:xfrm>
              <a:off x="1115218" y="3179226"/>
              <a:ext cx="3644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0B1B41E-18BF-8086-B9CD-042009768996}"/>
                </a:ext>
              </a:extLst>
            </p:cNvPr>
            <p:cNvSpPr txBox="1"/>
            <p:nvPr/>
          </p:nvSpPr>
          <p:spPr>
            <a:xfrm>
              <a:off x="1435605" y="3018121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986DAD84-724D-5014-F64C-1EC47AE78C4D}"/>
                </a:ext>
              </a:extLst>
            </p:cNvPr>
            <p:cNvSpPr txBox="1"/>
            <p:nvPr/>
          </p:nvSpPr>
          <p:spPr>
            <a:xfrm>
              <a:off x="1404440" y="3495302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CC5760A7-ECEF-7C70-5D9B-143AC5875A15}"/>
                </a:ext>
              </a:extLst>
            </p:cNvPr>
            <p:cNvSpPr txBox="1"/>
            <p:nvPr/>
          </p:nvSpPr>
          <p:spPr>
            <a:xfrm>
              <a:off x="1525675" y="2903067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47F35829-A144-4432-DFC3-F423E55DEC3A}"/>
                </a:ext>
              </a:extLst>
            </p:cNvPr>
            <p:cNvSpPr txBox="1"/>
            <p:nvPr/>
          </p:nvSpPr>
          <p:spPr>
            <a:xfrm>
              <a:off x="1867208" y="3018121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09F01C71-2190-0458-B7EC-02001D2AD48A}"/>
                </a:ext>
              </a:extLst>
            </p:cNvPr>
            <p:cNvSpPr txBox="1"/>
            <p:nvPr/>
          </p:nvSpPr>
          <p:spPr>
            <a:xfrm>
              <a:off x="1836043" y="3495302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1C132053-80E6-4A43-8DB5-FFF945D3A1D1}"/>
                </a:ext>
              </a:extLst>
            </p:cNvPr>
            <p:cNvSpPr txBox="1"/>
            <p:nvPr/>
          </p:nvSpPr>
          <p:spPr>
            <a:xfrm>
              <a:off x="2172988" y="3179226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a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ij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6D5D5E01-E37B-39C1-7B58-54D25DCC779C}"/>
                </a:ext>
              </a:extLst>
            </p:cNvPr>
            <p:cNvSpPr txBox="1"/>
            <p:nvPr/>
          </p:nvSpPr>
          <p:spPr>
            <a:xfrm>
              <a:off x="1919178" y="2903067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8" name="Double Bracket 17">
              <a:extLst>
                <a:ext uri="{FF2B5EF4-FFF2-40B4-BE49-F238E27FC236}">
                  <a16:creationId xmlns:a16="http://schemas.microsoft.com/office/drawing/2014/main" id="{A07FD230-D4F8-2F4E-CD57-C8FDC309F157}"/>
                </a:ext>
              </a:extLst>
            </p:cNvPr>
            <p:cNvSpPr/>
            <p:nvPr/>
          </p:nvSpPr>
          <p:spPr>
            <a:xfrm>
              <a:off x="1867208" y="2919718"/>
              <a:ext cx="922654" cy="961567"/>
            </a:xfrm>
            <a:prstGeom prst="bracketPair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A8A510-0588-5E4E-329B-709C5661BBE5}"/>
              </a:ext>
            </a:extLst>
          </p:cNvPr>
          <p:cNvGrpSpPr/>
          <p:nvPr/>
        </p:nvGrpSpPr>
        <p:grpSpPr>
          <a:xfrm>
            <a:off x="1435605" y="4203188"/>
            <a:ext cx="2815863" cy="1026012"/>
            <a:chOff x="1435605" y="4203188"/>
            <a:chExt cx="2815863" cy="1026012"/>
          </a:xfrm>
        </p:grpSpPr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D0AC2A4D-9B06-877A-86DF-906F83F7684D}"/>
                </a:ext>
              </a:extLst>
            </p:cNvPr>
            <p:cNvSpPr txBox="1"/>
            <p:nvPr/>
          </p:nvSpPr>
          <p:spPr>
            <a:xfrm>
              <a:off x="3315364" y="431824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EFB60D95-AE32-5912-C059-6700ABA66FB8}"/>
                </a:ext>
              </a:extLst>
            </p:cNvPr>
            <p:cNvSpPr txBox="1"/>
            <p:nvPr/>
          </p:nvSpPr>
          <p:spPr>
            <a:xfrm>
              <a:off x="3297109" y="4795423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BAA902C9-E202-E408-12C1-88E0CAE08149}"/>
                </a:ext>
              </a:extLst>
            </p:cNvPr>
            <p:cNvSpPr txBox="1"/>
            <p:nvPr/>
          </p:nvSpPr>
          <p:spPr>
            <a:xfrm>
              <a:off x="3634053" y="4479347"/>
              <a:ext cx="6174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b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50DE90D7-2210-CEDB-A6E8-1332089F8A98}"/>
                </a:ext>
              </a:extLst>
            </p:cNvPr>
            <p:cNvSpPr txBox="1"/>
            <p:nvPr/>
          </p:nvSpPr>
          <p:spPr>
            <a:xfrm>
              <a:off x="3387179" y="4203188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7DBBCB1-6FD8-BB75-6D42-88303D916B64}"/>
                </a:ext>
              </a:extLst>
            </p:cNvPr>
            <p:cNvSpPr txBox="1"/>
            <p:nvPr/>
          </p:nvSpPr>
          <p:spPr>
            <a:xfrm>
              <a:off x="3091789" y="4479347"/>
              <a:ext cx="3644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860F702B-B5A7-13BB-61B7-2E136DC53F8F}"/>
                </a:ext>
              </a:extLst>
            </p:cNvPr>
            <p:cNvSpPr txBox="1"/>
            <p:nvPr/>
          </p:nvSpPr>
          <p:spPr>
            <a:xfrm>
              <a:off x="1466770" y="431824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F3ADB073-82F2-8CAF-24DB-49366F33A329}"/>
                </a:ext>
              </a:extLst>
            </p:cNvPr>
            <p:cNvSpPr txBox="1"/>
            <p:nvPr/>
          </p:nvSpPr>
          <p:spPr>
            <a:xfrm>
              <a:off x="1435605" y="4795423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9EA1AA82-B6C3-ADFD-8046-CB2DB421AC2E}"/>
                </a:ext>
              </a:extLst>
            </p:cNvPr>
            <p:cNvSpPr txBox="1"/>
            <p:nvPr/>
          </p:nvSpPr>
          <p:spPr>
            <a:xfrm>
              <a:off x="2799350" y="4479347"/>
              <a:ext cx="3644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y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88EC7A03-E1AE-AF9B-1ED3-DCCCE057A607}"/>
                </a:ext>
              </a:extLst>
            </p:cNvPr>
            <p:cNvSpPr txBox="1"/>
            <p:nvPr/>
          </p:nvSpPr>
          <p:spPr>
            <a:xfrm>
              <a:off x="1525675" y="4203188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m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1D65E25-10E4-F0A5-7025-CE772130C714}"/>
                </a:ext>
              </a:extLst>
            </p:cNvPr>
            <p:cNvSpPr txBox="1"/>
            <p:nvPr/>
          </p:nvSpPr>
          <p:spPr>
            <a:xfrm>
              <a:off x="1849992" y="432467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65" name="CasellaDiTesto 3">
              <a:extLst>
                <a:ext uri="{FF2B5EF4-FFF2-40B4-BE49-F238E27FC236}">
                  <a16:creationId xmlns:a16="http://schemas.microsoft.com/office/drawing/2014/main" id="{53774401-62C9-C6D8-57CF-1EC568D72779}"/>
                </a:ext>
              </a:extLst>
            </p:cNvPr>
            <p:cNvSpPr txBox="1"/>
            <p:nvPr/>
          </p:nvSpPr>
          <p:spPr>
            <a:xfrm>
              <a:off x="1818827" y="4801851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j=1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66" name="CasellaDiTesto 3">
              <a:extLst>
                <a:ext uri="{FF2B5EF4-FFF2-40B4-BE49-F238E27FC236}">
                  <a16:creationId xmlns:a16="http://schemas.microsoft.com/office/drawing/2014/main" id="{09AEBBAB-2C67-ECB0-A776-1A43B4079A94}"/>
                </a:ext>
              </a:extLst>
            </p:cNvPr>
            <p:cNvSpPr txBox="1"/>
            <p:nvPr/>
          </p:nvSpPr>
          <p:spPr>
            <a:xfrm>
              <a:off x="2155771" y="4485775"/>
              <a:ext cx="7916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a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ij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j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67" name="CasellaDiTesto 3">
              <a:extLst>
                <a:ext uri="{FF2B5EF4-FFF2-40B4-BE49-F238E27FC236}">
                  <a16:creationId xmlns:a16="http://schemas.microsoft.com/office/drawing/2014/main" id="{25C0CF70-9EEB-C2D6-F0ED-93F7D6EBF7AE}"/>
                </a:ext>
              </a:extLst>
            </p:cNvPr>
            <p:cNvSpPr txBox="1"/>
            <p:nvPr/>
          </p:nvSpPr>
          <p:spPr>
            <a:xfrm>
              <a:off x="1940062" y="4209616"/>
              <a:ext cx="413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68" name="Double Bracket 67">
              <a:extLst>
                <a:ext uri="{FF2B5EF4-FFF2-40B4-BE49-F238E27FC236}">
                  <a16:creationId xmlns:a16="http://schemas.microsoft.com/office/drawing/2014/main" id="{347D0F3A-A909-5FAB-8171-0EE3C5E50B55}"/>
                </a:ext>
              </a:extLst>
            </p:cNvPr>
            <p:cNvSpPr/>
            <p:nvPr/>
          </p:nvSpPr>
          <p:spPr>
            <a:xfrm>
              <a:off x="1888749" y="4267633"/>
              <a:ext cx="922654" cy="961567"/>
            </a:xfrm>
            <a:prstGeom prst="bracketPair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DE68FE42-317A-D099-D103-03BE57B7AFED}"/>
              </a:ext>
            </a:extLst>
          </p:cNvPr>
          <p:cNvSpPr txBox="1"/>
          <p:nvPr/>
        </p:nvSpPr>
        <p:spPr>
          <a:xfrm>
            <a:off x="3311666" y="3179226"/>
            <a:ext cx="364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46DC0B88-2998-192B-0BB1-99C617607AC5}"/>
              </a:ext>
            </a:extLst>
          </p:cNvPr>
          <p:cNvSpPr txBox="1"/>
          <p:nvPr/>
        </p:nvSpPr>
        <p:spPr>
          <a:xfrm>
            <a:off x="986754" y="4485775"/>
            <a:ext cx="364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E42251FE-83E4-61AE-71E0-FF6F46BDC1F0}"/>
              </a:ext>
            </a:extLst>
          </p:cNvPr>
          <p:cNvSpPr txBox="1"/>
          <p:nvPr/>
        </p:nvSpPr>
        <p:spPr>
          <a:xfrm>
            <a:off x="12708" y="2431376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for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is feasible and 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 err="1">
                <a:latin typeface="Comic Sans MS" pitchFamily="66" charset="0"/>
              </a:rPr>
              <a:t>’s</a:t>
            </a:r>
            <a:r>
              <a:rPr lang="en-US" sz="2000" dirty="0">
                <a:latin typeface="Comic Sans MS" pitchFamily="66" charset="0"/>
              </a:rPr>
              <a:t> are nonnegative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A8DDDC6C-3D8F-71B4-0913-27863EF7935C}"/>
              </a:ext>
            </a:extLst>
          </p:cNvPr>
          <p:cNvSpPr txBox="1"/>
          <p:nvPr/>
        </p:nvSpPr>
        <p:spPr>
          <a:xfrm>
            <a:off x="-41983" y="5400514"/>
            <a:ext cx="620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for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 is feasible and 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</a:rPr>
              <a:t>’s</a:t>
            </a:r>
            <a:r>
              <a:rPr lang="en-US" sz="2000" dirty="0">
                <a:latin typeface="Comic Sans MS" pitchFamily="66" charset="0"/>
              </a:rPr>
              <a:t> are nonnegative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A0E5DDB-5168-D48B-FA37-817D8389E3C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4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69" grpId="0"/>
      <p:bldP spid="70" grpId="0"/>
      <p:bldP spid="71" grpId="0"/>
      <p:bldP spid="72" grpId="0"/>
      <p:bldP spid="7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Set Cover via dual-fitting</a:t>
            </a:r>
          </a:p>
        </p:txBody>
      </p:sp>
    </p:spTree>
    <p:extLst>
      <p:ext uri="{BB962C8B-B14F-4D97-AF65-F5344CB8AC3E}">
        <p14:creationId xmlns:p14="http://schemas.microsoft.com/office/powerpoint/2010/main" val="158235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79FE850-D7B3-164D-A37B-7703796FA9B5}"/>
              </a:ext>
            </a:extLst>
          </p:cNvPr>
          <p:cNvGrpSpPr/>
          <p:nvPr/>
        </p:nvGrpSpPr>
        <p:grpSpPr>
          <a:xfrm>
            <a:off x="2461487" y="73918"/>
            <a:ext cx="4221025" cy="1800523"/>
            <a:chOff x="35496" y="1268760"/>
            <a:chExt cx="4221025" cy="1800523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E4459FA2-42E2-60AC-2CEA-29226FDEF981}"/>
                </a:ext>
              </a:extLst>
            </p:cNvPr>
            <p:cNvSpPr txBox="1"/>
            <p:nvPr/>
          </p:nvSpPr>
          <p:spPr>
            <a:xfrm>
              <a:off x="35496" y="2059938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901CB702-819E-EC5B-6D5F-A5BC3EC5C442}"/>
                </a:ext>
              </a:extLst>
            </p:cNvPr>
            <p:cNvSpPr txBox="1"/>
            <p:nvPr/>
          </p:nvSpPr>
          <p:spPr>
            <a:xfrm>
              <a:off x="3203848" y="2059938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C455F69B-C75F-8AAE-3AEE-7666DDEF5BDB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7494D7F-5D1F-8551-159F-5EF2AAFE808E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A90917A3-1DDD-B1F2-7C4A-7F76568673BE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89F19B3C-9781-C7A4-5D03-37DE76D021CB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3D8C544B-CA33-EFC4-4E26-559BEEB06DE7}"/>
                </a:ext>
              </a:extLst>
            </p:cNvPr>
            <p:cNvSpPr txBox="1"/>
            <p:nvPr/>
          </p:nvSpPr>
          <p:spPr>
            <a:xfrm>
              <a:off x="1590077" y="1887538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4AD67465-CC92-24E7-3BA1-E05B89DECC8F}"/>
                </a:ext>
              </a:extLst>
            </p:cNvPr>
            <p:cNvSpPr txBox="1"/>
            <p:nvPr/>
          </p:nvSpPr>
          <p:spPr>
            <a:xfrm>
              <a:off x="1356305" y="235372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F1E828F8-6FF5-E018-3C64-2843C5604DFB}"/>
                </a:ext>
              </a:extLst>
            </p:cNvPr>
            <p:cNvSpPr txBox="1"/>
            <p:nvPr/>
          </p:nvSpPr>
          <p:spPr>
            <a:xfrm>
              <a:off x="1895856" y="2048643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E8051FD-5631-1D45-741E-591C03A16B15}"/>
                </a:ext>
              </a:extLst>
            </p:cNvPr>
            <p:cNvSpPr txBox="1"/>
            <p:nvPr/>
          </p:nvSpPr>
          <p:spPr>
            <a:xfrm>
              <a:off x="1563200" y="2607618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C8770F0D-6285-BCA2-41B0-4D6E1184C1FA}"/>
                </a:ext>
              </a:extLst>
            </p:cNvPr>
            <p:cNvSpPr txBox="1"/>
            <p:nvPr/>
          </p:nvSpPr>
          <p:spPr>
            <a:xfrm>
              <a:off x="3203848" y="2607618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E90E730-D140-3BBD-7034-ADF8E8AA5737}"/>
              </a:ext>
            </a:extLst>
          </p:cNvPr>
          <p:cNvGrpSpPr/>
          <p:nvPr/>
        </p:nvGrpSpPr>
        <p:grpSpPr>
          <a:xfrm>
            <a:off x="169455" y="2630914"/>
            <a:ext cx="4077009" cy="2189857"/>
            <a:chOff x="4980525" y="1268760"/>
            <a:chExt cx="4077009" cy="2189857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ADE4CFE9-C814-72D5-BAB0-E4991FE18117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8F8003E5-93DA-C7D0-6A66-11F2AAA358B8}"/>
                </a:ext>
              </a:extLst>
            </p:cNvPr>
            <p:cNvSpPr txBox="1"/>
            <p:nvPr/>
          </p:nvSpPr>
          <p:spPr>
            <a:xfrm>
              <a:off x="8004861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4BCFD2A-A75E-19F5-0D8C-6C58BA210D1E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0" name="CasellaDiTesto 3">
              <a:extLst>
                <a:ext uri="{FF2B5EF4-FFF2-40B4-BE49-F238E27FC236}">
                  <a16:creationId xmlns:a16="http://schemas.microsoft.com/office/drawing/2014/main" id="{293604F5-3536-E6AD-4CED-582D97DABCF6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225877A5-ED98-F3A7-CAFC-2771549DE9D2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3509F3A0-2043-39D7-3A4C-474D825CBC2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16EAB731-E993-7759-DDCD-60BE1A90511B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C29D859F-5484-9CAE-79F1-E6B99064983F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64828CA5-F542-F591-F239-DF8F532A43A7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3E3B6340-F343-DEAD-764F-E686954E292E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94A832D9-C545-5A2D-1AA2-25A7B891EE95}"/>
                </a:ext>
              </a:extLst>
            </p:cNvPr>
            <p:cNvSpPr txBox="1"/>
            <p:nvPr/>
          </p:nvSpPr>
          <p:spPr>
            <a:xfrm>
              <a:off x="8004861" y="2996952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B3D8B4DD-2A25-0E48-335C-11B36D59EAA2}"/>
              </a:ext>
            </a:extLst>
          </p:cNvPr>
          <p:cNvSpPr txBox="1"/>
          <p:nvPr/>
        </p:nvSpPr>
        <p:spPr>
          <a:xfrm>
            <a:off x="297735" y="2204864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3CDEBC-3187-0C27-510F-B1B851DD364D}"/>
              </a:ext>
            </a:extLst>
          </p:cNvPr>
          <p:cNvSpPr txBox="1"/>
          <p:nvPr/>
        </p:nvSpPr>
        <p:spPr>
          <a:xfrm>
            <a:off x="283876" y="632091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ILP: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A3E4AD6-4ACC-6BB8-3021-EC69760AEB24}"/>
              </a:ext>
            </a:extLst>
          </p:cNvPr>
          <p:cNvGrpSpPr/>
          <p:nvPr/>
        </p:nvGrpSpPr>
        <p:grpSpPr>
          <a:xfrm>
            <a:off x="4705959" y="2630914"/>
            <a:ext cx="4258529" cy="2128302"/>
            <a:chOff x="4980525" y="1268760"/>
            <a:chExt cx="4258529" cy="2128302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0D3B9DCD-9775-0875-29BC-AD2FB34270AE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C7FE942-700C-F5DF-86A4-5334C798ACEC}"/>
                </a:ext>
              </a:extLst>
            </p:cNvPr>
            <p:cNvSpPr txBox="1"/>
            <p:nvPr/>
          </p:nvSpPr>
          <p:spPr>
            <a:xfrm>
              <a:off x="8186381" y="2996952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AD325246-8679-F8CB-285B-9C840C14786F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maximize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B87086B-F5B0-EAF1-F17F-C925CDC54BFF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8524B1E-3DF6-73A9-92B9-F4C1BA7CA3DB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e U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171D7CD5-413B-FDE4-08F8-000AA2EFFB9A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4F91071-2297-0E9D-E8AD-43E3795FD1D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5580D810-2E40-CAA1-B949-4CC43A07E916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e:eS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F2DB5816-C8AB-A764-1504-B43A09DA318B}"/>
                </a:ext>
              </a:extLst>
            </p:cNvPr>
            <p:cNvSpPr txBox="1"/>
            <p:nvPr/>
          </p:nvSpPr>
          <p:spPr>
            <a:xfrm>
              <a:off x="6840885" y="2312815"/>
              <a:ext cx="1290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 c(S)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5270FCB-E53F-D2D1-4407-69C16E69511C}"/>
                </a:ext>
              </a:extLst>
            </p:cNvPr>
            <p:cNvSpPr txBox="1"/>
            <p:nvPr/>
          </p:nvSpPr>
          <p:spPr>
            <a:xfrm>
              <a:off x="6508229" y="2996952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y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8EEF1D44-08AC-6EFD-8A57-83F21A1C84D1}"/>
                </a:ext>
              </a:extLst>
            </p:cNvPr>
            <p:cNvSpPr txBox="1"/>
            <p:nvPr/>
          </p:nvSpPr>
          <p:spPr>
            <a:xfrm>
              <a:off x="8186381" y="2324110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5ED5204B-08E9-331A-1CEB-3428600041EB}"/>
              </a:ext>
            </a:extLst>
          </p:cNvPr>
          <p:cNvSpPr txBox="1"/>
          <p:nvPr/>
        </p:nvSpPr>
        <p:spPr>
          <a:xfrm>
            <a:off x="5099792" y="2217283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dual program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7BC4741-4CE9-47C0-08CF-502C54065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8" y="5160232"/>
            <a:ext cx="8345510" cy="1653144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35B50998-0636-6D16-CBB3-D8268148567F}"/>
              </a:ext>
            </a:extLst>
          </p:cNvPr>
          <p:cNvSpPr/>
          <p:nvPr/>
        </p:nvSpPr>
        <p:spPr>
          <a:xfrm>
            <a:off x="148249" y="2054771"/>
            <a:ext cx="3909386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59D555-1A5B-779E-26BF-0BEBD36EC0A7}"/>
              </a:ext>
            </a:extLst>
          </p:cNvPr>
          <p:cNvSpPr/>
          <p:nvPr/>
        </p:nvSpPr>
        <p:spPr>
          <a:xfrm>
            <a:off x="4756150" y="2070879"/>
            <a:ext cx="4013305" cy="281471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1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2" grpId="0"/>
      <p:bldP spid="45" grpId="0" animBg="1"/>
      <p:bldP spid="4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greedy strategy: </a:t>
            </a:r>
            <a:r>
              <a:rPr lang="en-US" sz="2000" dirty="0">
                <a:latin typeface="Comic Sans MS" pitchFamily="66" charset="0"/>
              </a:rPr>
              <a:t>pick the most cost-effective set and remove the covered elements, until all elements are covered.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C be the set of elements already covered.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50CE985-B824-903B-BCAD-1847D27E2E1D}"/>
              </a:ext>
            </a:extLst>
          </p:cNvPr>
          <p:cNvSpPr txBox="1"/>
          <p:nvPr/>
        </p:nvSpPr>
        <p:spPr>
          <a:xfrm>
            <a:off x="467544" y="1772816"/>
            <a:ext cx="4899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cost-effectiveness</a:t>
            </a:r>
            <a:r>
              <a:rPr lang="en-US" sz="2000" dirty="0">
                <a:latin typeface="Comic Sans MS" pitchFamily="66" charset="0"/>
              </a:rPr>
              <a:t> of S:  c(S)/|S-C|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5385819" y="1649705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S covers new elements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9BD9FC-9B17-683C-74FA-CAD069DF9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55319"/>
            <a:ext cx="8242479" cy="319396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4499992" y="6023029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 is covered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5292080" y="4941168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878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A517E6-8E9D-D055-5C0D-52DC194FA977}"/>
              </a:ext>
            </a:extLst>
          </p:cNvPr>
          <p:cNvSpPr txBox="1"/>
          <p:nvPr/>
        </p:nvSpPr>
        <p:spPr>
          <a:xfrm>
            <a:off x="17282" y="98668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The vector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defined above is a feasible solution for the dual program.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8C9474B-F41C-AF3F-DD71-F6C7C7FB36F4}"/>
              </a:ext>
            </a:extLst>
          </p:cNvPr>
          <p:cNvSpPr txBox="1"/>
          <p:nvPr/>
        </p:nvSpPr>
        <p:spPr>
          <a:xfrm>
            <a:off x="35496" y="166073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F18781D7-B229-F43C-01B9-812C3EBB19F6}"/>
              </a:ext>
            </a:extLst>
          </p:cNvPr>
          <p:cNvSpPr txBox="1"/>
          <p:nvPr/>
        </p:nvSpPr>
        <p:spPr>
          <a:xfrm>
            <a:off x="24554" y="206084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that no set is </a:t>
            </a:r>
            <a:r>
              <a:rPr lang="en-US" sz="2000" i="1" dirty="0">
                <a:solidFill>
                  <a:srgbClr val="3366FF"/>
                </a:solidFill>
                <a:latin typeface="Comic Sans MS" pitchFamily="66" charset="0"/>
              </a:rPr>
              <a:t>overpacked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F20DE070-8ACF-1A97-8443-CD1C5936C87B}"/>
              </a:ext>
            </a:extLst>
          </p:cNvPr>
          <p:cNvSpPr txBox="1"/>
          <p:nvPr/>
        </p:nvSpPr>
        <p:spPr>
          <a:xfrm>
            <a:off x="26069" y="331692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When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covered S contains at least k-i+1 uncovered elements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9819C13A-C075-D3A2-D6CF-3CE7FA4BD1C9}"/>
              </a:ext>
            </a:extLst>
          </p:cNvPr>
          <p:cNvSpPr txBox="1"/>
          <p:nvPr/>
        </p:nvSpPr>
        <p:spPr>
          <a:xfrm>
            <a:off x="4415780" y="43637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FDA1B19-A085-FC36-0816-92C5CFDAA797}"/>
              </a:ext>
            </a:extLst>
          </p:cNvPr>
          <p:cNvSpPr txBox="1"/>
          <p:nvPr/>
        </p:nvSpPr>
        <p:spPr>
          <a:xfrm>
            <a:off x="5300835" y="32305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price(e)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3BD16AB4-2113-27C9-39DA-659403405166}"/>
              </a:ext>
            </a:extLst>
          </p:cNvPr>
          <p:cNvSpPr txBox="1"/>
          <p:nvPr/>
        </p:nvSpPr>
        <p:spPr>
          <a:xfrm>
            <a:off x="4919836" y="479419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DD35E29-7316-E210-5AE5-7D87EC0154EF}"/>
              </a:ext>
            </a:extLst>
          </p:cNvPr>
          <p:cNvSpPr txBox="1"/>
          <p:nvPr/>
        </p:nvSpPr>
        <p:spPr>
          <a:xfrm>
            <a:off x="5662412" y="679474"/>
            <a:ext cx="525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H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61C5AB6-6A9A-21ED-65E6-9641680A45D6}"/>
              </a:ext>
            </a:extLst>
          </p:cNvPr>
          <p:cNvCxnSpPr/>
          <p:nvPr/>
        </p:nvCxnSpPr>
        <p:spPr>
          <a:xfrm>
            <a:off x="5300835" y="703777"/>
            <a:ext cx="10801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111BFD38-A14A-C568-2F85-6D21ADC2C8CF}"/>
              </a:ext>
            </a:extLst>
          </p:cNvPr>
          <p:cNvSpPr txBox="1"/>
          <p:nvPr/>
        </p:nvSpPr>
        <p:spPr>
          <a:xfrm>
            <a:off x="2195736" y="460417"/>
            <a:ext cx="2088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for each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B2A58B0B-C18D-556F-B910-CFF2732B22D3}"/>
              </a:ext>
            </a:extLst>
          </p:cNvPr>
          <p:cNvSpPr txBox="1"/>
          <p:nvPr/>
        </p:nvSpPr>
        <p:spPr>
          <a:xfrm>
            <a:off x="35496" y="249289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 set S of k element, and list them in the order they are covered by the algorithm (break ties arbitrarily), say e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B3F1E26-A794-43B9-B93F-FF8957ECE14F}"/>
              </a:ext>
            </a:extLst>
          </p:cNvPr>
          <p:cNvSpPr txBox="1"/>
          <p:nvPr/>
        </p:nvSpPr>
        <p:spPr>
          <a:xfrm>
            <a:off x="926236" y="468492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690C5F9-BF6A-E06A-D487-8E45A74D1C65}"/>
              </a:ext>
            </a:extLst>
          </p:cNvPr>
          <p:cNvSpPr txBox="1"/>
          <p:nvPr/>
        </p:nvSpPr>
        <p:spPr>
          <a:xfrm>
            <a:off x="1863109" y="4571603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0E555AB7-ED79-34AC-C26E-3CF5312BA95C}"/>
              </a:ext>
            </a:extLst>
          </p:cNvPr>
          <p:cNvSpPr txBox="1"/>
          <p:nvPr/>
        </p:nvSpPr>
        <p:spPr>
          <a:xfrm>
            <a:off x="1430292" y="4747016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8E5FCAC-5E93-DFB9-A85D-6499A9109F69}"/>
              </a:ext>
            </a:extLst>
          </p:cNvPr>
          <p:cNvSpPr txBox="1"/>
          <p:nvPr/>
        </p:nvSpPr>
        <p:spPr>
          <a:xfrm>
            <a:off x="1810940" y="4928021"/>
            <a:ext cx="525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H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E2F8322-9322-0C2A-A58F-DB111CCD8ED9}"/>
              </a:ext>
            </a:extLst>
          </p:cNvPr>
          <p:cNvSpPr txBox="1"/>
          <p:nvPr/>
        </p:nvSpPr>
        <p:spPr>
          <a:xfrm>
            <a:off x="2267744" y="4571603"/>
            <a:ext cx="769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54FF0BB6-BA0C-F19E-7567-788552F19BD4}"/>
              </a:ext>
            </a:extLst>
          </p:cNvPr>
          <p:cNvSpPr txBox="1"/>
          <p:nvPr/>
        </p:nvSpPr>
        <p:spPr>
          <a:xfrm>
            <a:off x="2295925" y="4919721"/>
            <a:ext cx="769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k-i+1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3FE029-BA19-1BC4-B24D-C7CA6E7B928A}"/>
              </a:ext>
            </a:extLst>
          </p:cNvPr>
          <p:cNvCxnSpPr>
            <a:cxnSpLocks/>
          </p:cNvCxnSpPr>
          <p:nvPr/>
        </p:nvCxnSpPr>
        <p:spPr>
          <a:xfrm>
            <a:off x="2267744" y="4952324"/>
            <a:ext cx="6480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4B3A87-42F8-580B-E7B3-3E38794B3897}"/>
              </a:ext>
            </a:extLst>
          </p:cNvPr>
          <p:cNvCxnSpPr>
            <a:cxnSpLocks/>
          </p:cNvCxnSpPr>
          <p:nvPr/>
        </p:nvCxnSpPr>
        <p:spPr>
          <a:xfrm>
            <a:off x="1799902" y="4952324"/>
            <a:ext cx="385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3F2CD9B-85EF-39B9-7FF7-F03A7393E05C}"/>
              </a:ext>
            </a:extLst>
          </p:cNvPr>
          <p:cNvSpPr txBox="1"/>
          <p:nvPr/>
        </p:nvSpPr>
        <p:spPr>
          <a:xfrm>
            <a:off x="1065090" y="484072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baseline="-25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6AA5DED4-2CCE-7286-2685-98EED436C172}"/>
              </a:ext>
            </a:extLst>
          </p:cNvPr>
          <p:cNvSpPr txBox="1"/>
          <p:nvPr/>
        </p:nvSpPr>
        <p:spPr>
          <a:xfrm>
            <a:off x="35496" y="37489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can cover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at an average cost of at most c(S)/(k-i+1)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A9FC95FD-5A03-2DFD-7C3B-9CD8353BF8A7}"/>
              </a:ext>
            </a:extLst>
          </p:cNvPr>
          <p:cNvSpPr txBox="1"/>
          <p:nvPr/>
        </p:nvSpPr>
        <p:spPr>
          <a:xfrm>
            <a:off x="45021" y="417149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the greedy choice, price(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c(S)/(k-i+1)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F8C7FDD7-1B6B-A358-1F39-C6CAF9F313D6}"/>
              </a:ext>
            </a:extLst>
          </p:cNvPr>
          <p:cNvSpPr txBox="1"/>
          <p:nvPr/>
        </p:nvSpPr>
        <p:spPr>
          <a:xfrm>
            <a:off x="57968" y="4727966"/>
            <a:ext cx="953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C1B5C888-B779-F898-83C4-2C225BDF3C53}"/>
              </a:ext>
            </a:extLst>
          </p:cNvPr>
          <p:cNvSpPr txBox="1"/>
          <p:nvPr/>
        </p:nvSpPr>
        <p:spPr>
          <a:xfrm>
            <a:off x="822928" y="560682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8AB89CB3-F0B2-1411-1655-7981C5F861AC}"/>
              </a:ext>
            </a:extLst>
          </p:cNvPr>
          <p:cNvSpPr txBox="1"/>
          <p:nvPr/>
        </p:nvSpPr>
        <p:spPr>
          <a:xfrm>
            <a:off x="791763" y="60840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41C8277B-0D7D-A9AE-343F-9F2B15D41DD2}"/>
              </a:ext>
            </a:extLst>
          </p:cNvPr>
          <p:cNvSpPr txBox="1"/>
          <p:nvPr/>
        </p:nvSpPr>
        <p:spPr>
          <a:xfrm>
            <a:off x="881833" y="5491769"/>
            <a:ext cx="41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E90F274B-BB47-96B9-6A2D-F9A5CC52244D}"/>
              </a:ext>
            </a:extLst>
          </p:cNvPr>
          <p:cNvSpPr txBox="1"/>
          <p:nvPr/>
        </p:nvSpPr>
        <p:spPr>
          <a:xfrm>
            <a:off x="1080199" y="572134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y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F65978E-19A7-32AD-F10F-590B16EF3D5A}"/>
              </a:ext>
            </a:extLst>
          </p:cNvPr>
          <p:cNvSpPr txBox="1"/>
          <p:nvPr/>
        </p:nvSpPr>
        <p:spPr>
          <a:xfrm>
            <a:off x="1219053" y="587714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dirty="0" err="1">
                <a:latin typeface="Comic Sans MS" pitchFamily="66" charset="0"/>
                <a:cs typeface="MV Boli" panose="02000500030200090000" pitchFamily="2" charset="0"/>
              </a:rPr>
              <a:t>e</a:t>
            </a:r>
            <a:r>
              <a:rPr lang="en-US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endParaRPr lang="it-IT" baseline="-25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1B0FC7AC-2540-7472-21F6-9B09A8967EA0}"/>
              </a:ext>
            </a:extLst>
          </p:cNvPr>
          <p:cNvSpPr txBox="1"/>
          <p:nvPr/>
        </p:nvSpPr>
        <p:spPr>
          <a:xfrm>
            <a:off x="1565749" y="5740019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7449D66A-E8C2-EE80-ACED-2D091A469D99}"/>
              </a:ext>
            </a:extLst>
          </p:cNvPr>
          <p:cNvSpPr txBox="1"/>
          <p:nvPr/>
        </p:nvSpPr>
        <p:spPr>
          <a:xfrm>
            <a:off x="1768956" y="5560203"/>
            <a:ext cx="769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A941F5CD-04FD-BAB4-EB5B-6070CBB88DAB}"/>
              </a:ext>
            </a:extLst>
          </p:cNvPr>
          <p:cNvSpPr txBox="1"/>
          <p:nvPr/>
        </p:nvSpPr>
        <p:spPr>
          <a:xfrm>
            <a:off x="1919468" y="5916621"/>
            <a:ext cx="525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H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87614018-241B-86E4-B57D-AB6E4A7B2C3E}"/>
              </a:ext>
            </a:extLst>
          </p:cNvPr>
          <p:cNvSpPr txBox="1"/>
          <p:nvPr/>
        </p:nvSpPr>
        <p:spPr>
          <a:xfrm>
            <a:off x="5836170" y="5732120"/>
            <a:ext cx="687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3519344-4DAF-AA6D-D4B2-3A5449F2393D}"/>
              </a:ext>
            </a:extLst>
          </p:cNvPr>
          <p:cNvCxnSpPr>
            <a:cxnSpLocks/>
          </p:cNvCxnSpPr>
          <p:nvPr/>
        </p:nvCxnSpPr>
        <p:spPr>
          <a:xfrm>
            <a:off x="1908430" y="5940924"/>
            <a:ext cx="385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9BC50120-8AE4-B074-4ACE-DA3D81AE220E}"/>
              </a:ext>
            </a:extLst>
          </p:cNvPr>
          <p:cNvSpPr txBox="1"/>
          <p:nvPr/>
        </p:nvSpPr>
        <p:spPr>
          <a:xfrm>
            <a:off x="2642970" y="5565916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45E30284-51EA-80CB-F2F6-E28F72A76DBF}"/>
              </a:ext>
            </a:extLst>
          </p:cNvPr>
          <p:cNvSpPr txBox="1"/>
          <p:nvPr/>
        </p:nvSpPr>
        <p:spPr>
          <a:xfrm>
            <a:off x="2637860" y="5883949"/>
            <a:ext cx="44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E99F081-0543-E300-FB5E-A2812A440C1E}"/>
              </a:ext>
            </a:extLst>
          </p:cNvPr>
          <p:cNvCxnSpPr>
            <a:cxnSpLocks/>
          </p:cNvCxnSpPr>
          <p:nvPr/>
        </p:nvCxnSpPr>
        <p:spPr>
          <a:xfrm>
            <a:off x="2579763" y="5946637"/>
            <a:ext cx="385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6436F835-71B6-F180-9C1D-33703995A5FA}"/>
              </a:ext>
            </a:extLst>
          </p:cNvPr>
          <p:cNvSpPr txBox="1"/>
          <p:nvPr/>
        </p:nvSpPr>
        <p:spPr>
          <a:xfrm>
            <a:off x="3053875" y="5732120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+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3EFA18D8-0848-7113-1A2F-8432CCF20311}"/>
              </a:ext>
            </a:extLst>
          </p:cNvPr>
          <p:cNvSpPr txBox="1"/>
          <p:nvPr/>
        </p:nvSpPr>
        <p:spPr>
          <a:xfrm>
            <a:off x="3357389" y="5568105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150B4B0E-44CF-249C-3E58-C3AE957916DE}"/>
              </a:ext>
            </a:extLst>
          </p:cNvPr>
          <p:cNvSpPr txBox="1"/>
          <p:nvPr/>
        </p:nvSpPr>
        <p:spPr>
          <a:xfrm>
            <a:off x="3277397" y="5886138"/>
            <a:ext cx="597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k-1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C30F32B-3A2C-9798-4D2A-D72EC30B28A9}"/>
              </a:ext>
            </a:extLst>
          </p:cNvPr>
          <p:cNvCxnSpPr>
            <a:cxnSpLocks/>
          </p:cNvCxnSpPr>
          <p:nvPr/>
        </p:nvCxnSpPr>
        <p:spPr>
          <a:xfrm>
            <a:off x="3370242" y="5948826"/>
            <a:ext cx="385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1F76FDC6-66C4-64F3-65E3-46829C7F3D55}"/>
              </a:ext>
            </a:extLst>
          </p:cNvPr>
          <p:cNvSpPr txBox="1"/>
          <p:nvPr/>
        </p:nvSpPr>
        <p:spPr>
          <a:xfrm>
            <a:off x="4275156" y="5746582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+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F04B1C50-9389-BA60-D68F-2837EA214841}"/>
              </a:ext>
            </a:extLst>
          </p:cNvPr>
          <p:cNvSpPr txBox="1"/>
          <p:nvPr/>
        </p:nvSpPr>
        <p:spPr>
          <a:xfrm>
            <a:off x="4634556" y="5558047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D2A8CCDB-4243-9E3C-BE55-19E61CFDE54B}"/>
              </a:ext>
            </a:extLst>
          </p:cNvPr>
          <p:cNvSpPr txBox="1"/>
          <p:nvPr/>
        </p:nvSpPr>
        <p:spPr>
          <a:xfrm>
            <a:off x="4629446" y="5876080"/>
            <a:ext cx="446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D6A8AC3-AD21-130F-61A1-71D33520593B}"/>
              </a:ext>
            </a:extLst>
          </p:cNvPr>
          <p:cNvCxnSpPr>
            <a:cxnSpLocks/>
          </p:cNvCxnSpPr>
          <p:nvPr/>
        </p:nvCxnSpPr>
        <p:spPr>
          <a:xfrm>
            <a:off x="4571349" y="5938768"/>
            <a:ext cx="3855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5AD97F51-0078-BEB9-E52B-40137AA46715}"/>
              </a:ext>
            </a:extLst>
          </p:cNvPr>
          <p:cNvSpPr txBox="1"/>
          <p:nvPr/>
        </p:nvSpPr>
        <p:spPr>
          <a:xfrm>
            <a:off x="5158622" y="5732120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E4F79A5C-5996-D789-E731-C436D1F0A5B9}"/>
              </a:ext>
            </a:extLst>
          </p:cNvPr>
          <p:cNvSpPr txBox="1"/>
          <p:nvPr/>
        </p:nvSpPr>
        <p:spPr>
          <a:xfrm>
            <a:off x="5491945" y="5916621"/>
            <a:ext cx="469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H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B726C6D-0951-F7B2-5CD0-F743FF2B0A9F}"/>
              </a:ext>
            </a:extLst>
          </p:cNvPr>
          <p:cNvCxnSpPr>
            <a:cxnSpLocks/>
          </p:cNvCxnSpPr>
          <p:nvPr/>
        </p:nvCxnSpPr>
        <p:spPr>
          <a:xfrm>
            <a:off x="5480907" y="5940924"/>
            <a:ext cx="3442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BB025281-6834-7AA1-2092-F84EF0AFC672}"/>
              </a:ext>
            </a:extLst>
          </p:cNvPr>
          <p:cNvSpPr txBox="1"/>
          <p:nvPr/>
        </p:nvSpPr>
        <p:spPr>
          <a:xfrm>
            <a:off x="5463764" y="5534817"/>
            <a:ext cx="583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H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E2F41FC2-EE0E-50DB-A097-00D1E81F42FD}"/>
              </a:ext>
            </a:extLst>
          </p:cNvPr>
          <p:cNvSpPr txBox="1"/>
          <p:nvPr/>
        </p:nvSpPr>
        <p:spPr>
          <a:xfrm>
            <a:off x="6432013" y="5715781"/>
            <a:ext cx="1140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 c(S)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0" name="Double Bracket 69">
            <a:extLst>
              <a:ext uri="{FF2B5EF4-FFF2-40B4-BE49-F238E27FC236}">
                <a16:creationId xmlns:a16="http://schemas.microsoft.com/office/drawing/2014/main" id="{6E54933B-F9A4-9D57-1744-9A6B81A324CB}"/>
              </a:ext>
            </a:extLst>
          </p:cNvPr>
          <p:cNvSpPr/>
          <p:nvPr/>
        </p:nvSpPr>
        <p:spPr>
          <a:xfrm>
            <a:off x="2461848" y="5491769"/>
            <a:ext cx="2591894" cy="886812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E3BB768E-AD92-46BB-06B3-67E20500965D}"/>
              </a:ext>
            </a:extLst>
          </p:cNvPr>
          <p:cNvSpPr txBox="1"/>
          <p:nvPr/>
        </p:nvSpPr>
        <p:spPr>
          <a:xfrm>
            <a:off x="3735257" y="5732120"/>
            <a:ext cx="350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+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2" name="CasellaDiTesto 3">
            <a:extLst>
              <a:ext uri="{FF2B5EF4-FFF2-40B4-BE49-F238E27FC236}">
                <a16:creationId xmlns:a16="http://schemas.microsoft.com/office/drawing/2014/main" id="{053B7020-46BC-83EF-F99E-9B9F968D27E4}"/>
              </a:ext>
            </a:extLst>
          </p:cNvPr>
          <p:cNvSpPr txBox="1"/>
          <p:nvPr/>
        </p:nvSpPr>
        <p:spPr>
          <a:xfrm>
            <a:off x="3944440" y="5664928"/>
            <a:ext cx="443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...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9250071-28DF-D8F3-3F59-0D77AB621154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12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8" grpId="0"/>
      <p:bldP spid="35" grpId="0"/>
      <p:bldP spid="36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3" grpId="0"/>
      <p:bldP spid="54" grpId="0"/>
      <p:bldP spid="56" grpId="0"/>
      <p:bldP spid="57" grpId="0"/>
      <p:bldP spid="58" grpId="0"/>
      <p:bldP spid="60" grpId="0"/>
      <p:bldP spid="61" grpId="0"/>
      <p:bldP spid="62" grpId="0"/>
      <p:bldP spid="64" grpId="0"/>
      <p:bldP spid="65" grpId="0"/>
      <p:bldP spid="67" grpId="0"/>
      <p:bldP spid="69" grpId="0"/>
      <p:bldP spid="70" grpId="0" animBg="1"/>
      <p:bldP spid="71" grpId="0"/>
      <p:bldP spid="72" grpId="0"/>
      <p:bldP spid="7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0" y="397483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greedy algorithm is a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-approximation algorithm for the SC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42768" y="119021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244616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1C707A0-2EB5-3842-187F-B685F419561A}"/>
              </a:ext>
            </a:extLst>
          </p:cNvPr>
          <p:cNvSpPr txBox="1"/>
          <p:nvPr/>
        </p:nvSpPr>
        <p:spPr>
          <a:xfrm>
            <a:off x="467544" y="1778483"/>
            <a:ext cx="2423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the cover=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72859F5-4555-0D37-FFCA-4247C8A4B2CF}"/>
              </a:ext>
            </a:extLst>
          </p:cNvPr>
          <p:cNvSpPr txBox="1"/>
          <p:nvPr/>
        </p:nvSpPr>
        <p:spPr>
          <a:xfrm>
            <a:off x="2701218" y="161737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C668C7B-A5DB-5BF0-A6C3-058CBB9A975A}"/>
              </a:ext>
            </a:extLst>
          </p:cNvPr>
          <p:cNvSpPr txBox="1"/>
          <p:nvPr/>
        </p:nvSpPr>
        <p:spPr>
          <a:xfrm>
            <a:off x="2608866" y="2076832"/>
            <a:ext cx="70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e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itchFamily="66" charset="0"/>
              </a:rPr>
              <a:t>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C3E35B8B-FB00-AF04-A2D0-587BF51E786F}"/>
              </a:ext>
            </a:extLst>
          </p:cNvPr>
          <p:cNvSpPr txBox="1"/>
          <p:nvPr/>
        </p:nvSpPr>
        <p:spPr>
          <a:xfrm>
            <a:off x="3035278" y="1778483"/>
            <a:ext cx="128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22CFBA5-AB5C-E366-EDD8-16CBED24E93D}"/>
              </a:ext>
            </a:extLst>
          </p:cNvPr>
          <p:cNvSpPr txBox="1"/>
          <p:nvPr/>
        </p:nvSpPr>
        <p:spPr>
          <a:xfrm>
            <a:off x="5288125" y="1778483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OPT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861A31FE-8767-532B-3EE8-99CB40FE0BCD}"/>
              </a:ext>
            </a:extLst>
          </p:cNvPr>
          <p:cNvSpPr txBox="1"/>
          <p:nvPr/>
        </p:nvSpPr>
        <p:spPr>
          <a:xfrm>
            <a:off x="6469581" y="1778483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 err="1">
                <a:latin typeface="Comic Sans MS" pitchFamily="66" charset="0"/>
              </a:rPr>
              <a:t>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F4A80233-C298-C130-2FED-696838BA4861}"/>
              </a:ext>
            </a:extLst>
          </p:cNvPr>
          <p:cNvSpPr txBox="1"/>
          <p:nvPr/>
        </p:nvSpPr>
        <p:spPr>
          <a:xfrm>
            <a:off x="4052674" y="1771068"/>
            <a:ext cx="327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EAF5F8C-1051-FCB4-DE40-3E03CB119EA7}"/>
              </a:ext>
            </a:extLst>
          </p:cNvPr>
          <p:cNvSpPr txBox="1"/>
          <p:nvPr/>
        </p:nvSpPr>
        <p:spPr>
          <a:xfrm>
            <a:off x="4216551" y="1771068"/>
            <a:ext cx="489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F497F30B-6FC6-CBD6-4EE4-BB31ECEFC17C}"/>
              </a:ext>
            </a:extLst>
          </p:cNvPr>
          <p:cNvSpPr txBox="1"/>
          <p:nvPr/>
        </p:nvSpPr>
        <p:spPr>
          <a:xfrm>
            <a:off x="4587136" y="157997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17CAD49A-11B2-0D46-DF01-E3785742DB04}"/>
              </a:ext>
            </a:extLst>
          </p:cNvPr>
          <p:cNvSpPr txBox="1"/>
          <p:nvPr/>
        </p:nvSpPr>
        <p:spPr>
          <a:xfrm>
            <a:off x="4494784" y="2039425"/>
            <a:ext cx="70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e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itchFamily="66" charset="0"/>
              </a:rPr>
              <a:t>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5605506-D794-6010-67DE-A8CCFFD332CC}"/>
              </a:ext>
            </a:extLst>
          </p:cNvPr>
          <p:cNvSpPr txBox="1"/>
          <p:nvPr/>
        </p:nvSpPr>
        <p:spPr>
          <a:xfrm>
            <a:off x="4921196" y="1741076"/>
            <a:ext cx="427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37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4" grpId="0" animBg="1"/>
      <p:bldP spid="2" grpId="0"/>
      <p:bldP spid="3" grpId="0"/>
      <p:bldP spid="7" grpId="0"/>
      <p:bldP spid="8" grpId="0"/>
      <p:bldP spid="12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Linear Programming: rounding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827584" y="4797152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frequency </a:t>
            </a:r>
            <a:r>
              <a:rPr lang="en-US" sz="2000" dirty="0">
                <a:latin typeface="Comic Sans MS" pitchFamily="66" charset="0"/>
              </a:rPr>
              <a:t>of an element e: number of sets e belongs to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827584" y="5333146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: frequency of the most frequent element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4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2EB146-80AA-5578-8C3C-C4A45E5D02B8}"/>
              </a:ext>
            </a:extLst>
          </p:cNvPr>
          <p:cNvSpPr txBox="1"/>
          <p:nvPr/>
        </p:nvSpPr>
        <p:spPr>
          <a:xfrm>
            <a:off x="13708" y="116632"/>
            <a:ext cx="830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 Integer Linear Programming (ILP) formulation of SC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C5965B-A2A0-C5DD-334F-699A19E7A601}"/>
              </a:ext>
            </a:extLst>
          </p:cNvPr>
          <p:cNvGrpSpPr/>
          <p:nvPr/>
        </p:nvGrpSpPr>
        <p:grpSpPr>
          <a:xfrm>
            <a:off x="35496" y="1268760"/>
            <a:ext cx="4221025" cy="2304256"/>
            <a:chOff x="35496" y="1268760"/>
            <a:chExt cx="4221025" cy="2304256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39890627-D69B-BB29-2E08-1EFD54A817BC}"/>
                </a:ext>
              </a:extLst>
            </p:cNvPr>
            <p:cNvSpPr txBox="1"/>
            <p:nvPr/>
          </p:nvSpPr>
          <p:spPr>
            <a:xfrm>
              <a:off x="35496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FAD306B6-F99C-E6D6-5A85-9A6EAD7542F7}"/>
                </a:ext>
              </a:extLst>
            </p:cNvPr>
            <p:cNvSpPr txBox="1"/>
            <p:nvPr/>
          </p:nvSpPr>
          <p:spPr>
            <a:xfrm>
              <a:off x="3203848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4A34172-42B2-D145-A0DA-D5D64797F119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9DDDF61-251E-C349-9122-98852132DB17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DB2FAF-5BA0-E6D3-1C61-BEC71C971A3D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C96D42B-84E2-E250-5ECA-92B54C1C0FFA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2E350C6-0448-9F4A-9DAA-DB6F12B913B7}"/>
                </a:ext>
              </a:extLst>
            </p:cNvPr>
            <p:cNvSpPr txBox="1"/>
            <p:nvPr/>
          </p:nvSpPr>
          <p:spPr>
            <a:xfrm>
              <a:off x="1590077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BDDEC95-E5E7-E8FA-46A5-1415FFB2C394}"/>
                </a:ext>
              </a:extLst>
            </p:cNvPr>
            <p:cNvSpPr txBox="1"/>
            <p:nvPr/>
          </p:nvSpPr>
          <p:spPr>
            <a:xfrm>
              <a:off x="1356305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34084FC8-259A-D661-3E1A-F7468DB70464}"/>
                </a:ext>
              </a:extLst>
            </p:cNvPr>
            <p:cNvSpPr txBox="1"/>
            <p:nvPr/>
          </p:nvSpPr>
          <p:spPr>
            <a:xfrm>
              <a:off x="1895856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70393C6B-BF46-9C45-FE8E-AF985E762C40}"/>
                </a:ext>
              </a:extLst>
            </p:cNvPr>
            <p:cNvSpPr txBox="1"/>
            <p:nvPr/>
          </p:nvSpPr>
          <p:spPr>
            <a:xfrm>
              <a:off x="1563200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352EE35-D6A4-4206-F924-77BDB20D7D40}"/>
                </a:ext>
              </a:extLst>
            </p:cNvPr>
            <p:cNvSpPr txBox="1"/>
            <p:nvPr/>
          </p:nvSpPr>
          <p:spPr>
            <a:xfrm>
              <a:off x="3203848" y="3111351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6D5B1CA-8550-7D6C-A748-E93986A76B9C}"/>
              </a:ext>
            </a:extLst>
          </p:cNvPr>
          <p:cNvSpPr txBox="1"/>
          <p:nvPr/>
        </p:nvSpPr>
        <p:spPr>
          <a:xfrm>
            <a:off x="959543" y="4145116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7F19380-98F6-5E26-AC6A-2497C7BB57D7}"/>
              </a:ext>
            </a:extLst>
          </p:cNvPr>
          <p:cNvSpPr txBox="1"/>
          <p:nvPr/>
        </p:nvSpPr>
        <p:spPr>
          <a:xfrm>
            <a:off x="1616744" y="4133475"/>
            <a:ext cx="13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&amp;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S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D69B7E7-8FA7-76EC-AD12-50F16EE18BB5}"/>
              </a:ext>
            </a:extLst>
          </p:cNvPr>
          <p:cNvSpPr txBox="1"/>
          <p:nvPr/>
        </p:nvSpPr>
        <p:spPr>
          <a:xfrm>
            <a:off x="1100016" y="3885085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relax with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4F2D3EB-27F1-FB19-3AFC-55C2E1E54B6D}"/>
              </a:ext>
            </a:extLst>
          </p:cNvPr>
          <p:cNvCxnSpPr>
            <a:cxnSpLocks/>
          </p:cNvCxnSpPr>
          <p:nvPr/>
        </p:nvCxnSpPr>
        <p:spPr>
          <a:xfrm>
            <a:off x="1691680" y="3511461"/>
            <a:ext cx="0" cy="493603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>
            <a:extLst>
              <a:ext uri="{FF2B5EF4-FFF2-40B4-BE49-F238E27FC236}">
                <a16:creationId xmlns:a16="http://schemas.microsoft.com/office/drawing/2014/main" id="{3349CB4B-C3EF-5309-E65F-BA6117523A26}"/>
              </a:ext>
            </a:extLst>
          </p:cNvPr>
          <p:cNvSpPr/>
          <p:nvPr/>
        </p:nvSpPr>
        <p:spPr>
          <a:xfrm rot="16200000">
            <a:off x="2181471" y="4384292"/>
            <a:ext cx="288030" cy="576065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D5E6D068-D880-ED43-9BAB-591CC116DC25}"/>
              </a:ext>
            </a:extLst>
          </p:cNvPr>
          <p:cNvSpPr txBox="1"/>
          <p:nvPr/>
        </p:nvSpPr>
        <p:spPr>
          <a:xfrm>
            <a:off x="1731647" y="4829090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cs typeface="MV Boli" panose="02000500030200090000" pitchFamily="2" charset="0"/>
              </a:rPr>
              <a:t>redundant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BBABA4-01AF-C4A5-10B0-1C8148E9A417}"/>
              </a:ext>
            </a:extLst>
          </p:cNvPr>
          <p:cNvGrpSpPr/>
          <p:nvPr/>
        </p:nvGrpSpPr>
        <p:grpSpPr>
          <a:xfrm>
            <a:off x="4980525" y="1268760"/>
            <a:ext cx="4271995" cy="2304256"/>
            <a:chOff x="4980525" y="1268760"/>
            <a:chExt cx="4271995" cy="2304256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DF577C2F-383B-5849-D6C0-15C54279FFB5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E8AFEBC8-D582-A126-CB28-F68D7A0B27A5}"/>
                </a:ext>
              </a:extLst>
            </p:cNvPr>
            <p:cNvSpPr txBox="1"/>
            <p:nvPr/>
          </p:nvSpPr>
          <p:spPr>
            <a:xfrm>
              <a:off x="8199847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BC885B2D-C653-426F-1690-7A25F50D0A94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9DC546A-178E-9C4F-F6E9-37201FDFF17D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3EDD4C5-24B2-8C10-C11F-7A8EDB737075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44FCB0A4-1869-0716-7598-59E6080E13B2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2FC35B07-C57E-16C5-5E4F-030BD75FD472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01A46BF9-8D9D-5776-958B-B613D8595BFB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2810C8B5-FF67-7851-3948-C9199488F1D5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48210813-3B7F-4799-6773-6FD3D868506A}"/>
                </a:ext>
              </a:extLst>
            </p:cNvPr>
            <p:cNvSpPr txBox="1"/>
            <p:nvPr/>
          </p:nvSpPr>
          <p:spPr>
            <a:xfrm>
              <a:off x="6508229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441E99CA-35E0-7E5B-31E9-6EF313999AE2}"/>
                </a:ext>
              </a:extLst>
            </p:cNvPr>
            <p:cNvSpPr txBox="1"/>
            <p:nvPr/>
          </p:nvSpPr>
          <p:spPr>
            <a:xfrm>
              <a:off x="8199847" y="3111351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D58E64E3-7DAF-00BD-BBE4-54045151A7D7}"/>
              </a:ext>
            </a:extLst>
          </p:cNvPr>
          <p:cNvSpPr txBox="1"/>
          <p:nvPr/>
        </p:nvSpPr>
        <p:spPr>
          <a:xfrm>
            <a:off x="5108805" y="842710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8656405-780F-7D80-E258-ED5771C5FE11}"/>
              </a:ext>
            </a:extLst>
          </p:cNvPr>
          <p:cNvSpPr txBox="1"/>
          <p:nvPr/>
        </p:nvSpPr>
        <p:spPr>
          <a:xfrm>
            <a:off x="5167063" y="4005064"/>
            <a:ext cx="2789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 feasible solution 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fractional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SC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A114345-3DE4-6ED9-2B83-D470145FF67A}"/>
              </a:ext>
            </a:extLst>
          </p:cNvPr>
          <p:cNvSpPr txBox="1"/>
          <p:nvPr/>
        </p:nvSpPr>
        <p:spPr>
          <a:xfrm>
            <a:off x="4238190" y="4817449"/>
            <a:ext cx="4598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cost of the min fractional SC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DAEB5F5-AE27-C498-9C56-E5ABD1EACDA1}"/>
              </a:ext>
            </a:extLst>
          </p:cNvPr>
          <p:cNvSpPr txBox="1"/>
          <p:nvPr/>
        </p:nvSpPr>
        <p:spPr>
          <a:xfrm>
            <a:off x="3399587" y="6119171"/>
            <a:ext cx="2021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4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4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 OPT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D7E9E3-870A-F130-55A8-F83662A7F5DB}"/>
              </a:ext>
            </a:extLst>
          </p:cNvPr>
          <p:cNvSpPr/>
          <p:nvPr/>
        </p:nvSpPr>
        <p:spPr>
          <a:xfrm>
            <a:off x="3034893" y="5914067"/>
            <a:ext cx="2682851" cy="82730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2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 animBg="1"/>
      <p:bldP spid="30" grpId="0"/>
      <p:bldP spid="42" grpId="0"/>
      <p:bldP spid="43" grpId="0"/>
      <p:bldP spid="44" grpId="0"/>
      <p:bldP spid="45" grpId="0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4378457" y="2349272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OPT=2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an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803503" y="3657798"/>
            <a:ext cx="28323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3 elements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3 sets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sets have cost 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3814434" y="3389322"/>
            <a:ext cx="2472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set all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x</a:t>
            </a:r>
            <a:r>
              <a:rPr lang="en-US" sz="2000" baseline="-25000" dirty="0" err="1">
                <a:solidFill>
                  <a:schemeClr val="accent6"/>
                </a:solidFill>
                <a:latin typeface="Comic Sans MS" pitchFamily="66" charset="0"/>
              </a:rPr>
              <a:t>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to ½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B6B1B90-D8F2-E186-9662-F728304AC6B0}"/>
              </a:ext>
            </a:extLst>
          </p:cNvPr>
          <p:cNvSpPr/>
          <p:nvPr/>
        </p:nvSpPr>
        <p:spPr>
          <a:xfrm>
            <a:off x="1285772" y="3055759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F3D5FD6-E5C5-C5FE-CE41-FE9EBDEFA199}"/>
              </a:ext>
            </a:extLst>
          </p:cNvPr>
          <p:cNvSpPr/>
          <p:nvPr/>
        </p:nvSpPr>
        <p:spPr>
          <a:xfrm>
            <a:off x="1955631" y="240531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BD84D0-6F5B-88AA-2CB4-BCC02DF131E0}"/>
              </a:ext>
            </a:extLst>
          </p:cNvPr>
          <p:cNvSpPr/>
          <p:nvPr/>
        </p:nvSpPr>
        <p:spPr>
          <a:xfrm>
            <a:off x="2459687" y="306506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4959EDA-8905-5BDB-B560-D2850710DDE0}"/>
              </a:ext>
            </a:extLst>
          </p:cNvPr>
          <p:cNvSpPr/>
          <p:nvPr/>
        </p:nvSpPr>
        <p:spPr>
          <a:xfrm rot="2572196">
            <a:off x="1330149" y="2068957"/>
            <a:ext cx="770301" cy="141119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2A23479-E902-87B4-0AB2-E78B584D4FC2}"/>
              </a:ext>
            </a:extLst>
          </p:cNvPr>
          <p:cNvSpPr/>
          <p:nvPr/>
        </p:nvSpPr>
        <p:spPr>
          <a:xfrm rot="8417458">
            <a:off x="1950477" y="2068956"/>
            <a:ext cx="770301" cy="141119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BF07A92-54D5-C12D-B832-E06BDBF4BBF7}"/>
              </a:ext>
            </a:extLst>
          </p:cNvPr>
          <p:cNvSpPr/>
          <p:nvPr/>
        </p:nvSpPr>
        <p:spPr>
          <a:xfrm rot="5400000">
            <a:off x="1719612" y="2316665"/>
            <a:ext cx="616053" cy="1656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E78272E-E080-1698-ADC1-924AD46E89CF}"/>
              </a:ext>
            </a:extLst>
          </p:cNvPr>
          <p:cNvSpPr txBox="1"/>
          <p:nvPr/>
        </p:nvSpPr>
        <p:spPr>
          <a:xfrm>
            <a:off x="4390498" y="295727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=1.5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18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8717D8F-B2E7-1297-7686-A0564458EBDE}"/>
              </a:ext>
            </a:extLst>
          </p:cNvPr>
          <p:cNvGrpSpPr/>
          <p:nvPr/>
        </p:nvGrpSpPr>
        <p:grpSpPr>
          <a:xfrm>
            <a:off x="2339752" y="470674"/>
            <a:ext cx="4271995" cy="2304256"/>
            <a:chOff x="4980525" y="1268760"/>
            <a:chExt cx="4271995" cy="2304256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0B69D3E1-2BB6-E120-7D30-1CC5C93C0C13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7DBDC768-368F-7EE2-F09B-6109BB1A8CED}"/>
                </a:ext>
              </a:extLst>
            </p:cNvPr>
            <p:cNvSpPr txBox="1"/>
            <p:nvPr/>
          </p:nvSpPr>
          <p:spPr>
            <a:xfrm>
              <a:off x="8199847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3635E396-F6BF-8C61-34DA-B8E9E26BF9E3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DCCA277-1841-6367-D1DB-9C794C3FA828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52BD56E-1142-CC21-8D9A-4E77FAECB7F8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78AF9E2-C476-F7D9-6DE2-DB78023B387B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5CEA98A4-A90C-5AA1-89D2-BAE1BB186E60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16FF45F5-B4AE-817A-9290-870A220EAEEB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619A9167-2F09-E49D-C76A-DCEF6BD5F5D5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CA715240-3BA7-4356-9BC6-41F5FD2852A2}"/>
                </a:ext>
              </a:extLst>
            </p:cNvPr>
            <p:cNvSpPr txBox="1"/>
            <p:nvPr/>
          </p:nvSpPr>
          <p:spPr>
            <a:xfrm>
              <a:off x="6508229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58272FBE-47E5-C0AC-2B5E-CEA047615350}"/>
                </a:ext>
              </a:extLst>
            </p:cNvPr>
            <p:cNvSpPr txBox="1"/>
            <p:nvPr/>
          </p:nvSpPr>
          <p:spPr>
            <a:xfrm>
              <a:off x="8199847" y="3111351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783767B-38FE-70B9-C524-CBBE3BE7B44A}"/>
              </a:ext>
            </a:extLst>
          </p:cNvPr>
          <p:cNvSpPr txBox="1"/>
          <p:nvPr/>
        </p:nvSpPr>
        <p:spPr>
          <a:xfrm>
            <a:off x="2468032" y="44624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D706FC15-29A4-CF3D-0ACA-AAEB7B2BF7D2}"/>
              </a:ext>
            </a:extLst>
          </p:cNvPr>
          <p:cNvSpPr txBox="1"/>
          <p:nvPr/>
        </p:nvSpPr>
        <p:spPr>
          <a:xfrm>
            <a:off x="251520" y="2900843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which algorithm do you know to solve a linear program?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9991CC3-6316-C62D-587E-998A0A4E6489}"/>
              </a:ext>
            </a:extLst>
          </p:cNvPr>
          <p:cNvSpPr txBox="1"/>
          <p:nvPr/>
        </p:nvSpPr>
        <p:spPr>
          <a:xfrm>
            <a:off x="593892" y="3588985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simplex algorithm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F880FBF-9466-44BC-3D84-94FC18009139}"/>
              </a:ext>
            </a:extLst>
          </p:cNvPr>
          <p:cNvSpPr txBox="1"/>
          <p:nvPr/>
        </p:nvSpPr>
        <p:spPr>
          <a:xfrm>
            <a:off x="593892" y="4563031"/>
            <a:ext cx="274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ellipsoid method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AB506FC-5AD8-4F25-66FB-84CC6A8B6BCB}"/>
              </a:ext>
            </a:extLst>
          </p:cNvPr>
          <p:cNvSpPr txBox="1"/>
          <p:nvPr/>
        </p:nvSpPr>
        <p:spPr>
          <a:xfrm>
            <a:off x="3338851" y="3360567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(exponential running time in the worst case, but almost linear in practice) 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EECAF26-1115-7208-EABD-328FA991856D}"/>
              </a:ext>
            </a:extLst>
          </p:cNvPr>
          <p:cNvSpPr txBox="1"/>
          <p:nvPr/>
        </p:nvSpPr>
        <p:spPr>
          <a:xfrm>
            <a:off x="3338851" y="4393847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(poly-time in the worst case, but not so good in practice) 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031EB9D-F0FE-3F8E-E791-C978C5626B83}"/>
              </a:ext>
            </a:extLst>
          </p:cNvPr>
          <p:cNvSpPr txBox="1"/>
          <p:nvPr/>
        </p:nvSpPr>
        <p:spPr>
          <a:xfrm>
            <a:off x="278296" y="5493131"/>
            <a:ext cx="8865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why worst-case complexity fails here to predict the behavior of these algorithms?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43F9EB6-18EF-DE7E-D746-8DB7AAF7E8EE}"/>
              </a:ext>
            </a:extLst>
          </p:cNvPr>
          <p:cNvSpPr txBox="1"/>
          <p:nvPr/>
        </p:nvSpPr>
        <p:spPr>
          <a:xfrm>
            <a:off x="593892" y="6267122"/>
            <a:ext cx="34620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beyond worst case analysis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959C5A13-D613-DE8C-5865-FB726C073015}"/>
              </a:ext>
            </a:extLst>
          </p:cNvPr>
          <p:cNvSpPr txBox="1"/>
          <p:nvPr/>
        </p:nvSpPr>
        <p:spPr>
          <a:xfrm>
            <a:off x="4451507" y="615957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a good candidate for another advanced topic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8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E61505-408B-10E5-5833-46D678EA2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08" y="-27384"/>
            <a:ext cx="8422783" cy="1925392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868E9931-76BF-24ED-43AA-6CD5AACF3CA9}"/>
              </a:ext>
            </a:extLst>
          </p:cNvPr>
          <p:cNvSpPr txBox="1"/>
          <p:nvPr/>
        </p:nvSpPr>
        <p:spPr>
          <a:xfrm>
            <a:off x="17282" y="1763829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an f-approximation algorithm for the SC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F5A6D54-72A8-7984-7477-5380BE8F6F52}"/>
              </a:ext>
            </a:extLst>
          </p:cNvPr>
          <p:cNvSpPr txBox="1"/>
          <p:nvPr/>
        </p:nvSpPr>
        <p:spPr>
          <a:xfrm>
            <a:off x="35496" y="237342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C7519B7-EF70-D9CD-69BC-C6427633AC93}"/>
              </a:ext>
            </a:extLst>
          </p:cNvPr>
          <p:cNvSpPr txBox="1"/>
          <p:nvPr/>
        </p:nvSpPr>
        <p:spPr>
          <a:xfrm>
            <a:off x="24554" y="274566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solution computed is a feasible cover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35893EC-51FE-6AA9-77A5-18EAD490CF29}"/>
              </a:ext>
            </a:extLst>
          </p:cNvPr>
          <p:cNvSpPr/>
          <p:nvPr/>
        </p:nvSpPr>
        <p:spPr>
          <a:xfrm>
            <a:off x="2699792" y="4647056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4C9AAF1E-83D3-84A1-06B2-D84B77CD0D82}"/>
              </a:ext>
            </a:extLst>
          </p:cNvPr>
          <p:cNvSpPr txBox="1"/>
          <p:nvPr/>
        </p:nvSpPr>
        <p:spPr>
          <a:xfrm>
            <a:off x="24554" y="5301208"/>
            <a:ext cx="9076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rounding process increases each 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by a factor of at most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8F81893-DF4D-3B53-A414-2172699B17CE}"/>
              </a:ext>
            </a:extLst>
          </p:cNvPr>
          <p:cNvSpPr/>
          <p:nvPr/>
        </p:nvSpPr>
        <p:spPr>
          <a:xfrm>
            <a:off x="1044072" y="4146951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2DEBCCD-BAD3-6824-2299-67A065C117B5}"/>
              </a:ext>
            </a:extLst>
          </p:cNvPr>
          <p:cNvSpPr/>
          <p:nvPr/>
        </p:nvSpPr>
        <p:spPr>
          <a:xfrm rot="7364835">
            <a:off x="324361" y="3272105"/>
            <a:ext cx="699567" cy="141119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709EB8D-E061-62DC-43A1-6D193370B013}"/>
              </a:ext>
            </a:extLst>
          </p:cNvPr>
          <p:cNvSpPr/>
          <p:nvPr/>
        </p:nvSpPr>
        <p:spPr>
          <a:xfrm rot="10800000">
            <a:off x="830068" y="3167169"/>
            <a:ext cx="572023" cy="13156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1ECBB15-FB6E-896C-8482-D40F3978E085}"/>
              </a:ext>
            </a:extLst>
          </p:cNvPr>
          <p:cNvSpPr/>
          <p:nvPr/>
        </p:nvSpPr>
        <p:spPr>
          <a:xfrm rot="14221629">
            <a:off x="1200780" y="3394646"/>
            <a:ext cx="643285" cy="128025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F53FD9C-2186-85C6-E7CB-23C3C0D3A460}"/>
              </a:ext>
            </a:extLst>
          </p:cNvPr>
          <p:cNvSpPr txBox="1"/>
          <p:nvPr/>
        </p:nvSpPr>
        <p:spPr>
          <a:xfrm>
            <a:off x="2443061" y="3164062"/>
            <a:ext cx="6847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pick an element e and consider the at most f sets containing 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B6CD9EF3-C9C0-1FEC-CB39-0EFED8ACD9D1}"/>
              </a:ext>
            </a:extLst>
          </p:cNvPr>
          <p:cNvSpPr txBox="1"/>
          <p:nvPr/>
        </p:nvSpPr>
        <p:spPr>
          <a:xfrm>
            <a:off x="2452214" y="3813587"/>
            <a:ext cx="5763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 is covered in the fractional solution there is at least a set S with x</a:t>
            </a:r>
            <a:r>
              <a:rPr lang="en-US" sz="2000" baseline="-25000" dirty="0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1/f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98294D7-5EA4-D215-CD45-06943F8D4365}"/>
              </a:ext>
            </a:extLst>
          </p:cNvPr>
          <p:cNvSpPr txBox="1"/>
          <p:nvPr/>
        </p:nvSpPr>
        <p:spPr>
          <a:xfrm>
            <a:off x="3338034" y="4605121"/>
            <a:ext cx="5763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is covered in the computed integer solution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9132F0-2B08-91A0-48CB-053AEB07FAB6}"/>
              </a:ext>
            </a:extLst>
          </p:cNvPr>
          <p:cNvSpPr txBox="1"/>
          <p:nvPr/>
        </p:nvSpPr>
        <p:spPr>
          <a:xfrm>
            <a:off x="960427" y="444991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e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12DBFA9-3D32-FC1B-8BE7-17F8F6514C5C}"/>
              </a:ext>
            </a:extLst>
          </p:cNvPr>
          <p:cNvSpPr txBox="1"/>
          <p:nvPr/>
        </p:nvSpPr>
        <p:spPr>
          <a:xfrm>
            <a:off x="179512" y="5950733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the computed cover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f </a:t>
            </a:r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9818FD-02A8-8A0B-0809-F0C00CA39540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2" grpId="0"/>
      <p:bldP spid="16" grpId="0" animBg="1"/>
      <p:bldP spid="17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3274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an undirected graph G=(V,E)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vertex v has a cost c(v)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9278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968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956882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cost(U) 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35496" y="117632"/>
            <a:ext cx="90010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 special case: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weighted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400" dirty="0">
                <a:latin typeface="Comic Sans MS" pitchFamily="66" charset="0"/>
                <a:cs typeface="Times New Roman" pitchFamily="18" charset="0"/>
              </a:rPr>
              <a:t>Vertex Cover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75674D4-F83C-ACD7-AF65-6C15B6A4D45A}"/>
              </a:ext>
            </a:extLst>
          </p:cNvPr>
          <p:cNvSpPr txBox="1"/>
          <p:nvPr/>
        </p:nvSpPr>
        <p:spPr>
          <a:xfrm>
            <a:off x="1403648" y="279312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C5AA1A9-61A1-F73B-2662-A3E1C5F163F1}"/>
              </a:ext>
            </a:extLst>
          </p:cNvPr>
          <p:cNvSpPr txBox="1"/>
          <p:nvPr/>
        </p:nvSpPr>
        <p:spPr>
          <a:xfrm>
            <a:off x="1295636" y="3262004"/>
            <a:ext cx="82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vU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70416A0-4346-E458-37EE-4A5A7E6E8ED9}"/>
              </a:ext>
            </a:extLst>
          </p:cNvPr>
          <p:cNvSpPr txBox="1"/>
          <p:nvPr/>
        </p:nvSpPr>
        <p:spPr>
          <a:xfrm>
            <a:off x="1709428" y="295422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c(v)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E7D747A9-657A-F13A-DD57-909333529540}"/>
              </a:ext>
            </a:extLst>
          </p:cNvPr>
          <p:cNvSpPr txBox="1"/>
          <p:nvPr/>
        </p:nvSpPr>
        <p:spPr>
          <a:xfrm>
            <a:off x="648072" y="3892986"/>
            <a:ext cx="7956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f: </a:t>
            </a:r>
            <a:r>
              <a:rPr lang="en-US" sz="2000" dirty="0">
                <a:latin typeface="Comic Sans MS" pitchFamily="66" charset="0"/>
              </a:rPr>
              <a:t>frequency of the most frequent element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=2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0A6723FE-9743-B6AC-4059-1F0BBE3AF116}"/>
              </a:ext>
            </a:extLst>
          </p:cNvPr>
          <p:cNvSpPr/>
          <p:nvPr/>
        </p:nvSpPr>
        <p:spPr>
          <a:xfrm>
            <a:off x="719572" y="4763588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EB4CFE6-5CB1-7B7A-B412-5C3C3EA2535D}"/>
              </a:ext>
            </a:extLst>
          </p:cNvPr>
          <p:cNvSpPr txBox="1"/>
          <p:nvPr/>
        </p:nvSpPr>
        <p:spPr>
          <a:xfrm>
            <a:off x="1393818" y="4605121"/>
            <a:ext cx="613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LP-rounding algorithm is a 2-approximation algorithm for the weighted VC problem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927A64-A11E-B8EB-303B-40228EB74FF6}"/>
              </a:ext>
            </a:extLst>
          </p:cNvPr>
          <p:cNvSpPr/>
          <p:nvPr/>
        </p:nvSpPr>
        <p:spPr>
          <a:xfrm>
            <a:off x="1384598" y="4554746"/>
            <a:ext cx="5904656" cy="82730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3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/>
      <p:bldP spid="1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1675</Words>
  <Application>Microsoft Office PowerPoint</Application>
  <PresentationFormat>On-screen Show (4:3)</PresentationFormat>
  <Paragraphs>376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255</cp:revision>
  <dcterms:created xsi:type="dcterms:W3CDTF">2013-03-05T17:51:33Z</dcterms:created>
  <dcterms:modified xsi:type="dcterms:W3CDTF">2023-03-30T14:04:02Z</dcterms:modified>
</cp:coreProperties>
</file>