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344" r:id="rId3"/>
    <p:sldId id="330" r:id="rId4"/>
    <p:sldId id="363" r:id="rId5"/>
    <p:sldId id="383" r:id="rId6"/>
    <p:sldId id="385" r:id="rId7"/>
    <p:sldId id="384" r:id="rId8"/>
    <p:sldId id="386" r:id="rId9"/>
    <p:sldId id="382" r:id="rId10"/>
    <p:sldId id="364" r:id="rId11"/>
    <p:sldId id="365" r:id="rId12"/>
    <p:sldId id="366" r:id="rId13"/>
    <p:sldId id="367" r:id="rId14"/>
    <p:sldId id="368" r:id="rId15"/>
    <p:sldId id="381" r:id="rId16"/>
    <p:sldId id="369" r:id="rId17"/>
    <p:sldId id="387" r:id="rId18"/>
    <p:sldId id="388" r:id="rId19"/>
    <p:sldId id="389" r:id="rId20"/>
    <p:sldId id="390" r:id="rId21"/>
    <p:sldId id="370" r:id="rId22"/>
    <p:sldId id="371" r:id="rId23"/>
    <p:sldId id="372" r:id="rId24"/>
    <p:sldId id="373" r:id="rId25"/>
    <p:sldId id="374" r:id="rId26"/>
    <p:sldId id="375" r:id="rId27"/>
    <p:sldId id="376" r:id="rId28"/>
    <p:sldId id="377" r:id="rId29"/>
    <p:sldId id="378" r:id="rId30"/>
    <p:sldId id="379" r:id="rId31"/>
    <p:sldId id="380" r:id="rId3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07/03/2026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3/7/2026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3" name="Sottotitolo 4">
            <a:extLst>
              <a:ext uri="{FF2B5EF4-FFF2-40B4-BE49-F238E27FC236}">
                <a16:creationId xmlns:a16="http://schemas.microsoft.com/office/drawing/2014/main" id="{A09AEDBF-F80F-E60F-E077-6F81E42E8F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61048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17282" y="162656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There is an approximation factor preserving reduction from the Steiner tree problem to the metric Steiner tree problem.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35496" y="120037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1556792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</a:rPr>
              <a:t>be an instance of the ST problem consisting of graph G=(V,E) and required vertices R.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-7995" y="2963826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instance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I’</a:t>
            </a:r>
            <a:r>
              <a:rPr lang="en-US" sz="2000" dirty="0">
                <a:latin typeface="Comic Sans MS" pitchFamily="66" charset="0"/>
              </a:rPr>
              <a:t> of metric ST problem: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G’=(V,E’) complete; c’(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 in G’= cost of any u-v shortest path in G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R’=R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B8B2FC1E-143C-277E-62A7-C835EF41F241}"/>
              </a:ext>
            </a:extLst>
          </p:cNvPr>
          <p:cNvSpPr txBox="1"/>
          <p:nvPr/>
        </p:nvSpPr>
        <p:spPr>
          <a:xfrm>
            <a:off x="35496" y="4437112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any </a:t>
            </a:r>
            <a:r>
              <a:rPr lang="en-US" sz="2000" dirty="0" err="1">
                <a:latin typeface="Comic Sans MS" pitchFamily="66" charset="0"/>
              </a:rPr>
              <a:t>steiner</a:t>
            </a:r>
            <a:r>
              <a:rPr lang="en-US" sz="2000" dirty="0">
                <a:latin typeface="Comic Sans MS" pitchFamily="66" charset="0"/>
              </a:rPr>
              <a:t> tree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T’</a:t>
            </a:r>
            <a:r>
              <a:rPr lang="en-US" sz="2000" dirty="0">
                <a:latin typeface="Comic Sans MS" pitchFamily="66" charset="0"/>
              </a:rPr>
              <a:t>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I’</a:t>
            </a:r>
            <a:r>
              <a:rPr lang="en-US" sz="2000" dirty="0">
                <a:latin typeface="Comic Sans MS" pitchFamily="66" charset="0"/>
              </a:rPr>
              <a:t> can be converted in poly-time into a </a:t>
            </a:r>
            <a:r>
              <a:rPr lang="en-US" sz="2000" dirty="0" err="1">
                <a:latin typeface="Comic Sans MS" pitchFamily="66" charset="0"/>
              </a:rPr>
              <a:t>steiner</a:t>
            </a:r>
            <a:r>
              <a:rPr lang="en-US" sz="2000" dirty="0">
                <a:latin typeface="Comic Sans MS" pitchFamily="66" charset="0"/>
              </a:rPr>
              <a:t> tree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of at most the same cost: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9A9C65DC-11E4-35EE-785B-52BBBE0D07E8}"/>
              </a:ext>
            </a:extLst>
          </p:cNvPr>
          <p:cNvSpPr txBox="1"/>
          <p:nvPr/>
        </p:nvSpPr>
        <p:spPr>
          <a:xfrm>
            <a:off x="35496" y="5229200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replace each edge 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T’</a:t>
            </a:r>
            <a:r>
              <a:rPr lang="en-US" sz="2000" dirty="0">
                <a:latin typeface="Comic Sans MS" pitchFamily="66" charset="0"/>
              </a:rPr>
              <a:t> with the shortest path in G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pick any spanning tree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of the obtained subgraph of G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BCF79C3F-C56B-3E21-F714-F0743E4FE696}"/>
              </a:ext>
            </a:extLst>
          </p:cNvPr>
          <p:cNvSpPr/>
          <p:nvPr/>
        </p:nvSpPr>
        <p:spPr>
          <a:xfrm>
            <a:off x="918760" y="2310871"/>
            <a:ext cx="576064" cy="3186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A32EB0-56A9-6503-7875-CE0A6901C872}"/>
              </a:ext>
            </a:extLst>
          </p:cNvPr>
          <p:cNvSpPr txBox="1"/>
          <p:nvPr/>
        </p:nvSpPr>
        <p:spPr>
          <a:xfrm>
            <a:off x="486082" y="2552710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3366FF"/>
                </a:solidFill>
                <a:latin typeface="Comic Sans MS" panose="030F0702030302020204" pitchFamily="66" charset="0"/>
              </a:rPr>
              <a:t>in </a:t>
            </a:r>
            <a:r>
              <a:rPr lang="it-IT" dirty="0" err="1">
                <a:solidFill>
                  <a:srgbClr val="3366FF"/>
                </a:solidFill>
                <a:latin typeface="Comic Sans MS" panose="030F0702030302020204" pitchFamily="66" charset="0"/>
              </a:rPr>
              <a:t>poly</a:t>
            </a:r>
            <a:r>
              <a:rPr lang="it-IT" dirty="0">
                <a:solidFill>
                  <a:srgbClr val="3366FF"/>
                </a:solidFill>
                <a:latin typeface="Comic Sans MS" panose="030F0702030302020204" pitchFamily="66" charset="0"/>
              </a:rPr>
              <a:t>-time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5248D46D-DB0E-472D-DC8D-98D384733E4F}"/>
              </a:ext>
            </a:extLst>
          </p:cNvPr>
          <p:cNvSpPr txBox="1"/>
          <p:nvPr/>
        </p:nvSpPr>
        <p:spPr>
          <a:xfrm>
            <a:off x="24554" y="3972544"/>
            <a:ext cx="4835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for every 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E, c’(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c(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u,v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),</a:t>
            </a:r>
            <a:r>
              <a:rPr lang="en-US" sz="2000" dirty="0">
                <a:latin typeface="Comic Sans MS" pitchFamily="66" charset="0"/>
              </a:rPr>
              <a:t>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16A14838-EF62-3C24-28D6-37E04E3E2CED}"/>
              </a:ext>
            </a:extLst>
          </p:cNvPr>
          <p:cNvSpPr txBox="1"/>
          <p:nvPr/>
        </p:nvSpPr>
        <p:spPr>
          <a:xfrm>
            <a:off x="4860032" y="3971440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I’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OPT(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A63FC182-E8DE-72A6-9F79-6BDAC3889CB6}"/>
              </a:ext>
            </a:extLst>
          </p:cNvPr>
          <p:cNvSpPr txBox="1"/>
          <p:nvPr/>
        </p:nvSpPr>
        <p:spPr>
          <a:xfrm>
            <a:off x="395536" y="6063958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T’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04364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4" grpId="0"/>
      <p:bldP spid="45" grpId="0"/>
      <p:bldP spid="46" grpId="0"/>
      <p:bldP spid="54" grpId="0" animBg="1"/>
      <p:bldP spid="2" grpId="0" animBg="1"/>
      <p:bldP spid="3" grpId="0"/>
      <p:bldP spid="8" grpId="0"/>
      <p:bldP spid="9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A656EA8-BAD2-A7DA-6C80-1D3013D7AD6A}"/>
              </a:ext>
            </a:extLst>
          </p:cNvPr>
          <p:cNvSpPr txBox="1"/>
          <p:nvPr/>
        </p:nvSpPr>
        <p:spPr>
          <a:xfrm>
            <a:off x="899592" y="1379673"/>
            <a:ext cx="7241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output a Minimum Spanning Tree (MST) of the subgraph of G induced by R</a:t>
            </a:r>
            <a:endParaRPr lang="en-US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5F97AD-E60B-9AB8-5D62-9A408022126D}"/>
              </a:ext>
            </a:extLst>
          </p:cNvPr>
          <p:cNvSpPr txBox="1"/>
          <p:nvPr/>
        </p:nvSpPr>
        <p:spPr>
          <a:xfrm>
            <a:off x="683568" y="836712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</a:t>
            </a:r>
            <a:endParaRPr lang="en-US" sz="1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93808D-C361-B480-EBFB-816F74486138}"/>
              </a:ext>
            </a:extLst>
          </p:cNvPr>
          <p:cNvSpPr/>
          <p:nvPr/>
        </p:nvSpPr>
        <p:spPr>
          <a:xfrm>
            <a:off x="395536" y="620688"/>
            <a:ext cx="8208912" cy="1944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1FCFCEF-CA0A-0A24-D207-BE3517AF3ED9}"/>
              </a:ext>
            </a:extLst>
          </p:cNvPr>
          <p:cNvSpPr/>
          <p:nvPr/>
        </p:nvSpPr>
        <p:spPr>
          <a:xfrm>
            <a:off x="1403648" y="4433003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30569D-A0E6-D097-8764-AD5B5C1F8531}"/>
              </a:ext>
            </a:extLst>
          </p:cNvPr>
          <p:cNvSpPr/>
          <p:nvPr/>
        </p:nvSpPr>
        <p:spPr>
          <a:xfrm>
            <a:off x="2195736" y="335699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D228751-EA6B-9E29-98F8-9ECF71E86095}"/>
              </a:ext>
            </a:extLst>
          </p:cNvPr>
          <p:cNvSpPr/>
          <p:nvPr/>
        </p:nvSpPr>
        <p:spPr>
          <a:xfrm>
            <a:off x="2915816" y="4433003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A269572-D7B3-B6D2-875E-A0541B8479F1}"/>
              </a:ext>
            </a:extLst>
          </p:cNvPr>
          <p:cNvSpPr/>
          <p:nvPr/>
        </p:nvSpPr>
        <p:spPr>
          <a:xfrm>
            <a:off x="2188687" y="4043968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5F891A4-1AE5-22D1-BAE3-257A982AD600}"/>
              </a:ext>
            </a:extLst>
          </p:cNvPr>
          <p:cNvCxnSpPr>
            <a:cxnSpLocks/>
            <a:stCxn id="7" idx="7"/>
            <a:endCxn id="10" idx="2"/>
          </p:cNvCxnSpPr>
          <p:nvPr/>
        </p:nvCxnSpPr>
        <p:spPr>
          <a:xfrm flipV="1">
            <a:off x="1526573" y="4115977"/>
            <a:ext cx="662114" cy="3381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47826FF-FAD9-99FC-C7EE-462E79ADEA80}"/>
              </a:ext>
            </a:extLst>
          </p:cNvPr>
          <p:cNvCxnSpPr>
            <a:cxnSpLocks/>
            <a:stCxn id="9" idx="2"/>
            <a:endCxn id="10" idx="6"/>
          </p:cNvCxnSpPr>
          <p:nvPr/>
        </p:nvCxnSpPr>
        <p:spPr>
          <a:xfrm flipH="1" flipV="1">
            <a:off x="2332703" y="4115977"/>
            <a:ext cx="583113" cy="38903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F2D5324-1249-78AC-C231-071A34088D29}"/>
              </a:ext>
            </a:extLst>
          </p:cNvPr>
          <p:cNvCxnSpPr>
            <a:cxnSpLocks/>
            <a:stCxn id="10" idx="0"/>
            <a:endCxn id="8" idx="4"/>
          </p:cNvCxnSpPr>
          <p:nvPr/>
        </p:nvCxnSpPr>
        <p:spPr>
          <a:xfrm flipV="1">
            <a:off x="2260695" y="3501009"/>
            <a:ext cx="7049" cy="54295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842BD33-8DB5-0FC0-DDEC-6525D99EA6C3}"/>
              </a:ext>
            </a:extLst>
          </p:cNvPr>
          <p:cNvCxnSpPr>
            <a:cxnSpLocks/>
            <a:stCxn id="7" idx="0"/>
            <a:endCxn id="8" idx="3"/>
          </p:cNvCxnSpPr>
          <p:nvPr/>
        </p:nvCxnSpPr>
        <p:spPr>
          <a:xfrm flipV="1">
            <a:off x="1475656" y="3479918"/>
            <a:ext cx="741171" cy="9530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C7DA621-7CD6-927F-DEFF-3246445C01EE}"/>
              </a:ext>
            </a:extLst>
          </p:cNvPr>
          <p:cNvCxnSpPr>
            <a:cxnSpLocks/>
            <a:stCxn id="9" idx="0"/>
            <a:endCxn id="8" idx="5"/>
          </p:cNvCxnSpPr>
          <p:nvPr/>
        </p:nvCxnSpPr>
        <p:spPr>
          <a:xfrm flipH="1" flipV="1">
            <a:off x="2318661" y="3479918"/>
            <a:ext cx="669163" cy="9530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A44BB03-6E0A-1C02-B266-B89273C681C7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1547664" y="4505012"/>
            <a:ext cx="1368152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751D4994-C537-5662-51CD-2523E0D30EDB}"/>
              </a:ext>
            </a:extLst>
          </p:cNvPr>
          <p:cNvSpPr txBox="1"/>
          <p:nvPr/>
        </p:nvSpPr>
        <p:spPr>
          <a:xfrm>
            <a:off x="1570480" y="3630273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EBB61C7-03B1-5DCF-1475-0C6A0F95C4CA}"/>
              </a:ext>
            </a:extLst>
          </p:cNvPr>
          <p:cNvSpPr txBox="1"/>
          <p:nvPr/>
        </p:nvSpPr>
        <p:spPr>
          <a:xfrm>
            <a:off x="2639996" y="362506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12F1F75-DB77-A5D0-3CC5-2B3C3689B036}"/>
              </a:ext>
            </a:extLst>
          </p:cNvPr>
          <p:cNvSpPr txBox="1"/>
          <p:nvPr/>
        </p:nvSpPr>
        <p:spPr>
          <a:xfrm>
            <a:off x="2097830" y="454627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EC8DB28-7CA6-EAB5-B9D0-1AE43F479F2E}"/>
              </a:ext>
            </a:extLst>
          </p:cNvPr>
          <p:cNvSpPr txBox="1"/>
          <p:nvPr/>
        </p:nvSpPr>
        <p:spPr>
          <a:xfrm>
            <a:off x="2014022" y="370538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B347315-3333-6472-A104-AB4A4F78837F}"/>
              </a:ext>
            </a:extLst>
          </p:cNvPr>
          <p:cNvSpPr txBox="1"/>
          <p:nvPr/>
        </p:nvSpPr>
        <p:spPr>
          <a:xfrm>
            <a:off x="2271672" y="414064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A7A1AFF-0CCB-8524-3354-380CA87A558F}"/>
              </a:ext>
            </a:extLst>
          </p:cNvPr>
          <p:cNvSpPr txBox="1"/>
          <p:nvPr/>
        </p:nvSpPr>
        <p:spPr>
          <a:xfrm>
            <a:off x="1847766" y="414996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D5D8AD41-7DBA-6858-706D-A0E1ED597C82}"/>
              </a:ext>
            </a:extLst>
          </p:cNvPr>
          <p:cNvSpPr/>
          <p:nvPr/>
        </p:nvSpPr>
        <p:spPr>
          <a:xfrm>
            <a:off x="323528" y="5589240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11593BD-CA96-71C2-CA4F-339DD9E44CF3}"/>
              </a:ext>
            </a:extLst>
          </p:cNvPr>
          <p:cNvSpPr/>
          <p:nvPr/>
        </p:nvSpPr>
        <p:spPr>
          <a:xfrm>
            <a:off x="323528" y="6093295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6698A30-761B-784F-3B86-F178156D1C79}"/>
              </a:ext>
            </a:extLst>
          </p:cNvPr>
          <p:cNvSpPr txBox="1"/>
          <p:nvPr/>
        </p:nvSpPr>
        <p:spPr>
          <a:xfrm>
            <a:off x="467544" y="5470254"/>
            <a:ext cx="218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required vertices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A27175F-425D-69C9-4E1F-8440F7C006EA}"/>
              </a:ext>
            </a:extLst>
          </p:cNvPr>
          <p:cNvSpPr txBox="1"/>
          <p:nvPr/>
        </p:nvSpPr>
        <p:spPr>
          <a:xfrm>
            <a:off x="467544" y="5968134"/>
            <a:ext cx="208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Steiner vertices</a:t>
            </a:r>
          </a:p>
        </p:txBody>
      </p:sp>
    </p:spTree>
    <p:extLst>
      <p:ext uri="{BB962C8B-B14F-4D97-AF65-F5344CB8AC3E}">
        <p14:creationId xmlns:p14="http://schemas.microsoft.com/office/powerpoint/2010/main" val="4048677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34" grpId="0"/>
      <p:bldP spid="35" grpId="0"/>
      <p:bldP spid="36" grpId="0"/>
      <p:bldP spid="39" grpId="0"/>
      <p:bldP spid="40" grpId="0"/>
      <p:bldP spid="41" grpId="0"/>
      <p:bldP spid="42" grpId="0" animBg="1"/>
      <p:bldP spid="43" grpId="0" animBg="1"/>
      <p:bldP spid="44" grpId="0"/>
      <p:bldP spid="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A656EA8-BAD2-A7DA-6C80-1D3013D7AD6A}"/>
              </a:ext>
            </a:extLst>
          </p:cNvPr>
          <p:cNvSpPr txBox="1"/>
          <p:nvPr/>
        </p:nvSpPr>
        <p:spPr>
          <a:xfrm>
            <a:off x="899592" y="1379673"/>
            <a:ext cx="7241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output a Minimum Spanning Tree (MST) of the subgraph of G induced by R</a:t>
            </a:r>
            <a:endParaRPr lang="en-US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5F97AD-E60B-9AB8-5D62-9A408022126D}"/>
              </a:ext>
            </a:extLst>
          </p:cNvPr>
          <p:cNvSpPr txBox="1"/>
          <p:nvPr/>
        </p:nvSpPr>
        <p:spPr>
          <a:xfrm>
            <a:off x="683568" y="836712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</a:t>
            </a:r>
            <a:endParaRPr lang="en-US" sz="16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93808D-C361-B480-EBFB-816F74486138}"/>
              </a:ext>
            </a:extLst>
          </p:cNvPr>
          <p:cNvSpPr/>
          <p:nvPr/>
        </p:nvSpPr>
        <p:spPr>
          <a:xfrm>
            <a:off x="395536" y="620688"/>
            <a:ext cx="8208912" cy="1944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1FCFCEF-CA0A-0A24-D207-BE3517AF3ED9}"/>
              </a:ext>
            </a:extLst>
          </p:cNvPr>
          <p:cNvSpPr/>
          <p:nvPr/>
        </p:nvSpPr>
        <p:spPr>
          <a:xfrm>
            <a:off x="1403648" y="4433003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30569D-A0E6-D097-8764-AD5B5C1F8531}"/>
              </a:ext>
            </a:extLst>
          </p:cNvPr>
          <p:cNvSpPr/>
          <p:nvPr/>
        </p:nvSpPr>
        <p:spPr>
          <a:xfrm>
            <a:off x="2195736" y="335699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D228751-EA6B-9E29-98F8-9ECF71E86095}"/>
              </a:ext>
            </a:extLst>
          </p:cNvPr>
          <p:cNvSpPr/>
          <p:nvPr/>
        </p:nvSpPr>
        <p:spPr>
          <a:xfrm>
            <a:off x="2915816" y="4433003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A269572-D7B3-B6D2-875E-A0541B8479F1}"/>
              </a:ext>
            </a:extLst>
          </p:cNvPr>
          <p:cNvSpPr/>
          <p:nvPr/>
        </p:nvSpPr>
        <p:spPr>
          <a:xfrm>
            <a:off x="2188687" y="4043968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5F891A4-1AE5-22D1-BAE3-257A982AD600}"/>
              </a:ext>
            </a:extLst>
          </p:cNvPr>
          <p:cNvCxnSpPr>
            <a:cxnSpLocks/>
            <a:stCxn id="7" idx="7"/>
            <a:endCxn id="10" idx="2"/>
          </p:cNvCxnSpPr>
          <p:nvPr/>
        </p:nvCxnSpPr>
        <p:spPr>
          <a:xfrm flipV="1">
            <a:off x="1526573" y="4115977"/>
            <a:ext cx="662114" cy="3381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47826FF-FAD9-99FC-C7EE-462E79ADEA80}"/>
              </a:ext>
            </a:extLst>
          </p:cNvPr>
          <p:cNvCxnSpPr>
            <a:cxnSpLocks/>
            <a:stCxn id="9" idx="2"/>
            <a:endCxn id="10" idx="6"/>
          </p:cNvCxnSpPr>
          <p:nvPr/>
        </p:nvCxnSpPr>
        <p:spPr>
          <a:xfrm flipH="1" flipV="1">
            <a:off x="2332703" y="4115977"/>
            <a:ext cx="583113" cy="38903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F2D5324-1249-78AC-C231-071A34088D29}"/>
              </a:ext>
            </a:extLst>
          </p:cNvPr>
          <p:cNvCxnSpPr>
            <a:cxnSpLocks/>
            <a:stCxn id="10" idx="0"/>
            <a:endCxn id="8" idx="4"/>
          </p:cNvCxnSpPr>
          <p:nvPr/>
        </p:nvCxnSpPr>
        <p:spPr>
          <a:xfrm flipV="1">
            <a:off x="2260695" y="3501009"/>
            <a:ext cx="7049" cy="5429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842BD33-8DB5-0FC0-DDEC-6525D99EA6C3}"/>
              </a:ext>
            </a:extLst>
          </p:cNvPr>
          <p:cNvCxnSpPr>
            <a:cxnSpLocks/>
            <a:stCxn id="7" idx="0"/>
            <a:endCxn id="8" idx="3"/>
          </p:cNvCxnSpPr>
          <p:nvPr/>
        </p:nvCxnSpPr>
        <p:spPr>
          <a:xfrm flipV="1">
            <a:off x="1475656" y="3479918"/>
            <a:ext cx="741171" cy="953085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C7DA621-7CD6-927F-DEFF-3246445C01EE}"/>
              </a:ext>
            </a:extLst>
          </p:cNvPr>
          <p:cNvCxnSpPr>
            <a:cxnSpLocks/>
            <a:stCxn id="9" idx="0"/>
            <a:endCxn id="8" idx="5"/>
          </p:cNvCxnSpPr>
          <p:nvPr/>
        </p:nvCxnSpPr>
        <p:spPr>
          <a:xfrm flipH="1" flipV="1">
            <a:off x="2318661" y="3479918"/>
            <a:ext cx="669163" cy="9530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A44BB03-6E0A-1C02-B266-B89273C681C7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1547664" y="4505012"/>
            <a:ext cx="1368152" cy="0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751D4994-C537-5662-51CD-2523E0D30EDB}"/>
              </a:ext>
            </a:extLst>
          </p:cNvPr>
          <p:cNvSpPr txBox="1"/>
          <p:nvPr/>
        </p:nvSpPr>
        <p:spPr>
          <a:xfrm>
            <a:off x="1570480" y="3630273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EBB61C7-03B1-5DCF-1475-0C6A0F95C4CA}"/>
              </a:ext>
            </a:extLst>
          </p:cNvPr>
          <p:cNvSpPr txBox="1"/>
          <p:nvPr/>
        </p:nvSpPr>
        <p:spPr>
          <a:xfrm>
            <a:off x="2639996" y="362506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12F1F75-DB77-A5D0-3CC5-2B3C3689B036}"/>
              </a:ext>
            </a:extLst>
          </p:cNvPr>
          <p:cNvSpPr txBox="1"/>
          <p:nvPr/>
        </p:nvSpPr>
        <p:spPr>
          <a:xfrm>
            <a:off x="2097830" y="454627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EC8DB28-7CA6-EAB5-B9D0-1AE43F479F2E}"/>
              </a:ext>
            </a:extLst>
          </p:cNvPr>
          <p:cNvSpPr txBox="1"/>
          <p:nvPr/>
        </p:nvSpPr>
        <p:spPr>
          <a:xfrm>
            <a:off x="2014022" y="370538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B347315-3333-6472-A104-AB4A4F78837F}"/>
              </a:ext>
            </a:extLst>
          </p:cNvPr>
          <p:cNvSpPr txBox="1"/>
          <p:nvPr/>
        </p:nvSpPr>
        <p:spPr>
          <a:xfrm>
            <a:off x="2271672" y="414064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A7A1AFF-0CCB-8524-3354-380CA87A558F}"/>
              </a:ext>
            </a:extLst>
          </p:cNvPr>
          <p:cNvSpPr txBox="1"/>
          <p:nvPr/>
        </p:nvSpPr>
        <p:spPr>
          <a:xfrm>
            <a:off x="1847766" y="414996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D5D8AD41-7DBA-6858-706D-A0E1ED597C82}"/>
              </a:ext>
            </a:extLst>
          </p:cNvPr>
          <p:cNvSpPr/>
          <p:nvPr/>
        </p:nvSpPr>
        <p:spPr>
          <a:xfrm>
            <a:off x="323528" y="5589240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11593BD-CA96-71C2-CA4F-339DD9E44CF3}"/>
              </a:ext>
            </a:extLst>
          </p:cNvPr>
          <p:cNvSpPr/>
          <p:nvPr/>
        </p:nvSpPr>
        <p:spPr>
          <a:xfrm>
            <a:off x="323528" y="6093295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6698A30-761B-784F-3B86-F178156D1C79}"/>
              </a:ext>
            </a:extLst>
          </p:cNvPr>
          <p:cNvSpPr txBox="1"/>
          <p:nvPr/>
        </p:nvSpPr>
        <p:spPr>
          <a:xfrm>
            <a:off x="467544" y="5470254"/>
            <a:ext cx="218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required vertices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A27175F-425D-69C9-4E1F-8440F7C006EA}"/>
              </a:ext>
            </a:extLst>
          </p:cNvPr>
          <p:cNvSpPr txBox="1"/>
          <p:nvPr/>
        </p:nvSpPr>
        <p:spPr>
          <a:xfrm>
            <a:off x="467544" y="5968134"/>
            <a:ext cx="208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Steiner vertices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0F95EC58-0743-3442-D909-BD69D808254C}"/>
              </a:ext>
            </a:extLst>
          </p:cNvPr>
          <p:cNvSpPr txBox="1"/>
          <p:nvPr/>
        </p:nvSpPr>
        <p:spPr>
          <a:xfrm>
            <a:off x="3707904" y="3265240"/>
            <a:ext cx="4320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OPT</a:t>
            </a:r>
            <a:r>
              <a:rPr lang="en-US" sz="2000" dirty="0">
                <a:latin typeface="Comic Sans MS" pitchFamily="66" charset="0"/>
              </a:rPr>
              <a:t>=9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15235030-FD4F-56E8-8E25-572644F570C9}"/>
              </a:ext>
            </a:extLst>
          </p:cNvPr>
          <p:cNvSpPr txBox="1"/>
          <p:nvPr/>
        </p:nvSpPr>
        <p:spPr>
          <a:xfrm>
            <a:off x="3707904" y="3967960"/>
            <a:ext cx="4320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returned tree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has cost: 10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25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17282" y="162656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 algorithm is a 2-approximation algorithm for metric ST problem.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35496" y="76470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115668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be an optimal Steiner tree of cost OPT, and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 the MST on R.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28836" y="162880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double the edges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obtaining an Eulerian graph of cost 2 OPT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9A9C65DC-11E4-35EE-785B-52BBBE0D07E8}"/>
              </a:ext>
            </a:extLst>
          </p:cNvPr>
          <p:cNvSpPr txBox="1"/>
          <p:nvPr/>
        </p:nvSpPr>
        <p:spPr>
          <a:xfrm>
            <a:off x="35496" y="5085184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obtain a Hamiltonian cycle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 on R by traversing the Eulerian tour and “shortcutting” Stainer vertices and previously visited vertices of R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A63FC182-E8DE-72A6-9F79-6BDAC3889CB6}"/>
              </a:ext>
            </a:extLst>
          </p:cNvPr>
          <p:cNvSpPr txBox="1"/>
          <p:nvPr/>
        </p:nvSpPr>
        <p:spPr>
          <a:xfrm>
            <a:off x="107504" y="5837202"/>
            <a:ext cx="54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by triangle inequality: 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2 OPT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589F60B7-E868-0F22-F599-61B164F8EAC0}"/>
              </a:ext>
            </a:extLst>
          </p:cNvPr>
          <p:cNvSpPr txBox="1"/>
          <p:nvPr/>
        </p:nvSpPr>
        <p:spPr>
          <a:xfrm>
            <a:off x="35496" y="209278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consider an Eulerian tour of cost 2 OPT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3EB84B2-2A06-F999-ED99-94D4036D7E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14" y="2492896"/>
            <a:ext cx="3888432" cy="233190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0AB817F-9EA5-965F-2AE9-83B432A300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5306" y="2470252"/>
            <a:ext cx="3703158" cy="2488060"/>
          </a:xfrm>
          <a:prstGeom prst="rect">
            <a:avLst/>
          </a:prstGeom>
        </p:spPr>
      </p:pic>
      <p:sp>
        <p:nvSpPr>
          <p:cNvPr id="16" name="CasellaDiTesto 3">
            <a:extLst>
              <a:ext uri="{FF2B5EF4-FFF2-40B4-BE49-F238E27FC236}">
                <a16:creationId xmlns:a16="http://schemas.microsoft.com/office/drawing/2014/main" id="{672591EE-E1E7-4F9C-4E62-77EF361C5748}"/>
              </a:ext>
            </a:extLst>
          </p:cNvPr>
          <p:cNvSpPr txBox="1"/>
          <p:nvPr/>
        </p:nvSpPr>
        <p:spPr>
          <a:xfrm>
            <a:off x="380687" y="2782228"/>
            <a:ext cx="4831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49CEA901-C10D-D1AD-784F-0D90223CCBFF}"/>
              </a:ext>
            </a:extLst>
          </p:cNvPr>
          <p:cNvSpPr txBox="1"/>
          <p:nvPr/>
        </p:nvSpPr>
        <p:spPr>
          <a:xfrm>
            <a:off x="6655331" y="2564904"/>
            <a:ext cx="4831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F914FB3A-917E-BE42-699D-1A09D276E58C}"/>
              </a:ext>
            </a:extLst>
          </p:cNvPr>
          <p:cNvSpPr txBox="1"/>
          <p:nvPr/>
        </p:nvSpPr>
        <p:spPr>
          <a:xfrm>
            <a:off x="107504" y="6269250"/>
            <a:ext cx="842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 is a spanning subgraph of G[R]: 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 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79019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4" grpId="0"/>
      <p:bldP spid="46" grpId="0"/>
      <p:bldP spid="54" grpId="0" animBg="1"/>
      <p:bldP spid="11" grpId="0"/>
      <p:bldP spid="10" grpId="0"/>
      <p:bldP spid="16" grpId="0"/>
      <p:bldP spid="17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3">
            <a:extLst>
              <a:ext uri="{FF2B5EF4-FFF2-40B4-BE49-F238E27FC236}">
                <a16:creationId xmlns:a16="http://schemas.microsoft.com/office/drawing/2014/main" id="{7F6F5F3E-29E1-AF7E-C40F-0CEFF70EEBF5}"/>
              </a:ext>
            </a:extLst>
          </p:cNvPr>
          <p:cNvSpPr txBox="1"/>
          <p:nvPr/>
        </p:nvSpPr>
        <p:spPr>
          <a:xfrm>
            <a:off x="5424055" y="3028890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OPT=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06DEDBA1-F077-9739-037D-D1F1D442621C}"/>
              </a:ext>
            </a:extLst>
          </p:cNvPr>
          <p:cNvSpPr txBox="1"/>
          <p:nvPr/>
        </p:nvSpPr>
        <p:spPr>
          <a:xfrm>
            <a:off x="5412015" y="2110226"/>
            <a:ext cx="30484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returned solution has cost 2(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-1)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B78FAE5-E310-B6D7-4930-F9030AB0C36B}"/>
              </a:ext>
            </a:extLst>
          </p:cNvPr>
          <p:cNvSpPr txBox="1"/>
          <p:nvPr/>
        </p:nvSpPr>
        <p:spPr>
          <a:xfrm>
            <a:off x="13709" y="116632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tight example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D3DA337-AE1E-6814-AA6A-04A8D09ED0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9788" y="1425192"/>
            <a:ext cx="2910625" cy="2807594"/>
          </a:xfrm>
          <a:prstGeom prst="rect">
            <a:avLst/>
          </a:prstGeom>
        </p:spPr>
      </p:pic>
      <p:sp>
        <p:nvSpPr>
          <p:cNvPr id="5" name="CasellaDiTesto 3">
            <a:extLst>
              <a:ext uri="{FF2B5EF4-FFF2-40B4-BE49-F238E27FC236}">
                <a16:creationId xmlns:a16="http://schemas.microsoft.com/office/drawing/2014/main" id="{5A0EFED5-CB67-E39A-C343-61D3669893EA}"/>
              </a:ext>
            </a:extLst>
          </p:cNvPr>
          <p:cNvSpPr txBox="1"/>
          <p:nvPr/>
        </p:nvSpPr>
        <p:spPr>
          <a:xfrm>
            <a:off x="1163543" y="4264967"/>
            <a:ext cx="4282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edges incident to the Steiner vertex have cost 1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all the other edges have cost 2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08F1C13-1BF2-8509-3FD7-31B93F214227}"/>
              </a:ext>
            </a:extLst>
          </p:cNvPr>
          <p:cNvSpPr txBox="1"/>
          <p:nvPr/>
        </p:nvSpPr>
        <p:spPr>
          <a:xfrm>
            <a:off x="479975" y="1340768"/>
            <a:ext cx="1173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+1 vertices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944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3">
            <a:extLst>
              <a:ext uri="{FF2B5EF4-FFF2-40B4-BE49-F238E27FC236}">
                <a16:creationId xmlns:a16="http://schemas.microsoft.com/office/drawing/2014/main" id="{83415829-5E8E-3765-4E75-CBDCE3A9BE0F}"/>
              </a:ext>
            </a:extLst>
          </p:cNvPr>
          <p:cNvSpPr txBox="1"/>
          <p:nvPr/>
        </p:nvSpPr>
        <p:spPr>
          <a:xfrm>
            <a:off x="13708" y="116632"/>
            <a:ext cx="5278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Steiner Tree: state of the art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485D4D48-F17E-5B37-9208-6ED86CF15E76}"/>
              </a:ext>
            </a:extLst>
          </p:cNvPr>
          <p:cNvSpPr txBox="1"/>
          <p:nvPr/>
        </p:nvSpPr>
        <p:spPr>
          <a:xfrm>
            <a:off x="1710534" y="1196752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254248F-6CF1-420D-DF7B-F1B591D076F1}"/>
              </a:ext>
            </a:extLst>
          </p:cNvPr>
          <p:cNvSpPr txBox="1"/>
          <p:nvPr/>
        </p:nvSpPr>
        <p:spPr>
          <a:xfrm>
            <a:off x="2699792" y="1177446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[Takahashi &amp; Matsuyama, 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J.of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 Math. Jap, 1980]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C63A075-6D17-4AC5-A864-A68133D2026D}"/>
              </a:ext>
            </a:extLst>
          </p:cNvPr>
          <p:cNvSpPr txBox="1"/>
          <p:nvPr/>
        </p:nvSpPr>
        <p:spPr>
          <a:xfrm>
            <a:off x="774430" y="1588730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11/6= 1.834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7126CC68-99C8-9F72-578B-EE4420FC567E}"/>
              </a:ext>
            </a:extLst>
          </p:cNvPr>
          <p:cNvSpPr txBox="1"/>
          <p:nvPr/>
        </p:nvSpPr>
        <p:spPr>
          <a:xfrm>
            <a:off x="2699792" y="1569424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Zelikovsky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, 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Algorithmica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 93]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6BFB743F-154D-E2E3-8117-24B630AF5C50}"/>
              </a:ext>
            </a:extLst>
          </p:cNvPr>
          <p:cNvSpPr txBox="1"/>
          <p:nvPr/>
        </p:nvSpPr>
        <p:spPr>
          <a:xfrm>
            <a:off x="1492806" y="200713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1.746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0A64208C-6E25-4FC0-3E1B-C57FCDA3D825}"/>
              </a:ext>
            </a:extLst>
          </p:cNvPr>
          <p:cNvSpPr txBox="1"/>
          <p:nvPr/>
        </p:nvSpPr>
        <p:spPr>
          <a:xfrm>
            <a:off x="2699792" y="1980708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[Berman &amp; 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Ramaiyer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, SODA 92]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EBB2D91B-07E5-F8B6-9F1C-EF1007E6428C}"/>
              </a:ext>
            </a:extLst>
          </p:cNvPr>
          <p:cNvSpPr txBox="1"/>
          <p:nvPr/>
        </p:nvSpPr>
        <p:spPr>
          <a:xfrm>
            <a:off x="449566" y="242553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Comic Sans MS" pitchFamily="66" charset="0"/>
              </a:rPr>
              <a:t>1+ln 2+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it-IT" sz="2000" dirty="0">
                <a:latin typeface="Comic Sans MS" pitchFamily="66" charset="0"/>
              </a:rPr>
              <a:t>=1.693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1727A75-8467-29A7-93BC-9DE912386833}"/>
              </a:ext>
            </a:extLst>
          </p:cNvPr>
          <p:cNvSpPr txBox="1"/>
          <p:nvPr/>
        </p:nvSpPr>
        <p:spPr>
          <a:xfrm>
            <a:off x="2699792" y="2410645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Zelikovsky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, Tech. Rep. 96]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A1D1EEF1-97E4-E31F-5935-08B2D3AD4367}"/>
              </a:ext>
            </a:extLst>
          </p:cNvPr>
          <p:cNvSpPr txBox="1"/>
          <p:nvPr/>
        </p:nvSpPr>
        <p:spPr>
          <a:xfrm>
            <a:off x="523277" y="2841529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5/3</a:t>
            </a:r>
            <a:r>
              <a:rPr lang="it-IT" sz="2000" dirty="0">
                <a:latin typeface="Comic Sans MS" pitchFamily="66" charset="0"/>
              </a:rPr>
              <a:t>+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 </a:t>
            </a:r>
            <a:r>
              <a:rPr lang="en-US" sz="2000" dirty="0">
                <a:latin typeface="Comic Sans MS" pitchFamily="66" charset="0"/>
              </a:rPr>
              <a:t>= 1.667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3D788A08-2D49-8A2E-6DBB-2E42C1AD5F5D}"/>
              </a:ext>
            </a:extLst>
          </p:cNvPr>
          <p:cNvSpPr txBox="1"/>
          <p:nvPr/>
        </p:nvSpPr>
        <p:spPr>
          <a:xfrm>
            <a:off x="2699792" y="2817508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Promel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 &amp; Steger, STACS 96]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E134670D-11E6-D4D3-EA57-52298C7C1F2E}"/>
              </a:ext>
            </a:extLst>
          </p:cNvPr>
          <p:cNvSpPr txBox="1"/>
          <p:nvPr/>
        </p:nvSpPr>
        <p:spPr>
          <a:xfrm>
            <a:off x="1492806" y="327046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1.644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2C058A5C-DBFF-9EBF-6A75-9EC67AC586CA}"/>
              </a:ext>
            </a:extLst>
          </p:cNvPr>
          <p:cNvSpPr txBox="1"/>
          <p:nvPr/>
        </p:nvSpPr>
        <p:spPr>
          <a:xfrm>
            <a:off x="2699792" y="3244040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</a:t>
            </a:r>
            <a:r>
              <a:rPr lang="pl-PL" sz="2000" dirty="0">
                <a:solidFill>
                  <a:srgbClr val="7030A0"/>
                </a:solidFill>
                <a:latin typeface="Comic Sans MS" pitchFamily="66" charset="0"/>
              </a:rPr>
              <a:t>Karpinski </a:t>
            </a:r>
            <a:r>
              <a:rPr lang="it-IT" sz="2000" dirty="0">
                <a:solidFill>
                  <a:srgbClr val="7030A0"/>
                </a:solidFill>
                <a:latin typeface="Comic Sans MS" pitchFamily="66" charset="0"/>
              </a:rPr>
              <a:t>&amp;</a:t>
            </a:r>
            <a:r>
              <a:rPr lang="pl-PL" sz="2000" dirty="0">
                <a:solidFill>
                  <a:srgbClr val="7030A0"/>
                </a:solidFill>
                <a:latin typeface="Comic Sans MS" pitchFamily="66" charset="0"/>
              </a:rPr>
              <a:t> Zelikovsky, JOCO 97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1E385B95-9C82-F3C3-35B1-F657CC9EF730}"/>
              </a:ext>
            </a:extLst>
          </p:cNvPr>
          <p:cNvSpPr txBox="1"/>
          <p:nvPr/>
        </p:nvSpPr>
        <p:spPr>
          <a:xfrm>
            <a:off x="1510394" y="3678329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1.598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ECBBC7A7-9A4B-C9AD-B9BD-C51AB4970CB3}"/>
              </a:ext>
            </a:extLst>
          </p:cNvPr>
          <p:cNvSpPr txBox="1"/>
          <p:nvPr/>
        </p:nvSpPr>
        <p:spPr>
          <a:xfrm>
            <a:off x="2717380" y="3651907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Hougardy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 &amp;. 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Promel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, SODA 99]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895FCFEF-868A-4322-FBB3-379D2601FFB4}"/>
              </a:ext>
            </a:extLst>
          </p:cNvPr>
          <p:cNvSpPr txBox="1"/>
          <p:nvPr/>
        </p:nvSpPr>
        <p:spPr>
          <a:xfrm>
            <a:off x="16252" y="4076623"/>
            <a:ext cx="22514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Comic Sans MS" pitchFamily="66" charset="0"/>
              </a:rPr>
              <a:t>1+(ln 3)/2+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it-IT" sz="2000" dirty="0">
                <a:latin typeface="Comic Sans MS" pitchFamily="66" charset="0"/>
              </a:rPr>
              <a:t>=1.55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9FF545AC-B078-0E6E-0F27-DEE35A8524FA}"/>
              </a:ext>
            </a:extLst>
          </p:cNvPr>
          <p:cNvSpPr txBox="1"/>
          <p:nvPr/>
        </p:nvSpPr>
        <p:spPr>
          <a:xfrm>
            <a:off x="2717380" y="4061738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[Robins &amp; 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Zelikovsky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, SODA 2000]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92B07E22-7435-0B2B-7E05-555C6A4D77B4}"/>
              </a:ext>
            </a:extLst>
          </p:cNvPr>
          <p:cNvSpPr txBox="1"/>
          <p:nvPr/>
        </p:nvSpPr>
        <p:spPr>
          <a:xfrm>
            <a:off x="594541" y="4472206"/>
            <a:ext cx="17444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Comic Sans MS" pitchFamily="66" charset="0"/>
              </a:rPr>
              <a:t>ln 4 +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 </a:t>
            </a:r>
            <a:r>
              <a:rPr lang="it-IT" sz="2000" dirty="0">
                <a:latin typeface="Comic Sans MS" pitchFamily="66" charset="0"/>
              </a:rPr>
              <a:t>=1.39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BAB48369-5C17-C753-5D4F-86CD9A13763C}"/>
              </a:ext>
            </a:extLst>
          </p:cNvPr>
          <p:cNvSpPr txBox="1"/>
          <p:nvPr/>
        </p:nvSpPr>
        <p:spPr>
          <a:xfrm>
            <a:off x="2730318" y="4484490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</a:t>
            </a:r>
            <a:r>
              <a:rPr lang="da-DK" sz="2000" dirty="0">
                <a:solidFill>
                  <a:srgbClr val="7030A0"/>
                </a:solidFill>
                <a:latin typeface="Comic Sans MS" pitchFamily="66" charset="0"/>
              </a:rPr>
              <a:t>Byrka et al., STOC 2010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465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799692" y="2204864"/>
            <a:ext cx="554461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Traveling Salesman Problem </a:t>
            </a:r>
            <a:b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(TSP)</a:t>
            </a:r>
          </a:p>
        </p:txBody>
      </p:sp>
    </p:spTree>
    <p:extLst>
      <p:ext uri="{BB962C8B-B14F-4D97-AF65-F5344CB8AC3E}">
        <p14:creationId xmlns:p14="http://schemas.microsoft.com/office/powerpoint/2010/main" val="1697497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48478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undirected complete graph G=(V,E) with non-negative edge costs 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84482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cycle C visiting every vertex exactly once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20486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56490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C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Traveling Salesman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39566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2889451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(C)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255677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18E9DA8-AE4A-9114-ECC6-42C12A61869C}"/>
              </a:ext>
            </a:extLst>
          </p:cNvPr>
          <p:cNvSpPr/>
          <p:nvPr/>
        </p:nvSpPr>
        <p:spPr>
          <a:xfrm>
            <a:off x="1415887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D8335018-D81A-0533-1E22-344BE3E7BCEB}"/>
              </a:ext>
            </a:extLst>
          </p:cNvPr>
          <p:cNvSpPr/>
          <p:nvPr/>
        </p:nvSpPr>
        <p:spPr>
          <a:xfrm>
            <a:off x="1415887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4E8B6DED-D98A-FFAF-ED54-ECD9E084041C}"/>
              </a:ext>
            </a:extLst>
          </p:cNvPr>
          <p:cNvSpPr/>
          <p:nvPr/>
        </p:nvSpPr>
        <p:spPr>
          <a:xfrm>
            <a:off x="3504119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614341E2-82B2-8984-0917-3F1FFDF0ED06}"/>
              </a:ext>
            </a:extLst>
          </p:cNvPr>
          <p:cNvSpPr/>
          <p:nvPr/>
        </p:nvSpPr>
        <p:spPr>
          <a:xfrm>
            <a:off x="3504119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1C7DA2A-EA30-25C6-9FB9-43A2362D43C8}"/>
              </a:ext>
            </a:extLst>
          </p:cNvPr>
          <p:cNvCxnSpPr>
            <a:cxnSpLocks/>
            <a:stCxn id="42" idx="3"/>
            <a:endCxn id="41" idx="7"/>
          </p:cNvCxnSpPr>
          <p:nvPr/>
        </p:nvCxnSpPr>
        <p:spPr>
          <a:xfrm flipH="1">
            <a:off x="1538812" y="4053108"/>
            <a:ext cx="1986398" cy="158723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85416A1-675F-B8D9-B3EC-C58B2499641B}"/>
              </a:ext>
            </a:extLst>
          </p:cNvPr>
          <p:cNvCxnSpPr>
            <a:stCxn id="40" idx="7"/>
            <a:endCxn id="42" idx="0"/>
          </p:cNvCxnSpPr>
          <p:nvPr/>
        </p:nvCxnSpPr>
        <p:spPr>
          <a:xfrm flipV="1">
            <a:off x="1538812" y="3930182"/>
            <a:ext cx="2037315" cy="2109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4F11A29-6592-11D7-475B-C5F0935E8F69}"/>
              </a:ext>
            </a:extLst>
          </p:cNvPr>
          <p:cNvCxnSpPr>
            <a:cxnSpLocks/>
            <a:stCxn id="40" idx="4"/>
            <a:endCxn id="41" idx="0"/>
          </p:cNvCxnSpPr>
          <p:nvPr/>
        </p:nvCxnSpPr>
        <p:spPr>
          <a:xfrm>
            <a:off x="1487895" y="4074199"/>
            <a:ext cx="0" cy="154505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22A90E3C-D1DD-AA92-AA88-6F962EE8457E}"/>
              </a:ext>
            </a:extLst>
          </p:cNvPr>
          <p:cNvCxnSpPr>
            <a:cxnSpLocks/>
            <a:stCxn id="41" idx="5"/>
            <a:endCxn id="43" idx="3"/>
          </p:cNvCxnSpPr>
          <p:nvPr/>
        </p:nvCxnSpPr>
        <p:spPr>
          <a:xfrm>
            <a:off x="1538812" y="5742181"/>
            <a:ext cx="1986398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F35BD56-EC34-D423-692D-C9D8783A0E4B}"/>
              </a:ext>
            </a:extLst>
          </p:cNvPr>
          <p:cNvCxnSpPr>
            <a:cxnSpLocks/>
            <a:stCxn id="42" idx="4"/>
            <a:endCxn id="43" idx="0"/>
          </p:cNvCxnSpPr>
          <p:nvPr/>
        </p:nvCxnSpPr>
        <p:spPr>
          <a:xfrm>
            <a:off x="3576127" y="4074199"/>
            <a:ext cx="0" cy="154505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61C6483-0C66-4866-0900-08996CD905DF}"/>
              </a:ext>
            </a:extLst>
          </p:cNvPr>
          <p:cNvSpPr txBox="1"/>
          <p:nvPr/>
        </p:nvSpPr>
        <p:spPr>
          <a:xfrm>
            <a:off x="1187624" y="466206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6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B39BA43-0D61-B523-9EBC-A2222B362B2E}"/>
              </a:ext>
            </a:extLst>
          </p:cNvPr>
          <p:cNvSpPr txBox="1"/>
          <p:nvPr/>
        </p:nvSpPr>
        <p:spPr>
          <a:xfrm>
            <a:off x="2330900" y="3632776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93F68D6-82A7-E061-D2FB-1DF698A96E59}"/>
              </a:ext>
            </a:extLst>
          </p:cNvPr>
          <p:cNvSpPr txBox="1"/>
          <p:nvPr/>
        </p:nvSpPr>
        <p:spPr>
          <a:xfrm>
            <a:off x="2330900" y="5723964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88FCF17-40D0-5E69-6271-33C33E62D67A}"/>
              </a:ext>
            </a:extLst>
          </p:cNvPr>
          <p:cNvSpPr txBox="1"/>
          <p:nvPr/>
        </p:nvSpPr>
        <p:spPr>
          <a:xfrm>
            <a:off x="3563750" y="466206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F846410-9B2F-6F32-85EB-1A37A20DB606}"/>
              </a:ext>
            </a:extLst>
          </p:cNvPr>
          <p:cNvCxnSpPr>
            <a:cxnSpLocks/>
            <a:stCxn id="43" idx="1"/>
            <a:endCxn id="40" idx="5"/>
          </p:cNvCxnSpPr>
          <p:nvPr/>
        </p:nvCxnSpPr>
        <p:spPr>
          <a:xfrm flipH="1" flipV="1">
            <a:off x="1538812" y="4053108"/>
            <a:ext cx="1986398" cy="158723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A0B4628E-6527-CFC9-D514-F1BED5F1ABC6}"/>
              </a:ext>
            </a:extLst>
          </p:cNvPr>
          <p:cNvSpPr txBox="1"/>
          <p:nvPr/>
        </p:nvSpPr>
        <p:spPr>
          <a:xfrm>
            <a:off x="1935151" y="413209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C9A24B9-5106-A3B7-5F22-998450CBC2EA}"/>
              </a:ext>
            </a:extLst>
          </p:cNvPr>
          <p:cNvSpPr txBox="1"/>
          <p:nvPr/>
        </p:nvSpPr>
        <p:spPr>
          <a:xfrm>
            <a:off x="1935151" y="5172015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4443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48478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undirected complete graph G=(V,E) with non-negative edge costs 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84482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cycle C visiting every vertex exactly once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20486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56490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C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Traveling Salesman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39566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2889451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(C)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255677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18E9DA8-AE4A-9114-ECC6-42C12A61869C}"/>
              </a:ext>
            </a:extLst>
          </p:cNvPr>
          <p:cNvSpPr/>
          <p:nvPr/>
        </p:nvSpPr>
        <p:spPr>
          <a:xfrm>
            <a:off x="1415887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D8335018-D81A-0533-1E22-344BE3E7BCEB}"/>
              </a:ext>
            </a:extLst>
          </p:cNvPr>
          <p:cNvSpPr/>
          <p:nvPr/>
        </p:nvSpPr>
        <p:spPr>
          <a:xfrm>
            <a:off x="1415887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4E8B6DED-D98A-FFAF-ED54-ECD9E084041C}"/>
              </a:ext>
            </a:extLst>
          </p:cNvPr>
          <p:cNvSpPr/>
          <p:nvPr/>
        </p:nvSpPr>
        <p:spPr>
          <a:xfrm>
            <a:off x="3504119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614341E2-82B2-8984-0917-3F1FFDF0ED06}"/>
              </a:ext>
            </a:extLst>
          </p:cNvPr>
          <p:cNvSpPr/>
          <p:nvPr/>
        </p:nvSpPr>
        <p:spPr>
          <a:xfrm>
            <a:off x="3504119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1C7DA2A-EA30-25C6-9FB9-43A2362D43C8}"/>
              </a:ext>
            </a:extLst>
          </p:cNvPr>
          <p:cNvCxnSpPr>
            <a:cxnSpLocks/>
            <a:stCxn id="42" idx="3"/>
            <a:endCxn id="41" idx="7"/>
          </p:cNvCxnSpPr>
          <p:nvPr/>
        </p:nvCxnSpPr>
        <p:spPr>
          <a:xfrm flipH="1">
            <a:off x="1538812" y="4053108"/>
            <a:ext cx="1986398" cy="158723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85416A1-675F-B8D9-B3EC-C58B2499641B}"/>
              </a:ext>
            </a:extLst>
          </p:cNvPr>
          <p:cNvCxnSpPr>
            <a:stCxn id="40" idx="7"/>
            <a:endCxn id="42" idx="0"/>
          </p:cNvCxnSpPr>
          <p:nvPr/>
        </p:nvCxnSpPr>
        <p:spPr>
          <a:xfrm flipV="1">
            <a:off x="1538812" y="3930182"/>
            <a:ext cx="2037315" cy="2109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4F11A29-6592-11D7-475B-C5F0935E8F69}"/>
              </a:ext>
            </a:extLst>
          </p:cNvPr>
          <p:cNvCxnSpPr>
            <a:cxnSpLocks/>
            <a:stCxn id="40" idx="4"/>
            <a:endCxn id="41" idx="0"/>
          </p:cNvCxnSpPr>
          <p:nvPr/>
        </p:nvCxnSpPr>
        <p:spPr>
          <a:xfrm>
            <a:off x="1487895" y="4074199"/>
            <a:ext cx="0" cy="15450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22A90E3C-D1DD-AA92-AA88-6F962EE8457E}"/>
              </a:ext>
            </a:extLst>
          </p:cNvPr>
          <p:cNvCxnSpPr>
            <a:cxnSpLocks/>
            <a:stCxn id="41" idx="5"/>
            <a:endCxn id="43" idx="3"/>
          </p:cNvCxnSpPr>
          <p:nvPr/>
        </p:nvCxnSpPr>
        <p:spPr>
          <a:xfrm>
            <a:off x="1538812" y="5742181"/>
            <a:ext cx="198639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F35BD56-EC34-D423-692D-C9D8783A0E4B}"/>
              </a:ext>
            </a:extLst>
          </p:cNvPr>
          <p:cNvCxnSpPr>
            <a:cxnSpLocks/>
            <a:stCxn id="42" idx="4"/>
            <a:endCxn id="43" idx="0"/>
          </p:cNvCxnSpPr>
          <p:nvPr/>
        </p:nvCxnSpPr>
        <p:spPr>
          <a:xfrm>
            <a:off x="3576127" y="4074199"/>
            <a:ext cx="0" cy="15450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61C6483-0C66-4866-0900-08996CD905DF}"/>
              </a:ext>
            </a:extLst>
          </p:cNvPr>
          <p:cNvSpPr txBox="1"/>
          <p:nvPr/>
        </p:nvSpPr>
        <p:spPr>
          <a:xfrm>
            <a:off x="1187624" y="466206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6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B39BA43-0D61-B523-9EBC-A2222B362B2E}"/>
              </a:ext>
            </a:extLst>
          </p:cNvPr>
          <p:cNvSpPr txBox="1"/>
          <p:nvPr/>
        </p:nvSpPr>
        <p:spPr>
          <a:xfrm>
            <a:off x="2330900" y="3632776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93F68D6-82A7-E061-D2FB-1DF698A96E59}"/>
              </a:ext>
            </a:extLst>
          </p:cNvPr>
          <p:cNvSpPr txBox="1"/>
          <p:nvPr/>
        </p:nvSpPr>
        <p:spPr>
          <a:xfrm>
            <a:off x="2330900" y="5723964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88FCF17-40D0-5E69-6271-33C33E62D67A}"/>
              </a:ext>
            </a:extLst>
          </p:cNvPr>
          <p:cNvSpPr txBox="1"/>
          <p:nvPr/>
        </p:nvSpPr>
        <p:spPr>
          <a:xfrm>
            <a:off x="3563750" y="466206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F846410-9B2F-6F32-85EB-1A37A20DB606}"/>
              </a:ext>
            </a:extLst>
          </p:cNvPr>
          <p:cNvCxnSpPr>
            <a:cxnSpLocks/>
            <a:stCxn id="43" idx="1"/>
            <a:endCxn id="40" idx="5"/>
          </p:cNvCxnSpPr>
          <p:nvPr/>
        </p:nvCxnSpPr>
        <p:spPr>
          <a:xfrm flipH="1" flipV="1">
            <a:off x="1538812" y="4053108"/>
            <a:ext cx="1986398" cy="158723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A0B4628E-6527-CFC9-D514-F1BED5F1ABC6}"/>
              </a:ext>
            </a:extLst>
          </p:cNvPr>
          <p:cNvSpPr txBox="1"/>
          <p:nvPr/>
        </p:nvSpPr>
        <p:spPr>
          <a:xfrm>
            <a:off x="1935151" y="413209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C9A24B9-5106-A3B7-5F22-998450CBC2EA}"/>
              </a:ext>
            </a:extLst>
          </p:cNvPr>
          <p:cNvSpPr txBox="1"/>
          <p:nvPr/>
        </p:nvSpPr>
        <p:spPr>
          <a:xfrm>
            <a:off x="1935151" y="5172015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FA068F-BCD8-16B7-4FB5-9B747F2C0663}"/>
              </a:ext>
            </a:extLst>
          </p:cNvPr>
          <p:cNvSpPr txBox="1"/>
          <p:nvPr/>
        </p:nvSpPr>
        <p:spPr>
          <a:xfrm>
            <a:off x="4355976" y="4501422"/>
            <a:ext cx="22252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a tour of cost 33</a:t>
            </a:r>
          </a:p>
        </p:txBody>
      </p:sp>
    </p:spTree>
    <p:extLst>
      <p:ext uri="{BB962C8B-B14F-4D97-AF65-F5344CB8AC3E}">
        <p14:creationId xmlns:p14="http://schemas.microsoft.com/office/powerpoint/2010/main" val="3430290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48478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undirected complete graph G=(V,E) with non-negative edge costs 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84482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cycle C visiting every vertex exactly once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20486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56490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C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Traveling Salesman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39566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2889451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(C)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255677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18E9DA8-AE4A-9114-ECC6-42C12A61869C}"/>
              </a:ext>
            </a:extLst>
          </p:cNvPr>
          <p:cNvSpPr/>
          <p:nvPr/>
        </p:nvSpPr>
        <p:spPr>
          <a:xfrm>
            <a:off x="1415887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D8335018-D81A-0533-1E22-344BE3E7BCEB}"/>
              </a:ext>
            </a:extLst>
          </p:cNvPr>
          <p:cNvSpPr/>
          <p:nvPr/>
        </p:nvSpPr>
        <p:spPr>
          <a:xfrm>
            <a:off x="1415887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4E8B6DED-D98A-FFAF-ED54-ECD9E084041C}"/>
              </a:ext>
            </a:extLst>
          </p:cNvPr>
          <p:cNvSpPr/>
          <p:nvPr/>
        </p:nvSpPr>
        <p:spPr>
          <a:xfrm>
            <a:off x="3504119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614341E2-82B2-8984-0917-3F1FFDF0ED06}"/>
              </a:ext>
            </a:extLst>
          </p:cNvPr>
          <p:cNvSpPr/>
          <p:nvPr/>
        </p:nvSpPr>
        <p:spPr>
          <a:xfrm>
            <a:off x="3504119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1C7DA2A-EA30-25C6-9FB9-43A2362D43C8}"/>
              </a:ext>
            </a:extLst>
          </p:cNvPr>
          <p:cNvCxnSpPr>
            <a:cxnSpLocks/>
            <a:stCxn id="42" idx="3"/>
            <a:endCxn id="41" idx="7"/>
          </p:cNvCxnSpPr>
          <p:nvPr/>
        </p:nvCxnSpPr>
        <p:spPr>
          <a:xfrm flipH="1">
            <a:off x="1538812" y="4053108"/>
            <a:ext cx="1986398" cy="1587238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85416A1-675F-B8D9-B3EC-C58B2499641B}"/>
              </a:ext>
            </a:extLst>
          </p:cNvPr>
          <p:cNvCxnSpPr>
            <a:stCxn id="40" idx="7"/>
            <a:endCxn id="42" idx="0"/>
          </p:cNvCxnSpPr>
          <p:nvPr/>
        </p:nvCxnSpPr>
        <p:spPr>
          <a:xfrm flipV="1">
            <a:off x="1538812" y="3930182"/>
            <a:ext cx="2037315" cy="21091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4F11A29-6592-11D7-475B-C5F0935E8F69}"/>
              </a:ext>
            </a:extLst>
          </p:cNvPr>
          <p:cNvCxnSpPr>
            <a:cxnSpLocks/>
            <a:stCxn id="40" idx="4"/>
            <a:endCxn id="41" idx="0"/>
          </p:cNvCxnSpPr>
          <p:nvPr/>
        </p:nvCxnSpPr>
        <p:spPr>
          <a:xfrm>
            <a:off x="1487895" y="4074199"/>
            <a:ext cx="0" cy="154505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22A90E3C-D1DD-AA92-AA88-6F962EE8457E}"/>
              </a:ext>
            </a:extLst>
          </p:cNvPr>
          <p:cNvCxnSpPr>
            <a:cxnSpLocks/>
            <a:stCxn id="41" idx="5"/>
            <a:endCxn id="43" idx="3"/>
          </p:cNvCxnSpPr>
          <p:nvPr/>
        </p:nvCxnSpPr>
        <p:spPr>
          <a:xfrm>
            <a:off x="1538812" y="5742181"/>
            <a:ext cx="1986398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F35BD56-EC34-D423-692D-C9D8783A0E4B}"/>
              </a:ext>
            </a:extLst>
          </p:cNvPr>
          <p:cNvCxnSpPr>
            <a:cxnSpLocks/>
            <a:stCxn id="42" idx="4"/>
            <a:endCxn id="43" idx="0"/>
          </p:cNvCxnSpPr>
          <p:nvPr/>
        </p:nvCxnSpPr>
        <p:spPr>
          <a:xfrm>
            <a:off x="3576127" y="4074199"/>
            <a:ext cx="0" cy="154505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61C6483-0C66-4866-0900-08996CD905DF}"/>
              </a:ext>
            </a:extLst>
          </p:cNvPr>
          <p:cNvSpPr txBox="1"/>
          <p:nvPr/>
        </p:nvSpPr>
        <p:spPr>
          <a:xfrm>
            <a:off x="1187624" y="466206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6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B39BA43-0D61-B523-9EBC-A2222B362B2E}"/>
              </a:ext>
            </a:extLst>
          </p:cNvPr>
          <p:cNvSpPr txBox="1"/>
          <p:nvPr/>
        </p:nvSpPr>
        <p:spPr>
          <a:xfrm>
            <a:off x="2330900" y="3632776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93F68D6-82A7-E061-D2FB-1DF698A96E59}"/>
              </a:ext>
            </a:extLst>
          </p:cNvPr>
          <p:cNvSpPr txBox="1"/>
          <p:nvPr/>
        </p:nvSpPr>
        <p:spPr>
          <a:xfrm>
            <a:off x="2330900" y="5723964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88FCF17-40D0-5E69-6271-33C33E62D67A}"/>
              </a:ext>
            </a:extLst>
          </p:cNvPr>
          <p:cNvSpPr txBox="1"/>
          <p:nvPr/>
        </p:nvSpPr>
        <p:spPr>
          <a:xfrm>
            <a:off x="3563750" y="466206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F846410-9B2F-6F32-85EB-1A37A20DB606}"/>
              </a:ext>
            </a:extLst>
          </p:cNvPr>
          <p:cNvCxnSpPr>
            <a:cxnSpLocks/>
            <a:stCxn id="43" idx="1"/>
            <a:endCxn id="40" idx="5"/>
          </p:cNvCxnSpPr>
          <p:nvPr/>
        </p:nvCxnSpPr>
        <p:spPr>
          <a:xfrm flipH="1" flipV="1">
            <a:off x="1538812" y="4053108"/>
            <a:ext cx="1986398" cy="1587238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A0B4628E-6527-CFC9-D514-F1BED5F1ABC6}"/>
              </a:ext>
            </a:extLst>
          </p:cNvPr>
          <p:cNvSpPr txBox="1"/>
          <p:nvPr/>
        </p:nvSpPr>
        <p:spPr>
          <a:xfrm>
            <a:off x="1935151" y="413209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C9A24B9-5106-A3B7-5F22-998450CBC2EA}"/>
              </a:ext>
            </a:extLst>
          </p:cNvPr>
          <p:cNvSpPr txBox="1"/>
          <p:nvPr/>
        </p:nvSpPr>
        <p:spPr>
          <a:xfrm>
            <a:off x="1935151" y="5172015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C638EC-2A57-FB52-E997-53E9451631EF}"/>
              </a:ext>
            </a:extLst>
          </p:cNvPr>
          <p:cNvSpPr txBox="1"/>
          <p:nvPr/>
        </p:nvSpPr>
        <p:spPr>
          <a:xfrm>
            <a:off x="4355976" y="4501422"/>
            <a:ext cx="3100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a better tour of cost 32</a:t>
            </a:r>
          </a:p>
        </p:txBody>
      </p:sp>
    </p:spTree>
    <p:extLst>
      <p:ext uri="{BB962C8B-B14F-4D97-AF65-F5344CB8AC3E}">
        <p14:creationId xmlns:p14="http://schemas.microsoft.com/office/powerpoint/2010/main" val="1087153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Approximation algorithms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II</a:t>
            </a:r>
          </a:p>
        </p:txBody>
      </p:sp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48478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undirected complete graph G=(V,E) with non-negative edge costs 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84482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cycle C visiting every vertex exactly once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20486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56490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C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Traveling Salesman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39566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2889451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(C)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255677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18E9DA8-AE4A-9114-ECC6-42C12A61869C}"/>
              </a:ext>
            </a:extLst>
          </p:cNvPr>
          <p:cNvSpPr/>
          <p:nvPr/>
        </p:nvSpPr>
        <p:spPr>
          <a:xfrm>
            <a:off x="1415887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D8335018-D81A-0533-1E22-344BE3E7BCEB}"/>
              </a:ext>
            </a:extLst>
          </p:cNvPr>
          <p:cNvSpPr/>
          <p:nvPr/>
        </p:nvSpPr>
        <p:spPr>
          <a:xfrm>
            <a:off x="1415887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4E8B6DED-D98A-FFAF-ED54-ECD9E084041C}"/>
              </a:ext>
            </a:extLst>
          </p:cNvPr>
          <p:cNvSpPr/>
          <p:nvPr/>
        </p:nvSpPr>
        <p:spPr>
          <a:xfrm>
            <a:off x="3504119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614341E2-82B2-8984-0917-3F1FFDF0ED06}"/>
              </a:ext>
            </a:extLst>
          </p:cNvPr>
          <p:cNvSpPr/>
          <p:nvPr/>
        </p:nvSpPr>
        <p:spPr>
          <a:xfrm>
            <a:off x="3504119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1C7DA2A-EA30-25C6-9FB9-43A2362D43C8}"/>
              </a:ext>
            </a:extLst>
          </p:cNvPr>
          <p:cNvCxnSpPr>
            <a:cxnSpLocks/>
            <a:stCxn id="42" idx="3"/>
            <a:endCxn id="41" idx="7"/>
          </p:cNvCxnSpPr>
          <p:nvPr/>
        </p:nvCxnSpPr>
        <p:spPr>
          <a:xfrm flipH="1">
            <a:off x="1538812" y="4053108"/>
            <a:ext cx="1986398" cy="15872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85416A1-675F-B8D9-B3EC-C58B2499641B}"/>
              </a:ext>
            </a:extLst>
          </p:cNvPr>
          <p:cNvCxnSpPr>
            <a:stCxn id="40" idx="7"/>
            <a:endCxn id="42" idx="0"/>
          </p:cNvCxnSpPr>
          <p:nvPr/>
        </p:nvCxnSpPr>
        <p:spPr>
          <a:xfrm flipV="1">
            <a:off x="1538812" y="3930182"/>
            <a:ext cx="2037315" cy="2109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4F11A29-6592-11D7-475B-C5F0935E8F69}"/>
              </a:ext>
            </a:extLst>
          </p:cNvPr>
          <p:cNvCxnSpPr>
            <a:cxnSpLocks/>
            <a:stCxn id="40" idx="4"/>
            <a:endCxn id="41" idx="0"/>
          </p:cNvCxnSpPr>
          <p:nvPr/>
        </p:nvCxnSpPr>
        <p:spPr>
          <a:xfrm>
            <a:off x="1487895" y="4074199"/>
            <a:ext cx="0" cy="15450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22A90E3C-D1DD-AA92-AA88-6F962EE8457E}"/>
              </a:ext>
            </a:extLst>
          </p:cNvPr>
          <p:cNvCxnSpPr>
            <a:cxnSpLocks/>
            <a:stCxn id="41" idx="5"/>
            <a:endCxn id="43" idx="3"/>
          </p:cNvCxnSpPr>
          <p:nvPr/>
        </p:nvCxnSpPr>
        <p:spPr>
          <a:xfrm>
            <a:off x="1538812" y="5742181"/>
            <a:ext cx="1986398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F35BD56-EC34-D423-692D-C9D8783A0E4B}"/>
              </a:ext>
            </a:extLst>
          </p:cNvPr>
          <p:cNvCxnSpPr>
            <a:cxnSpLocks/>
            <a:stCxn id="42" idx="4"/>
            <a:endCxn id="43" idx="0"/>
          </p:cNvCxnSpPr>
          <p:nvPr/>
        </p:nvCxnSpPr>
        <p:spPr>
          <a:xfrm>
            <a:off x="3576127" y="4074199"/>
            <a:ext cx="0" cy="15450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61C6483-0C66-4866-0900-08996CD905DF}"/>
              </a:ext>
            </a:extLst>
          </p:cNvPr>
          <p:cNvSpPr txBox="1"/>
          <p:nvPr/>
        </p:nvSpPr>
        <p:spPr>
          <a:xfrm>
            <a:off x="1187624" y="466206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6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B39BA43-0D61-B523-9EBC-A2222B362B2E}"/>
              </a:ext>
            </a:extLst>
          </p:cNvPr>
          <p:cNvSpPr txBox="1"/>
          <p:nvPr/>
        </p:nvSpPr>
        <p:spPr>
          <a:xfrm>
            <a:off x="2330900" y="3632776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93F68D6-82A7-E061-D2FB-1DF698A96E59}"/>
              </a:ext>
            </a:extLst>
          </p:cNvPr>
          <p:cNvSpPr txBox="1"/>
          <p:nvPr/>
        </p:nvSpPr>
        <p:spPr>
          <a:xfrm>
            <a:off x="2330900" y="5723964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88FCF17-40D0-5E69-6271-33C33E62D67A}"/>
              </a:ext>
            </a:extLst>
          </p:cNvPr>
          <p:cNvSpPr txBox="1"/>
          <p:nvPr/>
        </p:nvSpPr>
        <p:spPr>
          <a:xfrm>
            <a:off x="3563750" y="466206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F846410-9B2F-6F32-85EB-1A37A20DB606}"/>
              </a:ext>
            </a:extLst>
          </p:cNvPr>
          <p:cNvCxnSpPr>
            <a:cxnSpLocks/>
            <a:stCxn id="43" idx="1"/>
            <a:endCxn id="40" idx="5"/>
          </p:cNvCxnSpPr>
          <p:nvPr/>
        </p:nvCxnSpPr>
        <p:spPr>
          <a:xfrm flipH="1" flipV="1">
            <a:off x="1538812" y="4053108"/>
            <a:ext cx="1986398" cy="15872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A0B4628E-6527-CFC9-D514-F1BED5F1ABC6}"/>
              </a:ext>
            </a:extLst>
          </p:cNvPr>
          <p:cNvSpPr txBox="1"/>
          <p:nvPr/>
        </p:nvSpPr>
        <p:spPr>
          <a:xfrm>
            <a:off x="1935151" y="413209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C9A24B9-5106-A3B7-5F22-998450CBC2EA}"/>
              </a:ext>
            </a:extLst>
          </p:cNvPr>
          <p:cNvSpPr txBox="1"/>
          <p:nvPr/>
        </p:nvSpPr>
        <p:spPr>
          <a:xfrm>
            <a:off x="1935151" y="5172015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F43AE9A-FBB1-6D89-D652-0C82A565965F}"/>
              </a:ext>
            </a:extLst>
          </p:cNvPr>
          <p:cNvSpPr txBox="1"/>
          <p:nvPr/>
        </p:nvSpPr>
        <p:spPr>
          <a:xfrm>
            <a:off x="4355976" y="4501422"/>
            <a:ext cx="30588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a better tour of cost 19</a:t>
            </a:r>
          </a:p>
        </p:txBody>
      </p:sp>
    </p:spTree>
    <p:extLst>
      <p:ext uri="{BB962C8B-B14F-4D97-AF65-F5344CB8AC3E}">
        <p14:creationId xmlns:p14="http://schemas.microsoft.com/office/powerpoint/2010/main" val="17079967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48478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undirected complete graph G=(V,E) with non-negative edge costs 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84482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cycle C visiting every vertex exactly once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20486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56490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C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Traveling Salesman Problem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79CF02B-C757-631C-05FC-120A17BDD5EF}"/>
              </a:ext>
            </a:extLst>
          </p:cNvPr>
          <p:cNvSpPr txBox="1"/>
          <p:nvPr/>
        </p:nvSpPr>
        <p:spPr>
          <a:xfrm>
            <a:off x="35496" y="4303188"/>
            <a:ext cx="90333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metric TSP:</a:t>
            </a:r>
          </a:p>
          <a:p>
            <a:r>
              <a:rPr lang="en-US" sz="2000" dirty="0">
                <a:latin typeface="Comic Sans MS" pitchFamily="66" charset="0"/>
              </a:rPr>
              <a:t>       edge costs satisfy the </a:t>
            </a:r>
            <a:r>
              <a:rPr lang="en-US" sz="2000" i="1" dirty="0">
                <a:latin typeface="Comic Sans MS" pitchFamily="66" charset="0"/>
              </a:rPr>
              <a:t>triangle inequality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39566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2889451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(C)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255677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04663966-E625-78C8-9A28-DFEC8748BADE}"/>
              </a:ext>
            </a:extLst>
          </p:cNvPr>
          <p:cNvSpPr txBox="1"/>
          <p:nvPr/>
        </p:nvSpPr>
        <p:spPr>
          <a:xfrm>
            <a:off x="755576" y="4956997"/>
            <a:ext cx="47128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every </a:t>
            </a:r>
            <a:r>
              <a:rPr lang="en-US" sz="2000" dirty="0" err="1">
                <a:latin typeface="Comic Sans MS" pitchFamily="66" charset="0"/>
              </a:rPr>
              <a:t>u,v,w</a:t>
            </a:r>
            <a:r>
              <a:rPr lang="en-US" sz="2000" dirty="0">
                <a:latin typeface="Comic Sans MS" pitchFamily="66" charset="0"/>
              </a:rPr>
              <a:t> : c(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c(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u,w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)+c(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w,v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it-IT" sz="2000" i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941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17282" y="162656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For any polynomial time computable function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000" dirty="0">
                <a:latin typeface="Comic Sans MS" pitchFamily="66" charset="0"/>
              </a:rPr>
              <a:t>(n), TSP cannot be approximated within a factor of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000" dirty="0">
                <a:latin typeface="Comic Sans MS" pitchFamily="66" charset="0"/>
              </a:rPr>
              <a:t>(n), unless P=NP.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35496" y="120037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155679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by contradiction: 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 </a:t>
            </a:r>
            <a:r>
              <a:rPr lang="en-US" sz="2000" dirty="0">
                <a:latin typeface="Comic Sans MS" pitchFamily="66" charset="0"/>
              </a:rPr>
              <a:t>be a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(n)-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apx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algorithm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-7995" y="2348880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2000" dirty="0">
                <a:latin typeface="Comic Sans MS" pitchFamily="66" charset="0"/>
              </a:rPr>
              <a:t> be an instance of the Hamiltonian cycle. Define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G’</a:t>
            </a:r>
            <a:r>
              <a:rPr lang="en-US" sz="2000" dirty="0">
                <a:latin typeface="Comic Sans MS" pitchFamily="66" charset="0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G’</a:t>
            </a:r>
            <a:r>
              <a:rPr lang="en-US" sz="2000" dirty="0">
                <a:latin typeface="Comic Sans MS" pitchFamily="66" charset="0"/>
              </a:rPr>
              <a:t>=(V,E’) complete;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c(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)=1 if 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E(G); c(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)=n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(n)</a:t>
            </a:r>
            <a:r>
              <a:rPr lang="en-US" sz="2000" dirty="0">
                <a:latin typeface="Comic Sans MS" pitchFamily="66" charset="0"/>
              </a:rPr>
              <a:t> otherwise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B8B2FC1E-143C-277E-62A7-C835EF41F241}"/>
              </a:ext>
            </a:extLst>
          </p:cNvPr>
          <p:cNvSpPr txBox="1"/>
          <p:nvPr/>
        </p:nvSpPr>
        <p:spPr>
          <a:xfrm>
            <a:off x="35496" y="530120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2000" dirty="0">
                <a:latin typeface="Comic Sans MS" pitchFamily="66" charset="0"/>
              </a:rPr>
              <a:t> has an Hamiltonian cycle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</a:t>
            </a:r>
            <a:r>
              <a:rPr lang="en-US" sz="2000" dirty="0">
                <a:latin typeface="Comic Sans MS" pitchFamily="66" charset="0"/>
              </a:rPr>
              <a:t> returns a tour of cost 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9A9C65DC-11E4-35EE-785B-52BBBE0D07E8}"/>
              </a:ext>
            </a:extLst>
          </p:cNvPr>
          <p:cNvSpPr txBox="1"/>
          <p:nvPr/>
        </p:nvSpPr>
        <p:spPr>
          <a:xfrm>
            <a:off x="35496" y="3717032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2000" dirty="0">
                <a:latin typeface="Comic Sans MS" pitchFamily="66" charset="0"/>
              </a:rPr>
              <a:t> has a Hamiltonian cycle, then optimal TSP tour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G’</a:t>
            </a:r>
            <a:r>
              <a:rPr lang="en-US" sz="2000" dirty="0">
                <a:latin typeface="Comic Sans MS" pitchFamily="66" charset="0"/>
              </a:rPr>
              <a:t> costs n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2000" dirty="0">
                <a:latin typeface="Comic Sans MS" pitchFamily="66" charset="0"/>
              </a:rPr>
              <a:t> does not have a Hamiltonian cycle, then optimal TSP tour is of cost &gt; n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(n)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5248D46D-DB0E-472D-DC8D-98D384733E4F}"/>
              </a:ext>
            </a:extLst>
          </p:cNvPr>
          <p:cNvSpPr txBox="1"/>
          <p:nvPr/>
        </p:nvSpPr>
        <p:spPr>
          <a:xfrm>
            <a:off x="24554" y="3388930"/>
            <a:ext cx="4835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Clearly: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0E4039DB-0C71-6181-32A7-5C939680CC19}"/>
              </a:ext>
            </a:extLst>
          </p:cNvPr>
          <p:cNvSpPr txBox="1"/>
          <p:nvPr/>
        </p:nvSpPr>
        <p:spPr>
          <a:xfrm>
            <a:off x="26069" y="191683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use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 </a:t>
            </a:r>
            <a:r>
              <a:rPr lang="en-US" sz="2000" dirty="0">
                <a:latin typeface="Comic Sans MS" pitchFamily="66" charset="0"/>
              </a:rPr>
              <a:t>to decide Hamiltonian cycle.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5F6763E1-CDF7-1552-CDAA-F56E4B28530E}"/>
              </a:ext>
            </a:extLst>
          </p:cNvPr>
          <p:cNvSpPr/>
          <p:nvPr/>
        </p:nvSpPr>
        <p:spPr>
          <a:xfrm>
            <a:off x="251520" y="4797152"/>
            <a:ext cx="576064" cy="3186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853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4" grpId="0"/>
      <p:bldP spid="45" grpId="0"/>
      <p:bldP spid="46" grpId="0"/>
      <p:bldP spid="54" grpId="0" animBg="1"/>
      <p:bldP spid="8" grpId="0"/>
      <p:bldP spid="7" grpId="0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26E904-73B1-3C09-F96D-4FFEE081F5C7}"/>
              </a:ext>
            </a:extLst>
          </p:cNvPr>
          <p:cNvSpPr txBox="1"/>
          <p:nvPr/>
        </p:nvSpPr>
        <p:spPr>
          <a:xfrm>
            <a:off x="879076" y="906683"/>
            <a:ext cx="72418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Find an MST </a:t>
            </a:r>
            <a:r>
              <a:rPr lang="en-US" sz="2400" i="1" dirty="0"/>
              <a:t>T</a:t>
            </a:r>
            <a:r>
              <a:rPr lang="en-US" sz="2400" dirty="0"/>
              <a:t> of </a:t>
            </a:r>
            <a:r>
              <a:rPr lang="en-US" sz="2400" i="1" dirty="0"/>
              <a:t>G</a:t>
            </a:r>
          </a:p>
          <a:p>
            <a:pPr marL="457200" indent="-457200">
              <a:buAutoNum type="arabicPeriod"/>
            </a:pPr>
            <a:r>
              <a:rPr lang="en-US" sz="2400" dirty="0"/>
              <a:t>Double every edge of </a:t>
            </a:r>
            <a:r>
              <a:rPr lang="en-US" sz="2400" i="1" dirty="0"/>
              <a:t>T</a:t>
            </a:r>
            <a:r>
              <a:rPr lang="en-US" sz="2400" dirty="0"/>
              <a:t> to obtain an Eulerian graph</a:t>
            </a:r>
          </a:p>
          <a:p>
            <a:pPr marL="457200" indent="-457200">
              <a:buAutoNum type="arabicPeriod"/>
            </a:pPr>
            <a:r>
              <a:rPr lang="en-US" sz="2400" dirty="0"/>
              <a:t>Find an Eulerian tour </a:t>
            </a:r>
            <a:r>
              <a:rPr lang="en-US" sz="2400" dirty="0">
                <a:sym typeface="Symbol" panose="05050102010706020507" pitchFamily="18" charset="2"/>
              </a:rPr>
              <a:t></a:t>
            </a:r>
            <a:r>
              <a:rPr lang="en-US" sz="2400" dirty="0"/>
              <a:t> on this graph</a:t>
            </a:r>
          </a:p>
          <a:p>
            <a:pPr marL="457200" indent="-457200">
              <a:buAutoNum type="arabicPeriod"/>
            </a:pPr>
            <a:r>
              <a:rPr lang="en-US" sz="2400" dirty="0"/>
              <a:t>Output the tour that visits vertices of </a:t>
            </a:r>
            <a:r>
              <a:rPr lang="en-US" sz="2400" i="1" dirty="0"/>
              <a:t>G</a:t>
            </a:r>
            <a:r>
              <a:rPr lang="en-US" sz="2400" dirty="0"/>
              <a:t> in the order of their first appearance in </a:t>
            </a:r>
            <a:r>
              <a:rPr lang="en-US" sz="2400" dirty="0">
                <a:sym typeface="Symbol" panose="05050102010706020507" pitchFamily="18" charset="2"/>
              </a:rPr>
              <a:t></a:t>
            </a:r>
            <a:r>
              <a:rPr lang="en-US" sz="2400" dirty="0"/>
              <a:t>. Let </a:t>
            </a:r>
            <a:r>
              <a:rPr lang="en-US" sz="2400" i="1" dirty="0"/>
              <a:t>C</a:t>
            </a:r>
            <a:r>
              <a:rPr lang="en-US" sz="2400" dirty="0"/>
              <a:t> be this tour.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48A34C-A163-DA58-2575-36BE590E1548}"/>
              </a:ext>
            </a:extLst>
          </p:cNvPr>
          <p:cNvSpPr txBox="1"/>
          <p:nvPr/>
        </p:nvSpPr>
        <p:spPr>
          <a:xfrm>
            <a:off x="683568" y="385500"/>
            <a:ext cx="698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(metric TSP – factor 2)</a:t>
            </a:r>
            <a:endParaRPr lang="en-US" sz="16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55A543-5692-98D2-77E0-BC2319CE82DD}"/>
              </a:ext>
            </a:extLst>
          </p:cNvPr>
          <p:cNvSpPr/>
          <p:nvPr/>
        </p:nvSpPr>
        <p:spPr>
          <a:xfrm>
            <a:off x="395536" y="188640"/>
            <a:ext cx="8208912" cy="2952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DB2F749E-95EC-D23D-D7C9-66B225BFD062}"/>
              </a:ext>
            </a:extLst>
          </p:cNvPr>
          <p:cNvSpPr txBox="1"/>
          <p:nvPr/>
        </p:nvSpPr>
        <p:spPr>
          <a:xfrm>
            <a:off x="35496" y="3451926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 above algorithm is a 2-approximation algorithm for metric TSP.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5D9443ED-9F7E-6DE6-3DAC-9875D884B140}"/>
              </a:ext>
            </a:extLst>
          </p:cNvPr>
          <p:cNvSpPr txBox="1"/>
          <p:nvPr/>
        </p:nvSpPr>
        <p:spPr>
          <a:xfrm>
            <a:off x="46438" y="408780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5F0BA664-8BCA-97F8-DB2A-F4FF4F3AD334}"/>
              </a:ext>
            </a:extLst>
          </p:cNvPr>
          <p:cNvSpPr txBox="1"/>
          <p:nvPr/>
        </p:nvSpPr>
        <p:spPr>
          <a:xfrm>
            <a:off x="35496" y="444784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removing an edge from an optimal TSP tour gives us a spanning tree of G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9B491C29-7B8A-AD35-1BA7-1F0E1A985F8E}"/>
              </a:ext>
            </a:extLst>
          </p:cNvPr>
          <p:cNvSpPr txBox="1"/>
          <p:nvPr/>
        </p:nvSpPr>
        <p:spPr>
          <a:xfrm>
            <a:off x="35496" y="5239932"/>
            <a:ext cx="4835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have: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322CE5E7-9A32-B724-C046-1CE4EF3AC9D0}"/>
              </a:ext>
            </a:extLst>
          </p:cNvPr>
          <p:cNvSpPr txBox="1"/>
          <p:nvPr/>
        </p:nvSpPr>
        <p:spPr>
          <a:xfrm>
            <a:off x="37011" y="486916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Thus: cost(T)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 OPT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112191AE-D2D9-AC5A-52B8-7A7832D5C124}"/>
              </a:ext>
            </a:extLst>
          </p:cNvPr>
          <p:cNvSpPr txBox="1"/>
          <p:nvPr/>
        </p:nvSpPr>
        <p:spPr>
          <a:xfrm>
            <a:off x="478486" y="5703918"/>
            <a:ext cx="4835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cost(C)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 cost()=2cost(T)  2 OPT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B119255-D5CC-348A-2DA2-A19BC2E21260}"/>
              </a:ext>
            </a:extLst>
          </p:cNvPr>
          <p:cNvSpPr/>
          <p:nvPr/>
        </p:nvSpPr>
        <p:spPr>
          <a:xfrm>
            <a:off x="8759406" y="6392060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219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  <p:bldP spid="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B78FAE5-E310-B6D7-4930-F9030AB0C36B}"/>
              </a:ext>
            </a:extLst>
          </p:cNvPr>
          <p:cNvSpPr txBox="1"/>
          <p:nvPr/>
        </p:nvSpPr>
        <p:spPr>
          <a:xfrm>
            <a:off x="13709" y="116632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tight example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5A0EFED5-CB67-E39A-C343-61D3669893EA}"/>
              </a:ext>
            </a:extLst>
          </p:cNvPr>
          <p:cNvSpPr txBox="1"/>
          <p:nvPr/>
        </p:nvSpPr>
        <p:spPr>
          <a:xfrm>
            <a:off x="179512" y="2568123"/>
            <a:ext cx="38968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n vertices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thick edges have cost 1 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(star+(n-1)-cycle)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all the other edges have cost 2</a:t>
            </a:r>
            <a:endParaRPr lang="it-IT" dirty="0">
              <a:latin typeface="Comic Sans MS" pitchFamily="66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623D5D-1A17-F7C9-A8FC-05632A0D47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908720"/>
            <a:ext cx="1725769" cy="164849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26936AC-AF13-2BAB-750E-593DB32C64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6245" y="938098"/>
            <a:ext cx="1700011" cy="1654935"/>
          </a:xfrm>
          <a:prstGeom prst="rect">
            <a:avLst/>
          </a:prstGeom>
        </p:spPr>
      </p:pic>
      <p:sp>
        <p:nvSpPr>
          <p:cNvPr id="12" name="CasellaDiTesto 3">
            <a:extLst>
              <a:ext uri="{FF2B5EF4-FFF2-40B4-BE49-F238E27FC236}">
                <a16:creationId xmlns:a16="http://schemas.microsoft.com/office/drawing/2014/main" id="{C105BA11-F144-6951-FA3D-1746B169F24D}"/>
              </a:ext>
            </a:extLst>
          </p:cNvPr>
          <p:cNvSpPr txBox="1"/>
          <p:nvPr/>
        </p:nvSpPr>
        <p:spPr>
          <a:xfrm>
            <a:off x="4788024" y="2568123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optimal tour of cost OPT=n</a:t>
            </a:r>
            <a:endParaRPr lang="it-IT" dirty="0">
              <a:latin typeface="Comic Sans MS" pitchFamily="66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FD12A35-92AE-406C-E3C1-28CACB1358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7122" y="3894838"/>
            <a:ext cx="1957589" cy="172576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2C6D2D4-9667-8593-C903-70074587CD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3213" y="3889909"/>
            <a:ext cx="1906073" cy="1706451"/>
          </a:xfrm>
          <a:prstGeom prst="rect">
            <a:avLst/>
          </a:prstGeom>
        </p:spPr>
      </p:pic>
      <p:sp>
        <p:nvSpPr>
          <p:cNvPr id="17" name="CasellaDiTesto 3">
            <a:extLst>
              <a:ext uri="{FF2B5EF4-FFF2-40B4-BE49-F238E27FC236}">
                <a16:creationId xmlns:a16="http://schemas.microsoft.com/office/drawing/2014/main" id="{16970866-B8A6-8864-C67F-080E193B4C2F}"/>
              </a:ext>
            </a:extLst>
          </p:cNvPr>
          <p:cNvSpPr txBox="1"/>
          <p:nvPr/>
        </p:nvSpPr>
        <p:spPr>
          <a:xfrm>
            <a:off x="1115616" y="565195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feasible MST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5743C5BC-5F10-59E4-1E61-C753066720AD}"/>
              </a:ext>
            </a:extLst>
          </p:cNvPr>
          <p:cNvSpPr txBox="1"/>
          <p:nvPr/>
        </p:nvSpPr>
        <p:spPr>
          <a:xfrm>
            <a:off x="4122837" y="5651956"/>
            <a:ext cx="39055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returned tour of cost 2n-2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(for the feasible specified order)</a:t>
            </a:r>
            <a:endParaRPr lang="it-IT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9654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26E904-73B1-3C09-F96D-4FFEE081F5C7}"/>
              </a:ext>
            </a:extLst>
          </p:cNvPr>
          <p:cNvSpPr txBox="1"/>
          <p:nvPr/>
        </p:nvSpPr>
        <p:spPr>
          <a:xfrm>
            <a:off x="879076" y="3426963"/>
            <a:ext cx="724183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Find an MST </a:t>
            </a:r>
            <a:r>
              <a:rPr lang="en-US" sz="2400" i="1" dirty="0"/>
              <a:t>T</a:t>
            </a:r>
            <a:r>
              <a:rPr lang="en-US" sz="2400" dirty="0"/>
              <a:t> of </a:t>
            </a:r>
            <a:r>
              <a:rPr lang="en-US" sz="2400" i="1" dirty="0"/>
              <a:t>G</a:t>
            </a:r>
          </a:p>
          <a:p>
            <a:pPr marL="457200" indent="-457200">
              <a:buAutoNum type="arabicPeriod"/>
            </a:pPr>
            <a:r>
              <a:rPr lang="en-US" sz="2400" dirty="0"/>
              <a:t>Compute a minimum cost perfect matching , </a:t>
            </a:r>
            <a:r>
              <a:rPr lang="en-US" sz="2400" i="1" dirty="0"/>
              <a:t>M</a:t>
            </a:r>
            <a:r>
              <a:rPr lang="en-US" sz="2400" dirty="0"/>
              <a:t>, on the set V’ of odd-degree vertices of </a:t>
            </a:r>
            <a:r>
              <a:rPr lang="en-US" sz="2400" i="1" dirty="0"/>
              <a:t>T</a:t>
            </a:r>
            <a:r>
              <a:rPr lang="en-US" sz="2400" dirty="0"/>
              <a:t>. Add </a:t>
            </a:r>
            <a:r>
              <a:rPr lang="en-US" sz="2400" i="1" dirty="0"/>
              <a:t>M</a:t>
            </a:r>
            <a:r>
              <a:rPr lang="en-US" sz="2400" dirty="0"/>
              <a:t> to </a:t>
            </a:r>
            <a:r>
              <a:rPr lang="en-US" sz="2400" i="1" dirty="0"/>
              <a:t>T</a:t>
            </a:r>
            <a:r>
              <a:rPr lang="en-US" sz="2400" dirty="0"/>
              <a:t> and obtain an Eulerian graph</a:t>
            </a:r>
          </a:p>
          <a:p>
            <a:pPr marL="457200" indent="-457200">
              <a:buAutoNum type="arabicPeriod"/>
            </a:pPr>
            <a:r>
              <a:rPr lang="en-US" sz="2400" dirty="0"/>
              <a:t>Find an Eulerian tour </a:t>
            </a:r>
            <a:r>
              <a:rPr lang="en-US" sz="2400" dirty="0">
                <a:sym typeface="Symbol" panose="05050102010706020507" pitchFamily="18" charset="2"/>
              </a:rPr>
              <a:t></a:t>
            </a:r>
            <a:r>
              <a:rPr lang="en-US" sz="2400" dirty="0"/>
              <a:t> on this graph</a:t>
            </a:r>
          </a:p>
          <a:p>
            <a:pPr marL="457200" indent="-457200">
              <a:buAutoNum type="arabicPeriod"/>
            </a:pPr>
            <a:r>
              <a:rPr lang="en-US" sz="2400" dirty="0"/>
              <a:t>Output the tour that visits vertices of </a:t>
            </a:r>
            <a:r>
              <a:rPr lang="en-US" sz="2400" i="1" dirty="0"/>
              <a:t>G</a:t>
            </a:r>
            <a:r>
              <a:rPr lang="en-US" sz="2400" dirty="0"/>
              <a:t> in the order of their first appearance in </a:t>
            </a:r>
            <a:r>
              <a:rPr lang="en-US" sz="2400" dirty="0">
                <a:sym typeface="Symbol" panose="05050102010706020507" pitchFamily="18" charset="2"/>
              </a:rPr>
              <a:t></a:t>
            </a:r>
            <a:r>
              <a:rPr lang="en-US" sz="2400" dirty="0"/>
              <a:t>. Let </a:t>
            </a:r>
            <a:r>
              <a:rPr lang="en-US" sz="2400" i="1" dirty="0"/>
              <a:t>C</a:t>
            </a:r>
            <a:r>
              <a:rPr lang="en-US" sz="2400" dirty="0"/>
              <a:t> be this tour.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48A34C-A163-DA58-2575-36BE590E1548}"/>
              </a:ext>
            </a:extLst>
          </p:cNvPr>
          <p:cNvSpPr txBox="1"/>
          <p:nvPr/>
        </p:nvSpPr>
        <p:spPr>
          <a:xfrm>
            <a:off x="683568" y="2905780"/>
            <a:ext cx="698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(metric TSP – factor 3/2)</a:t>
            </a:r>
            <a:endParaRPr lang="en-US" sz="16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55A543-5692-98D2-77E0-BC2319CE82DD}"/>
              </a:ext>
            </a:extLst>
          </p:cNvPr>
          <p:cNvSpPr/>
          <p:nvPr/>
        </p:nvSpPr>
        <p:spPr>
          <a:xfrm>
            <a:off x="395536" y="2708920"/>
            <a:ext cx="8352928" cy="37444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8881EF0-D8C4-458D-1494-90457C74432B}"/>
              </a:ext>
            </a:extLst>
          </p:cNvPr>
          <p:cNvSpPr txBox="1"/>
          <p:nvPr/>
        </p:nvSpPr>
        <p:spPr>
          <a:xfrm>
            <a:off x="17282" y="16265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idea: </a:t>
            </a:r>
            <a:r>
              <a:rPr lang="en-US" sz="2000" dirty="0">
                <a:latin typeface="Comic Sans MS" pitchFamily="66" charset="0"/>
              </a:rPr>
              <a:t>find a cheaper Eulerian subgraph/tour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0B448F2-E455-97F7-A2B7-2A41000E36D7}"/>
              </a:ext>
            </a:extLst>
          </p:cNvPr>
          <p:cNvSpPr txBox="1"/>
          <p:nvPr/>
        </p:nvSpPr>
        <p:spPr>
          <a:xfrm>
            <a:off x="35496" y="868650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recall: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endParaRPr lang="en-US" sz="2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graph is Eulerian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all vertices have even degree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in every undirected graph, the number of odd-degree vertices is even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C84F89C9-61B0-BD57-6F41-AA5CBBCD9096}"/>
              </a:ext>
            </a:extLst>
          </p:cNvPr>
          <p:cNvSpPr txBox="1"/>
          <p:nvPr/>
        </p:nvSpPr>
        <p:spPr>
          <a:xfrm>
            <a:off x="5004048" y="2247255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err="1">
                <a:solidFill>
                  <a:schemeClr val="accent6"/>
                </a:solidFill>
                <a:latin typeface="Comic Sans MS" pitchFamily="66" charset="0"/>
              </a:rPr>
              <a:t>Christofides</a:t>
            </a:r>
            <a:r>
              <a:rPr lang="en-US" sz="2400" dirty="0">
                <a:solidFill>
                  <a:schemeClr val="accent6"/>
                </a:solidFill>
                <a:latin typeface="Comic Sans MS" pitchFamily="66" charset="0"/>
              </a:rPr>
              <a:t>, 1976</a:t>
            </a:r>
            <a:endParaRPr lang="it-IT" sz="24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591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 animBg="1"/>
      <p:bldP spid="5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24554" y="116632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Let V’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V</a:t>
            </a:r>
            <a:r>
              <a:rPr lang="en-US" sz="2000" dirty="0">
                <a:latin typeface="Comic Sans MS" pitchFamily="66" charset="0"/>
              </a:rPr>
              <a:t>, such that |V’| is even, and let M be a minimum cost perfect matching on V’. Then, cost(M)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OPT/2.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24554" y="101266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137270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r>
              <a:rPr lang="en-US" sz="2000" dirty="0">
                <a:latin typeface="Comic Sans MS" pitchFamily="66" charset="0"/>
              </a:rPr>
              <a:t> be an optimal TSP of cost OPT.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181E49B-E882-580A-99FB-807192549597}"/>
              </a:ext>
            </a:extLst>
          </p:cNvPr>
          <p:cNvSpPr txBox="1"/>
          <p:nvPr/>
        </p:nvSpPr>
        <p:spPr>
          <a:xfrm>
            <a:off x="33119" y="1797204"/>
            <a:ext cx="482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endParaRPr lang="en-US" sz="2400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Decagon 1">
            <a:extLst>
              <a:ext uri="{FF2B5EF4-FFF2-40B4-BE49-F238E27FC236}">
                <a16:creationId xmlns:a16="http://schemas.microsoft.com/office/drawing/2014/main" id="{FEB28E35-8B6A-9A3A-DE1E-7449326462A8}"/>
              </a:ext>
            </a:extLst>
          </p:cNvPr>
          <p:cNvSpPr/>
          <p:nvPr/>
        </p:nvSpPr>
        <p:spPr>
          <a:xfrm>
            <a:off x="434354" y="1876474"/>
            <a:ext cx="2049414" cy="1954098"/>
          </a:xfrm>
          <a:prstGeom prst="decag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D4AA232-C42C-89DF-16DE-FD60DA8D4E70}"/>
              </a:ext>
            </a:extLst>
          </p:cNvPr>
          <p:cNvSpPr/>
          <p:nvPr/>
        </p:nvSpPr>
        <p:spPr>
          <a:xfrm>
            <a:off x="539552" y="220486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A70AACB-9C2F-9F28-E2C1-6E128E0078A3}"/>
              </a:ext>
            </a:extLst>
          </p:cNvPr>
          <p:cNvSpPr/>
          <p:nvPr/>
        </p:nvSpPr>
        <p:spPr>
          <a:xfrm>
            <a:off x="2195736" y="220486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DC3A949-B0AA-98D2-8D1C-FACB62D588A1}"/>
              </a:ext>
            </a:extLst>
          </p:cNvPr>
          <p:cNvSpPr/>
          <p:nvPr/>
        </p:nvSpPr>
        <p:spPr>
          <a:xfrm>
            <a:off x="539552" y="335699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AA22D2D-267A-2045-4297-A5D0EBD82244}"/>
              </a:ext>
            </a:extLst>
          </p:cNvPr>
          <p:cNvSpPr/>
          <p:nvPr/>
        </p:nvSpPr>
        <p:spPr>
          <a:xfrm>
            <a:off x="2195736" y="335699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6A3C554-C387-D8A5-10CA-6A6F02E9E8C5}"/>
              </a:ext>
            </a:extLst>
          </p:cNvPr>
          <p:cNvSpPr/>
          <p:nvPr/>
        </p:nvSpPr>
        <p:spPr>
          <a:xfrm>
            <a:off x="1043608" y="184482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55C4143-E290-E224-9ED3-9657E2195E63}"/>
              </a:ext>
            </a:extLst>
          </p:cNvPr>
          <p:cNvSpPr/>
          <p:nvPr/>
        </p:nvSpPr>
        <p:spPr>
          <a:xfrm>
            <a:off x="1691680" y="184482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196FC8F-0A98-8CD3-3C88-79F2F4A10F0F}"/>
              </a:ext>
            </a:extLst>
          </p:cNvPr>
          <p:cNvSpPr/>
          <p:nvPr/>
        </p:nvSpPr>
        <p:spPr>
          <a:xfrm>
            <a:off x="1043608" y="371703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3984F54-0ED3-40C0-9C82-711C711FFF76}"/>
              </a:ext>
            </a:extLst>
          </p:cNvPr>
          <p:cNvSpPr/>
          <p:nvPr/>
        </p:nvSpPr>
        <p:spPr>
          <a:xfrm>
            <a:off x="1691680" y="371703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066BAC9-653C-6F9C-78A8-E485770EB629}"/>
              </a:ext>
            </a:extLst>
          </p:cNvPr>
          <p:cNvSpPr/>
          <p:nvPr/>
        </p:nvSpPr>
        <p:spPr>
          <a:xfrm>
            <a:off x="378114" y="2792251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32C481A-0504-64D9-952F-8D27C86F6766}"/>
              </a:ext>
            </a:extLst>
          </p:cNvPr>
          <p:cNvSpPr/>
          <p:nvPr/>
        </p:nvSpPr>
        <p:spPr>
          <a:xfrm>
            <a:off x="2385383" y="278092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3905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24554" y="116632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Let V’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V</a:t>
            </a:r>
            <a:r>
              <a:rPr lang="en-US" sz="2000" dirty="0">
                <a:latin typeface="Comic Sans MS" pitchFamily="66" charset="0"/>
              </a:rPr>
              <a:t>, such that |V’| is even, and let M be a minimum cost perfect matching on V’. Then, cost(M)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OPT/2.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24554" y="101266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137270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r>
              <a:rPr lang="en-US" sz="2000" dirty="0">
                <a:latin typeface="Comic Sans MS" pitchFamily="66" charset="0"/>
              </a:rPr>
              <a:t> be an optimal TSP of cost OPT.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35496" y="42210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r>
              <a:rPr lang="en-US" sz="2000" dirty="0">
                <a:latin typeface="Comic Sans MS" pitchFamily="66" charset="0"/>
              </a:rPr>
              <a:t> be the tour on V’ obtained by shortcutting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181E49B-E882-580A-99FB-807192549597}"/>
              </a:ext>
            </a:extLst>
          </p:cNvPr>
          <p:cNvSpPr txBox="1"/>
          <p:nvPr/>
        </p:nvSpPr>
        <p:spPr>
          <a:xfrm>
            <a:off x="33119" y="1797204"/>
            <a:ext cx="482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endParaRPr lang="en-US" sz="2400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Decagon 1">
            <a:extLst>
              <a:ext uri="{FF2B5EF4-FFF2-40B4-BE49-F238E27FC236}">
                <a16:creationId xmlns:a16="http://schemas.microsoft.com/office/drawing/2014/main" id="{FEB28E35-8B6A-9A3A-DE1E-7449326462A8}"/>
              </a:ext>
            </a:extLst>
          </p:cNvPr>
          <p:cNvSpPr/>
          <p:nvPr/>
        </p:nvSpPr>
        <p:spPr>
          <a:xfrm>
            <a:off x="434354" y="1876474"/>
            <a:ext cx="2049414" cy="1954098"/>
          </a:xfrm>
          <a:prstGeom prst="decag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D4AA232-C42C-89DF-16DE-FD60DA8D4E70}"/>
              </a:ext>
            </a:extLst>
          </p:cNvPr>
          <p:cNvSpPr/>
          <p:nvPr/>
        </p:nvSpPr>
        <p:spPr>
          <a:xfrm>
            <a:off x="539552" y="2204864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A70AACB-9C2F-9F28-E2C1-6E128E0078A3}"/>
              </a:ext>
            </a:extLst>
          </p:cNvPr>
          <p:cNvSpPr/>
          <p:nvPr/>
        </p:nvSpPr>
        <p:spPr>
          <a:xfrm>
            <a:off x="2195736" y="2204864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DC3A949-B0AA-98D2-8D1C-FACB62D588A1}"/>
              </a:ext>
            </a:extLst>
          </p:cNvPr>
          <p:cNvSpPr/>
          <p:nvPr/>
        </p:nvSpPr>
        <p:spPr>
          <a:xfrm>
            <a:off x="539552" y="3356992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AA22D2D-267A-2045-4297-A5D0EBD82244}"/>
              </a:ext>
            </a:extLst>
          </p:cNvPr>
          <p:cNvSpPr/>
          <p:nvPr/>
        </p:nvSpPr>
        <p:spPr>
          <a:xfrm>
            <a:off x="2195736" y="3356992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6A3C554-C387-D8A5-10CA-6A6F02E9E8C5}"/>
              </a:ext>
            </a:extLst>
          </p:cNvPr>
          <p:cNvSpPr/>
          <p:nvPr/>
        </p:nvSpPr>
        <p:spPr>
          <a:xfrm>
            <a:off x="1043608" y="184482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55C4143-E290-E224-9ED3-9657E2195E63}"/>
              </a:ext>
            </a:extLst>
          </p:cNvPr>
          <p:cNvSpPr/>
          <p:nvPr/>
        </p:nvSpPr>
        <p:spPr>
          <a:xfrm>
            <a:off x="1691680" y="184482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196FC8F-0A98-8CD3-3C88-79F2F4A10F0F}"/>
              </a:ext>
            </a:extLst>
          </p:cNvPr>
          <p:cNvSpPr/>
          <p:nvPr/>
        </p:nvSpPr>
        <p:spPr>
          <a:xfrm>
            <a:off x="1043608" y="371703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3984F54-0ED3-40C0-9C82-711C711FFF76}"/>
              </a:ext>
            </a:extLst>
          </p:cNvPr>
          <p:cNvSpPr/>
          <p:nvPr/>
        </p:nvSpPr>
        <p:spPr>
          <a:xfrm>
            <a:off x="1691680" y="371703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066BAC9-653C-6F9C-78A8-E485770EB629}"/>
              </a:ext>
            </a:extLst>
          </p:cNvPr>
          <p:cNvSpPr/>
          <p:nvPr/>
        </p:nvSpPr>
        <p:spPr>
          <a:xfrm>
            <a:off x="378114" y="2792251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32C481A-0504-64D9-952F-8D27C86F6766}"/>
              </a:ext>
            </a:extLst>
          </p:cNvPr>
          <p:cNvSpPr/>
          <p:nvPr/>
        </p:nvSpPr>
        <p:spPr>
          <a:xfrm>
            <a:off x="2385383" y="278092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DBDEF9-F383-0CB4-2CAE-1582C86D920C}"/>
              </a:ext>
            </a:extLst>
          </p:cNvPr>
          <p:cNvCxnSpPr>
            <a:stCxn id="3" idx="6"/>
            <a:endCxn id="8" idx="2"/>
          </p:cNvCxnSpPr>
          <p:nvPr/>
        </p:nvCxnSpPr>
        <p:spPr>
          <a:xfrm>
            <a:off x="683568" y="2276872"/>
            <a:ext cx="1512168" cy="0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EC2A34F-083B-9C3F-052A-13D08399DDFE}"/>
              </a:ext>
            </a:extLst>
          </p:cNvPr>
          <p:cNvCxnSpPr>
            <a:cxnSpLocks/>
            <a:stCxn id="8" idx="4"/>
            <a:endCxn id="11" idx="0"/>
          </p:cNvCxnSpPr>
          <p:nvPr/>
        </p:nvCxnSpPr>
        <p:spPr>
          <a:xfrm>
            <a:off x="2267744" y="2348880"/>
            <a:ext cx="0" cy="1008112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40DAF3C-94E9-4B06-D2D4-7F3FD0FCAA0F}"/>
              </a:ext>
            </a:extLst>
          </p:cNvPr>
          <p:cNvCxnSpPr>
            <a:stCxn id="11" idx="2"/>
            <a:endCxn id="9" idx="6"/>
          </p:cNvCxnSpPr>
          <p:nvPr/>
        </p:nvCxnSpPr>
        <p:spPr>
          <a:xfrm flipH="1">
            <a:off x="683568" y="3429000"/>
            <a:ext cx="1512168" cy="0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4B014E8-9527-4886-2210-5FEA08838B83}"/>
              </a:ext>
            </a:extLst>
          </p:cNvPr>
          <p:cNvCxnSpPr>
            <a:cxnSpLocks/>
            <a:endCxn id="3" idx="4"/>
          </p:cNvCxnSpPr>
          <p:nvPr/>
        </p:nvCxnSpPr>
        <p:spPr>
          <a:xfrm flipV="1">
            <a:off x="611560" y="2348880"/>
            <a:ext cx="0" cy="1008112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1A8DE9B4-5628-78A1-9E8B-AADB2E4C4A3E}"/>
              </a:ext>
            </a:extLst>
          </p:cNvPr>
          <p:cNvSpPr txBox="1"/>
          <p:nvPr/>
        </p:nvSpPr>
        <p:spPr>
          <a:xfrm>
            <a:off x="46490" y="2226928"/>
            <a:ext cx="375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endParaRPr lang="en-US" sz="2400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0BB85022-1C87-BABA-85BA-9B786624D00D}"/>
              </a:ext>
            </a:extLst>
          </p:cNvPr>
          <p:cNvSpPr txBox="1"/>
          <p:nvPr/>
        </p:nvSpPr>
        <p:spPr>
          <a:xfrm>
            <a:off x="3059832" y="1988840"/>
            <a:ext cx="3159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7277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24554" y="116632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Let V’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V</a:t>
            </a:r>
            <a:r>
              <a:rPr lang="en-US" sz="2000" dirty="0">
                <a:latin typeface="Comic Sans MS" pitchFamily="66" charset="0"/>
              </a:rPr>
              <a:t>, such that |V’| is even, and let M be a minimum cost perfect matching on V’. Then, cost(M)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OPT/2.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24554" y="101266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137270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r>
              <a:rPr lang="en-US" sz="2000" dirty="0">
                <a:latin typeface="Comic Sans MS" pitchFamily="66" charset="0"/>
              </a:rPr>
              <a:t> be an optimal TSP of cost OPT.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35496" y="42210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r>
              <a:rPr lang="en-US" sz="2000" dirty="0">
                <a:latin typeface="Comic Sans MS" pitchFamily="66" charset="0"/>
              </a:rPr>
              <a:t> be the tour on V’ obtained by shortcutting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B8B2FC1E-143C-277E-62A7-C835EF41F241}"/>
              </a:ext>
            </a:extLst>
          </p:cNvPr>
          <p:cNvSpPr txBox="1"/>
          <p:nvPr/>
        </p:nvSpPr>
        <p:spPr>
          <a:xfrm>
            <a:off x="35496" y="458112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r>
              <a:rPr lang="en-US" sz="2000" dirty="0">
                <a:latin typeface="Comic Sans MS" pitchFamily="66" charset="0"/>
              </a:rPr>
              <a:t> is the union of 2 perfect matching on V’, say M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 and M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181E49B-E882-580A-99FB-807192549597}"/>
              </a:ext>
            </a:extLst>
          </p:cNvPr>
          <p:cNvSpPr txBox="1"/>
          <p:nvPr/>
        </p:nvSpPr>
        <p:spPr>
          <a:xfrm>
            <a:off x="33119" y="1797204"/>
            <a:ext cx="482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endParaRPr lang="en-US" sz="2400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ecagon 1">
            <a:extLst>
              <a:ext uri="{FF2B5EF4-FFF2-40B4-BE49-F238E27FC236}">
                <a16:creationId xmlns:a16="http://schemas.microsoft.com/office/drawing/2014/main" id="{FEB28E35-8B6A-9A3A-DE1E-7449326462A8}"/>
              </a:ext>
            </a:extLst>
          </p:cNvPr>
          <p:cNvSpPr/>
          <p:nvPr/>
        </p:nvSpPr>
        <p:spPr>
          <a:xfrm>
            <a:off x="434354" y="1876474"/>
            <a:ext cx="2049414" cy="1954098"/>
          </a:xfrm>
          <a:prstGeom prst="decag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D4AA232-C42C-89DF-16DE-FD60DA8D4E70}"/>
              </a:ext>
            </a:extLst>
          </p:cNvPr>
          <p:cNvSpPr/>
          <p:nvPr/>
        </p:nvSpPr>
        <p:spPr>
          <a:xfrm>
            <a:off x="539552" y="2204864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A70AACB-9C2F-9F28-E2C1-6E128E0078A3}"/>
              </a:ext>
            </a:extLst>
          </p:cNvPr>
          <p:cNvSpPr/>
          <p:nvPr/>
        </p:nvSpPr>
        <p:spPr>
          <a:xfrm>
            <a:off x="2195736" y="2204864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DC3A949-B0AA-98D2-8D1C-FACB62D588A1}"/>
              </a:ext>
            </a:extLst>
          </p:cNvPr>
          <p:cNvSpPr/>
          <p:nvPr/>
        </p:nvSpPr>
        <p:spPr>
          <a:xfrm>
            <a:off x="539552" y="3356992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AA22D2D-267A-2045-4297-A5D0EBD82244}"/>
              </a:ext>
            </a:extLst>
          </p:cNvPr>
          <p:cNvSpPr/>
          <p:nvPr/>
        </p:nvSpPr>
        <p:spPr>
          <a:xfrm>
            <a:off x="2195736" y="3356992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6A3C554-C387-D8A5-10CA-6A6F02E9E8C5}"/>
              </a:ext>
            </a:extLst>
          </p:cNvPr>
          <p:cNvSpPr/>
          <p:nvPr/>
        </p:nvSpPr>
        <p:spPr>
          <a:xfrm>
            <a:off x="1043608" y="184482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55C4143-E290-E224-9ED3-9657E2195E63}"/>
              </a:ext>
            </a:extLst>
          </p:cNvPr>
          <p:cNvSpPr/>
          <p:nvPr/>
        </p:nvSpPr>
        <p:spPr>
          <a:xfrm>
            <a:off x="1691680" y="184482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196FC8F-0A98-8CD3-3C88-79F2F4A10F0F}"/>
              </a:ext>
            </a:extLst>
          </p:cNvPr>
          <p:cNvSpPr/>
          <p:nvPr/>
        </p:nvSpPr>
        <p:spPr>
          <a:xfrm>
            <a:off x="1043608" y="371703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3984F54-0ED3-40C0-9C82-711C711FFF76}"/>
              </a:ext>
            </a:extLst>
          </p:cNvPr>
          <p:cNvSpPr/>
          <p:nvPr/>
        </p:nvSpPr>
        <p:spPr>
          <a:xfrm>
            <a:off x="1691680" y="371703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066BAC9-653C-6F9C-78A8-E485770EB629}"/>
              </a:ext>
            </a:extLst>
          </p:cNvPr>
          <p:cNvSpPr/>
          <p:nvPr/>
        </p:nvSpPr>
        <p:spPr>
          <a:xfrm>
            <a:off x="378114" y="2792251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32C481A-0504-64D9-952F-8D27C86F6766}"/>
              </a:ext>
            </a:extLst>
          </p:cNvPr>
          <p:cNvSpPr/>
          <p:nvPr/>
        </p:nvSpPr>
        <p:spPr>
          <a:xfrm>
            <a:off x="2385383" y="278092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DBDEF9-F383-0CB4-2CAE-1582C86D920C}"/>
              </a:ext>
            </a:extLst>
          </p:cNvPr>
          <p:cNvCxnSpPr>
            <a:stCxn id="3" idx="6"/>
            <a:endCxn id="8" idx="2"/>
          </p:cNvCxnSpPr>
          <p:nvPr/>
        </p:nvCxnSpPr>
        <p:spPr>
          <a:xfrm>
            <a:off x="683568" y="2276872"/>
            <a:ext cx="1512168" cy="0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EC2A34F-083B-9C3F-052A-13D08399DDFE}"/>
              </a:ext>
            </a:extLst>
          </p:cNvPr>
          <p:cNvCxnSpPr>
            <a:cxnSpLocks/>
            <a:stCxn id="8" idx="4"/>
            <a:endCxn id="11" idx="0"/>
          </p:cNvCxnSpPr>
          <p:nvPr/>
        </p:nvCxnSpPr>
        <p:spPr>
          <a:xfrm>
            <a:off x="2267744" y="2348880"/>
            <a:ext cx="0" cy="1008112"/>
          </a:xfrm>
          <a:prstGeom prst="line">
            <a:avLst/>
          </a:prstGeom>
          <a:ln w="25400">
            <a:solidFill>
              <a:srgbClr val="3366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40DAF3C-94E9-4B06-D2D4-7F3FD0FCAA0F}"/>
              </a:ext>
            </a:extLst>
          </p:cNvPr>
          <p:cNvCxnSpPr>
            <a:stCxn id="11" idx="2"/>
            <a:endCxn id="9" idx="6"/>
          </p:cNvCxnSpPr>
          <p:nvPr/>
        </p:nvCxnSpPr>
        <p:spPr>
          <a:xfrm flipH="1">
            <a:off x="683568" y="3429000"/>
            <a:ext cx="1512168" cy="0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4B014E8-9527-4886-2210-5FEA08838B83}"/>
              </a:ext>
            </a:extLst>
          </p:cNvPr>
          <p:cNvCxnSpPr>
            <a:cxnSpLocks/>
            <a:endCxn id="3" idx="4"/>
          </p:cNvCxnSpPr>
          <p:nvPr/>
        </p:nvCxnSpPr>
        <p:spPr>
          <a:xfrm flipV="1">
            <a:off x="611560" y="2348880"/>
            <a:ext cx="0" cy="1008112"/>
          </a:xfrm>
          <a:prstGeom prst="line">
            <a:avLst/>
          </a:prstGeom>
          <a:ln w="25400">
            <a:solidFill>
              <a:srgbClr val="3366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1A8DE9B4-5628-78A1-9E8B-AADB2E4C4A3E}"/>
              </a:ext>
            </a:extLst>
          </p:cNvPr>
          <p:cNvSpPr txBox="1"/>
          <p:nvPr/>
        </p:nvSpPr>
        <p:spPr>
          <a:xfrm>
            <a:off x="46490" y="2226928"/>
            <a:ext cx="375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endParaRPr lang="en-US" sz="2400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0BB85022-1C87-BABA-85BA-9B786624D00D}"/>
              </a:ext>
            </a:extLst>
          </p:cNvPr>
          <p:cNvSpPr txBox="1"/>
          <p:nvPr/>
        </p:nvSpPr>
        <p:spPr>
          <a:xfrm>
            <a:off x="3059832" y="1988840"/>
            <a:ext cx="3159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548CEFC-E85F-82E1-43A9-71F3BFEDA8CA}"/>
              </a:ext>
            </a:extLst>
          </p:cNvPr>
          <p:cNvSpPr txBox="1"/>
          <p:nvPr/>
        </p:nvSpPr>
        <p:spPr>
          <a:xfrm>
            <a:off x="955070" y="5333146"/>
            <a:ext cx="65692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cost(M)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 min{cost(</a:t>
            </a:r>
            <a:r>
              <a:rPr lang="en-US" sz="2000" dirty="0">
                <a:latin typeface="Comic Sans MS" pitchFamily="66" charset="0"/>
              </a:rPr>
              <a:t>M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), cost(M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)}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 ½ </a:t>
            </a:r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 ½ OPT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9203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CEDF8F3-56CE-1EB9-0EA4-A8107B35CA9B}"/>
              </a:ext>
            </a:extLst>
          </p:cNvPr>
          <p:cNvSpPr txBox="1"/>
          <p:nvPr/>
        </p:nvSpPr>
        <p:spPr>
          <a:xfrm>
            <a:off x="13612" y="764704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 err="1">
                <a:latin typeface="Comic Sans MS" pitchFamily="66" charset="0"/>
              </a:rPr>
              <a:t>Christofides’s</a:t>
            </a:r>
            <a:r>
              <a:rPr lang="en-US" sz="2000" dirty="0">
                <a:latin typeface="Comic Sans MS" pitchFamily="66" charset="0"/>
              </a:rPr>
              <a:t> algorithm is a 3/2-approximation algorithm for metric TSP.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4E0D56CB-F86E-CB25-6A07-DDC8F18C0618}"/>
              </a:ext>
            </a:extLst>
          </p:cNvPr>
          <p:cNvSpPr txBox="1"/>
          <p:nvPr/>
        </p:nvSpPr>
        <p:spPr>
          <a:xfrm>
            <a:off x="24554" y="144471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0459FCCE-020B-6589-EFEF-0C78EBC99232}"/>
              </a:ext>
            </a:extLst>
          </p:cNvPr>
          <p:cNvSpPr txBox="1"/>
          <p:nvPr/>
        </p:nvSpPr>
        <p:spPr>
          <a:xfrm>
            <a:off x="35496" y="1904638"/>
            <a:ext cx="4835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have: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99B5ECE-3728-7DA2-C8FF-CCE7BB2BFB2E}"/>
              </a:ext>
            </a:extLst>
          </p:cNvPr>
          <p:cNvSpPr txBox="1"/>
          <p:nvPr/>
        </p:nvSpPr>
        <p:spPr>
          <a:xfrm>
            <a:off x="478486" y="2368624"/>
            <a:ext cx="7837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cost(C)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 cost()=cost(T)+cost(M)  OPT + ½ OPT  3/2 OPT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3787450-FD43-4CF6-6F77-1EFC07F0A9C1}"/>
              </a:ext>
            </a:extLst>
          </p:cNvPr>
          <p:cNvSpPr/>
          <p:nvPr/>
        </p:nvSpPr>
        <p:spPr>
          <a:xfrm>
            <a:off x="8676456" y="2938276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025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minimum Steiner Tree problem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B78FAE5-E310-B6D7-4930-F9030AB0C36B}"/>
              </a:ext>
            </a:extLst>
          </p:cNvPr>
          <p:cNvSpPr txBox="1"/>
          <p:nvPr/>
        </p:nvSpPr>
        <p:spPr>
          <a:xfrm>
            <a:off x="13709" y="116632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tight example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5A0EFED5-CB67-E39A-C343-61D3669893EA}"/>
              </a:ext>
            </a:extLst>
          </p:cNvPr>
          <p:cNvSpPr txBox="1"/>
          <p:nvPr/>
        </p:nvSpPr>
        <p:spPr>
          <a:xfrm>
            <a:off x="2186822" y="3417216"/>
            <a:ext cx="47703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n vertices with n odd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feasible MST: a path of n-1 edges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matching: a single edge of cost 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</a:t>
            </a:r>
            <a:r>
              <a:rPr lang="en-US" dirty="0">
                <a:latin typeface="Comic Sans MS" pitchFamily="66" charset="0"/>
              </a:rPr>
              <a:t>n/2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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C105BA11-F144-6951-FA3D-1746B169F24D}"/>
              </a:ext>
            </a:extLst>
          </p:cNvPr>
          <p:cNvSpPr txBox="1"/>
          <p:nvPr/>
        </p:nvSpPr>
        <p:spPr>
          <a:xfrm>
            <a:off x="3995935" y="479715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OPT=n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5743C5BC-5F10-59E4-1E61-C753066720AD}"/>
              </a:ext>
            </a:extLst>
          </p:cNvPr>
          <p:cNvSpPr txBox="1"/>
          <p:nvPr/>
        </p:nvSpPr>
        <p:spPr>
          <a:xfrm>
            <a:off x="2619226" y="5260558"/>
            <a:ext cx="390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returned tour of cost n-1+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</a:t>
            </a:r>
            <a:r>
              <a:rPr lang="en-US" dirty="0">
                <a:latin typeface="Comic Sans MS" pitchFamily="66" charset="0"/>
              </a:rPr>
              <a:t>n/2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</a:t>
            </a:r>
            <a:r>
              <a:rPr lang="en-US" dirty="0">
                <a:latin typeface="Comic Sans MS" pitchFamily="66" charset="0"/>
              </a:rPr>
              <a:t>)</a:t>
            </a:r>
            <a:endParaRPr lang="it-IT" dirty="0">
              <a:latin typeface="Comic Sans MS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48D1F4-7C50-69D9-BBBD-1FC1994A18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796" y="1424970"/>
            <a:ext cx="6336406" cy="1867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3086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723062A-170F-6CEA-C29D-0B620B2BE5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1638227"/>
            <a:ext cx="6330892" cy="52050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FC2290F2-AF8A-D4A4-4B9F-9AA1E3974E39}"/>
              </a:ext>
            </a:extLst>
          </p:cNvPr>
          <p:cNvSpPr txBox="1"/>
          <p:nvPr/>
        </p:nvSpPr>
        <p:spPr>
          <a:xfrm>
            <a:off x="5868144" y="1124744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STOC 2021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83415829-5E8E-3765-4E75-CBDCE3A9BE0F}"/>
              </a:ext>
            </a:extLst>
          </p:cNvPr>
          <p:cNvSpPr txBox="1"/>
          <p:nvPr/>
        </p:nvSpPr>
        <p:spPr>
          <a:xfrm>
            <a:off x="13708" y="116632"/>
            <a:ext cx="5278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TSP: state of the art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486E18AA-8B07-DB75-B202-76E3F4E3987D}"/>
              </a:ext>
            </a:extLst>
          </p:cNvPr>
          <p:cNvSpPr txBox="1"/>
          <p:nvPr/>
        </p:nvSpPr>
        <p:spPr>
          <a:xfrm>
            <a:off x="1134470" y="712002"/>
            <a:ext cx="6292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3/2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7DBDD99-D300-F49B-B829-214374B1073E}"/>
              </a:ext>
            </a:extLst>
          </p:cNvPr>
          <p:cNvSpPr txBox="1"/>
          <p:nvPr/>
        </p:nvSpPr>
        <p:spPr>
          <a:xfrm>
            <a:off x="2123728" y="692696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Christofides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, 1976]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01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793142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undirected graph G=(V,E) with non-negative edge costs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subset of </a:t>
            </a:r>
            <a:r>
              <a:rPr lang="en-US" sz="2000" i="1" dirty="0">
                <a:latin typeface="Comic Sans MS" pitchFamily="66" charset="0"/>
              </a:rPr>
              <a:t>required</a:t>
            </a:r>
            <a:r>
              <a:rPr lang="en-US" sz="2000" dirty="0">
                <a:latin typeface="Comic Sans MS" pitchFamily="66" charset="0"/>
              </a:rPr>
              <a:t> vertices 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V; V-R are called </a:t>
            </a:r>
            <a:r>
              <a:rPr lang="en-US" sz="2000" i="1" dirty="0">
                <a:latin typeface="Comic Sans MS" pitchFamily="66" charset="0"/>
                <a:sym typeface="Symbol" panose="05050102010706020507" pitchFamily="18" charset="2"/>
              </a:rPr>
              <a:t>Steiner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vertices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153182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tree T containing all the required vertices and any subset of Steiner ones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80125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316129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T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minimum Steiner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Tree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99205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3485841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(T)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315316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236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ADA157-6E9C-ED2B-0FA8-B51BD71A61AE}"/>
              </a:ext>
            </a:extLst>
          </p:cNvPr>
          <p:cNvSpPr/>
          <p:nvPr/>
        </p:nvSpPr>
        <p:spPr>
          <a:xfrm>
            <a:off x="323528" y="5589240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8359F3F-A2E6-7517-31BB-644CFAFB8092}"/>
              </a:ext>
            </a:extLst>
          </p:cNvPr>
          <p:cNvSpPr/>
          <p:nvPr/>
        </p:nvSpPr>
        <p:spPr>
          <a:xfrm>
            <a:off x="323528" y="6093295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6501DB-1D90-B78F-12F2-4DF3CD79CB3B}"/>
              </a:ext>
            </a:extLst>
          </p:cNvPr>
          <p:cNvSpPr txBox="1"/>
          <p:nvPr/>
        </p:nvSpPr>
        <p:spPr>
          <a:xfrm>
            <a:off x="467544" y="5470254"/>
            <a:ext cx="218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required vertices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2342BC-40FA-A483-1E0C-429E83D1CB0E}"/>
              </a:ext>
            </a:extLst>
          </p:cNvPr>
          <p:cNvSpPr txBox="1"/>
          <p:nvPr/>
        </p:nvSpPr>
        <p:spPr>
          <a:xfrm>
            <a:off x="467544" y="5968134"/>
            <a:ext cx="208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Steiner vertices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0BD0B1E-BA13-5125-EC1C-629B88EAE118}"/>
              </a:ext>
            </a:extLst>
          </p:cNvPr>
          <p:cNvSpPr/>
          <p:nvPr/>
        </p:nvSpPr>
        <p:spPr>
          <a:xfrm>
            <a:off x="3010240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AF55A20-E7DA-4C6E-EDA4-A61CF88CF6C1}"/>
              </a:ext>
            </a:extLst>
          </p:cNvPr>
          <p:cNvSpPr/>
          <p:nvPr/>
        </p:nvSpPr>
        <p:spPr>
          <a:xfrm>
            <a:off x="3010240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F9624D5-107C-D9ED-FED1-C74CF71EA872}"/>
              </a:ext>
            </a:extLst>
          </p:cNvPr>
          <p:cNvSpPr/>
          <p:nvPr/>
        </p:nvSpPr>
        <p:spPr>
          <a:xfrm>
            <a:off x="5458512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1952A60-73FD-CBCD-48C9-D28EE785118C}"/>
              </a:ext>
            </a:extLst>
          </p:cNvPr>
          <p:cNvSpPr/>
          <p:nvPr/>
        </p:nvSpPr>
        <p:spPr>
          <a:xfrm>
            <a:off x="5458512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32B222E-DD50-1252-38D1-66C2168B871D}"/>
              </a:ext>
            </a:extLst>
          </p:cNvPr>
          <p:cNvSpPr/>
          <p:nvPr/>
        </p:nvSpPr>
        <p:spPr>
          <a:xfrm>
            <a:off x="3802328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794B5BF-B273-09EC-9911-B79CE3B63242}"/>
              </a:ext>
            </a:extLst>
          </p:cNvPr>
          <p:cNvSpPr/>
          <p:nvPr/>
        </p:nvSpPr>
        <p:spPr>
          <a:xfrm>
            <a:off x="4796861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544EB0-6558-F7D4-FD13-73B0A7634480}"/>
              </a:ext>
            </a:extLst>
          </p:cNvPr>
          <p:cNvCxnSpPr>
            <a:stCxn id="8" idx="5"/>
            <a:endCxn id="12" idx="1"/>
          </p:cNvCxnSpPr>
          <p:nvPr/>
        </p:nvCxnSpPr>
        <p:spPr>
          <a:xfrm>
            <a:off x="3133165" y="2409172"/>
            <a:ext cx="690254" cy="33934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9F39487-11C0-46EA-A715-23A79B87288C}"/>
              </a:ext>
            </a:extLst>
          </p:cNvPr>
          <p:cNvCxnSpPr>
            <a:stCxn id="9" idx="7"/>
            <a:endCxn id="12" idx="2"/>
          </p:cNvCxnSpPr>
          <p:nvPr/>
        </p:nvCxnSpPr>
        <p:spPr>
          <a:xfrm flipV="1">
            <a:off x="3133165" y="2799430"/>
            <a:ext cx="669163" cy="45313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5B78E6F-E2D0-389C-EC36-AE7C091A9F0A}"/>
              </a:ext>
            </a:extLst>
          </p:cNvPr>
          <p:cNvCxnSpPr>
            <a:stCxn id="12" idx="6"/>
            <a:endCxn id="13" idx="2"/>
          </p:cNvCxnSpPr>
          <p:nvPr/>
        </p:nvCxnSpPr>
        <p:spPr>
          <a:xfrm>
            <a:off x="3946344" y="2799430"/>
            <a:ext cx="850517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B0FC546-0FE5-2945-17D5-00612034C5FF}"/>
              </a:ext>
            </a:extLst>
          </p:cNvPr>
          <p:cNvCxnSpPr>
            <a:stCxn id="13" idx="7"/>
            <a:endCxn id="10" idx="3"/>
          </p:cNvCxnSpPr>
          <p:nvPr/>
        </p:nvCxnSpPr>
        <p:spPr>
          <a:xfrm flipV="1">
            <a:off x="4919786" y="2409172"/>
            <a:ext cx="559817" cy="33934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3BEE90B-315F-97B4-B075-21463EDF1414}"/>
              </a:ext>
            </a:extLst>
          </p:cNvPr>
          <p:cNvCxnSpPr>
            <a:stCxn id="13" idx="5"/>
            <a:endCxn id="11" idx="2"/>
          </p:cNvCxnSpPr>
          <p:nvPr/>
        </p:nvCxnSpPr>
        <p:spPr>
          <a:xfrm>
            <a:off x="4919786" y="2850347"/>
            <a:ext cx="538726" cy="45313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F626367-B788-124E-4793-2740120D17F9}"/>
              </a:ext>
            </a:extLst>
          </p:cNvPr>
          <p:cNvCxnSpPr>
            <a:stCxn id="12" idx="7"/>
            <a:endCxn id="10" idx="2"/>
          </p:cNvCxnSpPr>
          <p:nvPr/>
        </p:nvCxnSpPr>
        <p:spPr>
          <a:xfrm flipV="1">
            <a:off x="3925253" y="2358255"/>
            <a:ext cx="1533259" cy="39025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C3C862B-6653-83EF-3DF3-D2E1DD092D39}"/>
              </a:ext>
            </a:extLst>
          </p:cNvPr>
          <p:cNvCxnSpPr>
            <a:stCxn id="8" idx="7"/>
            <a:endCxn id="10" idx="0"/>
          </p:cNvCxnSpPr>
          <p:nvPr/>
        </p:nvCxnSpPr>
        <p:spPr>
          <a:xfrm flipV="1">
            <a:off x="3133165" y="2286246"/>
            <a:ext cx="2397355" cy="2109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2F56C56-0F2E-DE9B-03CB-8B3C5C1A5BF8}"/>
              </a:ext>
            </a:extLst>
          </p:cNvPr>
          <p:cNvCxnSpPr>
            <a:cxnSpLocks/>
            <a:stCxn id="8" idx="4"/>
            <a:endCxn id="9" idx="0"/>
          </p:cNvCxnSpPr>
          <p:nvPr/>
        </p:nvCxnSpPr>
        <p:spPr>
          <a:xfrm>
            <a:off x="3082248" y="2430263"/>
            <a:ext cx="0" cy="80121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6FC184-68CC-511C-8F08-C1F556A10BAA}"/>
              </a:ext>
            </a:extLst>
          </p:cNvPr>
          <p:cNvCxnSpPr>
            <a:stCxn id="9" idx="5"/>
            <a:endCxn id="11" idx="3"/>
          </p:cNvCxnSpPr>
          <p:nvPr/>
        </p:nvCxnSpPr>
        <p:spPr>
          <a:xfrm>
            <a:off x="3133165" y="3354403"/>
            <a:ext cx="2346438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C68BEB0-9B2A-AFAC-9430-4FE2F60B7896}"/>
              </a:ext>
            </a:extLst>
          </p:cNvPr>
          <p:cNvCxnSpPr>
            <a:cxnSpLocks/>
            <a:stCxn id="10" idx="4"/>
            <a:endCxn id="11" idx="0"/>
          </p:cNvCxnSpPr>
          <p:nvPr/>
        </p:nvCxnSpPr>
        <p:spPr>
          <a:xfrm>
            <a:off x="5530520" y="2430263"/>
            <a:ext cx="0" cy="80121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8A2805D7-5DA0-12B3-19AD-3BA59E1145D0}"/>
              </a:ext>
            </a:extLst>
          </p:cNvPr>
          <p:cNvSpPr txBox="1"/>
          <p:nvPr/>
        </p:nvSpPr>
        <p:spPr>
          <a:xfrm>
            <a:off x="2768895" y="265350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7B239A1-DE55-7784-2C1F-0633329E1BED}"/>
              </a:ext>
            </a:extLst>
          </p:cNvPr>
          <p:cNvSpPr txBox="1"/>
          <p:nvPr/>
        </p:nvSpPr>
        <p:spPr>
          <a:xfrm>
            <a:off x="3206822" y="2481015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2F54F65-360A-D05D-70BC-3BA6199CCD3B}"/>
              </a:ext>
            </a:extLst>
          </p:cNvPr>
          <p:cNvSpPr txBox="1"/>
          <p:nvPr/>
        </p:nvSpPr>
        <p:spPr>
          <a:xfrm>
            <a:off x="3366072" y="2963981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8168C34-A395-F932-EEC7-F26521E96A9E}"/>
              </a:ext>
            </a:extLst>
          </p:cNvPr>
          <p:cNvSpPr txBox="1"/>
          <p:nvPr/>
        </p:nvSpPr>
        <p:spPr>
          <a:xfrm>
            <a:off x="5119669" y="2532098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9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461F90C-0E32-393F-61B7-64BA25F443BB}"/>
              </a:ext>
            </a:extLst>
          </p:cNvPr>
          <p:cNvSpPr txBox="1"/>
          <p:nvPr/>
        </p:nvSpPr>
        <p:spPr>
          <a:xfrm>
            <a:off x="4888785" y="2955244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486F6E8-D0AD-06D3-FF26-20145495E41C}"/>
              </a:ext>
            </a:extLst>
          </p:cNvPr>
          <p:cNvSpPr txBox="1"/>
          <p:nvPr/>
        </p:nvSpPr>
        <p:spPr>
          <a:xfrm>
            <a:off x="4227134" y="2769606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EB86933-42BB-44A8-C1C6-9A36D89DDDAD}"/>
              </a:ext>
            </a:extLst>
          </p:cNvPr>
          <p:cNvSpPr txBox="1"/>
          <p:nvPr/>
        </p:nvSpPr>
        <p:spPr>
          <a:xfrm>
            <a:off x="4230834" y="2307337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88D3DF4-E275-3CC3-118C-4207025C326E}"/>
              </a:ext>
            </a:extLst>
          </p:cNvPr>
          <p:cNvSpPr txBox="1"/>
          <p:nvPr/>
        </p:nvSpPr>
        <p:spPr>
          <a:xfrm>
            <a:off x="3925253" y="198884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B1AC3DA-0207-1715-FF9E-EC555D08434C}"/>
              </a:ext>
            </a:extLst>
          </p:cNvPr>
          <p:cNvSpPr txBox="1"/>
          <p:nvPr/>
        </p:nvSpPr>
        <p:spPr>
          <a:xfrm>
            <a:off x="3925253" y="340532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C8688C5-05B8-2A55-50C7-86B31217E6D4}"/>
              </a:ext>
            </a:extLst>
          </p:cNvPr>
          <p:cNvSpPr txBox="1"/>
          <p:nvPr/>
        </p:nvSpPr>
        <p:spPr>
          <a:xfrm>
            <a:off x="5516026" y="2614763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843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ADA157-6E9C-ED2B-0FA8-B51BD71A61AE}"/>
              </a:ext>
            </a:extLst>
          </p:cNvPr>
          <p:cNvSpPr/>
          <p:nvPr/>
        </p:nvSpPr>
        <p:spPr>
          <a:xfrm>
            <a:off x="323528" y="5589240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8359F3F-A2E6-7517-31BB-644CFAFB8092}"/>
              </a:ext>
            </a:extLst>
          </p:cNvPr>
          <p:cNvSpPr/>
          <p:nvPr/>
        </p:nvSpPr>
        <p:spPr>
          <a:xfrm>
            <a:off x="323528" y="6093295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6501DB-1D90-B78F-12F2-4DF3CD79CB3B}"/>
              </a:ext>
            </a:extLst>
          </p:cNvPr>
          <p:cNvSpPr txBox="1"/>
          <p:nvPr/>
        </p:nvSpPr>
        <p:spPr>
          <a:xfrm>
            <a:off x="467544" y="5470254"/>
            <a:ext cx="218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required vertices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2342BC-40FA-A483-1E0C-429E83D1CB0E}"/>
              </a:ext>
            </a:extLst>
          </p:cNvPr>
          <p:cNvSpPr txBox="1"/>
          <p:nvPr/>
        </p:nvSpPr>
        <p:spPr>
          <a:xfrm>
            <a:off x="467544" y="5968134"/>
            <a:ext cx="208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Steiner vertices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0BD0B1E-BA13-5125-EC1C-629B88EAE118}"/>
              </a:ext>
            </a:extLst>
          </p:cNvPr>
          <p:cNvSpPr/>
          <p:nvPr/>
        </p:nvSpPr>
        <p:spPr>
          <a:xfrm>
            <a:off x="3010240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AF55A20-E7DA-4C6E-EDA4-A61CF88CF6C1}"/>
              </a:ext>
            </a:extLst>
          </p:cNvPr>
          <p:cNvSpPr/>
          <p:nvPr/>
        </p:nvSpPr>
        <p:spPr>
          <a:xfrm>
            <a:off x="3010240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F9624D5-107C-D9ED-FED1-C74CF71EA872}"/>
              </a:ext>
            </a:extLst>
          </p:cNvPr>
          <p:cNvSpPr/>
          <p:nvPr/>
        </p:nvSpPr>
        <p:spPr>
          <a:xfrm>
            <a:off x="5458512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1952A60-73FD-CBCD-48C9-D28EE785118C}"/>
              </a:ext>
            </a:extLst>
          </p:cNvPr>
          <p:cNvSpPr/>
          <p:nvPr/>
        </p:nvSpPr>
        <p:spPr>
          <a:xfrm>
            <a:off x="5458512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32B222E-DD50-1252-38D1-66C2168B871D}"/>
              </a:ext>
            </a:extLst>
          </p:cNvPr>
          <p:cNvSpPr/>
          <p:nvPr/>
        </p:nvSpPr>
        <p:spPr>
          <a:xfrm>
            <a:off x="3802328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794B5BF-B273-09EC-9911-B79CE3B63242}"/>
              </a:ext>
            </a:extLst>
          </p:cNvPr>
          <p:cNvSpPr/>
          <p:nvPr/>
        </p:nvSpPr>
        <p:spPr>
          <a:xfrm>
            <a:off x="4796861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544EB0-6558-F7D4-FD13-73B0A7634480}"/>
              </a:ext>
            </a:extLst>
          </p:cNvPr>
          <p:cNvCxnSpPr>
            <a:stCxn id="8" idx="5"/>
            <a:endCxn id="12" idx="1"/>
          </p:cNvCxnSpPr>
          <p:nvPr/>
        </p:nvCxnSpPr>
        <p:spPr>
          <a:xfrm>
            <a:off x="3133165" y="2409172"/>
            <a:ext cx="690254" cy="33934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9F39487-11C0-46EA-A715-23A79B87288C}"/>
              </a:ext>
            </a:extLst>
          </p:cNvPr>
          <p:cNvCxnSpPr>
            <a:stCxn id="9" idx="7"/>
            <a:endCxn id="12" idx="2"/>
          </p:cNvCxnSpPr>
          <p:nvPr/>
        </p:nvCxnSpPr>
        <p:spPr>
          <a:xfrm flipV="1">
            <a:off x="3133165" y="2799430"/>
            <a:ext cx="669163" cy="45313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5B78E6F-E2D0-389C-EC36-AE7C091A9F0A}"/>
              </a:ext>
            </a:extLst>
          </p:cNvPr>
          <p:cNvCxnSpPr>
            <a:stCxn id="12" idx="6"/>
            <a:endCxn id="13" idx="2"/>
          </p:cNvCxnSpPr>
          <p:nvPr/>
        </p:nvCxnSpPr>
        <p:spPr>
          <a:xfrm>
            <a:off x="3946344" y="2799430"/>
            <a:ext cx="850517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B0FC546-0FE5-2945-17D5-00612034C5FF}"/>
              </a:ext>
            </a:extLst>
          </p:cNvPr>
          <p:cNvCxnSpPr>
            <a:stCxn id="13" idx="7"/>
            <a:endCxn id="10" idx="3"/>
          </p:cNvCxnSpPr>
          <p:nvPr/>
        </p:nvCxnSpPr>
        <p:spPr>
          <a:xfrm flipV="1">
            <a:off x="4919786" y="2409172"/>
            <a:ext cx="559817" cy="33934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3BEE90B-315F-97B4-B075-21463EDF1414}"/>
              </a:ext>
            </a:extLst>
          </p:cNvPr>
          <p:cNvCxnSpPr>
            <a:stCxn id="13" idx="5"/>
            <a:endCxn id="11" idx="2"/>
          </p:cNvCxnSpPr>
          <p:nvPr/>
        </p:nvCxnSpPr>
        <p:spPr>
          <a:xfrm>
            <a:off x="4919786" y="2850347"/>
            <a:ext cx="538726" cy="45313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F626367-B788-124E-4793-2740120D17F9}"/>
              </a:ext>
            </a:extLst>
          </p:cNvPr>
          <p:cNvCxnSpPr>
            <a:stCxn id="12" idx="7"/>
            <a:endCxn id="10" idx="2"/>
          </p:cNvCxnSpPr>
          <p:nvPr/>
        </p:nvCxnSpPr>
        <p:spPr>
          <a:xfrm flipV="1">
            <a:off x="3925253" y="2358255"/>
            <a:ext cx="1533259" cy="39025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C3C862B-6653-83EF-3DF3-D2E1DD092D39}"/>
              </a:ext>
            </a:extLst>
          </p:cNvPr>
          <p:cNvCxnSpPr>
            <a:stCxn id="8" idx="7"/>
            <a:endCxn id="10" idx="0"/>
          </p:cNvCxnSpPr>
          <p:nvPr/>
        </p:nvCxnSpPr>
        <p:spPr>
          <a:xfrm flipV="1">
            <a:off x="3133165" y="2286246"/>
            <a:ext cx="2397355" cy="2109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2F56C56-0F2E-DE9B-03CB-8B3C5C1A5BF8}"/>
              </a:ext>
            </a:extLst>
          </p:cNvPr>
          <p:cNvCxnSpPr>
            <a:cxnSpLocks/>
            <a:stCxn id="8" idx="4"/>
            <a:endCxn id="9" idx="0"/>
          </p:cNvCxnSpPr>
          <p:nvPr/>
        </p:nvCxnSpPr>
        <p:spPr>
          <a:xfrm>
            <a:off x="3082248" y="2430263"/>
            <a:ext cx="0" cy="8012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6FC184-68CC-511C-8F08-C1F556A10BAA}"/>
              </a:ext>
            </a:extLst>
          </p:cNvPr>
          <p:cNvCxnSpPr>
            <a:stCxn id="9" idx="5"/>
            <a:endCxn id="11" idx="3"/>
          </p:cNvCxnSpPr>
          <p:nvPr/>
        </p:nvCxnSpPr>
        <p:spPr>
          <a:xfrm>
            <a:off x="3133165" y="3354403"/>
            <a:ext cx="234643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C68BEB0-9B2A-AFAC-9430-4FE2F60B7896}"/>
              </a:ext>
            </a:extLst>
          </p:cNvPr>
          <p:cNvCxnSpPr>
            <a:cxnSpLocks/>
            <a:stCxn id="10" idx="4"/>
            <a:endCxn id="11" idx="0"/>
          </p:cNvCxnSpPr>
          <p:nvPr/>
        </p:nvCxnSpPr>
        <p:spPr>
          <a:xfrm>
            <a:off x="5530520" y="2430263"/>
            <a:ext cx="0" cy="8012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8A2805D7-5DA0-12B3-19AD-3BA59E1145D0}"/>
              </a:ext>
            </a:extLst>
          </p:cNvPr>
          <p:cNvSpPr txBox="1"/>
          <p:nvPr/>
        </p:nvSpPr>
        <p:spPr>
          <a:xfrm>
            <a:off x="2768895" y="265350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7B239A1-DE55-7784-2C1F-0633329E1BED}"/>
              </a:ext>
            </a:extLst>
          </p:cNvPr>
          <p:cNvSpPr txBox="1"/>
          <p:nvPr/>
        </p:nvSpPr>
        <p:spPr>
          <a:xfrm>
            <a:off x="3206822" y="2481015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2F54F65-360A-D05D-70BC-3BA6199CCD3B}"/>
              </a:ext>
            </a:extLst>
          </p:cNvPr>
          <p:cNvSpPr txBox="1"/>
          <p:nvPr/>
        </p:nvSpPr>
        <p:spPr>
          <a:xfrm>
            <a:off x="3366072" y="2963981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8168C34-A395-F932-EEC7-F26521E96A9E}"/>
              </a:ext>
            </a:extLst>
          </p:cNvPr>
          <p:cNvSpPr txBox="1"/>
          <p:nvPr/>
        </p:nvSpPr>
        <p:spPr>
          <a:xfrm>
            <a:off x="5119669" y="2532098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9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461F90C-0E32-393F-61B7-64BA25F443BB}"/>
              </a:ext>
            </a:extLst>
          </p:cNvPr>
          <p:cNvSpPr txBox="1"/>
          <p:nvPr/>
        </p:nvSpPr>
        <p:spPr>
          <a:xfrm>
            <a:off x="4888785" y="2955244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486F6E8-D0AD-06D3-FF26-20145495E41C}"/>
              </a:ext>
            </a:extLst>
          </p:cNvPr>
          <p:cNvSpPr txBox="1"/>
          <p:nvPr/>
        </p:nvSpPr>
        <p:spPr>
          <a:xfrm>
            <a:off x="4227134" y="2769606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EB86933-42BB-44A8-C1C6-9A36D89DDDAD}"/>
              </a:ext>
            </a:extLst>
          </p:cNvPr>
          <p:cNvSpPr txBox="1"/>
          <p:nvPr/>
        </p:nvSpPr>
        <p:spPr>
          <a:xfrm>
            <a:off x="4230834" y="2307337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88D3DF4-E275-3CC3-118C-4207025C326E}"/>
              </a:ext>
            </a:extLst>
          </p:cNvPr>
          <p:cNvSpPr txBox="1"/>
          <p:nvPr/>
        </p:nvSpPr>
        <p:spPr>
          <a:xfrm>
            <a:off x="3925253" y="198884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B1AC3DA-0207-1715-FF9E-EC555D08434C}"/>
              </a:ext>
            </a:extLst>
          </p:cNvPr>
          <p:cNvSpPr txBox="1"/>
          <p:nvPr/>
        </p:nvSpPr>
        <p:spPr>
          <a:xfrm>
            <a:off x="3925253" y="340532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C8688C5-05B8-2A55-50C7-86B31217E6D4}"/>
              </a:ext>
            </a:extLst>
          </p:cNvPr>
          <p:cNvSpPr txBox="1"/>
          <p:nvPr/>
        </p:nvSpPr>
        <p:spPr>
          <a:xfrm>
            <a:off x="5516026" y="2614763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C22FDA-C5ED-0B43-1F49-6987EFB8E502}"/>
              </a:ext>
            </a:extLst>
          </p:cNvPr>
          <p:cNvSpPr txBox="1"/>
          <p:nvPr/>
        </p:nvSpPr>
        <p:spPr>
          <a:xfrm>
            <a:off x="2711045" y="4176708"/>
            <a:ext cx="32271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a Steiner tree of cost 20</a:t>
            </a:r>
          </a:p>
        </p:txBody>
      </p:sp>
    </p:spTree>
    <p:extLst>
      <p:ext uri="{BB962C8B-B14F-4D97-AF65-F5344CB8AC3E}">
        <p14:creationId xmlns:p14="http://schemas.microsoft.com/office/powerpoint/2010/main" val="2476669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ADA157-6E9C-ED2B-0FA8-B51BD71A61AE}"/>
              </a:ext>
            </a:extLst>
          </p:cNvPr>
          <p:cNvSpPr/>
          <p:nvPr/>
        </p:nvSpPr>
        <p:spPr>
          <a:xfrm>
            <a:off x="323528" y="5589240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8359F3F-A2E6-7517-31BB-644CFAFB8092}"/>
              </a:ext>
            </a:extLst>
          </p:cNvPr>
          <p:cNvSpPr/>
          <p:nvPr/>
        </p:nvSpPr>
        <p:spPr>
          <a:xfrm>
            <a:off x="323528" y="6093295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6501DB-1D90-B78F-12F2-4DF3CD79CB3B}"/>
              </a:ext>
            </a:extLst>
          </p:cNvPr>
          <p:cNvSpPr txBox="1"/>
          <p:nvPr/>
        </p:nvSpPr>
        <p:spPr>
          <a:xfrm>
            <a:off x="467544" y="5470254"/>
            <a:ext cx="218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required vertices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2342BC-40FA-A483-1E0C-429E83D1CB0E}"/>
              </a:ext>
            </a:extLst>
          </p:cNvPr>
          <p:cNvSpPr txBox="1"/>
          <p:nvPr/>
        </p:nvSpPr>
        <p:spPr>
          <a:xfrm>
            <a:off x="467544" y="5968134"/>
            <a:ext cx="208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Steiner vertices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0BD0B1E-BA13-5125-EC1C-629B88EAE118}"/>
              </a:ext>
            </a:extLst>
          </p:cNvPr>
          <p:cNvSpPr/>
          <p:nvPr/>
        </p:nvSpPr>
        <p:spPr>
          <a:xfrm>
            <a:off x="3010240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AF55A20-E7DA-4C6E-EDA4-A61CF88CF6C1}"/>
              </a:ext>
            </a:extLst>
          </p:cNvPr>
          <p:cNvSpPr/>
          <p:nvPr/>
        </p:nvSpPr>
        <p:spPr>
          <a:xfrm>
            <a:off x="3010240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F9624D5-107C-D9ED-FED1-C74CF71EA872}"/>
              </a:ext>
            </a:extLst>
          </p:cNvPr>
          <p:cNvSpPr/>
          <p:nvPr/>
        </p:nvSpPr>
        <p:spPr>
          <a:xfrm>
            <a:off x="5458512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1952A60-73FD-CBCD-48C9-D28EE785118C}"/>
              </a:ext>
            </a:extLst>
          </p:cNvPr>
          <p:cNvSpPr/>
          <p:nvPr/>
        </p:nvSpPr>
        <p:spPr>
          <a:xfrm>
            <a:off x="5458512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32B222E-DD50-1252-38D1-66C2168B871D}"/>
              </a:ext>
            </a:extLst>
          </p:cNvPr>
          <p:cNvSpPr/>
          <p:nvPr/>
        </p:nvSpPr>
        <p:spPr>
          <a:xfrm>
            <a:off x="3802328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794B5BF-B273-09EC-9911-B79CE3B63242}"/>
              </a:ext>
            </a:extLst>
          </p:cNvPr>
          <p:cNvSpPr/>
          <p:nvPr/>
        </p:nvSpPr>
        <p:spPr>
          <a:xfrm>
            <a:off x="4796861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544EB0-6558-F7D4-FD13-73B0A7634480}"/>
              </a:ext>
            </a:extLst>
          </p:cNvPr>
          <p:cNvCxnSpPr>
            <a:stCxn id="8" idx="5"/>
            <a:endCxn id="12" idx="1"/>
          </p:cNvCxnSpPr>
          <p:nvPr/>
        </p:nvCxnSpPr>
        <p:spPr>
          <a:xfrm>
            <a:off x="3133165" y="2409172"/>
            <a:ext cx="690254" cy="33934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9F39487-11C0-46EA-A715-23A79B87288C}"/>
              </a:ext>
            </a:extLst>
          </p:cNvPr>
          <p:cNvCxnSpPr>
            <a:stCxn id="9" idx="7"/>
            <a:endCxn id="12" idx="2"/>
          </p:cNvCxnSpPr>
          <p:nvPr/>
        </p:nvCxnSpPr>
        <p:spPr>
          <a:xfrm flipV="1">
            <a:off x="3133165" y="2799430"/>
            <a:ext cx="669163" cy="453138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5B78E6F-E2D0-389C-EC36-AE7C091A9F0A}"/>
              </a:ext>
            </a:extLst>
          </p:cNvPr>
          <p:cNvCxnSpPr>
            <a:stCxn id="12" idx="6"/>
            <a:endCxn id="13" idx="2"/>
          </p:cNvCxnSpPr>
          <p:nvPr/>
        </p:nvCxnSpPr>
        <p:spPr>
          <a:xfrm>
            <a:off x="3946344" y="2799430"/>
            <a:ext cx="850517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B0FC546-0FE5-2945-17D5-00612034C5FF}"/>
              </a:ext>
            </a:extLst>
          </p:cNvPr>
          <p:cNvCxnSpPr>
            <a:stCxn id="13" idx="7"/>
            <a:endCxn id="10" idx="3"/>
          </p:cNvCxnSpPr>
          <p:nvPr/>
        </p:nvCxnSpPr>
        <p:spPr>
          <a:xfrm flipV="1">
            <a:off x="4919786" y="2409172"/>
            <a:ext cx="559817" cy="33934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3BEE90B-315F-97B4-B075-21463EDF1414}"/>
              </a:ext>
            </a:extLst>
          </p:cNvPr>
          <p:cNvCxnSpPr>
            <a:stCxn id="13" idx="5"/>
            <a:endCxn id="11" idx="2"/>
          </p:cNvCxnSpPr>
          <p:nvPr/>
        </p:nvCxnSpPr>
        <p:spPr>
          <a:xfrm>
            <a:off x="4919786" y="2850347"/>
            <a:ext cx="538726" cy="453139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F626367-B788-124E-4793-2740120D17F9}"/>
              </a:ext>
            </a:extLst>
          </p:cNvPr>
          <p:cNvCxnSpPr>
            <a:stCxn id="12" idx="7"/>
            <a:endCxn id="10" idx="2"/>
          </p:cNvCxnSpPr>
          <p:nvPr/>
        </p:nvCxnSpPr>
        <p:spPr>
          <a:xfrm flipV="1">
            <a:off x="3925253" y="2358255"/>
            <a:ext cx="1533259" cy="39025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C3C862B-6653-83EF-3DF3-D2E1DD092D39}"/>
              </a:ext>
            </a:extLst>
          </p:cNvPr>
          <p:cNvCxnSpPr>
            <a:stCxn id="8" idx="7"/>
            <a:endCxn id="10" idx="0"/>
          </p:cNvCxnSpPr>
          <p:nvPr/>
        </p:nvCxnSpPr>
        <p:spPr>
          <a:xfrm flipV="1">
            <a:off x="3133165" y="2286246"/>
            <a:ext cx="2397355" cy="2109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2F56C56-0F2E-DE9B-03CB-8B3C5C1A5BF8}"/>
              </a:ext>
            </a:extLst>
          </p:cNvPr>
          <p:cNvCxnSpPr>
            <a:cxnSpLocks/>
            <a:stCxn id="8" idx="4"/>
            <a:endCxn id="9" idx="0"/>
          </p:cNvCxnSpPr>
          <p:nvPr/>
        </p:nvCxnSpPr>
        <p:spPr>
          <a:xfrm>
            <a:off x="3082248" y="2430263"/>
            <a:ext cx="0" cy="80121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6FC184-68CC-511C-8F08-C1F556A10BAA}"/>
              </a:ext>
            </a:extLst>
          </p:cNvPr>
          <p:cNvCxnSpPr>
            <a:stCxn id="9" idx="5"/>
            <a:endCxn id="11" idx="3"/>
          </p:cNvCxnSpPr>
          <p:nvPr/>
        </p:nvCxnSpPr>
        <p:spPr>
          <a:xfrm>
            <a:off x="3133165" y="3354403"/>
            <a:ext cx="2346438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C68BEB0-9B2A-AFAC-9430-4FE2F60B7896}"/>
              </a:ext>
            </a:extLst>
          </p:cNvPr>
          <p:cNvCxnSpPr>
            <a:cxnSpLocks/>
            <a:stCxn id="10" idx="4"/>
            <a:endCxn id="11" idx="0"/>
          </p:cNvCxnSpPr>
          <p:nvPr/>
        </p:nvCxnSpPr>
        <p:spPr>
          <a:xfrm>
            <a:off x="5530520" y="2430263"/>
            <a:ext cx="0" cy="801214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8A2805D7-5DA0-12B3-19AD-3BA59E1145D0}"/>
              </a:ext>
            </a:extLst>
          </p:cNvPr>
          <p:cNvSpPr txBox="1"/>
          <p:nvPr/>
        </p:nvSpPr>
        <p:spPr>
          <a:xfrm>
            <a:off x="2768895" y="265350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7B239A1-DE55-7784-2C1F-0633329E1BED}"/>
              </a:ext>
            </a:extLst>
          </p:cNvPr>
          <p:cNvSpPr txBox="1"/>
          <p:nvPr/>
        </p:nvSpPr>
        <p:spPr>
          <a:xfrm>
            <a:off x="3206822" y="2481015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2F54F65-360A-D05D-70BC-3BA6199CCD3B}"/>
              </a:ext>
            </a:extLst>
          </p:cNvPr>
          <p:cNvSpPr txBox="1"/>
          <p:nvPr/>
        </p:nvSpPr>
        <p:spPr>
          <a:xfrm>
            <a:off x="3366072" y="2963981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8168C34-A395-F932-EEC7-F26521E96A9E}"/>
              </a:ext>
            </a:extLst>
          </p:cNvPr>
          <p:cNvSpPr txBox="1"/>
          <p:nvPr/>
        </p:nvSpPr>
        <p:spPr>
          <a:xfrm>
            <a:off x="5119669" y="2532098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9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461F90C-0E32-393F-61B7-64BA25F443BB}"/>
              </a:ext>
            </a:extLst>
          </p:cNvPr>
          <p:cNvSpPr txBox="1"/>
          <p:nvPr/>
        </p:nvSpPr>
        <p:spPr>
          <a:xfrm>
            <a:off x="4888785" y="2955244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486F6E8-D0AD-06D3-FF26-20145495E41C}"/>
              </a:ext>
            </a:extLst>
          </p:cNvPr>
          <p:cNvSpPr txBox="1"/>
          <p:nvPr/>
        </p:nvSpPr>
        <p:spPr>
          <a:xfrm>
            <a:off x="4227134" y="2769606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EB86933-42BB-44A8-C1C6-9A36D89DDDAD}"/>
              </a:ext>
            </a:extLst>
          </p:cNvPr>
          <p:cNvSpPr txBox="1"/>
          <p:nvPr/>
        </p:nvSpPr>
        <p:spPr>
          <a:xfrm>
            <a:off x="4230834" y="2307337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88D3DF4-E275-3CC3-118C-4207025C326E}"/>
              </a:ext>
            </a:extLst>
          </p:cNvPr>
          <p:cNvSpPr txBox="1"/>
          <p:nvPr/>
        </p:nvSpPr>
        <p:spPr>
          <a:xfrm>
            <a:off x="3925253" y="198884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B1AC3DA-0207-1715-FF9E-EC555D08434C}"/>
              </a:ext>
            </a:extLst>
          </p:cNvPr>
          <p:cNvSpPr txBox="1"/>
          <p:nvPr/>
        </p:nvSpPr>
        <p:spPr>
          <a:xfrm>
            <a:off x="3925253" y="340532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C8688C5-05B8-2A55-50C7-86B31217E6D4}"/>
              </a:ext>
            </a:extLst>
          </p:cNvPr>
          <p:cNvSpPr txBox="1"/>
          <p:nvPr/>
        </p:nvSpPr>
        <p:spPr>
          <a:xfrm>
            <a:off x="5516026" y="2614763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2A6A71-5A8F-4090-7F81-E8F0E521E51A}"/>
              </a:ext>
            </a:extLst>
          </p:cNvPr>
          <p:cNvSpPr txBox="1"/>
          <p:nvPr/>
        </p:nvSpPr>
        <p:spPr>
          <a:xfrm>
            <a:off x="2302766" y="4171231"/>
            <a:ext cx="4137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a better Steiner tree of cost 17</a:t>
            </a:r>
          </a:p>
        </p:txBody>
      </p:sp>
    </p:spTree>
    <p:extLst>
      <p:ext uri="{BB962C8B-B14F-4D97-AF65-F5344CB8AC3E}">
        <p14:creationId xmlns:p14="http://schemas.microsoft.com/office/powerpoint/2010/main" val="78909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ADA157-6E9C-ED2B-0FA8-B51BD71A61AE}"/>
              </a:ext>
            </a:extLst>
          </p:cNvPr>
          <p:cNvSpPr/>
          <p:nvPr/>
        </p:nvSpPr>
        <p:spPr>
          <a:xfrm>
            <a:off x="323528" y="5589240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8359F3F-A2E6-7517-31BB-644CFAFB8092}"/>
              </a:ext>
            </a:extLst>
          </p:cNvPr>
          <p:cNvSpPr/>
          <p:nvPr/>
        </p:nvSpPr>
        <p:spPr>
          <a:xfrm>
            <a:off x="323528" y="6093295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6501DB-1D90-B78F-12F2-4DF3CD79CB3B}"/>
              </a:ext>
            </a:extLst>
          </p:cNvPr>
          <p:cNvSpPr txBox="1"/>
          <p:nvPr/>
        </p:nvSpPr>
        <p:spPr>
          <a:xfrm>
            <a:off x="467544" y="5470254"/>
            <a:ext cx="218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required vertices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2342BC-40FA-A483-1E0C-429E83D1CB0E}"/>
              </a:ext>
            </a:extLst>
          </p:cNvPr>
          <p:cNvSpPr txBox="1"/>
          <p:nvPr/>
        </p:nvSpPr>
        <p:spPr>
          <a:xfrm>
            <a:off x="467544" y="5968134"/>
            <a:ext cx="208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Steiner vertices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0BD0B1E-BA13-5125-EC1C-629B88EAE118}"/>
              </a:ext>
            </a:extLst>
          </p:cNvPr>
          <p:cNvSpPr/>
          <p:nvPr/>
        </p:nvSpPr>
        <p:spPr>
          <a:xfrm>
            <a:off x="3010240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AF55A20-E7DA-4C6E-EDA4-A61CF88CF6C1}"/>
              </a:ext>
            </a:extLst>
          </p:cNvPr>
          <p:cNvSpPr/>
          <p:nvPr/>
        </p:nvSpPr>
        <p:spPr>
          <a:xfrm>
            <a:off x="3010240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F9624D5-107C-D9ED-FED1-C74CF71EA872}"/>
              </a:ext>
            </a:extLst>
          </p:cNvPr>
          <p:cNvSpPr/>
          <p:nvPr/>
        </p:nvSpPr>
        <p:spPr>
          <a:xfrm>
            <a:off x="5458512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1952A60-73FD-CBCD-48C9-D28EE785118C}"/>
              </a:ext>
            </a:extLst>
          </p:cNvPr>
          <p:cNvSpPr/>
          <p:nvPr/>
        </p:nvSpPr>
        <p:spPr>
          <a:xfrm>
            <a:off x="5458512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32B222E-DD50-1252-38D1-66C2168B871D}"/>
              </a:ext>
            </a:extLst>
          </p:cNvPr>
          <p:cNvSpPr/>
          <p:nvPr/>
        </p:nvSpPr>
        <p:spPr>
          <a:xfrm>
            <a:off x="3802328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794B5BF-B273-09EC-9911-B79CE3B63242}"/>
              </a:ext>
            </a:extLst>
          </p:cNvPr>
          <p:cNvSpPr/>
          <p:nvPr/>
        </p:nvSpPr>
        <p:spPr>
          <a:xfrm>
            <a:off x="4796861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544EB0-6558-F7D4-FD13-73B0A7634480}"/>
              </a:ext>
            </a:extLst>
          </p:cNvPr>
          <p:cNvCxnSpPr>
            <a:stCxn id="8" idx="5"/>
            <a:endCxn id="12" idx="1"/>
          </p:cNvCxnSpPr>
          <p:nvPr/>
        </p:nvCxnSpPr>
        <p:spPr>
          <a:xfrm>
            <a:off x="3133165" y="2409172"/>
            <a:ext cx="690254" cy="3393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9F39487-11C0-46EA-A715-23A79B87288C}"/>
              </a:ext>
            </a:extLst>
          </p:cNvPr>
          <p:cNvCxnSpPr>
            <a:stCxn id="9" idx="7"/>
            <a:endCxn id="12" idx="2"/>
          </p:cNvCxnSpPr>
          <p:nvPr/>
        </p:nvCxnSpPr>
        <p:spPr>
          <a:xfrm flipV="1">
            <a:off x="3133165" y="2799430"/>
            <a:ext cx="669163" cy="4531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5B78E6F-E2D0-389C-EC36-AE7C091A9F0A}"/>
              </a:ext>
            </a:extLst>
          </p:cNvPr>
          <p:cNvCxnSpPr>
            <a:stCxn id="12" idx="6"/>
            <a:endCxn id="13" idx="2"/>
          </p:cNvCxnSpPr>
          <p:nvPr/>
        </p:nvCxnSpPr>
        <p:spPr>
          <a:xfrm>
            <a:off x="3946344" y="2799430"/>
            <a:ext cx="850517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B0FC546-0FE5-2945-17D5-00612034C5FF}"/>
              </a:ext>
            </a:extLst>
          </p:cNvPr>
          <p:cNvCxnSpPr>
            <a:stCxn id="13" idx="7"/>
            <a:endCxn id="10" idx="3"/>
          </p:cNvCxnSpPr>
          <p:nvPr/>
        </p:nvCxnSpPr>
        <p:spPr>
          <a:xfrm flipV="1">
            <a:off x="4919786" y="2409172"/>
            <a:ext cx="559817" cy="33934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3BEE90B-315F-97B4-B075-21463EDF1414}"/>
              </a:ext>
            </a:extLst>
          </p:cNvPr>
          <p:cNvCxnSpPr>
            <a:stCxn id="13" idx="5"/>
            <a:endCxn id="11" idx="2"/>
          </p:cNvCxnSpPr>
          <p:nvPr/>
        </p:nvCxnSpPr>
        <p:spPr>
          <a:xfrm>
            <a:off x="4919786" y="2850347"/>
            <a:ext cx="538726" cy="45313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F626367-B788-124E-4793-2740120D17F9}"/>
              </a:ext>
            </a:extLst>
          </p:cNvPr>
          <p:cNvCxnSpPr>
            <a:stCxn id="12" idx="7"/>
            <a:endCxn id="10" idx="2"/>
          </p:cNvCxnSpPr>
          <p:nvPr/>
        </p:nvCxnSpPr>
        <p:spPr>
          <a:xfrm flipV="1">
            <a:off x="3925253" y="2358255"/>
            <a:ext cx="1533259" cy="39025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C3C862B-6653-83EF-3DF3-D2E1DD092D39}"/>
              </a:ext>
            </a:extLst>
          </p:cNvPr>
          <p:cNvCxnSpPr>
            <a:stCxn id="8" idx="7"/>
            <a:endCxn id="10" idx="0"/>
          </p:cNvCxnSpPr>
          <p:nvPr/>
        </p:nvCxnSpPr>
        <p:spPr>
          <a:xfrm flipV="1">
            <a:off x="3133165" y="2286246"/>
            <a:ext cx="2397355" cy="2109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2F56C56-0F2E-DE9B-03CB-8B3C5C1A5BF8}"/>
              </a:ext>
            </a:extLst>
          </p:cNvPr>
          <p:cNvCxnSpPr>
            <a:cxnSpLocks/>
            <a:stCxn id="8" idx="4"/>
            <a:endCxn id="9" idx="0"/>
          </p:cNvCxnSpPr>
          <p:nvPr/>
        </p:nvCxnSpPr>
        <p:spPr>
          <a:xfrm>
            <a:off x="3082248" y="2430263"/>
            <a:ext cx="0" cy="80121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6FC184-68CC-511C-8F08-C1F556A10BAA}"/>
              </a:ext>
            </a:extLst>
          </p:cNvPr>
          <p:cNvCxnSpPr>
            <a:stCxn id="9" idx="5"/>
            <a:endCxn id="11" idx="3"/>
          </p:cNvCxnSpPr>
          <p:nvPr/>
        </p:nvCxnSpPr>
        <p:spPr>
          <a:xfrm>
            <a:off x="3133165" y="3354403"/>
            <a:ext cx="2346438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C68BEB0-9B2A-AFAC-9430-4FE2F60B7896}"/>
              </a:ext>
            </a:extLst>
          </p:cNvPr>
          <p:cNvCxnSpPr>
            <a:cxnSpLocks/>
            <a:stCxn id="10" idx="4"/>
            <a:endCxn id="11" idx="0"/>
          </p:cNvCxnSpPr>
          <p:nvPr/>
        </p:nvCxnSpPr>
        <p:spPr>
          <a:xfrm>
            <a:off x="5530520" y="2430263"/>
            <a:ext cx="0" cy="8012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8A2805D7-5DA0-12B3-19AD-3BA59E1145D0}"/>
              </a:ext>
            </a:extLst>
          </p:cNvPr>
          <p:cNvSpPr txBox="1"/>
          <p:nvPr/>
        </p:nvSpPr>
        <p:spPr>
          <a:xfrm>
            <a:off x="2768895" y="265350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7B239A1-DE55-7784-2C1F-0633329E1BED}"/>
              </a:ext>
            </a:extLst>
          </p:cNvPr>
          <p:cNvSpPr txBox="1"/>
          <p:nvPr/>
        </p:nvSpPr>
        <p:spPr>
          <a:xfrm>
            <a:off x="3206822" y="2481015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2F54F65-360A-D05D-70BC-3BA6199CCD3B}"/>
              </a:ext>
            </a:extLst>
          </p:cNvPr>
          <p:cNvSpPr txBox="1"/>
          <p:nvPr/>
        </p:nvSpPr>
        <p:spPr>
          <a:xfrm>
            <a:off x="3366072" y="2963981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8168C34-A395-F932-EEC7-F26521E96A9E}"/>
              </a:ext>
            </a:extLst>
          </p:cNvPr>
          <p:cNvSpPr txBox="1"/>
          <p:nvPr/>
        </p:nvSpPr>
        <p:spPr>
          <a:xfrm>
            <a:off x="5119669" y="2532098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9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461F90C-0E32-393F-61B7-64BA25F443BB}"/>
              </a:ext>
            </a:extLst>
          </p:cNvPr>
          <p:cNvSpPr txBox="1"/>
          <p:nvPr/>
        </p:nvSpPr>
        <p:spPr>
          <a:xfrm>
            <a:off x="4888785" y="2955244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486F6E8-D0AD-06D3-FF26-20145495E41C}"/>
              </a:ext>
            </a:extLst>
          </p:cNvPr>
          <p:cNvSpPr txBox="1"/>
          <p:nvPr/>
        </p:nvSpPr>
        <p:spPr>
          <a:xfrm>
            <a:off x="4227134" y="2769606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EB86933-42BB-44A8-C1C6-9A36D89DDDAD}"/>
              </a:ext>
            </a:extLst>
          </p:cNvPr>
          <p:cNvSpPr txBox="1"/>
          <p:nvPr/>
        </p:nvSpPr>
        <p:spPr>
          <a:xfrm>
            <a:off x="4230834" y="2307337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88D3DF4-E275-3CC3-118C-4207025C326E}"/>
              </a:ext>
            </a:extLst>
          </p:cNvPr>
          <p:cNvSpPr txBox="1"/>
          <p:nvPr/>
        </p:nvSpPr>
        <p:spPr>
          <a:xfrm>
            <a:off x="3925253" y="198884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B1AC3DA-0207-1715-FF9E-EC555D08434C}"/>
              </a:ext>
            </a:extLst>
          </p:cNvPr>
          <p:cNvSpPr txBox="1"/>
          <p:nvPr/>
        </p:nvSpPr>
        <p:spPr>
          <a:xfrm>
            <a:off x="3925253" y="340532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C8688C5-05B8-2A55-50C7-86B31217E6D4}"/>
              </a:ext>
            </a:extLst>
          </p:cNvPr>
          <p:cNvSpPr txBox="1"/>
          <p:nvPr/>
        </p:nvSpPr>
        <p:spPr>
          <a:xfrm>
            <a:off x="5516026" y="2614763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462878-E8DE-3640-805A-76DFB7622066}"/>
              </a:ext>
            </a:extLst>
          </p:cNvPr>
          <p:cNvSpPr txBox="1"/>
          <p:nvPr/>
        </p:nvSpPr>
        <p:spPr>
          <a:xfrm>
            <a:off x="2302766" y="4171231"/>
            <a:ext cx="40607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a better Steiner tree of cost 12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65BDD8-D37A-6823-490F-38F0C2EB9EFB}"/>
              </a:ext>
            </a:extLst>
          </p:cNvPr>
          <p:cNvSpPr txBox="1"/>
          <p:nvPr/>
        </p:nvSpPr>
        <p:spPr>
          <a:xfrm>
            <a:off x="3707062" y="4893527"/>
            <a:ext cx="2214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special case: </a:t>
            </a:r>
            <a:r>
              <a:rPr lang="en-US" sz="2000" dirty="0">
                <a:latin typeface="Comic Sans MS" panose="030F0702030302020204" pitchFamily="66" charset="0"/>
              </a:rPr>
              <a:t>R=V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8800BE-79F6-79EA-FD61-E159ABF23F74}"/>
              </a:ext>
            </a:extLst>
          </p:cNvPr>
          <p:cNvSpPr txBox="1"/>
          <p:nvPr/>
        </p:nvSpPr>
        <p:spPr>
          <a:xfrm>
            <a:off x="4029870" y="5333146"/>
            <a:ext cx="50786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- </a:t>
            </a:r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Minimum Spanning Tree </a:t>
            </a:r>
            <a:r>
              <a:rPr lang="en-US" sz="2000" dirty="0">
                <a:latin typeface="Comic Sans MS" panose="030F0702030302020204" pitchFamily="66" charset="0"/>
              </a:rPr>
              <a:t>(MST) problem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37E5DD1-38C9-0FD4-BB69-C63DA7F21336}"/>
              </a:ext>
            </a:extLst>
          </p:cNvPr>
          <p:cNvSpPr txBox="1"/>
          <p:nvPr/>
        </p:nvSpPr>
        <p:spPr>
          <a:xfrm>
            <a:off x="4029870" y="5708755"/>
            <a:ext cx="2512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- poly-time solvable</a:t>
            </a:r>
          </a:p>
        </p:txBody>
      </p:sp>
    </p:spTree>
    <p:extLst>
      <p:ext uri="{BB962C8B-B14F-4D97-AF65-F5344CB8AC3E}">
        <p14:creationId xmlns:p14="http://schemas.microsoft.com/office/powerpoint/2010/main" val="680034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793142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undirected graph G=(V,E) with non-negative edge costs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subset of </a:t>
            </a:r>
            <a:r>
              <a:rPr lang="en-US" sz="2000" i="1" dirty="0">
                <a:latin typeface="Comic Sans MS" pitchFamily="66" charset="0"/>
              </a:rPr>
              <a:t>required</a:t>
            </a:r>
            <a:r>
              <a:rPr lang="en-US" sz="2000" dirty="0">
                <a:latin typeface="Comic Sans MS" pitchFamily="66" charset="0"/>
              </a:rPr>
              <a:t> vertices 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V; V-R are called </a:t>
            </a:r>
            <a:r>
              <a:rPr lang="en-US" sz="2000" i="1" dirty="0">
                <a:latin typeface="Comic Sans MS" pitchFamily="66" charset="0"/>
                <a:sym typeface="Symbol" panose="05050102010706020507" pitchFamily="18" charset="2"/>
              </a:rPr>
              <a:t>Steiner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vertices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153182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tree T containing all the required vertices and any subset of Steiner ones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80125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316129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T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minimum Steiner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Tree problem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79CF02B-C757-631C-05FC-120A17BDD5EF}"/>
              </a:ext>
            </a:extLst>
          </p:cNvPr>
          <p:cNvSpPr txBox="1"/>
          <p:nvPr/>
        </p:nvSpPr>
        <p:spPr>
          <a:xfrm>
            <a:off x="35496" y="4303188"/>
            <a:ext cx="90333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metric Steiner tree problem:</a:t>
            </a:r>
          </a:p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    </a:t>
            </a:r>
            <a:r>
              <a:rPr lang="en-US" sz="2000" dirty="0">
                <a:latin typeface="Comic Sans MS" pitchFamily="66" charset="0"/>
              </a:rPr>
              <a:t>- G is complete, and </a:t>
            </a:r>
          </a:p>
          <a:p>
            <a:r>
              <a:rPr lang="en-US" sz="2000" dirty="0">
                <a:latin typeface="Comic Sans MS" pitchFamily="66" charset="0"/>
              </a:rPr>
              <a:t>     - edge costs satisfy the </a:t>
            </a:r>
            <a:r>
              <a:rPr lang="en-US" sz="2000" i="1" dirty="0">
                <a:latin typeface="Comic Sans MS" pitchFamily="66" charset="0"/>
              </a:rPr>
              <a:t>triangle inequality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99205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3485841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(T)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315316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04663966-E625-78C8-9A28-DFEC8748BADE}"/>
              </a:ext>
            </a:extLst>
          </p:cNvPr>
          <p:cNvSpPr txBox="1"/>
          <p:nvPr/>
        </p:nvSpPr>
        <p:spPr>
          <a:xfrm>
            <a:off x="611560" y="5229200"/>
            <a:ext cx="47128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every </a:t>
            </a:r>
            <a:r>
              <a:rPr lang="en-US" sz="2000" dirty="0" err="1">
                <a:latin typeface="Comic Sans MS" pitchFamily="66" charset="0"/>
              </a:rPr>
              <a:t>u,v,w</a:t>
            </a:r>
            <a:r>
              <a:rPr lang="en-US" sz="2000" dirty="0">
                <a:latin typeface="Comic Sans MS" pitchFamily="66" charset="0"/>
              </a:rPr>
              <a:t> : c(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c(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u,w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)+c(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w,v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it-IT" sz="2000" i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5666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1908</Words>
  <Application>Microsoft Office PowerPoint</Application>
  <PresentationFormat>On-screen Show (4:3)</PresentationFormat>
  <Paragraphs>318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Comic Sans MS</vt:lpstr>
      <vt:lpstr>MV Boli</vt:lpstr>
      <vt:lpstr>Symbol</vt:lpstr>
      <vt:lpstr>Times New Roman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lucianoguala78@gmail.com</cp:lastModifiedBy>
  <cp:revision>241</cp:revision>
  <dcterms:created xsi:type="dcterms:W3CDTF">2013-03-05T17:51:33Z</dcterms:created>
  <dcterms:modified xsi:type="dcterms:W3CDTF">2026-03-16T13:11:21Z</dcterms:modified>
</cp:coreProperties>
</file>