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330" r:id="rId4"/>
    <p:sldId id="363" r:id="rId5"/>
    <p:sldId id="383" r:id="rId6"/>
    <p:sldId id="385" r:id="rId7"/>
    <p:sldId id="384" r:id="rId8"/>
    <p:sldId id="386" r:id="rId9"/>
    <p:sldId id="382" r:id="rId10"/>
    <p:sldId id="364" r:id="rId11"/>
    <p:sldId id="365" r:id="rId12"/>
    <p:sldId id="366" r:id="rId13"/>
    <p:sldId id="367" r:id="rId14"/>
    <p:sldId id="368" r:id="rId15"/>
    <p:sldId id="381" r:id="rId16"/>
    <p:sldId id="369" r:id="rId17"/>
    <p:sldId id="387" r:id="rId18"/>
    <p:sldId id="388" r:id="rId19"/>
    <p:sldId id="389" r:id="rId20"/>
    <p:sldId id="390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27/10/2024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3" name="Sottotitolo 4">
            <a:extLst>
              <a:ext uri="{FF2B5EF4-FFF2-40B4-BE49-F238E27FC236}">
                <a16:creationId xmlns:a16="http://schemas.microsoft.com/office/drawing/2014/main" id="{A09AEDBF-F80F-E60F-E077-6F81E42E8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is an approximation factor preserving reduction from the Steiner tree problem to the metric Steiner tree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be an instance of the ST problem consisting of graph G=(V,E) and required vertices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96382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instance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of metric ST problem: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G’=(V,E’) complete;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G’= cost of any u-v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R’=R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4371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can be converted in poly-time into a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of at most the same cost: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2292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replace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with the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any spanning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the obtained subgraph of G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BCF79C3F-C56B-3E21-F714-F0743E4FE696}"/>
              </a:ext>
            </a:extLst>
          </p:cNvPr>
          <p:cNvSpPr/>
          <p:nvPr/>
        </p:nvSpPr>
        <p:spPr>
          <a:xfrm>
            <a:off x="918760" y="2310871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32EB0-56A9-6503-7875-CE0A6901C872}"/>
              </a:ext>
            </a:extLst>
          </p:cNvPr>
          <p:cNvSpPr txBox="1"/>
          <p:nvPr/>
        </p:nvSpPr>
        <p:spPr>
          <a:xfrm>
            <a:off x="486082" y="255271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in </a:t>
            </a:r>
            <a:r>
              <a:rPr lang="it-IT" dirty="0" err="1">
                <a:solidFill>
                  <a:srgbClr val="3366FF"/>
                </a:solidFill>
                <a:latin typeface="Comic Sans MS" panose="030F0702030302020204" pitchFamily="66" charset="0"/>
              </a:rPr>
              <a:t>poly</a:t>
            </a:r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-time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972544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for every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E,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),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6A14838-EF62-3C24-28D6-37E04E3E2CED}"/>
              </a:ext>
            </a:extLst>
          </p:cNvPr>
          <p:cNvSpPr txBox="1"/>
          <p:nvPr/>
        </p:nvSpPr>
        <p:spPr>
          <a:xfrm>
            <a:off x="4860032" y="397144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395536" y="606395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436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2" grpId="0" animBg="1"/>
      <p:bldP spid="3" grpId="0"/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</p:spTree>
    <p:extLst>
      <p:ext uri="{BB962C8B-B14F-4D97-AF65-F5344CB8AC3E}">
        <p14:creationId xmlns:p14="http://schemas.microsoft.com/office/powerpoint/2010/main" val="404867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34" grpId="0"/>
      <p:bldP spid="35" grpId="0"/>
      <p:bldP spid="36" grpId="0"/>
      <p:bldP spid="39" grpId="0"/>
      <p:bldP spid="40" grpId="0"/>
      <p:bldP spid="41" grpId="0"/>
      <p:bldP spid="42" grpId="0" animBg="1"/>
      <p:bldP spid="43" grpId="0" animBg="1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5EC58-0743-3442-D909-BD69D808254C}"/>
              </a:ext>
            </a:extLst>
          </p:cNvPr>
          <p:cNvSpPr txBox="1"/>
          <p:nvPr/>
        </p:nvSpPr>
        <p:spPr>
          <a:xfrm>
            <a:off x="3707904" y="326524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=9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5235030-FD4F-56E8-8E25-572644F570C9}"/>
              </a:ext>
            </a:extLst>
          </p:cNvPr>
          <p:cNvSpPr txBox="1"/>
          <p:nvPr/>
        </p:nvSpPr>
        <p:spPr>
          <a:xfrm>
            <a:off x="3707904" y="396796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has cost: 10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metric ST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7647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15668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an optimal Steiner tree of cost OPT,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the MST on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28836" y="162880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double the edges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obtaining an Eulerian graph of cost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08518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 a Hamiltonian cycle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on R by traversing the Eulerian tour and “shortcutting” Stainer vertices and previously visited vertices of 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107504" y="5837202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triangle inequality: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89F60B7-E868-0F22-F599-61B164F8EAC0}"/>
              </a:ext>
            </a:extLst>
          </p:cNvPr>
          <p:cNvSpPr txBox="1"/>
          <p:nvPr/>
        </p:nvSpPr>
        <p:spPr>
          <a:xfrm>
            <a:off x="35496" y="209278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an Eulerian tour of cost 2 OPT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EB84B2-2A06-F999-ED99-94D4036D7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14" y="2492896"/>
            <a:ext cx="3888432" cy="23319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0AB817F-9EA5-965F-2AE9-83B432A30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5306" y="2470252"/>
            <a:ext cx="3703158" cy="2488060"/>
          </a:xfrm>
          <a:prstGeom prst="rect">
            <a:avLst/>
          </a:prstGeom>
        </p:spPr>
      </p:pic>
      <p:sp>
        <p:nvSpPr>
          <p:cNvPr id="16" name="CasellaDiTesto 3">
            <a:extLst>
              <a:ext uri="{FF2B5EF4-FFF2-40B4-BE49-F238E27FC236}">
                <a16:creationId xmlns:a16="http://schemas.microsoft.com/office/drawing/2014/main" id="{672591EE-E1E7-4F9C-4E62-77EF361C5748}"/>
              </a:ext>
            </a:extLst>
          </p:cNvPr>
          <p:cNvSpPr txBox="1"/>
          <p:nvPr/>
        </p:nvSpPr>
        <p:spPr>
          <a:xfrm>
            <a:off x="380687" y="2782228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9CEA901-C10D-D1AD-784F-0D90223CCBFF}"/>
              </a:ext>
            </a:extLst>
          </p:cNvPr>
          <p:cNvSpPr txBox="1"/>
          <p:nvPr/>
        </p:nvSpPr>
        <p:spPr>
          <a:xfrm>
            <a:off x="6655331" y="2564904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914FB3A-917E-BE42-699D-1A09D276E58C}"/>
              </a:ext>
            </a:extLst>
          </p:cNvPr>
          <p:cNvSpPr txBox="1"/>
          <p:nvPr/>
        </p:nvSpPr>
        <p:spPr>
          <a:xfrm>
            <a:off x="107504" y="6269250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is a spanning subgraph of G[R]: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901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6" grpId="0"/>
      <p:bldP spid="54" grpId="0" animBg="1"/>
      <p:bldP spid="11" grpId="0"/>
      <p:bldP spid="10" grpId="0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424055" y="302889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412015" y="2110226"/>
            <a:ext cx="3048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solution has cost 2(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DA337-AE1E-6814-AA6A-04A8D09ED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788" y="1425192"/>
            <a:ext cx="2910625" cy="2807594"/>
          </a:xfrm>
          <a:prstGeom prst="rect">
            <a:avLst/>
          </a:prstGeom>
        </p:spPr>
      </p:pic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163543" y="4264967"/>
            <a:ext cx="4282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edges incident to the Steiner vertex have cost 1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479975" y="1340768"/>
            <a:ext cx="1173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 vertices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Steiner Tree: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5D4D48-F17E-5B37-9208-6ED86CF15E76}"/>
              </a:ext>
            </a:extLst>
          </p:cNvPr>
          <p:cNvSpPr txBox="1"/>
          <p:nvPr/>
        </p:nvSpPr>
        <p:spPr>
          <a:xfrm>
            <a:off x="1710534" y="119675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254248F-6CF1-420D-DF7B-F1B591D076F1}"/>
              </a:ext>
            </a:extLst>
          </p:cNvPr>
          <p:cNvSpPr txBox="1"/>
          <p:nvPr/>
        </p:nvSpPr>
        <p:spPr>
          <a:xfrm>
            <a:off x="2699792" y="117744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[Takahashi &amp; Matsuyama,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J.of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Math. Jap, 1980]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63A075-6D17-4AC5-A864-A68133D2026D}"/>
              </a:ext>
            </a:extLst>
          </p:cNvPr>
          <p:cNvSpPr txBox="1"/>
          <p:nvPr/>
        </p:nvSpPr>
        <p:spPr>
          <a:xfrm>
            <a:off x="774430" y="158873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11/6= 1.834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126CC68-99C8-9F72-578B-EE4420FC567E}"/>
              </a:ext>
            </a:extLst>
          </p:cNvPr>
          <p:cNvSpPr txBox="1"/>
          <p:nvPr/>
        </p:nvSpPr>
        <p:spPr>
          <a:xfrm>
            <a:off x="2699792" y="1569424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Algorithmica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93]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6BFB743F-154D-E2E3-8117-24B630AF5C50}"/>
              </a:ext>
            </a:extLst>
          </p:cNvPr>
          <p:cNvSpPr txBox="1"/>
          <p:nvPr/>
        </p:nvSpPr>
        <p:spPr>
          <a:xfrm>
            <a:off x="1492806" y="200713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1.746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A64208C-6E25-4FC0-3E1B-C57FCDA3D825}"/>
              </a:ext>
            </a:extLst>
          </p:cNvPr>
          <p:cNvSpPr txBox="1"/>
          <p:nvPr/>
        </p:nvSpPr>
        <p:spPr>
          <a:xfrm>
            <a:off x="2699792" y="19807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[Berman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Ramaiyer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92]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BB2D91B-07E5-F8B6-9F1C-EF1007E6428C}"/>
              </a:ext>
            </a:extLst>
          </p:cNvPr>
          <p:cNvSpPr txBox="1"/>
          <p:nvPr/>
        </p:nvSpPr>
        <p:spPr>
          <a:xfrm>
            <a:off x="449566" y="242553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1+ln 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=1.693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1727A75-8467-29A7-93BC-9DE912386833}"/>
              </a:ext>
            </a:extLst>
          </p:cNvPr>
          <p:cNvSpPr txBox="1"/>
          <p:nvPr/>
        </p:nvSpPr>
        <p:spPr>
          <a:xfrm>
            <a:off x="2699792" y="24106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Tech. Rep.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1D1EEF1-97E4-E31F-5935-08B2D3AD4367}"/>
              </a:ext>
            </a:extLst>
          </p:cNvPr>
          <p:cNvSpPr txBox="1"/>
          <p:nvPr/>
        </p:nvSpPr>
        <p:spPr>
          <a:xfrm>
            <a:off x="523277" y="2841529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5/3</a:t>
            </a:r>
            <a:r>
              <a:rPr lang="it-IT" sz="2000" dirty="0">
                <a:latin typeface="Comic Sans MS" pitchFamily="66" charset="0"/>
              </a:rPr>
              <a:t>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en-US" sz="2000" dirty="0">
                <a:latin typeface="Comic Sans MS" pitchFamily="66" charset="0"/>
              </a:rPr>
              <a:t>= 1.667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D788A08-2D49-8A2E-6DBB-2E42C1AD5F5D}"/>
              </a:ext>
            </a:extLst>
          </p:cNvPr>
          <p:cNvSpPr txBox="1"/>
          <p:nvPr/>
        </p:nvSpPr>
        <p:spPr>
          <a:xfrm>
            <a:off x="2699792" y="28175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 Steger, STACS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E134670D-11E6-D4D3-EA57-52298C7C1F2E}"/>
              </a:ext>
            </a:extLst>
          </p:cNvPr>
          <p:cNvSpPr txBox="1"/>
          <p:nvPr/>
        </p:nvSpPr>
        <p:spPr>
          <a:xfrm>
            <a:off x="1492806" y="327046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1.644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C058A5C-DBFF-9EBF-6A75-9EC67AC586CA}"/>
              </a:ext>
            </a:extLst>
          </p:cNvPr>
          <p:cNvSpPr txBox="1"/>
          <p:nvPr/>
        </p:nvSpPr>
        <p:spPr>
          <a:xfrm>
            <a:off x="2699792" y="32440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Karpinski </a:t>
            </a:r>
            <a:r>
              <a:rPr lang="it-IT" sz="2000" dirty="0">
                <a:solidFill>
                  <a:srgbClr val="7030A0"/>
                </a:solidFill>
                <a:latin typeface="Comic Sans MS" pitchFamily="66" charset="0"/>
              </a:rPr>
              <a:t>&amp;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 Zelikovsky, JOCO 97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E385B95-9C82-F3C3-35B1-F657CC9EF730}"/>
              </a:ext>
            </a:extLst>
          </p:cNvPr>
          <p:cNvSpPr txBox="1"/>
          <p:nvPr/>
        </p:nvSpPr>
        <p:spPr>
          <a:xfrm>
            <a:off x="1510394" y="367832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1.598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CBBC7A7-9A4B-C9AD-B9BD-C51AB4970CB3}"/>
              </a:ext>
            </a:extLst>
          </p:cNvPr>
          <p:cNvSpPr txBox="1"/>
          <p:nvPr/>
        </p:nvSpPr>
        <p:spPr>
          <a:xfrm>
            <a:off x="2717380" y="365190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Hougardy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&amp;.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99]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95FCFEF-868A-4322-FBB3-379D2601FFB4}"/>
              </a:ext>
            </a:extLst>
          </p:cNvPr>
          <p:cNvSpPr txBox="1"/>
          <p:nvPr/>
        </p:nvSpPr>
        <p:spPr>
          <a:xfrm>
            <a:off x="16252" y="4076623"/>
            <a:ext cx="2251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1+(ln 3)/2+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=1.55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FF545AC-B078-0E6E-0F27-DEE35A8524FA}"/>
              </a:ext>
            </a:extLst>
          </p:cNvPr>
          <p:cNvSpPr txBox="1"/>
          <p:nvPr/>
        </p:nvSpPr>
        <p:spPr>
          <a:xfrm>
            <a:off x="2717380" y="4061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[Robins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2000]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2B07E22-7435-0B2B-7E05-555C6A4D77B4}"/>
              </a:ext>
            </a:extLst>
          </p:cNvPr>
          <p:cNvSpPr txBox="1"/>
          <p:nvPr/>
        </p:nvSpPr>
        <p:spPr>
          <a:xfrm>
            <a:off x="594541" y="4472206"/>
            <a:ext cx="1744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ln 4 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it-IT" sz="2000" dirty="0">
                <a:latin typeface="Comic Sans MS" pitchFamily="66" charset="0"/>
              </a:rPr>
              <a:t>=1.39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AB48369-5C17-C753-5D4F-86CD9A13763C}"/>
              </a:ext>
            </a:extLst>
          </p:cNvPr>
          <p:cNvSpPr txBox="1"/>
          <p:nvPr/>
        </p:nvSpPr>
        <p:spPr>
          <a:xfrm>
            <a:off x="2730318" y="448449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da-DK" sz="2000" dirty="0">
                <a:solidFill>
                  <a:srgbClr val="7030A0"/>
                </a:solidFill>
                <a:latin typeface="Comic Sans MS" pitchFamily="66" charset="0"/>
              </a:rPr>
              <a:t>Byrka et al., STOC 2010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6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799692" y="2204864"/>
            <a:ext cx="554461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Traveling Salesman Problem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(TSP)</a:t>
            </a:r>
          </a:p>
        </p:txBody>
      </p:sp>
    </p:spTree>
    <p:extLst>
      <p:ext uri="{BB962C8B-B14F-4D97-AF65-F5344CB8AC3E}">
        <p14:creationId xmlns:p14="http://schemas.microsoft.com/office/powerpoint/2010/main" val="1697497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44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A068F-BCD8-16B7-4FB5-9B747F2C0663}"/>
              </a:ext>
            </a:extLst>
          </p:cNvPr>
          <p:cNvSpPr txBox="1"/>
          <p:nvPr/>
        </p:nvSpPr>
        <p:spPr>
          <a:xfrm>
            <a:off x="4355976" y="4501422"/>
            <a:ext cx="2225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tour of cost 33</a:t>
            </a:r>
          </a:p>
        </p:txBody>
      </p:sp>
    </p:spTree>
    <p:extLst>
      <p:ext uri="{BB962C8B-B14F-4D97-AF65-F5344CB8AC3E}">
        <p14:creationId xmlns:p14="http://schemas.microsoft.com/office/powerpoint/2010/main" val="343029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C638EC-2A57-FB52-E997-53E9451631EF}"/>
              </a:ext>
            </a:extLst>
          </p:cNvPr>
          <p:cNvSpPr txBox="1"/>
          <p:nvPr/>
        </p:nvSpPr>
        <p:spPr>
          <a:xfrm>
            <a:off x="4355976" y="4501422"/>
            <a:ext cx="3100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32</a:t>
            </a:r>
          </a:p>
        </p:txBody>
      </p:sp>
    </p:spTree>
    <p:extLst>
      <p:ext uri="{BB962C8B-B14F-4D97-AF65-F5344CB8AC3E}">
        <p14:creationId xmlns:p14="http://schemas.microsoft.com/office/powerpoint/2010/main" val="108715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43AE9A-FBB1-6D89-D652-0C82A565965F}"/>
              </a:ext>
            </a:extLst>
          </p:cNvPr>
          <p:cNvSpPr txBox="1"/>
          <p:nvPr/>
        </p:nvSpPr>
        <p:spPr>
          <a:xfrm>
            <a:off x="4355976" y="4501422"/>
            <a:ext cx="30588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19</a:t>
            </a:r>
          </a:p>
        </p:txBody>
      </p:sp>
    </p:spTree>
    <p:extLst>
      <p:ext uri="{BB962C8B-B14F-4D97-AF65-F5344CB8AC3E}">
        <p14:creationId xmlns:p14="http://schemas.microsoft.com/office/powerpoint/2010/main" val="1707996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TSP:</a:t>
            </a:r>
          </a:p>
          <a:p>
            <a:r>
              <a:rPr lang="en-US" sz="2000" dirty="0">
                <a:latin typeface="Comic Sans MS" pitchFamily="66" charset="0"/>
              </a:rPr>
              <a:t>      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755576" y="4956997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4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For any polynomial time computable function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TSP cannot be approximated within a factor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unless 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contradiction: 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be a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(n)-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apx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algorithm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be an instance of the Hamiltonian cycle. Define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=(V,E’) complete;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 if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E(G);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otherwise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30120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an Hamiltonian cycle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returns a tour of cost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37170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 Hamiltonian cycle, then optimal TSP tour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 costs n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does not have a Hamiltonian cycle, then optimal TSP tour is of cost &gt; 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388930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Clearly: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E4039DB-0C71-6181-32A7-5C939680CC19}"/>
              </a:ext>
            </a:extLst>
          </p:cNvPr>
          <p:cNvSpPr txBox="1"/>
          <p:nvPr/>
        </p:nvSpPr>
        <p:spPr>
          <a:xfrm>
            <a:off x="26069" y="19168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use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to decide Hamiltonian cycle.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F6763E1-CDF7-1552-CDAA-F56E4B28530E}"/>
              </a:ext>
            </a:extLst>
          </p:cNvPr>
          <p:cNvSpPr/>
          <p:nvPr/>
        </p:nvSpPr>
        <p:spPr>
          <a:xfrm>
            <a:off x="251520" y="4797152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5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8" grpId="0"/>
      <p:bldP spid="7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906683"/>
            <a:ext cx="72418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Double every edge of </a:t>
            </a:r>
            <a:r>
              <a:rPr lang="en-US" sz="2400" i="1" dirty="0"/>
              <a:t>T</a:t>
            </a:r>
            <a:r>
              <a:rPr lang="en-US" sz="2400" dirty="0"/>
              <a:t> to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38550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188640"/>
            <a:ext cx="8208912" cy="2952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B2F749E-95EC-D23D-D7C9-66B225BFD062}"/>
              </a:ext>
            </a:extLst>
          </p:cNvPr>
          <p:cNvSpPr txBox="1"/>
          <p:nvPr/>
        </p:nvSpPr>
        <p:spPr>
          <a:xfrm>
            <a:off x="35496" y="345192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D9443ED-9F7E-6DE6-3DAC-9875D884B140}"/>
              </a:ext>
            </a:extLst>
          </p:cNvPr>
          <p:cNvSpPr txBox="1"/>
          <p:nvPr/>
        </p:nvSpPr>
        <p:spPr>
          <a:xfrm>
            <a:off x="46438" y="40878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F0BA664-8BCA-97F8-DB2A-F4FF4F3AD334}"/>
              </a:ext>
            </a:extLst>
          </p:cNvPr>
          <p:cNvSpPr txBox="1"/>
          <p:nvPr/>
        </p:nvSpPr>
        <p:spPr>
          <a:xfrm>
            <a:off x="35496" y="4447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removing an edge from an optimal TSP tour gives us a spanning tree of 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9B491C29-7B8A-AD35-1BA7-1F0E1A985F8E}"/>
              </a:ext>
            </a:extLst>
          </p:cNvPr>
          <p:cNvSpPr txBox="1"/>
          <p:nvPr/>
        </p:nvSpPr>
        <p:spPr>
          <a:xfrm>
            <a:off x="35496" y="5239932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22CE5E7-9A32-B724-C046-1CE4EF3AC9D0}"/>
              </a:ext>
            </a:extLst>
          </p:cNvPr>
          <p:cNvSpPr txBox="1"/>
          <p:nvPr/>
        </p:nvSpPr>
        <p:spPr>
          <a:xfrm>
            <a:off x="37011" y="486916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cost(T)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112191AE-D2D9-AC5A-52B8-7A7832D5C124}"/>
              </a:ext>
            </a:extLst>
          </p:cNvPr>
          <p:cNvSpPr txBox="1"/>
          <p:nvPr/>
        </p:nvSpPr>
        <p:spPr>
          <a:xfrm>
            <a:off x="478486" y="570391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cost()=2cost(T) 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119255-D5CC-348A-2DA2-A19BC2E21260}"/>
              </a:ext>
            </a:extLst>
          </p:cNvPr>
          <p:cNvSpPr/>
          <p:nvPr/>
        </p:nvSpPr>
        <p:spPr>
          <a:xfrm>
            <a:off x="8759406" y="639206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1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79512" y="2568123"/>
            <a:ext cx="3896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thick edges have cost 1 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(star+(n-1)-cycle)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623D5D-1A17-F7C9-A8FC-05632A0D4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908720"/>
            <a:ext cx="1725769" cy="16484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936AC-AF13-2BAB-750E-593DB32C6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245" y="938098"/>
            <a:ext cx="1700011" cy="1654935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4788024" y="256812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optimal tour of cost OPT=n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FD12A35-92AE-406C-E3C1-28CACB135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122" y="3894838"/>
            <a:ext cx="1957589" cy="17257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2C6D2D4-9667-8593-C903-70074587CD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3213" y="3889909"/>
            <a:ext cx="1906073" cy="1706451"/>
          </a:xfrm>
          <a:prstGeom prst="rect">
            <a:avLst/>
          </a:prstGeom>
        </p:spPr>
      </p:pic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6970866-B8A6-8864-C67F-080E193B4C2F}"/>
              </a:ext>
            </a:extLst>
          </p:cNvPr>
          <p:cNvSpPr txBox="1"/>
          <p:nvPr/>
        </p:nvSpPr>
        <p:spPr>
          <a:xfrm>
            <a:off x="1115616" y="565195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feasible MST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4122837" y="5651956"/>
            <a:ext cx="3905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2n-2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(for the feasible specified order)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965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3426963"/>
            <a:ext cx="72418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Compute a minimum cost perfect matching , </a:t>
            </a:r>
            <a:r>
              <a:rPr lang="en-US" sz="2400" i="1" dirty="0"/>
              <a:t>M</a:t>
            </a:r>
            <a:r>
              <a:rPr lang="en-US" sz="2400" dirty="0"/>
              <a:t>, on the set V’ of odd-degree vertices of </a:t>
            </a:r>
            <a:r>
              <a:rPr lang="en-US" sz="2400" i="1" dirty="0"/>
              <a:t>T</a:t>
            </a:r>
            <a:r>
              <a:rPr lang="en-US" sz="2400" dirty="0"/>
              <a:t>. Add </a:t>
            </a:r>
            <a:r>
              <a:rPr lang="en-US" sz="2400" i="1" dirty="0"/>
              <a:t>M</a:t>
            </a:r>
            <a:r>
              <a:rPr lang="en-US" sz="2400" dirty="0"/>
              <a:t> to </a:t>
            </a:r>
            <a:r>
              <a:rPr lang="en-US" sz="2400" i="1" dirty="0"/>
              <a:t>T</a:t>
            </a:r>
            <a:r>
              <a:rPr lang="en-US" sz="2400" dirty="0"/>
              <a:t> and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290578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3/2)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2708920"/>
            <a:ext cx="8352928" cy="3744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881EF0-D8C4-458D-1494-90457C74432B}"/>
              </a:ext>
            </a:extLst>
          </p:cNvPr>
          <p:cNvSpPr txBox="1"/>
          <p:nvPr/>
        </p:nvSpPr>
        <p:spPr>
          <a:xfrm>
            <a:off x="17282" y="16265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find a cheaper Eulerian subgraph/tour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0B448F2-E455-97F7-A2B7-2A41000E36D7}"/>
              </a:ext>
            </a:extLst>
          </p:cNvPr>
          <p:cNvSpPr txBox="1"/>
          <p:nvPr/>
        </p:nvSpPr>
        <p:spPr>
          <a:xfrm>
            <a:off x="35496" y="8686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recall: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is Eulerian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all vertices have even degree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 every undirected graph, the number of odd-degree vertices is even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84F89C9-61B0-BD57-6F41-AA5CBBCD9096}"/>
              </a:ext>
            </a:extLst>
          </p:cNvPr>
          <p:cNvSpPr txBox="1"/>
          <p:nvPr/>
        </p:nvSpPr>
        <p:spPr>
          <a:xfrm>
            <a:off x="5004048" y="224725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chemeClr val="accent6"/>
                </a:solidFill>
                <a:latin typeface="Comic Sans MS" pitchFamily="66" charset="0"/>
              </a:rPr>
              <a:t>Christofides</a:t>
            </a:r>
            <a:r>
              <a:rPr lang="en-US" sz="2400" dirty="0">
                <a:solidFill>
                  <a:schemeClr val="accent6"/>
                </a:solidFill>
                <a:latin typeface="Comic Sans MS" pitchFamily="66" charset="0"/>
              </a:rPr>
              <a:t>, 1976</a:t>
            </a:r>
            <a:endParaRPr lang="it-IT" sz="24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9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5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90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727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is the union of 2 perfect matching on V’, say 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and 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548CEFC-E85F-82E1-43A9-71F3BFEDA8CA}"/>
              </a:ext>
            </a:extLst>
          </p:cNvPr>
          <p:cNvSpPr txBox="1"/>
          <p:nvPr/>
        </p:nvSpPr>
        <p:spPr>
          <a:xfrm>
            <a:off x="955070" y="5333146"/>
            <a:ext cx="6569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min{cost(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), cost(M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)}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OPT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203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CEDF8F3-56CE-1EB9-0EA4-A8107B35CA9B}"/>
              </a:ext>
            </a:extLst>
          </p:cNvPr>
          <p:cNvSpPr txBox="1"/>
          <p:nvPr/>
        </p:nvSpPr>
        <p:spPr>
          <a:xfrm>
            <a:off x="13612" y="76470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 err="1">
                <a:latin typeface="Comic Sans MS" pitchFamily="66" charset="0"/>
              </a:rPr>
              <a:t>Christofides’s</a:t>
            </a:r>
            <a:r>
              <a:rPr lang="en-US" sz="2000" dirty="0">
                <a:latin typeface="Comic Sans MS" pitchFamily="66" charset="0"/>
              </a:rPr>
              <a:t> algorithm is a 3/2-approximation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E0D56CB-F86E-CB25-6A07-DDC8F18C0618}"/>
              </a:ext>
            </a:extLst>
          </p:cNvPr>
          <p:cNvSpPr txBox="1"/>
          <p:nvPr/>
        </p:nvSpPr>
        <p:spPr>
          <a:xfrm>
            <a:off x="24554" y="14447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459FCCE-020B-6589-EFEF-0C78EBC99232}"/>
              </a:ext>
            </a:extLst>
          </p:cNvPr>
          <p:cNvSpPr txBox="1"/>
          <p:nvPr/>
        </p:nvSpPr>
        <p:spPr>
          <a:xfrm>
            <a:off x="35496" y="190463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99B5ECE-3728-7DA2-C8FF-CCE7BB2BFB2E}"/>
              </a:ext>
            </a:extLst>
          </p:cNvPr>
          <p:cNvSpPr txBox="1"/>
          <p:nvPr/>
        </p:nvSpPr>
        <p:spPr>
          <a:xfrm>
            <a:off x="478486" y="2368624"/>
            <a:ext cx="7837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cost()=cost(T)+cost(M)  OPT + ½ OPT  3/2 OPT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787450-FD43-4CF6-6F77-1EFC07F0A9C1}"/>
              </a:ext>
            </a:extLst>
          </p:cNvPr>
          <p:cNvSpPr/>
          <p:nvPr/>
        </p:nvSpPr>
        <p:spPr>
          <a:xfrm>
            <a:off x="8676456" y="293827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2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Steiner Tree problem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2186822" y="3417216"/>
            <a:ext cx="4770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 with n odd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feasible MST: a path of n-1 edges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matching: a single edge of cost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3995935" y="47971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OPT=n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2619226" y="5260558"/>
            <a:ext cx="390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n-1+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r>
              <a:rPr lang="en-US" dirty="0">
                <a:latin typeface="Comic Sans MS" pitchFamily="66" charset="0"/>
              </a:rPr>
              <a:t>)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48D1F4-7C50-69D9-BBBD-1FC1994A1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796" y="1424970"/>
            <a:ext cx="6336406" cy="186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08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23062A-170F-6CEA-C29D-0B620B2BE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638227"/>
            <a:ext cx="6330892" cy="52050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FC2290F2-AF8A-D4A4-4B9F-9AA1E3974E39}"/>
              </a:ext>
            </a:extLst>
          </p:cNvPr>
          <p:cNvSpPr txBox="1"/>
          <p:nvPr/>
        </p:nvSpPr>
        <p:spPr>
          <a:xfrm>
            <a:off x="5868144" y="112474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STOC 2021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TSP: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6E18AA-8B07-DB75-B202-76E3F4E3987D}"/>
              </a:ext>
            </a:extLst>
          </p:cNvPr>
          <p:cNvSpPr txBox="1"/>
          <p:nvPr/>
        </p:nvSpPr>
        <p:spPr>
          <a:xfrm>
            <a:off x="1134470" y="712002"/>
            <a:ext cx="629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7DBDD99-D300-F49B-B829-214374B1073E}"/>
              </a:ext>
            </a:extLst>
          </p:cNvPr>
          <p:cNvSpPr txBox="1"/>
          <p:nvPr/>
        </p:nvSpPr>
        <p:spPr>
          <a:xfrm>
            <a:off x="2123728" y="69269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Christofides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1976]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4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C22FDA-C5ED-0B43-1F49-6987EFB8E502}"/>
              </a:ext>
            </a:extLst>
          </p:cNvPr>
          <p:cNvSpPr txBox="1"/>
          <p:nvPr/>
        </p:nvSpPr>
        <p:spPr>
          <a:xfrm>
            <a:off x="2711045" y="4176708"/>
            <a:ext cx="3227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Steiner tree of cost 20</a:t>
            </a:r>
          </a:p>
        </p:txBody>
      </p:sp>
    </p:spTree>
    <p:extLst>
      <p:ext uri="{BB962C8B-B14F-4D97-AF65-F5344CB8AC3E}">
        <p14:creationId xmlns:p14="http://schemas.microsoft.com/office/powerpoint/2010/main" val="247666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2A6A71-5A8F-4090-7F81-E8F0E521E51A}"/>
              </a:ext>
            </a:extLst>
          </p:cNvPr>
          <p:cNvSpPr txBox="1"/>
          <p:nvPr/>
        </p:nvSpPr>
        <p:spPr>
          <a:xfrm>
            <a:off x="2302766" y="4171231"/>
            <a:ext cx="4137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17</a:t>
            </a:r>
          </a:p>
        </p:txBody>
      </p:sp>
    </p:spTree>
    <p:extLst>
      <p:ext uri="{BB962C8B-B14F-4D97-AF65-F5344CB8AC3E}">
        <p14:creationId xmlns:p14="http://schemas.microsoft.com/office/powerpoint/2010/main" val="7890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462878-E8DE-3640-805A-76DFB7622066}"/>
              </a:ext>
            </a:extLst>
          </p:cNvPr>
          <p:cNvSpPr txBox="1"/>
          <p:nvPr/>
        </p:nvSpPr>
        <p:spPr>
          <a:xfrm>
            <a:off x="2302766" y="4171231"/>
            <a:ext cx="4060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5BDD8-D37A-6823-490F-38F0C2EB9EFB}"/>
              </a:ext>
            </a:extLst>
          </p:cNvPr>
          <p:cNvSpPr txBox="1"/>
          <p:nvPr/>
        </p:nvSpPr>
        <p:spPr>
          <a:xfrm>
            <a:off x="3707062" y="4893527"/>
            <a:ext cx="2214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special case: </a:t>
            </a:r>
            <a:r>
              <a:rPr lang="en-US" sz="2000" dirty="0">
                <a:latin typeface="Comic Sans MS" panose="030F0702030302020204" pitchFamily="66" charset="0"/>
              </a:rPr>
              <a:t>R=V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8800BE-79F6-79EA-FD61-E159ABF23F74}"/>
              </a:ext>
            </a:extLst>
          </p:cNvPr>
          <p:cNvSpPr txBox="1"/>
          <p:nvPr/>
        </p:nvSpPr>
        <p:spPr>
          <a:xfrm>
            <a:off x="4029870" y="5333146"/>
            <a:ext cx="5078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Minimum Spanning Tree </a:t>
            </a:r>
            <a:r>
              <a:rPr lang="en-US" sz="2000" dirty="0">
                <a:latin typeface="Comic Sans MS" panose="030F0702030302020204" pitchFamily="66" charset="0"/>
              </a:rPr>
              <a:t>(MST) problem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7E5DD1-38C9-0FD4-BB69-C63DA7F21336}"/>
              </a:ext>
            </a:extLst>
          </p:cNvPr>
          <p:cNvSpPr txBox="1"/>
          <p:nvPr/>
        </p:nvSpPr>
        <p:spPr>
          <a:xfrm>
            <a:off x="4029870" y="5708755"/>
            <a:ext cx="2512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poly-time solvable</a:t>
            </a:r>
          </a:p>
        </p:txBody>
      </p:sp>
    </p:spTree>
    <p:extLst>
      <p:ext uri="{BB962C8B-B14F-4D97-AF65-F5344CB8AC3E}">
        <p14:creationId xmlns:p14="http://schemas.microsoft.com/office/powerpoint/2010/main" val="68003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Steiner tree problem:</a:t>
            </a:r>
          </a:p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- G is complete, and </a:t>
            </a:r>
          </a:p>
          <a:p>
            <a:r>
              <a:rPr lang="en-US" sz="2000" dirty="0">
                <a:latin typeface="Comic Sans MS" pitchFamily="66" charset="0"/>
              </a:rPr>
              <a:t>     -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611560" y="5229200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66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1908</Words>
  <Application>Microsoft Office PowerPoint</Application>
  <PresentationFormat>On-screen Show (4:3)</PresentationFormat>
  <Paragraphs>318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Comic Sans MS</vt:lpstr>
      <vt:lpstr>MV Boli</vt:lpstr>
      <vt:lpstr>Symbol</vt:lpstr>
      <vt:lpstr>Times New Roman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241</cp:revision>
  <dcterms:created xsi:type="dcterms:W3CDTF">2013-03-05T17:51:33Z</dcterms:created>
  <dcterms:modified xsi:type="dcterms:W3CDTF">2024-11-07T09:24:51Z</dcterms:modified>
</cp:coreProperties>
</file>