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343" r:id="rId3"/>
    <p:sldId id="363" r:id="rId4"/>
    <p:sldId id="344" r:id="rId5"/>
    <p:sldId id="345" r:id="rId6"/>
    <p:sldId id="330" r:id="rId7"/>
    <p:sldId id="346" r:id="rId8"/>
    <p:sldId id="364" r:id="rId9"/>
    <p:sldId id="365" r:id="rId10"/>
    <p:sldId id="347" r:id="rId11"/>
    <p:sldId id="348" r:id="rId12"/>
    <p:sldId id="366" r:id="rId13"/>
    <p:sldId id="367" r:id="rId14"/>
    <p:sldId id="368" r:id="rId15"/>
    <p:sldId id="369" r:id="rId16"/>
    <p:sldId id="370" r:id="rId17"/>
    <p:sldId id="371" r:id="rId18"/>
    <p:sldId id="372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73" r:id="rId28"/>
    <p:sldId id="374" r:id="rId29"/>
    <p:sldId id="375" r:id="rId30"/>
    <p:sldId id="376" r:id="rId31"/>
    <p:sldId id="357" r:id="rId32"/>
    <p:sldId id="377" r:id="rId33"/>
    <p:sldId id="378" r:id="rId34"/>
    <p:sldId id="379" r:id="rId35"/>
    <p:sldId id="380" r:id="rId36"/>
    <p:sldId id="381" r:id="rId37"/>
    <p:sldId id="359" r:id="rId38"/>
    <p:sldId id="360" r:id="rId39"/>
    <p:sldId id="361" r:id="rId40"/>
    <p:sldId id="362" r:id="rId41"/>
    <p:sldId id="383" r:id="rId42"/>
    <p:sldId id="382" r:id="rId43"/>
    <p:sldId id="384" r:id="rId44"/>
    <p:sldId id="385" r:id="rId45"/>
    <p:sldId id="386" r:id="rId4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27/10/2024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10/27/2024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764704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Def.</a:t>
            </a:r>
          </a:p>
          <a:p>
            <a:r>
              <a:rPr lang="en-US" sz="2000" dirty="0">
                <a:latin typeface="Comic Sans MS" pitchFamily="66" charset="0"/>
              </a:rPr>
              <a:t>Given a graph G=(V,E), a subset of edges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is a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matching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if no two edges in M share an endpoint.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293DE9-5DAC-8D5F-6A0B-8932BC4FCB0D}"/>
              </a:ext>
            </a:extLst>
          </p:cNvPr>
          <p:cNvSpPr txBox="1"/>
          <p:nvPr/>
        </p:nvSpPr>
        <p:spPr>
          <a:xfrm>
            <a:off x="24554" y="198884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Def.</a:t>
            </a:r>
          </a:p>
          <a:p>
            <a:r>
              <a:rPr lang="en-US" sz="2000" dirty="0">
                <a:latin typeface="Comic Sans MS" pitchFamily="66" charset="0"/>
              </a:rPr>
              <a:t>A matching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maximal</a:t>
            </a:r>
            <a:r>
              <a:rPr lang="en-US" sz="2000" dirty="0">
                <a:latin typeface="Comic Sans MS" pitchFamily="66" charset="0"/>
              </a:rPr>
              <a:t> if for every </a:t>
            </a:r>
            <a:r>
              <a:rPr lang="en-US" sz="2000" dirty="0" err="1">
                <a:latin typeface="Comic Sans MS" pitchFamily="66" charset="0"/>
              </a:rPr>
              <a:t>e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\M,</a:t>
            </a:r>
            <a:r>
              <a:rPr lang="en-US" sz="2000" dirty="0">
                <a:latin typeface="Comic Sans MS" pitchFamily="66" charset="0"/>
              </a:rPr>
              <a:t> 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{e} is not a matching.  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A5C03F-4908-0B4C-AE57-DA95F6C1D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79" y="3645024"/>
            <a:ext cx="8590241" cy="1411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42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923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9750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294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662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603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56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69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273A8C6-F3C7-9095-4EB4-26EB196C184D}"/>
              </a:ext>
            </a:extLst>
          </p:cNvPr>
          <p:cNvSpPr txBox="1"/>
          <p:nvPr/>
        </p:nvSpPr>
        <p:spPr>
          <a:xfrm>
            <a:off x="2793883" y="5034071"/>
            <a:ext cx="3196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the computed vertex cover of size 6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68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41685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The algorithm returns a feasible VC.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28095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7850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be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maximal</a:t>
            </a:r>
            <a:r>
              <a:rPr lang="en-US" sz="2000" dirty="0">
                <a:latin typeface="Comic Sans MS" pitchFamily="66" charset="0"/>
              </a:rPr>
              <a:t> matching computed by the algorithm.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CF6280B-C44B-50B7-4D3F-609735C896C6}"/>
              </a:ext>
            </a:extLst>
          </p:cNvPr>
          <p:cNvGrpSpPr/>
          <p:nvPr/>
        </p:nvGrpSpPr>
        <p:grpSpPr>
          <a:xfrm>
            <a:off x="755576" y="2780928"/>
            <a:ext cx="1008112" cy="144016"/>
            <a:chOff x="755576" y="2708920"/>
            <a:chExt cx="1008112" cy="144016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A555E3E-4452-0B21-2305-CB9B2867C796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17DF20B-F2E2-712D-2EE1-D536070346CC}"/>
                </a:ext>
              </a:extLst>
            </p:cNvPr>
            <p:cNvCxnSpPr>
              <a:cxnSpLocks/>
              <a:stCxn id="7" idx="6"/>
              <a:endCxn id="1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45985E5-0924-4A77-7348-F7F8775A4881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22699F-920B-5B83-500B-8A545490172C}"/>
              </a:ext>
            </a:extLst>
          </p:cNvPr>
          <p:cNvGrpSpPr/>
          <p:nvPr/>
        </p:nvGrpSpPr>
        <p:grpSpPr>
          <a:xfrm>
            <a:off x="755576" y="3140968"/>
            <a:ext cx="1008112" cy="144016"/>
            <a:chOff x="755576" y="2708920"/>
            <a:chExt cx="1008112" cy="144016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983CDF1-87A0-EEC5-7E76-8F11373CF2E9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B0D246E-EE13-26AD-4918-046E93791527}"/>
                </a:ext>
              </a:extLst>
            </p:cNvPr>
            <p:cNvCxnSpPr>
              <a:cxnSpLocks/>
              <a:stCxn id="33" idx="6"/>
              <a:endCxn id="3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41D86-AFFC-F668-764A-3AA4CAB5A125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D666D35-352F-E0F5-6617-63F672C74ECE}"/>
              </a:ext>
            </a:extLst>
          </p:cNvPr>
          <p:cNvGrpSpPr/>
          <p:nvPr/>
        </p:nvGrpSpPr>
        <p:grpSpPr>
          <a:xfrm>
            <a:off x="755576" y="3501008"/>
            <a:ext cx="1008112" cy="144016"/>
            <a:chOff x="755576" y="2708920"/>
            <a:chExt cx="1008112" cy="14401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56E3758-8434-ACA4-DB35-019556D76EF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535F18D-D917-10F1-B17D-D19B2E748820}"/>
                </a:ext>
              </a:extLst>
            </p:cNvPr>
            <p:cNvCxnSpPr>
              <a:cxnSpLocks/>
              <a:stCxn id="37" idx="6"/>
              <a:endCxn id="39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B219FD8-530E-FE26-F558-13FB2767294A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600FEED-F40A-47B3-167F-0377079A6592}"/>
              </a:ext>
            </a:extLst>
          </p:cNvPr>
          <p:cNvGrpSpPr/>
          <p:nvPr/>
        </p:nvGrpSpPr>
        <p:grpSpPr>
          <a:xfrm>
            <a:off x="755576" y="3861048"/>
            <a:ext cx="1008112" cy="144016"/>
            <a:chOff x="755576" y="2708920"/>
            <a:chExt cx="1008112" cy="144016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431A101-38E0-F473-17E1-5DC872844B9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2D2D9D3-134C-89F0-2BF4-728DCCC5D5EA}"/>
                </a:ext>
              </a:extLst>
            </p:cNvPr>
            <p:cNvCxnSpPr>
              <a:cxnSpLocks/>
              <a:stCxn id="41" idx="6"/>
              <a:endCxn id="43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516B2438-AD79-D52B-81A3-EC311A7DA50C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2210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edges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are clearly covered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458112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maximality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any other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 shares and endpoint with some edge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...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531340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...and thus it is covered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9C523097-7567-B1C4-94B5-256CD91E474B}"/>
              </a:ext>
            </a:extLst>
          </p:cNvPr>
          <p:cNvSpPr/>
          <p:nvPr/>
        </p:nvSpPr>
        <p:spPr>
          <a:xfrm>
            <a:off x="2267744" y="3194727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DD97281-6ABB-8958-4EB4-7A51E9A9F1CC}"/>
              </a:ext>
            </a:extLst>
          </p:cNvPr>
          <p:cNvCxnSpPr>
            <a:cxnSpLocks/>
            <a:stCxn id="39" idx="6"/>
            <a:endCxn id="47" idx="3"/>
          </p:cNvCxnSpPr>
          <p:nvPr/>
        </p:nvCxnSpPr>
        <p:spPr>
          <a:xfrm flipV="1">
            <a:off x="1763688" y="3317652"/>
            <a:ext cx="525147" cy="255364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D9F010CD-5596-CF09-05AD-91F66B98F5DC}"/>
              </a:ext>
            </a:extLst>
          </p:cNvPr>
          <p:cNvSpPr txBox="1"/>
          <p:nvPr/>
        </p:nvSpPr>
        <p:spPr>
          <a:xfrm>
            <a:off x="1730972" y="348270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y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2406652" y="296369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x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7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46" grpId="0"/>
      <p:bldP spid="47" grpId="0" animBg="1"/>
      <p:bldP spid="52" grpId="0"/>
      <p:bldP spid="53" grpId="0"/>
      <p:bldP spid="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>
            <a:extLst>
              <a:ext uri="{FF2B5EF4-FFF2-40B4-BE49-F238E27FC236}">
                <a16:creationId xmlns:a16="http://schemas.microsoft.com/office/drawing/2014/main" id="{AA8DEF43-82A3-AE0B-5BF8-503FF69E4264}"/>
              </a:ext>
            </a:extLst>
          </p:cNvPr>
          <p:cNvSpPr txBox="1"/>
          <p:nvPr/>
        </p:nvSpPr>
        <p:spPr>
          <a:xfrm>
            <a:off x="24554" y="4168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What: </a:t>
            </a:r>
            <a:r>
              <a:rPr lang="en-US" sz="2000" dirty="0">
                <a:latin typeface="Comic Sans MS" pitchFamily="66" charset="0"/>
              </a:rPr>
              <a:t>3 topics, 4 lectures per topic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607BE6-6873-AE5C-7D61-782F734EEB4C}"/>
              </a:ext>
            </a:extLst>
          </p:cNvPr>
          <p:cNvSpPr txBox="1"/>
          <p:nvPr/>
        </p:nvSpPr>
        <p:spPr>
          <a:xfrm>
            <a:off x="179512" y="1052736"/>
            <a:ext cx="8383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approximation algorithms: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well-established field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widely used approach for (NP-)hard problems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cool techniques: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rounding, dual-fitting, primal-dual approach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" name="CasellaDiTesto 2">
            <a:extLst>
              <a:ext uri="{FF2B5EF4-FFF2-40B4-BE49-F238E27FC236}">
                <a16:creationId xmlns:a16="http://schemas.microsoft.com/office/drawing/2014/main" id="{E50D0BEC-CD6A-F32B-ED3F-5CF186CC4AE8}"/>
              </a:ext>
            </a:extLst>
          </p:cNvPr>
          <p:cNvSpPr txBox="1"/>
          <p:nvPr/>
        </p:nvSpPr>
        <p:spPr>
          <a:xfrm>
            <a:off x="179511" y="2492896"/>
            <a:ext cx="8383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parameterized algorithms: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multivariate analysis of algorithms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refined notions of efficiency and hardness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cool techniques: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color coding, kernelization, treewidth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2">
            <a:extLst>
              <a:ext uri="{FF2B5EF4-FFF2-40B4-BE49-F238E27FC236}">
                <a16:creationId xmlns:a16="http://schemas.microsoft.com/office/drawing/2014/main" id="{F5A13D57-3499-630F-92CB-84CD92ECBE94}"/>
              </a:ext>
            </a:extLst>
          </p:cNvPr>
          <p:cNvSpPr txBox="1"/>
          <p:nvPr/>
        </p:nvSpPr>
        <p:spPr>
          <a:xfrm>
            <a:off x="179510" y="3933056"/>
            <a:ext cx="8383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advanced data structures: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major core of algorithmic problems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DSs for geometric data, big data, static trees, strings</a:t>
            </a:r>
            <a:endParaRPr lang="en-US" dirty="0">
              <a:latin typeface="Comic Sans MS" pitchFamily="66" charset="0"/>
              <a:sym typeface="Symbol" panose="05050102010706020507" pitchFamily="18" charset="2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cool techniques: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fractional cascading, indirection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7" name="Picture 6" descr="A person sitting on a bench with a statue in the background&#10;&#10;Description automatically generated">
            <a:extLst>
              <a:ext uri="{FF2B5EF4-FFF2-40B4-BE49-F238E27FC236}">
                <a16:creationId xmlns:a16="http://schemas.microsoft.com/office/drawing/2014/main" id="{76FA3A44-5CCD-80C0-C796-566810A1E2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464" y="3933056"/>
            <a:ext cx="1983040" cy="1586045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5CC42815-FCEB-9238-B604-01687F16FFB6}"/>
              </a:ext>
            </a:extLst>
          </p:cNvPr>
          <p:cNvSpPr txBox="1"/>
          <p:nvPr/>
        </p:nvSpPr>
        <p:spPr>
          <a:xfrm>
            <a:off x="6732240" y="5526680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lecturer of this part:</a:t>
            </a:r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Alessandro </a:t>
            </a:r>
            <a:r>
              <a:rPr lang="en-US" dirty="0" err="1">
                <a:latin typeface="Comic Sans MS" pitchFamily="66" charset="0"/>
              </a:rPr>
              <a:t>Straziota</a:t>
            </a:r>
            <a:endParaRPr lang="it-IT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77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41685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algorithm is a 2-approximation algorithm for the VC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28095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213285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be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maximal</a:t>
            </a:r>
            <a:r>
              <a:rPr lang="en-US" sz="2000" dirty="0">
                <a:latin typeface="Comic Sans MS" pitchFamily="66" charset="0"/>
              </a:rPr>
              <a:t> matching computed by the algorithm,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the corresponding VC.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CF6280B-C44B-50B7-4D3F-609735C896C6}"/>
              </a:ext>
            </a:extLst>
          </p:cNvPr>
          <p:cNvGrpSpPr/>
          <p:nvPr/>
        </p:nvGrpSpPr>
        <p:grpSpPr>
          <a:xfrm>
            <a:off x="755576" y="3068960"/>
            <a:ext cx="1008112" cy="144016"/>
            <a:chOff x="755576" y="2708920"/>
            <a:chExt cx="1008112" cy="144016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A555E3E-4452-0B21-2305-CB9B2867C796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17DF20B-F2E2-712D-2EE1-D536070346CC}"/>
                </a:ext>
              </a:extLst>
            </p:cNvPr>
            <p:cNvCxnSpPr>
              <a:cxnSpLocks/>
              <a:stCxn id="7" idx="6"/>
              <a:endCxn id="1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45985E5-0924-4A77-7348-F7F8775A4881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22699F-920B-5B83-500B-8A545490172C}"/>
              </a:ext>
            </a:extLst>
          </p:cNvPr>
          <p:cNvGrpSpPr/>
          <p:nvPr/>
        </p:nvGrpSpPr>
        <p:grpSpPr>
          <a:xfrm>
            <a:off x="755576" y="3429000"/>
            <a:ext cx="1008112" cy="144016"/>
            <a:chOff x="755576" y="2708920"/>
            <a:chExt cx="1008112" cy="144016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983CDF1-87A0-EEC5-7E76-8F11373CF2E9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B0D246E-EE13-26AD-4918-046E93791527}"/>
                </a:ext>
              </a:extLst>
            </p:cNvPr>
            <p:cNvCxnSpPr>
              <a:cxnSpLocks/>
              <a:stCxn id="33" idx="6"/>
              <a:endCxn id="3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41D86-AFFC-F668-764A-3AA4CAB5A125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D666D35-352F-E0F5-6617-63F672C74ECE}"/>
              </a:ext>
            </a:extLst>
          </p:cNvPr>
          <p:cNvGrpSpPr/>
          <p:nvPr/>
        </p:nvGrpSpPr>
        <p:grpSpPr>
          <a:xfrm>
            <a:off x="755576" y="3789040"/>
            <a:ext cx="1008112" cy="144016"/>
            <a:chOff x="755576" y="2708920"/>
            <a:chExt cx="1008112" cy="14401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56E3758-8434-ACA4-DB35-019556D76EF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535F18D-D917-10F1-B17D-D19B2E748820}"/>
                </a:ext>
              </a:extLst>
            </p:cNvPr>
            <p:cNvCxnSpPr>
              <a:cxnSpLocks/>
              <a:stCxn id="37" idx="6"/>
              <a:endCxn id="39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B219FD8-530E-FE26-F558-13FB2767294A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600FEED-F40A-47B3-167F-0377079A6592}"/>
              </a:ext>
            </a:extLst>
          </p:cNvPr>
          <p:cNvGrpSpPr/>
          <p:nvPr/>
        </p:nvGrpSpPr>
        <p:grpSpPr>
          <a:xfrm>
            <a:off x="755576" y="4149080"/>
            <a:ext cx="1008112" cy="144016"/>
            <a:chOff x="755576" y="2708920"/>
            <a:chExt cx="1008112" cy="144016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431A101-38E0-F473-17E1-5DC872844B9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2D2D9D3-134C-89F0-2BF4-728DCCC5D5EA}"/>
                </a:ext>
              </a:extLst>
            </p:cNvPr>
            <p:cNvCxnSpPr>
              <a:cxnSpLocks/>
              <a:stCxn id="41" idx="6"/>
              <a:endCxn id="43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516B2438-AD79-D52B-81A3-EC311A7DA50C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65313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any optimal solution must have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OPT</a:t>
            </a:r>
            <a:r>
              <a:rPr lang="en-US" sz="2000" dirty="0">
                <a:latin typeface="Comic Sans MS" pitchFamily="66" charset="0"/>
              </a:rPr>
              <a:t> at least 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596147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thus: </a:t>
            </a:r>
          </a:p>
          <a:p>
            <a:r>
              <a:rPr lang="en-US" sz="2000" dirty="0">
                <a:latin typeface="Comic Sans MS" pitchFamily="66" charset="0"/>
              </a:rPr>
              <a:t>	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|=2|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OPT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3CB226AC-832B-4478-4D3D-524291C85D50}"/>
              </a:ext>
            </a:extLst>
          </p:cNvPr>
          <p:cNvSpPr txBox="1"/>
          <p:nvPr/>
        </p:nvSpPr>
        <p:spPr>
          <a:xfrm>
            <a:off x="24554" y="173274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returned solution is a feasible VC (previous lemma)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5D02611-A98B-22A9-F5AF-3C4FEA8B3C3F}"/>
              </a:ext>
            </a:extLst>
          </p:cNvPr>
          <p:cNvSpPr txBox="1"/>
          <p:nvPr/>
        </p:nvSpPr>
        <p:spPr>
          <a:xfrm>
            <a:off x="827584" y="5149642"/>
            <a:ext cx="7128792" cy="707886"/>
          </a:xfrm>
          <a:prstGeom prst="rect">
            <a:avLst/>
          </a:prstGeom>
          <a:noFill/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Lower bounding scheme: </a:t>
            </a:r>
            <a:r>
              <a:rPr lang="en-US" sz="2000" dirty="0">
                <a:latin typeface="Comic Sans MS" pitchFamily="66" charset="0"/>
              </a:rPr>
              <a:t>the size of any maximal matching is a lower bound to the size of an optimal VC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10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54" grpId="0" animBg="1"/>
      <p:bldP spid="2" grpId="0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EFFB66A-1895-3353-3B8F-B7671C367A1F}"/>
              </a:ext>
            </a:extLst>
          </p:cNvPr>
          <p:cNvSpPr txBox="1"/>
          <p:nvPr/>
        </p:nvSpPr>
        <p:spPr>
          <a:xfrm>
            <a:off x="24554" y="4168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Three important questions: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11F441A-12E7-0467-CBBC-C841A91C15FD}"/>
              </a:ext>
            </a:extLst>
          </p:cNvPr>
          <p:cNvSpPr txBox="1"/>
          <p:nvPr/>
        </p:nvSpPr>
        <p:spPr>
          <a:xfrm>
            <a:off x="24554" y="98072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 Can the approximation ratio of Algorithm 1.2 be improved by a better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analysis?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FD62C19-03CC-966C-C09F-17BC5BD6A93D}"/>
              </a:ext>
            </a:extLst>
          </p:cNvPr>
          <p:cNvSpPr txBox="1"/>
          <p:nvPr/>
        </p:nvSpPr>
        <p:spPr>
          <a:xfrm>
            <a:off x="24554" y="234888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2. Can an approximation algorithm with a better 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ratio be designed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using the lower bounding scheme of Algorithm 1.2, i.e. the size of a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maximal matching?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DC53C21-B3A5-E579-8C68-A639A1B31BF0}"/>
              </a:ext>
            </a:extLst>
          </p:cNvPr>
          <p:cNvSpPr txBox="1"/>
          <p:nvPr/>
        </p:nvSpPr>
        <p:spPr>
          <a:xfrm>
            <a:off x="24554" y="386104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3. Is there some other lower bounding scheme that can lead to a better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approximation algorithm for VC?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752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D02F8058-9A2E-15BC-2E5E-F04F97DFBBDC}"/>
              </a:ext>
            </a:extLst>
          </p:cNvPr>
          <p:cNvSpPr txBox="1"/>
          <p:nvPr/>
        </p:nvSpPr>
        <p:spPr>
          <a:xfrm>
            <a:off x="24554" y="83671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 Can the approximation ratio of Algorithm 1.2 be improved by a better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analysis?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8FCC220-5349-9586-6813-C727CD29E203}"/>
              </a:ext>
            </a:extLst>
          </p:cNvPr>
          <p:cNvSpPr txBox="1"/>
          <p:nvPr/>
        </p:nvSpPr>
        <p:spPr>
          <a:xfrm>
            <a:off x="1547664" y="1159247"/>
            <a:ext cx="1019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NO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1127F0-22BE-71BE-8AAA-C140557DF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911222"/>
            <a:ext cx="2369713" cy="2955701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9445B9E6-433D-FBBB-2864-5005B2D25BAC}"/>
              </a:ext>
            </a:extLst>
          </p:cNvPr>
          <p:cNvSpPr txBox="1"/>
          <p:nvPr/>
        </p:nvSpPr>
        <p:spPr>
          <a:xfrm>
            <a:off x="2987824" y="2308810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complete bipartite graph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n,n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3059832" y="4017258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(one side is an optimal VC)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3035751" y="317290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Algorithm 1.2 will pick all the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vertices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539552" y="4870267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34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>
            <a:extLst>
              <a:ext uri="{FF2B5EF4-FFF2-40B4-BE49-F238E27FC236}">
                <a16:creationId xmlns:a16="http://schemas.microsoft.com/office/drawing/2014/main" id="{1EF69BEC-B48E-2CC2-39E8-1A079DD23540}"/>
              </a:ext>
            </a:extLst>
          </p:cNvPr>
          <p:cNvSpPr txBox="1"/>
          <p:nvPr/>
        </p:nvSpPr>
        <p:spPr>
          <a:xfrm>
            <a:off x="24554" y="613137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2. Can an approximation algorithm with a better 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ratio be designed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using the lower bounding scheme of Algorithm 1.2, i.e. the size of a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maximal matching?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64A48EF-6E95-5283-682C-BDD7554CD5AA}"/>
              </a:ext>
            </a:extLst>
          </p:cNvPr>
          <p:cNvSpPr txBox="1"/>
          <p:nvPr/>
        </p:nvSpPr>
        <p:spPr>
          <a:xfrm>
            <a:off x="2771800" y="1228690"/>
            <a:ext cx="1019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NO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080F66-54AF-7730-10BB-AF089D7BB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994410"/>
            <a:ext cx="2592288" cy="2543682"/>
          </a:xfrm>
          <a:prstGeom prst="rect">
            <a:avLst/>
          </a:prstGeom>
        </p:spPr>
      </p:pic>
      <p:sp>
        <p:nvSpPr>
          <p:cNvPr id="12" name="CasellaDiTesto 3">
            <a:extLst>
              <a:ext uri="{FF2B5EF4-FFF2-40B4-BE49-F238E27FC236}">
                <a16:creationId xmlns:a16="http://schemas.microsoft.com/office/drawing/2014/main" id="{A8CAB3D7-34FE-4B7F-3655-81C7351BA05D}"/>
              </a:ext>
            </a:extLst>
          </p:cNvPr>
          <p:cNvSpPr txBox="1"/>
          <p:nvPr/>
        </p:nvSpPr>
        <p:spPr>
          <a:xfrm>
            <a:off x="2987824" y="2308810"/>
            <a:ext cx="4536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complete graph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where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is odd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93CBAAC-1880-A82C-821A-93A1B4EF81E5}"/>
              </a:ext>
            </a:extLst>
          </p:cNvPr>
          <p:cNvSpPr txBox="1"/>
          <p:nvPr/>
        </p:nvSpPr>
        <p:spPr>
          <a:xfrm>
            <a:off x="3059832" y="4017258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0295A5C-606C-4B04-E5B1-562C1FB8AA86}"/>
              </a:ext>
            </a:extLst>
          </p:cNvPr>
          <p:cNvSpPr txBox="1"/>
          <p:nvPr/>
        </p:nvSpPr>
        <p:spPr>
          <a:xfrm>
            <a:off x="3035751" y="317290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size of any maximal matching is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-1)/2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09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8A65850-2170-11BB-72EC-FE114ECD3A78}"/>
              </a:ext>
            </a:extLst>
          </p:cNvPr>
          <p:cNvSpPr txBox="1"/>
          <p:nvPr/>
        </p:nvSpPr>
        <p:spPr>
          <a:xfrm>
            <a:off x="24554" y="54868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3. Is there some other lower bounding scheme that can lead to a better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approximation algorithm for VC?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4E2E9130-D6CC-23BB-CC71-1F00DBAEE22B}"/>
              </a:ext>
            </a:extLst>
          </p:cNvPr>
          <p:cNvSpPr txBox="1"/>
          <p:nvPr/>
        </p:nvSpPr>
        <p:spPr>
          <a:xfrm>
            <a:off x="4283968" y="873890"/>
            <a:ext cx="1019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OPEN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8820D95-BE93-2EC5-3A5B-FB53F5715812}"/>
              </a:ext>
            </a:extLst>
          </p:cNvPr>
          <p:cNvSpPr txBox="1"/>
          <p:nvPr/>
        </p:nvSpPr>
        <p:spPr>
          <a:xfrm>
            <a:off x="35496" y="198884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Partial answer: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1026636-DFB9-9D02-70EB-C20104D71474}"/>
              </a:ext>
            </a:extLst>
          </p:cNvPr>
          <p:cNvSpPr txBox="1"/>
          <p:nvPr/>
        </p:nvSpPr>
        <p:spPr>
          <a:xfrm>
            <a:off x="24554" y="250509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Assuming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unique games conjecture </a:t>
            </a:r>
            <a:r>
              <a:rPr lang="en-US" sz="2000" dirty="0">
                <a:latin typeface="Comic Sans MS" pitchFamily="66" charset="0"/>
              </a:rPr>
              <a:t>holds, if there exists an               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-</a:t>
            </a:r>
            <a:r>
              <a:rPr lang="en-US" sz="2000" dirty="0">
                <a:latin typeface="Comic Sans MS" pitchFamily="66" charset="0"/>
              </a:rPr>
              <a:t>approximation algorithm for the VC problem with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&lt;2, then P=NP.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388AE36-5598-0BDC-021C-837D864B65B4}"/>
              </a:ext>
            </a:extLst>
          </p:cNvPr>
          <p:cNvCxnSpPr/>
          <p:nvPr/>
        </p:nvCxnSpPr>
        <p:spPr>
          <a:xfrm flipH="1">
            <a:off x="1763688" y="3068960"/>
            <a:ext cx="1080120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BA9E6919-7491-272F-4A92-935807E1B80C}"/>
              </a:ext>
            </a:extLst>
          </p:cNvPr>
          <p:cNvSpPr txBox="1"/>
          <p:nvPr/>
        </p:nvSpPr>
        <p:spPr>
          <a:xfrm>
            <a:off x="971600" y="4569222"/>
            <a:ext cx="2952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roughly: a particular problem (called unique games) is NP-hard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20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871700" y="2276872"/>
            <a:ext cx="54006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Minimum Set Cover problem</a:t>
            </a:r>
          </a:p>
        </p:txBody>
      </p:sp>
    </p:spTree>
    <p:extLst>
      <p:ext uri="{BB962C8B-B14F-4D97-AF65-F5344CB8AC3E}">
        <p14:creationId xmlns:p14="http://schemas.microsoft.com/office/powerpoint/2010/main" val="5454449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230881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universe U of n elements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collection of subsets of U,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={S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}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 has a positive cost c(S)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668850"/>
            <a:ext cx="8817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subcollection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that covers U (whose union is U)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317290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53294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 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Set Cover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336370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575111" y="3832590"/>
            <a:ext cx="827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52481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c(S)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48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6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70FB266-61FF-FBBC-F349-80657D78427E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set cover of cost 16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8482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836612A4-41C3-B959-B737-BE61C46575B6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better set cover of cost 15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13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>
            <a:extLst>
              <a:ext uri="{FF2B5EF4-FFF2-40B4-BE49-F238E27FC236}">
                <a16:creationId xmlns:a16="http://schemas.microsoft.com/office/drawing/2014/main" id="{AA8DEF43-82A3-AE0B-5BF8-503FF69E4264}"/>
              </a:ext>
            </a:extLst>
          </p:cNvPr>
          <p:cNvSpPr txBox="1"/>
          <p:nvPr/>
        </p:nvSpPr>
        <p:spPr>
          <a:xfrm>
            <a:off x="24554" y="4168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How </a:t>
            </a:r>
            <a:r>
              <a:rPr lang="en-US" sz="2000" dirty="0">
                <a:latin typeface="Comic Sans MS" pitchFamily="66" charset="0"/>
              </a:rPr>
              <a:t>(to get credits)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607BE6-6873-AE5C-7D61-782F734EEB4C}"/>
              </a:ext>
            </a:extLst>
          </p:cNvPr>
          <p:cNvSpPr txBox="1"/>
          <p:nvPr/>
        </p:nvSpPr>
        <p:spPr>
          <a:xfrm>
            <a:off x="179512" y="1052736"/>
            <a:ext cx="83834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attend lectures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final oral exam and/or class presentation (of uncovered material)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2">
            <a:extLst>
              <a:ext uri="{FF2B5EF4-FFF2-40B4-BE49-F238E27FC236}">
                <a16:creationId xmlns:a16="http://schemas.microsoft.com/office/drawing/2014/main" id="{F5A13D57-3499-630F-92CB-84CD92ECBE94}"/>
              </a:ext>
            </a:extLst>
          </p:cNvPr>
          <p:cNvSpPr txBox="1"/>
          <p:nvPr/>
        </p:nvSpPr>
        <p:spPr>
          <a:xfrm>
            <a:off x="179510" y="2780928"/>
            <a:ext cx="87129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expand your background: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wider view of the huge world of algorithms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useful: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be better theorists and practitioners</a:t>
            </a:r>
            <a:endParaRPr lang="en-US" dirty="0">
              <a:latin typeface="Comic Sans MS" pitchFamily="66" charset="0"/>
              <a:sym typeface="Symbol" panose="05050102010706020507" pitchFamily="18" charset="2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fun: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amazing material and techniques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ADDBA3F0-50F5-4D7B-B372-DCBCEBDC3571}"/>
              </a:ext>
            </a:extLst>
          </p:cNvPr>
          <p:cNvSpPr txBox="1"/>
          <p:nvPr/>
        </p:nvSpPr>
        <p:spPr>
          <a:xfrm>
            <a:off x="41997" y="226229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Why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6DE79B4-4531-44AE-A70D-1C663F478964}"/>
              </a:ext>
            </a:extLst>
          </p:cNvPr>
          <p:cNvSpPr txBox="1"/>
          <p:nvPr/>
        </p:nvSpPr>
        <p:spPr>
          <a:xfrm>
            <a:off x="1955680" y="5157192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any question?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76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2709C6-F9DE-6878-5C23-A0E1755A7CE7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better set cover of cost 12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8765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greedy strategy: </a:t>
            </a:r>
            <a:r>
              <a:rPr lang="en-US" sz="2000" dirty="0">
                <a:latin typeface="Comic Sans MS" pitchFamily="66" charset="0"/>
              </a:rPr>
              <a:t>pick the most cost-effective set and remove the covered elements, until all elements are covered.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293DE9-5DAC-8D5F-6A0B-8932BC4FCB0D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C be the set of elements already covered.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150CE985-B824-903B-BCAD-1847D27E2E1D}"/>
              </a:ext>
            </a:extLst>
          </p:cNvPr>
          <p:cNvSpPr txBox="1"/>
          <p:nvPr/>
        </p:nvSpPr>
        <p:spPr>
          <a:xfrm>
            <a:off x="467544" y="1772816"/>
            <a:ext cx="4899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cost-effectiveness</a:t>
            </a:r>
            <a:r>
              <a:rPr lang="en-US" sz="2000" dirty="0">
                <a:latin typeface="Comic Sans MS" pitchFamily="66" charset="0"/>
              </a:rPr>
              <a:t> of S:  c(S)/|S-C|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F07BEEE-477A-B543-4004-0AAC2BD3A20D}"/>
              </a:ext>
            </a:extLst>
          </p:cNvPr>
          <p:cNvSpPr txBox="1"/>
          <p:nvPr/>
        </p:nvSpPr>
        <p:spPr>
          <a:xfrm>
            <a:off x="5385819" y="1649705"/>
            <a:ext cx="265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average cost at which </a:t>
            </a:r>
          </a:p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S covers new elements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9BD9FC-9B17-683C-74FA-CAD069DF9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755319"/>
            <a:ext cx="8242479" cy="3193961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44B85A66-0ED5-58F3-1008-E5E56EF7480E}"/>
              </a:ext>
            </a:extLst>
          </p:cNvPr>
          <p:cNvSpPr txBox="1"/>
          <p:nvPr/>
        </p:nvSpPr>
        <p:spPr>
          <a:xfrm>
            <a:off x="4499992" y="6023029"/>
            <a:ext cx="265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average cost at which </a:t>
            </a:r>
          </a:p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e is covered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9C45F7-308F-2CFE-8EF0-7B7355EDD615}"/>
              </a:ext>
            </a:extLst>
          </p:cNvPr>
          <p:cNvCxnSpPr>
            <a:cxnSpLocks/>
          </p:cNvCxnSpPr>
          <p:nvPr/>
        </p:nvCxnSpPr>
        <p:spPr>
          <a:xfrm>
            <a:off x="5292080" y="4941168"/>
            <a:ext cx="0" cy="1152128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87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3501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2420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896761FC-D161-ADA9-D314-E971E8F21729}"/>
              </a:ext>
            </a:extLst>
          </p:cNvPr>
          <p:cNvSpPr txBox="1"/>
          <p:nvPr/>
        </p:nvSpPr>
        <p:spPr>
          <a:xfrm>
            <a:off x="1328799" y="1640703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C586498-FF4D-00F2-8F98-DBF90F26B4FB}"/>
              </a:ext>
            </a:extLst>
          </p:cNvPr>
          <p:cNvSpPr txBox="1"/>
          <p:nvPr/>
        </p:nvSpPr>
        <p:spPr>
          <a:xfrm>
            <a:off x="3488818" y="1638107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2497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896761FC-D161-ADA9-D314-E971E8F21729}"/>
              </a:ext>
            </a:extLst>
          </p:cNvPr>
          <p:cNvSpPr txBox="1"/>
          <p:nvPr/>
        </p:nvSpPr>
        <p:spPr>
          <a:xfrm>
            <a:off x="1328799" y="1640703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C586498-FF4D-00F2-8F98-DBF90F26B4FB}"/>
              </a:ext>
            </a:extLst>
          </p:cNvPr>
          <p:cNvSpPr txBox="1"/>
          <p:nvPr/>
        </p:nvSpPr>
        <p:spPr>
          <a:xfrm>
            <a:off x="3488818" y="1638107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C59EFDB0-946E-30C9-C71C-6FA4FABDF3AA}"/>
              </a:ext>
            </a:extLst>
          </p:cNvPr>
          <p:cNvSpPr txBox="1"/>
          <p:nvPr/>
        </p:nvSpPr>
        <p:spPr>
          <a:xfrm>
            <a:off x="5516488" y="1652519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794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896761FC-D161-ADA9-D314-E971E8F21729}"/>
              </a:ext>
            </a:extLst>
          </p:cNvPr>
          <p:cNvSpPr txBox="1"/>
          <p:nvPr/>
        </p:nvSpPr>
        <p:spPr>
          <a:xfrm>
            <a:off x="1328799" y="1640703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C586498-FF4D-00F2-8F98-DBF90F26B4FB}"/>
              </a:ext>
            </a:extLst>
          </p:cNvPr>
          <p:cNvSpPr txBox="1"/>
          <p:nvPr/>
        </p:nvSpPr>
        <p:spPr>
          <a:xfrm>
            <a:off x="3488818" y="1638107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C59EFDB0-946E-30C9-C71C-6FA4FABDF3AA}"/>
              </a:ext>
            </a:extLst>
          </p:cNvPr>
          <p:cNvSpPr txBox="1"/>
          <p:nvPr/>
        </p:nvSpPr>
        <p:spPr>
          <a:xfrm>
            <a:off x="5516488" y="1652519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75649CA2-8D36-2EDD-B422-C04426498E3C}"/>
              </a:ext>
            </a:extLst>
          </p:cNvPr>
          <p:cNvSpPr txBox="1"/>
          <p:nvPr/>
        </p:nvSpPr>
        <p:spPr>
          <a:xfrm>
            <a:off x="7664860" y="1656565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E65914F2-602B-0CFC-49AD-65A86E1D7DA3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the computed set cover of cost 17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6152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98072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For each 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{1,...,n}, price(e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OPT/(n-k+1)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73274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216479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at any iteration, the leftovers sets of the optimal solution can cover all the remaining elements C’=U-C at cost at most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600618" y="4653136"/>
            <a:ext cx="1451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price(e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6EB2667B-570D-BF81-513D-543C36E4B0E2}"/>
              </a:ext>
            </a:extLst>
          </p:cNvPr>
          <p:cNvSpPr txBox="1"/>
          <p:nvPr/>
        </p:nvSpPr>
        <p:spPr>
          <a:xfrm>
            <a:off x="35496" y="20210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Number the elements of U in order in which they were covered, </a:t>
            </a:r>
            <a:r>
              <a:rPr lang="en-US" sz="2000" dirty="0" err="1">
                <a:latin typeface="Comic Sans MS" pitchFamily="66" charset="0"/>
              </a:rPr>
              <a:t>resoving</a:t>
            </a:r>
            <a:r>
              <a:rPr lang="en-US" sz="2000" dirty="0">
                <a:latin typeface="Comic Sans MS" pitchFamily="66" charset="0"/>
              </a:rPr>
              <a:t> ties arbitrarily. Let e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 </a:t>
            </a:r>
            <a:r>
              <a:rPr lang="en-US" sz="2000" dirty="0" err="1">
                <a:latin typeface="Comic Sans MS" pitchFamily="66" charset="0"/>
              </a:rPr>
              <a:t>e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this numbering.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E783E224-242D-33E8-9FFA-AC9F033AFE09}"/>
              </a:ext>
            </a:extLst>
          </p:cNvPr>
          <p:cNvSpPr txBox="1"/>
          <p:nvPr/>
        </p:nvSpPr>
        <p:spPr>
          <a:xfrm>
            <a:off x="35496" y="302889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one of these leftovers sets has cost-effectiveness at most OPT/|C’|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C8B4ABB-9CF8-1B10-DA8F-A3116B39451E}"/>
              </a:ext>
            </a:extLst>
          </p:cNvPr>
          <p:cNvSpPr txBox="1"/>
          <p:nvPr/>
        </p:nvSpPr>
        <p:spPr>
          <a:xfrm>
            <a:off x="35496" y="353294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at iteration in which 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is covered, C’ contains at least n-k+1 elements.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20CA57F-C886-EDD4-3877-709F558B91F4}"/>
              </a:ext>
            </a:extLst>
          </p:cNvPr>
          <p:cNvSpPr txBox="1"/>
          <p:nvPr/>
        </p:nvSpPr>
        <p:spPr>
          <a:xfrm>
            <a:off x="44923" y="41090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by the greedy choice: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3712DFC-4797-BCEE-1F7D-6C1DDE56E6FC}"/>
              </a:ext>
            </a:extLst>
          </p:cNvPr>
          <p:cNvSpPr txBox="1"/>
          <p:nvPr/>
        </p:nvSpPr>
        <p:spPr>
          <a:xfrm>
            <a:off x="1926558" y="4653136"/>
            <a:ext cx="1451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OPT/|C’|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10A3B91-1FE1-9B88-A2D7-030ACDDBACFC}"/>
              </a:ext>
            </a:extLst>
          </p:cNvPr>
          <p:cNvSpPr txBox="1"/>
          <p:nvPr/>
        </p:nvSpPr>
        <p:spPr>
          <a:xfrm>
            <a:off x="3070774" y="4653136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OPT/(n-k+1)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29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44" grpId="0"/>
      <p:bldP spid="54" grpId="0" animBg="1"/>
      <p:bldP spid="3" grpId="0"/>
      <p:bldP spid="8" grpId="0"/>
      <p:bldP spid="9" grpId="0"/>
      <p:bldP spid="11" grpId="0"/>
      <p:bldP spid="1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8864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greedy algorithm is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factor approximation algorithm for the minimum Set Cover problem, where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=1+1/2+...+1/n.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28095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60050" y="2636912"/>
            <a:ext cx="2423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the cover=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3201947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3CB226AC-832B-4478-4D3D-524291C85D50}"/>
              </a:ext>
            </a:extLst>
          </p:cNvPr>
          <p:cNvSpPr txBox="1"/>
          <p:nvPr/>
        </p:nvSpPr>
        <p:spPr>
          <a:xfrm>
            <a:off x="24554" y="173274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the cost of each picked set is distributed among the new covered elements: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FC2F47A-8127-468C-3492-4DDF1A6CD79C}"/>
              </a:ext>
            </a:extLst>
          </p:cNvPr>
          <p:cNvSpPr txBox="1"/>
          <p:nvPr/>
        </p:nvSpPr>
        <p:spPr>
          <a:xfrm>
            <a:off x="2293724" y="247580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DB78CF22-F1BB-A902-D1AF-E1689526DEF7}"/>
              </a:ext>
            </a:extLst>
          </p:cNvPr>
          <p:cNvSpPr txBox="1"/>
          <p:nvPr/>
        </p:nvSpPr>
        <p:spPr>
          <a:xfrm>
            <a:off x="2286835" y="2935261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6208572-1F02-788B-425A-905897A5A965}"/>
              </a:ext>
            </a:extLst>
          </p:cNvPr>
          <p:cNvSpPr txBox="1"/>
          <p:nvPr/>
        </p:nvSpPr>
        <p:spPr>
          <a:xfrm>
            <a:off x="2627784" y="2636912"/>
            <a:ext cx="12869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price(e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887673A8-E156-497E-4395-6E8017ED40FB}"/>
              </a:ext>
            </a:extLst>
          </p:cNvPr>
          <p:cNvSpPr txBox="1"/>
          <p:nvPr/>
        </p:nvSpPr>
        <p:spPr>
          <a:xfrm>
            <a:off x="2393143" y="237836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1582150-3297-F52C-8476-656779AB2321}"/>
              </a:ext>
            </a:extLst>
          </p:cNvPr>
          <p:cNvSpPr txBox="1"/>
          <p:nvPr/>
        </p:nvSpPr>
        <p:spPr>
          <a:xfrm>
            <a:off x="3731000" y="2629497"/>
            <a:ext cx="3277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AD7B791F-F696-0596-2882-3DF8BC1A3AA7}"/>
              </a:ext>
            </a:extLst>
          </p:cNvPr>
          <p:cNvSpPr txBox="1"/>
          <p:nvPr/>
        </p:nvSpPr>
        <p:spPr>
          <a:xfrm>
            <a:off x="3913314" y="247580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BC6BA27-BC61-D15E-093E-3CBB0562B620}"/>
              </a:ext>
            </a:extLst>
          </p:cNvPr>
          <p:cNvSpPr txBox="1"/>
          <p:nvPr/>
        </p:nvSpPr>
        <p:spPr>
          <a:xfrm>
            <a:off x="3906425" y="2935261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8E2AD16-D7AC-5D42-465A-77F926D9DA3F}"/>
              </a:ext>
            </a:extLst>
          </p:cNvPr>
          <p:cNvSpPr txBox="1"/>
          <p:nvPr/>
        </p:nvSpPr>
        <p:spPr>
          <a:xfrm>
            <a:off x="4247374" y="2636912"/>
            <a:ext cx="1836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OPT/(n-k+1)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90855A2-CE1E-3885-1B46-56AB633B1ECF}"/>
              </a:ext>
            </a:extLst>
          </p:cNvPr>
          <p:cNvSpPr txBox="1"/>
          <p:nvPr/>
        </p:nvSpPr>
        <p:spPr>
          <a:xfrm>
            <a:off x="4012733" y="237836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66C618C3-4BDB-0F90-ED04-C03DCB280001}"/>
              </a:ext>
            </a:extLst>
          </p:cNvPr>
          <p:cNvSpPr txBox="1"/>
          <p:nvPr/>
        </p:nvSpPr>
        <p:spPr>
          <a:xfrm>
            <a:off x="5785549" y="2637902"/>
            <a:ext cx="1836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 err="1">
                <a:latin typeface="Comic Sans MS" pitchFamily="66" charset="0"/>
              </a:rPr>
              <a:t>OPT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BCBDF6B-033F-87B0-B70C-EF9602F6B3FD}"/>
              </a:ext>
            </a:extLst>
          </p:cNvPr>
          <p:cNvGrpSpPr/>
          <p:nvPr/>
        </p:nvGrpSpPr>
        <p:grpSpPr>
          <a:xfrm>
            <a:off x="179512" y="5577046"/>
            <a:ext cx="6614436" cy="926230"/>
            <a:chOff x="395536" y="4509120"/>
            <a:chExt cx="6614436" cy="926230"/>
          </a:xfrm>
        </p:grpSpPr>
        <p:sp>
          <p:nvSpPr>
            <p:cNvPr id="21" name="Text Box 42">
              <a:extLst>
                <a:ext uri="{FF2B5EF4-FFF2-40B4-BE49-F238E27FC236}">
                  <a16:creationId xmlns:a16="http://schemas.microsoft.com/office/drawing/2014/main" id="{B480B5B2-69F9-BF97-AEE5-F818696897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5558" y="4799906"/>
              <a:ext cx="137251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it-IT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 ln n + 1</a:t>
              </a:r>
              <a:endParaRPr lang="en-US" altLang="it-IT" sz="2000" i="1" dirty="0">
                <a:solidFill>
                  <a:srgbClr val="3366FF"/>
                </a:solidFill>
                <a:latin typeface="Comic Sans MS" panose="030F0702030302020204" pitchFamily="66" charset="0"/>
                <a:sym typeface="Symbol" panose="05050102010706020507" pitchFamily="18" charset="2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A6ABAABC-B028-CF7E-FF2C-AF1682849497}"/>
                </a:ext>
              </a:extLst>
            </p:cNvPr>
            <p:cNvSpPr txBox="1"/>
            <p:nvPr/>
          </p:nvSpPr>
          <p:spPr>
            <a:xfrm>
              <a:off x="1031176" y="4606564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2474A30E-0883-D605-664E-00C539C8E651}"/>
                </a:ext>
              </a:extLst>
            </p:cNvPr>
            <p:cNvSpPr txBox="1"/>
            <p:nvPr/>
          </p:nvSpPr>
          <p:spPr>
            <a:xfrm>
              <a:off x="1024287" y="5066018"/>
              <a:ext cx="612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k=1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8C1F20E1-EDE9-3F35-AE32-091D459CBDB1}"/>
                </a:ext>
              </a:extLst>
            </p:cNvPr>
            <p:cNvSpPr txBox="1"/>
            <p:nvPr/>
          </p:nvSpPr>
          <p:spPr>
            <a:xfrm>
              <a:off x="1130595" y="450912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n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C4E4499E-7CB7-2FE5-7B61-46DC8B8816F6}"/>
                </a:ext>
              </a:extLst>
            </p:cNvPr>
            <p:cNvSpPr txBox="1"/>
            <p:nvPr/>
          </p:nvSpPr>
          <p:spPr>
            <a:xfrm>
              <a:off x="1415062" y="4799906"/>
              <a:ext cx="18367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1/k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8" name="Text Box 42">
              <a:extLst>
                <a:ext uri="{FF2B5EF4-FFF2-40B4-BE49-F238E27FC236}">
                  <a16:creationId xmlns:a16="http://schemas.microsoft.com/office/drawing/2014/main" id="{6F1A530C-0A1E-F67E-9358-AB651A651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536" y="4769128"/>
              <a:ext cx="8557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it-IT" sz="24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H</a:t>
              </a:r>
              <a:r>
                <a:rPr lang="en-US" altLang="it-IT" sz="2400" baseline="-25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n</a:t>
              </a:r>
              <a:r>
                <a:rPr lang="en-US" altLang="it-IT" sz="2400" dirty="0">
                  <a:latin typeface="Comic Sans MS" panose="030F0702030302020204" pitchFamily="66" charset="0"/>
                  <a:sym typeface="Symbol" panose="05050102010706020507" pitchFamily="18" charset="2"/>
                </a:rPr>
                <a:t> =</a:t>
              </a:r>
              <a:endParaRPr lang="en-US" altLang="it-IT" sz="2400" i="1" dirty="0">
                <a:solidFill>
                  <a:srgbClr val="3366FF"/>
                </a:solidFill>
                <a:latin typeface="Comic Sans MS" panose="030F0702030302020204" pitchFamily="66" charset="0"/>
                <a:sym typeface="Symbol" panose="05050102010706020507" pitchFamily="18" charset="2"/>
              </a:endParaRPr>
            </a:p>
          </p:txBody>
        </p:sp>
        <p:sp>
          <p:nvSpPr>
            <p:cNvPr id="29" name="Text Box 42">
              <a:extLst>
                <a:ext uri="{FF2B5EF4-FFF2-40B4-BE49-F238E27FC236}">
                  <a16:creationId xmlns:a16="http://schemas.microsoft.com/office/drawing/2014/main" id="{575034F0-3FDF-CFF3-A11F-DD99DE363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1059" y="4769755"/>
              <a:ext cx="34789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it-IT" sz="2400" dirty="0">
                  <a:latin typeface="Comic Sans MS" panose="030F0702030302020204" pitchFamily="66" charset="0"/>
                  <a:sym typeface="Symbol" panose="05050102010706020507" pitchFamily="18" charset="2"/>
                </a:rPr>
                <a:t>n-</a:t>
              </a:r>
              <a:r>
                <a:rPr lang="en-US" altLang="it-IT" sz="24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th</a:t>
              </a:r>
              <a:r>
                <a:rPr lang="en-US" altLang="it-IT" sz="2400" dirty="0"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US" altLang="it-IT" sz="2400" i="1" dirty="0">
                  <a:solidFill>
                    <a:srgbClr val="3366FF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harmonic number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774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54" grpId="0" animBg="1"/>
      <p:bldP spid="2" grpId="0"/>
      <p:bldP spid="8" grpId="0"/>
      <p:bldP spid="9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2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93905B5-B3D2-8AB8-238F-E4B23008A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6742"/>
            <a:ext cx="5544616" cy="2376264"/>
          </a:xfrm>
          <a:prstGeom prst="rect">
            <a:avLst/>
          </a:prstGeom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5886531" y="2164794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OPT=1+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5868144" y="983682"/>
            <a:ext cx="30484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greedy </a:t>
            </a:r>
            <a:r>
              <a:rPr lang="en-US" sz="2000" dirty="0" err="1">
                <a:latin typeface="Comic Sans MS" pitchFamily="66" charset="0"/>
              </a:rPr>
              <a:t>alg</a:t>
            </a:r>
            <a:r>
              <a:rPr lang="en-US" sz="2000" dirty="0">
                <a:latin typeface="Comic Sans MS" pitchFamily="66" charset="0"/>
              </a:rPr>
              <a:t> computes a cover having cost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3D53D78-7FD7-AF7D-F7D8-E6B32DF00F62}"/>
              </a:ext>
            </a:extLst>
          </p:cNvPr>
          <p:cNvSpPr txBox="1"/>
          <p:nvPr/>
        </p:nvSpPr>
        <p:spPr>
          <a:xfrm>
            <a:off x="24554" y="342900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There exists some constant c&gt;0 such that if there exists a 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 ln n)-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algorithm for the unweighted SC problem, then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P=NP.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B358BEA-EF78-98A4-AA3E-4404A61F0707}"/>
              </a:ext>
            </a:extLst>
          </p:cNvPr>
          <p:cNvSpPr txBox="1"/>
          <p:nvPr/>
        </p:nvSpPr>
        <p:spPr>
          <a:xfrm>
            <a:off x="24554" y="4941168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If there exists a 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 ln n)-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algorithm for the unweighted SC problem, for some constant c&lt;1, then there is an O(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O</a:t>
            </a:r>
            <a:r>
              <a:rPr lang="en-US" sz="2000" baseline="30000" dirty="0">
                <a:latin typeface="Comic Sans MS" pitchFamily="66" charset="0"/>
              </a:rPr>
              <a:t>(log </a:t>
            </a:r>
            <a:r>
              <a:rPr lang="en-US" sz="2000" baseline="30000" dirty="0" err="1">
                <a:latin typeface="Comic Sans MS" pitchFamily="66" charset="0"/>
              </a:rPr>
              <a:t>log</a:t>
            </a:r>
            <a:r>
              <a:rPr lang="en-US" sz="2000" baseline="30000" dirty="0">
                <a:latin typeface="Comic Sans MS" pitchFamily="66" charset="0"/>
              </a:rPr>
              <a:t> n)</a:t>
            </a:r>
            <a:r>
              <a:rPr lang="en-US" sz="2000" dirty="0">
                <a:latin typeface="Comic Sans MS" pitchFamily="66" charset="0"/>
              </a:rPr>
              <a:t>)-time </a:t>
            </a:r>
            <a:r>
              <a:rPr lang="en-US" sz="2000" dirty="0" err="1">
                <a:latin typeface="Comic Sans MS" pitchFamily="66" charset="0"/>
              </a:rPr>
              <a:t>alg</a:t>
            </a:r>
            <a:r>
              <a:rPr lang="en-US" sz="2000" dirty="0">
                <a:latin typeface="Comic Sans MS" pitchFamily="66" charset="0"/>
              </a:rPr>
              <a:t> for each NP-complete problem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34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6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Approximation algorithms: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</a:t>
            </a:r>
            <a:b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en-US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(pilot) 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89772C7-6B26-891E-B104-FA9372AC8ED5}"/>
              </a:ext>
            </a:extLst>
          </p:cNvPr>
          <p:cNvSpPr txBox="1"/>
          <p:nvPr/>
        </p:nvSpPr>
        <p:spPr>
          <a:xfrm>
            <a:off x="75456" y="5524031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main reference: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94AFEF0-35B1-DF73-5090-53B7B2ED2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725144"/>
            <a:ext cx="1389137" cy="2059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approximation game: </a:t>
            </a:r>
            <a:r>
              <a:rPr lang="en-US" sz="2000" dirty="0">
                <a:latin typeface="Comic Sans MS" pitchFamily="66" charset="0"/>
              </a:rPr>
              <a:t>get better and better approximation factor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F07BEEE-477A-B543-4004-0AAC2BD3A20D}"/>
              </a:ext>
            </a:extLst>
          </p:cNvPr>
          <p:cNvSpPr txBox="1"/>
          <p:nvPr/>
        </p:nvSpPr>
        <p:spPr>
          <a:xfrm>
            <a:off x="-252536" y="4138793"/>
            <a:ext cx="1728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exact algorithms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4B85A66-0ED5-58F3-1008-E5E56EF7480E}"/>
              </a:ext>
            </a:extLst>
          </p:cNvPr>
          <p:cNvSpPr txBox="1"/>
          <p:nvPr/>
        </p:nvSpPr>
        <p:spPr>
          <a:xfrm>
            <a:off x="2717394" y="4323726"/>
            <a:ext cx="2286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(1+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)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-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in time f(1/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)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n</a:t>
            </a:r>
            <a:r>
              <a:rPr lang="en-US" sz="2000" baseline="30000" dirty="0" err="1">
                <a:solidFill>
                  <a:schemeClr val="accent6"/>
                </a:solidFill>
                <a:latin typeface="Comic Sans MS" pitchFamily="66" charset="0"/>
              </a:rPr>
              <a:t>O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(1/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)</a:t>
            </a:r>
            <a:endParaRPr lang="it-IT" sz="2000" baseline="30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9C45F7-308F-2CFE-8EF0-7B7355EDD615}"/>
              </a:ext>
            </a:extLst>
          </p:cNvPr>
          <p:cNvCxnSpPr>
            <a:cxnSpLocks/>
          </p:cNvCxnSpPr>
          <p:nvPr/>
        </p:nvCxnSpPr>
        <p:spPr>
          <a:xfrm>
            <a:off x="3412211" y="3154883"/>
            <a:ext cx="0" cy="1152128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4D00419-5C17-D5AA-E8BC-73D1FD038D4D}"/>
              </a:ext>
            </a:extLst>
          </p:cNvPr>
          <p:cNvCxnSpPr/>
          <p:nvPr/>
        </p:nvCxnSpPr>
        <p:spPr>
          <a:xfrm>
            <a:off x="132566" y="3346125"/>
            <a:ext cx="886792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C654950A-D2AF-5500-C7A2-F6902475D009}"/>
              </a:ext>
            </a:extLst>
          </p:cNvPr>
          <p:cNvSpPr txBox="1"/>
          <p:nvPr/>
        </p:nvSpPr>
        <p:spPr>
          <a:xfrm>
            <a:off x="7656339" y="3346125"/>
            <a:ext cx="135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apx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factor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85D3BC-1515-E9D9-B9F9-9FCE23D1C581}"/>
              </a:ext>
            </a:extLst>
          </p:cNvPr>
          <p:cNvCxnSpPr/>
          <p:nvPr/>
        </p:nvCxnSpPr>
        <p:spPr>
          <a:xfrm>
            <a:off x="251520" y="3170751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2197523-5DE7-83BA-B490-6D2DB46A18BC}"/>
              </a:ext>
            </a:extLst>
          </p:cNvPr>
          <p:cNvCxnSpPr>
            <a:cxnSpLocks/>
          </p:cNvCxnSpPr>
          <p:nvPr/>
        </p:nvCxnSpPr>
        <p:spPr>
          <a:xfrm>
            <a:off x="251520" y="3746235"/>
            <a:ext cx="0" cy="608003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44B77EEB-0A70-7AD9-7759-8E1EA97FE517}"/>
              </a:ext>
            </a:extLst>
          </p:cNvPr>
          <p:cNvSpPr txBox="1"/>
          <p:nvPr/>
        </p:nvSpPr>
        <p:spPr>
          <a:xfrm>
            <a:off x="107504" y="2817967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57E2653-0096-0F55-E31A-24758D0C1634}"/>
              </a:ext>
            </a:extLst>
          </p:cNvPr>
          <p:cNvCxnSpPr/>
          <p:nvPr/>
        </p:nvCxnSpPr>
        <p:spPr>
          <a:xfrm>
            <a:off x="7308304" y="3175999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B2FC8402-B21B-0641-61BC-573ABFCB806C}"/>
              </a:ext>
            </a:extLst>
          </p:cNvPr>
          <p:cNvSpPr txBox="1"/>
          <p:nvPr/>
        </p:nvSpPr>
        <p:spPr>
          <a:xfrm>
            <a:off x="7155904" y="2736298"/>
            <a:ext cx="492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en-US" sz="2400" baseline="30000" dirty="0">
              <a:latin typeface="Comic Sans MS" pitchFamily="66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A380A51-C604-32CE-B830-2BF56615A711}"/>
              </a:ext>
            </a:extLst>
          </p:cNvPr>
          <p:cNvCxnSpPr/>
          <p:nvPr/>
        </p:nvCxnSpPr>
        <p:spPr>
          <a:xfrm>
            <a:off x="5876528" y="3154883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AF510E87-71D5-0A0A-6435-DFCC0C09AE2C}"/>
              </a:ext>
            </a:extLst>
          </p:cNvPr>
          <p:cNvSpPr txBox="1"/>
          <p:nvPr/>
        </p:nvSpPr>
        <p:spPr>
          <a:xfrm>
            <a:off x="5430092" y="2708920"/>
            <a:ext cx="8928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</a:rPr>
              <a:t>log</a:t>
            </a:r>
            <a:r>
              <a:rPr lang="en-US" sz="2400" baseline="30000" dirty="0" err="1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400" dirty="0" err="1">
                <a:latin typeface="Comic Sans MS" pitchFamily="66" charset="0"/>
              </a:rPr>
              <a:t>n</a:t>
            </a:r>
            <a:endParaRPr lang="en-US" sz="2400" baseline="30000" dirty="0">
              <a:latin typeface="Comic Sans MS" pitchFamily="66" charset="0"/>
            </a:endParaRPr>
          </a:p>
          <a:p>
            <a:endParaRPr lang="en-US" sz="2400" baseline="30000" dirty="0">
              <a:latin typeface="Comic Sans MS" pitchFamily="66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E2FCC17-2750-3A90-0FE0-8A9F1E14514C}"/>
              </a:ext>
            </a:extLst>
          </p:cNvPr>
          <p:cNvCxnSpPr/>
          <p:nvPr/>
        </p:nvCxnSpPr>
        <p:spPr>
          <a:xfrm>
            <a:off x="4294299" y="3175999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ED61A7D-F6D4-84DE-2784-77F3A39DCA36}"/>
              </a:ext>
            </a:extLst>
          </p:cNvPr>
          <p:cNvSpPr txBox="1"/>
          <p:nvPr/>
        </p:nvSpPr>
        <p:spPr>
          <a:xfrm>
            <a:off x="3847863" y="2730036"/>
            <a:ext cx="8928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O(1)</a:t>
            </a:r>
            <a:endParaRPr lang="en-US" sz="2400" baseline="30000" dirty="0">
              <a:latin typeface="Comic Sans MS" pitchFamily="66" charset="0"/>
            </a:endParaRPr>
          </a:p>
          <a:p>
            <a:endParaRPr lang="en-US" sz="2400" baseline="30000" dirty="0">
              <a:latin typeface="Comic Sans MS" pitchFamily="66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A244316-F67C-A4D6-95DA-5924117E22A5}"/>
              </a:ext>
            </a:extLst>
          </p:cNvPr>
          <p:cNvCxnSpPr/>
          <p:nvPr/>
        </p:nvCxnSpPr>
        <p:spPr>
          <a:xfrm>
            <a:off x="3409540" y="3154883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200637BA-C78A-A000-A177-0E487737B8E8}"/>
              </a:ext>
            </a:extLst>
          </p:cNvPr>
          <p:cNvSpPr txBox="1"/>
          <p:nvPr/>
        </p:nvSpPr>
        <p:spPr>
          <a:xfrm>
            <a:off x="2980987" y="2763990"/>
            <a:ext cx="892871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PTAS</a:t>
            </a:r>
            <a:endParaRPr lang="en-US" sz="2000" baseline="30000" dirty="0">
              <a:latin typeface="Comic Sans MS" pitchFamily="66" charset="0"/>
            </a:endParaRPr>
          </a:p>
          <a:p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4F5A141F-C2A4-82A3-9A96-AF55CD6A1A41}"/>
              </a:ext>
            </a:extLst>
          </p:cNvPr>
          <p:cNvSpPr txBox="1"/>
          <p:nvPr/>
        </p:nvSpPr>
        <p:spPr>
          <a:xfrm>
            <a:off x="1619672" y="5146325"/>
            <a:ext cx="2286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(1+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)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-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in time f(1/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) 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n</a:t>
            </a:r>
            <a:r>
              <a:rPr lang="en-US" sz="2000" baseline="30000" dirty="0" err="1">
                <a:solidFill>
                  <a:schemeClr val="accent6"/>
                </a:solidFill>
                <a:latin typeface="Comic Sans MS" pitchFamily="66" charset="0"/>
              </a:rPr>
              <a:t>O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(1)</a:t>
            </a:r>
            <a:endParaRPr lang="it-IT" sz="2000" baseline="30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8E31B29-77F4-D735-022F-9E0283F2FF5D}"/>
              </a:ext>
            </a:extLst>
          </p:cNvPr>
          <p:cNvCxnSpPr>
            <a:cxnSpLocks/>
          </p:cNvCxnSpPr>
          <p:nvPr/>
        </p:nvCxnSpPr>
        <p:spPr>
          <a:xfrm>
            <a:off x="2386497" y="3511567"/>
            <a:ext cx="0" cy="156275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B7EDBFD-AEB4-1ED2-BB11-8A989867FA0A}"/>
              </a:ext>
            </a:extLst>
          </p:cNvPr>
          <p:cNvCxnSpPr/>
          <p:nvPr/>
        </p:nvCxnSpPr>
        <p:spPr>
          <a:xfrm>
            <a:off x="2383826" y="3151527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38141BF2-F78A-6785-101F-9C1CFDA1769D}"/>
              </a:ext>
            </a:extLst>
          </p:cNvPr>
          <p:cNvSpPr txBox="1"/>
          <p:nvPr/>
        </p:nvSpPr>
        <p:spPr>
          <a:xfrm>
            <a:off x="1955273" y="2760634"/>
            <a:ext cx="101861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EPTAS</a:t>
            </a:r>
            <a:endParaRPr lang="en-US" sz="2000" baseline="30000" dirty="0">
              <a:latin typeface="Comic Sans MS" pitchFamily="66" charset="0"/>
            </a:endParaRPr>
          </a:p>
          <a:p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EE9A10FB-580E-803E-3843-5BB38AE8E4B3}"/>
              </a:ext>
            </a:extLst>
          </p:cNvPr>
          <p:cNvSpPr txBox="1"/>
          <p:nvPr/>
        </p:nvSpPr>
        <p:spPr>
          <a:xfrm>
            <a:off x="132566" y="6046713"/>
            <a:ext cx="2286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(1+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)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-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in time poly(1/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) 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n</a:t>
            </a:r>
            <a:r>
              <a:rPr lang="en-US" sz="2000" baseline="30000" dirty="0" err="1">
                <a:solidFill>
                  <a:schemeClr val="accent6"/>
                </a:solidFill>
                <a:latin typeface="Comic Sans MS" pitchFamily="66" charset="0"/>
              </a:rPr>
              <a:t>O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(1)</a:t>
            </a:r>
            <a:endParaRPr lang="it-IT" sz="2000" baseline="30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584AAB7-C0B5-31D4-F711-40E6DBE90886}"/>
              </a:ext>
            </a:extLst>
          </p:cNvPr>
          <p:cNvCxnSpPr>
            <a:cxnSpLocks/>
          </p:cNvCxnSpPr>
          <p:nvPr/>
        </p:nvCxnSpPr>
        <p:spPr>
          <a:xfrm flipH="1">
            <a:off x="1231698" y="3523761"/>
            <a:ext cx="2671" cy="248666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6DFC276-F88C-CD0E-FEF6-705F8039B56D}"/>
              </a:ext>
            </a:extLst>
          </p:cNvPr>
          <p:cNvCxnSpPr/>
          <p:nvPr/>
        </p:nvCxnSpPr>
        <p:spPr>
          <a:xfrm>
            <a:off x="1231698" y="3163721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1D21C639-2496-349E-D4B2-0E3AEDAEB010}"/>
              </a:ext>
            </a:extLst>
          </p:cNvPr>
          <p:cNvSpPr txBox="1"/>
          <p:nvPr/>
        </p:nvSpPr>
        <p:spPr>
          <a:xfrm>
            <a:off x="803145" y="2772828"/>
            <a:ext cx="101861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FPTAS</a:t>
            </a:r>
            <a:endParaRPr lang="en-US" sz="2000" baseline="30000" dirty="0">
              <a:latin typeface="Comic Sans MS" pitchFamily="66" charset="0"/>
            </a:endParaRPr>
          </a:p>
          <a:p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857B1F99-1027-E7EB-8B8D-2E88A3D489F1}"/>
              </a:ext>
            </a:extLst>
          </p:cNvPr>
          <p:cNvSpPr txBox="1"/>
          <p:nvPr/>
        </p:nvSpPr>
        <p:spPr>
          <a:xfrm>
            <a:off x="736578" y="1019189"/>
            <a:ext cx="5381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Polynomial-Time Approximation Scheme: </a:t>
            </a:r>
          </a:p>
          <a:p>
            <a:r>
              <a:rPr lang="en-US" sz="2000" dirty="0">
                <a:latin typeface="Comic Sans MS" pitchFamily="66" charset="0"/>
              </a:rPr>
              <a:t>(1+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)-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for any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&gt;0.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running time depends on 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847B2834-9112-F172-B6A2-C1AACA6E1CF7}"/>
              </a:ext>
            </a:extLst>
          </p:cNvPr>
          <p:cNvSpPr/>
          <p:nvPr/>
        </p:nvSpPr>
        <p:spPr>
          <a:xfrm rot="5400000">
            <a:off x="1766775" y="617150"/>
            <a:ext cx="376994" cy="3210393"/>
          </a:xfrm>
          <a:prstGeom prst="lef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46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8" grpId="0"/>
      <p:bldP spid="20" grpId="0"/>
      <p:bldP spid="22" grpId="0"/>
      <p:bldP spid="24" grpId="0"/>
      <p:bldP spid="26" grpId="0"/>
      <p:bldP spid="27" grpId="0"/>
      <p:bldP spid="30" grpId="0"/>
      <p:bldP spid="32" grpId="0"/>
      <p:bldP spid="35" grpId="0"/>
      <p:bldP spid="37" grpId="0"/>
      <p:bldP spid="3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871700" y="2276872"/>
            <a:ext cx="54006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Application to shortest superstring</a:t>
            </a:r>
          </a:p>
        </p:txBody>
      </p:sp>
    </p:spTree>
    <p:extLst>
      <p:ext uri="{BB962C8B-B14F-4D97-AF65-F5344CB8AC3E}">
        <p14:creationId xmlns:p14="http://schemas.microsoft.com/office/powerpoint/2010/main" val="26486304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set of n strings over a finite alphabet S={s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string s that contains each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as a substring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length of 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shortest superstring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67EC5B1-B199-7AC8-05EA-605C3053EA55}"/>
              </a:ext>
            </a:extLst>
          </p:cNvPr>
          <p:cNvSpPr txBox="1"/>
          <p:nvPr/>
        </p:nvSpPr>
        <p:spPr>
          <a:xfrm>
            <a:off x="24554" y="344119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w.l.o.g</a:t>
            </a:r>
            <a:r>
              <a:rPr lang="en-US" sz="2000" dirty="0">
                <a:latin typeface="Comic Sans MS" pitchFamily="66" charset="0"/>
              </a:rPr>
              <a:t>. we can assume no string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 substring of another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F2DBDDF-8A79-ADA5-1368-2AD2E575EB85}"/>
              </a:ext>
            </a:extLst>
          </p:cNvPr>
          <p:cNvSpPr txBox="1"/>
          <p:nvPr/>
        </p:nvSpPr>
        <p:spPr>
          <a:xfrm>
            <a:off x="467544" y="4181018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S={</a:t>
            </a:r>
            <a:r>
              <a:rPr lang="en-US" sz="2000" dirty="0" err="1">
                <a:latin typeface="Comic Sans MS" pitchFamily="66" charset="0"/>
              </a:rPr>
              <a:t>abbc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cccaab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bccc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8FA92857-1807-9ED9-E1C6-DAFC800D18E0}"/>
              </a:ext>
            </a:extLst>
          </p:cNvPr>
          <p:cNvSpPr txBox="1"/>
          <p:nvPr/>
        </p:nvSpPr>
        <p:spPr>
          <a:xfrm>
            <a:off x="467544" y="4725144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solution of length 12:            </a:t>
            </a:r>
            <a:r>
              <a:rPr lang="en-US" sz="2000" dirty="0" err="1">
                <a:latin typeface="Comic Sans MS" pitchFamily="66" charset="0"/>
              </a:rPr>
              <a:t>abbcccaabccc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438FC6D-EEF1-44B5-C9E7-BC2202116BD6}"/>
              </a:ext>
            </a:extLst>
          </p:cNvPr>
          <p:cNvSpPr txBox="1"/>
          <p:nvPr/>
        </p:nvSpPr>
        <p:spPr>
          <a:xfrm>
            <a:off x="467544" y="5189130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better solution of length 9:  </a:t>
            </a:r>
            <a:r>
              <a:rPr lang="en-US" sz="2000" dirty="0" err="1">
                <a:latin typeface="Comic Sans MS" pitchFamily="66" charset="0"/>
              </a:rPr>
              <a:t>bcccaabbc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1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  <p:bldP spid="21" grpId="0"/>
      <p:bldP spid="2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S, and k&gt;0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 last k symbols of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are the same as the first k symbols of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,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baseline="-25000" dirty="0" err="1">
                <a:latin typeface="Comic Sans MS" pitchFamily="66" charset="0"/>
              </a:rPr>
              <a:t>ijk</a:t>
            </a:r>
            <a:r>
              <a:rPr lang="en-US" sz="2000" dirty="0">
                <a:latin typeface="Comic Sans MS" pitchFamily="66" charset="0"/>
              </a:rPr>
              <a:t> be the string obtained by overlapping those k positions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57878" y="393305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M be the set of the strings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baseline="-25000" dirty="0" err="1">
                <a:latin typeface="Comic Sans MS" pitchFamily="66" charset="0"/>
              </a:rPr>
              <a:t>ijk</a:t>
            </a:r>
            <a:r>
              <a:rPr lang="en-US" sz="2000" dirty="0">
                <a:latin typeface="Comic Sans MS" pitchFamily="66" charset="0"/>
              </a:rPr>
              <a:t> for all valid choices of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j, k.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reducing the problem to set cover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67EC5B1-B199-7AC8-05EA-605C3053EA55}"/>
              </a:ext>
            </a:extLst>
          </p:cNvPr>
          <p:cNvSpPr txBox="1"/>
          <p:nvPr/>
        </p:nvSpPr>
        <p:spPr>
          <a:xfrm>
            <a:off x="42594" y="5284821"/>
            <a:ext cx="3161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Set Cover instance: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D6212C4-25F4-107C-9027-C98E4BD13D20}"/>
              </a:ext>
            </a:extLst>
          </p:cNvPr>
          <p:cNvSpPr txBox="1"/>
          <p:nvPr/>
        </p:nvSpPr>
        <p:spPr>
          <a:xfrm>
            <a:off x="157878" y="4377298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 given string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</a:rPr>
              <a:t>,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let set(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)={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s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 s is a substring of }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2CF328D-F496-4354-3AA3-E8FFAE3DEF93}"/>
              </a:ext>
            </a:extLst>
          </p:cNvPr>
          <p:cNvSpPr txBox="1"/>
          <p:nvPr/>
        </p:nvSpPr>
        <p:spPr>
          <a:xfrm>
            <a:off x="250420" y="5733256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set of objects is 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collection of subsets: we have set(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) </a:t>
            </a:r>
            <a:r>
              <a:rPr lang="en-US" sz="2000" dirty="0">
                <a:latin typeface="Comic Sans MS" pitchFamily="66" charset="0"/>
              </a:rPr>
              <a:t>for each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 </a:t>
            </a:r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M</a:t>
            </a:r>
            <a:r>
              <a:rPr lang="en-US" sz="2000" dirty="0">
                <a:latin typeface="Comic Sans MS" pitchFamily="66" charset="0"/>
              </a:rPr>
              <a:t> of cost 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</a:rPr>
              <a:t>|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BD6EE2B-47FB-174F-CA38-FE0213A09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185" y="1923325"/>
            <a:ext cx="5038063" cy="1793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76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2" grpId="0"/>
      <p:bldP spid="2" grpId="0"/>
      <p:bldP spid="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EFDA87-3466-E825-9084-981CC2578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16632"/>
            <a:ext cx="8787986" cy="2420129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E3CAD3DB-D1DE-23DD-BEB0-28E272C655AD}"/>
              </a:ext>
            </a:extLst>
          </p:cNvPr>
          <p:cNvSpPr txBox="1"/>
          <p:nvPr/>
        </p:nvSpPr>
        <p:spPr>
          <a:xfrm>
            <a:off x="24554" y="263691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above algorithm is a 2H</a:t>
            </a:r>
            <a:r>
              <a:rPr lang="en-US" sz="2000" baseline="-25000" dirty="0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-approximation algorithm for the shortest superstring problem.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2B029C8-C3AA-CA10-887C-499ECDB7A5D5}"/>
              </a:ext>
            </a:extLst>
          </p:cNvPr>
          <p:cNvSpPr txBox="1"/>
          <p:nvPr/>
        </p:nvSpPr>
        <p:spPr>
          <a:xfrm>
            <a:off x="24554" y="36450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B597F546-5421-4434-22AF-311CF95BF768}"/>
              </a:ext>
            </a:extLst>
          </p:cNvPr>
          <p:cNvSpPr txBox="1"/>
          <p:nvPr/>
        </p:nvSpPr>
        <p:spPr>
          <a:xfrm>
            <a:off x="107504" y="4077072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we have computed a set cover, every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s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is a substring of some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j</a:t>
            </a:r>
            <a:r>
              <a:rPr lang="en-US" sz="2000" dirty="0">
                <a:latin typeface="Comic Sans MS" pitchFamily="66" charset="0"/>
              </a:rPr>
              <a:t>   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9867DBA-2209-17E0-B64E-0565D014839B}"/>
              </a:ext>
            </a:extLst>
          </p:cNvPr>
          <p:cNvSpPr/>
          <p:nvPr/>
        </p:nvSpPr>
        <p:spPr>
          <a:xfrm>
            <a:off x="323528" y="4581128"/>
            <a:ext cx="504056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6918544-D692-5F4A-8E4D-3018B808C490}"/>
              </a:ext>
            </a:extLst>
          </p:cNvPr>
          <p:cNvSpPr txBox="1"/>
          <p:nvPr/>
        </p:nvSpPr>
        <p:spPr>
          <a:xfrm>
            <a:off x="971600" y="4545124"/>
            <a:ext cx="755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computed string is a feasible superstring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58FFA8A-2E52-FCDF-C66F-9A5822B635F4}"/>
              </a:ext>
            </a:extLst>
          </p:cNvPr>
          <p:cNvSpPr txBox="1"/>
          <p:nvPr/>
        </p:nvSpPr>
        <p:spPr>
          <a:xfrm>
            <a:off x="102033" y="5045748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OPT: the value of the optimal solution for the shortest superstring </a:t>
            </a:r>
          </a:p>
          <a:p>
            <a:r>
              <a:rPr lang="en-US" sz="2000" dirty="0">
                <a:latin typeface="Comic Sans MS" pitchFamily="66" charset="0"/>
              </a:rPr>
              <a:t>OPT</a:t>
            </a:r>
            <a:r>
              <a:rPr lang="en-US" sz="2000" baseline="-25000" dirty="0">
                <a:latin typeface="Comic Sans MS" pitchFamily="66" charset="0"/>
              </a:rPr>
              <a:t>SC</a:t>
            </a:r>
            <a:r>
              <a:rPr lang="en-US" sz="2000" dirty="0">
                <a:latin typeface="Comic Sans MS" pitchFamily="66" charset="0"/>
              </a:rPr>
              <a:t>: the value of the optimal solution for the SC instance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067E3066-2511-6B15-ABBD-1FC2C145AE61}"/>
              </a:ext>
            </a:extLst>
          </p:cNvPr>
          <p:cNvSpPr txBox="1"/>
          <p:nvPr/>
        </p:nvSpPr>
        <p:spPr>
          <a:xfrm>
            <a:off x="102033" y="5890152"/>
            <a:ext cx="3173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  <a:r>
              <a:rPr lang="en-US" sz="2000" dirty="0">
                <a:latin typeface="Comic Sans MS" pitchFamily="66" charset="0"/>
              </a:rPr>
              <a:t>OPT</a:t>
            </a:r>
            <a:r>
              <a:rPr lang="en-US" sz="2000" baseline="-25000" dirty="0">
                <a:latin typeface="Comic Sans MS" pitchFamily="66" charset="0"/>
              </a:rPr>
              <a:t>SC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 OPT.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29E701B7-85B0-1401-5BCA-9B843A2B4F8D}"/>
              </a:ext>
            </a:extLst>
          </p:cNvPr>
          <p:cNvSpPr/>
          <p:nvPr/>
        </p:nvSpPr>
        <p:spPr>
          <a:xfrm>
            <a:off x="323528" y="6407302"/>
            <a:ext cx="504056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C74E54A5-3B36-FD32-34A5-9A69D28AD0EA}"/>
              </a:ext>
            </a:extLst>
          </p:cNvPr>
          <p:cNvSpPr txBox="1"/>
          <p:nvPr/>
        </p:nvSpPr>
        <p:spPr>
          <a:xfrm>
            <a:off x="971600" y="6388337"/>
            <a:ext cx="755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computed string has length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OPT</a:t>
            </a:r>
            <a:r>
              <a:rPr lang="en-US" sz="2000" baseline="-25000" dirty="0">
                <a:latin typeface="Comic Sans MS" pitchFamily="66" charset="0"/>
              </a:rPr>
              <a:t>SC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2H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OPT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26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/>
      <p:bldP spid="11" grpId="0"/>
      <p:bldP spid="12" grpId="0"/>
      <p:bldP spid="13" grpId="0" animBg="1"/>
      <p:bldP spid="1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E81BB6D-CAE0-4B1A-AB71-9F7C82F79087}"/>
              </a:ext>
            </a:extLst>
          </p:cNvPr>
          <p:cNvSpPr txBox="1"/>
          <p:nvPr/>
        </p:nvSpPr>
        <p:spPr>
          <a:xfrm>
            <a:off x="107504" y="44624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be the optimal superstring of length OPT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8FDBA1A-9DB0-3FD3-E17F-01B339D60B84}"/>
              </a:ext>
            </a:extLst>
          </p:cNvPr>
          <p:cNvSpPr txBox="1"/>
          <p:nvPr/>
        </p:nvSpPr>
        <p:spPr>
          <a:xfrm>
            <a:off x="115414" y="548680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show there is a feasible SC of cost at most 2 OPT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9CCB5A-5118-8197-C16A-00A8427BEC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980728"/>
            <a:ext cx="7527888" cy="4389003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2012F389-4E76-79A1-8F58-7967922C7869}"/>
              </a:ext>
            </a:extLst>
          </p:cNvPr>
          <p:cNvSpPr txBox="1"/>
          <p:nvPr/>
        </p:nvSpPr>
        <p:spPr>
          <a:xfrm>
            <a:off x="6643564" y="980728"/>
            <a:ext cx="24649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leftmost occurrences (in s) of the n strings of S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A93DB83B-BCE2-FA8E-9187-A89F5582C223}"/>
              </a:ext>
            </a:extLst>
          </p:cNvPr>
          <p:cNvSpPr txBox="1"/>
          <p:nvPr/>
        </p:nvSpPr>
        <p:spPr>
          <a:xfrm>
            <a:off x="7164288" y="2117755"/>
            <a:ext cx="18722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since there is no string that is substring of another: they start and then end at distinct places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9BD111E-9449-B44F-6C44-692D936D3696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4572000" y="1442393"/>
            <a:ext cx="2071564" cy="1264201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AAD595E6-6218-1CCB-FC80-8C369F8F72D1}"/>
              </a:ext>
            </a:extLst>
          </p:cNvPr>
          <p:cNvSpPr txBox="1"/>
          <p:nvPr/>
        </p:nvSpPr>
        <p:spPr>
          <a:xfrm>
            <a:off x="100810" y="5229200"/>
            <a:ext cx="5479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all the sets set(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</a:rPr>
              <a:t>) is a feasible SC of cost 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BA87BB9-B28B-B207-9283-E258026824ED}"/>
              </a:ext>
            </a:extLst>
          </p:cNvPr>
          <p:cNvSpPr txBox="1"/>
          <p:nvPr/>
        </p:nvSpPr>
        <p:spPr>
          <a:xfrm>
            <a:off x="100810" y="5705670"/>
            <a:ext cx="5479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and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i+2</a:t>
            </a:r>
            <a:r>
              <a:rPr lang="en-US" sz="2000" dirty="0">
                <a:latin typeface="Comic Sans MS" pitchFamily="66" charset="0"/>
              </a:rPr>
              <a:t> do not overlap 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72E4B003-9168-AE48-6F22-AEF1949D8DA8}"/>
              </a:ext>
            </a:extLst>
          </p:cNvPr>
          <p:cNvSpPr/>
          <p:nvPr/>
        </p:nvSpPr>
        <p:spPr>
          <a:xfrm>
            <a:off x="611560" y="6241014"/>
            <a:ext cx="504056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AC0028B-D66E-0B02-4814-F840C7DDD2E4}"/>
              </a:ext>
            </a:extLst>
          </p:cNvPr>
          <p:cNvSpPr txBox="1"/>
          <p:nvPr/>
        </p:nvSpPr>
        <p:spPr>
          <a:xfrm>
            <a:off x="3118147" y="6230924"/>
            <a:ext cx="3525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 |s|  2 OPT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7C42F312-7BFD-87AD-23E3-E73BB694577F}"/>
              </a:ext>
            </a:extLst>
          </p:cNvPr>
          <p:cNvSpPr txBox="1"/>
          <p:nvPr/>
        </p:nvSpPr>
        <p:spPr>
          <a:xfrm>
            <a:off x="5223018" y="505444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9A98C233-5512-0FAA-8585-7DCCDC924625}"/>
              </a:ext>
            </a:extLst>
          </p:cNvPr>
          <p:cNvSpPr txBox="1"/>
          <p:nvPr/>
        </p:nvSpPr>
        <p:spPr>
          <a:xfrm>
            <a:off x="5299682" y="5531628"/>
            <a:ext cx="22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F7769A98-C7CC-86F7-7C3A-89597B7534E2}"/>
              </a:ext>
            </a:extLst>
          </p:cNvPr>
          <p:cNvSpPr txBox="1"/>
          <p:nvPr/>
        </p:nvSpPr>
        <p:spPr>
          <a:xfrm>
            <a:off x="5528797" y="5215552"/>
            <a:ext cx="634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|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|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C3AFD18D-128A-C996-7914-6C62F3141F13}"/>
              </a:ext>
            </a:extLst>
          </p:cNvPr>
          <p:cNvSpPr txBox="1"/>
          <p:nvPr/>
        </p:nvSpPr>
        <p:spPr>
          <a:xfrm>
            <a:off x="2506588" y="6043905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368B197-056C-1D30-D523-E5D857A2285A}"/>
              </a:ext>
            </a:extLst>
          </p:cNvPr>
          <p:cNvSpPr txBox="1"/>
          <p:nvPr/>
        </p:nvSpPr>
        <p:spPr>
          <a:xfrm>
            <a:off x="2583252" y="6521086"/>
            <a:ext cx="22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910BD913-C3E7-D958-46C5-F9CD344E2545}"/>
              </a:ext>
            </a:extLst>
          </p:cNvPr>
          <p:cNvSpPr txBox="1"/>
          <p:nvPr/>
        </p:nvSpPr>
        <p:spPr>
          <a:xfrm>
            <a:off x="2812367" y="6205010"/>
            <a:ext cx="634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|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|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C21388A-3AD1-3D01-15A7-491851114C96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29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  <p:bldP spid="18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39ABA8-E778-180C-0CEA-6FF77E0409DB}"/>
              </a:ext>
            </a:extLst>
          </p:cNvPr>
          <p:cNvSpPr txBox="1"/>
          <p:nvPr/>
        </p:nvSpPr>
        <p:spPr>
          <a:xfrm>
            <a:off x="24554" y="764704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Def.</a:t>
            </a:r>
          </a:p>
          <a:p>
            <a:r>
              <a:rPr lang="en-US" sz="2000" dirty="0">
                <a:latin typeface="Comic Sans MS" pitchFamily="66" charset="0"/>
              </a:rPr>
              <a:t>An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approximation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algorithm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 an optimization problem is a polynomial-time algorithm that for all instances of the problem produces a solution whose value is within a factor of  the value of an optimal solution.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566D9ED-567F-4D43-06F1-7A77D3BAA8BB}"/>
              </a:ext>
            </a:extLst>
          </p:cNvPr>
          <p:cNvSpPr txBox="1"/>
          <p:nvPr/>
        </p:nvSpPr>
        <p:spPr>
          <a:xfrm>
            <a:off x="35496" y="2420888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it-IT" sz="2000" dirty="0">
                <a:latin typeface="Comic Sans MS" pitchFamily="66" charset="0"/>
              </a:rPr>
              <a:t>: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approximation</a:t>
            </a:r>
            <a:r>
              <a:rPr lang="it-IT" sz="2000" dirty="0">
                <a:solidFill>
                  <a:schemeClr val="accent6"/>
                </a:solidFill>
                <a:latin typeface="Comic Sans MS" pitchFamily="66" charset="0"/>
              </a:rPr>
              <a:t> ratio</a:t>
            </a:r>
            <a:r>
              <a:rPr lang="it-IT" sz="2000" dirty="0">
                <a:latin typeface="Comic Sans MS" pitchFamily="66" charset="0"/>
              </a:rPr>
              <a:t> or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approximation</a:t>
            </a:r>
            <a:r>
              <a:rPr lang="it-IT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factor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5F8CF0E-A599-C6F8-1569-3A8935D590BC}"/>
              </a:ext>
            </a:extLst>
          </p:cNvPr>
          <p:cNvSpPr txBox="1"/>
          <p:nvPr/>
        </p:nvSpPr>
        <p:spPr>
          <a:xfrm>
            <a:off x="35496" y="3255367"/>
            <a:ext cx="90730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minimization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problem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1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each instance x, the returned solution s has cost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cost(s) </a:t>
            </a:r>
            <a:r>
              <a:rPr lang="it-IT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OPT(x) 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2">
            <a:extLst>
              <a:ext uri="{FF2B5EF4-FFF2-40B4-BE49-F238E27FC236}">
                <a16:creationId xmlns:a16="http://schemas.microsoft.com/office/drawing/2014/main" id="{ACD8C349-E1AD-5BFE-2EC9-8995A4015A69}"/>
              </a:ext>
            </a:extLst>
          </p:cNvPr>
          <p:cNvSpPr txBox="1"/>
          <p:nvPr/>
        </p:nvSpPr>
        <p:spPr>
          <a:xfrm>
            <a:off x="26778" y="4676943"/>
            <a:ext cx="90730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maximization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problem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1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each instance x, the returned solution s has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it-IT" sz="2000" dirty="0" err="1">
                <a:latin typeface="Comic Sans MS" pitchFamily="66" charset="0"/>
                <a:sym typeface="Symbol" panose="05050102010706020507" pitchFamily="18" charset="2"/>
              </a:rPr>
              <a:t>value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(s)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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it-IT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OPT(x) 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4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minimum Vertex Cover problem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undirected graph G=(V,E)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such that every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 is covered, i.e.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or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cardinality of 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 cardinality Vertex Cover problem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23A6443-E16C-7EB2-8728-E4C23C73C35B}"/>
              </a:ext>
            </a:extLst>
          </p:cNvPr>
          <p:cNvSpPr/>
          <p:nvPr/>
        </p:nvSpPr>
        <p:spPr>
          <a:xfrm>
            <a:off x="3653898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C1FA6E6-D912-E0F8-3C41-F511D8A7F4C7}"/>
              </a:ext>
            </a:extLst>
          </p:cNvPr>
          <p:cNvSpPr/>
          <p:nvPr/>
        </p:nvSpPr>
        <p:spPr>
          <a:xfrm>
            <a:off x="4572000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5E3590-8B24-E220-92D4-BFA1F95E0384}"/>
              </a:ext>
            </a:extLst>
          </p:cNvPr>
          <p:cNvSpPr/>
          <p:nvPr/>
        </p:nvSpPr>
        <p:spPr>
          <a:xfrm>
            <a:off x="5220072" y="42405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E31B2B4-842C-14E4-6FCA-128810EBBF03}"/>
              </a:ext>
            </a:extLst>
          </p:cNvPr>
          <p:cNvSpPr/>
          <p:nvPr/>
        </p:nvSpPr>
        <p:spPr>
          <a:xfrm>
            <a:off x="5220072" y="55367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F9A708-E16B-3850-FC50-97616E7A37D0}"/>
              </a:ext>
            </a:extLst>
          </p:cNvPr>
          <p:cNvSpPr/>
          <p:nvPr/>
        </p:nvSpPr>
        <p:spPr>
          <a:xfrm>
            <a:off x="5796136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7F0932-78B3-5C40-02A4-ED053DA92A50}"/>
              </a:ext>
            </a:extLst>
          </p:cNvPr>
          <p:cNvSpPr/>
          <p:nvPr/>
        </p:nvSpPr>
        <p:spPr>
          <a:xfrm>
            <a:off x="4139952" y="56447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ED3DA9A-8D0C-BC72-9DF6-A1A6E607FCD8}"/>
              </a:ext>
            </a:extLst>
          </p:cNvPr>
          <p:cNvSpPr/>
          <p:nvPr/>
        </p:nvSpPr>
        <p:spPr>
          <a:xfrm>
            <a:off x="3131840" y="56243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761D6D-D1A8-47C4-22EE-522A12B7E0C7}"/>
              </a:ext>
            </a:extLst>
          </p:cNvPr>
          <p:cNvSpPr/>
          <p:nvPr/>
        </p:nvSpPr>
        <p:spPr>
          <a:xfrm>
            <a:off x="2519772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28A8DB-B575-A122-6711-1845EA10B00B}"/>
              </a:ext>
            </a:extLst>
          </p:cNvPr>
          <p:cNvSpPr/>
          <p:nvPr/>
        </p:nvSpPr>
        <p:spPr>
          <a:xfrm>
            <a:off x="3131840" y="40050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91B31E-2CFA-A0A9-B4DF-9FEAE61CF890}"/>
              </a:ext>
            </a:extLst>
          </p:cNvPr>
          <p:cNvCxnSpPr>
            <a:stCxn id="17" idx="0"/>
            <a:endCxn id="18" idx="3"/>
          </p:cNvCxnSpPr>
          <p:nvPr/>
        </p:nvCxnSpPr>
        <p:spPr>
          <a:xfrm flipV="1">
            <a:off x="2627784" y="41894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47A7543-C34C-868D-7F55-5D9F31B1FF62}"/>
              </a:ext>
            </a:extLst>
          </p:cNvPr>
          <p:cNvCxnSpPr>
            <a:stCxn id="17" idx="6"/>
            <a:endCxn id="2" idx="2"/>
          </p:cNvCxnSpPr>
          <p:nvPr/>
        </p:nvCxnSpPr>
        <p:spPr>
          <a:xfrm>
            <a:off x="2735796" y="49246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46D8CB-6A8D-B64C-2AE0-09329A94A96B}"/>
              </a:ext>
            </a:extLst>
          </p:cNvPr>
          <p:cNvCxnSpPr>
            <a:stCxn id="18" idx="5"/>
            <a:endCxn id="2" idx="1"/>
          </p:cNvCxnSpPr>
          <p:nvPr/>
        </p:nvCxnSpPr>
        <p:spPr>
          <a:xfrm>
            <a:off x="3316228" y="41894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211D42-4153-5049-C2A8-C00FE667F9D4}"/>
              </a:ext>
            </a:extLst>
          </p:cNvPr>
          <p:cNvCxnSpPr>
            <a:cxnSpLocks/>
            <a:stCxn id="16" idx="7"/>
            <a:endCxn id="2" idx="3"/>
          </p:cNvCxnSpPr>
          <p:nvPr/>
        </p:nvCxnSpPr>
        <p:spPr>
          <a:xfrm flipV="1">
            <a:off x="3316228" y="50010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7AD5CC-5882-CCF6-8BB6-1F13BD07EDEB}"/>
              </a:ext>
            </a:extLst>
          </p:cNvPr>
          <p:cNvCxnSpPr>
            <a:cxnSpLocks/>
            <a:stCxn id="2" idx="5"/>
            <a:endCxn id="15" idx="1"/>
          </p:cNvCxnSpPr>
          <p:nvPr/>
        </p:nvCxnSpPr>
        <p:spPr>
          <a:xfrm>
            <a:off x="3838286" y="50010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4AE052A-1D4C-E483-769B-60ABF4B24D21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3869922" y="49246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6823515-6F33-8FA8-C2B5-189C45E7A78F}"/>
              </a:ext>
            </a:extLst>
          </p:cNvPr>
          <p:cNvCxnSpPr>
            <a:cxnSpLocks/>
            <a:stCxn id="3" idx="7"/>
            <a:endCxn id="7" idx="3"/>
          </p:cNvCxnSpPr>
          <p:nvPr/>
        </p:nvCxnSpPr>
        <p:spPr>
          <a:xfrm flipV="1">
            <a:off x="4756388" y="44249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4DFE10-F285-002E-9A20-BDA59E0B86AD}"/>
              </a:ext>
            </a:extLst>
          </p:cNvPr>
          <p:cNvCxnSpPr>
            <a:cxnSpLocks/>
            <a:stCxn id="7" idx="5"/>
            <a:endCxn id="14" idx="1"/>
          </p:cNvCxnSpPr>
          <p:nvPr/>
        </p:nvCxnSpPr>
        <p:spPr>
          <a:xfrm>
            <a:off x="5404460" y="44249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5D7E90-CF61-2D6F-5E18-F52E0F89EC8E}"/>
              </a:ext>
            </a:extLst>
          </p:cNvPr>
          <p:cNvCxnSpPr>
            <a:cxnSpLocks/>
            <a:stCxn id="3" idx="5"/>
            <a:endCxn id="13" idx="1"/>
          </p:cNvCxnSpPr>
          <p:nvPr/>
        </p:nvCxnSpPr>
        <p:spPr>
          <a:xfrm>
            <a:off x="4756388" y="50010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CDFE451-13C1-8619-1FC5-537CE8E9431F}"/>
              </a:ext>
            </a:extLst>
          </p:cNvPr>
          <p:cNvCxnSpPr>
            <a:cxnSpLocks/>
            <a:stCxn id="13" idx="7"/>
            <a:endCxn id="14" idx="3"/>
          </p:cNvCxnSpPr>
          <p:nvPr/>
        </p:nvCxnSpPr>
        <p:spPr>
          <a:xfrm flipV="1">
            <a:off x="5404460" y="50010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88131A6-0902-2C2C-7BED-EABA8A70BDC6}"/>
              </a:ext>
            </a:extLst>
          </p:cNvPr>
          <p:cNvCxnSpPr>
            <a:cxnSpLocks/>
            <a:stCxn id="2" idx="7"/>
            <a:endCxn id="7" idx="2"/>
          </p:cNvCxnSpPr>
          <p:nvPr/>
        </p:nvCxnSpPr>
        <p:spPr>
          <a:xfrm flipV="1">
            <a:off x="3838286" y="43485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235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undirected graph G=(V,E)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such that every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 is covered, i.e.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or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cardinality of 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 cardinality Vertex Cover problem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23A6443-E16C-7EB2-8728-E4C23C73C35B}"/>
              </a:ext>
            </a:extLst>
          </p:cNvPr>
          <p:cNvSpPr/>
          <p:nvPr/>
        </p:nvSpPr>
        <p:spPr>
          <a:xfrm>
            <a:off x="3653898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C1FA6E6-D912-E0F8-3C41-F511D8A7F4C7}"/>
              </a:ext>
            </a:extLst>
          </p:cNvPr>
          <p:cNvSpPr/>
          <p:nvPr/>
        </p:nvSpPr>
        <p:spPr>
          <a:xfrm>
            <a:off x="4572000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5E3590-8B24-E220-92D4-BFA1F95E0384}"/>
              </a:ext>
            </a:extLst>
          </p:cNvPr>
          <p:cNvSpPr/>
          <p:nvPr/>
        </p:nvSpPr>
        <p:spPr>
          <a:xfrm>
            <a:off x="5220072" y="4240561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E31B2B4-842C-14E4-6FCA-128810EBBF03}"/>
              </a:ext>
            </a:extLst>
          </p:cNvPr>
          <p:cNvSpPr/>
          <p:nvPr/>
        </p:nvSpPr>
        <p:spPr>
          <a:xfrm>
            <a:off x="5220072" y="55367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F9A708-E16B-3850-FC50-97616E7A37D0}"/>
              </a:ext>
            </a:extLst>
          </p:cNvPr>
          <p:cNvSpPr/>
          <p:nvPr/>
        </p:nvSpPr>
        <p:spPr>
          <a:xfrm>
            <a:off x="5796136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7F0932-78B3-5C40-02A4-ED053DA92A50}"/>
              </a:ext>
            </a:extLst>
          </p:cNvPr>
          <p:cNvSpPr/>
          <p:nvPr/>
        </p:nvSpPr>
        <p:spPr>
          <a:xfrm>
            <a:off x="4139952" y="5644717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ED3DA9A-8D0C-BC72-9DF6-A1A6E607FCD8}"/>
              </a:ext>
            </a:extLst>
          </p:cNvPr>
          <p:cNvSpPr/>
          <p:nvPr/>
        </p:nvSpPr>
        <p:spPr>
          <a:xfrm>
            <a:off x="3131840" y="562433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761D6D-D1A8-47C4-22EE-522A12B7E0C7}"/>
              </a:ext>
            </a:extLst>
          </p:cNvPr>
          <p:cNvSpPr/>
          <p:nvPr/>
        </p:nvSpPr>
        <p:spPr>
          <a:xfrm>
            <a:off x="2519772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28A8DB-B575-A122-6711-1845EA10B00B}"/>
              </a:ext>
            </a:extLst>
          </p:cNvPr>
          <p:cNvSpPr/>
          <p:nvPr/>
        </p:nvSpPr>
        <p:spPr>
          <a:xfrm>
            <a:off x="3131840" y="40050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91B31E-2CFA-A0A9-B4DF-9FEAE61CF890}"/>
              </a:ext>
            </a:extLst>
          </p:cNvPr>
          <p:cNvCxnSpPr>
            <a:stCxn id="17" idx="0"/>
            <a:endCxn id="18" idx="3"/>
          </p:cNvCxnSpPr>
          <p:nvPr/>
        </p:nvCxnSpPr>
        <p:spPr>
          <a:xfrm flipV="1">
            <a:off x="2627784" y="41894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47A7543-C34C-868D-7F55-5D9F31B1FF62}"/>
              </a:ext>
            </a:extLst>
          </p:cNvPr>
          <p:cNvCxnSpPr>
            <a:stCxn id="17" idx="6"/>
            <a:endCxn id="2" idx="2"/>
          </p:cNvCxnSpPr>
          <p:nvPr/>
        </p:nvCxnSpPr>
        <p:spPr>
          <a:xfrm>
            <a:off x="2735796" y="49246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46D8CB-6A8D-B64C-2AE0-09329A94A96B}"/>
              </a:ext>
            </a:extLst>
          </p:cNvPr>
          <p:cNvCxnSpPr>
            <a:stCxn id="18" idx="5"/>
            <a:endCxn id="2" idx="1"/>
          </p:cNvCxnSpPr>
          <p:nvPr/>
        </p:nvCxnSpPr>
        <p:spPr>
          <a:xfrm>
            <a:off x="3316228" y="41894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211D42-4153-5049-C2A8-C00FE667F9D4}"/>
              </a:ext>
            </a:extLst>
          </p:cNvPr>
          <p:cNvCxnSpPr>
            <a:cxnSpLocks/>
            <a:stCxn id="16" idx="7"/>
            <a:endCxn id="2" idx="3"/>
          </p:cNvCxnSpPr>
          <p:nvPr/>
        </p:nvCxnSpPr>
        <p:spPr>
          <a:xfrm flipV="1">
            <a:off x="3316228" y="50010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7AD5CC-5882-CCF6-8BB6-1F13BD07EDEB}"/>
              </a:ext>
            </a:extLst>
          </p:cNvPr>
          <p:cNvCxnSpPr>
            <a:cxnSpLocks/>
            <a:stCxn id="2" idx="5"/>
            <a:endCxn id="15" idx="1"/>
          </p:cNvCxnSpPr>
          <p:nvPr/>
        </p:nvCxnSpPr>
        <p:spPr>
          <a:xfrm>
            <a:off x="3838286" y="50010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4AE052A-1D4C-E483-769B-60ABF4B24D21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3869922" y="49246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6823515-6F33-8FA8-C2B5-189C45E7A78F}"/>
              </a:ext>
            </a:extLst>
          </p:cNvPr>
          <p:cNvCxnSpPr>
            <a:cxnSpLocks/>
            <a:stCxn id="3" idx="7"/>
            <a:endCxn id="7" idx="3"/>
          </p:cNvCxnSpPr>
          <p:nvPr/>
        </p:nvCxnSpPr>
        <p:spPr>
          <a:xfrm flipV="1">
            <a:off x="4756388" y="44249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4DFE10-F285-002E-9A20-BDA59E0B86AD}"/>
              </a:ext>
            </a:extLst>
          </p:cNvPr>
          <p:cNvCxnSpPr>
            <a:cxnSpLocks/>
            <a:stCxn id="7" idx="5"/>
            <a:endCxn id="14" idx="1"/>
          </p:cNvCxnSpPr>
          <p:nvPr/>
        </p:nvCxnSpPr>
        <p:spPr>
          <a:xfrm>
            <a:off x="5404460" y="44249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5D7E90-CF61-2D6F-5E18-F52E0F89EC8E}"/>
              </a:ext>
            </a:extLst>
          </p:cNvPr>
          <p:cNvCxnSpPr>
            <a:cxnSpLocks/>
            <a:stCxn id="3" idx="5"/>
            <a:endCxn id="13" idx="1"/>
          </p:cNvCxnSpPr>
          <p:nvPr/>
        </p:nvCxnSpPr>
        <p:spPr>
          <a:xfrm>
            <a:off x="4756388" y="50010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CDFE451-13C1-8619-1FC5-537CE8E9431F}"/>
              </a:ext>
            </a:extLst>
          </p:cNvPr>
          <p:cNvCxnSpPr>
            <a:cxnSpLocks/>
            <a:stCxn id="13" idx="7"/>
            <a:endCxn id="14" idx="3"/>
          </p:cNvCxnSpPr>
          <p:nvPr/>
        </p:nvCxnSpPr>
        <p:spPr>
          <a:xfrm flipV="1">
            <a:off x="5404460" y="50010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88131A6-0902-2C2C-7BED-EABA8A70BDC6}"/>
              </a:ext>
            </a:extLst>
          </p:cNvPr>
          <p:cNvCxnSpPr>
            <a:cxnSpLocks/>
            <a:stCxn id="2" idx="7"/>
            <a:endCxn id="7" idx="2"/>
          </p:cNvCxnSpPr>
          <p:nvPr/>
        </p:nvCxnSpPr>
        <p:spPr>
          <a:xfrm flipV="1">
            <a:off x="3838286" y="43485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AD43EEF-57BE-993D-AD80-70C89A30136E}"/>
              </a:ext>
            </a:extLst>
          </p:cNvPr>
          <p:cNvSpPr txBox="1"/>
          <p:nvPr/>
        </p:nvSpPr>
        <p:spPr>
          <a:xfrm>
            <a:off x="2860133" y="6284005"/>
            <a:ext cx="3246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vertex cover of size 7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382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undirected graph G=(V,E)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such that every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 is covered, i.e.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or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cardinality of 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 cardinality Vertex Cover problem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23A6443-E16C-7EB2-8728-E4C23C73C35B}"/>
              </a:ext>
            </a:extLst>
          </p:cNvPr>
          <p:cNvSpPr/>
          <p:nvPr/>
        </p:nvSpPr>
        <p:spPr>
          <a:xfrm>
            <a:off x="3653898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C1FA6E6-D912-E0F8-3C41-F511D8A7F4C7}"/>
              </a:ext>
            </a:extLst>
          </p:cNvPr>
          <p:cNvSpPr/>
          <p:nvPr/>
        </p:nvSpPr>
        <p:spPr>
          <a:xfrm>
            <a:off x="4572000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5E3590-8B24-E220-92D4-BFA1F95E0384}"/>
              </a:ext>
            </a:extLst>
          </p:cNvPr>
          <p:cNvSpPr/>
          <p:nvPr/>
        </p:nvSpPr>
        <p:spPr>
          <a:xfrm>
            <a:off x="5220072" y="4240561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E31B2B4-842C-14E4-6FCA-128810EBBF03}"/>
              </a:ext>
            </a:extLst>
          </p:cNvPr>
          <p:cNvSpPr/>
          <p:nvPr/>
        </p:nvSpPr>
        <p:spPr>
          <a:xfrm>
            <a:off x="5220072" y="553670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F9A708-E16B-3850-FC50-97616E7A37D0}"/>
              </a:ext>
            </a:extLst>
          </p:cNvPr>
          <p:cNvSpPr/>
          <p:nvPr/>
        </p:nvSpPr>
        <p:spPr>
          <a:xfrm>
            <a:off x="5796136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7F0932-78B3-5C40-02A4-ED053DA92A50}"/>
              </a:ext>
            </a:extLst>
          </p:cNvPr>
          <p:cNvSpPr/>
          <p:nvPr/>
        </p:nvSpPr>
        <p:spPr>
          <a:xfrm>
            <a:off x="4139952" y="56447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ED3DA9A-8D0C-BC72-9DF6-A1A6E607FCD8}"/>
              </a:ext>
            </a:extLst>
          </p:cNvPr>
          <p:cNvSpPr/>
          <p:nvPr/>
        </p:nvSpPr>
        <p:spPr>
          <a:xfrm>
            <a:off x="3131840" y="56243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761D6D-D1A8-47C4-22EE-522A12B7E0C7}"/>
              </a:ext>
            </a:extLst>
          </p:cNvPr>
          <p:cNvSpPr/>
          <p:nvPr/>
        </p:nvSpPr>
        <p:spPr>
          <a:xfrm>
            <a:off x="2519772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28A8DB-B575-A122-6711-1845EA10B00B}"/>
              </a:ext>
            </a:extLst>
          </p:cNvPr>
          <p:cNvSpPr/>
          <p:nvPr/>
        </p:nvSpPr>
        <p:spPr>
          <a:xfrm>
            <a:off x="3131840" y="40050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91B31E-2CFA-A0A9-B4DF-9FEAE61CF890}"/>
              </a:ext>
            </a:extLst>
          </p:cNvPr>
          <p:cNvCxnSpPr>
            <a:stCxn id="17" idx="0"/>
            <a:endCxn id="18" idx="3"/>
          </p:cNvCxnSpPr>
          <p:nvPr/>
        </p:nvCxnSpPr>
        <p:spPr>
          <a:xfrm flipV="1">
            <a:off x="2627784" y="41894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47A7543-C34C-868D-7F55-5D9F31B1FF62}"/>
              </a:ext>
            </a:extLst>
          </p:cNvPr>
          <p:cNvCxnSpPr>
            <a:stCxn id="17" idx="6"/>
            <a:endCxn id="2" idx="2"/>
          </p:cNvCxnSpPr>
          <p:nvPr/>
        </p:nvCxnSpPr>
        <p:spPr>
          <a:xfrm>
            <a:off x="2735796" y="49246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46D8CB-6A8D-B64C-2AE0-09329A94A96B}"/>
              </a:ext>
            </a:extLst>
          </p:cNvPr>
          <p:cNvCxnSpPr>
            <a:stCxn id="18" idx="5"/>
            <a:endCxn id="2" idx="1"/>
          </p:cNvCxnSpPr>
          <p:nvPr/>
        </p:nvCxnSpPr>
        <p:spPr>
          <a:xfrm>
            <a:off x="3316228" y="41894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211D42-4153-5049-C2A8-C00FE667F9D4}"/>
              </a:ext>
            </a:extLst>
          </p:cNvPr>
          <p:cNvCxnSpPr>
            <a:cxnSpLocks/>
            <a:stCxn id="16" idx="7"/>
            <a:endCxn id="2" idx="3"/>
          </p:cNvCxnSpPr>
          <p:nvPr/>
        </p:nvCxnSpPr>
        <p:spPr>
          <a:xfrm flipV="1">
            <a:off x="3316228" y="50010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7AD5CC-5882-CCF6-8BB6-1F13BD07EDEB}"/>
              </a:ext>
            </a:extLst>
          </p:cNvPr>
          <p:cNvCxnSpPr>
            <a:cxnSpLocks/>
            <a:stCxn id="2" idx="5"/>
            <a:endCxn id="15" idx="1"/>
          </p:cNvCxnSpPr>
          <p:nvPr/>
        </p:nvCxnSpPr>
        <p:spPr>
          <a:xfrm>
            <a:off x="3838286" y="50010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4AE052A-1D4C-E483-769B-60ABF4B24D21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3869922" y="49246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6823515-6F33-8FA8-C2B5-189C45E7A78F}"/>
              </a:ext>
            </a:extLst>
          </p:cNvPr>
          <p:cNvCxnSpPr>
            <a:cxnSpLocks/>
            <a:stCxn id="3" idx="7"/>
            <a:endCxn id="7" idx="3"/>
          </p:cNvCxnSpPr>
          <p:nvPr/>
        </p:nvCxnSpPr>
        <p:spPr>
          <a:xfrm flipV="1">
            <a:off x="4756388" y="44249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4DFE10-F285-002E-9A20-BDA59E0B86AD}"/>
              </a:ext>
            </a:extLst>
          </p:cNvPr>
          <p:cNvCxnSpPr>
            <a:cxnSpLocks/>
            <a:stCxn id="7" idx="5"/>
            <a:endCxn id="14" idx="1"/>
          </p:cNvCxnSpPr>
          <p:nvPr/>
        </p:nvCxnSpPr>
        <p:spPr>
          <a:xfrm>
            <a:off x="5404460" y="44249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5D7E90-CF61-2D6F-5E18-F52E0F89EC8E}"/>
              </a:ext>
            </a:extLst>
          </p:cNvPr>
          <p:cNvCxnSpPr>
            <a:cxnSpLocks/>
            <a:stCxn id="3" idx="5"/>
            <a:endCxn id="13" idx="1"/>
          </p:cNvCxnSpPr>
          <p:nvPr/>
        </p:nvCxnSpPr>
        <p:spPr>
          <a:xfrm>
            <a:off x="4756388" y="50010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CDFE451-13C1-8619-1FC5-537CE8E9431F}"/>
              </a:ext>
            </a:extLst>
          </p:cNvPr>
          <p:cNvCxnSpPr>
            <a:cxnSpLocks/>
            <a:stCxn id="13" idx="7"/>
            <a:endCxn id="14" idx="3"/>
          </p:cNvCxnSpPr>
          <p:nvPr/>
        </p:nvCxnSpPr>
        <p:spPr>
          <a:xfrm flipV="1">
            <a:off x="5404460" y="50010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88131A6-0902-2C2C-7BED-EABA8A70BDC6}"/>
              </a:ext>
            </a:extLst>
          </p:cNvPr>
          <p:cNvCxnSpPr>
            <a:cxnSpLocks/>
            <a:stCxn id="2" idx="7"/>
            <a:endCxn id="7" idx="2"/>
          </p:cNvCxnSpPr>
          <p:nvPr/>
        </p:nvCxnSpPr>
        <p:spPr>
          <a:xfrm flipV="1">
            <a:off x="3838286" y="43485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197A6AF0-7E07-5D34-C444-157CC81833CC}"/>
              </a:ext>
            </a:extLst>
          </p:cNvPr>
          <p:cNvSpPr txBox="1"/>
          <p:nvPr/>
        </p:nvSpPr>
        <p:spPr>
          <a:xfrm>
            <a:off x="2599942" y="6344412"/>
            <a:ext cx="39441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better vertex cover of size 4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4268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1948</Words>
  <Application>Microsoft Office PowerPoint</Application>
  <PresentationFormat>On-screen Show (4:3)</PresentationFormat>
  <Paragraphs>306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229</cp:revision>
  <dcterms:created xsi:type="dcterms:W3CDTF">2013-03-05T17:51:33Z</dcterms:created>
  <dcterms:modified xsi:type="dcterms:W3CDTF">2024-11-04T12:45:47Z</dcterms:modified>
</cp:coreProperties>
</file>