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44" r:id="rId3"/>
    <p:sldId id="456" r:id="rId4"/>
    <p:sldId id="455" r:id="rId5"/>
    <p:sldId id="451" r:id="rId6"/>
    <p:sldId id="452" r:id="rId7"/>
    <p:sldId id="457" r:id="rId8"/>
    <p:sldId id="458" r:id="rId9"/>
    <p:sldId id="460" r:id="rId10"/>
    <p:sldId id="459" r:id="rId11"/>
    <p:sldId id="461" r:id="rId12"/>
    <p:sldId id="462" r:id="rId13"/>
    <p:sldId id="463" r:id="rId14"/>
    <p:sldId id="453" r:id="rId15"/>
    <p:sldId id="454" r:id="rId16"/>
    <p:sldId id="465" r:id="rId17"/>
    <p:sldId id="464" r:id="rId18"/>
    <p:sldId id="493" r:id="rId19"/>
    <p:sldId id="494" r:id="rId20"/>
    <p:sldId id="470" r:id="rId21"/>
    <p:sldId id="471" r:id="rId22"/>
    <p:sldId id="466" r:id="rId23"/>
    <p:sldId id="467" r:id="rId24"/>
    <p:sldId id="468" r:id="rId25"/>
    <p:sldId id="475" r:id="rId26"/>
    <p:sldId id="474" r:id="rId27"/>
    <p:sldId id="469" r:id="rId28"/>
    <p:sldId id="476" r:id="rId29"/>
    <p:sldId id="477" r:id="rId30"/>
    <p:sldId id="472" r:id="rId31"/>
    <p:sldId id="478" r:id="rId32"/>
    <p:sldId id="473" r:id="rId33"/>
    <p:sldId id="480" r:id="rId34"/>
    <p:sldId id="479" r:id="rId35"/>
    <p:sldId id="481" r:id="rId36"/>
    <p:sldId id="485" r:id="rId37"/>
    <p:sldId id="484" r:id="rId38"/>
    <p:sldId id="486" r:id="rId39"/>
    <p:sldId id="489" r:id="rId40"/>
    <p:sldId id="490" r:id="rId41"/>
    <p:sldId id="487" r:id="rId42"/>
    <p:sldId id="491" r:id="rId43"/>
    <p:sldId id="492" r:id="rId44"/>
    <p:sldId id="488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85ED8F"/>
    <a:srgbClr val="83E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CA1F-70E0-43C5-87FE-D2E40A42F596}" type="datetimeFigureOut">
              <a:rPr lang="it-IT" smtClean="0"/>
              <a:pPr/>
              <a:t>12/12/2023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F2D3-8DE8-454D-8C78-734D39781D80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Reti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(mod 2)</a:t>
            </a:r>
          </a:p>
        </p:txBody>
      </p:sp>
      <p:sp>
        <p:nvSpPr>
          <p:cNvPr id="4" name="Sottotitolo 4">
            <a:extLst>
              <a:ext uri="{FF2B5EF4-FFF2-40B4-BE49-F238E27FC236}">
                <a16:creationId xmlns:a16="http://schemas.microsoft.com/office/drawing/2014/main" id="{5ABD36A7-5363-9C4F-67C4-D60A1DDD201B}"/>
              </a:ext>
            </a:extLst>
          </p:cNvPr>
          <p:cNvSpPr txBox="1">
            <a:spLocks/>
          </p:cNvSpPr>
          <p:nvPr/>
        </p:nvSpPr>
        <p:spPr>
          <a:xfrm>
            <a:off x="1371600" y="386104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Luciano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www.mat.uniroma2.it/~guala/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5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1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6301997" y="3646818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87" y="286242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3924771" y="5070894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7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6301997" y="3646818"/>
            <a:ext cx="1192332" cy="102877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87" y="2862422"/>
            <a:ext cx="1234554" cy="10164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3924771" y="5070894"/>
            <a:ext cx="1064096" cy="10164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LD&quot; Real Estate Stickers">
            <a:extLst>
              <a:ext uri="{FF2B5EF4-FFF2-40B4-BE49-F238E27FC236}">
                <a16:creationId xmlns:a16="http://schemas.microsoft.com/office/drawing/2014/main" id="{F1193638-A4B9-027F-E51F-2FD14E22F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3375029" y="296107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OLD&quot; Real Estate Stickers">
            <a:extLst>
              <a:ext uri="{FF2B5EF4-FFF2-40B4-BE49-F238E27FC236}">
                <a16:creationId xmlns:a16="http://schemas.microsoft.com/office/drawing/2014/main" id="{E2FE1DD2-3E7E-B727-0056-BC1244544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6011910" y="3625338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OLD&quot; Real Estate Stickers">
            <a:extLst>
              <a:ext uri="{FF2B5EF4-FFF2-40B4-BE49-F238E27FC236}">
                <a16:creationId xmlns:a16="http://schemas.microsoft.com/office/drawing/2014/main" id="{8030D0F8-8B28-9A65-9367-B364240D2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3173486" y="5088616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5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55D56-4D85-410A-3AF2-5E249A9F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5" y="260649"/>
            <a:ext cx="8171341" cy="5040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97EC45-9808-97D5-8BA6-4E3A84841421}"/>
              </a:ext>
            </a:extLst>
          </p:cNvPr>
          <p:cNvSpPr/>
          <p:nvPr/>
        </p:nvSpPr>
        <p:spPr>
          <a:xfrm>
            <a:off x="5301507" y="299695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2F74C-0E1F-F1E7-5C2D-CFEE62D44BA5}"/>
              </a:ext>
            </a:extLst>
          </p:cNvPr>
          <p:cNvCxnSpPr>
            <a:cxnSpLocks/>
          </p:cNvCxnSpPr>
          <p:nvPr/>
        </p:nvCxnSpPr>
        <p:spPr>
          <a:xfrm flipH="1">
            <a:off x="4695731" y="3212976"/>
            <a:ext cx="452333" cy="225846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6E07F43B-23A3-4DA4-73AF-1C59E22D946F}"/>
              </a:ext>
            </a:extLst>
          </p:cNvPr>
          <p:cNvSpPr txBox="1"/>
          <p:nvPr/>
        </p:nvSpPr>
        <p:spPr>
          <a:xfrm>
            <a:off x="1259633" y="55172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G has at least one directed cycle, since traversing a sequence of outgoing edges must eventually repeat a vertex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Because all out-degrees are 1, these cycles are disjoint</a:t>
            </a:r>
          </a:p>
        </p:txBody>
      </p:sp>
    </p:spTree>
    <p:extLst>
      <p:ext uri="{BB962C8B-B14F-4D97-AF65-F5344CB8AC3E}">
        <p14:creationId xmlns:p14="http://schemas.microsoft.com/office/powerpoint/2010/main" val="24228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03D3BD-C7A5-0878-82F7-8AA5FDF5688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Some properties of the TTC algorithm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0E0E106E-49B3-7B78-518C-28C4442692CA}"/>
              </a:ext>
            </a:extLst>
          </p:cNvPr>
          <p:cNvSpPr txBox="1"/>
          <p:nvPr/>
        </p:nvSpPr>
        <p:spPr>
          <a:xfrm>
            <a:off x="68183" y="1196752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Lemma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7BBCCF34-F07A-A5A5-9EE7-7F4426BBF5BB}"/>
              </a:ext>
            </a:extLst>
          </p:cNvPr>
          <p:cNvSpPr txBox="1"/>
          <p:nvPr/>
        </p:nvSpPr>
        <p:spPr>
          <a:xfrm>
            <a:off x="68183" y="1479268"/>
            <a:ext cx="900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Let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denote the set of agents removed in the k-</a:t>
            </a:r>
            <a:r>
              <a:rPr lang="en-US" sz="2000" dirty="0" err="1">
                <a:latin typeface="Comic Sans MS" pitchFamily="66" charset="0"/>
              </a:rPr>
              <a:t>th</a:t>
            </a:r>
            <a:r>
              <a:rPr lang="en-US" sz="2000" dirty="0">
                <a:latin typeface="Comic Sans MS" pitchFamily="66" charset="0"/>
              </a:rPr>
              <a:t> iteration of the TTC algorithm. Every agent of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receives her favorite house outside of those owned by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...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k-1</a:t>
            </a:r>
            <a:r>
              <a:rPr lang="en-US" sz="2000" dirty="0">
                <a:latin typeface="Comic Sans MS" pitchFamily="66" charset="0"/>
              </a:rPr>
              <a:t>, and the original owner of this house is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EE608-0714-9489-2453-86232B5ADD24}"/>
              </a:ext>
            </a:extLst>
          </p:cNvPr>
          <p:cNvSpPr/>
          <p:nvPr/>
        </p:nvSpPr>
        <p:spPr>
          <a:xfrm>
            <a:off x="79041" y="1230517"/>
            <a:ext cx="8996776" cy="15721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FBFBD6BF-75CF-C8F4-0E45-ECAF8F015208}"/>
              </a:ext>
            </a:extLst>
          </p:cNvPr>
          <p:cNvSpPr txBox="1"/>
          <p:nvPr/>
        </p:nvSpPr>
        <p:spPr>
          <a:xfrm>
            <a:off x="68183" y="4077072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FC518E8F-75DD-FB79-B90C-D2CA49040C11}"/>
              </a:ext>
            </a:extLst>
          </p:cNvPr>
          <p:cNvSpPr txBox="1"/>
          <p:nvPr/>
        </p:nvSpPr>
        <p:spPr>
          <a:xfrm>
            <a:off x="68183" y="4359588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When the TTC algorithm is used for the reallocation, for every agent, it is a dominant strategy to report truthfully.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36404-E553-C9F8-CD70-F48B17E836F4}"/>
              </a:ext>
            </a:extLst>
          </p:cNvPr>
          <p:cNvSpPr/>
          <p:nvPr/>
        </p:nvSpPr>
        <p:spPr>
          <a:xfrm>
            <a:off x="79041" y="4110837"/>
            <a:ext cx="8885447" cy="10463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>
            <a:extLst>
              <a:ext uri="{FF2B5EF4-FFF2-40B4-BE49-F238E27FC236}">
                <a16:creationId xmlns:a16="http://schemas.microsoft.com/office/drawing/2014/main" id="{EE77954F-A6D4-DA84-5FA5-255AF5844936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DFAF80B2-DCFA-701E-7212-3802F74DDCA3}"/>
              </a:ext>
            </a:extLst>
          </p:cNvPr>
          <p:cNvSpPr txBox="1"/>
          <p:nvPr/>
        </p:nvSpPr>
        <p:spPr>
          <a:xfrm>
            <a:off x="57325" y="49641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Fix an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reports by the others.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9AC9E694-9F0C-4A55-9411-A431A5A784A9}"/>
              </a:ext>
            </a:extLst>
          </p:cNvPr>
          <p:cNvSpPr txBox="1"/>
          <p:nvPr/>
        </p:nvSpPr>
        <p:spPr>
          <a:xfrm>
            <a:off x="56935" y="86865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Assume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reports truthfully.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600EBC48-70DB-AB38-BEE8-DBCB61618FC9}"/>
              </a:ext>
            </a:extLst>
          </p:cNvPr>
          <p:cNvSpPr txBox="1"/>
          <p:nvPr/>
        </p:nvSpPr>
        <p:spPr>
          <a:xfrm>
            <a:off x="79041" y="129663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Let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be the set of agents removed in the k-</a:t>
            </a:r>
            <a:r>
              <a:rPr lang="en-US" sz="2000" dirty="0" err="1">
                <a:latin typeface="Comic Sans MS" pitchFamily="66" charset="0"/>
              </a:rPr>
              <a:t>th</a:t>
            </a:r>
            <a:r>
              <a:rPr lang="en-US" sz="2000" dirty="0">
                <a:latin typeface="Comic Sans MS" pitchFamily="66" charset="0"/>
              </a:rPr>
              <a:t> iteration.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970A49D1-8F1C-9518-7881-31D9633C0248}"/>
              </a:ext>
            </a:extLst>
          </p:cNvPr>
          <p:cNvSpPr txBox="1"/>
          <p:nvPr/>
        </p:nvSpPr>
        <p:spPr>
          <a:xfrm>
            <a:off x="395536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7AA6A513-DFF0-823F-F6FD-817502EE282B}"/>
              </a:ext>
            </a:extLst>
          </p:cNvPr>
          <p:cNvSpPr txBox="1"/>
          <p:nvPr/>
        </p:nvSpPr>
        <p:spPr>
          <a:xfrm>
            <a:off x="971600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5FAB906D-DAAF-7148-0356-54A477C594B9}"/>
              </a:ext>
            </a:extLst>
          </p:cNvPr>
          <p:cNvSpPr txBox="1"/>
          <p:nvPr/>
        </p:nvSpPr>
        <p:spPr>
          <a:xfrm>
            <a:off x="1907704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C95298B0-D6E3-672A-A3BD-CD707C251E25}"/>
              </a:ext>
            </a:extLst>
          </p:cNvPr>
          <p:cNvSpPr txBox="1"/>
          <p:nvPr/>
        </p:nvSpPr>
        <p:spPr>
          <a:xfrm>
            <a:off x="3059832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57158A98-937C-0E1C-895C-E22DE1A13E1D}"/>
              </a:ext>
            </a:extLst>
          </p:cNvPr>
          <p:cNvSpPr txBox="1"/>
          <p:nvPr/>
        </p:nvSpPr>
        <p:spPr>
          <a:xfrm>
            <a:off x="4499992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h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1CAAF7CF-579F-3CE6-FC7D-D3486D63A3B4}"/>
              </a:ext>
            </a:extLst>
          </p:cNvPr>
          <p:cNvSpPr txBox="1"/>
          <p:nvPr/>
        </p:nvSpPr>
        <p:spPr>
          <a:xfrm>
            <a:off x="2627784" y="184516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... </a:t>
            </a:r>
            <a:endParaRPr lang="it-IT" sz="2000" dirty="0">
              <a:latin typeface="Comic Sans MS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64011C-69CD-FC74-8DC2-7F62AB452148}"/>
              </a:ext>
            </a:extLst>
          </p:cNvPr>
          <p:cNvGrpSpPr/>
          <p:nvPr/>
        </p:nvGrpSpPr>
        <p:grpSpPr>
          <a:xfrm>
            <a:off x="3033544" y="2245271"/>
            <a:ext cx="400110" cy="472455"/>
            <a:chOff x="3012604" y="2419180"/>
            <a:chExt cx="400110" cy="472455"/>
          </a:xfrm>
        </p:grpSpPr>
        <p:sp>
          <p:nvSpPr>
            <p:cNvPr id="19" name="CasellaDiTesto 3">
              <a:extLst>
                <a:ext uri="{FF2B5EF4-FFF2-40B4-BE49-F238E27FC236}">
                  <a16:creationId xmlns:a16="http://schemas.microsoft.com/office/drawing/2014/main" id="{1B19F30A-0404-E628-525B-3C97D269E6EA}"/>
                </a:ext>
              </a:extLst>
            </p:cNvPr>
            <p:cNvSpPr txBox="1"/>
            <p:nvPr/>
          </p:nvSpPr>
          <p:spPr>
            <a:xfrm>
              <a:off x="3110181" y="249152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mic Sans MS" pitchFamily="66" charset="0"/>
                </a:rPr>
                <a:t>i</a:t>
              </a:r>
              <a:endParaRPr lang="it-IT" sz="2000" dirty="0">
                <a:latin typeface="Comic Sans MS" pitchFamily="66" charset="0"/>
              </a:endParaRPr>
            </a:p>
          </p:txBody>
        </p:sp>
        <p:sp>
          <p:nvSpPr>
            <p:cNvPr id="20" name="CasellaDiTesto 3">
              <a:extLst>
                <a:ext uri="{FF2B5EF4-FFF2-40B4-BE49-F238E27FC236}">
                  <a16:creationId xmlns:a16="http://schemas.microsoft.com/office/drawing/2014/main" id="{003F5CB3-2BB7-19D0-0A34-517142D96D98}"/>
                </a:ext>
              </a:extLst>
            </p:cNvPr>
            <p:cNvSpPr txBox="1"/>
            <p:nvPr/>
          </p:nvSpPr>
          <p:spPr>
            <a:xfrm rot="16200000">
              <a:off x="3068643" y="2363141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itchFamily="66" charset="0"/>
                  <a:sym typeface="Symbol" panose="05050102010706020507" pitchFamily="18" charset="2"/>
                </a:rPr>
                <a:t></a:t>
              </a:r>
              <a:endParaRPr lang="it-IT" sz="2000" dirty="0">
                <a:latin typeface="Comic Sans MS" pitchFamily="66" charset="0"/>
              </a:endParaRPr>
            </a:p>
          </p:txBody>
        </p:sp>
      </p:grp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A9FB14EE-5B56-9F61-89ED-E4DBB369DFFA}"/>
              </a:ext>
            </a:extLst>
          </p:cNvPr>
          <p:cNvSpPr txBox="1"/>
          <p:nvPr/>
        </p:nvSpPr>
        <p:spPr>
          <a:xfrm>
            <a:off x="35496" y="371703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By the previous lemma it suffices to prove: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421377B5-509A-C385-F8BF-A188487F23B9}"/>
              </a:ext>
            </a:extLst>
          </p:cNvPr>
          <p:cNvSpPr txBox="1"/>
          <p:nvPr/>
        </p:nvSpPr>
        <p:spPr>
          <a:xfrm>
            <a:off x="35496" y="414908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Claim:</a:t>
            </a:r>
            <a:r>
              <a:rPr lang="en-US" sz="2000" dirty="0">
                <a:latin typeface="Comic Sans MS" pitchFamily="66" charset="0"/>
              </a:rPr>
              <a:t> no misreport can net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 house of an agent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...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j-1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B8660947-A891-5B4A-D85F-B8C2158B7A52}"/>
              </a:ext>
            </a:extLst>
          </p:cNvPr>
          <p:cNvSpPr txBox="1"/>
          <p:nvPr/>
        </p:nvSpPr>
        <p:spPr>
          <a:xfrm>
            <a:off x="35496" y="4725144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For each </a:t>
            </a:r>
            <a:r>
              <a:rPr lang="en-US" sz="2000" dirty="0" err="1">
                <a:latin typeface="Comic Sans MS" pitchFamily="66" charset="0"/>
              </a:rPr>
              <a:t>k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</a:t>
            </a:r>
            <a:r>
              <a:rPr lang="en-US" sz="2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5" name="CasellaDiTesto 3">
            <a:extLst>
              <a:ext uri="{FF2B5EF4-FFF2-40B4-BE49-F238E27FC236}">
                <a16:creationId xmlns:a16="http://schemas.microsoft.com/office/drawing/2014/main" id="{5B98A130-EA7F-E2E8-1D3C-300A66F4F42C}"/>
              </a:ext>
            </a:extLst>
          </p:cNvPr>
          <p:cNvSpPr txBox="1"/>
          <p:nvPr/>
        </p:nvSpPr>
        <p:spPr>
          <a:xfrm>
            <a:off x="212198" y="5169386"/>
            <a:ext cx="493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no agent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point to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at iteration 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BD65F95D-AB05-A96A-CA3F-BEAC5D4D7015}"/>
              </a:ext>
            </a:extLst>
          </p:cNvPr>
          <p:cNvSpPr txBox="1"/>
          <p:nvPr/>
        </p:nvSpPr>
        <p:spPr>
          <a:xfrm>
            <a:off x="212198" y="5949280"/>
            <a:ext cx="493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no agent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point to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at iteration &lt;k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0BBD26E9-9B89-6395-6742-84409D7B7A79}"/>
              </a:ext>
            </a:extLst>
          </p:cNvPr>
          <p:cNvSpPr txBox="1"/>
          <p:nvPr/>
        </p:nvSpPr>
        <p:spPr>
          <a:xfrm>
            <a:off x="1043608" y="5505038"/>
            <a:ext cx="493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otherwise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would belong to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baseline="-25000" dirty="0" err="1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it-IT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3">
            <a:extLst>
              <a:ext uri="{FF2B5EF4-FFF2-40B4-BE49-F238E27FC236}">
                <a16:creationId xmlns:a16="http://schemas.microsoft.com/office/drawing/2014/main" id="{EB155D6D-9F10-7ED9-B0E1-6D51EF07DE58}"/>
              </a:ext>
            </a:extLst>
          </p:cNvPr>
          <p:cNvSpPr txBox="1"/>
          <p:nvPr/>
        </p:nvSpPr>
        <p:spPr>
          <a:xfrm>
            <a:off x="1043608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otherwise  that agent would point to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at iteration k</a:t>
            </a:r>
            <a:endParaRPr lang="it-IT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0E490E-A161-AD2C-BD9B-4BE09F0A4AA6}"/>
              </a:ext>
            </a:extLst>
          </p:cNvPr>
          <p:cNvSpPr/>
          <p:nvPr/>
        </p:nvSpPr>
        <p:spPr>
          <a:xfrm>
            <a:off x="8647041" y="6432181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41C68E-8955-0EEC-89E8-8C98881C766E}"/>
              </a:ext>
            </a:extLst>
          </p:cNvPr>
          <p:cNvGrpSpPr/>
          <p:nvPr/>
        </p:nvGrpSpPr>
        <p:grpSpPr>
          <a:xfrm>
            <a:off x="1899320" y="2389287"/>
            <a:ext cx="440432" cy="535657"/>
            <a:chOff x="6823000" y="2532966"/>
            <a:chExt cx="440432" cy="53565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572B6F-927B-A2D4-6098-2BA63F7BF298}"/>
                </a:ext>
              </a:extLst>
            </p:cNvPr>
            <p:cNvSpPr/>
            <p:nvPr/>
          </p:nvSpPr>
          <p:spPr>
            <a:xfrm>
              <a:off x="6823000" y="270858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F8A6D5-640A-FC59-2C1D-BA6E67CBEBBC}"/>
                </a:ext>
              </a:extLst>
            </p:cNvPr>
            <p:cNvSpPr/>
            <p:nvPr/>
          </p:nvSpPr>
          <p:spPr>
            <a:xfrm>
              <a:off x="7119416" y="2924607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DF17B7-5318-4064-4881-678CE5C7A2A2}"/>
                </a:ext>
              </a:extLst>
            </p:cNvPr>
            <p:cNvSpPr/>
            <p:nvPr/>
          </p:nvSpPr>
          <p:spPr>
            <a:xfrm>
              <a:off x="7119416" y="253296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191E1F4-BA9E-852E-9571-AC78855ED876}"/>
                </a:ext>
              </a:extLst>
            </p:cNvPr>
            <p:cNvCxnSpPr>
              <a:cxnSpLocks/>
              <a:stCxn id="31" idx="0"/>
              <a:endCxn id="32" idx="4"/>
            </p:cNvCxnSpPr>
            <p:nvPr/>
          </p:nvCxnSpPr>
          <p:spPr>
            <a:xfrm flipV="1">
              <a:off x="7191424" y="2676982"/>
              <a:ext cx="0" cy="2476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770C72-6D27-CC51-B016-1524D0B22BA3}"/>
                </a:ext>
              </a:extLst>
            </p:cNvPr>
            <p:cNvCxnSpPr>
              <a:cxnSpLocks/>
              <a:stCxn id="32" idx="2"/>
              <a:endCxn id="30" idx="7"/>
            </p:cNvCxnSpPr>
            <p:nvPr/>
          </p:nvCxnSpPr>
          <p:spPr>
            <a:xfrm flipH="1">
              <a:off x="6945925" y="2604974"/>
              <a:ext cx="173491" cy="1247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0E67140-31B7-1AC6-E403-94860D6FF70C}"/>
                </a:ext>
              </a:extLst>
            </p:cNvPr>
            <p:cNvCxnSpPr>
              <a:cxnSpLocks/>
              <a:stCxn id="30" idx="5"/>
              <a:endCxn id="31" idx="1"/>
            </p:cNvCxnSpPr>
            <p:nvPr/>
          </p:nvCxnSpPr>
          <p:spPr>
            <a:xfrm>
              <a:off x="6945925" y="2831508"/>
              <a:ext cx="194582" cy="1141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D71B3EB-947E-D05B-C2EE-AC9C1D6D50E8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339752" y="2632752"/>
            <a:ext cx="791369" cy="2201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900195-3197-7D69-8995-3E094E27C57C}"/>
              </a:ext>
            </a:extLst>
          </p:cNvPr>
          <p:cNvGrpSpPr/>
          <p:nvPr/>
        </p:nvGrpSpPr>
        <p:grpSpPr>
          <a:xfrm>
            <a:off x="963216" y="2348880"/>
            <a:ext cx="440432" cy="535657"/>
            <a:chOff x="6823000" y="2532966"/>
            <a:chExt cx="440432" cy="53565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E158AC4-4DE8-EF24-147D-BABC6CDEBD36}"/>
                </a:ext>
              </a:extLst>
            </p:cNvPr>
            <p:cNvSpPr/>
            <p:nvPr/>
          </p:nvSpPr>
          <p:spPr>
            <a:xfrm>
              <a:off x="6823000" y="270858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BB16DD-25FE-2CBC-895F-0D5C42794DE3}"/>
                </a:ext>
              </a:extLst>
            </p:cNvPr>
            <p:cNvSpPr/>
            <p:nvPr/>
          </p:nvSpPr>
          <p:spPr>
            <a:xfrm>
              <a:off x="7119416" y="2924607"/>
              <a:ext cx="144016" cy="14401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010AEEF-EAB6-12D8-AD40-010B007C3CD4}"/>
                </a:ext>
              </a:extLst>
            </p:cNvPr>
            <p:cNvSpPr/>
            <p:nvPr/>
          </p:nvSpPr>
          <p:spPr>
            <a:xfrm>
              <a:off x="7119416" y="253296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A2B544A-68E8-119C-BE61-FABDE24B0211}"/>
                </a:ext>
              </a:extLst>
            </p:cNvPr>
            <p:cNvCxnSpPr>
              <a:cxnSpLocks/>
              <a:stCxn id="49" idx="0"/>
              <a:endCxn id="50" idx="4"/>
            </p:cNvCxnSpPr>
            <p:nvPr/>
          </p:nvCxnSpPr>
          <p:spPr>
            <a:xfrm flipV="1">
              <a:off x="7191424" y="2676982"/>
              <a:ext cx="0" cy="2476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2F388D2-E4CB-37C1-F088-92B4B1BCE05A}"/>
                </a:ext>
              </a:extLst>
            </p:cNvPr>
            <p:cNvCxnSpPr>
              <a:cxnSpLocks/>
              <a:stCxn id="50" idx="2"/>
              <a:endCxn id="48" idx="7"/>
            </p:cNvCxnSpPr>
            <p:nvPr/>
          </p:nvCxnSpPr>
          <p:spPr>
            <a:xfrm flipH="1">
              <a:off x="6945925" y="2604974"/>
              <a:ext cx="173491" cy="1247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601653-98D8-4AE6-7210-D455E23DDB68}"/>
                </a:ext>
              </a:extLst>
            </p:cNvPr>
            <p:cNvCxnSpPr>
              <a:cxnSpLocks/>
              <a:stCxn id="48" idx="5"/>
              <a:endCxn id="49" idx="1"/>
            </p:cNvCxnSpPr>
            <p:nvPr/>
          </p:nvCxnSpPr>
          <p:spPr>
            <a:xfrm>
              <a:off x="6945925" y="2831508"/>
              <a:ext cx="194582" cy="1141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867478E1-ABA4-C017-9FC3-2D1958C4C04A}"/>
              </a:ext>
            </a:extLst>
          </p:cNvPr>
          <p:cNvSpPr/>
          <p:nvPr/>
        </p:nvSpPr>
        <p:spPr>
          <a:xfrm>
            <a:off x="1475656" y="275527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0796072-565A-5322-B427-2F1CD42939A6}"/>
              </a:ext>
            </a:extLst>
          </p:cNvPr>
          <p:cNvSpPr/>
          <p:nvPr/>
        </p:nvSpPr>
        <p:spPr>
          <a:xfrm>
            <a:off x="1628056" y="2658533"/>
            <a:ext cx="1614677" cy="425798"/>
          </a:xfrm>
          <a:custGeom>
            <a:avLst/>
            <a:gdLst>
              <a:gd name="connsiteX0" fmla="*/ 0 w 1557866"/>
              <a:gd name="connsiteY0" fmla="*/ 194734 h 425798"/>
              <a:gd name="connsiteX1" fmla="*/ 524933 w 1557866"/>
              <a:gd name="connsiteY1" fmla="*/ 423334 h 425798"/>
              <a:gd name="connsiteX2" fmla="*/ 1176866 w 1557866"/>
              <a:gd name="connsiteY2" fmla="*/ 296334 h 425798"/>
              <a:gd name="connsiteX3" fmla="*/ 1557866 w 1557866"/>
              <a:gd name="connsiteY3" fmla="*/ 0 h 4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866" h="425798">
                <a:moveTo>
                  <a:pt x="0" y="194734"/>
                </a:moveTo>
                <a:cubicBezTo>
                  <a:pt x="164394" y="300567"/>
                  <a:pt x="328789" y="406401"/>
                  <a:pt x="524933" y="423334"/>
                </a:cubicBezTo>
                <a:cubicBezTo>
                  <a:pt x="721077" y="440267"/>
                  <a:pt x="1004711" y="366890"/>
                  <a:pt x="1176866" y="296334"/>
                </a:cubicBezTo>
                <a:cubicBezTo>
                  <a:pt x="1349021" y="225778"/>
                  <a:pt x="1453443" y="112889"/>
                  <a:pt x="1557866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54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A77F3F-FDD9-4E8B-7FCF-7E2D3EB8E377}"/>
              </a:ext>
            </a:extLst>
          </p:cNvPr>
          <p:cNvSpPr txBox="1"/>
          <p:nvPr/>
        </p:nvSpPr>
        <p:spPr>
          <a:xfrm>
            <a:off x="154747" y="4619371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886F3550-A711-6257-20AB-C654E9025E82}"/>
              </a:ext>
            </a:extLst>
          </p:cNvPr>
          <p:cNvSpPr txBox="1"/>
          <p:nvPr/>
        </p:nvSpPr>
        <p:spPr>
          <a:xfrm>
            <a:off x="154747" y="4901887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For every house allocation problem, the allocation computed by the TTC algorithm is the unique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E8AFD-F9EB-BE78-1002-EDD1022B1535}"/>
              </a:ext>
            </a:extLst>
          </p:cNvPr>
          <p:cNvSpPr/>
          <p:nvPr/>
        </p:nvSpPr>
        <p:spPr>
          <a:xfrm>
            <a:off x="165605" y="4653136"/>
            <a:ext cx="8870891" cy="115212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8A3CD5B6-880D-F2E2-D5FC-376FD4E994F9}"/>
              </a:ext>
            </a:extLst>
          </p:cNvPr>
          <p:cNvSpPr txBox="1"/>
          <p:nvPr/>
        </p:nvSpPr>
        <p:spPr>
          <a:xfrm>
            <a:off x="30025" y="2099091"/>
            <a:ext cx="9083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 reallocation of the houses. A subset of agents forms 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blocking coalition</a:t>
            </a:r>
            <a:r>
              <a:rPr lang="en-US" sz="2000" dirty="0">
                <a:latin typeface="Comic Sans MS" pitchFamily="66" charset="0"/>
              </a:rPr>
              <a:t> for this reallocation if they can internally reallocate their houses to make some member better off while making no member worse off.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987C26FD-6ADC-0091-0F27-0C807619D28F}"/>
              </a:ext>
            </a:extLst>
          </p:cNvPr>
          <p:cNvSpPr txBox="1"/>
          <p:nvPr/>
        </p:nvSpPr>
        <p:spPr>
          <a:xfrm>
            <a:off x="60050" y="3363505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core allocation</a:t>
            </a:r>
            <a:r>
              <a:rPr lang="en-US" sz="2000" dirty="0">
                <a:latin typeface="Comic Sans MS" pitchFamily="66" charset="0"/>
              </a:rPr>
              <a:t> is a reallocation with no blocking coalitions.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553C4B2D-E402-A03C-1DD3-F73D2CB71923}"/>
              </a:ext>
            </a:extLst>
          </p:cNvPr>
          <p:cNvSpPr txBox="1"/>
          <p:nvPr/>
        </p:nvSpPr>
        <p:spPr>
          <a:xfrm>
            <a:off x="72966" y="147719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Why the previous theorem is nice?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E280E97A-89FD-D443-BB71-21FDFFAB921A}"/>
              </a:ext>
            </a:extLst>
          </p:cNvPr>
          <p:cNvSpPr txBox="1"/>
          <p:nvPr/>
        </p:nvSpPr>
        <p:spPr>
          <a:xfrm>
            <a:off x="30025" y="760764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the mechanism that never reallocates anything is also truthful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C75DF-E3DD-CE5B-63D3-4D411FAEEB83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EA9B20A-9A96-9245-DA1C-C59D6CA2D478}"/>
              </a:ext>
            </a:extLst>
          </p:cNvPr>
          <p:cNvSpPr txBox="1"/>
          <p:nvPr/>
        </p:nvSpPr>
        <p:spPr>
          <a:xfrm>
            <a:off x="79041" y="2780928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agent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receives her first choice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D68E9B4D-E8FA-521C-6340-338DB86DB6E2}"/>
              </a:ext>
            </a:extLst>
          </p:cNvPr>
          <p:cNvSpPr txBox="1"/>
          <p:nvPr/>
        </p:nvSpPr>
        <p:spPr>
          <a:xfrm>
            <a:off x="603704" y="3255919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 </a:t>
            </a:r>
            <a:r>
              <a:rPr lang="en-US" sz="2000" dirty="0">
                <a:latin typeface="Comic Sans MS" pitchFamily="66" charset="0"/>
              </a:rPr>
              <a:t>is a blocking coalition for any allocation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Comic Sans MS" pitchFamily="66" charset="0"/>
              </a:rPr>
              <a:t> from the TTC one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1393003A-0547-02E7-2B98-C980960F1FE4}"/>
              </a:ext>
            </a:extLst>
          </p:cNvPr>
          <p:cNvSpPr txBox="1"/>
          <p:nvPr/>
        </p:nvSpPr>
        <p:spPr>
          <a:xfrm>
            <a:off x="35496" y="65262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1:</a:t>
            </a:r>
            <a:r>
              <a:rPr lang="en-US" sz="2000" dirty="0">
                <a:latin typeface="Comic Sans MS" pitchFamily="66" charset="0"/>
              </a:rPr>
              <a:t> every allocation that differs from the TTC allocation is not a core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438D72B0-193E-943E-DC0D-8CC8BE84BF16}"/>
              </a:ext>
            </a:extLst>
          </p:cNvPr>
          <p:cNvSpPr txBox="1"/>
          <p:nvPr/>
        </p:nvSpPr>
        <p:spPr>
          <a:xfrm>
            <a:off x="35496" y="151672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2:</a:t>
            </a:r>
            <a:r>
              <a:rPr lang="en-US" sz="2000" dirty="0">
                <a:latin typeface="Comic Sans MS" pitchFamily="66" charset="0"/>
              </a:rPr>
              <a:t> the TTC allocation is a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C25B379-3CC1-BFC0-F527-9CA92E7E5550}"/>
              </a:ext>
            </a:extLst>
          </p:cNvPr>
          <p:cNvSpPr/>
          <p:nvPr/>
        </p:nvSpPr>
        <p:spPr>
          <a:xfrm>
            <a:off x="179512" y="3358125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CA4F8031-1917-87A1-DA73-8FDD7458EE22}"/>
              </a:ext>
            </a:extLst>
          </p:cNvPr>
          <p:cNvSpPr txBox="1"/>
          <p:nvPr/>
        </p:nvSpPr>
        <p:spPr>
          <a:xfrm>
            <a:off x="612171" y="3787635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core allocation must agree with the TTC one on agents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2002EC2-1D65-8544-FD8E-DF17C3E37B02}"/>
              </a:ext>
            </a:extLst>
          </p:cNvPr>
          <p:cNvSpPr/>
          <p:nvPr/>
        </p:nvSpPr>
        <p:spPr>
          <a:xfrm>
            <a:off x="187979" y="3889841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FCBEA2CC-DEBE-BD80-6B0C-06298CA21632}"/>
              </a:ext>
            </a:extLst>
          </p:cNvPr>
          <p:cNvSpPr txBox="1"/>
          <p:nvPr/>
        </p:nvSpPr>
        <p:spPr>
          <a:xfrm>
            <a:off x="603704" y="4323294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agent in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receives her first choice outside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26E3BE5-0E4B-7CEC-4BF1-6BA460E1133A}"/>
              </a:ext>
            </a:extLst>
          </p:cNvPr>
          <p:cNvSpPr/>
          <p:nvPr/>
        </p:nvSpPr>
        <p:spPr>
          <a:xfrm>
            <a:off x="179512" y="4425500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670D918B-9465-F67D-B022-D33D8DE04841}"/>
              </a:ext>
            </a:extLst>
          </p:cNvPr>
          <p:cNvSpPr txBox="1"/>
          <p:nvPr/>
        </p:nvSpPr>
        <p:spPr>
          <a:xfrm>
            <a:off x="603704" y="4787280"/>
            <a:ext cx="8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2 </a:t>
            </a:r>
            <a:r>
              <a:rPr lang="en-US" sz="2000" dirty="0">
                <a:latin typeface="Comic Sans MS" pitchFamily="66" charset="0"/>
              </a:rPr>
              <a:t>is a blocking coalition for any allocation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Comic Sans MS" pitchFamily="66" charset="0"/>
              </a:rPr>
              <a:t> from the TTC one that agrees with TTC on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200F53-FA91-35D5-5BFA-21BA0D2E9435}"/>
              </a:ext>
            </a:extLst>
          </p:cNvPr>
          <p:cNvSpPr/>
          <p:nvPr/>
        </p:nvSpPr>
        <p:spPr>
          <a:xfrm>
            <a:off x="179512" y="4889486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2F2E6B14-7E2E-0A4E-B2C6-88A28CA3A535}"/>
              </a:ext>
            </a:extLst>
          </p:cNvPr>
          <p:cNvSpPr txBox="1"/>
          <p:nvPr/>
        </p:nvSpPr>
        <p:spPr>
          <a:xfrm>
            <a:off x="621628" y="5475422"/>
            <a:ext cx="8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core allocation must agree with the TTC one on agents in N</a:t>
            </a:r>
            <a:r>
              <a:rPr lang="en-US" sz="2000" baseline="-25000" dirty="0">
                <a:latin typeface="Comic Sans MS" pitchFamily="66" charset="0"/>
              </a:rPr>
              <a:t>1 </a:t>
            </a:r>
            <a:r>
              <a:rPr lang="en-US" sz="2000" dirty="0">
                <a:latin typeface="Comic Sans MS" pitchFamily="66" charset="0"/>
              </a:rPr>
              <a:t>and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404B16A-D00A-738A-EAD8-ADD918EC94F2}"/>
              </a:ext>
            </a:extLst>
          </p:cNvPr>
          <p:cNvSpPr/>
          <p:nvPr/>
        </p:nvSpPr>
        <p:spPr>
          <a:xfrm>
            <a:off x="197436" y="557762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1B771CF3-DF50-2DC6-E508-F8DD5CDC311E}"/>
              </a:ext>
            </a:extLst>
          </p:cNvPr>
          <p:cNvSpPr txBox="1"/>
          <p:nvPr/>
        </p:nvSpPr>
        <p:spPr>
          <a:xfrm>
            <a:off x="827584" y="62675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...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14684ED-07F8-3CC5-C0ED-B30FD28FB886}"/>
              </a:ext>
            </a:extLst>
          </p:cNvPr>
          <p:cNvSpPr/>
          <p:nvPr/>
        </p:nvSpPr>
        <p:spPr>
          <a:xfrm>
            <a:off x="179512" y="6384280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651C9-EE92-DC17-EC95-FCD128D5E5D5}"/>
              </a:ext>
            </a:extLst>
          </p:cNvPr>
          <p:cNvSpPr/>
          <p:nvPr/>
        </p:nvSpPr>
        <p:spPr>
          <a:xfrm>
            <a:off x="1439652" y="6364199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B1BA00F8-9218-0916-0F49-ACB7A0C1A542}"/>
              </a:ext>
            </a:extLst>
          </p:cNvPr>
          <p:cNvSpPr txBox="1"/>
          <p:nvPr/>
        </p:nvSpPr>
        <p:spPr>
          <a:xfrm>
            <a:off x="107504" y="227687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proof of Claim 1</a:t>
            </a:r>
            <a:endParaRPr lang="it-IT" sz="2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C75DF-E3DD-CE5B-63D3-4D411FAEEB83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EA9B20A-9A96-9245-DA1C-C59D6CA2D478}"/>
              </a:ext>
            </a:extLst>
          </p:cNvPr>
          <p:cNvSpPr txBox="1"/>
          <p:nvPr/>
        </p:nvSpPr>
        <p:spPr>
          <a:xfrm>
            <a:off x="107504" y="2692594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an arbitrary subset S of agents and an internal reallocation of their houses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1393003A-0547-02E7-2B98-C980960F1FE4}"/>
              </a:ext>
            </a:extLst>
          </p:cNvPr>
          <p:cNvSpPr txBox="1"/>
          <p:nvPr/>
        </p:nvSpPr>
        <p:spPr>
          <a:xfrm>
            <a:off x="35496" y="65262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1:</a:t>
            </a:r>
            <a:r>
              <a:rPr lang="en-US" sz="2000" dirty="0">
                <a:latin typeface="Comic Sans MS" pitchFamily="66" charset="0"/>
              </a:rPr>
              <a:t> every allocation that differs from the TTC allocation is not a core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438D72B0-193E-943E-DC0D-8CC8BE84BF16}"/>
              </a:ext>
            </a:extLst>
          </p:cNvPr>
          <p:cNvSpPr txBox="1"/>
          <p:nvPr/>
        </p:nvSpPr>
        <p:spPr>
          <a:xfrm>
            <a:off x="35496" y="151672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2:</a:t>
            </a:r>
            <a:r>
              <a:rPr lang="en-US" sz="2000" dirty="0">
                <a:latin typeface="Comic Sans MS" pitchFamily="66" charset="0"/>
              </a:rPr>
              <a:t> the TTC allocation is a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FCBEA2CC-DEBE-BD80-6B0C-06298CA21632}"/>
              </a:ext>
            </a:extLst>
          </p:cNvPr>
          <p:cNvSpPr txBox="1"/>
          <p:nvPr/>
        </p:nvSpPr>
        <p:spPr>
          <a:xfrm>
            <a:off x="197436" y="4211573"/>
            <a:ext cx="878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if C contains two agents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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t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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with </a:t>
            </a:r>
            <a:r>
              <a:rPr lang="en-US" sz="2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</a:t>
            </a:r>
            <a:r>
              <a:rPr lang="en-US" sz="2000" dirty="0" err="1">
                <a:latin typeface="Comic Sans MS" pitchFamily="66" charset="0"/>
              </a:rPr>
              <a:t>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670D918B-9465-F67D-B022-D33D8DE04841}"/>
              </a:ext>
            </a:extLst>
          </p:cNvPr>
          <p:cNvSpPr txBox="1"/>
          <p:nvPr/>
        </p:nvSpPr>
        <p:spPr>
          <a:xfrm>
            <a:off x="1173658" y="4582169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is worse off than in the TTC allocation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200F53-FA91-35D5-5BFA-21BA0D2E9435}"/>
              </a:ext>
            </a:extLst>
          </p:cNvPr>
          <p:cNvSpPr/>
          <p:nvPr/>
        </p:nvSpPr>
        <p:spPr>
          <a:xfrm>
            <a:off x="561590" y="4680019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651C9-EE92-DC17-EC95-FCD128D5E5D5}"/>
              </a:ext>
            </a:extLst>
          </p:cNvPr>
          <p:cNvSpPr/>
          <p:nvPr/>
        </p:nvSpPr>
        <p:spPr>
          <a:xfrm>
            <a:off x="8741132" y="6488794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B1BA00F8-9218-0916-0F49-ACB7A0C1A542}"/>
              </a:ext>
            </a:extLst>
          </p:cNvPr>
          <p:cNvSpPr txBox="1"/>
          <p:nvPr/>
        </p:nvSpPr>
        <p:spPr>
          <a:xfrm>
            <a:off x="107504" y="227687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proof of Claim 2</a:t>
            </a:r>
            <a:endParaRPr lang="it-IT" sz="2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9EDEEF65-6432-6479-D37B-7724E7DCCE70}"/>
              </a:ext>
            </a:extLst>
          </p:cNvPr>
          <p:cNvSpPr txBox="1"/>
          <p:nvPr/>
        </p:nvSpPr>
        <p:spPr>
          <a:xfrm>
            <a:off x="107504" y="342900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reallocation partitions S into directed cycles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14CE7DE0-B933-DADE-DB61-C4224685465C}"/>
              </a:ext>
            </a:extLst>
          </p:cNvPr>
          <p:cNvSpPr txBox="1"/>
          <p:nvPr/>
        </p:nvSpPr>
        <p:spPr>
          <a:xfrm>
            <a:off x="107504" y="382911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any such cycle C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D87AEA17-76B9-DF74-86D4-953E49A53D50}"/>
              </a:ext>
            </a:extLst>
          </p:cNvPr>
          <p:cNvSpPr txBox="1"/>
          <p:nvPr/>
        </p:nvSpPr>
        <p:spPr>
          <a:xfrm>
            <a:off x="197436" y="5074397"/>
            <a:ext cx="87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if C contains agents all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but there is an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that does not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receives her favorite choice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823BDB63-D157-EBB9-828B-50373424A374}"/>
              </a:ext>
            </a:extLst>
          </p:cNvPr>
          <p:cNvSpPr txBox="1"/>
          <p:nvPr/>
        </p:nvSpPr>
        <p:spPr>
          <a:xfrm>
            <a:off x="1188949" y="5780908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is worse off than in the TTC allocation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249647-7873-D7D2-38BD-15823DC8DAAF}"/>
              </a:ext>
            </a:extLst>
          </p:cNvPr>
          <p:cNvSpPr/>
          <p:nvPr/>
        </p:nvSpPr>
        <p:spPr>
          <a:xfrm>
            <a:off x="576881" y="587875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D656EBC6-58BB-054C-2CAA-C9AB1AA10544}"/>
              </a:ext>
            </a:extLst>
          </p:cNvPr>
          <p:cNvSpPr txBox="1"/>
          <p:nvPr/>
        </p:nvSpPr>
        <p:spPr>
          <a:xfrm>
            <a:off x="820950" y="6381328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TTC allocation has no blocking coalitions.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648BAB7-3C11-45C1-0681-51A107537522}"/>
              </a:ext>
            </a:extLst>
          </p:cNvPr>
          <p:cNvSpPr/>
          <p:nvPr/>
        </p:nvSpPr>
        <p:spPr>
          <a:xfrm>
            <a:off x="208882" y="647917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 animBg="1"/>
      <p:bldP spid="21" grpId="0" animBg="1"/>
      <p:bldP spid="2" grpId="0"/>
      <p:bldP spid="3" grpId="0"/>
      <p:bldP spid="20" grpId="0"/>
      <p:bldP spid="23" grpId="0"/>
      <p:bldP spid="24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Mechanism Design Without Money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C1C3AB-222C-D822-CBA6-0DAD94C07088}"/>
              </a:ext>
            </a:extLst>
          </p:cNvPr>
          <p:cNvSpPr txBox="1"/>
          <p:nvPr/>
        </p:nvSpPr>
        <p:spPr>
          <a:xfrm>
            <a:off x="521298" y="5340236"/>
            <a:ext cx="61389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reference:</a:t>
            </a:r>
            <a:endParaRPr lang="en-US" dirty="0">
              <a:solidFill>
                <a:srgbClr val="3366FF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Twenty Lectures in Algorithmic Game Theory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Tim </a:t>
            </a:r>
            <a:r>
              <a:rPr lang="en-US" dirty="0" err="1">
                <a:latin typeface="Comic Sans MS" pitchFamily="66" charset="0"/>
                <a:sym typeface="Symbol" panose="05050102010706020507" pitchFamily="18" charset="2"/>
              </a:rPr>
              <a:t>Roughgarden</a:t>
            </a:r>
            <a:br>
              <a:rPr lang="en-US" dirty="0">
                <a:latin typeface="Comic Sans MS" pitchFamily="66" charset="0"/>
                <a:sym typeface="Symbol" panose="05050102010706020507" pitchFamily="18" charset="2"/>
              </a:rPr>
            </a:b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Chapters 9 &amp; 10.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5184576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Kidney Exchange</a:t>
            </a:r>
          </a:p>
        </p:txBody>
      </p:sp>
    </p:spTree>
    <p:extLst>
      <p:ext uri="{BB962C8B-B14F-4D97-AF65-F5344CB8AC3E}">
        <p14:creationId xmlns:p14="http://schemas.microsoft.com/office/powerpoint/2010/main" val="51745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686075-9CBF-4AF6-FB2C-EF3F97096A00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Background 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F6DF89A0-F088-DAAA-B0C4-575D3D255836}"/>
              </a:ext>
            </a:extLst>
          </p:cNvPr>
          <p:cNvSpPr txBox="1"/>
          <p:nvPr/>
        </p:nvSpPr>
        <p:spPr>
          <a:xfrm>
            <a:off x="50660" y="2613392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compatibility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having a living kidney donors is not always enough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patient-donor pair can be incompatible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(primary culprits for incompatibility: blood and tissue types need to match)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A5EB333B-1CEC-F67B-5DE2-CB6D0D65C13D}"/>
              </a:ext>
            </a:extLst>
          </p:cNvPr>
          <p:cNvSpPr txBox="1"/>
          <p:nvPr/>
        </p:nvSpPr>
        <p:spPr>
          <a:xfrm>
            <a:off x="34384" y="509131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many people suffer from kidney failure and need a kidney transplant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 US more than 100.000 people are on the waiting list for such a transplant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old idea (used also for other organs): deceased donors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special feature for kidneys: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living</a:t>
            </a:r>
            <a:r>
              <a:rPr lang="en-US" sz="2000" dirty="0">
                <a:latin typeface="Comic Sans MS" pitchFamily="66" charset="0"/>
              </a:rPr>
              <a:t> donors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 healthy person can survive just fine with a single kidney)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8E14AB-828F-6A86-BADE-E9E3BD66989B}"/>
              </a:ext>
            </a:extLst>
          </p:cNvPr>
          <p:cNvSpPr/>
          <p:nvPr/>
        </p:nvSpPr>
        <p:spPr>
          <a:xfrm>
            <a:off x="2843808" y="465313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8C3EE4-3AD7-2A4C-B87E-DC979AD43044}"/>
              </a:ext>
            </a:extLst>
          </p:cNvPr>
          <p:cNvSpPr/>
          <p:nvPr/>
        </p:nvSpPr>
        <p:spPr>
          <a:xfrm>
            <a:off x="2843808" y="56612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64B0D7-7A35-AA9D-3EA6-983AE230F195}"/>
              </a:ext>
            </a:extLst>
          </p:cNvPr>
          <p:cNvSpPr/>
          <p:nvPr/>
        </p:nvSpPr>
        <p:spPr>
          <a:xfrm>
            <a:off x="5436096" y="465313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7501D7-84FA-6447-89F7-BE7272D27C12}"/>
              </a:ext>
            </a:extLst>
          </p:cNvPr>
          <p:cNvSpPr/>
          <p:nvPr/>
        </p:nvSpPr>
        <p:spPr>
          <a:xfrm>
            <a:off x="5436096" y="56612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E3C78A2-C6B8-07A2-8992-8021930C049C}"/>
              </a:ext>
            </a:extLst>
          </p:cNvPr>
          <p:cNvSpPr txBox="1"/>
          <p:nvPr/>
        </p:nvSpPr>
        <p:spPr>
          <a:xfrm>
            <a:off x="1079613" y="580061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B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D60AE16E-FBA6-622E-5720-6A4EDD168D73}"/>
              </a:ext>
            </a:extLst>
          </p:cNvPr>
          <p:cNvSpPr txBox="1"/>
          <p:nvPr/>
        </p:nvSpPr>
        <p:spPr>
          <a:xfrm>
            <a:off x="1100371" y="4792506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A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97C4DEBA-A91B-89F2-FFE5-6078D52B8294}"/>
              </a:ext>
            </a:extLst>
          </p:cNvPr>
          <p:cNvSpPr txBox="1"/>
          <p:nvPr/>
        </p:nvSpPr>
        <p:spPr>
          <a:xfrm>
            <a:off x="6300192" y="4768262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B</a:t>
            </a:r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101A12E7-4BB8-CFB8-5DDC-5695234AF434}"/>
              </a:ext>
            </a:extLst>
          </p:cNvPr>
          <p:cNvSpPr txBox="1"/>
          <p:nvPr/>
        </p:nvSpPr>
        <p:spPr>
          <a:xfrm>
            <a:off x="6300191" y="5813901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260621-B9E2-C907-CF9D-19898660C701}"/>
              </a:ext>
            </a:extLst>
          </p:cNvPr>
          <p:cNvCxnSpPr>
            <a:cxnSpLocks/>
            <a:stCxn id="3" idx="4"/>
            <a:endCxn id="5" idx="0"/>
          </p:cNvCxnSpPr>
          <p:nvPr/>
        </p:nvCxnSpPr>
        <p:spPr>
          <a:xfrm>
            <a:off x="3167844" y="530120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0282AC-7869-CF20-E447-F744BA4A2229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5760132" y="530120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96556320-D07A-4AD4-3886-D32142B32562}"/>
              </a:ext>
            </a:extLst>
          </p:cNvPr>
          <p:cNvSpPr txBox="1"/>
          <p:nvPr/>
        </p:nvSpPr>
        <p:spPr>
          <a:xfrm>
            <a:off x="3419872" y="416853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idea: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swap donors!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C1B96-0653-F0DE-9011-1E429A19387A}"/>
              </a:ext>
            </a:extLst>
          </p:cNvPr>
          <p:cNvCxnSpPr>
            <a:stCxn id="7" idx="2"/>
            <a:endCxn id="3" idx="6"/>
          </p:cNvCxnSpPr>
          <p:nvPr/>
        </p:nvCxnSpPr>
        <p:spPr>
          <a:xfrm flipH="1" flipV="1">
            <a:off x="3491880" y="4977172"/>
            <a:ext cx="194421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8AB895-A070-6AF2-02B0-220D3FFFEED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491880" y="4977172"/>
            <a:ext cx="194421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6AA2B398-38C6-FAD4-6AE0-23752E17380E}"/>
              </a:ext>
            </a:extLst>
          </p:cNvPr>
          <p:cNvSpPr txBox="1"/>
          <p:nvPr/>
        </p:nvSpPr>
        <p:spPr>
          <a:xfrm>
            <a:off x="3057096" y="642262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  <a:sym typeface="Symbol" panose="05050102010706020507" pitchFamily="18" charset="2"/>
              </a:rPr>
              <a:t>kidney exchange</a:t>
            </a:r>
          </a:p>
        </p:txBody>
      </p:sp>
    </p:spTree>
    <p:extLst>
      <p:ext uri="{BB962C8B-B14F-4D97-AF65-F5344CB8AC3E}">
        <p14:creationId xmlns:p14="http://schemas.microsoft.com/office/powerpoint/2010/main" val="2012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0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A57DBC-B7B9-A6CB-A091-D813454E3550}"/>
              </a:ext>
            </a:extLst>
          </p:cNvPr>
          <p:cNvSpPr txBox="1"/>
          <p:nvPr/>
        </p:nvSpPr>
        <p:spPr>
          <a:xfrm>
            <a:off x="34384" y="509131"/>
            <a:ext cx="90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initially, few kidney exchanges were done on an ad-hoc basis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This made clear the need of a system to organize kidney exchanges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system where patient-donor pairs can register and be matched with others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39955D0-E261-6889-72CC-DD0A0939D732}"/>
              </a:ext>
            </a:extLst>
          </p:cNvPr>
          <p:cNvSpPr txBox="1"/>
          <p:nvPr/>
        </p:nvSpPr>
        <p:spPr>
          <a:xfrm>
            <a:off x="107504" y="21328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goal: </a:t>
            </a:r>
            <a:r>
              <a:rPr lang="en-US" sz="2000" dirty="0">
                <a:latin typeface="Comic Sans MS" pitchFamily="66" charset="0"/>
              </a:rPr>
              <a:t>how such an exchange system can be designed in order to enable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as many matches as possible?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84E72A3D-8E71-FF38-2903-DC8E44F92EF1}"/>
              </a:ext>
            </a:extLst>
          </p:cNvPr>
          <p:cNvSpPr txBox="1"/>
          <p:nvPr/>
        </p:nvSpPr>
        <p:spPr>
          <a:xfrm>
            <a:off x="101320" y="3316922"/>
            <a:ext cx="904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currently, monetary compensation is illegal in most of the countries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71BBE7-47E6-833A-4593-CAC015C44365}"/>
              </a:ext>
            </a:extLst>
          </p:cNvPr>
          <p:cNvSpPr/>
          <p:nvPr/>
        </p:nvSpPr>
        <p:spPr>
          <a:xfrm>
            <a:off x="1115616" y="456006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6558570-6FC7-7117-F1CC-B77475702101}"/>
              </a:ext>
            </a:extLst>
          </p:cNvPr>
          <p:cNvSpPr txBox="1"/>
          <p:nvPr/>
        </p:nvSpPr>
        <p:spPr>
          <a:xfrm>
            <a:off x="2195736" y="435014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problem naturally modeled as a mechanism design problem without money</a:t>
            </a:r>
          </a:p>
        </p:txBody>
      </p:sp>
    </p:spTree>
    <p:extLst>
      <p:ext uri="{BB962C8B-B14F-4D97-AF65-F5344CB8AC3E}">
        <p14:creationId xmlns:p14="http://schemas.microsoft.com/office/powerpoint/2010/main" val="23108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710373-BBD4-F46B-1E94-655CFCB3CAAA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E5340C25-22ED-0E15-FF7A-FEB1DBD763CA}"/>
              </a:ext>
            </a:extLst>
          </p:cNvPr>
          <p:cNvSpPr txBox="1"/>
          <p:nvPr/>
        </p:nvSpPr>
        <p:spPr>
          <a:xfrm>
            <a:off x="30025" y="620688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patient-donor pair treated as a agent-house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patient=agent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donor=house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patient’s total ordering over the donors can be defined according to the estimated probability of a successful kidney transplant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64D2F79C-0D81-9F92-4B76-634BC9D20147}"/>
              </a:ext>
            </a:extLst>
          </p:cNvPr>
          <p:cNvSpPr txBox="1"/>
          <p:nvPr/>
        </p:nvSpPr>
        <p:spPr>
          <a:xfrm>
            <a:off x="50660" y="2492896"/>
            <a:ext cx="904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use the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TCC algorithm </a:t>
            </a:r>
            <a:r>
              <a:rPr lang="en-US" sz="2000" dirty="0">
                <a:latin typeface="Comic Sans MS" pitchFamily="66" charset="0"/>
              </a:rPr>
              <a:t>to find kidney exchanges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A404F14-011F-7CDD-1896-BA9CBBD3AB70}"/>
              </a:ext>
            </a:extLst>
          </p:cNvPr>
          <p:cNvSpPr txBox="1"/>
          <p:nvPr/>
        </p:nvSpPr>
        <p:spPr>
          <a:xfrm>
            <a:off x="43734" y="3009146"/>
            <a:ext cx="904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reallocation of donors suggested by the TCC algorithm can only improve every patient’s probability of a successful transplant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B41F8-79BE-ADF5-6B37-B032D9DE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03" y="4145632"/>
            <a:ext cx="3374265" cy="1371600"/>
          </a:xfrm>
          <a:prstGeom prst="rect">
            <a:avLst/>
          </a:prstGeom>
        </p:spPr>
      </p:pic>
      <p:sp>
        <p:nvSpPr>
          <p:cNvPr id="10" name="CasellaDiTesto 3">
            <a:extLst>
              <a:ext uri="{FF2B5EF4-FFF2-40B4-BE49-F238E27FC236}">
                <a16:creationId xmlns:a16="http://schemas.microsoft.com/office/drawing/2014/main" id="{E1E62FC8-7061-9B23-499B-FF9CCBDA1484}"/>
              </a:ext>
            </a:extLst>
          </p:cNvPr>
          <p:cNvSpPr txBox="1"/>
          <p:nvPr/>
        </p:nvSpPr>
        <p:spPr>
          <a:xfrm>
            <a:off x="611560" y="5613047"/>
            <a:ext cx="80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Good case for the TTC algorithm.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each circle represents an incompatible patient-donor pair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each arrow represents a kidney transplant from the donor in the first </a:t>
            </a:r>
            <a:br>
              <a:rPr lang="en-US" dirty="0">
                <a:latin typeface="Comic Sans MS" pitchFamily="66" charset="0"/>
                <a:sym typeface="Symbol" panose="05050102010706020507" pitchFamily="18" charset="2"/>
              </a:rPr>
            </a:b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 pair to the patient of the second pair.</a:t>
            </a:r>
          </a:p>
        </p:txBody>
      </p:sp>
    </p:spTree>
    <p:extLst>
      <p:ext uri="{BB962C8B-B14F-4D97-AF65-F5344CB8AC3E}">
        <p14:creationId xmlns:p14="http://schemas.microsoft.com/office/powerpoint/2010/main" val="36862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276D9-5795-DA63-F79D-2B03B70C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95" y="3789040"/>
            <a:ext cx="3374265" cy="1371600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3DED8C5A-D72D-573A-B36F-7DDD72B04B3D}"/>
              </a:ext>
            </a:extLst>
          </p:cNvPr>
          <p:cNvSpPr txBox="1"/>
          <p:nvPr/>
        </p:nvSpPr>
        <p:spPr>
          <a:xfrm>
            <a:off x="96242" y="4340502"/>
            <a:ext cx="32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how many surgeries?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D586FDB6-4043-56D1-4C66-9DC9D37E39D4}"/>
              </a:ext>
            </a:extLst>
          </p:cNvPr>
          <p:cNvSpPr txBox="1"/>
          <p:nvPr/>
        </p:nvSpPr>
        <p:spPr>
          <a:xfrm>
            <a:off x="96242" y="5153522"/>
            <a:ext cx="66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what if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-D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surgeries today and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-D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surgeries tomorrow?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ABA748F3-6626-FF51-A96C-9F4B5410D328}"/>
              </a:ext>
            </a:extLst>
          </p:cNvPr>
          <p:cNvSpPr txBox="1"/>
          <p:nvPr/>
        </p:nvSpPr>
        <p:spPr>
          <a:xfrm>
            <a:off x="2448271" y="4350836"/>
            <a:ext cx="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4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8F8B90D5-52A9-D00F-D66C-C289D6BCF0AC}"/>
              </a:ext>
            </a:extLst>
          </p:cNvPr>
          <p:cNvSpPr txBox="1"/>
          <p:nvPr/>
        </p:nvSpPr>
        <p:spPr>
          <a:xfrm>
            <a:off x="114067" y="5580980"/>
            <a:ext cx="799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D</a:t>
            </a:r>
            <a:r>
              <a:rPr lang="en-US" baseline="-250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 could renege on her offer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 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unfairly got a kidney for free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is still sick and can no longer participate in a kidney exchange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D586FDB6-4043-56D1-4C66-9DC9D37E39D4}"/>
              </a:ext>
            </a:extLst>
          </p:cNvPr>
          <p:cNvSpPr txBox="1"/>
          <p:nvPr/>
        </p:nvSpPr>
        <p:spPr>
          <a:xfrm>
            <a:off x="3377242" y="5593771"/>
            <a:ext cx="231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really bad case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F5DFF-A1A5-DD48-0444-ED033D9E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37112"/>
            <a:ext cx="7031865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5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modeling patient’s preferences as a total order over donors is overkill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(binary preferences over donors are more appropriate)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E8C535-1E6F-2980-44DB-1E9DD48B97BA}"/>
              </a:ext>
            </a:extLst>
          </p:cNvPr>
          <p:cNvSpPr/>
          <p:nvPr/>
        </p:nvSpPr>
        <p:spPr>
          <a:xfrm>
            <a:off x="1043608" y="5461287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A2D7A9B-9DF2-D793-35CD-6D21BACF8516}"/>
              </a:ext>
            </a:extLst>
          </p:cNvPr>
          <p:cNvSpPr txBox="1"/>
          <p:nvPr/>
        </p:nvSpPr>
        <p:spPr>
          <a:xfrm>
            <a:off x="1763688" y="539951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change the model: </a:t>
            </a:r>
            <a:r>
              <a:rPr lang="en-US" sz="2000" dirty="0">
                <a:latin typeface="Comic Sans MS" pitchFamily="66" charset="0"/>
              </a:rPr>
              <a:t>use graph matching!</a:t>
            </a:r>
          </a:p>
        </p:txBody>
      </p:sp>
    </p:spTree>
    <p:extLst>
      <p:ext uri="{BB962C8B-B14F-4D97-AF65-F5344CB8AC3E}">
        <p14:creationId xmlns:p14="http://schemas.microsoft.com/office/powerpoint/2010/main" val="19147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F11F89-F41D-E573-B677-1402F49FF0BB}"/>
              </a:ext>
            </a:extLst>
          </p:cNvPr>
          <p:cNvGrpSpPr/>
          <p:nvPr/>
        </p:nvGrpSpPr>
        <p:grpSpPr>
          <a:xfrm>
            <a:off x="2089428" y="3555391"/>
            <a:ext cx="4551480" cy="2470746"/>
            <a:chOff x="2089428" y="3555391"/>
            <a:chExt cx="4551480" cy="24707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8EFA74-C288-2A82-6A4B-A1D05A60FC8A}"/>
                </a:ext>
              </a:extLst>
            </p:cNvPr>
            <p:cNvSpPr/>
            <p:nvPr/>
          </p:nvSpPr>
          <p:spPr>
            <a:xfrm>
              <a:off x="2123728" y="3561859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ED7E7E-D075-5B5A-D5C1-CC07F9E6C705}"/>
                </a:ext>
              </a:extLst>
            </p:cNvPr>
            <p:cNvSpPr txBox="1"/>
            <p:nvPr/>
          </p:nvSpPr>
          <p:spPr>
            <a:xfrm>
              <a:off x="2119850" y="3643775"/>
              <a:ext cx="678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B3DF50-61BD-717D-65CF-0CD74040950F}"/>
                </a:ext>
              </a:extLst>
            </p:cNvPr>
            <p:cNvSpPr/>
            <p:nvPr/>
          </p:nvSpPr>
          <p:spPr>
            <a:xfrm>
              <a:off x="4319972" y="3555391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D6624-3552-05A0-CF36-66C7B16D1CDD}"/>
                </a:ext>
              </a:extLst>
            </p:cNvPr>
            <p:cNvSpPr txBox="1"/>
            <p:nvPr/>
          </p:nvSpPr>
          <p:spPr>
            <a:xfrm>
              <a:off x="4289550" y="3655680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56282B-2FE6-DA29-D95F-489919BE3415}"/>
                </a:ext>
              </a:extLst>
            </p:cNvPr>
            <p:cNvSpPr/>
            <p:nvPr/>
          </p:nvSpPr>
          <p:spPr>
            <a:xfrm>
              <a:off x="2119850" y="526520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29AA50-2F67-4140-86FE-D21900722AF3}"/>
                </a:ext>
              </a:extLst>
            </p:cNvPr>
            <p:cNvSpPr txBox="1"/>
            <p:nvPr/>
          </p:nvSpPr>
          <p:spPr>
            <a:xfrm>
              <a:off x="2089428" y="5365493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302F46-A483-4B05-D881-9662468261AF}"/>
                </a:ext>
              </a:extLst>
            </p:cNvPr>
            <p:cNvSpPr/>
            <p:nvPr/>
          </p:nvSpPr>
          <p:spPr>
            <a:xfrm>
              <a:off x="4316094" y="5279517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3AD45A-569C-0117-C8C8-7D1CE016F320}"/>
                </a:ext>
              </a:extLst>
            </p:cNvPr>
            <p:cNvSpPr txBox="1"/>
            <p:nvPr/>
          </p:nvSpPr>
          <p:spPr>
            <a:xfrm>
              <a:off x="4285672" y="5379806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725C67-5EE7-D62E-C723-AD499AE342B1}"/>
                </a:ext>
              </a:extLst>
            </p:cNvPr>
            <p:cNvSpPr/>
            <p:nvPr/>
          </p:nvSpPr>
          <p:spPr>
            <a:xfrm>
              <a:off x="5924706" y="4495880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F06439-2BF2-1933-0103-DF6D0F3A43DA}"/>
                </a:ext>
              </a:extLst>
            </p:cNvPr>
            <p:cNvSpPr txBox="1"/>
            <p:nvPr/>
          </p:nvSpPr>
          <p:spPr>
            <a:xfrm>
              <a:off x="5894284" y="4596169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A3AE946-DC1C-7D34-5F0A-F3BF47ED1F2F}"/>
                </a:ext>
              </a:extLst>
            </p:cNvPr>
            <p:cNvCxnSpPr/>
            <p:nvPr/>
          </p:nvCxnSpPr>
          <p:spPr>
            <a:xfrm>
              <a:off x="2771800" y="3861048"/>
              <a:ext cx="1585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21C6E1-3027-9A5C-035C-A197783E06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7922" y="5589240"/>
              <a:ext cx="15481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F97933-9562-7C1F-0966-07C830BEA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166" y="5039833"/>
              <a:ext cx="1062118" cy="477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58B152-4861-F922-587F-19B0A1318D1E}"/>
                </a:ext>
              </a:extLst>
            </p:cNvPr>
            <p:cNvCxnSpPr>
              <a:cxnSpLocks/>
              <a:stCxn id="10" idx="0"/>
              <a:endCxn id="6" idx="4"/>
            </p:cNvCxnSpPr>
            <p:nvPr/>
          </p:nvCxnSpPr>
          <p:spPr>
            <a:xfrm flipV="1">
              <a:off x="2443886" y="4209931"/>
              <a:ext cx="3878" cy="1055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3F76C8-1326-8764-6952-FA0B1F275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1150" y="4223259"/>
              <a:ext cx="3878" cy="1055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9FF533-122A-2ABF-96B6-1E52B4DA6116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681710" y="4104117"/>
              <a:ext cx="1729292" cy="1270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sellaDiTesto 3">
            <a:extLst>
              <a:ext uri="{FF2B5EF4-FFF2-40B4-BE49-F238E27FC236}">
                <a16:creationId xmlns:a16="http://schemas.microsoft.com/office/drawing/2014/main" id="{FEFE2D4E-654B-6DE7-2329-6C905D6F3F07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EFA74-C288-2A82-6A4B-A1D05A60FC8A}"/>
              </a:ext>
            </a:extLst>
          </p:cNvPr>
          <p:cNvSpPr/>
          <p:nvPr/>
        </p:nvSpPr>
        <p:spPr>
          <a:xfrm>
            <a:off x="2123728" y="3561859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D7E7E-D075-5B5A-D5C1-CC07F9E6C705}"/>
              </a:ext>
            </a:extLst>
          </p:cNvPr>
          <p:cNvSpPr txBox="1"/>
          <p:nvPr/>
        </p:nvSpPr>
        <p:spPr>
          <a:xfrm>
            <a:off x="2119850" y="3643775"/>
            <a:ext cx="6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3DF50-61BD-717D-65CF-0CD74040950F}"/>
              </a:ext>
            </a:extLst>
          </p:cNvPr>
          <p:cNvSpPr/>
          <p:nvPr/>
        </p:nvSpPr>
        <p:spPr>
          <a:xfrm>
            <a:off x="4319972" y="3555391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D6624-3552-05A0-CF36-66C7B16D1CDD}"/>
              </a:ext>
            </a:extLst>
          </p:cNvPr>
          <p:cNvSpPr txBox="1"/>
          <p:nvPr/>
        </p:nvSpPr>
        <p:spPr>
          <a:xfrm>
            <a:off x="4289550" y="3655680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6282B-2FE6-DA29-D95F-489919BE3415}"/>
              </a:ext>
            </a:extLst>
          </p:cNvPr>
          <p:cNvSpPr/>
          <p:nvPr/>
        </p:nvSpPr>
        <p:spPr>
          <a:xfrm>
            <a:off x="2119850" y="5265204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9AA50-2F67-4140-86FE-D21900722AF3}"/>
              </a:ext>
            </a:extLst>
          </p:cNvPr>
          <p:cNvSpPr txBox="1"/>
          <p:nvPr/>
        </p:nvSpPr>
        <p:spPr>
          <a:xfrm>
            <a:off x="2089428" y="5365493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02F46-A483-4B05-D881-9662468261AF}"/>
              </a:ext>
            </a:extLst>
          </p:cNvPr>
          <p:cNvSpPr/>
          <p:nvPr/>
        </p:nvSpPr>
        <p:spPr>
          <a:xfrm>
            <a:off x="4316094" y="5279517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AD45A-569C-0117-C8C8-7D1CE016F320}"/>
              </a:ext>
            </a:extLst>
          </p:cNvPr>
          <p:cNvSpPr txBox="1"/>
          <p:nvPr/>
        </p:nvSpPr>
        <p:spPr>
          <a:xfrm>
            <a:off x="4285672" y="5379806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25C67-5EE7-D62E-C723-AD499AE342B1}"/>
              </a:ext>
            </a:extLst>
          </p:cNvPr>
          <p:cNvSpPr/>
          <p:nvPr/>
        </p:nvSpPr>
        <p:spPr>
          <a:xfrm>
            <a:off x="5924706" y="449588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6439-2BF2-1933-0103-DF6D0F3A43DA}"/>
              </a:ext>
            </a:extLst>
          </p:cNvPr>
          <p:cNvSpPr txBox="1"/>
          <p:nvPr/>
        </p:nvSpPr>
        <p:spPr>
          <a:xfrm>
            <a:off x="5894284" y="4596169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AE946-DC1C-7D34-5F0A-F3BF47ED1F2F}"/>
              </a:ext>
            </a:extLst>
          </p:cNvPr>
          <p:cNvCxnSpPr/>
          <p:nvPr/>
        </p:nvCxnSpPr>
        <p:spPr>
          <a:xfrm>
            <a:off x="2771800" y="3861048"/>
            <a:ext cx="1585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1C6E1-3027-9A5C-035C-A197783E064C}"/>
              </a:ext>
            </a:extLst>
          </p:cNvPr>
          <p:cNvCxnSpPr>
            <a:cxnSpLocks/>
          </p:cNvCxnSpPr>
          <p:nvPr/>
        </p:nvCxnSpPr>
        <p:spPr>
          <a:xfrm>
            <a:off x="2767922" y="5589240"/>
            <a:ext cx="15481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97933-9562-7C1F-0966-07C830BEA2C8}"/>
              </a:ext>
            </a:extLst>
          </p:cNvPr>
          <p:cNvCxnSpPr>
            <a:cxnSpLocks/>
          </p:cNvCxnSpPr>
          <p:nvPr/>
        </p:nvCxnSpPr>
        <p:spPr>
          <a:xfrm flipV="1">
            <a:off x="4964166" y="5039833"/>
            <a:ext cx="1062118" cy="4773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8B152-4861-F922-587F-19B0A1318D1E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2443886" y="4209931"/>
            <a:ext cx="3878" cy="1055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3F76C8-1326-8764-6952-FA0B1F27526C}"/>
              </a:ext>
            </a:extLst>
          </p:cNvPr>
          <p:cNvCxnSpPr>
            <a:cxnSpLocks/>
          </p:cNvCxnSpPr>
          <p:nvPr/>
        </p:nvCxnSpPr>
        <p:spPr>
          <a:xfrm flipV="1">
            <a:off x="4661150" y="4223259"/>
            <a:ext cx="3878" cy="1055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FF533-122A-2ABF-96B6-1E52B4DA61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1710" y="4104117"/>
            <a:ext cx="1729292" cy="1270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7B6C2E8E-0A36-49DC-C0C8-DC9838A156E1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5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B89CD525-3461-4418-F670-AB1EDFFFA45B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EFA74-C288-2A82-6A4B-A1D05A60FC8A}"/>
              </a:ext>
            </a:extLst>
          </p:cNvPr>
          <p:cNvSpPr/>
          <p:nvPr/>
        </p:nvSpPr>
        <p:spPr>
          <a:xfrm>
            <a:off x="2123728" y="3561859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D7E7E-D075-5B5A-D5C1-CC07F9E6C705}"/>
              </a:ext>
            </a:extLst>
          </p:cNvPr>
          <p:cNvSpPr txBox="1"/>
          <p:nvPr/>
        </p:nvSpPr>
        <p:spPr>
          <a:xfrm>
            <a:off x="2119850" y="3643775"/>
            <a:ext cx="6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3DF50-61BD-717D-65CF-0CD74040950F}"/>
              </a:ext>
            </a:extLst>
          </p:cNvPr>
          <p:cNvSpPr/>
          <p:nvPr/>
        </p:nvSpPr>
        <p:spPr>
          <a:xfrm>
            <a:off x="4319972" y="3555391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D6624-3552-05A0-CF36-66C7B16D1CDD}"/>
              </a:ext>
            </a:extLst>
          </p:cNvPr>
          <p:cNvSpPr txBox="1"/>
          <p:nvPr/>
        </p:nvSpPr>
        <p:spPr>
          <a:xfrm>
            <a:off x="4289550" y="3655680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6282B-2FE6-DA29-D95F-489919BE3415}"/>
              </a:ext>
            </a:extLst>
          </p:cNvPr>
          <p:cNvSpPr/>
          <p:nvPr/>
        </p:nvSpPr>
        <p:spPr>
          <a:xfrm>
            <a:off x="2119850" y="5265204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9AA50-2F67-4140-86FE-D21900722AF3}"/>
              </a:ext>
            </a:extLst>
          </p:cNvPr>
          <p:cNvSpPr txBox="1"/>
          <p:nvPr/>
        </p:nvSpPr>
        <p:spPr>
          <a:xfrm>
            <a:off x="2089428" y="5365493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02F46-A483-4B05-D881-9662468261AF}"/>
              </a:ext>
            </a:extLst>
          </p:cNvPr>
          <p:cNvSpPr/>
          <p:nvPr/>
        </p:nvSpPr>
        <p:spPr>
          <a:xfrm>
            <a:off x="4316094" y="5279517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AD45A-569C-0117-C8C8-7D1CE016F320}"/>
              </a:ext>
            </a:extLst>
          </p:cNvPr>
          <p:cNvSpPr txBox="1"/>
          <p:nvPr/>
        </p:nvSpPr>
        <p:spPr>
          <a:xfrm>
            <a:off x="4285672" y="5379806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25C67-5EE7-D62E-C723-AD499AE342B1}"/>
              </a:ext>
            </a:extLst>
          </p:cNvPr>
          <p:cNvSpPr/>
          <p:nvPr/>
        </p:nvSpPr>
        <p:spPr>
          <a:xfrm>
            <a:off x="5924706" y="449588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6439-2BF2-1933-0103-DF6D0F3A43DA}"/>
              </a:ext>
            </a:extLst>
          </p:cNvPr>
          <p:cNvSpPr txBox="1"/>
          <p:nvPr/>
        </p:nvSpPr>
        <p:spPr>
          <a:xfrm>
            <a:off x="5894284" y="4596169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AE946-DC1C-7D34-5F0A-F3BF47ED1F2F}"/>
              </a:ext>
            </a:extLst>
          </p:cNvPr>
          <p:cNvCxnSpPr/>
          <p:nvPr/>
        </p:nvCxnSpPr>
        <p:spPr>
          <a:xfrm>
            <a:off x="2771800" y="3861048"/>
            <a:ext cx="1585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1C6E1-3027-9A5C-035C-A197783E064C}"/>
              </a:ext>
            </a:extLst>
          </p:cNvPr>
          <p:cNvCxnSpPr>
            <a:cxnSpLocks/>
          </p:cNvCxnSpPr>
          <p:nvPr/>
        </p:nvCxnSpPr>
        <p:spPr>
          <a:xfrm>
            <a:off x="2767922" y="5589240"/>
            <a:ext cx="15481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97933-9562-7C1F-0966-07C830BEA2C8}"/>
              </a:ext>
            </a:extLst>
          </p:cNvPr>
          <p:cNvCxnSpPr>
            <a:cxnSpLocks/>
          </p:cNvCxnSpPr>
          <p:nvPr/>
        </p:nvCxnSpPr>
        <p:spPr>
          <a:xfrm flipV="1">
            <a:off x="4964166" y="5039833"/>
            <a:ext cx="1062118" cy="4773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8B152-4861-F922-587F-19B0A1318D1E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2443886" y="4209931"/>
            <a:ext cx="3878" cy="105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3F76C8-1326-8764-6952-FA0B1F27526C}"/>
              </a:ext>
            </a:extLst>
          </p:cNvPr>
          <p:cNvCxnSpPr>
            <a:cxnSpLocks/>
          </p:cNvCxnSpPr>
          <p:nvPr/>
        </p:nvCxnSpPr>
        <p:spPr>
          <a:xfrm flipV="1">
            <a:off x="4661150" y="4223259"/>
            <a:ext cx="3878" cy="105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FF533-122A-2ABF-96B6-1E52B4DA61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1710" y="4104117"/>
            <a:ext cx="1729292" cy="12703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62F4893B-E1A1-D9EB-00FB-5768D3E66E12}"/>
              </a:ext>
            </a:extLst>
          </p:cNvPr>
          <p:cNvSpPr txBox="1"/>
          <p:nvPr/>
        </p:nvSpPr>
        <p:spPr>
          <a:xfrm>
            <a:off x="5576073" y="3088454"/>
            <a:ext cx="2888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goal: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find a matching of maximum size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5F0A7FC9-2DD3-3476-9546-23D1C2E96D2B}"/>
              </a:ext>
            </a:extLst>
          </p:cNvPr>
          <p:cNvSpPr txBox="1"/>
          <p:nvPr/>
        </p:nvSpPr>
        <p:spPr>
          <a:xfrm>
            <a:off x="611560" y="6214248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we are restricting ourselves to 2-length cycles</a:t>
            </a:r>
          </a:p>
        </p:txBody>
      </p:sp>
    </p:spTree>
    <p:extLst>
      <p:ext uri="{BB962C8B-B14F-4D97-AF65-F5344CB8AC3E}">
        <p14:creationId xmlns:p14="http://schemas.microsoft.com/office/powerpoint/2010/main" val="9216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686075-9CBF-4AF6-FB2C-EF3F97096A00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Motivations and applications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F6DF89A0-F088-DAAA-B0C4-575D3D255836}"/>
              </a:ext>
            </a:extLst>
          </p:cNvPr>
          <p:cNvSpPr txBox="1"/>
          <p:nvPr/>
        </p:nvSpPr>
        <p:spPr>
          <a:xfrm>
            <a:off x="86733" y="603242"/>
            <a:ext cx="904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motivations: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sometimes the use of money is infeasible or illegal;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A5EB333B-1CEC-F67B-5DE2-CB6D0D65C13D}"/>
              </a:ext>
            </a:extLst>
          </p:cNvPr>
          <p:cNvSpPr txBox="1"/>
          <p:nvPr/>
        </p:nvSpPr>
        <p:spPr>
          <a:xfrm>
            <a:off x="30025" y="1574200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applications: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voting;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organ donation;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school choice;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...</a:t>
            </a:r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EC767063-92ED-CB61-2D58-86E2DC374CD1}"/>
              </a:ext>
            </a:extLst>
          </p:cNvPr>
          <p:cNvSpPr txBox="1"/>
          <p:nvPr/>
        </p:nvSpPr>
        <p:spPr>
          <a:xfrm>
            <a:off x="88165" y="3468489"/>
            <a:ext cx="904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what can be done: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strong impossibility results in general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still some of mechanism design’s greatest hits</a:t>
            </a:r>
          </a:p>
        </p:txBody>
      </p:sp>
    </p:spTree>
    <p:extLst>
      <p:ext uri="{BB962C8B-B14F-4D97-AF65-F5344CB8AC3E}">
        <p14:creationId xmlns:p14="http://schemas.microsoft.com/office/powerpoint/2010/main" val="41480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E3BFED-54D5-17DA-7235-8E6C5CBA57B1}"/>
              </a:ext>
            </a:extLst>
          </p:cNvPr>
          <p:cNvSpPr txBox="1"/>
          <p:nvPr/>
        </p:nvSpPr>
        <p:spPr>
          <a:xfrm>
            <a:off x="86733" y="25770"/>
            <a:ext cx="549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How do incentives come into play?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58E144CB-650B-E735-B790-28E8E012BAD8}"/>
              </a:ext>
            </a:extLst>
          </p:cNvPr>
          <p:cNvSpPr txBox="1"/>
          <p:nvPr/>
        </p:nvSpPr>
        <p:spPr>
          <a:xfrm>
            <a:off x="107504" y="378840"/>
            <a:ext cx="897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we assume that each patient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- has a set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of compatible donors belonging to other patient-donor pairs</a:t>
            </a:r>
          </a:p>
          <a:p>
            <a:r>
              <a:rPr lang="en-US" sz="2000" dirty="0">
                <a:latin typeface="Comic Sans MS" pitchFamily="66" charset="0"/>
              </a:rPr>
              <a:t>- can report any subset F</a:t>
            </a:r>
            <a:r>
              <a:rPr lang="en-US" sz="2000" baseline="-25000" dirty="0"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</a:t>
            </a:r>
            <a:r>
              <a:rPr lang="en-US" sz="2000" dirty="0">
                <a:latin typeface="Comic Sans MS" pitchFamily="66" charset="0"/>
              </a:rPr>
              <a:t>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163BD27D-7B5E-523C-40BD-F09757F16981}"/>
              </a:ext>
            </a:extLst>
          </p:cNvPr>
          <p:cNvSpPr txBox="1"/>
          <p:nvPr/>
        </p:nvSpPr>
        <p:spPr>
          <a:xfrm>
            <a:off x="25761" y="1457489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it makes sense since: 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proposed kidney exchange can be refused by a patient for any reason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a patient cannot credibly misreport extra donors with whom she is incompatible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FEA82-45A4-D649-ABC6-ADBE6FEC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1" y="2849299"/>
            <a:ext cx="7579958" cy="3027973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3CC4E14E-4922-6E3E-0D1A-F45FBF5BE1D3}"/>
              </a:ext>
            </a:extLst>
          </p:cNvPr>
          <p:cNvSpPr txBox="1"/>
          <p:nvPr/>
        </p:nvSpPr>
        <p:spPr>
          <a:xfrm>
            <a:off x="899593" y="5877272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is this mechanism truthful? </a:t>
            </a: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0C53F305-D2EA-86C3-4A69-BA1E11398BD4}"/>
              </a:ext>
            </a:extLst>
          </p:cNvPr>
          <p:cNvSpPr txBox="1"/>
          <p:nvPr/>
        </p:nvSpPr>
        <p:spPr>
          <a:xfrm>
            <a:off x="86734" y="6309320"/>
            <a:ext cx="90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It depends on how ties are broken between different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42744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3DD4FE-CD7B-F5C2-5A8F-EAA21AFBC8F5}"/>
              </a:ext>
            </a:extLst>
          </p:cNvPr>
          <p:cNvSpPr txBox="1"/>
          <p:nvPr/>
        </p:nvSpPr>
        <p:spPr>
          <a:xfrm>
            <a:off x="86733" y="25770"/>
            <a:ext cx="549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two types of ties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">
            <a:extLst>
              <a:ext uri="{FF2B5EF4-FFF2-40B4-BE49-F238E27FC236}">
                <a16:creationId xmlns:a16="http://schemas.microsoft.com/office/drawing/2014/main" id="{C2AAC573-2BB8-1800-68D9-711677F8191A}"/>
              </a:ext>
            </a:extLst>
          </p:cNvPr>
          <p:cNvSpPr txBox="1"/>
          <p:nvPr/>
        </p:nvSpPr>
        <p:spPr>
          <a:xfrm>
            <a:off x="86734" y="5693186"/>
            <a:ext cx="90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we will manage ties by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prioritizing</a:t>
            </a:r>
            <a:r>
              <a:rPr lang="en-US" sz="2000" dirty="0">
                <a:latin typeface="Comic Sans MS" pitchFamily="66" charset="0"/>
              </a:rPr>
              <a:t> the patient-donor pairs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DB10FB-B4BD-93C8-084C-DB8964564196}"/>
              </a:ext>
            </a:extLst>
          </p:cNvPr>
          <p:cNvGrpSpPr/>
          <p:nvPr/>
        </p:nvGrpSpPr>
        <p:grpSpPr>
          <a:xfrm>
            <a:off x="467544" y="548680"/>
            <a:ext cx="7701304" cy="2358569"/>
            <a:chOff x="467544" y="548680"/>
            <a:chExt cx="7701304" cy="23585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99EC08-1D61-6F60-FECE-64FA92EE7E6C}"/>
                </a:ext>
              </a:extLst>
            </p:cNvPr>
            <p:cNvGrpSpPr/>
            <p:nvPr/>
          </p:nvGrpSpPr>
          <p:grpSpPr>
            <a:xfrm>
              <a:off x="467544" y="548680"/>
              <a:ext cx="2860872" cy="2304256"/>
              <a:chOff x="2089428" y="692696"/>
              <a:chExt cx="2946746" cy="24707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0A2B55-9A98-0ABF-2D95-CDB6456B98DB}"/>
                  </a:ext>
                </a:extLst>
              </p:cNvPr>
              <p:cNvSpPr/>
              <p:nvPr/>
            </p:nvSpPr>
            <p:spPr>
              <a:xfrm>
                <a:off x="2123728" y="69916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3250D-E383-A6F8-B569-9F74D99CD247}"/>
                  </a:ext>
                </a:extLst>
              </p:cNvPr>
              <p:cNvSpPr txBox="1"/>
              <p:nvPr/>
            </p:nvSpPr>
            <p:spPr>
              <a:xfrm>
                <a:off x="2119850" y="781080"/>
                <a:ext cx="678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A14D531-889E-9A75-5427-92AE5F333D48}"/>
                  </a:ext>
                </a:extLst>
              </p:cNvPr>
              <p:cNvSpPr/>
              <p:nvPr/>
            </p:nvSpPr>
            <p:spPr>
              <a:xfrm>
                <a:off x="4319972" y="69269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85A96-DE46-2304-1395-337684CA967E}"/>
                  </a:ext>
                </a:extLst>
              </p:cNvPr>
              <p:cNvSpPr txBox="1"/>
              <p:nvPr/>
            </p:nvSpPr>
            <p:spPr>
              <a:xfrm>
                <a:off x="4289550" y="792985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D53EF00-D4D3-0FF7-F731-A418ADFAB2BE}"/>
                  </a:ext>
                </a:extLst>
              </p:cNvPr>
              <p:cNvSpPr/>
              <p:nvPr/>
            </p:nvSpPr>
            <p:spPr>
              <a:xfrm>
                <a:off x="2119850" y="2402509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FF8E86-90E6-3C9D-7368-A0BB0F9A5E15}"/>
                  </a:ext>
                </a:extLst>
              </p:cNvPr>
              <p:cNvSpPr txBox="1"/>
              <p:nvPr/>
            </p:nvSpPr>
            <p:spPr>
              <a:xfrm>
                <a:off x="2089428" y="2502798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5FB9D11-2650-E0F6-BE74-A72BBEC003BC}"/>
                  </a:ext>
                </a:extLst>
              </p:cNvPr>
              <p:cNvSpPr/>
              <p:nvPr/>
            </p:nvSpPr>
            <p:spPr>
              <a:xfrm>
                <a:off x="4316094" y="241682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4CD051-578F-574E-73A5-8101394B173B}"/>
                  </a:ext>
                </a:extLst>
              </p:cNvPr>
              <p:cNvSpPr txBox="1"/>
              <p:nvPr/>
            </p:nvSpPr>
            <p:spPr>
              <a:xfrm>
                <a:off x="4285672" y="2517111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7F76D5-8541-2A0B-2C9A-46B04B58C1DE}"/>
                  </a:ext>
                </a:extLst>
              </p:cNvPr>
              <p:cNvCxnSpPr/>
              <p:nvPr/>
            </p:nvCxnSpPr>
            <p:spPr>
              <a:xfrm>
                <a:off x="2771800" y="998353"/>
                <a:ext cx="15858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AC3620A-D003-2340-9398-A504C235D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22" y="2726545"/>
                <a:ext cx="15481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43C41A2-1A70-96D7-6B07-1DFE19434470}"/>
                  </a:ext>
                </a:extLst>
              </p:cNvPr>
              <p:cNvCxnSpPr>
                <a:cxnSpLocks/>
                <a:stCxn id="9" idx="0"/>
                <a:endCxn id="5" idx="4"/>
              </p:cNvCxnSpPr>
              <p:nvPr/>
            </p:nvCxnSpPr>
            <p:spPr>
              <a:xfrm flipV="1">
                <a:off x="2443886" y="1347236"/>
                <a:ext cx="3878" cy="10552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5C582C-4071-F682-F39E-23BB5D5676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150" y="1360564"/>
                <a:ext cx="3878" cy="10552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DA9F92-5A41-124E-A6D4-EA600D29D5B1}"/>
                </a:ext>
              </a:extLst>
            </p:cNvPr>
            <p:cNvGrpSpPr/>
            <p:nvPr/>
          </p:nvGrpSpPr>
          <p:grpSpPr>
            <a:xfrm>
              <a:off x="5352951" y="602993"/>
              <a:ext cx="2815897" cy="2304256"/>
              <a:chOff x="2089428" y="692696"/>
              <a:chExt cx="2946746" cy="247074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9A242D5-AF89-6328-09D1-BCC7ECC04DD2}"/>
                  </a:ext>
                </a:extLst>
              </p:cNvPr>
              <p:cNvSpPr/>
              <p:nvPr/>
            </p:nvSpPr>
            <p:spPr>
              <a:xfrm>
                <a:off x="2123728" y="69916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C4A7F8-E73F-11E6-BB92-64F9636CEDC5}"/>
                  </a:ext>
                </a:extLst>
              </p:cNvPr>
              <p:cNvSpPr txBox="1"/>
              <p:nvPr/>
            </p:nvSpPr>
            <p:spPr>
              <a:xfrm>
                <a:off x="2119850" y="781080"/>
                <a:ext cx="678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5CAE4D-C762-24EB-E358-58C8DA961C13}"/>
                  </a:ext>
                </a:extLst>
              </p:cNvPr>
              <p:cNvSpPr/>
              <p:nvPr/>
            </p:nvSpPr>
            <p:spPr>
              <a:xfrm>
                <a:off x="4319972" y="69269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DB019A-1947-00AD-3E46-5A608274572A}"/>
                  </a:ext>
                </a:extLst>
              </p:cNvPr>
              <p:cNvSpPr txBox="1"/>
              <p:nvPr/>
            </p:nvSpPr>
            <p:spPr>
              <a:xfrm>
                <a:off x="4289550" y="792985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B50FB3B-B39A-678B-17A9-DA1392BE0AE5}"/>
                  </a:ext>
                </a:extLst>
              </p:cNvPr>
              <p:cNvSpPr/>
              <p:nvPr/>
            </p:nvSpPr>
            <p:spPr>
              <a:xfrm>
                <a:off x="2119850" y="2402509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CAB0B4-397E-8FA5-7CA2-E480AD627118}"/>
                  </a:ext>
                </a:extLst>
              </p:cNvPr>
              <p:cNvSpPr txBox="1"/>
              <p:nvPr/>
            </p:nvSpPr>
            <p:spPr>
              <a:xfrm>
                <a:off x="2089428" y="2502798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9E3C548-0613-8AAC-560E-3F9B94B70DFB}"/>
                  </a:ext>
                </a:extLst>
              </p:cNvPr>
              <p:cNvSpPr/>
              <p:nvPr/>
            </p:nvSpPr>
            <p:spPr>
              <a:xfrm>
                <a:off x="4316094" y="241682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B39EAC-A552-1A87-8A45-951B008DC11E}"/>
                  </a:ext>
                </a:extLst>
              </p:cNvPr>
              <p:cNvSpPr txBox="1"/>
              <p:nvPr/>
            </p:nvSpPr>
            <p:spPr>
              <a:xfrm>
                <a:off x="4285672" y="2517111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C886C6A-EADF-C3EE-CA21-627F6B4286D0}"/>
                  </a:ext>
                </a:extLst>
              </p:cNvPr>
              <p:cNvCxnSpPr/>
              <p:nvPr/>
            </p:nvCxnSpPr>
            <p:spPr>
              <a:xfrm>
                <a:off x="2771800" y="998353"/>
                <a:ext cx="158588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9FBDD12-3B16-48F2-A3BD-5DE1D247F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22" y="2726545"/>
                <a:ext cx="15481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5342D87-5572-E318-B99B-1D38AE69ED65}"/>
                  </a:ext>
                </a:extLst>
              </p:cNvPr>
              <p:cNvCxnSpPr>
                <a:cxnSpLocks/>
                <a:stCxn id="25" idx="0"/>
                <a:endCxn id="21" idx="4"/>
              </p:cNvCxnSpPr>
              <p:nvPr/>
            </p:nvCxnSpPr>
            <p:spPr>
              <a:xfrm flipV="1">
                <a:off x="2443886" y="1347236"/>
                <a:ext cx="3878" cy="10552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5BBEAD7-8930-580E-5164-B06D96583F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150" y="1360564"/>
                <a:ext cx="3878" cy="10552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CasellaDiTesto 3">
              <a:extLst>
                <a:ext uri="{FF2B5EF4-FFF2-40B4-BE49-F238E27FC236}">
                  <a16:creationId xmlns:a16="http://schemas.microsoft.com/office/drawing/2014/main" id="{17D7DEA3-8C60-11CD-697D-5F89008F458C}"/>
                </a:ext>
              </a:extLst>
            </p:cNvPr>
            <p:cNvSpPr txBox="1"/>
            <p:nvPr/>
          </p:nvSpPr>
          <p:spPr>
            <a:xfrm>
              <a:off x="3915383" y="1451141"/>
              <a:ext cx="732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itchFamily="66" charset="0"/>
                </a:rPr>
                <a:t>VS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B069D5-AEED-A0E5-D89F-CC14ED5532C3}"/>
              </a:ext>
            </a:extLst>
          </p:cNvPr>
          <p:cNvGrpSpPr/>
          <p:nvPr/>
        </p:nvGrpSpPr>
        <p:grpSpPr>
          <a:xfrm>
            <a:off x="738969" y="3140968"/>
            <a:ext cx="7073391" cy="2493489"/>
            <a:chOff x="738969" y="3140968"/>
            <a:chExt cx="7073391" cy="249348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23387B-69C0-0043-5678-D8C00806BD66}"/>
                </a:ext>
              </a:extLst>
            </p:cNvPr>
            <p:cNvSpPr/>
            <p:nvPr/>
          </p:nvSpPr>
          <p:spPr>
            <a:xfrm>
              <a:off x="2191470" y="3147195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C62B6B-4716-044B-1992-86848109B593}"/>
                </a:ext>
              </a:extLst>
            </p:cNvPr>
            <p:cNvSpPr/>
            <p:nvPr/>
          </p:nvSpPr>
          <p:spPr>
            <a:xfrm>
              <a:off x="752899" y="3991214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C134F1-3E18-9F5F-C27D-AFDBF3B4AAF7}"/>
                </a:ext>
              </a:extLst>
            </p:cNvPr>
            <p:cNvSpPr txBox="1"/>
            <p:nvPr/>
          </p:nvSpPr>
          <p:spPr>
            <a:xfrm>
              <a:off x="2187918" y="3224821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49D7FD-953D-4919-8AEC-28F7E0F32AA3}"/>
                </a:ext>
              </a:extLst>
            </p:cNvPr>
            <p:cNvSpPr txBox="1"/>
            <p:nvPr/>
          </p:nvSpPr>
          <p:spPr>
            <a:xfrm>
              <a:off x="738969" y="4097434"/>
              <a:ext cx="68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6EB448-48A1-D863-4B5B-EE5BFDD246A4}"/>
                </a:ext>
              </a:extLst>
            </p:cNvPr>
            <p:cNvCxnSpPr>
              <a:cxnSpLocks/>
              <a:stCxn id="39" idx="7"/>
              <a:endCxn id="35" idx="1"/>
            </p:cNvCxnSpPr>
            <p:nvPr/>
          </p:nvCxnSpPr>
          <p:spPr>
            <a:xfrm flipV="1">
              <a:off x="1259480" y="3547987"/>
              <a:ext cx="928438" cy="531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6CD5433-7951-74D6-A907-4D4029A1D3E9}"/>
                </a:ext>
              </a:extLst>
            </p:cNvPr>
            <p:cNvSpPr/>
            <p:nvPr/>
          </p:nvSpPr>
          <p:spPr>
            <a:xfrm>
              <a:off x="2157742" y="3994914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114DA-5D89-D16E-7131-F5258BF61D09}"/>
                </a:ext>
              </a:extLst>
            </p:cNvPr>
            <p:cNvSpPr txBox="1"/>
            <p:nvPr/>
          </p:nvSpPr>
          <p:spPr>
            <a:xfrm>
              <a:off x="2154190" y="4072540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BDCC61-6A7E-1FA1-389B-C572262BFEAD}"/>
                </a:ext>
              </a:extLst>
            </p:cNvPr>
            <p:cNvSpPr/>
            <p:nvPr/>
          </p:nvSpPr>
          <p:spPr>
            <a:xfrm>
              <a:off x="2157742" y="4910500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5A6729-B6A0-4476-1084-A5A557ACD621}"/>
                </a:ext>
              </a:extLst>
            </p:cNvPr>
            <p:cNvSpPr txBox="1"/>
            <p:nvPr/>
          </p:nvSpPr>
          <p:spPr>
            <a:xfrm>
              <a:off x="2154190" y="4988126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C480B3-CB50-7C40-385C-90FF293B7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3354" y="4267498"/>
              <a:ext cx="830836" cy="7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5E7B50-0E56-611D-4FF7-32FD7F9102C3}"/>
                </a:ext>
              </a:extLst>
            </p:cNvPr>
            <p:cNvCxnSpPr>
              <a:cxnSpLocks/>
            </p:cNvCxnSpPr>
            <p:nvPr/>
          </p:nvCxnSpPr>
          <p:spPr>
            <a:xfrm>
              <a:off x="1183358" y="4544163"/>
              <a:ext cx="970832" cy="59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32112C-A50F-831A-010E-A5B87FE305BF}"/>
                </a:ext>
              </a:extLst>
            </p:cNvPr>
            <p:cNvSpPr/>
            <p:nvPr/>
          </p:nvSpPr>
          <p:spPr>
            <a:xfrm>
              <a:off x="7160022" y="3140968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942946-5C05-75E5-7DB6-2A111825E286}"/>
                </a:ext>
              </a:extLst>
            </p:cNvPr>
            <p:cNvSpPr/>
            <p:nvPr/>
          </p:nvSpPr>
          <p:spPr>
            <a:xfrm>
              <a:off x="5721451" y="3984987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9EC975-62EE-2402-FF01-09C931AE6BFB}"/>
                </a:ext>
              </a:extLst>
            </p:cNvPr>
            <p:cNvSpPr txBox="1"/>
            <p:nvPr/>
          </p:nvSpPr>
          <p:spPr>
            <a:xfrm>
              <a:off x="7156470" y="3218594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F34787-D9D2-8C12-44C8-1088D4114072}"/>
                </a:ext>
              </a:extLst>
            </p:cNvPr>
            <p:cNvSpPr txBox="1"/>
            <p:nvPr/>
          </p:nvSpPr>
          <p:spPr>
            <a:xfrm>
              <a:off x="5707521" y="4091207"/>
              <a:ext cx="68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249F41-B56C-7E0E-17AF-0B27DBEEF2AB}"/>
                </a:ext>
              </a:extLst>
            </p:cNvPr>
            <p:cNvCxnSpPr>
              <a:cxnSpLocks/>
              <a:stCxn id="53" idx="7"/>
              <a:endCxn id="54" idx="1"/>
            </p:cNvCxnSpPr>
            <p:nvPr/>
          </p:nvCxnSpPr>
          <p:spPr>
            <a:xfrm flipV="1">
              <a:off x="6228032" y="3541760"/>
              <a:ext cx="928438" cy="531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1D1CF7A-C0B6-C37B-A1C8-6F70BEBDD7E1}"/>
                </a:ext>
              </a:extLst>
            </p:cNvPr>
            <p:cNvSpPr/>
            <p:nvPr/>
          </p:nvSpPr>
          <p:spPr>
            <a:xfrm>
              <a:off x="7126294" y="3988687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E518D1-7665-1993-498D-05B1F4680260}"/>
                </a:ext>
              </a:extLst>
            </p:cNvPr>
            <p:cNvSpPr txBox="1"/>
            <p:nvPr/>
          </p:nvSpPr>
          <p:spPr>
            <a:xfrm>
              <a:off x="7122742" y="4066313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664E61-4084-1D7F-6228-F51FCB518D37}"/>
                </a:ext>
              </a:extLst>
            </p:cNvPr>
            <p:cNvSpPr/>
            <p:nvPr/>
          </p:nvSpPr>
          <p:spPr>
            <a:xfrm>
              <a:off x="7126294" y="4904273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9EFDE0-1B35-BB55-14CA-37B4F8789441}"/>
                </a:ext>
              </a:extLst>
            </p:cNvPr>
            <p:cNvSpPr txBox="1"/>
            <p:nvPr/>
          </p:nvSpPr>
          <p:spPr>
            <a:xfrm>
              <a:off x="7122742" y="4981899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D457A66-A5BD-BCAD-11FC-3E99345232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1906" y="4261271"/>
              <a:ext cx="830836" cy="7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B79D10-9BD3-1DD0-BC3E-57A777735590}"/>
                </a:ext>
              </a:extLst>
            </p:cNvPr>
            <p:cNvCxnSpPr>
              <a:cxnSpLocks/>
            </p:cNvCxnSpPr>
            <p:nvPr/>
          </p:nvCxnSpPr>
          <p:spPr>
            <a:xfrm>
              <a:off x="6151910" y="4537936"/>
              <a:ext cx="970832" cy="59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3">
              <a:extLst>
                <a:ext uri="{FF2B5EF4-FFF2-40B4-BE49-F238E27FC236}">
                  <a16:creationId xmlns:a16="http://schemas.microsoft.com/office/drawing/2014/main" id="{63A15344-3AE5-ED6D-80CD-284DA7D6B3AB}"/>
                </a:ext>
              </a:extLst>
            </p:cNvPr>
            <p:cNvSpPr txBox="1"/>
            <p:nvPr/>
          </p:nvSpPr>
          <p:spPr>
            <a:xfrm>
              <a:off x="3915383" y="4062711"/>
              <a:ext cx="732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itchFamily="66" charset="0"/>
                </a:rPr>
                <a:t>VS</a:t>
              </a:r>
            </a:p>
          </p:txBody>
        </p:sp>
      </p:grpSp>
      <p:sp>
        <p:nvSpPr>
          <p:cNvPr id="64" name="CasellaDiTesto 3">
            <a:extLst>
              <a:ext uri="{FF2B5EF4-FFF2-40B4-BE49-F238E27FC236}">
                <a16:creationId xmlns:a16="http://schemas.microsoft.com/office/drawing/2014/main" id="{9F172F6D-AD19-4E94-56C6-E52A19E426B9}"/>
              </a:ext>
            </a:extLst>
          </p:cNvPr>
          <p:cNvSpPr txBox="1"/>
          <p:nvPr/>
        </p:nvSpPr>
        <p:spPr>
          <a:xfrm>
            <a:off x="98077" y="6165304"/>
            <a:ext cx="902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most hospitals already rely on priority schemes to manage their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patients</a:t>
            </a:r>
          </a:p>
        </p:txBody>
      </p:sp>
    </p:spTree>
    <p:extLst>
      <p:ext uri="{BB962C8B-B14F-4D97-AF65-F5344CB8AC3E}">
        <p14:creationId xmlns:p14="http://schemas.microsoft.com/office/powerpoint/2010/main" val="40315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B1CB5-A463-59C4-947B-BCA5ACF6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1196752"/>
            <a:ext cx="7295112" cy="3816424"/>
          </a:xfrm>
          <a:prstGeom prst="rect">
            <a:avLst/>
          </a:prstGeom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7137C68C-4E16-12CC-A29B-528E3CCC00A0}"/>
              </a:ext>
            </a:extLst>
          </p:cNvPr>
          <p:cNvSpPr txBox="1"/>
          <p:nvPr/>
        </p:nvSpPr>
        <p:spPr>
          <a:xfrm>
            <a:off x="161508" y="116632"/>
            <a:ext cx="897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re-index the vertices of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</a:t>
            </a:r>
            <a:r>
              <a:rPr lang="en-US" sz="2000" dirty="0">
                <a:latin typeface="Comic Sans MS" pitchFamily="66" charset="0"/>
              </a:rPr>
              <a:t> such that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V</a:t>
            </a:r>
            <a:r>
              <a:rPr lang="en-US" sz="2000" dirty="0">
                <a:latin typeface="Comic Sans MS" pitchFamily="66" charset="0"/>
              </a:rPr>
              <a:t>={1,2,...,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} are ordered from highest to lowest priority</a:t>
            </a:r>
          </a:p>
        </p:txBody>
      </p:sp>
    </p:spTree>
    <p:extLst>
      <p:ext uri="{BB962C8B-B14F-4D97-AF65-F5344CB8AC3E}">
        <p14:creationId xmlns:p14="http://schemas.microsoft.com/office/powerpoint/2010/main" val="230421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0B5FFD-68EC-B621-F00A-3DA3A8DC19A5}"/>
              </a:ext>
            </a:extLst>
          </p:cNvPr>
          <p:cNvSpPr txBox="1"/>
          <p:nvPr/>
        </p:nvSpPr>
        <p:spPr>
          <a:xfrm>
            <a:off x="68183" y="188640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60FD830C-10F5-DA78-4260-2A16A8F0A14B}"/>
              </a:ext>
            </a:extLst>
          </p:cNvPr>
          <p:cNvSpPr txBox="1"/>
          <p:nvPr/>
        </p:nvSpPr>
        <p:spPr>
          <a:xfrm>
            <a:off x="68183" y="47115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In the priority mechanism for pairwise kidney exchange, for every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, it is a dominant strategy to truthfully report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A3F7C-14CD-8BC2-49C0-5329301576E3}"/>
              </a:ext>
            </a:extLst>
          </p:cNvPr>
          <p:cNvSpPr/>
          <p:nvPr/>
        </p:nvSpPr>
        <p:spPr>
          <a:xfrm>
            <a:off x="79041" y="222405"/>
            <a:ext cx="8885447" cy="10463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C05C63FA-D9C5-2671-E1B5-5F77E045B1F8}"/>
              </a:ext>
            </a:extLst>
          </p:cNvPr>
          <p:cNvSpPr txBox="1"/>
          <p:nvPr/>
        </p:nvSpPr>
        <p:spPr>
          <a:xfrm>
            <a:off x="35496" y="213285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Exercise 1:</a:t>
            </a:r>
            <a:r>
              <a:rPr lang="en-US" sz="2000" dirty="0">
                <a:latin typeface="Comic Sans MS" pitchFamily="66" charset="0"/>
              </a:rPr>
              <a:t> Prove it.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09632487-066A-E10E-BDA9-937F9C6E03DF}"/>
              </a:ext>
            </a:extLst>
          </p:cNvPr>
          <p:cNvSpPr txBox="1"/>
          <p:nvPr/>
        </p:nvSpPr>
        <p:spPr>
          <a:xfrm>
            <a:off x="35496" y="2996952"/>
            <a:ext cx="900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Exercise 2: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Exhibit a tie-breaking rule between maximum-cardinality matchings such that the corresponding mechanism is not truthful.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42EBF1-E7A3-7A7C-6E0C-4E5220C9375B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Some other remarks and further directions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CF30D4D-52D2-D509-629A-8F9D1FBC63C6}"/>
              </a:ext>
            </a:extLst>
          </p:cNvPr>
          <p:cNvSpPr txBox="1"/>
          <p:nvPr/>
        </p:nvSpPr>
        <p:spPr>
          <a:xfrm>
            <a:off x="50660" y="985952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length of the cycles: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by using matching we are restricting ourselves to 2-length cycles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actual algorithms allow 3-way exchanges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(it can significantly increase the number of matched patients)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4-way exchanges does not seem to lead to significant further improvements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6445817-F3AE-F2A0-8240-E408E1988D43}"/>
              </a:ext>
            </a:extLst>
          </p:cNvPr>
          <p:cNvSpPr txBox="1"/>
          <p:nvPr/>
        </p:nvSpPr>
        <p:spPr>
          <a:xfrm>
            <a:off x="50660" y="3722256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Incentives for hospitals: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many patient-donor pairs are reported to national kidney exchanges by hospitals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objective of a hospital, to match as many of its patients as possible, is not perfectly aligned with the societal objective of matching as many patients as possible</a:t>
            </a:r>
          </a:p>
        </p:txBody>
      </p:sp>
    </p:spTree>
    <p:extLst>
      <p:ext uri="{BB962C8B-B14F-4D97-AF65-F5344CB8AC3E}">
        <p14:creationId xmlns:p14="http://schemas.microsoft.com/office/powerpoint/2010/main" val="10590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26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5B582F26-3BCE-C6DE-6587-D74D97C26B7B}"/>
              </a:ext>
            </a:extLst>
          </p:cNvPr>
          <p:cNvSpPr txBox="1"/>
          <p:nvPr/>
        </p:nvSpPr>
        <p:spPr>
          <a:xfrm>
            <a:off x="256486" y="5869140"/>
            <a:ext cx="295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Full reporting by hospitals leads to more matches</a:t>
            </a:r>
          </a:p>
        </p:txBody>
      </p:sp>
    </p:spTree>
    <p:extLst>
      <p:ext uri="{BB962C8B-B14F-4D97-AF65-F5344CB8AC3E}">
        <p14:creationId xmlns:p14="http://schemas.microsoft.com/office/powerpoint/2010/main" val="2110111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">
            <a:extLst>
              <a:ext uri="{FF2B5EF4-FFF2-40B4-BE49-F238E27FC236}">
                <a16:creationId xmlns:a16="http://schemas.microsoft.com/office/drawing/2014/main" id="{B70C2BB7-ED8A-4768-0752-B8A0BA5B84CD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</p:spTree>
    <p:extLst>
      <p:ext uri="{BB962C8B-B14F-4D97-AF65-F5344CB8AC3E}">
        <p14:creationId xmlns:p14="http://schemas.microsoft.com/office/powerpoint/2010/main" val="22019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177F8EF8-2760-0C6D-37B2-23020622D57E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23322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5184576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House allocation problem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&amp;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Top Trading Cycle algorithm</a:t>
            </a:r>
          </a:p>
        </p:txBody>
      </p:sp>
    </p:spTree>
    <p:extLst>
      <p:ext uri="{BB962C8B-B14F-4D97-AF65-F5344CB8AC3E}">
        <p14:creationId xmlns:p14="http://schemas.microsoft.com/office/powerpoint/2010/main" val="277089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CA40E18A-EDC9-D882-ABD7-CCACF6D8D105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627284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6CEC698B-7A01-4098-F571-530A1F6FADC8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08431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26CEFDF3-5126-6FAE-1960-78931B8487A0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543986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3A37B11B-DAC0-9E81-08AC-C030FAC31D7A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4230494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5A57F68D-A4D1-FCF4-B8D1-C411B7594A0F}"/>
              </a:ext>
            </a:extLst>
          </p:cNvPr>
          <p:cNvSpPr txBox="1"/>
          <p:nvPr/>
        </p:nvSpPr>
        <p:spPr>
          <a:xfrm>
            <a:off x="1814016" y="6250082"/>
            <a:ext cx="54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no truthful maximum matching is possible! </a:t>
            </a:r>
          </a:p>
        </p:txBody>
      </p:sp>
      <p:sp>
        <p:nvSpPr>
          <p:cNvPr id="25" name="CasellaDiTesto 3">
            <a:extLst>
              <a:ext uri="{FF2B5EF4-FFF2-40B4-BE49-F238E27FC236}">
                <a16:creationId xmlns:a16="http://schemas.microsoft.com/office/drawing/2014/main" id="{2B19AD56-6541-7570-9AEA-4FA9B24F3D0A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514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7846155B-A716-5440-6583-6BB935B71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2878325" y="2204864"/>
            <a:ext cx="1724658" cy="14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A07F434E-F1E3-7B22-2FFB-D9ADDFBB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61" y="2204865"/>
            <a:ext cx="1748795" cy="1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D85D92A1-6D0C-D8B7-D2B6-98C322F68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7169122" y="2204865"/>
            <a:ext cx="1507334" cy="1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6EF872B2-76F3-6086-7A4C-D78B3419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2" y="2204865"/>
            <a:ext cx="2146442" cy="14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02FBAF-3A8E-7E60-0684-834CCE7DF3D3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House allocation problem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16BB67C8-0FC9-B2BF-CFCA-212C573BD2AA}"/>
              </a:ext>
            </a:extLst>
          </p:cNvPr>
          <p:cNvSpPr txBox="1"/>
          <p:nvPr/>
        </p:nvSpPr>
        <p:spPr>
          <a:xfrm>
            <a:off x="26382" y="476672"/>
            <a:ext cx="90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agents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agent initially owns a house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preferences (type) of the agent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: 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total ordering</a:t>
            </a:r>
            <a:r>
              <a:rPr lang="en-US" sz="2000" dirty="0">
                <a:latin typeface="Comic Sans MS" pitchFamily="66" charset="0"/>
              </a:rPr>
              <a:t> over the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houses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an agent need not prefer her own house over the others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BF869EF4-6986-65A8-17D6-A8FBA251D548}"/>
              </a:ext>
            </a:extLst>
          </p:cNvPr>
          <p:cNvSpPr txBox="1"/>
          <p:nvPr/>
        </p:nvSpPr>
        <p:spPr>
          <a:xfrm>
            <a:off x="179512" y="486916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 1: </a:t>
            </a:r>
            <a:r>
              <a:rPr lang="en-US" sz="2000" dirty="0">
                <a:latin typeface="Comic Sans MS" pitchFamily="66" charset="0"/>
              </a:rPr>
              <a:t>reallocate the houses to make the agents better off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4106468A-4A80-04FD-1EE6-D035C05EC24D}"/>
              </a:ext>
            </a:extLst>
          </p:cNvPr>
          <p:cNvSpPr txBox="1"/>
          <p:nvPr/>
        </p:nvSpPr>
        <p:spPr>
          <a:xfrm>
            <a:off x="179512" y="542313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 2: </a:t>
            </a:r>
            <a:r>
              <a:rPr lang="en-US" sz="2000" dirty="0">
                <a:latin typeface="Comic Sans MS" pitchFamily="66" charset="0"/>
              </a:rPr>
              <a:t>do it in a way agents cannot manipulate the allocation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D0125C-319F-552E-D717-5C1E1780E682}"/>
              </a:ext>
            </a:extLst>
          </p:cNvPr>
          <p:cNvSpPr/>
          <p:nvPr/>
        </p:nvSpPr>
        <p:spPr>
          <a:xfrm>
            <a:off x="1619672" y="632528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83B4AE46-2FA7-062F-D2A2-DC42878BA49A}"/>
              </a:ext>
            </a:extLst>
          </p:cNvPr>
          <p:cNvSpPr txBox="1"/>
          <p:nvPr/>
        </p:nvSpPr>
        <p:spPr>
          <a:xfrm>
            <a:off x="2411760" y="626925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Top Trading Cycle (TTC) algorithm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35632A-C7F4-6444-367A-A855252DCDD2}"/>
              </a:ext>
            </a:extLst>
          </p:cNvPr>
          <p:cNvSpPr/>
          <p:nvPr/>
        </p:nvSpPr>
        <p:spPr>
          <a:xfrm>
            <a:off x="1043608" y="345205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CB8EE4-7A02-3CFA-5190-EA7B7A0E5058}"/>
              </a:ext>
            </a:extLst>
          </p:cNvPr>
          <p:cNvSpPr/>
          <p:nvPr/>
        </p:nvSpPr>
        <p:spPr>
          <a:xfrm>
            <a:off x="3491880" y="34460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02482F-D72F-7B9D-F629-768954BA3C10}"/>
              </a:ext>
            </a:extLst>
          </p:cNvPr>
          <p:cNvSpPr/>
          <p:nvPr/>
        </p:nvSpPr>
        <p:spPr>
          <a:xfrm>
            <a:off x="7731717" y="34460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839C4B-46BE-7F97-FBE5-881F58145C00}"/>
              </a:ext>
            </a:extLst>
          </p:cNvPr>
          <p:cNvSpPr/>
          <p:nvPr/>
        </p:nvSpPr>
        <p:spPr>
          <a:xfrm>
            <a:off x="5821838" y="3447116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2BAFA563-A728-B834-A236-AD4639A5E9B9}"/>
              </a:ext>
            </a:extLst>
          </p:cNvPr>
          <p:cNvSpPr txBox="1"/>
          <p:nvPr/>
        </p:nvSpPr>
        <p:spPr>
          <a:xfrm>
            <a:off x="389981" y="3949424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4D2DAC52-EF05-7ADA-0F95-C93EBAE71910}"/>
              </a:ext>
            </a:extLst>
          </p:cNvPr>
          <p:cNvSpPr txBox="1"/>
          <p:nvPr/>
        </p:nvSpPr>
        <p:spPr>
          <a:xfrm>
            <a:off x="4955017" y="3949424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BEA508D9-1E9B-7564-1CB4-99EAA4E97405}"/>
              </a:ext>
            </a:extLst>
          </p:cNvPr>
          <p:cNvSpPr txBox="1"/>
          <p:nvPr/>
        </p:nvSpPr>
        <p:spPr>
          <a:xfrm>
            <a:off x="2625059" y="3949424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4B8C3DB2-FC18-463E-F9D1-CA86ADC5925F}"/>
              </a:ext>
            </a:extLst>
          </p:cNvPr>
          <p:cNvSpPr txBox="1"/>
          <p:nvPr/>
        </p:nvSpPr>
        <p:spPr>
          <a:xfrm>
            <a:off x="6975380" y="3960002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</p:spTree>
    <p:extLst>
      <p:ext uri="{BB962C8B-B14F-4D97-AF65-F5344CB8AC3E}">
        <p14:creationId xmlns:p14="http://schemas.microsoft.com/office/powerpoint/2010/main" val="27958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61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3010</Words>
  <Application>Microsoft Office PowerPoint</Application>
  <PresentationFormat>On-screen Show (4:3)</PresentationFormat>
  <Paragraphs>519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Comic Sans MS</vt:lpstr>
      <vt:lpstr>Times New Roman</vt:lpstr>
      <vt:lpstr>Tema di Office</vt:lpstr>
      <vt:lpstr>Analisi di Reti (mod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lucianoguala78@gmail.com</cp:lastModifiedBy>
  <cp:revision>365</cp:revision>
  <dcterms:created xsi:type="dcterms:W3CDTF">2013-03-05T17:51:33Z</dcterms:created>
  <dcterms:modified xsi:type="dcterms:W3CDTF">2023-12-18T16:47:05Z</dcterms:modified>
</cp:coreProperties>
</file>