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344" r:id="rId3"/>
    <p:sldId id="433" r:id="rId4"/>
    <p:sldId id="421" r:id="rId5"/>
    <p:sldId id="434" r:id="rId6"/>
    <p:sldId id="436" r:id="rId7"/>
    <p:sldId id="437" r:id="rId8"/>
    <p:sldId id="447" r:id="rId9"/>
    <p:sldId id="440" r:id="rId10"/>
    <p:sldId id="431" r:id="rId11"/>
    <p:sldId id="439" r:id="rId12"/>
    <p:sldId id="441" r:id="rId13"/>
    <p:sldId id="442" r:id="rId14"/>
    <p:sldId id="443" r:id="rId15"/>
    <p:sldId id="444" r:id="rId16"/>
    <p:sldId id="445" r:id="rId17"/>
    <p:sldId id="446" r:id="rId18"/>
    <p:sldId id="448" r:id="rId19"/>
    <p:sldId id="438" r:id="rId20"/>
    <p:sldId id="450" r:id="rId21"/>
    <p:sldId id="330" r:id="rId22"/>
    <p:sldId id="473" r:id="rId23"/>
    <p:sldId id="413" r:id="rId24"/>
    <p:sldId id="474" r:id="rId25"/>
    <p:sldId id="475" r:id="rId26"/>
    <p:sldId id="476" r:id="rId27"/>
    <p:sldId id="452" r:id="rId28"/>
    <p:sldId id="455" r:id="rId29"/>
    <p:sldId id="456" r:id="rId30"/>
    <p:sldId id="457" r:id="rId31"/>
    <p:sldId id="458" r:id="rId32"/>
    <p:sldId id="459" r:id="rId33"/>
    <p:sldId id="460" r:id="rId34"/>
    <p:sldId id="461" r:id="rId35"/>
    <p:sldId id="464" r:id="rId36"/>
    <p:sldId id="463" r:id="rId37"/>
    <p:sldId id="465" r:id="rId38"/>
    <p:sldId id="466" r:id="rId39"/>
    <p:sldId id="467" r:id="rId40"/>
    <p:sldId id="468" r:id="rId41"/>
    <p:sldId id="469" r:id="rId42"/>
    <p:sldId id="454" r:id="rId43"/>
    <p:sldId id="472" r:id="rId44"/>
    <p:sldId id="471" r:id="rId45"/>
    <p:sldId id="470" r:id="rId46"/>
    <p:sldId id="477" r:id="rId4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03/12/2024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4" name="Sottotitolo 4">
            <a:extLst>
              <a:ext uri="{FF2B5EF4-FFF2-40B4-BE49-F238E27FC236}">
                <a16:creationId xmlns:a16="http://schemas.microsoft.com/office/drawing/2014/main" id="{5ABD36A7-5363-9C4F-67C4-D60A1DDD201B}"/>
              </a:ext>
            </a:extLst>
          </p:cNvPr>
          <p:cNvSpPr txBox="1">
            <a:spLocks/>
          </p:cNvSpPr>
          <p:nvPr/>
        </p:nvSpPr>
        <p:spPr>
          <a:xfrm>
            <a:off x="1371600" y="3861048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128046"/>
              </p:ext>
            </p:extLst>
          </p:nvPr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131612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077655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364049" y="3912656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459693" y="4326515"/>
            <a:ext cx="135617" cy="58593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4206582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B1106AA-1EB4-6BCE-35D7-F9ED6956ADA4}"/>
              </a:ext>
            </a:extLst>
          </p:cNvPr>
          <p:cNvSpPr/>
          <p:nvPr/>
        </p:nvSpPr>
        <p:spPr>
          <a:xfrm>
            <a:off x="8557918" y="5190101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04F7454-11D8-D609-AA35-E1E5D8698021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0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131612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077655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364049" y="3912656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574492" y="4186786"/>
            <a:ext cx="160548" cy="840466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4206582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B1106AA-1EB4-6BCE-35D7-F9ED6956ADA4}"/>
              </a:ext>
            </a:extLst>
          </p:cNvPr>
          <p:cNvSpPr/>
          <p:nvPr/>
        </p:nvSpPr>
        <p:spPr>
          <a:xfrm>
            <a:off x="8557918" y="5190101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41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228669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131612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077655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364049" y="3912656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574492" y="4186786"/>
            <a:ext cx="160548" cy="840466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4206582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B1106AA-1EB4-6BCE-35D7-F9ED6956ADA4}"/>
              </a:ext>
            </a:extLst>
          </p:cNvPr>
          <p:cNvSpPr/>
          <p:nvPr/>
        </p:nvSpPr>
        <p:spPr>
          <a:xfrm>
            <a:off x="8557918" y="5190101"/>
            <a:ext cx="228669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90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488324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692375" y="3584330"/>
            <a:ext cx="147863" cy="205806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2264074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8100392" y="4206582"/>
            <a:ext cx="504056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84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488324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692375" y="3584330"/>
            <a:ext cx="147863" cy="205806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2264074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8100392" y="4206582"/>
            <a:ext cx="504056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79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1376526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5472100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8172400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5716225" y="2243078"/>
            <a:ext cx="170966" cy="4763672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8445286" y="4328676"/>
            <a:ext cx="139297" cy="56080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3672408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6084168" y="4205119"/>
            <a:ext cx="208823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H="1" flipV="1">
            <a:off x="8604448" y="4206582"/>
            <a:ext cx="180020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68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1376526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5472100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8172400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5716225" y="2243078"/>
            <a:ext cx="170966" cy="4763672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8445286" y="4328676"/>
            <a:ext cx="139297" cy="56080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3672408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6084168" y="4205119"/>
            <a:ext cx="208823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H="1" flipV="1">
            <a:off x="8604448" y="4206582"/>
            <a:ext cx="180020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90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4" y="5182515"/>
            <a:ext cx="2994849" cy="38159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1376526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3095836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7128284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8172400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3246151" y="1531756"/>
            <a:ext cx="258572" cy="6123195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7425632" y="3920817"/>
            <a:ext cx="139297" cy="1376526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8445286" y="4328676"/>
            <a:ext cx="139297" cy="56080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3707904" y="4205119"/>
            <a:ext cx="342038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7740352" y="4205119"/>
            <a:ext cx="432048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H="1" flipV="1">
            <a:off x="8604448" y="4206582"/>
            <a:ext cx="180020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38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279647B-AF88-8339-EC65-950BE857A882}"/>
              </a:ext>
            </a:extLst>
          </p:cNvPr>
          <p:cNvSpPr txBox="1"/>
          <p:nvPr/>
        </p:nvSpPr>
        <p:spPr>
          <a:xfrm>
            <a:off x="58574" y="3789040"/>
            <a:ext cx="3024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update time: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F078AED-47A7-42DC-326B-5631BDD3A7EC}"/>
              </a:ext>
            </a:extLst>
          </p:cNvPr>
          <p:cNvSpPr txBox="1"/>
          <p:nvPr/>
        </p:nvSpPr>
        <p:spPr>
          <a:xfrm>
            <a:off x="65824" y="5524202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overall update time:  </a:t>
            </a: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log N)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89E05D0-94B9-6FAB-D4D8-369E44387021}"/>
              </a:ext>
            </a:extLst>
          </p:cNvPr>
          <p:cNvSpPr txBox="1"/>
          <p:nvPr/>
        </p:nvSpPr>
        <p:spPr>
          <a:xfrm>
            <a:off x="70338" y="4210854"/>
            <a:ext cx="6229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creating/merging/moving a group takes O(1) time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EBF0A40-802A-34C4-8B94-211A9BEB8D23}"/>
              </a:ext>
            </a:extLst>
          </p:cNvPr>
          <p:cNvSpPr txBox="1"/>
          <p:nvPr/>
        </p:nvSpPr>
        <p:spPr>
          <a:xfrm>
            <a:off x="70338" y="4548562"/>
            <a:ext cx="6229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number of iterations O(|L|)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DBF6E5B-52A4-AD73-01E5-DB7ADB2964E2}"/>
              </a:ext>
            </a:extLst>
          </p:cNvPr>
          <p:cNvSpPr/>
          <p:nvPr/>
        </p:nvSpPr>
        <p:spPr>
          <a:xfrm>
            <a:off x="611560" y="5085184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38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B8D490C9-D106-08A7-3ADE-F1CA68C0F6B3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query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4116AB0-3D0B-9F47-33C0-F5FB2D7112CF}"/>
              </a:ext>
            </a:extLst>
          </p:cNvPr>
          <p:cNvSpPr txBox="1"/>
          <p:nvPr/>
        </p:nvSpPr>
        <p:spPr>
          <a:xfrm>
            <a:off x="53960" y="548680"/>
            <a:ext cx="8106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query(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): return the number of 1s in the last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F50250E-0B28-701F-CFB8-523E0A0ED4FA}"/>
              </a:ext>
            </a:extLst>
          </p:cNvPr>
          <p:cNvSpPr txBox="1"/>
          <p:nvPr/>
        </p:nvSpPr>
        <p:spPr>
          <a:xfrm>
            <a:off x="57001" y="1052736"/>
            <a:ext cx="9072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 all groups intersecting the last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return the number of 1-bits they contain</a:t>
            </a:r>
          </a:p>
        </p:txBody>
      </p:sp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9D921489-D600-88F8-B240-EB2F1CDEB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888149"/>
              </p:ext>
            </p:extLst>
          </p:nvPr>
        </p:nvGraphicFramePr>
        <p:xfrm>
          <a:off x="25556" y="5564088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FE04854-02C9-3ED6-236C-381A2ECA81A5}"/>
              </a:ext>
            </a:extLst>
          </p:cNvPr>
          <p:cNvSpPr/>
          <p:nvPr/>
        </p:nvSpPr>
        <p:spPr>
          <a:xfrm>
            <a:off x="313589" y="5608022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04C48E-F968-DB24-D800-FFD8B82F0A28}"/>
              </a:ext>
            </a:extLst>
          </p:cNvPr>
          <p:cNvSpPr/>
          <p:nvPr/>
        </p:nvSpPr>
        <p:spPr>
          <a:xfrm>
            <a:off x="3442185" y="5608022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7BB866-178F-7CE6-408C-0898246F4848}"/>
              </a:ext>
            </a:extLst>
          </p:cNvPr>
          <p:cNvSpPr/>
          <p:nvPr/>
        </p:nvSpPr>
        <p:spPr>
          <a:xfrm>
            <a:off x="5143670" y="5608022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64376F-B52B-CBEE-340F-DB084FFF989C}"/>
              </a:ext>
            </a:extLst>
          </p:cNvPr>
          <p:cNvSpPr/>
          <p:nvPr/>
        </p:nvSpPr>
        <p:spPr>
          <a:xfrm>
            <a:off x="6807018" y="5604559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FD4990-E5DB-D96B-B405-A4EEF958767F}"/>
              </a:ext>
            </a:extLst>
          </p:cNvPr>
          <p:cNvSpPr/>
          <p:nvPr/>
        </p:nvSpPr>
        <p:spPr>
          <a:xfrm>
            <a:off x="7660025" y="5603342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9D9086-70D1-FB33-3ADF-4305C71BA8C4}"/>
              </a:ext>
            </a:extLst>
          </p:cNvPr>
          <p:cNvSpPr/>
          <p:nvPr/>
        </p:nvSpPr>
        <p:spPr>
          <a:xfrm>
            <a:off x="8234534" y="5596987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690373F-B9C3-A0D9-60DD-FDD7C2C4B783}"/>
              </a:ext>
            </a:extLst>
          </p:cNvPr>
          <p:cNvSpPr txBox="1"/>
          <p:nvPr/>
        </p:nvSpPr>
        <p:spPr>
          <a:xfrm>
            <a:off x="6111048" y="6175865"/>
            <a:ext cx="289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8F6225D-65B2-3AE6-A8F8-F713FA642F77}"/>
              </a:ext>
            </a:extLst>
          </p:cNvPr>
          <p:cNvCxnSpPr>
            <a:cxnSpLocks/>
          </p:cNvCxnSpPr>
          <p:nvPr/>
        </p:nvCxnSpPr>
        <p:spPr>
          <a:xfrm>
            <a:off x="4211960" y="6237312"/>
            <a:ext cx="423852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CA6F0E41-1649-8767-B698-9FB585C25A89}"/>
              </a:ext>
            </a:extLst>
          </p:cNvPr>
          <p:cNvSpPr txBox="1"/>
          <p:nvPr/>
        </p:nvSpPr>
        <p:spPr>
          <a:xfrm>
            <a:off x="69017" y="1994744"/>
            <a:ext cx="60420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query time: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navigating all groups from the streaming’s head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n) time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79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Advanced Data Structure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</a:t>
            </a:r>
          </a:p>
        </p:txBody>
      </p:sp>
      <p:sp>
        <p:nvSpPr>
          <p:cNvPr id="3" name="Sottotitolo 3">
            <a:extLst>
              <a:ext uri="{FF2B5EF4-FFF2-40B4-BE49-F238E27FC236}">
                <a16:creationId xmlns:a16="http://schemas.microsoft.com/office/drawing/2014/main" id="{3BD930F9-AEAE-CB55-645F-121C8E0A08B6}"/>
              </a:ext>
            </a:extLst>
          </p:cNvPr>
          <p:cNvSpPr txBox="1">
            <a:spLocks/>
          </p:cNvSpPr>
          <p:nvPr/>
        </p:nvSpPr>
        <p:spPr>
          <a:xfrm>
            <a:off x="1412032" y="39414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Data Structures for Big Data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B8D490C9-D106-08A7-3ADE-F1CA68C0F6B3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query operation: </a:t>
            </a:r>
            <a:r>
              <a:rPr lang="en-US" sz="2000" dirty="0">
                <a:latin typeface="Comic Sans MS" pitchFamily="66" charset="0"/>
                <a:cs typeface="Times New Roman" pitchFamily="18" charset="0"/>
              </a:rPr>
              <a:t>approximation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4116AB0-3D0B-9F47-33C0-F5FB2D7112CF}"/>
              </a:ext>
            </a:extLst>
          </p:cNvPr>
          <p:cNvSpPr txBox="1"/>
          <p:nvPr/>
        </p:nvSpPr>
        <p:spPr>
          <a:xfrm>
            <a:off x="53959" y="548680"/>
            <a:ext cx="90997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be the integer </a:t>
            </a:r>
            <a:r>
              <a:rPr lang="en-US" sz="2000" dirty="0" err="1">
                <a:latin typeface="Comic Sans MS" pitchFamily="66" charset="0"/>
              </a:rPr>
              <a:t>s.t.</a:t>
            </a:r>
            <a:r>
              <a:rPr lang="en-US" sz="2000" dirty="0">
                <a:latin typeface="Comic Sans MS" pitchFamily="66" charset="0"/>
              </a:rPr>
              <a:t> the leftmost intersecting group has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1-bits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F50250E-0B28-701F-CFB8-523E0A0ED4FA}"/>
              </a:ext>
            </a:extLst>
          </p:cNvPr>
          <p:cNvSpPr txBox="1"/>
          <p:nvPr/>
        </p:nvSpPr>
        <p:spPr>
          <a:xfrm>
            <a:off x="35496" y="980728"/>
            <a:ext cx="9072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: right answer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: returned answer</a:t>
            </a:r>
          </a:p>
        </p:txBody>
      </p:sp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9D921489-D600-88F8-B240-EB2F1CDEBB43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564088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558A8B23-F6A1-C1DD-E593-520AABAB1EB1}"/>
              </a:ext>
            </a:extLst>
          </p:cNvPr>
          <p:cNvGrpSpPr/>
          <p:nvPr/>
        </p:nvGrpSpPr>
        <p:grpSpPr>
          <a:xfrm>
            <a:off x="313589" y="5099900"/>
            <a:ext cx="8149614" cy="1515436"/>
            <a:chOff x="313589" y="5099900"/>
            <a:chExt cx="8149614" cy="151543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FE04854-02C9-3ED6-236C-381A2ECA81A5}"/>
                </a:ext>
              </a:extLst>
            </p:cNvPr>
            <p:cNvSpPr/>
            <p:nvPr/>
          </p:nvSpPr>
          <p:spPr>
            <a:xfrm>
              <a:off x="313589" y="5608022"/>
              <a:ext cx="2473622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C04C48E-F968-DB24-D800-FFD8B82F0A28}"/>
                </a:ext>
              </a:extLst>
            </p:cNvPr>
            <p:cNvSpPr/>
            <p:nvPr/>
          </p:nvSpPr>
          <p:spPr>
            <a:xfrm>
              <a:off x="3442185" y="5608022"/>
              <a:ext cx="1335900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57BB866-178F-7CE6-408C-0898246F4848}"/>
                </a:ext>
              </a:extLst>
            </p:cNvPr>
            <p:cNvSpPr/>
            <p:nvPr/>
          </p:nvSpPr>
          <p:spPr>
            <a:xfrm>
              <a:off x="5143670" y="5608022"/>
              <a:ext cx="1270722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B64376F-B52B-CBEE-340F-DB084FFF989C}"/>
                </a:ext>
              </a:extLst>
            </p:cNvPr>
            <p:cNvSpPr/>
            <p:nvPr/>
          </p:nvSpPr>
          <p:spPr>
            <a:xfrm>
              <a:off x="6807018" y="5604559"/>
              <a:ext cx="491347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FFD4990-E5DB-D96B-B405-A4EEF958767F}"/>
                </a:ext>
              </a:extLst>
            </p:cNvPr>
            <p:cNvSpPr/>
            <p:nvPr/>
          </p:nvSpPr>
          <p:spPr>
            <a:xfrm>
              <a:off x="7660025" y="5603342"/>
              <a:ext cx="491347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39D9086-70D1-FB33-3ADF-4305C71BA8C4}"/>
                </a:ext>
              </a:extLst>
            </p:cNvPr>
            <p:cNvSpPr/>
            <p:nvPr/>
          </p:nvSpPr>
          <p:spPr>
            <a:xfrm>
              <a:off x="8234534" y="5596987"/>
              <a:ext cx="228669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9690373F-B9C3-A0D9-60DD-FDD7C2C4B783}"/>
                </a:ext>
              </a:extLst>
            </p:cNvPr>
            <p:cNvSpPr txBox="1"/>
            <p:nvPr/>
          </p:nvSpPr>
          <p:spPr>
            <a:xfrm>
              <a:off x="4999097" y="6215226"/>
              <a:ext cx="2891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n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8F6225D-65B2-3AE6-A8F8-F713FA642F77}"/>
                </a:ext>
              </a:extLst>
            </p:cNvPr>
            <p:cNvCxnSpPr>
              <a:cxnSpLocks/>
            </p:cNvCxnSpPr>
            <p:nvPr/>
          </p:nvCxnSpPr>
          <p:spPr>
            <a:xfrm>
              <a:off x="2267744" y="6237312"/>
              <a:ext cx="6182744" cy="0"/>
            </a:xfrm>
            <a:prstGeom prst="line">
              <a:avLst/>
            </a:prstGeom>
            <a:ln w="25400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CA6F0E41-1649-8767-B698-9FB585C25A89}"/>
                </a:ext>
              </a:extLst>
            </p:cNvPr>
            <p:cNvSpPr txBox="1"/>
            <p:nvPr/>
          </p:nvSpPr>
          <p:spPr>
            <a:xfrm>
              <a:off x="955220" y="5099900"/>
              <a:ext cx="13346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 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2000" baseline="30000" dirty="0">
                  <a:latin typeface="Comic Sans MS" pitchFamily="66" charset="0"/>
                  <a:sym typeface="Symbol" panose="05050102010706020507" pitchFamily="18" charset="2"/>
                </a:rPr>
                <a:t>k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 1-bits</a:t>
              </a:r>
              <a:endParaRPr lang="en-US" sz="2000" dirty="0">
                <a:latin typeface="Comic Sans MS" pitchFamily="66" charset="0"/>
              </a:endParaRPr>
            </a:p>
          </p:txBody>
        </p:sp>
      </p:grp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76B03B71-C858-BE85-B8D0-E9CA2BC317A9}"/>
              </a:ext>
            </a:extLst>
          </p:cNvPr>
          <p:cNvSpPr txBox="1"/>
          <p:nvPr/>
        </p:nvSpPr>
        <p:spPr>
          <a:xfrm>
            <a:off x="35497" y="170080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=0 then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 (so 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&gt;0)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58D051A-8CC9-F353-C87E-2AC01AFC6C53}"/>
              </a:ext>
            </a:extLst>
          </p:cNvPr>
          <p:cNvSpPr txBox="1"/>
          <p:nvPr/>
        </p:nvSpPr>
        <p:spPr>
          <a:xfrm>
            <a:off x="107711" y="2132856"/>
            <a:ext cx="8784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Y </a:t>
            </a:r>
            <a:r>
              <a:rPr lang="en-US" sz="2000" dirty="0">
                <a:latin typeface="Comic Sans MS" pitchFamily="66" charset="0"/>
              </a:rPr>
              <a:t>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-1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86AE182A-7371-8818-AE07-76067D0B3274}"/>
              </a:ext>
            </a:extLst>
          </p:cNvPr>
          <p:cNvSpPr txBox="1"/>
          <p:nvPr/>
        </p:nvSpPr>
        <p:spPr>
          <a:xfrm>
            <a:off x="107504" y="2524834"/>
            <a:ext cx="8784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B 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+ B 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k-2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+...+B 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+ B 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=B(2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-1)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A552C621-65D4-5607-7573-4F243D6F2371}"/>
              </a:ext>
            </a:extLst>
          </p:cNvPr>
          <p:cNvSpPr txBox="1"/>
          <p:nvPr/>
        </p:nvSpPr>
        <p:spPr>
          <a:xfrm>
            <a:off x="107504" y="3717032"/>
            <a:ext cx="8784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 </a:t>
            </a:r>
            <a:r>
              <a:rPr lang="en-US" sz="2000" dirty="0">
                <a:latin typeface="Comic Sans MS" pitchFamily="66" charset="0"/>
              </a:rPr>
              <a:t>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-1)/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Y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= 1+ (2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-1)/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Y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3ABB470D-768A-F6D3-E240-17CDF55E2E14}"/>
              </a:ext>
            </a:extLst>
          </p:cNvPr>
          <p:cNvSpPr txBox="1"/>
          <p:nvPr/>
        </p:nvSpPr>
        <p:spPr>
          <a:xfrm>
            <a:off x="755577" y="4149080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1+ 1/B  1+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F0D5F0DE-E488-0BA8-BE24-313BD7791483}"/>
              </a:ext>
            </a:extLst>
          </p:cNvPr>
          <p:cNvSpPr/>
          <p:nvPr/>
        </p:nvSpPr>
        <p:spPr>
          <a:xfrm>
            <a:off x="611560" y="3140968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44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  <p:bldP spid="4" grpId="0"/>
      <p:bldP spid="15" grpId="0"/>
      <p:bldP spid="16" grpId="0"/>
      <p:bldP spid="17" grpId="0"/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Finding frequent items in a stream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5ADB3277-94AC-88EB-6BBD-9932658769FE}"/>
              </a:ext>
            </a:extLst>
          </p:cNvPr>
          <p:cNvSpPr txBox="1">
            <a:spLocks/>
          </p:cNvSpPr>
          <p:nvPr/>
        </p:nvSpPr>
        <p:spPr>
          <a:xfrm>
            <a:off x="1412032" y="39414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An application of Sampling</a:t>
            </a:r>
          </a:p>
        </p:txBody>
      </p:sp>
      <p:sp>
        <p:nvSpPr>
          <p:cNvPr id="3" name="CasellaDiTesto 1">
            <a:extLst>
              <a:ext uri="{FF2B5EF4-FFF2-40B4-BE49-F238E27FC236}">
                <a16:creationId xmlns:a16="http://schemas.microsoft.com/office/drawing/2014/main" id="{A2570B20-964C-A636-D55C-8F5BD921E69A}"/>
              </a:ext>
            </a:extLst>
          </p:cNvPr>
          <p:cNvSpPr txBox="1"/>
          <p:nvPr/>
        </p:nvSpPr>
        <p:spPr>
          <a:xfrm>
            <a:off x="179512" y="4581128"/>
            <a:ext cx="82271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references:</a:t>
            </a:r>
            <a:endParaRPr lang="en-US" dirty="0">
              <a:solidFill>
                <a:srgbClr val="3366FF"/>
              </a:solidFill>
              <a:latin typeface="Comic Sans MS" pitchFamily="66" charset="0"/>
              <a:sym typeface="Symbol" panose="05050102010706020507" pitchFamily="18" charset="2"/>
            </a:endParaRPr>
          </a:p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- G.S. 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Manku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, R. Motwani:</a:t>
            </a:r>
          </a:p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Approximate Frequency Counts over Data Streams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. VLDB  (2002)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https://www.vldb.org/conf/2002/S10P03.pdf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- C. 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Demestrescu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, I. Finocchi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Algorithms for Data Streams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http://www.dei.unipd.it/~geppo/PrAvAlg/DOCS/DFchapter08.pdf</a:t>
            </a:r>
            <a:endParaRPr lang="en-US" sz="1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2E06C7E-8CC8-01E6-F406-229C14402F50}"/>
              </a:ext>
            </a:extLst>
          </p:cNvPr>
          <p:cNvSpPr txBox="1"/>
          <p:nvPr/>
        </p:nvSpPr>
        <p:spPr>
          <a:xfrm>
            <a:off x="30025" y="167293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problem: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4007CDB-7B41-E424-9308-1E3BCA5D4CB5}"/>
              </a:ext>
            </a:extLst>
          </p:cNvPr>
          <p:cNvSpPr txBox="1"/>
          <p:nvPr/>
        </p:nvSpPr>
        <p:spPr>
          <a:xfrm>
            <a:off x="251520" y="2073042"/>
            <a:ext cx="8934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given a stream of elements, find the elements whose frequency is above a given threshold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599750D-E672-0FD8-2044-01FF6AB0BF57}"/>
              </a:ext>
            </a:extLst>
          </p:cNvPr>
          <p:cNvSpPr txBox="1"/>
          <p:nvPr/>
        </p:nvSpPr>
        <p:spPr>
          <a:xfrm>
            <a:off x="60050" y="3645024"/>
            <a:ext cx="90839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Application domains: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Data Base world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Data Mining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Network Monitoring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86030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Beer Mug Cartoon Images – Browse 21,913 Stock Photos, Vectors, and Video |  Adobe Stock">
            <a:extLst>
              <a:ext uri="{FF2B5EF4-FFF2-40B4-BE49-F238E27FC236}">
                <a16:creationId xmlns:a16="http://schemas.microsoft.com/office/drawing/2014/main" id="{CDE0D58B-6EFF-F84E-28F1-4F8AF281EA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402260"/>
            <a:ext cx="2304255" cy="3209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5DED98-D129-248E-5C55-B2151B444F5C}"/>
              </a:ext>
            </a:extLst>
          </p:cNvPr>
          <p:cNvSpPr txBox="1"/>
          <p:nvPr/>
        </p:nvSpPr>
        <p:spPr>
          <a:xfrm>
            <a:off x="30025" y="44624"/>
            <a:ext cx="3461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Data Base: </a:t>
            </a:r>
            <a:r>
              <a:rPr lang="en-US" sz="2000" dirty="0">
                <a:latin typeface="Comic Sans MS" pitchFamily="66" charset="0"/>
              </a:rPr>
              <a:t>iceberg queries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1F349BD-4980-DB24-7EF5-CA87AE00E36B}"/>
              </a:ext>
            </a:extLst>
          </p:cNvPr>
          <p:cNvSpPr txBox="1"/>
          <p:nvPr/>
        </p:nvSpPr>
        <p:spPr>
          <a:xfrm>
            <a:off x="666146" y="1628290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SELECT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City; COUNT(*)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F6C5C33-2342-9791-A408-D7A051C2A8B2}"/>
              </a:ext>
            </a:extLst>
          </p:cNvPr>
          <p:cNvSpPr txBox="1"/>
          <p:nvPr/>
        </p:nvSpPr>
        <p:spPr>
          <a:xfrm>
            <a:off x="30024" y="837560"/>
            <a:ext cx="526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Choosing a good city for a trip...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BE446E0F-8168-F41E-C8C9-6A65CA5CF9EE}"/>
              </a:ext>
            </a:extLst>
          </p:cNvPr>
          <p:cNvSpPr txBox="1"/>
          <p:nvPr/>
        </p:nvSpPr>
        <p:spPr>
          <a:xfrm>
            <a:off x="666146" y="221768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FROM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Irish_Pubs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EFD8B336-33D2-8840-4277-516CBACBB1FC}"/>
              </a:ext>
            </a:extLst>
          </p:cNvPr>
          <p:cNvSpPr txBox="1"/>
          <p:nvPr/>
        </p:nvSpPr>
        <p:spPr>
          <a:xfrm>
            <a:off x="666146" y="2812866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GROUP BY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City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7FEBFEEB-9C5E-93F4-199D-76A02072D7BE}"/>
              </a:ext>
            </a:extLst>
          </p:cNvPr>
          <p:cNvSpPr txBox="1"/>
          <p:nvPr/>
        </p:nvSpPr>
        <p:spPr>
          <a:xfrm>
            <a:off x="2843808" y="2812866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HAVING</a:t>
            </a:r>
            <a:r>
              <a:rPr lang="en-US" sz="200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COUNT(*)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T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ylinder 5">
            <a:extLst>
              <a:ext uri="{FF2B5EF4-FFF2-40B4-BE49-F238E27FC236}">
                <a16:creationId xmlns:a16="http://schemas.microsoft.com/office/drawing/2014/main" id="{D2720949-DC22-822C-75D2-D130A6A1DEDD}"/>
              </a:ext>
            </a:extLst>
          </p:cNvPr>
          <p:cNvSpPr/>
          <p:nvPr/>
        </p:nvSpPr>
        <p:spPr>
          <a:xfrm>
            <a:off x="3322991" y="3645024"/>
            <a:ext cx="1368152" cy="2880320"/>
          </a:xfrm>
          <a:prstGeom prst="can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B27E523-3E1E-1B93-4999-ED551D8D0B7B}"/>
              </a:ext>
            </a:extLst>
          </p:cNvPr>
          <p:cNvSpPr txBox="1"/>
          <p:nvPr/>
        </p:nvSpPr>
        <p:spPr>
          <a:xfrm>
            <a:off x="3275856" y="4940533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Irish_Pubs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5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2" grpId="0"/>
      <p:bldP spid="3" grpId="0"/>
      <p:bldP spid="5" grpId="0"/>
      <p:bldP spid="6" grpId="0" animBg="1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5DED98-D129-248E-5C55-B2151B444F5C}"/>
              </a:ext>
            </a:extLst>
          </p:cNvPr>
          <p:cNvSpPr txBox="1"/>
          <p:nvPr/>
        </p:nvSpPr>
        <p:spPr>
          <a:xfrm>
            <a:off x="30025" y="44624"/>
            <a:ext cx="5766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Data Mining: </a:t>
            </a:r>
            <a:r>
              <a:rPr lang="en-US" sz="2000" dirty="0">
                <a:latin typeface="Comic Sans MS" pitchFamily="66" charset="0"/>
              </a:rPr>
              <a:t>discovering association rules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1F349BD-4980-DB24-7EF5-CA87AE00E36B}"/>
              </a:ext>
            </a:extLst>
          </p:cNvPr>
          <p:cNvSpPr txBox="1"/>
          <p:nvPr/>
        </p:nvSpPr>
        <p:spPr>
          <a:xfrm>
            <a:off x="1971001" y="2452176"/>
            <a:ext cx="4041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(if you buy X then you also buy Y)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F6C5C33-2342-9791-A408-D7A051C2A8B2}"/>
              </a:ext>
            </a:extLst>
          </p:cNvPr>
          <p:cNvSpPr txBox="1"/>
          <p:nvPr/>
        </p:nvSpPr>
        <p:spPr>
          <a:xfrm>
            <a:off x="30025" y="687498"/>
            <a:ext cx="526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: set of items (products)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BE446E0F-8168-F41E-C8C9-6A65CA5CF9EE}"/>
              </a:ext>
            </a:extLst>
          </p:cNvPr>
          <p:cNvSpPr txBox="1"/>
          <p:nvPr/>
        </p:nvSpPr>
        <p:spPr>
          <a:xfrm>
            <a:off x="54078" y="4803307"/>
            <a:ext cx="8118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find association rules for D whose confidence and support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are above certain thresholds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EFD8B336-33D2-8840-4277-516CBACBB1FC}"/>
              </a:ext>
            </a:extLst>
          </p:cNvPr>
          <p:cNvSpPr txBox="1"/>
          <p:nvPr/>
        </p:nvSpPr>
        <p:spPr>
          <a:xfrm>
            <a:off x="509859" y="5877272"/>
            <a:ext cx="7271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it reduces to the problem of finding frequent </a:t>
            </a:r>
            <a:r>
              <a:rPr lang="en-US" sz="2000" dirty="0" err="1">
                <a:latin typeface="Comic Sans MS" pitchFamily="66" charset="0"/>
              </a:rPr>
              <a:t>itemsets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1491EDF-1224-D368-97D2-2F73A7F38A45}"/>
              </a:ext>
            </a:extLst>
          </p:cNvPr>
          <p:cNvSpPr txBox="1"/>
          <p:nvPr/>
        </p:nvSpPr>
        <p:spPr>
          <a:xfrm>
            <a:off x="30025" y="1137564"/>
            <a:ext cx="526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: set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transactions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A8ECBB0E-A850-8AD2-2556-B1C6075ECCAE}"/>
              </a:ext>
            </a:extLst>
          </p:cNvPr>
          <p:cNvSpPr txBox="1"/>
          <p:nvPr/>
        </p:nvSpPr>
        <p:spPr>
          <a:xfrm>
            <a:off x="212780" y="1516722"/>
            <a:ext cx="526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transaction</a:t>
            </a:r>
            <a:r>
              <a:rPr lang="en-US" sz="2000" dirty="0">
                <a:latin typeface="Comic Sans MS" pitchFamily="66" charset="0"/>
              </a:rPr>
              <a:t>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7BB430F-D0AB-C2A7-7008-A47D6C6D8B0A}"/>
              </a:ext>
            </a:extLst>
          </p:cNvPr>
          <p:cNvSpPr txBox="1"/>
          <p:nvPr/>
        </p:nvSpPr>
        <p:spPr>
          <a:xfrm>
            <a:off x="30025" y="2021288"/>
            <a:ext cx="66302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association rule </a:t>
            </a:r>
            <a:r>
              <a:rPr lang="en-US" sz="2000" dirty="0">
                <a:latin typeface="Comic Sans MS" pitchFamily="66" charset="0"/>
              </a:rPr>
              <a:t>is an implication of the form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11A4E65-EE28-BAA7-3922-7DCC887E0ABB}"/>
              </a:ext>
            </a:extLst>
          </p:cNvPr>
          <p:cNvGrpSpPr/>
          <p:nvPr/>
        </p:nvGrpSpPr>
        <p:grpSpPr>
          <a:xfrm>
            <a:off x="539552" y="2459938"/>
            <a:ext cx="1224136" cy="400110"/>
            <a:chOff x="395536" y="2664162"/>
            <a:chExt cx="1224136" cy="400110"/>
          </a:xfrm>
        </p:grpSpPr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9B954B71-BD0E-8E7D-5786-6278F5EA1652}"/>
                </a:ext>
              </a:extLst>
            </p:cNvPr>
            <p:cNvSpPr txBox="1"/>
            <p:nvPr/>
          </p:nvSpPr>
          <p:spPr>
            <a:xfrm>
              <a:off x="395536" y="2664162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  <a:r>
                <a:rPr lang="en-US" sz="2000" dirty="0">
                  <a:latin typeface="Comic Sans MS" pitchFamily="66" charset="0"/>
                </a:rPr>
                <a:t>       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Y</a:t>
              </a:r>
            </a:p>
          </p:txBody>
        </p:sp>
        <p:sp>
          <p:nvSpPr>
            <p:cNvPr id="13" name="Arrow: Right 12">
              <a:extLst>
                <a:ext uri="{FF2B5EF4-FFF2-40B4-BE49-F238E27FC236}">
                  <a16:creationId xmlns:a16="http://schemas.microsoft.com/office/drawing/2014/main" id="{692F16BA-0F9C-FA02-17D1-A725B0766B03}"/>
                </a:ext>
              </a:extLst>
            </p:cNvPr>
            <p:cNvSpPr/>
            <p:nvPr/>
          </p:nvSpPr>
          <p:spPr>
            <a:xfrm>
              <a:off x="755576" y="2767556"/>
              <a:ext cx="360040" cy="168130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17A1698-6D94-EF6E-7C30-2EB150554555}"/>
              </a:ext>
            </a:extLst>
          </p:cNvPr>
          <p:cNvGrpSpPr/>
          <p:nvPr/>
        </p:nvGrpSpPr>
        <p:grpSpPr>
          <a:xfrm>
            <a:off x="54078" y="3194870"/>
            <a:ext cx="1224136" cy="400110"/>
            <a:chOff x="395536" y="2664162"/>
            <a:chExt cx="1224136" cy="400110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136360AA-11A7-DC2A-9A34-4CC6FE6FBB16}"/>
                </a:ext>
              </a:extLst>
            </p:cNvPr>
            <p:cNvSpPr txBox="1"/>
            <p:nvPr/>
          </p:nvSpPr>
          <p:spPr>
            <a:xfrm>
              <a:off x="395536" y="2664162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  <a:r>
                <a:rPr lang="en-US" sz="2000" dirty="0">
                  <a:latin typeface="Comic Sans MS" pitchFamily="66" charset="0"/>
                </a:rPr>
                <a:t>       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Y</a:t>
              </a:r>
            </a:p>
          </p:txBody>
        </p:sp>
        <p:sp>
          <p:nvSpPr>
            <p:cNvPr id="19" name="Arrow: Right 18">
              <a:extLst>
                <a:ext uri="{FF2B5EF4-FFF2-40B4-BE49-F238E27FC236}">
                  <a16:creationId xmlns:a16="http://schemas.microsoft.com/office/drawing/2014/main" id="{4CADDF2B-3762-7734-3630-544DFD0D4DDC}"/>
                </a:ext>
              </a:extLst>
            </p:cNvPr>
            <p:cNvSpPr/>
            <p:nvPr/>
          </p:nvSpPr>
          <p:spPr>
            <a:xfrm>
              <a:off x="755576" y="2767556"/>
              <a:ext cx="360040" cy="168130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5BDA804-0ED4-23F3-4433-7BAED5B4EDCF}"/>
              </a:ext>
            </a:extLst>
          </p:cNvPr>
          <p:cNvSpPr txBox="1"/>
          <p:nvPr/>
        </p:nvSpPr>
        <p:spPr>
          <a:xfrm>
            <a:off x="1151620" y="3112451"/>
            <a:ext cx="66302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holds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with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confidence c </a:t>
            </a:r>
            <a:r>
              <a:rPr lang="en-US" sz="2000" dirty="0">
                <a:latin typeface="Comic Sans MS" pitchFamily="66" charset="0"/>
              </a:rPr>
              <a:t>if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% of the transactions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that contain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 also contain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B5CF590-C60A-97F8-4E72-AD73B50D52F7}"/>
              </a:ext>
            </a:extLst>
          </p:cNvPr>
          <p:cNvGrpSpPr/>
          <p:nvPr/>
        </p:nvGrpSpPr>
        <p:grpSpPr>
          <a:xfrm>
            <a:off x="54078" y="3934833"/>
            <a:ext cx="1224136" cy="400110"/>
            <a:chOff x="395536" y="2664162"/>
            <a:chExt cx="1224136" cy="400110"/>
          </a:xfrm>
        </p:grpSpPr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117A488C-3902-EB52-797B-BE36B839B34A}"/>
                </a:ext>
              </a:extLst>
            </p:cNvPr>
            <p:cNvSpPr txBox="1"/>
            <p:nvPr/>
          </p:nvSpPr>
          <p:spPr>
            <a:xfrm>
              <a:off x="395536" y="2664162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  <a:r>
                <a:rPr lang="en-US" sz="2000" dirty="0">
                  <a:latin typeface="Comic Sans MS" pitchFamily="66" charset="0"/>
                </a:rPr>
                <a:t>       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Y</a:t>
              </a:r>
            </a:p>
          </p:txBody>
        </p:sp>
        <p:sp>
          <p:nvSpPr>
            <p:cNvPr id="23" name="Arrow: Right 22">
              <a:extLst>
                <a:ext uri="{FF2B5EF4-FFF2-40B4-BE49-F238E27FC236}">
                  <a16:creationId xmlns:a16="http://schemas.microsoft.com/office/drawing/2014/main" id="{6E8B2837-ECE5-7991-5685-C5C25935BFE9}"/>
                </a:ext>
              </a:extLst>
            </p:cNvPr>
            <p:cNvSpPr/>
            <p:nvPr/>
          </p:nvSpPr>
          <p:spPr>
            <a:xfrm>
              <a:off x="755576" y="2767556"/>
              <a:ext cx="360040" cy="168130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4C8FA985-4519-9028-4970-531F08AF15F6}"/>
              </a:ext>
            </a:extLst>
          </p:cNvPr>
          <p:cNvSpPr txBox="1"/>
          <p:nvPr/>
        </p:nvSpPr>
        <p:spPr>
          <a:xfrm>
            <a:off x="1151620" y="3852414"/>
            <a:ext cx="66302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has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support s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% of the transactions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contain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31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2" grpId="0"/>
      <p:bldP spid="3" grpId="0"/>
      <p:bldP spid="8" grpId="0"/>
      <p:bldP spid="9" grpId="0"/>
      <p:bldP spid="11" grpId="0"/>
      <p:bldP spid="20" grpId="0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5DED98-D129-248E-5C55-B2151B444F5C}"/>
              </a:ext>
            </a:extLst>
          </p:cNvPr>
          <p:cNvSpPr txBox="1"/>
          <p:nvPr/>
        </p:nvSpPr>
        <p:spPr>
          <a:xfrm>
            <a:off x="30025" y="44624"/>
            <a:ext cx="9006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Network Monitoring: </a:t>
            </a:r>
            <a:r>
              <a:rPr lang="en-US" sz="2000" dirty="0">
                <a:latin typeface="Comic Sans MS" pitchFamily="66" charset="0"/>
              </a:rPr>
              <a:t>Measurement and monitoring of network traffic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BE446E0F-8168-F41E-C8C9-6A65CA5CF9EE}"/>
              </a:ext>
            </a:extLst>
          </p:cNvPr>
          <p:cNvSpPr txBox="1"/>
          <p:nvPr/>
        </p:nvSpPr>
        <p:spPr>
          <a:xfrm>
            <a:off x="107504" y="5817458"/>
            <a:ext cx="89824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identifying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large flows</a:t>
            </a:r>
            <a:r>
              <a:rPr lang="en-US" sz="2000" dirty="0">
                <a:latin typeface="Comic Sans MS" pitchFamily="66" charset="0"/>
              </a:rPr>
              <a:t>, i.e. flows sending more than a given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threshold (&gt; s% of the link capacity)</a:t>
            </a:r>
          </a:p>
        </p:txBody>
      </p:sp>
      <p:pic>
        <p:nvPicPr>
          <p:cNvPr id="2052" name="Picture 4" descr="Complex networks – physics-complex-systems">
            <a:extLst>
              <a:ext uri="{FF2B5EF4-FFF2-40B4-BE49-F238E27FC236}">
                <a16:creationId xmlns:a16="http://schemas.microsoft.com/office/drawing/2014/main" id="{E5AB805C-7C3A-6EE9-02D7-E6FFAF4583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52359"/>
            <a:ext cx="6328848" cy="4863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7BB430F-D0AB-C2A7-7008-A47D6C6D8B0A}"/>
              </a:ext>
            </a:extLst>
          </p:cNvPr>
          <p:cNvSpPr txBox="1"/>
          <p:nvPr/>
        </p:nvSpPr>
        <p:spPr>
          <a:xfrm>
            <a:off x="30025" y="5150240"/>
            <a:ext cx="9006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flow</a:t>
            </a:r>
            <a:r>
              <a:rPr lang="en-US" sz="2000" dirty="0">
                <a:latin typeface="Comic Sans MS" pitchFamily="66" charset="0"/>
              </a:rPr>
              <a:t>: sequence of packets with the same </a:t>
            </a:r>
            <a:r>
              <a:rPr lang="en-US" sz="2000" dirty="0" err="1">
                <a:latin typeface="Comic Sans MS" pitchFamily="66" charset="0"/>
              </a:rPr>
              <a:t>source+destination</a:t>
            </a:r>
            <a:r>
              <a:rPr lang="en-US" sz="2000" dirty="0">
                <a:latin typeface="Comic Sans MS" pitchFamily="66" charset="0"/>
              </a:rPr>
              <a:t> addresses</a:t>
            </a:r>
          </a:p>
        </p:txBody>
      </p:sp>
    </p:spTree>
    <p:extLst>
      <p:ext uri="{BB962C8B-B14F-4D97-AF65-F5344CB8AC3E}">
        <p14:creationId xmlns:p14="http://schemas.microsoft.com/office/powerpoint/2010/main" val="27184777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2E06C7E-8CC8-01E6-F406-229C14402F50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problem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4007CDB-7B41-E424-9308-1E3BCA5D4CB5}"/>
              </a:ext>
            </a:extLst>
          </p:cNvPr>
          <p:cNvSpPr txBox="1"/>
          <p:nvPr/>
        </p:nvSpPr>
        <p:spPr>
          <a:xfrm>
            <a:off x="30025" y="548680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Given two parameters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0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1</a:t>
            </a:r>
            <a:r>
              <a:rPr lang="en-US" sz="2000" dirty="0">
                <a:latin typeface="Comic Sans MS" pitchFamily="66" charset="0"/>
              </a:rPr>
              <a:t>, and a stream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elements x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x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x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, find: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all items whose frequency is at least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n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false negative</a:t>
            </a:r>
            <a:r>
              <a:rPr lang="en-US" sz="2000" dirty="0">
                <a:latin typeface="Comic Sans MS" pitchFamily="66" charset="0"/>
              </a:rPr>
              <a:t>).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no item with frequency smaller than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D047D47-68D3-D2C1-5D4D-B3B5E2C3863B}"/>
              </a:ext>
            </a:extLst>
          </p:cNvPr>
          <p:cNvSpPr txBox="1"/>
          <p:nvPr/>
        </p:nvSpPr>
        <p:spPr>
          <a:xfrm>
            <a:off x="60051" y="3532946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01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user-defined error parameter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599750D-E672-0FD8-2044-01FF6AB0BF57}"/>
              </a:ext>
            </a:extLst>
          </p:cNvPr>
          <p:cNvSpPr txBox="1"/>
          <p:nvPr/>
        </p:nvSpPr>
        <p:spPr>
          <a:xfrm>
            <a:off x="62484" y="2128663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Sticky sampling algorithm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Manku</a:t>
            </a:r>
            <a:r>
              <a:rPr lang="en-US" sz="2000" dirty="0">
                <a:latin typeface="Comic Sans MS" pitchFamily="66" charset="0"/>
              </a:rPr>
              <a:t> &amp; Motwani, 2002)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randomized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meet the two goals with probability 1-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maintain a sample of expected size of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180F6D15-7376-9480-7D0D-AA0B09FB9922}"/>
              </a:ext>
            </a:extLst>
          </p:cNvPr>
          <p:cNvSpPr txBox="1"/>
          <p:nvPr/>
        </p:nvSpPr>
        <p:spPr>
          <a:xfrm>
            <a:off x="30025" y="4265243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</a:t>
            </a:r>
            <a:r>
              <a:rPr lang="en-US" sz="2000" dirty="0">
                <a:latin typeface="Comic Sans MS" pitchFamily="66" charset="0"/>
              </a:rPr>
              <a:t>space is independent of the stream length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7E418B3-050B-759B-7A84-67261EADAE62}"/>
              </a:ext>
            </a:extLst>
          </p:cNvPr>
          <p:cNvSpPr txBox="1"/>
          <p:nvPr/>
        </p:nvSpPr>
        <p:spPr>
          <a:xfrm>
            <a:off x="6444208" y="3643251"/>
            <a:ext cx="1733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# of elements in sample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C76C456-0D4A-2C26-53AA-BC1DFF811065}"/>
              </a:ext>
            </a:extLst>
          </p:cNvPr>
          <p:cNvCxnSpPr>
            <a:endCxn id="2" idx="1"/>
          </p:cNvCxnSpPr>
          <p:nvPr/>
        </p:nvCxnSpPr>
        <p:spPr>
          <a:xfrm>
            <a:off x="4461252" y="3325054"/>
            <a:ext cx="1982956" cy="641363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92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370F9BF-5D3E-8997-4E87-02362CBDA8F0}"/>
              </a:ext>
            </a:extLst>
          </p:cNvPr>
          <p:cNvSpPr txBox="1"/>
          <p:nvPr/>
        </p:nvSpPr>
        <p:spPr>
          <a:xfrm>
            <a:off x="35496" y="1052736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maintain a sample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set of pairs 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x,f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(x))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36094F-0DE4-203B-B590-1802491EE739}"/>
              </a:ext>
            </a:extLst>
          </p:cNvPr>
          <p:cNvSpPr txBox="1"/>
          <p:nvPr/>
        </p:nvSpPr>
        <p:spPr>
          <a:xfrm>
            <a:off x="179512" y="1450809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(x): estimation of the real frequency f(x) of the element x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35496" y="2048937"/>
            <a:ext cx="9088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to handle potentially unbounded stream, computation proceeds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windows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each window has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size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a sampling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rate 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next window is double the size and the rate of the previous one;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at the beginning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is empty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=1.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42CFD33-62A2-DA9E-E736-D19AE1CFD1E9}"/>
              </a:ext>
            </a:extLst>
          </p:cNvPr>
          <p:cNvGrpSpPr/>
          <p:nvPr/>
        </p:nvGrpSpPr>
        <p:grpSpPr>
          <a:xfrm>
            <a:off x="179512" y="3789040"/>
            <a:ext cx="8697193" cy="909831"/>
            <a:chOff x="179512" y="3789040"/>
            <a:chExt cx="8697193" cy="90983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E6AE51E-DA1C-85DD-EBD7-7ED9FE93FA51}"/>
                </a:ext>
              </a:extLst>
            </p:cNvPr>
            <p:cNvGrpSpPr/>
            <p:nvPr/>
          </p:nvGrpSpPr>
          <p:grpSpPr>
            <a:xfrm>
              <a:off x="1259632" y="3925002"/>
              <a:ext cx="936104" cy="154527"/>
              <a:chOff x="179512" y="4282585"/>
              <a:chExt cx="648072" cy="154527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6534EED-C352-94A9-47BD-D0D5208F2EB3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39A2325E-A955-D4B4-1208-1DA7F98DE7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AC58A50-3256-E4E8-1F62-5D24510E8F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36368CD-CFAF-1073-397B-CB97EB826C73}"/>
                </a:ext>
              </a:extLst>
            </p:cNvPr>
            <p:cNvGrpSpPr/>
            <p:nvPr/>
          </p:nvGrpSpPr>
          <p:grpSpPr>
            <a:xfrm>
              <a:off x="2286206" y="3925003"/>
              <a:ext cx="1925751" cy="152400"/>
              <a:chOff x="179512" y="4282585"/>
              <a:chExt cx="648072" cy="154527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D2E7DB4-9421-5B32-33DE-4B1920781D8B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7DB41FA6-36CF-C9CE-465A-9B9CC9CDCD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099F426A-D8A9-FACB-0B76-2D2D1ED018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53026FEB-06C7-4059-2344-1C5C26CB3804}"/>
                </a:ext>
              </a:extLst>
            </p:cNvPr>
            <p:cNvGrpSpPr/>
            <p:nvPr/>
          </p:nvGrpSpPr>
          <p:grpSpPr>
            <a:xfrm>
              <a:off x="4328329" y="3925002"/>
              <a:ext cx="3941970" cy="150292"/>
              <a:chOff x="179512" y="4282585"/>
              <a:chExt cx="648072" cy="154527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80A0AD9-5494-5ADD-2A3E-DBABF433449F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4CB7885-2CF7-B99A-9766-F76987033F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B50E5C68-8077-DFCD-4D69-35ECA9B1F1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0D9F156-6A24-85AE-B8ED-C444B46273E9}"/>
                </a:ext>
              </a:extLst>
            </p:cNvPr>
            <p:cNvGrpSpPr/>
            <p:nvPr/>
          </p:nvGrpSpPr>
          <p:grpSpPr>
            <a:xfrm>
              <a:off x="229237" y="3936531"/>
              <a:ext cx="401543" cy="154526"/>
              <a:chOff x="179512" y="4282585"/>
              <a:chExt cx="648072" cy="15452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C440750D-49F0-F22D-C16D-BC146E1B210A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41806BB-B87C-7211-E357-D0FE413951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ADC798D9-6F60-109D-BF61-5FABA3C3B8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29B782D-02DE-19A5-1885-55550F524CD1}"/>
                </a:ext>
              </a:extLst>
            </p:cNvPr>
            <p:cNvGrpSpPr/>
            <p:nvPr/>
          </p:nvGrpSpPr>
          <p:grpSpPr>
            <a:xfrm>
              <a:off x="741717" y="3929703"/>
              <a:ext cx="401543" cy="154526"/>
              <a:chOff x="179512" y="4282585"/>
              <a:chExt cx="648072" cy="154527"/>
            </a:xfrm>
          </p:grpSpPr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7DEB4FC-6186-ECCF-2004-39671CE9E76E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2614DF-41CB-3B2E-DCBB-1BFC2C23132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9D1C73BB-7540-26F9-5999-939EC020D3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CasellaDiTesto 3">
              <a:extLst>
                <a:ext uri="{FF2B5EF4-FFF2-40B4-BE49-F238E27FC236}">
                  <a16:creationId xmlns:a16="http://schemas.microsoft.com/office/drawing/2014/main" id="{EFDCEAF6-EA79-486A-9A03-D848E13081BF}"/>
                </a:ext>
              </a:extLst>
            </p:cNvPr>
            <p:cNvSpPr txBox="1"/>
            <p:nvPr/>
          </p:nvSpPr>
          <p:spPr>
            <a:xfrm>
              <a:off x="179512" y="4114096"/>
              <a:ext cx="481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48" name="CasellaDiTesto 3">
              <a:extLst>
                <a:ext uri="{FF2B5EF4-FFF2-40B4-BE49-F238E27FC236}">
                  <a16:creationId xmlns:a16="http://schemas.microsoft.com/office/drawing/2014/main" id="{01437006-7731-4A8B-DE80-C2B83D26807D}"/>
                </a:ext>
              </a:extLst>
            </p:cNvPr>
            <p:cNvSpPr txBox="1"/>
            <p:nvPr/>
          </p:nvSpPr>
          <p:spPr>
            <a:xfrm>
              <a:off x="698737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=2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49" name="CasellaDiTesto 3">
              <a:extLst>
                <a:ext uri="{FF2B5EF4-FFF2-40B4-BE49-F238E27FC236}">
                  <a16:creationId xmlns:a16="http://schemas.microsoft.com/office/drawing/2014/main" id="{2DE79C96-CF05-D34A-2880-EAC4EEE8F291}"/>
                </a:ext>
              </a:extLst>
            </p:cNvPr>
            <p:cNvSpPr txBox="1"/>
            <p:nvPr/>
          </p:nvSpPr>
          <p:spPr>
            <a:xfrm>
              <a:off x="1442512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4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=4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0" name="CasellaDiTesto 3">
              <a:extLst>
                <a:ext uri="{FF2B5EF4-FFF2-40B4-BE49-F238E27FC236}">
                  <a16:creationId xmlns:a16="http://schemas.microsoft.com/office/drawing/2014/main" id="{4C02C5E7-48A3-CF92-48D3-E7989ADD84E7}"/>
                </a:ext>
              </a:extLst>
            </p:cNvPr>
            <p:cNvSpPr txBox="1"/>
            <p:nvPr/>
          </p:nvSpPr>
          <p:spPr>
            <a:xfrm>
              <a:off x="2915816" y="4103263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8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=8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1" name="CasellaDiTesto 3">
              <a:extLst>
                <a:ext uri="{FF2B5EF4-FFF2-40B4-BE49-F238E27FC236}">
                  <a16:creationId xmlns:a16="http://schemas.microsoft.com/office/drawing/2014/main" id="{F99DFE08-6CDE-216A-DC4A-A6B549AA2412}"/>
                </a:ext>
              </a:extLst>
            </p:cNvPr>
            <p:cNvSpPr txBox="1"/>
            <p:nvPr/>
          </p:nvSpPr>
          <p:spPr>
            <a:xfrm>
              <a:off x="5796136" y="4114096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16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=16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2" name="CasellaDiTesto 3">
              <a:extLst>
                <a:ext uri="{FF2B5EF4-FFF2-40B4-BE49-F238E27FC236}">
                  <a16:creationId xmlns:a16="http://schemas.microsoft.com/office/drawing/2014/main" id="{73A37111-1142-9E2A-506E-36DE2DCB8C89}"/>
                </a:ext>
              </a:extLst>
            </p:cNvPr>
            <p:cNvSpPr txBox="1"/>
            <p:nvPr/>
          </p:nvSpPr>
          <p:spPr>
            <a:xfrm>
              <a:off x="8395623" y="3789040"/>
              <a:ext cx="4810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...</a:t>
              </a:r>
              <a:endParaRPr lang="en-US" sz="1600" dirty="0">
                <a:latin typeface="Comic Sans MS" pitchFamily="66" charset="0"/>
              </a:endParaRPr>
            </a:p>
          </p:txBody>
        </p:sp>
      </p:grpSp>
      <p:sp>
        <p:nvSpPr>
          <p:cNvPr id="53" name="CasellaDiTesto 3">
            <a:extLst>
              <a:ext uri="{FF2B5EF4-FFF2-40B4-BE49-F238E27FC236}">
                <a16:creationId xmlns:a16="http://schemas.microsoft.com/office/drawing/2014/main" id="{B154AC3D-8542-47E6-6677-247202A03B16}"/>
              </a:ext>
            </a:extLst>
          </p:cNvPr>
          <p:cNvSpPr txBox="1"/>
          <p:nvPr/>
        </p:nvSpPr>
        <p:spPr>
          <a:xfrm>
            <a:off x="27592" y="4979816"/>
            <a:ext cx="9088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in a give window, when the next stream element x comes: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if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then increase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(x) by 1;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otherwise, insert (x,1)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with probability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401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5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743FA6D-72B5-7A7C-D6E9-7FA03B37C680}"/>
              </a:ext>
            </a:extLst>
          </p:cNvPr>
          <p:cNvGrpSpPr/>
          <p:nvPr/>
        </p:nvGrpSpPr>
        <p:grpSpPr>
          <a:xfrm>
            <a:off x="179512" y="3789040"/>
            <a:ext cx="8697193" cy="909831"/>
            <a:chOff x="179512" y="3789040"/>
            <a:chExt cx="8697193" cy="90983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E6AE51E-DA1C-85DD-EBD7-7ED9FE93FA51}"/>
                </a:ext>
              </a:extLst>
            </p:cNvPr>
            <p:cNvGrpSpPr/>
            <p:nvPr/>
          </p:nvGrpSpPr>
          <p:grpSpPr>
            <a:xfrm>
              <a:off x="1259632" y="3925002"/>
              <a:ext cx="936104" cy="154527"/>
              <a:chOff x="179512" y="4282585"/>
              <a:chExt cx="648072" cy="154527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6534EED-C352-94A9-47BD-D0D5208F2EB3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39A2325E-A955-D4B4-1208-1DA7F98DE7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AC58A50-3256-E4E8-1F62-5D24510E8F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36368CD-CFAF-1073-397B-CB97EB826C73}"/>
                </a:ext>
              </a:extLst>
            </p:cNvPr>
            <p:cNvGrpSpPr/>
            <p:nvPr/>
          </p:nvGrpSpPr>
          <p:grpSpPr>
            <a:xfrm>
              <a:off x="2286206" y="3925003"/>
              <a:ext cx="1925751" cy="152400"/>
              <a:chOff x="179512" y="4282585"/>
              <a:chExt cx="648072" cy="154527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D2E7DB4-9421-5B32-33DE-4B1920781D8B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7DB41FA6-36CF-C9CE-465A-9B9CC9CDCD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099F426A-D8A9-FACB-0B76-2D2D1ED018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53026FEB-06C7-4059-2344-1C5C26CB3804}"/>
                </a:ext>
              </a:extLst>
            </p:cNvPr>
            <p:cNvGrpSpPr/>
            <p:nvPr/>
          </p:nvGrpSpPr>
          <p:grpSpPr>
            <a:xfrm>
              <a:off x="4328329" y="3925002"/>
              <a:ext cx="3941970" cy="150292"/>
              <a:chOff x="179512" y="4282585"/>
              <a:chExt cx="648072" cy="154527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80A0AD9-5494-5ADD-2A3E-DBABF433449F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4CB7885-2CF7-B99A-9766-F76987033F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B50E5C68-8077-DFCD-4D69-35ECA9B1F1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0D9F156-6A24-85AE-B8ED-C444B46273E9}"/>
                </a:ext>
              </a:extLst>
            </p:cNvPr>
            <p:cNvGrpSpPr/>
            <p:nvPr/>
          </p:nvGrpSpPr>
          <p:grpSpPr>
            <a:xfrm>
              <a:off x="229237" y="3936531"/>
              <a:ext cx="401543" cy="154526"/>
              <a:chOff x="179512" y="4282585"/>
              <a:chExt cx="648072" cy="15452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C440750D-49F0-F22D-C16D-BC146E1B210A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41806BB-B87C-7211-E357-D0FE413951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ADC798D9-6F60-109D-BF61-5FABA3C3B8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29B782D-02DE-19A5-1885-55550F524CD1}"/>
                </a:ext>
              </a:extLst>
            </p:cNvPr>
            <p:cNvGrpSpPr/>
            <p:nvPr/>
          </p:nvGrpSpPr>
          <p:grpSpPr>
            <a:xfrm>
              <a:off x="741717" y="3929703"/>
              <a:ext cx="401543" cy="154526"/>
              <a:chOff x="179512" y="4282585"/>
              <a:chExt cx="648072" cy="154527"/>
            </a:xfrm>
          </p:grpSpPr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7DEB4FC-6186-ECCF-2004-39671CE9E76E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2614DF-41CB-3B2E-DCBB-1BFC2C23132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9D1C73BB-7540-26F9-5999-939EC020D3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CasellaDiTesto 3">
              <a:extLst>
                <a:ext uri="{FF2B5EF4-FFF2-40B4-BE49-F238E27FC236}">
                  <a16:creationId xmlns:a16="http://schemas.microsoft.com/office/drawing/2014/main" id="{EFDCEAF6-EA79-486A-9A03-D848E13081BF}"/>
                </a:ext>
              </a:extLst>
            </p:cNvPr>
            <p:cNvSpPr txBox="1"/>
            <p:nvPr/>
          </p:nvSpPr>
          <p:spPr>
            <a:xfrm>
              <a:off x="179512" y="4114096"/>
              <a:ext cx="481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48" name="CasellaDiTesto 3">
              <a:extLst>
                <a:ext uri="{FF2B5EF4-FFF2-40B4-BE49-F238E27FC236}">
                  <a16:creationId xmlns:a16="http://schemas.microsoft.com/office/drawing/2014/main" id="{01437006-7731-4A8B-DE80-C2B83D26807D}"/>
                </a:ext>
              </a:extLst>
            </p:cNvPr>
            <p:cNvSpPr txBox="1"/>
            <p:nvPr/>
          </p:nvSpPr>
          <p:spPr>
            <a:xfrm>
              <a:off x="698737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=2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49" name="CasellaDiTesto 3">
              <a:extLst>
                <a:ext uri="{FF2B5EF4-FFF2-40B4-BE49-F238E27FC236}">
                  <a16:creationId xmlns:a16="http://schemas.microsoft.com/office/drawing/2014/main" id="{2DE79C96-CF05-D34A-2880-EAC4EEE8F291}"/>
                </a:ext>
              </a:extLst>
            </p:cNvPr>
            <p:cNvSpPr txBox="1"/>
            <p:nvPr/>
          </p:nvSpPr>
          <p:spPr>
            <a:xfrm>
              <a:off x="1442512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4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=4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0" name="CasellaDiTesto 3">
              <a:extLst>
                <a:ext uri="{FF2B5EF4-FFF2-40B4-BE49-F238E27FC236}">
                  <a16:creationId xmlns:a16="http://schemas.microsoft.com/office/drawing/2014/main" id="{4C02C5E7-48A3-CF92-48D3-E7989ADD84E7}"/>
                </a:ext>
              </a:extLst>
            </p:cNvPr>
            <p:cNvSpPr txBox="1"/>
            <p:nvPr/>
          </p:nvSpPr>
          <p:spPr>
            <a:xfrm>
              <a:off x="2915816" y="4103263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8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=8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1" name="CasellaDiTesto 3">
              <a:extLst>
                <a:ext uri="{FF2B5EF4-FFF2-40B4-BE49-F238E27FC236}">
                  <a16:creationId xmlns:a16="http://schemas.microsoft.com/office/drawing/2014/main" id="{F99DFE08-6CDE-216A-DC4A-A6B549AA2412}"/>
                </a:ext>
              </a:extLst>
            </p:cNvPr>
            <p:cNvSpPr txBox="1"/>
            <p:nvPr/>
          </p:nvSpPr>
          <p:spPr>
            <a:xfrm>
              <a:off x="5796136" y="4114096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16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=16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2" name="CasellaDiTesto 3">
              <a:extLst>
                <a:ext uri="{FF2B5EF4-FFF2-40B4-BE49-F238E27FC236}">
                  <a16:creationId xmlns:a16="http://schemas.microsoft.com/office/drawing/2014/main" id="{73A37111-1142-9E2A-506E-36DE2DCB8C89}"/>
                </a:ext>
              </a:extLst>
            </p:cNvPr>
            <p:cNvSpPr txBox="1"/>
            <p:nvPr/>
          </p:nvSpPr>
          <p:spPr>
            <a:xfrm>
              <a:off x="8395623" y="3789040"/>
              <a:ext cx="4810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...</a:t>
              </a:r>
              <a:endParaRPr lang="en-US" sz="1600" dirty="0">
                <a:latin typeface="Comic Sans MS" pitchFamily="66" charset="0"/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BE3AAE-8AA4-A6E5-9813-DA70049815F9}"/>
                </a:ext>
              </a:extLst>
            </p:cNvPr>
            <p:cNvCxnSpPr>
              <a:cxnSpLocks/>
            </p:cNvCxnSpPr>
            <p:nvPr/>
          </p:nvCxnSpPr>
          <p:spPr>
            <a:xfrm>
              <a:off x="698737" y="3789040"/>
              <a:ext cx="0" cy="504056"/>
            </a:xfrm>
            <a:prstGeom prst="line">
              <a:avLst/>
            </a:prstGeom>
            <a:ln w="38100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2560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E6AE51E-DA1C-85DD-EBD7-7ED9FE93FA51}"/>
              </a:ext>
            </a:extLst>
          </p:cNvPr>
          <p:cNvGrpSpPr/>
          <p:nvPr/>
        </p:nvGrpSpPr>
        <p:grpSpPr>
          <a:xfrm>
            <a:off x="1259632" y="3925002"/>
            <a:ext cx="936104" cy="154527"/>
            <a:chOff x="179512" y="4282585"/>
            <a:chExt cx="648072" cy="154527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534EED-C352-94A9-47BD-D0D5208F2EB3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9A2325E-A955-D4B4-1208-1DA7F98DE7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AC58A50-3256-E4E8-1F62-5D24510E8F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86206" y="3925003"/>
            <a:ext cx="1925751" cy="152400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3925002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0D9F156-6A24-85AE-B8ED-C444B46273E9}"/>
              </a:ext>
            </a:extLst>
          </p:cNvPr>
          <p:cNvGrpSpPr/>
          <p:nvPr/>
        </p:nvGrpSpPr>
        <p:grpSpPr>
          <a:xfrm>
            <a:off x="229237" y="3936531"/>
            <a:ext cx="401543" cy="154526"/>
            <a:chOff x="179512" y="4282585"/>
            <a:chExt cx="648072" cy="15452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440750D-49F0-F22D-C16D-BC146E1B210A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A41806BB-B87C-7211-E357-D0FE413951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DC798D9-6F60-109D-BF61-5FABA3C3B8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29B782D-02DE-19A5-1885-55550F524CD1}"/>
              </a:ext>
            </a:extLst>
          </p:cNvPr>
          <p:cNvGrpSpPr/>
          <p:nvPr/>
        </p:nvGrpSpPr>
        <p:grpSpPr>
          <a:xfrm>
            <a:off x="741717" y="3929703"/>
            <a:ext cx="401543" cy="154526"/>
            <a:chOff x="179512" y="4282585"/>
            <a:chExt cx="648072" cy="154527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87DEB4FC-6186-ECCF-2004-39671CE9E76E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52614DF-41CB-3B2E-DCBB-1BFC2C2313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9D1C73BB-7540-26F9-5999-939EC020D3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EFDCEAF6-EA79-486A-9A03-D848E13081BF}"/>
              </a:ext>
            </a:extLst>
          </p:cNvPr>
          <p:cNvSpPr txBox="1"/>
          <p:nvPr/>
        </p:nvSpPr>
        <p:spPr>
          <a:xfrm>
            <a:off x="179511" y="4114096"/>
            <a:ext cx="519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</a:t>
            </a:r>
            <a:r>
              <a:rPr lang="en-US" sz="16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endParaRPr lang="en-US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01437006-7731-4A8B-DE80-C2B83D26807D}"/>
              </a:ext>
            </a:extLst>
          </p:cNvPr>
          <p:cNvSpPr txBox="1"/>
          <p:nvPr/>
        </p:nvSpPr>
        <p:spPr>
          <a:xfrm>
            <a:off x="698737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2DE79C96-CF05-D34A-2880-EAC4EEE8F291}"/>
              </a:ext>
            </a:extLst>
          </p:cNvPr>
          <p:cNvSpPr txBox="1"/>
          <p:nvPr/>
        </p:nvSpPr>
        <p:spPr>
          <a:xfrm>
            <a:off x="1442512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4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=4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2915816" y="4103263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8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=8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796136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162D9B2-2ADF-9935-D99A-2596796F9843}"/>
              </a:ext>
            </a:extLst>
          </p:cNvPr>
          <p:cNvCxnSpPr>
            <a:cxnSpLocks/>
          </p:cNvCxnSpPr>
          <p:nvPr/>
        </p:nvCxnSpPr>
        <p:spPr>
          <a:xfrm>
            <a:off x="698737" y="3789040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069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Counting 1s in a window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E0117B7-8C09-C786-74D5-EA986D248248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Sottotitolo 3">
            <a:extLst>
              <a:ext uri="{FF2B5EF4-FFF2-40B4-BE49-F238E27FC236}">
                <a16:creationId xmlns:a16="http://schemas.microsoft.com/office/drawing/2014/main" id="{78CB980E-3155-FB0C-7FE9-5AAC75F5987C}"/>
              </a:ext>
            </a:extLst>
          </p:cNvPr>
          <p:cNvSpPr txBox="1">
            <a:spLocks/>
          </p:cNvSpPr>
          <p:nvPr/>
        </p:nvSpPr>
        <p:spPr>
          <a:xfrm>
            <a:off x="1412032" y="39414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Datar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Gionis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-Indyk-Motwani’s (DGIM)</a:t>
            </a:r>
          </a:p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algorithm</a:t>
            </a:r>
          </a:p>
        </p:txBody>
      </p:sp>
      <p:sp>
        <p:nvSpPr>
          <p:cNvPr id="5" name="CasellaDiTesto 1">
            <a:extLst>
              <a:ext uri="{FF2B5EF4-FFF2-40B4-BE49-F238E27FC236}">
                <a16:creationId xmlns:a16="http://schemas.microsoft.com/office/drawing/2014/main" id="{9AC1C3AB-222C-D822-CBA6-0DAD94C07088}"/>
              </a:ext>
            </a:extLst>
          </p:cNvPr>
          <p:cNvSpPr txBox="1"/>
          <p:nvPr/>
        </p:nvSpPr>
        <p:spPr>
          <a:xfrm>
            <a:off x="521298" y="5340236"/>
            <a:ext cx="613893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reference:</a:t>
            </a:r>
            <a:endParaRPr lang="en-US" dirty="0">
              <a:solidFill>
                <a:srgbClr val="3366FF"/>
              </a:solidFill>
              <a:latin typeface="Comic Sans MS" pitchFamily="66" charset="0"/>
              <a:sym typeface="Symbol" panose="05050102010706020507" pitchFamily="18" charset="2"/>
            </a:endParaRPr>
          </a:p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Algorithms for Massive Data (Lecture Notes)</a:t>
            </a:r>
          </a:p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Nicola 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Prezza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https://arxiv.org/abs/2301.00754</a:t>
            </a:r>
            <a:endParaRPr lang="en-US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72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E6AE51E-DA1C-85DD-EBD7-7ED9FE93FA51}"/>
              </a:ext>
            </a:extLst>
          </p:cNvPr>
          <p:cNvGrpSpPr/>
          <p:nvPr/>
        </p:nvGrpSpPr>
        <p:grpSpPr>
          <a:xfrm>
            <a:off x="1259632" y="3925002"/>
            <a:ext cx="936104" cy="154527"/>
            <a:chOff x="179512" y="4282585"/>
            <a:chExt cx="648072" cy="154527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534EED-C352-94A9-47BD-D0D5208F2EB3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9A2325E-A955-D4B4-1208-1DA7F98DE7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AC58A50-3256-E4E8-1F62-5D24510E8F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86206" y="3925003"/>
            <a:ext cx="1925751" cy="152400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3925002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01437006-7731-4A8B-DE80-C2B83D26807D}"/>
              </a:ext>
            </a:extLst>
          </p:cNvPr>
          <p:cNvSpPr txBox="1"/>
          <p:nvPr/>
        </p:nvSpPr>
        <p:spPr>
          <a:xfrm>
            <a:off x="395536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4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2DE79C96-CF05-D34A-2880-EAC4EEE8F291}"/>
              </a:ext>
            </a:extLst>
          </p:cNvPr>
          <p:cNvSpPr txBox="1"/>
          <p:nvPr/>
        </p:nvSpPr>
        <p:spPr>
          <a:xfrm>
            <a:off x="1442512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4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=4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2915816" y="4103263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8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=8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796136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2427D9-8AB4-6D73-C4D9-6D6871F76CCD}"/>
              </a:ext>
            </a:extLst>
          </p:cNvPr>
          <p:cNvCxnSpPr>
            <a:cxnSpLocks/>
          </p:cNvCxnSpPr>
          <p:nvPr/>
        </p:nvCxnSpPr>
        <p:spPr>
          <a:xfrm>
            <a:off x="1206674" y="3789040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730F093-583E-E0FF-6015-0028A886FC48}"/>
              </a:ext>
            </a:extLst>
          </p:cNvPr>
          <p:cNvGrpSpPr/>
          <p:nvPr/>
        </p:nvGrpSpPr>
        <p:grpSpPr>
          <a:xfrm>
            <a:off x="229237" y="3929702"/>
            <a:ext cx="914024" cy="159227"/>
            <a:chOff x="179512" y="4282585"/>
            <a:chExt cx="648072" cy="15452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67A43AE-02BA-EC1A-1A72-6BC7D801950E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260169B-C273-5F8F-356A-61BD88C610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D6F353E-3A80-CDAD-20D3-9DFE56F86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33309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E6AE51E-DA1C-85DD-EBD7-7ED9FE93FA51}"/>
              </a:ext>
            </a:extLst>
          </p:cNvPr>
          <p:cNvGrpSpPr/>
          <p:nvPr/>
        </p:nvGrpSpPr>
        <p:grpSpPr>
          <a:xfrm>
            <a:off x="229237" y="3904536"/>
            <a:ext cx="1966499" cy="174993"/>
            <a:chOff x="179512" y="4282585"/>
            <a:chExt cx="648072" cy="154527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534EED-C352-94A9-47BD-D0D5208F2EB3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9A2325E-A955-D4B4-1208-1DA7F98DE7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AC58A50-3256-E4E8-1F62-5D24510E8F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86206" y="3925003"/>
            <a:ext cx="1925751" cy="152400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3925002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2DE79C96-CF05-D34A-2880-EAC4EEE8F291}"/>
              </a:ext>
            </a:extLst>
          </p:cNvPr>
          <p:cNvSpPr txBox="1"/>
          <p:nvPr/>
        </p:nvSpPr>
        <p:spPr>
          <a:xfrm>
            <a:off x="899592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8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=4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2915816" y="4103263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8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=8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796136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2427D9-8AB4-6D73-C4D9-6D6871F76CCD}"/>
              </a:ext>
            </a:extLst>
          </p:cNvPr>
          <p:cNvCxnSpPr>
            <a:cxnSpLocks/>
          </p:cNvCxnSpPr>
          <p:nvPr/>
        </p:nvCxnSpPr>
        <p:spPr>
          <a:xfrm>
            <a:off x="2245105" y="3754209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517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9238" y="3904536"/>
            <a:ext cx="3982720" cy="17286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3925002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1763688" y="4103263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=8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796136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2427D9-8AB4-6D73-C4D9-6D6871F76CCD}"/>
              </a:ext>
            </a:extLst>
          </p:cNvPr>
          <p:cNvCxnSpPr>
            <a:cxnSpLocks/>
          </p:cNvCxnSpPr>
          <p:nvPr/>
        </p:nvCxnSpPr>
        <p:spPr>
          <a:xfrm>
            <a:off x="4274443" y="3754209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0240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229237" y="3904536"/>
            <a:ext cx="8041062" cy="170758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3707904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32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E63BABA-6C4E-7AD2-F387-4F7847E5B7BB}"/>
              </a:ext>
            </a:extLst>
          </p:cNvPr>
          <p:cNvSpPr txBox="1"/>
          <p:nvPr/>
        </p:nvSpPr>
        <p:spPr>
          <a:xfrm>
            <a:off x="65824" y="522920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query(n):</a:t>
            </a:r>
            <a:r>
              <a:rPr lang="en-US" sz="2000" dirty="0">
                <a:latin typeface="Comic Sans MS" pitchFamily="66" charset="0"/>
              </a:rPr>
              <a:t> return all items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with estimated frequency at least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2092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algorithm: </a:t>
            </a:r>
            <a:r>
              <a:rPr lang="en-US" sz="2000" dirty="0">
                <a:latin typeface="Comic Sans MS" pitchFamily="66" charset="0"/>
              </a:rPr>
              <a:t>the adjusting step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9238" y="771015"/>
            <a:ext cx="3982720" cy="17286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791481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1763688" y="969742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945872" y="980575"/>
            <a:ext cx="570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655519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2427D9-8AB4-6D73-C4D9-6D6871F76CCD}"/>
              </a:ext>
            </a:extLst>
          </p:cNvPr>
          <p:cNvCxnSpPr>
            <a:cxnSpLocks/>
          </p:cNvCxnSpPr>
          <p:nvPr/>
        </p:nvCxnSpPr>
        <p:spPr>
          <a:xfrm>
            <a:off x="4274443" y="620688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F6F6F38-8464-0605-5F50-91C6D4A28C4D}"/>
              </a:ext>
            </a:extLst>
          </p:cNvPr>
          <p:cNvSpPr txBox="1"/>
          <p:nvPr/>
        </p:nvSpPr>
        <p:spPr>
          <a:xfrm>
            <a:off x="35496" y="2170599"/>
            <a:ext cx="90888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 each element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flip a fair coin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if (Tail) then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repeatedly flip a coin </a:t>
            </a:r>
            <a:r>
              <a:rPr lang="en-US" sz="2000">
                <a:latin typeface="Comic Sans MS" pitchFamily="66" charset="0"/>
                <a:sym typeface="Symbol" panose="05050102010706020507" pitchFamily="18" charset="2"/>
              </a:rPr>
              <a:t>with success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probability of 1/(2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until you get a success;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be the number of coin flips performed;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decrease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by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if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) 0 then remove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817F753-795B-2124-2D36-D9DB4F6C7D2C}"/>
              </a:ext>
            </a:extLst>
          </p:cNvPr>
          <p:cNvCxnSpPr/>
          <p:nvPr/>
        </p:nvCxnSpPr>
        <p:spPr>
          <a:xfrm flipH="1">
            <a:off x="899592" y="1124744"/>
            <a:ext cx="3374851" cy="936104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008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3656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8F7D582E-0CE8-4602-9E25-DA747093FB1E}"/>
              </a:ext>
            </a:extLst>
          </p:cNvPr>
          <p:cNvSpPr txBox="1"/>
          <p:nvPr/>
        </p:nvSpPr>
        <p:spPr>
          <a:xfrm>
            <a:off x="222081" y="3348457"/>
            <a:ext cx="98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coins</a:t>
            </a:r>
            <a:endParaRPr lang="en-US" dirty="0">
              <a:latin typeface="Comic Sans MS" pitchFamily="66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EE733ED-49D6-EF18-D299-D442A3766076}"/>
              </a:ext>
            </a:extLst>
          </p:cNvPr>
          <p:cNvGrpSpPr/>
          <p:nvPr/>
        </p:nvGrpSpPr>
        <p:grpSpPr>
          <a:xfrm>
            <a:off x="2729564" y="2354081"/>
            <a:ext cx="1554403" cy="2496121"/>
            <a:chOff x="5004047" y="5008499"/>
            <a:chExt cx="1025692" cy="1964915"/>
          </a:xfrm>
        </p:grpSpPr>
        <p:pic>
          <p:nvPicPr>
            <p:cNvPr id="1026" name="Picture 2" descr="Flip Coin Degen">
              <a:extLst>
                <a:ext uri="{FF2B5EF4-FFF2-40B4-BE49-F238E27FC236}">
                  <a16:creationId xmlns:a16="http://schemas.microsoft.com/office/drawing/2014/main" id="{6FF43C30-BCA5-0F9B-E275-82447A0074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7" y="5008499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" descr="Flip Coin Degen">
              <a:extLst>
                <a:ext uri="{FF2B5EF4-FFF2-40B4-BE49-F238E27FC236}">
                  <a16:creationId xmlns:a16="http://schemas.microsoft.com/office/drawing/2014/main" id="{E373E065-214C-58F9-129A-1D9F712567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589240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2" descr="Flip Coin Degen">
              <a:extLst>
                <a:ext uri="{FF2B5EF4-FFF2-40B4-BE49-F238E27FC236}">
                  <a16:creationId xmlns:a16="http://schemas.microsoft.com/office/drawing/2014/main" id="{A23716C2-0549-3EBA-593A-B74D3FC637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6204146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8F5ED4-2AE7-1537-A634-EA70D187DF6B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7B5CCD6-F81F-F4B0-62EF-A2B16055BD6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4D383AA-400A-1093-8063-5917A7C607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F93031A-B64A-B55C-9083-77B3539EFB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C3128C43-A6C6-6F91-13DD-2FDF76369BFB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DBBE195-EFCF-3758-8BC9-AC1354180AAB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562C46C0-4D9E-5C4D-F38D-568334E36E5B}"/>
              </a:ext>
            </a:extLst>
          </p:cNvPr>
          <p:cNvSpPr/>
          <p:nvPr/>
        </p:nvSpPr>
        <p:spPr>
          <a:xfrm>
            <a:off x="1208627" y="2636432"/>
            <a:ext cx="288032" cy="1793381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B775A27-AB4D-FDFF-D136-AFF0603EACCF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6A5026F7-81F0-6D6B-45DA-AB9B9C81A1D5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BCC3E649-2F00-C056-D6CE-0B6CEEA82FBC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1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22" grpId="0"/>
      <p:bldP spid="23" grpId="0" animBg="1"/>
      <p:bldP spid="24" grpId="0"/>
      <p:bldP spid="25" grpId="0"/>
      <p:bldP spid="2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8BB91747-DDF4-D68D-CE5F-DB308FE16E43}"/>
              </a:ext>
            </a:extLst>
          </p:cNvPr>
          <p:cNvGrpSpPr/>
          <p:nvPr/>
        </p:nvGrpSpPr>
        <p:grpSpPr>
          <a:xfrm>
            <a:off x="3449645" y="2354081"/>
            <a:ext cx="1554403" cy="2496121"/>
            <a:chOff x="5004047" y="5008499"/>
            <a:chExt cx="1025692" cy="1964915"/>
          </a:xfrm>
        </p:grpSpPr>
        <p:pic>
          <p:nvPicPr>
            <p:cNvPr id="21" name="Picture 2" descr="Flip Coin Degen">
              <a:extLst>
                <a:ext uri="{FF2B5EF4-FFF2-40B4-BE49-F238E27FC236}">
                  <a16:creationId xmlns:a16="http://schemas.microsoft.com/office/drawing/2014/main" id="{FA2705C7-E544-41AC-DD01-5965EFB9B6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7" y="5008499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" descr="Flip Coin Degen">
              <a:extLst>
                <a:ext uri="{FF2B5EF4-FFF2-40B4-BE49-F238E27FC236}">
                  <a16:creationId xmlns:a16="http://schemas.microsoft.com/office/drawing/2014/main" id="{11068E65-7A8C-7423-59B2-45FAF4B48A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589240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2" descr="Flip Coin Degen">
              <a:extLst>
                <a:ext uri="{FF2B5EF4-FFF2-40B4-BE49-F238E27FC236}">
                  <a16:creationId xmlns:a16="http://schemas.microsoft.com/office/drawing/2014/main" id="{35886696-4E3A-5420-F3BC-C513542DF8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6204146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1" y="3348457"/>
            <a:ext cx="98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coins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8AEA0EA4-F825-010A-CFCA-B3E9064EB9A3}"/>
              </a:ext>
            </a:extLst>
          </p:cNvPr>
          <p:cNvSpPr/>
          <p:nvPr/>
        </p:nvSpPr>
        <p:spPr>
          <a:xfrm>
            <a:off x="1208627" y="2636432"/>
            <a:ext cx="288032" cy="1793381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2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C5CFF71-2792-2333-37F6-DC495CFA7A8D}"/>
              </a:ext>
            </a:extLst>
          </p:cNvPr>
          <p:cNvGrpSpPr/>
          <p:nvPr/>
        </p:nvGrpSpPr>
        <p:grpSpPr>
          <a:xfrm>
            <a:off x="4067944" y="2354081"/>
            <a:ext cx="1554403" cy="2496121"/>
            <a:chOff x="5004047" y="5008499"/>
            <a:chExt cx="1025692" cy="1964915"/>
          </a:xfrm>
        </p:grpSpPr>
        <p:pic>
          <p:nvPicPr>
            <p:cNvPr id="25" name="Picture 2" descr="Flip Coin Degen">
              <a:extLst>
                <a:ext uri="{FF2B5EF4-FFF2-40B4-BE49-F238E27FC236}">
                  <a16:creationId xmlns:a16="http://schemas.microsoft.com/office/drawing/2014/main" id="{40F71962-5982-F3D7-9D48-0478C1B039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7" y="5008499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2" descr="Flip Coin Degen">
              <a:extLst>
                <a:ext uri="{FF2B5EF4-FFF2-40B4-BE49-F238E27FC236}">
                  <a16:creationId xmlns:a16="http://schemas.microsoft.com/office/drawing/2014/main" id="{4353AE72-CB38-DF8D-FC7F-725013B585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589240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2" descr="Flip Coin Degen">
              <a:extLst>
                <a:ext uri="{FF2B5EF4-FFF2-40B4-BE49-F238E27FC236}">
                  <a16:creationId xmlns:a16="http://schemas.microsoft.com/office/drawing/2014/main" id="{5D74AE4D-AE83-F9B4-67B0-BA882CC651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6204146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1" y="3348457"/>
            <a:ext cx="98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coins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8AEA0EA4-F825-010A-CFCA-B3E9064EB9A3}"/>
              </a:ext>
            </a:extLst>
          </p:cNvPr>
          <p:cNvSpPr/>
          <p:nvPr/>
        </p:nvSpPr>
        <p:spPr>
          <a:xfrm>
            <a:off x="1208627" y="2636432"/>
            <a:ext cx="288032" cy="1793381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3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1" y="3348457"/>
            <a:ext cx="98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coins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8AEA0EA4-F825-010A-CFCA-B3E9064EB9A3}"/>
              </a:ext>
            </a:extLst>
          </p:cNvPr>
          <p:cNvSpPr/>
          <p:nvPr/>
        </p:nvSpPr>
        <p:spPr>
          <a:xfrm>
            <a:off x="1208627" y="2636432"/>
            <a:ext cx="288032" cy="1793381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A0D46E5C-ED9C-396C-4FD0-D62DEF75A2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4108536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E081E48E-1935-D8BA-DFB8-4B191BA99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3295354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907F53E9-5CBE-B45C-F304-5F6BEEBD4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2621293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5A8AC80C-A62B-FD9B-F973-A2B6729F86C1}"/>
              </a:ext>
            </a:extLst>
          </p:cNvPr>
          <p:cNvSpPr/>
          <p:nvPr/>
        </p:nvSpPr>
        <p:spPr>
          <a:xfrm>
            <a:off x="4652899" y="4787801"/>
            <a:ext cx="424645" cy="4084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3E80BCB-C061-C985-725F-1A109206E14C}"/>
              </a:ext>
            </a:extLst>
          </p:cNvPr>
          <p:cNvSpPr txBox="1"/>
          <p:nvPr/>
        </p:nvSpPr>
        <p:spPr>
          <a:xfrm>
            <a:off x="51201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4098DD4D-9F9C-27C9-C78B-D6040A968FB7}"/>
              </a:ext>
            </a:extLst>
          </p:cNvPr>
          <p:cNvSpPr txBox="1"/>
          <p:nvPr/>
        </p:nvSpPr>
        <p:spPr>
          <a:xfrm>
            <a:off x="55803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3CAF94F-A409-57EF-22B7-DFBF29EAFAB3}"/>
              </a:ext>
            </a:extLst>
          </p:cNvPr>
          <p:cNvSpPr txBox="1"/>
          <p:nvPr/>
        </p:nvSpPr>
        <p:spPr>
          <a:xfrm>
            <a:off x="59476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5BD379D6-8D77-79FC-7071-FCA53794F670}"/>
              </a:ext>
            </a:extLst>
          </p:cNvPr>
          <p:cNvSpPr txBox="1"/>
          <p:nvPr/>
        </p:nvSpPr>
        <p:spPr>
          <a:xfrm>
            <a:off x="64078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A63A77C5-5579-9AF3-BE7B-ECFCF24DB55E}"/>
              </a:ext>
            </a:extLst>
          </p:cNvPr>
          <p:cNvSpPr txBox="1"/>
          <p:nvPr/>
        </p:nvSpPr>
        <p:spPr>
          <a:xfrm>
            <a:off x="6742870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9111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Flip Coin Degen">
            <a:extLst>
              <a:ext uri="{FF2B5EF4-FFF2-40B4-BE49-F238E27FC236}">
                <a16:creationId xmlns:a16="http://schemas.microsoft.com/office/drawing/2014/main" id="{8E5120D3-87E2-AFB0-2C64-F18D1E523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315" y="1704717"/>
            <a:ext cx="1554401" cy="97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0" y="3348457"/>
            <a:ext cx="110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coins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A0D46E5C-ED9C-396C-4FD0-D62DEF75A2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4108536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E081E48E-1935-D8BA-DFB8-4B191BA99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3295354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907F53E9-5CBE-B45C-F304-5F6BEEBD4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2621293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5A8AC80C-A62B-FD9B-F973-A2B6729F86C1}"/>
              </a:ext>
            </a:extLst>
          </p:cNvPr>
          <p:cNvSpPr/>
          <p:nvPr/>
        </p:nvSpPr>
        <p:spPr>
          <a:xfrm>
            <a:off x="4652899" y="4787801"/>
            <a:ext cx="424645" cy="4084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3E80BCB-C061-C985-725F-1A109206E14C}"/>
              </a:ext>
            </a:extLst>
          </p:cNvPr>
          <p:cNvSpPr txBox="1"/>
          <p:nvPr/>
        </p:nvSpPr>
        <p:spPr>
          <a:xfrm>
            <a:off x="51201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4098DD4D-9F9C-27C9-C78B-D6040A968FB7}"/>
              </a:ext>
            </a:extLst>
          </p:cNvPr>
          <p:cNvSpPr txBox="1"/>
          <p:nvPr/>
        </p:nvSpPr>
        <p:spPr>
          <a:xfrm>
            <a:off x="55803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3CAF94F-A409-57EF-22B7-DFBF29EAFAB3}"/>
              </a:ext>
            </a:extLst>
          </p:cNvPr>
          <p:cNvSpPr txBox="1"/>
          <p:nvPr/>
        </p:nvSpPr>
        <p:spPr>
          <a:xfrm>
            <a:off x="59476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5BD379D6-8D77-79FC-7071-FCA53794F670}"/>
              </a:ext>
            </a:extLst>
          </p:cNvPr>
          <p:cNvSpPr txBox="1"/>
          <p:nvPr/>
        </p:nvSpPr>
        <p:spPr>
          <a:xfrm>
            <a:off x="64078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A63A77C5-5579-9AF3-BE7B-ECFCF24DB55E}"/>
              </a:ext>
            </a:extLst>
          </p:cNvPr>
          <p:cNvSpPr txBox="1"/>
          <p:nvPr/>
        </p:nvSpPr>
        <p:spPr>
          <a:xfrm>
            <a:off x="6742870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27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A686075-9CBF-4AF6-FB2C-EF3F97096A00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problem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9076647-A0ED-F35A-C888-4B15E944E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694970"/>
              </p:ext>
            </p:extLst>
          </p:nvPr>
        </p:nvGraphicFramePr>
        <p:xfrm>
          <a:off x="611560" y="948869"/>
          <a:ext cx="8211138" cy="40011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35268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26BC2A9-32A9-E735-6A40-A1D95864DF03}"/>
              </a:ext>
            </a:extLst>
          </p:cNvPr>
          <p:cNvCxnSpPr>
            <a:cxnSpLocks/>
          </p:cNvCxnSpPr>
          <p:nvPr/>
        </p:nvCxnSpPr>
        <p:spPr>
          <a:xfrm>
            <a:off x="4408106" y="602781"/>
            <a:ext cx="0" cy="1156387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F2A3105-807A-1E10-A2D7-3843BE85908D}"/>
              </a:ext>
            </a:extLst>
          </p:cNvPr>
          <p:cNvCxnSpPr/>
          <p:nvPr/>
        </p:nvCxnSpPr>
        <p:spPr>
          <a:xfrm flipH="1">
            <a:off x="5796136" y="748621"/>
            <a:ext cx="1296144" cy="0"/>
          </a:xfrm>
          <a:prstGeom prst="straightConnector1">
            <a:avLst/>
          </a:prstGeom>
          <a:ln>
            <a:solidFill>
              <a:srgbClr val="33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242DCDED-EAE6-21A1-07DE-CDC066932F8E}"/>
              </a:ext>
            </a:extLst>
          </p:cNvPr>
          <p:cNvSpPr txBox="1"/>
          <p:nvPr/>
        </p:nvSpPr>
        <p:spPr>
          <a:xfrm>
            <a:off x="4067945" y="175916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now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6DF89A0-F088-DAAA-B0C4-575D3D255836}"/>
              </a:ext>
            </a:extLst>
          </p:cNvPr>
          <p:cNvSpPr txBox="1"/>
          <p:nvPr/>
        </p:nvSpPr>
        <p:spPr>
          <a:xfrm>
            <a:off x="65824" y="2492896"/>
            <a:ext cx="8826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process a stream of bits in order to answer queries of the type:</a:t>
            </a:r>
          </a:p>
          <a:p>
            <a:r>
              <a:rPr lang="en-US" sz="2000" dirty="0">
                <a:latin typeface="Comic Sans MS" pitchFamily="66" charset="0"/>
              </a:rPr>
              <a:t>  - how many 1s in the last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bits? 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B8191C52-DAA8-2C32-7567-35C124F21CF7}"/>
              </a:ext>
            </a:extLst>
          </p:cNvPr>
          <p:cNvSpPr/>
          <p:nvPr/>
        </p:nvSpPr>
        <p:spPr>
          <a:xfrm rot="16200000">
            <a:off x="3330210" y="622089"/>
            <a:ext cx="216195" cy="190907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981987E2-328D-CDF8-EED3-683EAF30359B}"/>
              </a:ext>
            </a:extLst>
          </p:cNvPr>
          <p:cNvSpPr txBox="1"/>
          <p:nvPr/>
        </p:nvSpPr>
        <p:spPr>
          <a:xfrm>
            <a:off x="3274743" y="1572647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75D2FC14-C36E-D1BC-4727-A22B192D15B7}"/>
              </a:ext>
            </a:extLst>
          </p:cNvPr>
          <p:cNvSpPr txBox="1"/>
          <p:nvPr/>
        </p:nvSpPr>
        <p:spPr>
          <a:xfrm>
            <a:off x="35496" y="3307027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motivation:</a:t>
            </a:r>
            <a:r>
              <a:rPr lang="en-US" sz="2000" dirty="0">
                <a:latin typeface="Comic Sans MS" pitchFamily="66" charset="0"/>
              </a:rPr>
              <a:t> (approximately) count the events that meet a certain criterion.  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806D035A-3F23-E970-1A9F-14A915A15384}"/>
              </a:ext>
            </a:extLst>
          </p:cNvPr>
          <p:cNvSpPr txBox="1"/>
          <p:nvPr/>
        </p:nvSpPr>
        <p:spPr>
          <a:xfrm>
            <a:off x="35496" y="3789040"/>
            <a:ext cx="90997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Bank transactions are marked with a flag=1 when exceed a given threshold. Queries can be used to detect if the credit card’s owner has changed</a:t>
            </a:r>
          </a:p>
          <a:p>
            <a:r>
              <a:rPr lang="en-US" sz="2000" dirty="0">
                <a:latin typeface="Comic Sans MS" pitchFamily="66" charset="0"/>
              </a:rPr>
              <a:t>behavior (hence detect potential frauds)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9A81D17F-323F-C8E3-1610-979CB9886384}"/>
              </a:ext>
            </a:extLst>
          </p:cNvPr>
          <p:cNvSpPr txBox="1"/>
          <p:nvPr/>
        </p:nvSpPr>
        <p:spPr>
          <a:xfrm>
            <a:off x="44222" y="5194382"/>
            <a:ext cx="90997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Posts/tweets are marked with a flag=1 when they are about a given topic. Queries can be used to detect if the interest on the topic changes.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95B6DC8D-BB30-3001-4386-F4C7B2A67123}"/>
              </a:ext>
            </a:extLst>
          </p:cNvPr>
          <p:cNvSpPr txBox="1"/>
          <p:nvPr/>
        </p:nvSpPr>
        <p:spPr>
          <a:xfrm>
            <a:off x="47869" y="6312233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main challenge:</a:t>
            </a:r>
            <a:r>
              <a:rPr lang="en-US" sz="2000" dirty="0">
                <a:latin typeface="Comic Sans MS" pitchFamily="66" charset="0"/>
              </a:rPr>
              <a:t> the stream is too large to be entirely stored.</a:t>
            </a: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6A4618CE-9BCA-96AB-2163-3F14D572AF89}"/>
              </a:ext>
            </a:extLst>
          </p:cNvPr>
          <p:cNvSpPr txBox="1"/>
          <p:nvPr/>
        </p:nvSpPr>
        <p:spPr>
          <a:xfrm>
            <a:off x="-178864" y="1480448"/>
            <a:ext cx="1695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beginning of the stream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0" y="3348457"/>
            <a:ext cx="110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coins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A0D46E5C-ED9C-396C-4FD0-D62DEF75A2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4108536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E081E48E-1935-D8BA-DFB8-4B191BA99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3295354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907F53E9-5CBE-B45C-F304-5F6BEEBD4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2621293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5A8AC80C-A62B-FD9B-F973-A2B6729F86C1}"/>
              </a:ext>
            </a:extLst>
          </p:cNvPr>
          <p:cNvSpPr/>
          <p:nvPr/>
        </p:nvSpPr>
        <p:spPr>
          <a:xfrm>
            <a:off x="4652899" y="4787801"/>
            <a:ext cx="424645" cy="4084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3E80BCB-C061-C985-725F-1A109206E14C}"/>
              </a:ext>
            </a:extLst>
          </p:cNvPr>
          <p:cNvSpPr txBox="1"/>
          <p:nvPr/>
        </p:nvSpPr>
        <p:spPr>
          <a:xfrm>
            <a:off x="51201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4098DD4D-9F9C-27C9-C78B-D6040A968FB7}"/>
              </a:ext>
            </a:extLst>
          </p:cNvPr>
          <p:cNvSpPr txBox="1"/>
          <p:nvPr/>
        </p:nvSpPr>
        <p:spPr>
          <a:xfrm>
            <a:off x="55803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3CAF94F-A409-57EF-22B7-DFBF29EAFAB3}"/>
              </a:ext>
            </a:extLst>
          </p:cNvPr>
          <p:cNvSpPr txBox="1"/>
          <p:nvPr/>
        </p:nvSpPr>
        <p:spPr>
          <a:xfrm>
            <a:off x="59476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5BD379D6-8D77-79FC-7071-FCA53794F670}"/>
              </a:ext>
            </a:extLst>
          </p:cNvPr>
          <p:cNvSpPr txBox="1"/>
          <p:nvPr/>
        </p:nvSpPr>
        <p:spPr>
          <a:xfrm>
            <a:off x="64078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A63A77C5-5579-9AF3-BE7B-ECFCF24DB55E}"/>
              </a:ext>
            </a:extLst>
          </p:cNvPr>
          <p:cNvSpPr txBox="1"/>
          <p:nvPr/>
        </p:nvSpPr>
        <p:spPr>
          <a:xfrm>
            <a:off x="6742870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6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82C93B7-23EF-A9ED-2F9F-8B4139EC5D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1954002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371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0" y="3348457"/>
            <a:ext cx="110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coins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A0D46E5C-ED9C-396C-4FD0-D62DEF75A2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4108536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E081E48E-1935-D8BA-DFB8-4B191BA99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3295354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907F53E9-5CBE-B45C-F304-5F6BEEBD4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2621293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5A8AC80C-A62B-FD9B-F973-A2B6729F86C1}"/>
              </a:ext>
            </a:extLst>
          </p:cNvPr>
          <p:cNvSpPr/>
          <p:nvPr/>
        </p:nvSpPr>
        <p:spPr>
          <a:xfrm>
            <a:off x="4652899" y="4787801"/>
            <a:ext cx="424645" cy="4084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3E80BCB-C061-C985-725F-1A109206E14C}"/>
              </a:ext>
            </a:extLst>
          </p:cNvPr>
          <p:cNvSpPr txBox="1"/>
          <p:nvPr/>
        </p:nvSpPr>
        <p:spPr>
          <a:xfrm>
            <a:off x="51201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4098DD4D-9F9C-27C9-C78B-D6040A968FB7}"/>
              </a:ext>
            </a:extLst>
          </p:cNvPr>
          <p:cNvSpPr txBox="1"/>
          <p:nvPr/>
        </p:nvSpPr>
        <p:spPr>
          <a:xfrm>
            <a:off x="55803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3CAF94F-A409-57EF-22B7-DFBF29EAFAB3}"/>
              </a:ext>
            </a:extLst>
          </p:cNvPr>
          <p:cNvSpPr txBox="1"/>
          <p:nvPr/>
        </p:nvSpPr>
        <p:spPr>
          <a:xfrm>
            <a:off x="59476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5BD379D6-8D77-79FC-7071-FCA53794F670}"/>
              </a:ext>
            </a:extLst>
          </p:cNvPr>
          <p:cNvSpPr txBox="1"/>
          <p:nvPr/>
        </p:nvSpPr>
        <p:spPr>
          <a:xfrm>
            <a:off x="64078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A63A77C5-5579-9AF3-BE7B-ECFCF24DB55E}"/>
              </a:ext>
            </a:extLst>
          </p:cNvPr>
          <p:cNvSpPr txBox="1"/>
          <p:nvPr/>
        </p:nvSpPr>
        <p:spPr>
          <a:xfrm>
            <a:off x="6742870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6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82C93B7-23EF-A9ED-2F9F-8B4139EC5D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143690" y="4123902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7CA38D9-EF30-4038-554E-AC769AA659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4589420" y="19818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33D8C723-7C94-78E0-8927-5E8C55B265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5133433" y="1989555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34C472EA-3BD1-13AD-10C0-E828D27E5F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5144800" y="3296278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10101C55-D32B-1894-9709-DDAEF36581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5135496" y="2628203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F8BC6CF9-8D78-898E-F549-9A3339CB42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660272" y="4144422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BA269C75-459E-1148-B6DE-37AC2A0E1B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652120" y="3331240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F95A9B8B-752E-BE8A-6030-B1328D2925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660272" y="265717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7D9ACAAA-62BE-0B12-B69A-F0263000B2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652120" y="1989888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Oval 40">
            <a:extLst>
              <a:ext uri="{FF2B5EF4-FFF2-40B4-BE49-F238E27FC236}">
                <a16:creationId xmlns:a16="http://schemas.microsoft.com/office/drawing/2014/main" id="{82820DE9-F622-8D27-0E3C-AD6B50E03250}"/>
              </a:ext>
            </a:extLst>
          </p:cNvPr>
          <p:cNvSpPr/>
          <p:nvPr/>
        </p:nvSpPr>
        <p:spPr>
          <a:xfrm>
            <a:off x="5606752" y="4787801"/>
            <a:ext cx="424645" cy="408494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Left Brace 41">
            <a:extLst>
              <a:ext uri="{FF2B5EF4-FFF2-40B4-BE49-F238E27FC236}">
                <a16:creationId xmlns:a16="http://schemas.microsoft.com/office/drawing/2014/main" id="{2654600A-D494-64BA-9AD6-AFD89A7492E0}"/>
              </a:ext>
            </a:extLst>
          </p:cNvPr>
          <p:cNvSpPr/>
          <p:nvPr/>
        </p:nvSpPr>
        <p:spPr>
          <a:xfrm rot="16200000">
            <a:off x="4977779" y="5448055"/>
            <a:ext cx="230408" cy="753933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EAFD17A6-BD2A-AA1A-99E0-E26293AF40BE}"/>
              </a:ext>
            </a:extLst>
          </p:cNvPr>
          <p:cNvSpPr txBox="1"/>
          <p:nvPr/>
        </p:nvSpPr>
        <p:spPr>
          <a:xfrm>
            <a:off x="4942155" y="5951837"/>
            <a:ext cx="2798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 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(correction)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44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CD09485-F054-D4D5-2555-EE8DC04CF7C5}"/>
              </a:ext>
            </a:extLst>
          </p:cNvPr>
          <p:cNvSpPr txBox="1"/>
          <p:nvPr/>
        </p:nvSpPr>
        <p:spPr>
          <a:xfrm>
            <a:off x="24554" y="416858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be the number of stream elements seen so far and assume that the current sample rate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. Then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D11E888-A029-F4D0-055A-13060DF67848}"/>
              </a:ext>
            </a:extLst>
          </p:cNvPr>
          <p:cNvSpPr txBox="1"/>
          <p:nvPr/>
        </p:nvSpPr>
        <p:spPr>
          <a:xfrm>
            <a:off x="33586" y="156286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3FBDF3D2-19B5-F90A-4DC3-BBDDE697E508}"/>
              </a:ext>
            </a:extLst>
          </p:cNvPr>
          <p:cNvSpPr txBox="1"/>
          <p:nvPr/>
        </p:nvSpPr>
        <p:spPr>
          <a:xfrm>
            <a:off x="200867" y="2088530"/>
            <a:ext cx="2834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 r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10D052B-00A5-D849-9BF0-520D9E3E3313}"/>
              </a:ext>
            </a:extLst>
          </p:cNvPr>
          <p:cNvGrpSpPr/>
          <p:nvPr/>
        </p:nvGrpSpPr>
        <p:grpSpPr>
          <a:xfrm>
            <a:off x="179512" y="2898551"/>
            <a:ext cx="8697193" cy="1800320"/>
            <a:chOff x="179512" y="2898551"/>
            <a:chExt cx="8697193" cy="180032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DFF4090-639C-CFB1-1E6A-56AB3F3FE015}"/>
                </a:ext>
              </a:extLst>
            </p:cNvPr>
            <p:cNvGrpSpPr/>
            <p:nvPr/>
          </p:nvGrpSpPr>
          <p:grpSpPr>
            <a:xfrm>
              <a:off x="1259632" y="3925002"/>
              <a:ext cx="936104" cy="154527"/>
              <a:chOff x="179512" y="4282585"/>
              <a:chExt cx="648072" cy="154527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62271AC-8309-70F6-4175-810A2E7FF73B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F13D610-1458-6B32-21B7-D1F799797F7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48E5EC26-2E90-9F59-48CB-B608AAB625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4FA7F5C-5DFC-4103-23CE-24D37BE1A562}"/>
                </a:ext>
              </a:extLst>
            </p:cNvPr>
            <p:cNvGrpSpPr/>
            <p:nvPr/>
          </p:nvGrpSpPr>
          <p:grpSpPr>
            <a:xfrm>
              <a:off x="2286206" y="3925003"/>
              <a:ext cx="1925751" cy="152400"/>
              <a:chOff x="179512" y="4282585"/>
              <a:chExt cx="648072" cy="154527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746FEF1-9572-ED74-06F6-458857048E85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AE44FFD-C853-0983-74E5-D6DACCDCD9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A8F40A2A-FE37-36F0-3DC8-6A2E4B11DF1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BF776D5-5EC5-3FCB-B178-8DB5DD59C9CE}"/>
                </a:ext>
              </a:extLst>
            </p:cNvPr>
            <p:cNvGrpSpPr/>
            <p:nvPr/>
          </p:nvGrpSpPr>
          <p:grpSpPr>
            <a:xfrm>
              <a:off x="4328329" y="3925002"/>
              <a:ext cx="3941970" cy="150292"/>
              <a:chOff x="179512" y="4282585"/>
              <a:chExt cx="648072" cy="154527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98D26CF3-EF2C-096F-B0EB-A0D6767CC514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F176587-3AD9-7EE1-44AC-64629CFAEC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CB822F0D-DDEC-65D4-7E35-22BC1BADFD8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107F956-318D-46F7-E9FE-F5E173C517C5}"/>
                </a:ext>
              </a:extLst>
            </p:cNvPr>
            <p:cNvGrpSpPr/>
            <p:nvPr/>
          </p:nvGrpSpPr>
          <p:grpSpPr>
            <a:xfrm>
              <a:off x="229237" y="3936531"/>
              <a:ext cx="401543" cy="154526"/>
              <a:chOff x="179512" y="4282585"/>
              <a:chExt cx="648072" cy="154527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69122525-6A2B-9405-6515-1B86AFBC0209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3B48BB45-9AB1-43AB-F498-224B4BF322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1489859-69BE-AFC3-5BD2-0A14C84317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3501A55-8CCA-8BB5-18A4-0C7BAC169751}"/>
                </a:ext>
              </a:extLst>
            </p:cNvPr>
            <p:cNvGrpSpPr/>
            <p:nvPr/>
          </p:nvGrpSpPr>
          <p:grpSpPr>
            <a:xfrm>
              <a:off x="741717" y="3929703"/>
              <a:ext cx="401543" cy="154526"/>
              <a:chOff x="179512" y="4282585"/>
              <a:chExt cx="648072" cy="15452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6FD06583-20DD-CFBF-8583-1BC07D0020A9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4E2AAA6-FD6E-8502-93EE-0D47C9B4C88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C9C9BA51-13F3-F888-D095-C2738363A37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D1529322-7E59-0F2A-D4FE-6BA3BDF7536D}"/>
                </a:ext>
              </a:extLst>
            </p:cNvPr>
            <p:cNvSpPr txBox="1"/>
            <p:nvPr/>
          </p:nvSpPr>
          <p:spPr>
            <a:xfrm>
              <a:off x="179512" y="4114096"/>
              <a:ext cx="481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64EF7DB6-EBE8-DC88-113C-C323108201D5}"/>
                </a:ext>
              </a:extLst>
            </p:cNvPr>
            <p:cNvSpPr txBox="1"/>
            <p:nvPr/>
          </p:nvSpPr>
          <p:spPr>
            <a:xfrm>
              <a:off x="698737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=2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8" name="CasellaDiTesto 3">
              <a:extLst>
                <a:ext uri="{FF2B5EF4-FFF2-40B4-BE49-F238E27FC236}">
                  <a16:creationId xmlns:a16="http://schemas.microsoft.com/office/drawing/2014/main" id="{B2FA1CCC-98CE-AF59-662A-19E92FD9830C}"/>
                </a:ext>
              </a:extLst>
            </p:cNvPr>
            <p:cNvSpPr txBox="1"/>
            <p:nvPr/>
          </p:nvSpPr>
          <p:spPr>
            <a:xfrm>
              <a:off x="1442512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4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=4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9" name="CasellaDiTesto 3">
              <a:extLst>
                <a:ext uri="{FF2B5EF4-FFF2-40B4-BE49-F238E27FC236}">
                  <a16:creationId xmlns:a16="http://schemas.microsoft.com/office/drawing/2014/main" id="{8FDCB1FF-709B-1F7D-FB54-9FE6D00CD043}"/>
                </a:ext>
              </a:extLst>
            </p:cNvPr>
            <p:cNvSpPr txBox="1"/>
            <p:nvPr/>
          </p:nvSpPr>
          <p:spPr>
            <a:xfrm>
              <a:off x="2915816" y="4103263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8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=8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99884A93-2A24-E7AF-F656-3DA5856205F6}"/>
                </a:ext>
              </a:extLst>
            </p:cNvPr>
            <p:cNvSpPr txBox="1"/>
            <p:nvPr/>
          </p:nvSpPr>
          <p:spPr>
            <a:xfrm>
              <a:off x="5796136" y="4114096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16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=16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F1E838F0-3954-BFB7-628B-FC7D58E1D24A}"/>
                </a:ext>
              </a:extLst>
            </p:cNvPr>
            <p:cNvSpPr txBox="1"/>
            <p:nvPr/>
          </p:nvSpPr>
          <p:spPr>
            <a:xfrm>
              <a:off x="8395623" y="3789040"/>
              <a:ext cx="4810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...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33" name="Left Brace 32">
              <a:extLst>
                <a:ext uri="{FF2B5EF4-FFF2-40B4-BE49-F238E27FC236}">
                  <a16:creationId xmlns:a16="http://schemas.microsoft.com/office/drawing/2014/main" id="{125F3568-C4E0-8DDF-5B83-A479EDE4B75E}"/>
                </a:ext>
              </a:extLst>
            </p:cNvPr>
            <p:cNvSpPr/>
            <p:nvPr/>
          </p:nvSpPr>
          <p:spPr>
            <a:xfrm rot="5400000">
              <a:off x="2680263" y="977974"/>
              <a:ext cx="232792" cy="5134845"/>
            </a:xfrm>
            <a:prstGeom prst="leftBrace">
              <a:avLst/>
            </a:prstGeom>
            <a:ln w="25400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51CCF4BD-95EF-699C-EA9C-C625E84335C9}"/>
                </a:ext>
              </a:extLst>
            </p:cNvPr>
            <p:cNvSpPr txBox="1"/>
            <p:nvPr/>
          </p:nvSpPr>
          <p:spPr>
            <a:xfrm>
              <a:off x="2677829" y="2898551"/>
              <a:ext cx="4759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9F405FEB-E525-6718-FA1B-B3B10FCAEC5F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38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2" grpId="0"/>
      <p:bldP spid="3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76C1AB7-7A69-6F4A-3E37-E5B9C05FFB11}"/>
              </a:ext>
            </a:extLst>
          </p:cNvPr>
          <p:cNvSpPr txBox="1"/>
          <p:nvPr/>
        </p:nvSpPr>
        <p:spPr>
          <a:xfrm>
            <a:off x="68183" y="2111077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8764BFC-F3E3-75A8-A6EC-261FB453120B}"/>
              </a:ext>
            </a:extLst>
          </p:cNvPr>
          <p:cNvSpPr txBox="1"/>
          <p:nvPr/>
        </p:nvSpPr>
        <p:spPr>
          <a:xfrm>
            <a:off x="68183" y="2393593"/>
            <a:ext cx="90076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any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(0,</a:t>
            </a:r>
            <a:r>
              <a:rPr lang="en-US" sz="2000" dirty="0">
                <a:latin typeface="Comic Sans MS" pitchFamily="66" charset="0"/>
              </a:rPr>
              <a:t>1), with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</a:t>
            </a:r>
            <a:r>
              <a:rPr lang="en-US" sz="2000" dirty="0">
                <a:latin typeface="Comic Sans MS" pitchFamily="66" charset="0"/>
              </a:rPr>
              <a:t>, sticky sampling solves the frequent items problem with probability at least 1 −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 using a sample of expected size </a:t>
            </a:r>
          </a:p>
          <a:p>
            <a:r>
              <a:rPr lang="en-US" sz="2000" dirty="0">
                <a:latin typeface="Comic Sans MS" pitchFamily="66" charset="0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latin typeface="Comic Sans MS" pitchFamily="66" charset="0"/>
              </a:rPr>
              <a:t>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46B611-ABA9-5DAD-F856-84FE86E54960}"/>
              </a:ext>
            </a:extLst>
          </p:cNvPr>
          <p:cNvSpPr/>
          <p:nvPr/>
        </p:nvSpPr>
        <p:spPr>
          <a:xfrm>
            <a:off x="79041" y="2144842"/>
            <a:ext cx="8996776" cy="1572189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506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AE3C4C-7EBF-43BB-E2E5-8F5FF8C4A530}"/>
              </a:ext>
            </a:extLst>
          </p:cNvPr>
          <p:cNvSpPr txBox="1"/>
          <p:nvPr/>
        </p:nvSpPr>
        <p:spPr>
          <a:xfrm>
            <a:off x="107504" y="188640"/>
            <a:ext cx="24844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notice: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(x)  f(x)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7DAD1CEF-B50F-498A-4193-CC04FCFD6C0B}"/>
              </a:ext>
            </a:extLst>
          </p:cNvPr>
          <p:cNvSpPr txBox="1"/>
          <p:nvPr/>
        </p:nvSpPr>
        <p:spPr>
          <a:xfrm>
            <a:off x="3635896" y="56818"/>
            <a:ext cx="38148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algorithm never return an item with f(x) 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BB7C7C8-1D43-163A-EF9D-E85608B204DC}"/>
              </a:ext>
            </a:extLst>
          </p:cNvPr>
          <p:cNvSpPr/>
          <p:nvPr/>
        </p:nvSpPr>
        <p:spPr>
          <a:xfrm>
            <a:off x="2769822" y="281346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7D456364-CF7B-BAB6-DCA4-88D909A78E88}"/>
              </a:ext>
            </a:extLst>
          </p:cNvPr>
          <p:cNvSpPr txBox="1"/>
          <p:nvPr/>
        </p:nvSpPr>
        <p:spPr>
          <a:xfrm>
            <a:off x="120080" y="908720"/>
            <a:ext cx="790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let y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,...,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 be the elements whose frequency is at least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EB8A392-CAA8-8F46-B6B8-1315655A95AD}"/>
              </a:ext>
            </a:extLst>
          </p:cNvPr>
          <p:cNvSpPr txBox="1"/>
          <p:nvPr/>
        </p:nvSpPr>
        <p:spPr>
          <a:xfrm>
            <a:off x="149077" y="1484784"/>
            <a:ext cx="3814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Clearly: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</a:t>
            </a:r>
            <a:r>
              <a:rPr lang="en-US" sz="2000" dirty="0">
                <a:latin typeface="Comic Sans MS" pitchFamily="66" charset="0"/>
              </a:rPr>
              <a:t>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24A78D1-F0B5-7307-9149-B354EB7C925F}"/>
              </a:ext>
            </a:extLst>
          </p:cNvPr>
          <p:cNvSpPr txBox="1"/>
          <p:nvPr/>
        </p:nvSpPr>
        <p:spPr>
          <a:xfrm>
            <a:off x="154063" y="2420888"/>
            <a:ext cx="2273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Pr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[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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]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64AE9E4-394D-7A9C-0723-AAA26ACBBCCE}"/>
              </a:ext>
            </a:extLst>
          </p:cNvPr>
          <p:cNvSpPr txBox="1"/>
          <p:nvPr/>
        </p:nvSpPr>
        <p:spPr>
          <a:xfrm>
            <a:off x="2333345" y="2420888"/>
            <a:ext cx="1630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(1-1/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n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45D5F144-3BB9-531E-88FB-1310BF7960B7}"/>
              </a:ext>
            </a:extLst>
          </p:cNvPr>
          <p:cNvSpPr txBox="1"/>
          <p:nvPr/>
        </p:nvSpPr>
        <p:spPr>
          <a:xfrm>
            <a:off x="3635896" y="2430270"/>
            <a:ext cx="1630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(1-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n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C94DDFC-CB5A-CFE5-B722-1992CCCA4379}"/>
              </a:ext>
            </a:extLst>
          </p:cNvPr>
          <p:cNvSpPr txBox="1"/>
          <p:nvPr/>
        </p:nvSpPr>
        <p:spPr>
          <a:xfrm>
            <a:off x="5004048" y="2420888"/>
            <a:ext cx="1630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e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t</a:t>
            </a:r>
            <a:endParaRPr lang="en-US" sz="2000" baseline="30000" dirty="0">
              <a:latin typeface="Comic Sans MS" pitchFamily="66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A305653-1C16-5779-5739-FE8060B01208}"/>
              </a:ext>
            </a:extLst>
          </p:cNvPr>
          <p:cNvCxnSpPr>
            <a:cxnSpLocks/>
          </p:cNvCxnSpPr>
          <p:nvPr/>
        </p:nvCxnSpPr>
        <p:spPr>
          <a:xfrm flipH="1">
            <a:off x="3826821" y="1866411"/>
            <a:ext cx="525952" cy="641152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8A3AC1DB-8B89-ACE0-A1E8-87B75CF1FC78}"/>
              </a:ext>
            </a:extLst>
          </p:cNvPr>
          <p:cNvSpPr txBox="1"/>
          <p:nvPr/>
        </p:nvSpPr>
        <p:spPr>
          <a:xfrm>
            <a:off x="3795387" y="1511251"/>
            <a:ext cx="2304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from previous Lemma</a:t>
            </a:r>
            <a:endParaRPr lang="en-US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609D5FEE-9160-E29F-B163-BB5196B23966}"/>
              </a:ext>
            </a:extLst>
          </p:cNvPr>
          <p:cNvSpPr txBox="1"/>
          <p:nvPr/>
        </p:nvSpPr>
        <p:spPr>
          <a:xfrm>
            <a:off x="157391" y="3431740"/>
            <a:ext cx="2603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Pr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[ false negative</a:t>
            </a:r>
            <a:r>
              <a:rPr lang="en-US" sz="2000" dirty="0">
                <a:latin typeface="Comic Sans MS" pitchFamily="66" charset="0"/>
              </a:rPr>
              <a:t>]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81A85391-01B8-D8AC-76DC-B81DD4AB8271}"/>
              </a:ext>
            </a:extLst>
          </p:cNvPr>
          <p:cNvSpPr txBox="1"/>
          <p:nvPr/>
        </p:nvSpPr>
        <p:spPr>
          <a:xfrm>
            <a:off x="2591925" y="342626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E8066267-FBBB-960C-CDA5-CDA17C51BE1B}"/>
              </a:ext>
            </a:extLst>
          </p:cNvPr>
          <p:cNvSpPr txBox="1"/>
          <p:nvPr/>
        </p:nvSpPr>
        <p:spPr>
          <a:xfrm>
            <a:off x="2802965" y="33025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5FC1E0A9-A6FB-1776-F04E-727D3982FDA2}"/>
              </a:ext>
            </a:extLst>
          </p:cNvPr>
          <p:cNvSpPr txBox="1"/>
          <p:nvPr/>
        </p:nvSpPr>
        <p:spPr>
          <a:xfrm>
            <a:off x="2771800" y="3779748"/>
            <a:ext cx="679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10F6A1A4-7DEF-654A-E14E-6DC21DEF4478}"/>
              </a:ext>
            </a:extLst>
          </p:cNvPr>
          <p:cNvSpPr txBox="1"/>
          <p:nvPr/>
        </p:nvSpPr>
        <p:spPr>
          <a:xfrm>
            <a:off x="3068863" y="3463672"/>
            <a:ext cx="308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[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baseline="30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is not returned]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C04A273A-A7E5-2601-0AB5-43D55B6C3896}"/>
              </a:ext>
            </a:extLst>
          </p:cNvPr>
          <p:cNvSpPr txBox="1"/>
          <p:nvPr/>
        </p:nvSpPr>
        <p:spPr>
          <a:xfrm>
            <a:off x="2835581" y="3158431"/>
            <a:ext cx="446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C6981E8C-415A-6C47-BB9D-276097A18F44}"/>
              </a:ext>
            </a:extLst>
          </p:cNvPr>
          <p:cNvSpPr txBox="1"/>
          <p:nvPr/>
        </p:nvSpPr>
        <p:spPr>
          <a:xfrm>
            <a:off x="5796137" y="342626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25419C23-75B4-1005-4D13-F5BE5AB5DD4D}"/>
              </a:ext>
            </a:extLst>
          </p:cNvPr>
          <p:cNvSpPr txBox="1"/>
          <p:nvPr/>
        </p:nvSpPr>
        <p:spPr>
          <a:xfrm>
            <a:off x="6007177" y="33025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4BCD6F7E-BCF9-045F-8164-7E6BE9F63532}"/>
              </a:ext>
            </a:extLst>
          </p:cNvPr>
          <p:cNvSpPr txBox="1"/>
          <p:nvPr/>
        </p:nvSpPr>
        <p:spPr>
          <a:xfrm>
            <a:off x="5976012" y="3779748"/>
            <a:ext cx="679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929E897-A481-E012-E177-DCCCF4A17401}"/>
              </a:ext>
            </a:extLst>
          </p:cNvPr>
          <p:cNvSpPr txBox="1"/>
          <p:nvPr/>
        </p:nvSpPr>
        <p:spPr>
          <a:xfrm>
            <a:off x="6273075" y="3463672"/>
            <a:ext cx="2583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[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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46F0453-4248-D852-C8D1-24145749A920}"/>
              </a:ext>
            </a:extLst>
          </p:cNvPr>
          <p:cNvSpPr txBox="1"/>
          <p:nvPr/>
        </p:nvSpPr>
        <p:spPr>
          <a:xfrm>
            <a:off x="6039793" y="3158431"/>
            <a:ext cx="446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7F9C6BB-0B97-D91D-A5BC-769EABA0C418}"/>
              </a:ext>
            </a:extLst>
          </p:cNvPr>
          <p:cNvCxnSpPr>
            <a:cxnSpLocks/>
          </p:cNvCxnSpPr>
          <p:nvPr/>
        </p:nvCxnSpPr>
        <p:spPr>
          <a:xfrm flipH="1">
            <a:off x="2155911" y="3772979"/>
            <a:ext cx="525952" cy="641152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F1B50918-E9C3-0AFD-7BBF-8D7CF41CBB36}"/>
              </a:ext>
            </a:extLst>
          </p:cNvPr>
          <p:cNvSpPr txBox="1"/>
          <p:nvPr/>
        </p:nvSpPr>
        <p:spPr>
          <a:xfrm>
            <a:off x="1187624" y="4088086"/>
            <a:ext cx="1306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union bound</a:t>
            </a:r>
            <a:endParaRPr lang="en-US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C3B5AB23-C14B-3A5C-72B9-AF93F214C899}"/>
              </a:ext>
            </a:extLst>
          </p:cNvPr>
          <p:cNvSpPr txBox="1"/>
          <p:nvPr/>
        </p:nvSpPr>
        <p:spPr>
          <a:xfrm>
            <a:off x="643963" y="5173161"/>
            <a:ext cx="1191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t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AAD2E847-5161-3F56-985C-E2F830133F2B}"/>
              </a:ext>
            </a:extLst>
          </p:cNvPr>
          <p:cNvSpPr txBox="1"/>
          <p:nvPr/>
        </p:nvSpPr>
        <p:spPr>
          <a:xfrm>
            <a:off x="1703213" y="5173161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baseline="30000" dirty="0">
              <a:latin typeface="Comic Sans MS" pitchFamily="66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35E45B9-A697-F126-1F96-88B831ECCFBE}"/>
              </a:ext>
            </a:extLst>
          </p:cNvPr>
          <p:cNvCxnSpPr/>
          <p:nvPr/>
        </p:nvCxnSpPr>
        <p:spPr>
          <a:xfrm>
            <a:off x="2101387" y="5391146"/>
            <a:ext cx="73551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B6DBE14A-B8D3-B6C6-3B0F-BEC3D5879209}"/>
              </a:ext>
            </a:extLst>
          </p:cNvPr>
          <p:cNvSpPr txBox="1"/>
          <p:nvPr/>
        </p:nvSpPr>
        <p:spPr>
          <a:xfrm>
            <a:off x="2333345" y="4991036"/>
            <a:ext cx="849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t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B40EAD87-446F-BB14-48F6-BC59392CBC7D}"/>
              </a:ext>
            </a:extLst>
          </p:cNvPr>
          <p:cNvSpPr txBox="1"/>
          <p:nvPr/>
        </p:nvSpPr>
        <p:spPr>
          <a:xfrm>
            <a:off x="2289126" y="539114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ACBC469-1298-B1E0-0BB5-7A93AD0931A7}"/>
              </a:ext>
            </a:extLst>
          </p:cNvPr>
          <p:cNvCxnSpPr>
            <a:cxnSpLocks/>
          </p:cNvCxnSpPr>
          <p:nvPr/>
        </p:nvCxnSpPr>
        <p:spPr>
          <a:xfrm flipH="1">
            <a:off x="2853622" y="4734417"/>
            <a:ext cx="767965" cy="325275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9D29B7F3-25D8-7D62-59DA-5BA8A723B949}"/>
              </a:ext>
            </a:extLst>
          </p:cNvPr>
          <p:cNvSpPr txBox="1"/>
          <p:nvPr/>
        </p:nvSpPr>
        <p:spPr>
          <a:xfrm>
            <a:off x="3621587" y="4400097"/>
            <a:ext cx="23073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9846F3F1-3765-18A1-E747-1D21D6DC38A1}"/>
              </a:ext>
            </a:extLst>
          </p:cNvPr>
          <p:cNvSpPr txBox="1"/>
          <p:nvPr/>
        </p:nvSpPr>
        <p:spPr>
          <a:xfrm>
            <a:off x="2816655" y="5185489"/>
            <a:ext cx="849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29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4" grpId="0"/>
      <p:bldP spid="35" grpId="0"/>
      <p:bldP spid="39" grpId="0"/>
      <p:bldP spid="4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C156561-F267-3D8C-E08B-7A7CFB09530E}"/>
              </a:ext>
            </a:extLst>
          </p:cNvPr>
          <p:cNvSpPr txBox="1"/>
          <p:nvPr/>
        </p:nvSpPr>
        <p:spPr>
          <a:xfrm>
            <a:off x="107504" y="116632"/>
            <a:ext cx="3814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what about the size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?</a:t>
            </a: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282B3CD7-2C69-113B-1F4A-3065D7A94B3B}"/>
              </a:ext>
            </a:extLst>
          </p:cNvPr>
          <p:cNvSpPr txBox="1"/>
          <p:nvPr/>
        </p:nvSpPr>
        <p:spPr>
          <a:xfrm>
            <a:off x="2968096" y="6106921"/>
            <a:ext cx="550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8612A74-9486-DBAA-08C2-870710865ABC}"/>
              </a:ext>
            </a:extLst>
          </p:cNvPr>
          <p:cNvGrpSpPr/>
          <p:nvPr/>
        </p:nvGrpSpPr>
        <p:grpSpPr>
          <a:xfrm>
            <a:off x="179512" y="1124744"/>
            <a:ext cx="8090787" cy="1584296"/>
            <a:chOff x="179512" y="1124744"/>
            <a:chExt cx="8090787" cy="158429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2E32B2F-9174-6B3F-AC28-4908C616E25C}"/>
                </a:ext>
              </a:extLst>
            </p:cNvPr>
            <p:cNvGrpSpPr/>
            <p:nvPr/>
          </p:nvGrpSpPr>
          <p:grpSpPr>
            <a:xfrm>
              <a:off x="1259632" y="1935171"/>
              <a:ext cx="936104" cy="154527"/>
              <a:chOff x="179512" y="4282585"/>
              <a:chExt cx="648072" cy="154527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7ECDB147-3E70-9837-982B-89E0F3C430EF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A78FC945-4555-31F7-1386-0974D1DC7D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04FEF888-5DE6-9A3D-A68C-C32CC97161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1428E4D-DBFD-B20F-1B2E-FD17A4FA7D73}"/>
                </a:ext>
              </a:extLst>
            </p:cNvPr>
            <p:cNvGrpSpPr/>
            <p:nvPr/>
          </p:nvGrpSpPr>
          <p:grpSpPr>
            <a:xfrm>
              <a:off x="2286206" y="1935172"/>
              <a:ext cx="1925751" cy="152400"/>
              <a:chOff x="179512" y="4282585"/>
              <a:chExt cx="648072" cy="154527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C74ED7B6-B102-37B0-463A-99CD1A95697D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79D86A2-7CA9-887C-7803-F978AC2F94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D1831D25-AAAD-DDC2-7033-1FD4992155F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93A8FD8-5AEA-F6F7-515D-63D65E0D707C}"/>
                </a:ext>
              </a:extLst>
            </p:cNvPr>
            <p:cNvGrpSpPr/>
            <p:nvPr/>
          </p:nvGrpSpPr>
          <p:grpSpPr>
            <a:xfrm>
              <a:off x="4328329" y="1935171"/>
              <a:ext cx="3941970" cy="150292"/>
              <a:chOff x="179512" y="4282585"/>
              <a:chExt cx="648072" cy="154527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F0839EE2-6261-8ADE-60ED-2FB7360715B3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6D0C261-FE0A-629E-B241-682DAE9477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B9E3F75A-C991-AD88-A6CB-0C89CAA965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0A2EA88-3E93-6ACF-C66C-E20704A7845E}"/>
                </a:ext>
              </a:extLst>
            </p:cNvPr>
            <p:cNvGrpSpPr/>
            <p:nvPr/>
          </p:nvGrpSpPr>
          <p:grpSpPr>
            <a:xfrm>
              <a:off x="229237" y="1946700"/>
              <a:ext cx="401543" cy="154526"/>
              <a:chOff x="179512" y="4282585"/>
              <a:chExt cx="648072" cy="154527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55D63D0-6C80-3FE0-55A0-1732999C643C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D74B4DC5-B3E7-DFCE-1F91-1E5EDF31BD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CF778BC-C307-6E80-2CA2-6A55ACAF197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2BF93CE-E90D-6B79-C7C4-EA40D28B901B}"/>
                </a:ext>
              </a:extLst>
            </p:cNvPr>
            <p:cNvGrpSpPr/>
            <p:nvPr/>
          </p:nvGrpSpPr>
          <p:grpSpPr>
            <a:xfrm>
              <a:off x="741717" y="1939872"/>
              <a:ext cx="401543" cy="154526"/>
              <a:chOff x="179512" y="4282585"/>
              <a:chExt cx="648072" cy="154527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54EB6E1-EFBC-22B2-9939-98E1E9C07CF0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3D6342D-F3F2-FA61-E446-8C008062659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8258FBD-7837-8A6B-33DB-CA76CE4FDD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CF2CBD50-3A17-B2C6-0562-3A366B6B7305}"/>
                </a:ext>
              </a:extLst>
            </p:cNvPr>
            <p:cNvSpPr txBox="1"/>
            <p:nvPr/>
          </p:nvSpPr>
          <p:spPr>
            <a:xfrm>
              <a:off x="179512" y="2124265"/>
              <a:ext cx="481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67254825-8F2B-CB2A-4D4A-E028D7B2DCB9}"/>
                </a:ext>
              </a:extLst>
            </p:cNvPr>
            <p:cNvSpPr txBox="1"/>
            <p:nvPr/>
          </p:nvSpPr>
          <p:spPr>
            <a:xfrm>
              <a:off x="698737" y="2124265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=2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F213F3DB-9B43-1ACA-4810-96F9B518CA65}"/>
                </a:ext>
              </a:extLst>
            </p:cNvPr>
            <p:cNvSpPr txBox="1"/>
            <p:nvPr/>
          </p:nvSpPr>
          <p:spPr>
            <a:xfrm>
              <a:off x="1442512" y="2124265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4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=4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8" name="CasellaDiTesto 3">
              <a:extLst>
                <a:ext uri="{FF2B5EF4-FFF2-40B4-BE49-F238E27FC236}">
                  <a16:creationId xmlns:a16="http://schemas.microsoft.com/office/drawing/2014/main" id="{EE2CA617-51AD-28A9-312D-A5ED5C8DD563}"/>
                </a:ext>
              </a:extLst>
            </p:cNvPr>
            <p:cNvSpPr txBox="1"/>
            <p:nvPr/>
          </p:nvSpPr>
          <p:spPr>
            <a:xfrm>
              <a:off x="2915816" y="2113432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8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=8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9" name="CasellaDiTesto 3">
              <a:extLst>
                <a:ext uri="{FF2B5EF4-FFF2-40B4-BE49-F238E27FC236}">
                  <a16:creationId xmlns:a16="http://schemas.microsoft.com/office/drawing/2014/main" id="{24C69844-C238-2A0B-0C1C-60E224D1610A}"/>
                </a:ext>
              </a:extLst>
            </p:cNvPr>
            <p:cNvSpPr txBox="1"/>
            <p:nvPr/>
          </p:nvSpPr>
          <p:spPr>
            <a:xfrm>
              <a:off x="5796136" y="2124265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16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=16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31" name="Left Brace 30">
              <a:extLst>
                <a:ext uri="{FF2B5EF4-FFF2-40B4-BE49-F238E27FC236}">
                  <a16:creationId xmlns:a16="http://schemas.microsoft.com/office/drawing/2014/main" id="{1CD06957-29CB-AB5F-5836-8C57D6BC8F83}"/>
                </a:ext>
              </a:extLst>
            </p:cNvPr>
            <p:cNvSpPr/>
            <p:nvPr/>
          </p:nvSpPr>
          <p:spPr>
            <a:xfrm rot="5400000">
              <a:off x="2680263" y="-795833"/>
              <a:ext cx="232792" cy="5134845"/>
            </a:xfrm>
            <a:prstGeom prst="leftBrace">
              <a:avLst/>
            </a:prstGeom>
            <a:ln w="25400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BD932DCA-A1EC-5B9F-D971-CA181F2CEB4C}"/>
                </a:ext>
              </a:extLst>
            </p:cNvPr>
            <p:cNvSpPr txBox="1"/>
            <p:nvPr/>
          </p:nvSpPr>
          <p:spPr>
            <a:xfrm>
              <a:off x="2677829" y="1124744"/>
              <a:ext cx="4759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42A52D66-D922-1D6A-536B-B8FC154DAFCD}"/>
              </a:ext>
            </a:extLst>
          </p:cNvPr>
          <p:cNvSpPr txBox="1"/>
          <p:nvPr/>
        </p:nvSpPr>
        <p:spPr>
          <a:xfrm>
            <a:off x="130466" y="511668"/>
            <a:ext cx="5953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worst case: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all stream elements are distinct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321C686-1133-7CE6-6312-7EE31E9206E0}"/>
              </a:ext>
            </a:extLst>
          </p:cNvPr>
          <p:cNvGrpSpPr/>
          <p:nvPr/>
        </p:nvGrpSpPr>
        <p:grpSpPr>
          <a:xfrm>
            <a:off x="241926" y="3068960"/>
            <a:ext cx="6706338" cy="1030596"/>
            <a:chOff x="2051721" y="1977199"/>
            <a:chExt cx="6706338" cy="1030596"/>
          </a:xfrm>
        </p:grpSpPr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9F008A15-FED5-C74D-A35D-36C907230731}"/>
                </a:ext>
              </a:extLst>
            </p:cNvPr>
            <p:cNvSpPr txBox="1"/>
            <p:nvPr/>
          </p:nvSpPr>
          <p:spPr>
            <a:xfrm>
              <a:off x="2051721" y="2295483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X</a:t>
              </a:r>
              <a:r>
                <a:rPr lang="en-US" sz="2000" baseline="-25000" dirty="0">
                  <a:latin typeface="Comic Sans MS" pitchFamily="66" charset="0"/>
                </a:rPr>
                <a:t>i</a:t>
              </a:r>
              <a:r>
                <a:rPr lang="en-US" sz="2000" dirty="0">
                  <a:latin typeface="Comic Sans MS" pitchFamily="66" charset="0"/>
                </a:rPr>
                <a:t> r. v.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6" name="Left Brace 35">
              <a:extLst>
                <a:ext uri="{FF2B5EF4-FFF2-40B4-BE49-F238E27FC236}">
                  <a16:creationId xmlns:a16="http://schemas.microsoft.com/office/drawing/2014/main" id="{0B5E5384-8D03-FCF4-065D-7C9134373597}"/>
                </a:ext>
              </a:extLst>
            </p:cNvPr>
            <p:cNvSpPr/>
            <p:nvPr/>
          </p:nvSpPr>
          <p:spPr>
            <a:xfrm>
              <a:off x="3275857" y="2027486"/>
              <a:ext cx="288032" cy="936104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B2330283-81DD-81A8-D1BA-ED8007B12B0C}"/>
                </a:ext>
              </a:extLst>
            </p:cNvPr>
            <p:cNvSpPr txBox="1"/>
            <p:nvPr/>
          </p:nvSpPr>
          <p:spPr>
            <a:xfrm>
              <a:off x="3845351" y="1977199"/>
              <a:ext cx="49127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if element </a:t>
              </a:r>
              <a:r>
                <a:rPr lang="en-US" sz="2000" dirty="0" err="1">
                  <a:latin typeface="Comic Sans MS" pitchFamily="66" charset="0"/>
                </a:rPr>
                <a:t>i</a:t>
              </a:r>
              <a:r>
                <a:rPr lang="en-US" sz="2000" dirty="0">
                  <a:latin typeface="Comic Sans MS" pitchFamily="66" charset="0"/>
                </a:rPr>
                <a:t> is inserted in 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S</a:t>
              </a:r>
              <a:endParaRPr lang="it-IT" sz="2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B3D6F0EF-582E-9521-8931-811772030462}"/>
                </a:ext>
              </a:extLst>
            </p:cNvPr>
            <p:cNvSpPr txBox="1"/>
            <p:nvPr/>
          </p:nvSpPr>
          <p:spPr>
            <a:xfrm>
              <a:off x="3489809" y="1984500"/>
              <a:ext cx="2880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1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18B07FFB-24E0-085D-4420-777100B17E33}"/>
                </a:ext>
              </a:extLst>
            </p:cNvPr>
            <p:cNvSpPr txBox="1"/>
            <p:nvPr/>
          </p:nvSpPr>
          <p:spPr>
            <a:xfrm>
              <a:off x="3907763" y="2602845"/>
              <a:ext cx="19687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otherwise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19541A7E-A48E-8AA0-1CFB-010DA9BB0B44}"/>
                </a:ext>
              </a:extLst>
            </p:cNvPr>
            <p:cNvSpPr txBox="1"/>
            <p:nvPr/>
          </p:nvSpPr>
          <p:spPr>
            <a:xfrm>
              <a:off x="3489809" y="2607685"/>
              <a:ext cx="2880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0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FC185CF-66CE-D9DA-F4EC-730F7F0E9211}"/>
              </a:ext>
            </a:extLst>
          </p:cNvPr>
          <p:cNvGrpSpPr/>
          <p:nvPr/>
        </p:nvGrpSpPr>
        <p:grpSpPr>
          <a:xfrm>
            <a:off x="229236" y="4322631"/>
            <a:ext cx="1751064" cy="838213"/>
            <a:chOff x="5629248" y="2102033"/>
            <a:chExt cx="1751064" cy="838213"/>
          </a:xfrm>
        </p:grpSpPr>
        <p:sp>
          <p:nvSpPr>
            <p:cNvPr id="42" name="CasellaDiTesto 3">
              <a:extLst>
                <a:ext uri="{FF2B5EF4-FFF2-40B4-BE49-F238E27FC236}">
                  <a16:creationId xmlns:a16="http://schemas.microsoft.com/office/drawing/2014/main" id="{247A934B-74F9-5596-0125-BC560C93023A}"/>
                </a:ext>
              </a:extLst>
            </p:cNvPr>
            <p:cNvSpPr txBox="1"/>
            <p:nvPr/>
          </p:nvSpPr>
          <p:spPr>
            <a:xfrm>
              <a:off x="5629248" y="2295483"/>
              <a:ext cx="11847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|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S</a:t>
              </a:r>
              <a:r>
                <a:rPr lang="en-US" sz="2000" dirty="0">
                  <a:latin typeface="Comic Sans MS" pitchFamily="66" charset="0"/>
                </a:rPr>
                <a:t>|=X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43" name="CasellaDiTesto 3">
              <a:extLst>
                <a:ext uri="{FF2B5EF4-FFF2-40B4-BE49-F238E27FC236}">
                  <a16:creationId xmlns:a16="http://schemas.microsoft.com/office/drawing/2014/main" id="{A439456E-8232-8943-AD97-E52A55BE3C72}"/>
                </a:ext>
              </a:extLst>
            </p:cNvPr>
            <p:cNvSpPr txBox="1"/>
            <p:nvPr/>
          </p:nvSpPr>
          <p:spPr>
            <a:xfrm>
              <a:off x="6570476" y="2102033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44" name="CasellaDiTesto 3">
              <a:extLst>
                <a:ext uri="{FF2B5EF4-FFF2-40B4-BE49-F238E27FC236}">
                  <a16:creationId xmlns:a16="http://schemas.microsoft.com/office/drawing/2014/main" id="{79DEA0BB-ABE2-BE54-2106-78E6E0BA9522}"/>
                </a:ext>
              </a:extLst>
            </p:cNvPr>
            <p:cNvSpPr txBox="1"/>
            <p:nvPr/>
          </p:nvSpPr>
          <p:spPr>
            <a:xfrm>
              <a:off x="6660232" y="2570914"/>
              <a:ext cx="6298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45" name="CasellaDiTesto 3">
              <a:extLst>
                <a:ext uri="{FF2B5EF4-FFF2-40B4-BE49-F238E27FC236}">
                  <a16:creationId xmlns:a16="http://schemas.microsoft.com/office/drawing/2014/main" id="{92632F01-F154-2EEB-758E-D4381E21A9A6}"/>
                </a:ext>
              </a:extLst>
            </p:cNvPr>
            <p:cNvSpPr txBox="1"/>
            <p:nvPr/>
          </p:nvSpPr>
          <p:spPr>
            <a:xfrm>
              <a:off x="6905433" y="2263138"/>
              <a:ext cx="474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X</a:t>
              </a:r>
              <a:r>
                <a:rPr lang="en-US" sz="2000" baseline="-25000" dirty="0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74EE6443-A6DA-EC10-6109-654E7F9993CA}"/>
              </a:ext>
            </a:extLst>
          </p:cNvPr>
          <p:cNvSpPr txBox="1"/>
          <p:nvPr/>
        </p:nvSpPr>
        <p:spPr>
          <a:xfrm>
            <a:off x="253512" y="5380521"/>
            <a:ext cx="1005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E[X] =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14673D1-53B3-690B-5B28-35FA6BA79AF9}"/>
              </a:ext>
            </a:extLst>
          </p:cNvPr>
          <p:cNvGrpSpPr/>
          <p:nvPr/>
        </p:nvGrpSpPr>
        <p:grpSpPr>
          <a:xfrm>
            <a:off x="1028666" y="5216343"/>
            <a:ext cx="1194463" cy="838213"/>
            <a:chOff x="1098682" y="3409712"/>
            <a:chExt cx="1194463" cy="838213"/>
          </a:xfrm>
        </p:grpSpPr>
        <p:sp>
          <p:nvSpPr>
            <p:cNvPr id="48" name="CasellaDiTesto 3">
              <a:extLst>
                <a:ext uri="{FF2B5EF4-FFF2-40B4-BE49-F238E27FC236}">
                  <a16:creationId xmlns:a16="http://schemas.microsoft.com/office/drawing/2014/main" id="{73FC3592-2BD1-D692-24A1-778E86413FD5}"/>
                </a:ext>
              </a:extLst>
            </p:cNvPr>
            <p:cNvSpPr txBox="1"/>
            <p:nvPr/>
          </p:nvSpPr>
          <p:spPr>
            <a:xfrm>
              <a:off x="1098682" y="3582357"/>
              <a:ext cx="3515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49" name="CasellaDiTesto 3">
              <a:extLst>
                <a:ext uri="{FF2B5EF4-FFF2-40B4-BE49-F238E27FC236}">
                  <a16:creationId xmlns:a16="http://schemas.microsoft.com/office/drawing/2014/main" id="{BB1F4464-4736-118F-A455-6FFB9BDCEC3A}"/>
                </a:ext>
              </a:extLst>
            </p:cNvPr>
            <p:cNvSpPr txBox="1"/>
            <p:nvPr/>
          </p:nvSpPr>
          <p:spPr>
            <a:xfrm>
              <a:off x="1436910" y="340971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50" name="CasellaDiTesto 3">
              <a:extLst>
                <a:ext uri="{FF2B5EF4-FFF2-40B4-BE49-F238E27FC236}">
                  <a16:creationId xmlns:a16="http://schemas.microsoft.com/office/drawing/2014/main" id="{4BEBE4CD-9C54-1BDC-546A-367A7F169A5E}"/>
                </a:ext>
              </a:extLst>
            </p:cNvPr>
            <p:cNvSpPr txBox="1"/>
            <p:nvPr/>
          </p:nvSpPr>
          <p:spPr>
            <a:xfrm>
              <a:off x="1540010" y="3878593"/>
              <a:ext cx="6164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51" name="CasellaDiTesto 3">
              <a:extLst>
                <a:ext uri="{FF2B5EF4-FFF2-40B4-BE49-F238E27FC236}">
                  <a16:creationId xmlns:a16="http://schemas.microsoft.com/office/drawing/2014/main" id="{9ED03B4C-E512-1301-C024-0CF7E11DDAF1}"/>
                </a:ext>
              </a:extLst>
            </p:cNvPr>
            <p:cNvSpPr txBox="1"/>
            <p:nvPr/>
          </p:nvSpPr>
          <p:spPr>
            <a:xfrm>
              <a:off x="1771867" y="3570817"/>
              <a:ext cx="474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X</a:t>
              </a:r>
              <a:r>
                <a:rPr lang="en-US" sz="2000" baseline="-25000" dirty="0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52" name="Double Bracket 51">
              <a:extLst>
                <a:ext uri="{FF2B5EF4-FFF2-40B4-BE49-F238E27FC236}">
                  <a16:creationId xmlns:a16="http://schemas.microsoft.com/office/drawing/2014/main" id="{9A59A412-F7C3-8C4B-FCA5-8E9516020F70}"/>
                </a:ext>
              </a:extLst>
            </p:cNvPr>
            <p:cNvSpPr/>
            <p:nvPr/>
          </p:nvSpPr>
          <p:spPr>
            <a:xfrm>
              <a:off x="1375843" y="3436517"/>
              <a:ext cx="917302" cy="781899"/>
            </a:xfrm>
            <a:prstGeom prst="bracketPair">
              <a:avLst>
                <a:gd name="adj" fmla="val 1017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2BE5F55-FB7C-DFDD-EE8F-E016A5E1E50B}"/>
              </a:ext>
            </a:extLst>
          </p:cNvPr>
          <p:cNvGrpSpPr/>
          <p:nvPr/>
        </p:nvGrpSpPr>
        <p:grpSpPr>
          <a:xfrm>
            <a:off x="2205907" y="5216343"/>
            <a:ext cx="1535820" cy="838213"/>
            <a:chOff x="2275923" y="3409712"/>
            <a:chExt cx="1535820" cy="838213"/>
          </a:xfrm>
        </p:grpSpPr>
        <p:sp>
          <p:nvSpPr>
            <p:cNvPr id="54" name="CasellaDiTesto 3">
              <a:extLst>
                <a:ext uri="{FF2B5EF4-FFF2-40B4-BE49-F238E27FC236}">
                  <a16:creationId xmlns:a16="http://schemas.microsoft.com/office/drawing/2014/main" id="{270B9B10-E704-4B86-D947-6200285870C2}"/>
                </a:ext>
              </a:extLst>
            </p:cNvPr>
            <p:cNvSpPr txBox="1"/>
            <p:nvPr/>
          </p:nvSpPr>
          <p:spPr>
            <a:xfrm>
              <a:off x="2275923" y="3582357"/>
              <a:ext cx="4018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55" name="CasellaDiTesto 3">
              <a:extLst>
                <a:ext uri="{FF2B5EF4-FFF2-40B4-BE49-F238E27FC236}">
                  <a16:creationId xmlns:a16="http://schemas.microsoft.com/office/drawing/2014/main" id="{BAA585CA-EE06-BFF4-2ED5-FD066FA5B171}"/>
                </a:ext>
              </a:extLst>
            </p:cNvPr>
            <p:cNvSpPr txBox="1"/>
            <p:nvPr/>
          </p:nvSpPr>
          <p:spPr>
            <a:xfrm>
              <a:off x="2593654" y="340971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56" name="CasellaDiTesto 3">
              <a:extLst>
                <a:ext uri="{FF2B5EF4-FFF2-40B4-BE49-F238E27FC236}">
                  <a16:creationId xmlns:a16="http://schemas.microsoft.com/office/drawing/2014/main" id="{C8D6A0B5-B272-D60B-8C41-D06D0C9D8CD3}"/>
                </a:ext>
              </a:extLst>
            </p:cNvPr>
            <p:cNvSpPr txBox="1"/>
            <p:nvPr/>
          </p:nvSpPr>
          <p:spPr>
            <a:xfrm>
              <a:off x="2677794" y="3878593"/>
              <a:ext cx="6354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57" name="CasellaDiTesto 3">
              <a:extLst>
                <a:ext uri="{FF2B5EF4-FFF2-40B4-BE49-F238E27FC236}">
                  <a16:creationId xmlns:a16="http://schemas.microsoft.com/office/drawing/2014/main" id="{F857FBDB-5853-626B-77BD-1EA29E06B4F1}"/>
                </a:ext>
              </a:extLst>
            </p:cNvPr>
            <p:cNvSpPr txBox="1"/>
            <p:nvPr/>
          </p:nvSpPr>
          <p:spPr>
            <a:xfrm>
              <a:off x="2928611" y="3570817"/>
              <a:ext cx="8831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E[X</a:t>
              </a:r>
              <a:r>
                <a:rPr lang="en-US" sz="2000" baseline="-25000" dirty="0">
                  <a:latin typeface="Comic Sans MS" pitchFamily="66" charset="0"/>
                </a:rPr>
                <a:t>i</a:t>
              </a:r>
              <a:r>
                <a:rPr lang="en-US" sz="2000" dirty="0">
                  <a:latin typeface="Comic Sans MS" pitchFamily="66" charset="0"/>
                </a:rPr>
                <a:t>]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58" name="Left Brace 57">
            <a:extLst>
              <a:ext uri="{FF2B5EF4-FFF2-40B4-BE49-F238E27FC236}">
                <a16:creationId xmlns:a16="http://schemas.microsoft.com/office/drawing/2014/main" id="{B6B25A47-DA79-091C-EA26-1D30717679D5}"/>
              </a:ext>
            </a:extLst>
          </p:cNvPr>
          <p:cNvSpPr/>
          <p:nvPr/>
        </p:nvSpPr>
        <p:spPr>
          <a:xfrm rot="16200000">
            <a:off x="3151048" y="5627087"/>
            <a:ext cx="195123" cy="600796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43F06DE7-4E39-8736-25C2-F639963E4428}"/>
              </a:ext>
            </a:extLst>
          </p:cNvPr>
          <p:cNvSpPr txBox="1"/>
          <p:nvPr/>
        </p:nvSpPr>
        <p:spPr>
          <a:xfrm>
            <a:off x="2942311" y="1148337"/>
            <a:ext cx="1241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 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7072D4C3-D37C-0A19-0E05-6D1995874639}"/>
              </a:ext>
            </a:extLst>
          </p:cNvPr>
          <p:cNvSpPr txBox="1"/>
          <p:nvPr/>
        </p:nvSpPr>
        <p:spPr>
          <a:xfrm>
            <a:off x="3578166" y="5392556"/>
            <a:ext cx="1241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DB2EA195-4454-322D-06F8-23C5A211B372}"/>
              </a:ext>
            </a:extLst>
          </p:cNvPr>
          <p:cNvSpPr txBox="1"/>
          <p:nvPr/>
        </p:nvSpPr>
        <p:spPr>
          <a:xfrm>
            <a:off x="4504063" y="5413083"/>
            <a:ext cx="1241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69C9650-FAE3-13BF-F2F0-D99A710CF0B9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16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  <p:bldP spid="46" grpId="0"/>
      <p:bldP spid="58" grpId="0" animBg="1"/>
      <p:bldP spid="59" grpId="0"/>
      <p:bldP spid="60" grpId="0"/>
      <p:bldP spid="63" grpId="0"/>
      <p:bldP spid="6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2E06C7E-8CC8-01E6-F406-229C14402F50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Another result for the problem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D047D47-68D3-D2C1-5D4D-B3B5E2C3863B}"/>
              </a:ext>
            </a:extLst>
          </p:cNvPr>
          <p:cNvSpPr txBox="1"/>
          <p:nvPr/>
        </p:nvSpPr>
        <p:spPr>
          <a:xfrm>
            <a:off x="60051" y="3509844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01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user-defined error parameter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599750D-E672-0FD8-2044-01FF6AB0BF57}"/>
              </a:ext>
            </a:extLst>
          </p:cNvPr>
          <p:cNvSpPr txBox="1"/>
          <p:nvPr/>
        </p:nvSpPr>
        <p:spPr>
          <a:xfrm>
            <a:off x="62484" y="2105561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Sticky sampling algorithm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randomized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meet the two goals with probability 1-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maintain a sample of expected size of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7BA70399-5373-A17F-1E10-A3724CE9CEA7}"/>
              </a:ext>
            </a:extLst>
          </p:cNvPr>
          <p:cNvSpPr txBox="1"/>
          <p:nvPr/>
        </p:nvSpPr>
        <p:spPr>
          <a:xfrm>
            <a:off x="62484" y="4285545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Lossy counting algorithm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deterministic (meet the two goals with probability 1)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maintain a sample of size of O(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10A03AF-835F-3E30-7007-67FB43FDFD75}"/>
              </a:ext>
            </a:extLst>
          </p:cNvPr>
          <p:cNvSpPr txBox="1"/>
          <p:nvPr/>
        </p:nvSpPr>
        <p:spPr>
          <a:xfrm>
            <a:off x="-2434" y="60127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In the paper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42AAE8DA-B387-2ED1-50AA-BC90391FFCED}"/>
              </a:ext>
            </a:extLst>
          </p:cNvPr>
          <p:cNvSpPr txBox="1"/>
          <p:nvPr/>
        </p:nvSpPr>
        <p:spPr>
          <a:xfrm>
            <a:off x="395536" y="982469"/>
            <a:ext cx="9083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G.S. 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Manku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, R. Motwani:</a:t>
            </a:r>
          </a:p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Approximate Frequency Counts over Data Streams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. VLDB  (2002)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52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A686075-9CBF-4AF6-FB2C-EF3F97096A00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problem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9076647-A0ED-F35A-C888-4B15E944E3D5}"/>
              </a:ext>
            </a:extLst>
          </p:cNvPr>
          <p:cNvGraphicFramePr>
            <a:graphicFrameLocks noGrp="1"/>
          </p:cNvGraphicFramePr>
          <p:nvPr/>
        </p:nvGraphicFramePr>
        <p:xfrm>
          <a:off x="611560" y="948869"/>
          <a:ext cx="8211138" cy="40011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35268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26BC2A9-32A9-E735-6A40-A1D95864DF03}"/>
              </a:ext>
            </a:extLst>
          </p:cNvPr>
          <p:cNvCxnSpPr>
            <a:cxnSpLocks/>
          </p:cNvCxnSpPr>
          <p:nvPr/>
        </p:nvCxnSpPr>
        <p:spPr>
          <a:xfrm>
            <a:off x="4408106" y="602781"/>
            <a:ext cx="0" cy="1156387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F2A3105-807A-1E10-A2D7-3843BE85908D}"/>
              </a:ext>
            </a:extLst>
          </p:cNvPr>
          <p:cNvCxnSpPr/>
          <p:nvPr/>
        </p:nvCxnSpPr>
        <p:spPr>
          <a:xfrm flipH="1">
            <a:off x="5796136" y="748621"/>
            <a:ext cx="1296144" cy="0"/>
          </a:xfrm>
          <a:prstGeom prst="straightConnector1">
            <a:avLst/>
          </a:prstGeom>
          <a:ln>
            <a:solidFill>
              <a:srgbClr val="33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242DCDED-EAE6-21A1-07DE-CDC066932F8E}"/>
              </a:ext>
            </a:extLst>
          </p:cNvPr>
          <p:cNvSpPr txBox="1"/>
          <p:nvPr/>
        </p:nvSpPr>
        <p:spPr>
          <a:xfrm>
            <a:off x="4067945" y="175916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now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B3D633D3-0781-973A-B648-1A838ADBC439}"/>
              </a:ext>
            </a:extLst>
          </p:cNvPr>
          <p:cNvSpPr txBox="1"/>
          <p:nvPr/>
        </p:nvSpPr>
        <p:spPr>
          <a:xfrm>
            <a:off x="-178864" y="1480448"/>
            <a:ext cx="1695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beginning of the stream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6DF89A0-F088-DAAA-B0C4-575D3D255836}"/>
              </a:ext>
            </a:extLst>
          </p:cNvPr>
          <p:cNvSpPr txBox="1"/>
          <p:nvPr/>
        </p:nvSpPr>
        <p:spPr>
          <a:xfrm>
            <a:off x="65824" y="2492896"/>
            <a:ext cx="9042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design a data structure maintaining a sequence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 subject to: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query(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): return the number of 1s in the last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B8191C52-DAA8-2C32-7567-35C124F21CF7}"/>
              </a:ext>
            </a:extLst>
          </p:cNvPr>
          <p:cNvSpPr/>
          <p:nvPr/>
        </p:nvSpPr>
        <p:spPr>
          <a:xfrm rot="16200000">
            <a:off x="3330210" y="622089"/>
            <a:ext cx="216195" cy="190907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981987E2-328D-CDF8-EED3-683EAF30359B}"/>
              </a:ext>
            </a:extLst>
          </p:cNvPr>
          <p:cNvSpPr txBox="1"/>
          <p:nvPr/>
        </p:nvSpPr>
        <p:spPr>
          <a:xfrm>
            <a:off x="3274743" y="1572647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75D2FC14-C36E-D1BC-4727-A22B192D15B7}"/>
              </a:ext>
            </a:extLst>
          </p:cNvPr>
          <p:cNvSpPr txBox="1"/>
          <p:nvPr/>
        </p:nvSpPr>
        <p:spPr>
          <a:xfrm>
            <a:off x="35496" y="3645024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</a:t>
            </a:r>
            <a:r>
              <a:rPr lang="en-US" sz="2000" dirty="0">
                <a:latin typeface="Comic Sans MS" pitchFamily="66" charset="0"/>
              </a:rPr>
              <a:t>if you want exact answers you need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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bits. 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6171D2E-7FA0-2D8D-7718-CAF2AA1122EF}"/>
              </a:ext>
            </a:extLst>
          </p:cNvPr>
          <p:cNvCxnSpPr/>
          <p:nvPr/>
        </p:nvCxnSpPr>
        <p:spPr>
          <a:xfrm>
            <a:off x="611560" y="817399"/>
            <a:ext cx="3796546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E5FB4D9A-9F15-9224-4BDE-39F990A76FCA}"/>
              </a:ext>
            </a:extLst>
          </p:cNvPr>
          <p:cNvSpPr txBox="1"/>
          <p:nvPr/>
        </p:nvSpPr>
        <p:spPr>
          <a:xfrm>
            <a:off x="2114163" y="436602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F9AAFFE-0FC7-492B-01DC-52BF6AFAAB73}"/>
              </a:ext>
            </a:extLst>
          </p:cNvPr>
          <p:cNvSpPr txBox="1"/>
          <p:nvPr/>
        </p:nvSpPr>
        <p:spPr>
          <a:xfrm>
            <a:off x="30025" y="431690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DGIM data structure: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611C684-13D6-2C1D-2E25-69082B315833}"/>
              </a:ext>
            </a:extLst>
          </p:cNvPr>
          <p:cNvSpPr txBox="1"/>
          <p:nvPr/>
        </p:nvSpPr>
        <p:spPr>
          <a:xfrm>
            <a:off x="179512" y="471701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quality: </a:t>
            </a:r>
            <a:r>
              <a:rPr lang="en-US" sz="2000" dirty="0">
                <a:latin typeface="Comic Sans MS" pitchFamily="66" charset="0"/>
              </a:rPr>
              <a:t>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 approximated answers  (for any 0)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2736CB41-E3F3-D339-102D-8A67FCE91A47}"/>
              </a:ext>
            </a:extLst>
          </p:cNvPr>
          <p:cNvSpPr txBox="1"/>
          <p:nvPr/>
        </p:nvSpPr>
        <p:spPr>
          <a:xfrm>
            <a:off x="179512" y="5113204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size:  </a:t>
            </a: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N) bits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3C44DF20-56D7-8848-2CF1-911DB27E2B1A}"/>
              </a:ext>
            </a:extLst>
          </p:cNvPr>
          <p:cNvSpPr txBox="1"/>
          <p:nvPr/>
        </p:nvSpPr>
        <p:spPr>
          <a:xfrm>
            <a:off x="179714" y="5484713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update time:  </a:t>
            </a: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log N)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4EC0242-6DB4-5531-D68E-85A16717C4CD}"/>
              </a:ext>
            </a:extLst>
          </p:cNvPr>
          <p:cNvSpPr txBox="1"/>
          <p:nvPr/>
        </p:nvSpPr>
        <p:spPr>
          <a:xfrm>
            <a:off x="179512" y="5854648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query time:  </a:t>
            </a: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n)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18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7" grpId="0"/>
      <p:bldP spid="9" grpId="0"/>
      <p:bldP spid="1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29F8B5-81D8-C26C-5DB5-2074AA1CE863}"/>
              </a:ext>
            </a:extLst>
          </p:cNvPr>
          <p:cNvSpPr txBox="1"/>
          <p:nvPr/>
        </p:nvSpPr>
        <p:spPr>
          <a:xfrm>
            <a:off x="30025" y="148570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DGIM data structure: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F38BBDD4-F6AA-445A-3586-64DBB110C5BD}"/>
              </a:ext>
            </a:extLst>
          </p:cNvPr>
          <p:cNvSpPr txBox="1"/>
          <p:nvPr/>
        </p:nvSpPr>
        <p:spPr>
          <a:xfrm>
            <a:off x="6582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1/ 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8B741F3-06AB-3392-31DB-8BC76481C493}"/>
              </a:ext>
            </a:extLst>
          </p:cNvPr>
          <p:cNvSpPr txBox="1"/>
          <p:nvPr/>
        </p:nvSpPr>
        <p:spPr>
          <a:xfrm>
            <a:off x="65824" y="980728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Group the bits of the sequence in groups G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,...,G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satisfying: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78C39E3C-15BC-1120-33E5-F48484AA86F7}"/>
              </a:ext>
            </a:extLst>
          </p:cNvPr>
          <p:cNvSpPr txBox="1"/>
          <p:nvPr/>
        </p:nvSpPr>
        <p:spPr>
          <a:xfrm>
            <a:off x="65824" y="1484784"/>
            <a:ext cx="9042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each G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begins and ends with a 1-bit;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between adjacent groups G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G</a:t>
            </a:r>
            <a:r>
              <a:rPr lang="en-US" sz="2000" baseline="-25000" dirty="0">
                <a:latin typeface="Comic Sans MS" pitchFamily="66" charset="0"/>
              </a:rPr>
              <a:t>i+1 </a:t>
            </a:r>
            <a:r>
              <a:rPr lang="en-US" sz="2000" dirty="0">
                <a:latin typeface="Comic Sans MS" pitchFamily="66" charset="0"/>
              </a:rPr>
              <a:t>there are only 0-bits;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each G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contains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1-bits, for some 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for any 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 t, if </a:t>
            </a:r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contains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1-bits, then G</a:t>
            </a:r>
            <a:r>
              <a:rPr lang="en-US" sz="2000" baseline="-25000" dirty="0">
                <a:latin typeface="Comic Sans MS" pitchFamily="66" charset="0"/>
              </a:rPr>
              <a:t>i+1 </a:t>
            </a:r>
            <a:r>
              <a:rPr lang="en-US" sz="2000" dirty="0">
                <a:latin typeface="Comic Sans MS" pitchFamily="66" charset="0"/>
              </a:rPr>
              <a:t>contains either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or 2</a:t>
            </a:r>
            <a:r>
              <a:rPr lang="en-US" sz="2000" baseline="30000" dirty="0">
                <a:latin typeface="Comic Sans MS" pitchFamily="66" charset="0"/>
              </a:rPr>
              <a:t>k-1  </a:t>
            </a:r>
            <a:r>
              <a:rPr lang="en-US" sz="2000" dirty="0">
                <a:latin typeface="Comic Sans MS" pitchFamily="66" charset="0"/>
              </a:rPr>
              <a:t>1-bits;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for each k except the largest one, the number </a:t>
            </a:r>
            <a:r>
              <a:rPr lang="en-US" sz="2000" dirty="0" err="1">
                <a:latin typeface="Comic Sans MS" pitchFamily="66" charset="0"/>
              </a:rPr>
              <a:t>Z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of groups containing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1-bits satisfies  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Z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B+1. For the largest k, we only require </a:t>
            </a:r>
            <a:r>
              <a:rPr lang="en-US" sz="2000" dirty="0">
                <a:latin typeface="Comic Sans MS" pitchFamily="66" charset="0"/>
              </a:rPr>
              <a:t>Z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B+1.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D9CDAB-9232-E55F-96F9-E0DA71A0C8E6}"/>
              </a:ext>
            </a:extLst>
          </p:cNvPr>
          <p:cNvSpPr txBox="1"/>
          <p:nvPr/>
        </p:nvSpPr>
        <p:spPr>
          <a:xfrm>
            <a:off x="107504" y="6350646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9" name="Table 6">
            <a:extLst>
              <a:ext uri="{FF2B5EF4-FFF2-40B4-BE49-F238E27FC236}">
                <a16:creationId xmlns:a16="http://schemas.microsoft.com/office/drawing/2014/main" id="{A8DA91EE-3481-06D8-E6C1-01ECA1A92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833883"/>
              </p:ext>
            </p:extLst>
          </p:nvPr>
        </p:nvGraphicFramePr>
        <p:xfrm>
          <a:off x="25556" y="5132040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DA1795C-0AC5-4B40-3D77-A952AB289A1E}"/>
              </a:ext>
            </a:extLst>
          </p:cNvPr>
          <p:cNvSpPr/>
          <p:nvPr/>
        </p:nvSpPr>
        <p:spPr>
          <a:xfrm>
            <a:off x="313589" y="5175974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CBB00F-AD11-1C91-5463-8CC2AE39B546}"/>
              </a:ext>
            </a:extLst>
          </p:cNvPr>
          <p:cNvSpPr/>
          <p:nvPr/>
        </p:nvSpPr>
        <p:spPr>
          <a:xfrm>
            <a:off x="3442185" y="5175974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87C413-194C-D7B7-AFEB-21347DE089A1}"/>
              </a:ext>
            </a:extLst>
          </p:cNvPr>
          <p:cNvSpPr/>
          <p:nvPr/>
        </p:nvSpPr>
        <p:spPr>
          <a:xfrm>
            <a:off x="5143670" y="5175974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E30AB1-A251-8D06-ED96-70AC6903289D}"/>
              </a:ext>
            </a:extLst>
          </p:cNvPr>
          <p:cNvSpPr/>
          <p:nvPr/>
        </p:nvSpPr>
        <p:spPr>
          <a:xfrm>
            <a:off x="6807018" y="517251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9A2296-6081-D6C2-68FB-F3C4F3F95559}"/>
              </a:ext>
            </a:extLst>
          </p:cNvPr>
          <p:cNvSpPr/>
          <p:nvPr/>
        </p:nvSpPr>
        <p:spPr>
          <a:xfrm>
            <a:off x="7660025" y="5171294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2A937D4-4592-3FAF-1A17-06A5D71C0FF5}"/>
              </a:ext>
            </a:extLst>
          </p:cNvPr>
          <p:cNvSpPr/>
          <p:nvPr/>
        </p:nvSpPr>
        <p:spPr>
          <a:xfrm>
            <a:off x="8234534" y="516493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323ABC9-80CA-7AE7-7F32-6E927F6A3D00}"/>
              </a:ext>
            </a:extLst>
          </p:cNvPr>
          <p:cNvSpPr txBox="1"/>
          <p:nvPr/>
        </p:nvSpPr>
        <p:spPr>
          <a:xfrm>
            <a:off x="1115616" y="47837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1</a:t>
            </a:r>
            <a:r>
              <a:rPr lang="en-US" dirty="0">
                <a:latin typeface="Comic Sans MS" pitchFamily="66" charset="0"/>
              </a:rPr>
              <a:t> (8)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7A6E2F4-E966-4927-856F-56461C2A7B52}"/>
              </a:ext>
            </a:extLst>
          </p:cNvPr>
          <p:cNvSpPr txBox="1"/>
          <p:nvPr/>
        </p:nvSpPr>
        <p:spPr>
          <a:xfrm>
            <a:off x="3651060" y="47837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 (4)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4724511-AD31-26FD-447F-A3691AA12066}"/>
              </a:ext>
            </a:extLst>
          </p:cNvPr>
          <p:cNvSpPr txBox="1"/>
          <p:nvPr/>
        </p:nvSpPr>
        <p:spPr>
          <a:xfrm>
            <a:off x="5330857" y="47837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3</a:t>
            </a:r>
            <a:r>
              <a:rPr lang="en-US" dirty="0">
                <a:latin typeface="Comic Sans MS" pitchFamily="66" charset="0"/>
              </a:rPr>
              <a:t> (4)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470001-8E44-7C7E-1133-DD44E07068B6}"/>
              </a:ext>
            </a:extLst>
          </p:cNvPr>
          <p:cNvSpPr txBox="1"/>
          <p:nvPr/>
        </p:nvSpPr>
        <p:spPr>
          <a:xfrm>
            <a:off x="6584639" y="476355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4</a:t>
            </a:r>
            <a:r>
              <a:rPr lang="en-US" dirty="0">
                <a:latin typeface="Comic Sans MS" pitchFamily="66" charset="0"/>
              </a:rPr>
              <a:t> (2)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C1C2E897-61A3-BD2D-B0B4-5E762B7537BF}"/>
              </a:ext>
            </a:extLst>
          </p:cNvPr>
          <p:cNvSpPr txBox="1"/>
          <p:nvPr/>
        </p:nvSpPr>
        <p:spPr>
          <a:xfrm>
            <a:off x="8169358" y="478829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6</a:t>
            </a:r>
            <a:r>
              <a:rPr lang="en-US" dirty="0">
                <a:latin typeface="Comic Sans MS" pitchFamily="66" charset="0"/>
              </a:rPr>
              <a:t> (1)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2B25E3A7-6F23-16BA-2041-5AE90B14CE12}"/>
              </a:ext>
            </a:extLst>
          </p:cNvPr>
          <p:cNvSpPr txBox="1"/>
          <p:nvPr/>
        </p:nvSpPr>
        <p:spPr>
          <a:xfrm>
            <a:off x="7437646" y="47878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5</a:t>
            </a:r>
            <a:r>
              <a:rPr lang="en-US" dirty="0">
                <a:latin typeface="Comic Sans MS" pitchFamily="66" charset="0"/>
              </a:rPr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2281081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29F8B5-81D8-C26C-5DB5-2074AA1CE863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DGIM data structure: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8B741F3-06AB-3392-31DB-8BC76481C493}"/>
              </a:ext>
            </a:extLst>
          </p:cNvPr>
          <p:cNvSpPr txBox="1"/>
          <p:nvPr/>
        </p:nvSpPr>
        <p:spPr>
          <a:xfrm>
            <a:off x="0" y="40466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group </a:t>
            </a:r>
            <a:r>
              <a:rPr lang="en-US" sz="2000" dirty="0" err="1">
                <a:latin typeface="Comic Sans MS" pitchFamily="66" charset="0"/>
              </a:rPr>
              <a:t>G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is a pair of integers 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left</a:t>
            </a:r>
            <a:r>
              <a:rPr lang="en-US" sz="2000" dirty="0" err="1">
                <a:latin typeface="Comic Sans MS" pitchFamily="66" charset="0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right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D9CDAB-9232-E55F-96F9-E0DA71A0C8E6}"/>
              </a:ext>
            </a:extLst>
          </p:cNvPr>
          <p:cNvSpPr txBox="1"/>
          <p:nvPr/>
        </p:nvSpPr>
        <p:spPr>
          <a:xfrm>
            <a:off x="8540785" y="4427820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9" name="Table 6">
            <a:extLst>
              <a:ext uri="{FF2B5EF4-FFF2-40B4-BE49-F238E27FC236}">
                <a16:creationId xmlns:a16="http://schemas.microsoft.com/office/drawing/2014/main" id="{A8DA91EE-3481-06D8-E6C1-01ECA1A92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687054"/>
              </p:ext>
            </p:extLst>
          </p:nvPr>
        </p:nvGraphicFramePr>
        <p:xfrm>
          <a:off x="25556" y="3906011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DA1795C-0AC5-4B40-3D77-A952AB289A1E}"/>
              </a:ext>
            </a:extLst>
          </p:cNvPr>
          <p:cNvSpPr/>
          <p:nvPr/>
        </p:nvSpPr>
        <p:spPr>
          <a:xfrm>
            <a:off x="313589" y="3949945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CBB00F-AD11-1C91-5463-8CC2AE39B546}"/>
              </a:ext>
            </a:extLst>
          </p:cNvPr>
          <p:cNvSpPr/>
          <p:nvPr/>
        </p:nvSpPr>
        <p:spPr>
          <a:xfrm>
            <a:off x="3442185" y="3949945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87C413-194C-D7B7-AFEB-21347DE089A1}"/>
              </a:ext>
            </a:extLst>
          </p:cNvPr>
          <p:cNvSpPr/>
          <p:nvPr/>
        </p:nvSpPr>
        <p:spPr>
          <a:xfrm>
            <a:off x="5143670" y="3949945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E30AB1-A251-8D06-ED96-70AC6903289D}"/>
              </a:ext>
            </a:extLst>
          </p:cNvPr>
          <p:cNvSpPr/>
          <p:nvPr/>
        </p:nvSpPr>
        <p:spPr>
          <a:xfrm>
            <a:off x="6807018" y="3946482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9A2296-6081-D6C2-68FB-F3C4F3F95559}"/>
              </a:ext>
            </a:extLst>
          </p:cNvPr>
          <p:cNvSpPr/>
          <p:nvPr/>
        </p:nvSpPr>
        <p:spPr>
          <a:xfrm>
            <a:off x="7660025" y="3945265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2A937D4-4592-3FAF-1A17-06A5D71C0FF5}"/>
              </a:ext>
            </a:extLst>
          </p:cNvPr>
          <p:cNvSpPr/>
          <p:nvPr/>
        </p:nvSpPr>
        <p:spPr>
          <a:xfrm>
            <a:off x="8234534" y="3938910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323ABC9-80CA-7AE7-7F32-6E927F6A3D00}"/>
              </a:ext>
            </a:extLst>
          </p:cNvPr>
          <p:cNvSpPr txBox="1"/>
          <p:nvPr/>
        </p:nvSpPr>
        <p:spPr>
          <a:xfrm>
            <a:off x="1115616" y="355775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1</a:t>
            </a:r>
            <a:r>
              <a:rPr lang="en-US" dirty="0">
                <a:latin typeface="Comic Sans MS" pitchFamily="66" charset="0"/>
              </a:rPr>
              <a:t> (8)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7A6E2F4-E966-4927-856F-56461C2A7B52}"/>
              </a:ext>
            </a:extLst>
          </p:cNvPr>
          <p:cNvSpPr txBox="1"/>
          <p:nvPr/>
        </p:nvSpPr>
        <p:spPr>
          <a:xfrm>
            <a:off x="3651060" y="355775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 (4)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4724511-AD31-26FD-447F-A3691AA12066}"/>
              </a:ext>
            </a:extLst>
          </p:cNvPr>
          <p:cNvSpPr txBox="1"/>
          <p:nvPr/>
        </p:nvSpPr>
        <p:spPr>
          <a:xfrm>
            <a:off x="5330857" y="355775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3</a:t>
            </a:r>
            <a:r>
              <a:rPr lang="en-US" dirty="0">
                <a:latin typeface="Comic Sans MS" pitchFamily="66" charset="0"/>
              </a:rPr>
              <a:t> (4)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470001-8E44-7C7E-1133-DD44E07068B6}"/>
              </a:ext>
            </a:extLst>
          </p:cNvPr>
          <p:cNvSpPr txBox="1"/>
          <p:nvPr/>
        </p:nvSpPr>
        <p:spPr>
          <a:xfrm>
            <a:off x="6584639" y="353752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4</a:t>
            </a:r>
            <a:r>
              <a:rPr lang="en-US" dirty="0">
                <a:latin typeface="Comic Sans MS" pitchFamily="66" charset="0"/>
              </a:rPr>
              <a:t> (2)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C1C2E897-61A3-BD2D-B0B4-5E762B7537BF}"/>
              </a:ext>
            </a:extLst>
          </p:cNvPr>
          <p:cNvSpPr txBox="1"/>
          <p:nvPr/>
        </p:nvSpPr>
        <p:spPr>
          <a:xfrm>
            <a:off x="8169358" y="356226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6</a:t>
            </a:r>
            <a:r>
              <a:rPr lang="en-US" dirty="0">
                <a:latin typeface="Comic Sans MS" pitchFamily="66" charset="0"/>
              </a:rPr>
              <a:t> (1)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2B25E3A7-6F23-16BA-2041-5AE90B14CE12}"/>
              </a:ext>
            </a:extLst>
          </p:cNvPr>
          <p:cNvSpPr txBox="1"/>
          <p:nvPr/>
        </p:nvSpPr>
        <p:spPr>
          <a:xfrm>
            <a:off x="7437646" y="356183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5</a:t>
            </a:r>
            <a:r>
              <a:rPr lang="en-US" dirty="0">
                <a:latin typeface="Comic Sans MS" pitchFamily="66" charset="0"/>
              </a:rPr>
              <a:t> (2)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ACC300B-88F1-8D75-427D-957D55001B2E}"/>
              </a:ext>
            </a:extLst>
          </p:cNvPr>
          <p:cNvSpPr txBox="1"/>
          <p:nvPr/>
        </p:nvSpPr>
        <p:spPr>
          <a:xfrm>
            <a:off x="-32912" y="898201"/>
            <a:ext cx="9108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all adjacent groups having 2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1-bits are maintained by a doubly-linked list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340E41B0-0A54-4BB0-BB54-9B5EA68E73C8}"/>
              </a:ext>
            </a:extLst>
          </p:cNvPr>
          <p:cNvSpPr txBox="1"/>
          <p:nvPr/>
        </p:nvSpPr>
        <p:spPr>
          <a:xfrm>
            <a:off x="17748" y="1408983"/>
            <a:ext cx="9108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stores: head, tail, and size</a:t>
            </a:r>
            <a:endParaRPr lang="en-US" sz="2000" i="1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4DE9981-513E-05C0-3AA6-2DC04F485D52}"/>
              </a:ext>
            </a:extLst>
          </p:cNvPr>
          <p:cNvSpPr txBox="1"/>
          <p:nvPr/>
        </p:nvSpPr>
        <p:spPr>
          <a:xfrm>
            <a:off x="35496" y="1911844"/>
            <a:ext cx="9108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L</a:t>
            </a:r>
            <a:r>
              <a:rPr lang="en-US" sz="2000" dirty="0">
                <a:latin typeface="Comic Sans MS" pitchFamily="66" charset="0"/>
              </a:rPr>
              <a:t>: a global doubly-linked list storing all lists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endParaRPr lang="en-US" sz="2000" i="1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2CFAFC56-9D25-CA1E-9383-139ED4E30489}"/>
              </a:ext>
            </a:extLst>
          </p:cNvPr>
          <p:cNvSpPr txBox="1"/>
          <p:nvPr/>
        </p:nvSpPr>
        <p:spPr>
          <a:xfrm>
            <a:off x="3203848" y="4335112"/>
            <a:ext cx="632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left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C16D0230-A265-60BE-A9C2-E927B0313F2E}"/>
              </a:ext>
            </a:extLst>
          </p:cNvPr>
          <p:cNvSpPr txBox="1"/>
          <p:nvPr/>
        </p:nvSpPr>
        <p:spPr>
          <a:xfrm>
            <a:off x="4355977" y="4335112"/>
            <a:ext cx="720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right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B63A0BF0-B1C4-8E15-C1FE-10237F944EAE}"/>
              </a:ext>
            </a:extLst>
          </p:cNvPr>
          <p:cNvSpPr txBox="1"/>
          <p:nvPr/>
        </p:nvSpPr>
        <p:spPr>
          <a:xfrm>
            <a:off x="1187624" y="2775185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93F973AE-1E1F-CF90-0650-F0FE79D19E7F}"/>
              </a:ext>
            </a:extLst>
          </p:cNvPr>
          <p:cNvSpPr txBox="1"/>
          <p:nvPr/>
        </p:nvSpPr>
        <p:spPr>
          <a:xfrm>
            <a:off x="4612182" y="2760228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1EAA1EA3-7F5A-AE01-DE9D-2C6DFD7AFC43}"/>
              </a:ext>
            </a:extLst>
          </p:cNvPr>
          <p:cNvSpPr txBox="1"/>
          <p:nvPr/>
        </p:nvSpPr>
        <p:spPr>
          <a:xfrm>
            <a:off x="7131612" y="2765246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2546CF0-6BD7-B3C1-540C-7F797FEBDF11}"/>
              </a:ext>
            </a:extLst>
          </p:cNvPr>
          <p:cNvSpPr txBox="1"/>
          <p:nvPr/>
        </p:nvSpPr>
        <p:spPr>
          <a:xfrm>
            <a:off x="8077655" y="276169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453AA3A4-B67B-2C05-A5D5-50F4BB75593C}"/>
              </a:ext>
            </a:extLst>
          </p:cNvPr>
          <p:cNvSpPr/>
          <p:nvPr/>
        </p:nvSpPr>
        <p:spPr>
          <a:xfrm rot="5400000">
            <a:off x="1465043" y="2155636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4610E555-A61E-54E3-2E9F-E59872EFA891}"/>
              </a:ext>
            </a:extLst>
          </p:cNvPr>
          <p:cNvSpPr/>
          <p:nvPr/>
        </p:nvSpPr>
        <p:spPr>
          <a:xfrm rot="5400000">
            <a:off x="4824172" y="1890293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105EB3B6-F44E-1E90-8CEC-856858FA87A7}"/>
              </a:ext>
            </a:extLst>
          </p:cNvPr>
          <p:cNvSpPr/>
          <p:nvPr/>
        </p:nvSpPr>
        <p:spPr>
          <a:xfrm rot="5400000">
            <a:off x="7364049" y="2667820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33121F36-BCE9-83A0-80C7-10755494DFCA}"/>
              </a:ext>
            </a:extLst>
          </p:cNvPr>
          <p:cNvSpPr/>
          <p:nvPr/>
        </p:nvSpPr>
        <p:spPr>
          <a:xfrm rot="5400000">
            <a:off x="8280463" y="3248666"/>
            <a:ext cx="147861" cy="23971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4CC8367B-407F-4636-8603-A8D2E1E0F50C}"/>
              </a:ext>
            </a:extLst>
          </p:cNvPr>
          <p:cNvSpPr txBox="1"/>
          <p:nvPr/>
        </p:nvSpPr>
        <p:spPr>
          <a:xfrm>
            <a:off x="323528" y="2780196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F90AB74-F0A1-D454-D27F-869FD8465D5D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2960283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B6F705E-3D2A-A0D9-9FC8-EDD70570BE19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2960283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97F9BFC-7494-0210-4339-B5F03D29B8BB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2961746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C35559F3-3F41-CA76-A3E3-621C04B521ED}"/>
              </a:ext>
            </a:extLst>
          </p:cNvPr>
          <p:cNvSpPr txBox="1"/>
          <p:nvPr/>
        </p:nvSpPr>
        <p:spPr>
          <a:xfrm>
            <a:off x="35496" y="5445224"/>
            <a:ext cx="4211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storing </a:t>
            </a:r>
            <a:r>
              <a:rPr lang="en-US" sz="2000" dirty="0" err="1">
                <a:latin typeface="Comic Sans MS" pitchFamily="66" charset="0"/>
              </a:rPr>
              <a:t>G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requires O(log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bits</a:t>
            </a: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D10D1D4-7F76-2932-9179-A39109605904}"/>
              </a:ext>
            </a:extLst>
          </p:cNvPr>
          <p:cNvSpPr txBox="1"/>
          <p:nvPr/>
        </p:nvSpPr>
        <p:spPr>
          <a:xfrm>
            <a:off x="67340" y="5829148"/>
            <a:ext cx="3150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|L|= O(log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BCA95748-8C3D-33CF-8C40-F92B68F81C81}"/>
              </a:ext>
            </a:extLst>
          </p:cNvPr>
          <p:cNvSpPr txBox="1"/>
          <p:nvPr/>
        </p:nvSpPr>
        <p:spPr>
          <a:xfrm>
            <a:off x="52431" y="6229258"/>
            <a:ext cx="2250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B+1=O(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E0BA5AF6-8B10-6301-5708-391FBF393518}"/>
              </a:ext>
            </a:extLst>
          </p:cNvPr>
          <p:cNvSpPr/>
          <p:nvPr/>
        </p:nvSpPr>
        <p:spPr>
          <a:xfrm>
            <a:off x="4273518" y="5919269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BF08B684-5580-8B3C-5383-70796ACD6B66}"/>
              </a:ext>
            </a:extLst>
          </p:cNvPr>
          <p:cNvSpPr txBox="1"/>
          <p:nvPr/>
        </p:nvSpPr>
        <p:spPr>
          <a:xfrm>
            <a:off x="5561447" y="5661248"/>
            <a:ext cx="3150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overall size of the DS:</a:t>
            </a: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D9B9C26A-108B-48B9-B73D-3743D0ECB23E}"/>
              </a:ext>
            </a:extLst>
          </p:cNvPr>
          <p:cNvSpPr txBox="1"/>
          <p:nvPr/>
        </p:nvSpPr>
        <p:spPr>
          <a:xfrm>
            <a:off x="5912203" y="6031269"/>
            <a:ext cx="2250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N) bits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D4534C6-B949-33E3-C775-0CE981569E80}"/>
              </a:ext>
            </a:extLst>
          </p:cNvPr>
          <p:cNvSpPr/>
          <p:nvPr/>
        </p:nvSpPr>
        <p:spPr>
          <a:xfrm>
            <a:off x="5509721" y="5445224"/>
            <a:ext cx="2968316" cy="1171439"/>
          </a:xfrm>
          <a:prstGeom prst="rect">
            <a:avLst/>
          </a:prstGeom>
          <a:noFill/>
          <a:ln w="444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6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/>
      <p:bldP spid="42" grpId="0"/>
      <p:bldP spid="43" grpId="0"/>
      <p:bldP spid="44" grpId="0"/>
      <p:bldP spid="45" grpId="0" animBg="1"/>
      <p:bldP spid="46" grpId="0"/>
      <p:bldP spid="47" grpId="0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</p:spTree>
    <p:extLst>
      <p:ext uri="{BB962C8B-B14F-4D97-AF65-F5344CB8AC3E}">
        <p14:creationId xmlns:p14="http://schemas.microsoft.com/office/powerpoint/2010/main" val="233924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131612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077655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364049" y="3912656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280463" y="4493502"/>
            <a:ext cx="147861" cy="23971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4206582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D39707-3642-1AB5-A2A4-6D1FE38EE1C9}"/>
              </a:ext>
            </a:extLst>
          </p:cNvPr>
          <p:cNvSpPr/>
          <p:nvPr/>
        </p:nvSpPr>
        <p:spPr>
          <a:xfrm>
            <a:off x="8557918" y="5190101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1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2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4550</Words>
  <Application>Microsoft Office PowerPoint</Application>
  <PresentationFormat>On-screen Show (4:3)</PresentationFormat>
  <Paragraphs>1021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323</cp:revision>
  <dcterms:created xsi:type="dcterms:W3CDTF">2013-03-05T17:51:33Z</dcterms:created>
  <dcterms:modified xsi:type="dcterms:W3CDTF">2024-12-03T20:01:41Z</dcterms:modified>
</cp:coreProperties>
</file>