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notesMasterIdLst>
    <p:notesMasterId r:id="rId86"/>
  </p:notesMasterIdLst>
  <p:sldIdLst>
    <p:sldId id="518" r:id="rId2"/>
    <p:sldId id="520" r:id="rId3"/>
    <p:sldId id="519" r:id="rId4"/>
    <p:sldId id="521" r:id="rId5"/>
    <p:sldId id="522" r:id="rId6"/>
    <p:sldId id="523" r:id="rId7"/>
    <p:sldId id="524" r:id="rId8"/>
    <p:sldId id="525" r:id="rId9"/>
    <p:sldId id="526" r:id="rId10"/>
    <p:sldId id="527" r:id="rId11"/>
    <p:sldId id="528" r:id="rId12"/>
    <p:sldId id="529" r:id="rId13"/>
    <p:sldId id="530" r:id="rId14"/>
    <p:sldId id="531" r:id="rId15"/>
    <p:sldId id="532" r:id="rId16"/>
    <p:sldId id="533" r:id="rId17"/>
    <p:sldId id="534" r:id="rId18"/>
    <p:sldId id="535" r:id="rId19"/>
    <p:sldId id="536" r:id="rId20"/>
    <p:sldId id="537" r:id="rId21"/>
    <p:sldId id="538" r:id="rId22"/>
    <p:sldId id="539" r:id="rId23"/>
    <p:sldId id="540" r:id="rId24"/>
    <p:sldId id="542" r:id="rId25"/>
    <p:sldId id="541" r:id="rId26"/>
    <p:sldId id="543" r:id="rId27"/>
    <p:sldId id="544" r:id="rId28"/>
    <p:sldId id="545" r:id="rId29"/>
    <p:sldId id="546" r:id="rId30"/>
    <p:sldId id="547" r:id="rId31"/>
    <p:sldId id="548" r:id="rId32"/>
    <p:sldId id="549" r:id="rId33"/>
    <p:sldId id="550" r:id="rId34"/>
    <p:sldId id="559" r:id="rId35"/>
    <p:sldId id="610" r:id="rId36"/>
    <p:sldId id="572" r:id="rId37"/>
    <p:sldId id="669" r:id="rId38"/>
    <p:sldId id="620" r:id="rId39"/>
    <p:sldId id="619" r:id="rId40"/>
    <p:sldId id="623" r:id="rId41"/>
    <p:sldId id="624" r:id="rId42"/>
    <p:sldId id="625" r:id="rId43"/>
    <p:sldId id="626" r:id="rId44"/>
    <p:sldId id="627" r:id="rId45"/>
    <p:sldId id="628" r:id="rId46"/>
    <p:sldId id="668" r:id="rId47"/>
    <p:sldId id="629" r:id="rId48"/>
    <p:sldId id="630" r:id="rId49"/>
    <p:sldId id="631" r:id="rId50"/>
    <p:sldId id="662" r:id="rId51"/>
    <p:sldId id="632" r:id="rId52"/>
    <p:sldId id="666" r:id="rId53"/>
    <p:sldId id="667" r:id="rId54"/>
    <p:sldId id="664" r:id="rId55"/>
    <p:sldId id="665" r:id="rId56"/>
    <p:sldId id="633" r:id="rId57"/>
    <p:sldId id="634" r:id="rId58"/>
    <p:sldId id="635" r:id="rId59"/>
    <p:sldId id="636" r:id="rId60"/>
    <p:sldId id="637" r:id="rId61"/>
    <p:sldId id="638" r:id="rId62"/>
    <p:sldId id="639" r:id="rId63"/>
    <p:sldId id="640" r:id="rId64"/>
    <p:sldId id="641" r:id="rId65"/>
    <p:sldId id="642" r:id="rId66"/>
    <p:sldId id="643" r:id="rId67"/>
    <p:sldId id="644" r:id="rId68"/>
    <p:sldId id="645" r:id="rId69"/>
    <p:sldId id="646" r:id="rId70"/>
    <p:sldId id="647" r:id="rId71"/>
    <p:sldId id="648" r:id="rId72"/>
    <p:sldId id="649" r:id="rId73"/>
    <p:sldId id="650" r:id="rId74"/>
    <p:sldId id="651" r:id="rId75"/>
    <p:sldId id="652" r:id="rId76"/>
    <p:sldId id="653" r:id="rId77"/>
    <p:sldId id="654" r:id="rId78"/>
    <p:sldId id="655" r:id="rId79"/>
    <p:sldId id="656" r:id="rId80"/>
    <p:sldId id="657" r:id="rId81"/>
    <p:sldId id="658" r:id="rId82"/>
    <p:sldId id="659" r:id="rId83"/>
    <p:sldId id="660" r:id="rId84"/>
    <p:sldId id="661" r:id="rId85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00080"/>
    <a:srgbClr val="0033CC"/>
    <a:srgbClr val="00FF99"/>
    <a:srgbClr val="00FF00"/>
    <a:srgbClr val="33CC33"/>
    <a:srgbClr val="660066"/>
    <a:srgbClr val="6600CC"/>
    <a:srgbClr val="6666FF"/>
    <a:srgbClr val="9966FF"/>
    <a:srgbClr val="9933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75" autoAdjust="0"/>
    <p:restoredTop sz="94638" autoAdjust="0"/>
  </p:normalViewPr>
  <p:slideViewPr>
    <p:cSldViewPr>
      <p:cViewPr varScale="1">
        <p:scale>
          <a:sx n="81" d="100"/>
          <a:sy n="81" d="100"/>
        </p:scale>
        <p:origin x="946" y="6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theme" Target="theme/theme1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5" Type="http://schemas.openxmlformats.org/officeDocument/2006/relationships/slide" Target="slides/slide4.xml"/><Relationship Id="rId90" Type="http://schemas.openxmlformats.org/officeDocument/2006/relationships/tableStyles" Target="tableStyles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presProps" Target="presProps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FDDB8B4-EDD1-4E1B-990C-82F79AFA3EB3}" type="datetimeFigureOut">
              <a:rPr lang="en-US" smtClean="0"/>
              <a:pPr/>
              <a:t>1/20/2022</a:t>
            </a:fld>
            <a:endParaRPr lang="en-US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7DA4678-7063-498F-B20F-FF6E2155271A}" type="slidenum">
              <a:rPr lang="en-US" smtClean="0"/>
              <a:pPr/>
              <a:t>‹N›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DA4678-7063-498F-B20F-FF6E2155271A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DA4678-7063-498F-B20F-FF6E2155271A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DA4678-7063-498F-B20F-FF6E2155271A}" type="slidenum">
              <a:rPr lang="en-US" smtClean="0"/>
              <a:pPr/>
              <a:t>49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/>
              <a:t>Fare clic per modificare lo stile del titolo</a:t>
            </a:r>
            <a:endParaRPr lang="en-US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/>
              <a:t>Fare clic per modificare lo stile del sottotitolo dello schema</a:t>
            </a:r>
            <a:endParaRPr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C5FAD0-161D-4FB5-9B30-839B7864DE12}" type="datetimeFigureOut">
              <a:rPr lang="en-US" smtClean="0"/>
              <a:pPr/>
              <a:t>1/20/2022</a:t>
            </a:fld>
            <a:endParaRPr lang="en-US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3A6C0-F259-4557-87C9-8DC2EC3C897B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C5FAD0-161D-4FB5-9B30-839B7864DE12}" type="datetimeFigureOut">
              <a:rPr lang="en-US" smtClean="0"/>
              <a:pPr/>
              <a:t>1/20/2022</a:t>
            </a:fld>
            <a:endParaRPr lang="en-US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3A6C0-F259-4557-87C9-8DC2EC3C897B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/>
              <a:t>Fare clic per modificare lo stile del titolo</a:t>
            </a:r>
            <a:endParaRPr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C5FAD0-161D-4FB5-9B30-839B7864DE12}" type="datetimeFigureOut">
              <a:rPr lang="en-US" smtClean="0"/>
              <a:pPr/>
              <a:t>1/20/2022</a:t>
            </a:fld>
            <a:endParaRPr lang="en-US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3A6C0-F259-4557-87C9-8DC2EC3C897B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US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C5FAD0-161D-4FB5-9B30-839B7864DE12}" type="datetimeFigureOut">
              <a:rPr lang="en-US" smtClean="0"/>
              <a:pPr/>
              <a:t>1/20/2022</a:t>
            </a:fld>
            <a:endParaRPr lang="en-US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3A6C0-F259-4557-87C9-8DC2EC3C897B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/>
              <a:t>Fare clic per modificare lo stile del titolo</a:t>
            </a:r>
            <a:endParaRPr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C5FAD0-161D-4FB5-9B30-839B7864DE12}" type="datetimeFigureOut">
              <a:rPr lang="en-US" smtClean="0"/>
              <a:pPr/>
              <a:t>1/20/2022</a:t>
            </a:fld>
            <a:endParaRPr lang="en-US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3A6C0-F259-4557-87C9-8DC2EC3C897B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US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C5FAD0-161D-4FB5-9B30-839B7864DE12}" type="datetimeFigureOut">
              <a:rPr lang="en-US" smtClean="0"/>
              <a:pPr/>
              <a:t>1/20/2022</a:t>
            </a:fld>
            <a:endParaRPr lang="en-US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3A6C0-F259-4557-87C9-8DC2EC3C897B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/>
              <a:t>Fare clic per modificare lo stile del titolo</a:t>
            </a:r>
            <a:endParaRPr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C5FAD0-161D-4FB5-9B30-839B7864DE12}" type="datetimeFigureOut">
              <a:rPr lang="en-US" smtClean="0"/>
              <a:pPr/>
              <a:t>1/20/2022</a:t>
            </a:fld>
            <a:endParaRPr lang="en-US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3A6C0-F259-4557-87C9-8DC2EC3C897B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US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C5FAD0-161D-4FB5-9B30-839B7864DE12}" type="datetimeFigureOut">
              <a:rPr lang="en-US" smtClean="0"/>
              <a:pPr/>
              <a:t>1/20/2022</a:t>
            </a:fld>
            <a:endParaRPr lang="en-US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3A6C0-F259-4557-87C9-8DC2EC3C897B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C5FAD0-161D-4FB5-9B30-839B7864DE12}" type="datetimeFigureOut">
              <a:rPr lang="en-US" smtClean="0"/>
              <a:pPr/>
              <a:t>1/20/2022</a:t>
            </a:fld>
            <a:endParaRPr lang="en-US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3A6C0-F259-4557-87C9-8DC2EC3C897B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lo stile del titolo</a:t>
            </a:r>
            <a:endParaRPr lang="en-US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C5FAD0-161D-4FB5-9B30-839B7864DE12}" type="datetimeFigureOut">
              <a:rPr lang="en-US" smtClean="0"/>
              <a:pPr/>
              <a:t>1/20/2022</a:t>
            </a:fld>
            <a:endParaRPr lang="en-US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3A6C0-F259-4557-87C9-8DC2EC3C897B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lo stile del titolo</a:t>
            </a:r>
            <a:endParaRPr lang="en-US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C5FAD0-161D-4FB5-9B30-839B7864DE12}" type="datetimeFigureOut">
              <a:rPr lang="en-US" smtClean="0"/>
              <a:pPr/>
              <a:t>1/20/2022</a:t>
            </a:fld>
            <a:endParaRPr lang="en-US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3A6C0-F259-4557-87C9-8DC2EC3C897B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</a:t>
            </a:r>
            <a:endParaRPr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C5FAD0-161D-4FB5-9B30-839B7864DE12}" type="datetimeFigureOut">
              <a:rPr lang="en-US" smtClean="0"/>
              <a:pPr/>
              <a:t>1/20/2022</a:t>
            </a:fld>
            <a:endParaRPr lang="en-US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03A6C0-F259-4557-87C9-8DC2EC3C897B}" type="slidenum">
              <a:rPr lang="en-US" smtClean="0"/>
              <a:pPr/>
              <a:t>‹N›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hyperlink" Target="http://timroughgarden.org/f16/l/l9.pdf" TargetMode="External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jpeg"/><Relationship Id="rId4" Type="http://schemas.openxmlformats.org/officeDocument/2006/relationships/image" Target="../media/image12.pn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jpeg"/><Relationship Id="rId4" Type="http://schemas.openxmlformats.org/officeDocument/2006/relationships/image" Target="../media/image12.pn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jpeg"/><Relationship Id="rId4" Type="http://schemas.openxmlformats.org/officeDocument/2006/relationships/image" Target="../media/image12.pn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1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http://www.servizieditoriali.org/wp-content/uploads/et_temp/universit%C3%A0-19273_160x16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67944" y="4437112"/>
            <a:ext cx="1224136" cy="1224137"/>
          </a:xfrm>
          <a:prstGeom prst="rect">
            <a:avLst/>
          </a:prstGeom>
          <a:noFill/>
        </p:spPr>
      </p:pic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1124744"/>
            <a:ext cx="7846640" cy="1944216"/>
          </a:xfrm>
          <a:noFill/>
          <a:ln w="508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en-US" b="1" dirty="0">
                <a:solidFill>
                  <a:schemeClr val="tx2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Book Antiqua" pitchFamily="18" charset="0"/>
              </a:rPr>
              <a:t>Consensus &amp; fault tolerance: distributed and strategic aspects of the </a:t>
            </a:r>
            <a:r>
              <a:rPr lang="en-US" b="1" dirty="0" err="1">
                <a:solidFill>
                  <a:schemeClr val="tx2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Book Antiqua" pitchFamily="18" charset="0"/>
              </a:rPr>
              <a:t>Blockchain</a:t>
            </a:r>
            <a:r>
              <a:rPr lang="en-US" b="1" dirty="0">
                <a:solidFill>
                  <a:schemeClr val="tx2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Book Antiqua" pitchFamily="18" charset="0"/>
              </a:rPr>
              <a:t> technology</a:t>
            </a:r>
            <a:endParaRPr lang="en-US" b="1" dirty="0">
              <a:solidFill>
                <a:srgbClr val="7030A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Book Antiqua" pitchFamily="18" charset="0"/>
            </a:endParaRPr>
          </a:p>
        </p:txBody>
      </p:sp>
      <p:sp>
        <p:nvSpPr>
          <p:cNvPr id="5" name="Sottotitolo 2"/>
          <p:cNvSpPr txBox="1">
            <a:spLocks/>
          </p:cNvSpPr>
          <p:nvPr/>
        </p:nvSpPr>
        <p:spPr>
          <a:xfrm>
            <a:off x="3275856" y="5648673"/>
            <a:ext cx="2664296" cy="1032520"/>
          </a:xfrm>
          <a:prstGeom prst="rect">
            <a:avLst/>
          </a:prstGeom>
          <a:effectLst/>
        </p:spPr>
        <p:txBody>
          <a:bodyPr vert="horz" lIns="91440" tIns="45720" rIns="91440" bIns="45720" rtlCol="0">
            <a:normAutofit fontScale="92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University</a:t>
            </a:r>
            <a:r>
              <a:rPr kumimoji="0" lang="en-US" sz="24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of  Rome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24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“Tor </a:t>
            </a:r>
            <a:r>
              <a:rPr kumimoji="0" lang="en-US" sz="2400" b="0" i="0" u="none" strike="noStrike" kern="1200" cap="none" spc="0" normalizeH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Vergata</a:t>
            </a:r>
            <a:r>
              <a:rPr kumimoji="0" lang="en-US" sz="24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”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7" name="Sottotitolo 2"/>
          <p:cNvSpPr txBox="1">
            <a:spLocks/>
          </p:cNvSpPr>
          <p:nvPr/>
        </p:nvSpPr>
        <p:spPr>
          <a:xfrm>
            <a:off x="2843808" y="3573016"/>
            <a:ext cx="3600400" cy="1752600"/>
          </a:xfrm>
          <a:prstGeom prst="rect">
            <a:avLst/>
          </a:prstGeom>
          <a:effectLst/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Luciano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Gualà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asellaDiTesto 13"/>
          <p:cNvSpPr txBox="1"/>
          <p:nvPr/>
        </p:nvSpPr>
        <p:spPr>
          <a:xfrm>
            <a:off x="326751" y="1137518"/>
            <a:ext cx="66215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- all agents agree on the content of the ledger</a:t>
            </a:r>
            <a:endParaRPr lang="en-US" sz="2400" baseline="30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CasellaDiTesto 15"/>
          <p:cNvSpPr txBox="1"/>
          <p:nvPr/>
        </p:nvSpPr>
        <p:spPr>
          <a:xfrm>
            <a:off x="179512" y="260648"/>
            <a:ext cx="147989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problem:</a:t>
            </a:r>
            <a:endParaRPr lang="en-US" sz="2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CasellaDiTesto 16"/>
          <p:cNvSpPr txBox="1"/>
          <p:nvPr/>
        </p:nvSpPr>
        <p:spPr>
          <a:xfrm>
            <a:off x="179512" y="735087"/>
            <a:ext cx="89289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maintain a </a:t>
            </a:r>
            <a:r>
              <a:rPr lang="en-US" sz="24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ledger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containing a sequence of </a:t>
            </a:r>
            <a:r>
              <a:rPr lang="en-US" sz="24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commands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such that:</a:t>
            </a:r>
            <a:endParaRPr lang="en-US" sz="2400" baseline="30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8" name="CasellaDiTesto 47"/>
          <p:cNvSpPr txBox="1"/>
          <p:nvPr/>
        </p:nvSpPr>
        <p:spPr>
          <a:xfrm>
            <a:off x="326751" y="1484784"/>
            <a:ext cx="66215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- every agent can fairly write its commands</a:t>
            </a:r>
            <a:endParaRPr lang="en-US" sz="2400" baseline="30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9" name="Pergamena 1 48"/>
          <p:cNvSpPr/>
          <p:nvPr/>
        </p:nvSpPr>
        <p:spPr>
          <a:xfrm>
            <a:off x="3059832" y="2276872"/>
            <a:ext cx="2448272" cy="2664296"/>
          </a:xfrm>
          <a:prstGeom prst="verticalScroll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2" name="AutoShape 5"/>
          <p:cNvSpPr>
            <a:spLocks noChangeArrowheads="1"/>
          </p:cNvSpPr>
          <p:nvPr/>
        </p:nvSpPr>
        <p:spPr bwMode="auto">
          <a:xfrm>
            <a:off x="1330871" y="5877272"/>
            <a:ext cx="504825" cy="503237"/>
          </a:xfrm>
          <a:prstGeom prst="smileyFace">
            <a:avLst>
              <a:gd name="adj" fmla="val 4653"/>
            </a:avLst>
          </a:prstGeom>
          <a:solidFill>
            <a:srgbClr val="FFCC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53" name="AutoShape 5"/>
          <p:cNvSpPr>
            <a:spLocks noChangeArrowheads="1"/>
          </p:cNvSpPr>
          <p:nvPr/>
        </p:nvSpPr>
        <p:spPr bwMode="auto">
          <a:xfrm>
            <a:off x="2987055" y="5877272"/>
            <a:ext cx="504825" cy="503237"/>
          </a:xfrm>
          <a:prstGeom prst="smileyFace">
            <a:avLst>
              <a:gd name="adj" fmla="val 4653"/>
            </a:avLst>
          </a:prstGeom>
          <a:solidFill>
            <a:srgbClr val="FFCC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54" name="AutoShape 5"/>
          <p:cNvSpPr>
            <a:spLocks noChangeArrowheads="1"/>
          </p:cNvSpPr>
          <p:nvPr/>
        </p:nvSpPr>
        <p:spPr bwMode="auto">
          <a:xfrm>
            <a:off x="4931271" y="5877272"/>
            <a:ext cx="504825" cy="503237"/>
          </a:xfrm>
          <a:prstGeom prst="smileyFace">
            <a:avLst>
              <a:gd name="adj" fmla="val 4653"/>
            </a:avLst>
          </a:prstGeom>
          <a:solidFill>
            <a:srgbClr val="FFCC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56" name="AutoShape 5"/>
          <p:cNvSpPr>
            <a:spLocks noChangeArrowheads="1"/>
          </p:cNvSpPr>
          <p:nvPr/>
        </p:nvSpPr>
        <p:spPr bwMode="auto">
          <a:xfrm>
            <a:off x="6515447" y="5877272"/>
            <a:ext cx="504825" cy="503237"/>
          </a:xfrm>
          <a:prstGeom prst="smileyFace">
            <a:avLst>
              <a:gd name="adj" fmla="val 4653"/>
            </a:avLst>
          </a:prstGeom>
          <a:solidFill>
            <a:srgbClr val="FFCC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19" name="Rettangolo 18"/>
          <p:cNvSpPr/>
          <p:nvPr/>
        </p:nvSpPr>
        <p:spPr>
          <a:xfrm>
            <a:off x="3563888" y="2708920"/>
            <a:ext cx="504056" cy="144016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3" name="Rettangolo 22"/>
          <p:cNvSpPr/>
          <p:nvPr/>
        </p:nvSpPr>
        <p:spPr>
          <a:xfrm>
            <a:off x="3563888" y="3253085"/>
            <a:ext cx="504056" cy="14401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4" name="Rettangolo 23"/>
          <p:cNvSpPr/>
          <p:nvPr/>
        </p:nvSpPr>
        <p:spPr>
          <a:xfrm>
            <a:off x="3563888" y="2986319"/>
            <a:ext cx="504056" cy="144016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5" name="Rettangolo 24"/>
          <p:cNvSpPr/>
          <p:nvPr/>
        </p:nvSpPr>
        <p:spPr>
          <a:xfrm>
            <a:off x="3563888" y="3522274"/>
            <a:ext cx="504056" cy="144016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6" name="Rettangolo 25"/>
          <p:cNvSpPr/>
          <p:nvPr/>
        </p:nvSpPr>
        <p:spPr>
          <a:xfrm>
            <a:off x="3563888" y="3807883"/>
            <a:ext cx="504056" cy="144016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7" name="CasellaDiTesto 26"/>
          <p:cNvSpPr txBox="1"/>
          <p:nvPr/>
        </p:nvSpPr>
        <p:spPr>
          <a:xfrm>
            <a:off x="3707904" y="3789040"/>
            <a:ext cx="3484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28" name="CasellaDiTesto 27"/>
          <p:cNvSpPr txBox="1"/>
          <p:nvPr/>
        </p:nvSpPr>
        <p:spPr>
          <a:xfrm>
            <a:off x="3707904" y="3941440"/>
            <a:ext cx="3484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29" name="CasellaDiTesto 28"/>
          <p:cNvSpPr txBox="1"/>
          <p:nvPr/>
        </p:nvSpPr>
        <p:spPr>
          <a:xfrm>
            <a:off x="3707904" y="4104473"/>
            <a:ext cx="3484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30" name="CasellaDiTesto 29"/>
          <p:cNvSpPr txBox="1"/>
          <p:nvPr/>
        </p:nvSpPr>
        <p:spPr>
          <a:xfrm>
            <a:off x="611560" y="2492896"/>
            <a:ext cx="7200800" cy="3395801"/>
          </a:xfrm>
          <a:prstGeom prst="rect">
            <a:avLst/>
          </a:prstGeom>
          <a:solidFill>
            <a:schemeClr val="bg1"/>
          </a:solidFill>
          <a:ln w="3810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In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Bitcoin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System:</a:t>
            </a:r>
          </a:p>
          <a:p>
            <a:pPr algn="ctr"/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2800" baseline="300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2800" baseline="300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2800" baseline="300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2800" baseline="300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2800" baseline="300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2800" baseline="300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2800" baseline="30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AutoShape 5"/>
          <p:cNvSpPr>
            <a:spLocks noChangeArrowheads="1"/>
          </p:cNvSpPr>
          <p:nvPr/>
        </p:nvSpPr>
        <p:spPr bwMode="auto">
          <a:xfrm>
            <a:off x="1259632" y="3069779"/>
            <a:ext cx="504825" cy="503237"/>
          </a:xfrm>
          <a:prstGeom prst="smileyFace">
            <a:avLst>
              <a:gd name="adj" fmla="val 4653"/>
            </a:avLst>
          </a:prstGeom>
          <a:solidFill>
            <a:srgbClr val="FFCC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21" name="CasellaDiTesto 20"/>
          <p:cNvSpPr txBox="1"/>
          <p:nvPr/>
        </p:nvSpPr>
        <p:spPr>
          <a:xfrm>
            <a:off x="2329119" y="3090085"/>
            <a:ext cx="59046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node of the network (miners)</a:t>
            </a:r>
            <a:endParaRPr lang="en-US" sz="2400" baseline="30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CasellaDiTesto 21"/>
          <p:cNvSpPr txBox="1"/>
          <p:nvPr/>
        </p:nvSpPr>
        <p:spPr>
          <a:xfrm>
            <a:off x="1907704" y="3109069"/>
            <a:ext cx="4236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=</a:t>
            </a:r>
            <a:endParaRPr lang="en-US" sz="2400" baseline="30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Pergamena 1 30"/>
          <p:cNvSpPr/>
          <p:nvPr/>
        </p:nvSpPr>
        <p:spPr>
          <a:xfrm>
            <a:off x="1166358" y="3780656"/>
            <a:ext cx="639688" cy="584448"/>
          </a:xfrm>
          <a:prstGeom prst="verticalScroll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2" name="CasellaDiTesto 31"/>
          <p:cNvSpPr txBox="1"/>
          <p:nvPr/>
        </p:nvSpPr>
        <p:spPr>
          <a:xfrm>
            <a:off x="2329119" y="3789040"/>
            <a:ext cx="59046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blockchain</a:t>
            </a:r>
            <a:endParaRPr lang="en-US" sz="2400" baseline="30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" name="CasellaDiTesto 32"/>
          <p:cNvSpPr txBox="1"/>
          <p:nvPr/>
        </p:nvSpPr>
        <p:spPr>
          <a:xfrm>
            <a:off x="1907704" y="3808024"/>
            <a:ext cx="4236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=</a:t>
            </a:r>
            <a:endParaRPr lang="en-US" sz="2400" baseline="30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" name="Rettangolo 33"/>
          <p:cNvSpPr/>
          <p:nvPr/>
        </p:nvSpPr>
        <p:spPr>
          <a:xfrm>
            <a:off x="1238366" y="4797152"/>
            <a:ext cx="504056" cy="144016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5" name="CasellaDiTesto 34"/>
          <p:cNvSpPr txBox="1"/>
          <p:nvPr/>
        </p:nvSpPr>
        <p:spPr>
          <a:xfrm>
            <a:off x="2339752" y="4604535"/>
            <a:ext cx="59046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block (of transactions) </a:t>
            </a:r>
            <a:endParaRPr lang="en-US" sz="2400" baseline="30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6" name="CasellaDiTesto 35"/>
          <p:cNvSpPr txBox="1"/>
          <p:nvPr/>
        </p:nvSpPr>
        <p:spPr>
          <a:xfrm>
            <a:off x="1918337" y="4623519"/>
            <a:ext cx="4236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=</a:t>
            </a:r>
            <a:endParaRPr lang="en-US" sz="2400" baseline="30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asellaDiTesto 13"/>
          <p:cNvSpPr txBox="1"/>
          <p:nvPr/>
        </p:nvSpPr>
        <p:spPr>
          <a:xfrm>
            <a:off x="326751" y="1137518"/>
            <a:ext cx="66215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- all agents agree on the content of the ledger</a:t>
            </a:r>
            <a:endParaRPr lang="en-US" sz="2400" baseline="30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CasellaDiTesto 15"/>
          <p:cNvSpPr txBox="1"/>
          <p:nvPr/>
        </p:nvSpPr>
        <p:spPr>
          <a:xfrm>
            <a:off x="179512" y="260648"/>
            <a:ext cx="147989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problem:</a:t>
            </a:r>
            <a:endParaRPr lang="en-US" sz="2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CasellaDiTesto 16"/>
          <p:cNvSpPr txBox="1"/>
          <p:nvPr/>
        </p:nvSpPr>
        <p:spPr>
          <a:xfrm>
            <a:off x="179512" y="735087"/>
            <a:ext cx="89289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maintain a 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distributed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ledger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containing a seq. of </a:t>
            </a:r>
            <a:r>
              <a:rPr lang="en-US" sz="24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commands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such that:</a:t>
            </a:r>
            <a:endParaRPr lang="en-US" sz="2400" baseline="30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8" name="CasellaDiTesto 47"/>
          <p:cNvSpPr txBox="1"/>
          <p:nvPr/>
        </p:nvSpPr>
        <p:spPr>
          <a:xfrm>
            <a:off x="326751" y="1484784"/>
            <a:ext cx="66215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- every agent can fairly write its commands</a:t>
            </a:r>
            <a:endParaRPr lang="en-US" sz="2400" baseline="30000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65" name="Gruppo 64"/>
          <p:cNvGrpSpPr/>
          <p:nvPr/>
        </p:nvGrpSpPr>
        <p:grpSpPr>
          <a:xfrm>
            <a:off x="1979712" y="2996952"/>
            <a:ext cx="2233017" cy="2088232"/>
            <a:chOff x="1979712" y="2996952"/>
            <a:chExt cx="2233017" cy="2088232"/>
          </a:xfrm>
        </p:grpSpPr>
        <p:sp>
          <p:nvSpPr>
            <p:cNvPr id="12" name="Ovale 11"/>
            <p:cNvSpPr/>
            <p:nvPr/>
          </p:nvSpPr>
          <p:spPr>
            <a:xfrm>
              <a:off x="3203848" y="2996952"/>
              <a:ext cx="504056" cy="504056"/>
            </a:xfrm>
            <a:prstGeom prst="ellipse">
              <a:avLst/>
            </a:prstGeom>
            <a:solidFill>
              <a:schemeClr val="bg1"/>
            </a:solidFill>
            <a:ln w="317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3" name="Ovale 12"/>
            <p:cNvSpPr/>
            <p:nvPr/>
          </p:nvSpPr>
          <p:spPr>
            <a:xfrm>
              <a:off x="2483768" y="4581128"/>
              <a:ext cx="504056" cy="504056"/>
            </a:xfrm>
            <a:prstGeom prst="ellipse">
              <a:avLst/>
            </a:prstGeom>
            <a:solidFill>
              <a:schemeClr val="bg1"/>
            </a:solidFill>
            <a:ln w="317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5" name="Ovale 14"/>
            <p:cNvSpPr/>
            <p:nvPr/>
          </p:nvSpPr>
          <p:spPr>
            <a:xfrm>
              <a:off x="3203848" y="4581128"/>
              <a:ext cx="504056" cy="504056"/>
            </a:xfrm>
            <a:prstGeom prst="ellipse">
              <a:avLst/>
            </a:prstGeom>
            <a:solidFill>
              <a:schemeClr val="bg1"/>
            </a:solidFill>
            <a:ln w="317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8" name="Ovale 17"/>
            <p:cNvSpPr/>
            <p:nvPr/>
          </p:nvSpPr>
          <p:spPr>
            <a:xfrm>
              <a:off x="3707904" y="3501008"/>
              <a:ext cx="504056" cy="504056"/>
            </a:xfrm>
            <a:prstGeom prst="ellipse">
              <a:avLst/>
            </a:prstGeom>
            <a:solidFill>
              <a:schemeClr val="bg1"/>
            </a:solidFill>
            <a:ln w="317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9" name="Ovale 18"/>
            <p:cNvSpPr/>
            <p:nvPr/>
          </p:nvSpPr>
          <p:spPr>
            <a:xfrm>
              <a:off x="3707904" y="4149080"/>
              <a:ext cx="504056" cy="504056"/>
            </a:xfrm>
            <a:prstGeom prst="ellipse">
              <a:avLst/>
            </a:prstGeom>
            <a:solidFill>
              <a:schemeClr val="bg1"/>
            </a:solidFill>
            <a:ln w="317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20" name="Ovale 19"/>
            <p:cNvSpPr/>
            <p:nvPr/>
          </p:nvSpPr>
          <p:spPr>
            <a:xfrm>
              <a:off x="1979712" y="3501008"/>
              <a:ext cx="504056" cy="504056"/>
            </a:xfrm>
            <a:prstGeom prst="ellipse">
              <a:avLst/>
            </a:prstGeom>
            <a:solidFill>
              <a:schemeClr val="bg1"/>
            </a:solidFill>
            <a:ln w="317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21" name="Ovale 20"/>
            <p:cNvSpPr/>
            <p:nvPr/>
          </p:nvSpPr>
          <p:spPr>
            <a:xfrm>
              <a:off x="1979712" y="4149080"/>
              <a:ext cx="504056" cy="504056"/>
            </a:xfrm>
            <a:prstGeom prst="ellipse">
              <a:avLst/>
            </a:prstGeom>
            <a:solidFill>
              <a:schemeClr val="bg1"/>
            </a:solidFill>
            <a:ln w="317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1" name="Ovale 10"/>
            <p:cNvSpPr/>
            <p:nvPr/>
          </p:nvSpPr>
          <p:spPr>
            <a:xfrm>
              <a:off x="2483768" y="2996952"/>
              <a:ext cx="504056" cy="504056"/>
            </a:xfrm>
            <a:prstGeom prst="ellipse">
              <a:avLst/>
            </a:prstGeom>
            <a:solidFill>
              <a:schemeClr val="bg1"/>
            </a:solidFill>
            <a:ln w="317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52" name="AutoShape 5"/>
            <p:cNvSpPr>
              <a:spLocks noChangeArrowheads="1"/>
            </p:cNvSpPr>
            <p:nvPr/>
          </p:nvSpPr>
          <p:spPr bwMode="auto">
            <a:xfrm>
              <a:off x="2483768" y="2996952"/>
              <a:ext cx="504825" cy="503237"/>
            </a:xfrm>
            <a:prstGeom prst="smileyFace">
              <a:avLst>
                <a:gd name="adj" fmla="val 4653"/>
              </a:avLst>
            </a:prstGeom>
            <a:solidFill>
              <a:srgbClr val="FFCC99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22" name="AutoShape 5"/>
            <p:cNvSpPr>
              <a:spLocks noChangeArrowheads="1"/>
            </p:cNvSpPr>
            <p:nvPr/>
          </p:nvSpPr>
          <p:spPr bwMode="auto">
            <a:xfrm>
              <a:off x="3203079" y="2996952"/>
              <a:ext cx="504825" cy="503237"/>
            </a:xfrm>
            <a:prstGeom prst="smileyFace">
              <a:avLst>
                <a:gd name="adj" fmla="val 4653"/>
              </a:avLst>
            </a:prstGeom>
            <a:solidFill>
              <a:srgbClr val="FFCC99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23" name="AutoShape 5"/>
            <p:cNvSpPr>
              <a:spLocks noChangeArrowheads="1"/>
            </p:cNvSpPr>
            <p:nvPr/>
          </p:nvSpPr>
          <p:spPr bwMode="auto">
            <a:xfrm>
              <a:off x="3707135" y="3501827"/>
              <a:ext cx="504825" cy="503237"/>
            </a:xfrm>
            <a:prstGeom prst="smileyFace">
              <a:avLst>
                <a:gd name="adj" fmla="val 4653"/>
              </a:avLst>
            </a:prstGeom>
            <a:solidFill>
              <a:srgbClr val="FFCC99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24" name="AutoShape 5"/>
            <p:cNvSpPr>
              <a:spLocks noChangeArrowheads="1"/>
            </p:cNvSpPr>
            <p:nvPr/>
          </p:nvSpPr>
          <p:spPr bwMode="auto">
            <a:xfrm>
              <a:off x="3707904" y="4149899"/>
              <a:ext cx="504825" cy="503237"/>
            </a:xfrm>
            <a:prstGeom prst="smileyFace">
              <a:avLst>
                <a:gd name="adj" fmla="val 4653"/>
              </a:avLst>
            </a:prstGeom>
            <a:solidFill>
              <a:srgbClr val="FFCC99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25" name="AutoShape 5"/>
            <p:cNvSpPr>
              <a:spLocks noChangeArrowheads="1"/>
            </p:cNvSpPr>
            <p:nvPr/>
          </p:nvSpPr>
          <p:spPr bwMode="auto">
            <a:xfrm>
              <a:off x="3203848" y="4581947"/>
              <a:ext cx="504825" cy="503237"/>
            </a:xfrm>
            <a:prstGeom prst="smileyFace">
              <a:avLst>
                <a:gd name="adj" fmla="val 4653"/>
              </a:avLst>
            </a:prstGeom>
            <a:solidFill>
              <a:srgbClr val="FFCC99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26" name="AutoShape 5"/>
            <p:cNvSpPr>
              <a:spLocks noChangeArrowheads="1"/>
            </p:cNvSpPr>
            <p:nvPr/>
          </p:nvSpPr>
          <p:spPr bwMode="auto">
            <a:xfrm>
              <a:off x="2483768" y="4578705"/>
              <a:ext cx="504825" cy="503237"/>
            </a:xfrm>
            <a:prstGeom prst="smileyFace">
              <a:avLst>
                <a:gd name="adj" fmla="val 4653"/>
              </a:avLst>
            </a:prstGeom>
            <a:solidFill>
              <a:srgbClr val="FFCC99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27" name="AutoShape 5"/>
            <p:cNvSpPr>
              <a:spLocks noChangeArrowheads="1"/>
            </p:cNvSpPr>
            <p:nvPr/>
          </p:nvSpPr>
          <p:spPr bwMode="auto">
            <a:xfrm>
              <a:off x="1979712" y="4149080"/>
              <a:ext cx="504825" cy="503237"/>
            </a:xfrm>
            <a:prstGeom prst="smileyFace">
              <a:avLst>
                <a:gd name="adj" fmla="val 4653"/>
              </a:avLst>
            </a:prstGeom>
            <a:solidFill>
              <a:srgbClr val="FFCC99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28" name="AutoShape 5"/>
            <p:cNvSpPr>
              <a:spLocks noChangeArrowheads="1"/>
            </p:cNvSpPr>
            <p:nvPr/>
          </p:nvSpPr>
          <p:spPr bwMode="auto">
            <a:xfrm>
              <a:off x="1979712" y="3492798"/>
              <a:ext cx="504825" cy="503237"/>
            </a:xfrm>
            <a:prstGeom prst="smileyFace">
              <a:avLst>
                <a:gd name="adj" fmla="val 4653"/>
              </a:avLst>
            </a:prstGeom>
            <a:solidFill>
              <a:srgbClr val="FFCC99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it-IT"/>
            </a:p>
          </p:txBody>
        </p:sp>
      </p:grpSp>
      <p:grpSp>
        <p:nvGrpSpPr>
          <p:cNvPr id="50" name="Gruppo 49"/>
          <p:cNvGrpSpPr/>
          <p:nvPr/>
        </p:nvGrpSpPr>
        <p:grpSpPr>
          <a:xfrm>
            <a:off x="2483768" y="3501008"/>
            <a:ext cx="1224136" cy="1093035"/>
            <a:chOff x="2483768" y="3501008"/>
            <a:chExt cx="1224136" cy="1093035"/>
          </a:xfrm>
        </p:grpSpPr>
        <p:cxnSp>
          <p:nvCxnSpPr>
            <p:cNvPr id="29" name="Connettore 1 28"/>
            <p:cNvCxnSpPr/>
            <p:nvPr/>
          </p:nvCxnSpPr>
          <p:spPr>
            <a:xfrm flipV="1">
              <a:off x="2483768" y="3753036"/>
              <a:ext cx="0" cy="637369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Connettore 1 29"/>
            <p:cNvCxnSpPr/>
            <p:nvPr/>
          </p:nvCxnSpPr>
          <p:spPr>
            <a:xfrm flipH="1" flipV="1">
              <a:off x="2735796" y="3501008"/>
              <a:ext cx="972108" cy="252028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Connettore 1 30"/>
            <p:cNvCxnSpPr/>
            <p:nvPr/>
          </p:nvCxnSpPr>
          <p:spPr>
            <a:xfrm flipH="1" flipV="1">
              <a:off x="2735796" y="3501008"/>
              <a:ext cx="972107" cy="881328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Connettore 1 31"/>
            <p:cNvCxnSpPr/>
            <p:nvPr/>
          </p:nvCxnSpPr>
          <p:spPr>
            <a:xfrm flipH="1" flipV="1">
              <a:off x="2735796" y="3501008"/>
              <a:ext cx="51954" cy="1090612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Connettore 1 32"/>
            <p:cNvCxnSpPr/>
            <p:nvPr/>
          </p:nvCxnSpPr>
          <p:spPr>
            <a:xfrm>
              <a:off x="2735796" y="3501008"/>
              <a:ext cx="720080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Connettore 1 33"/>
            <p:cNvCxnSpPr/>
            <p:nvPr/>
          </p:nvCxnSpPr>
          <p:spPr>
            <a:xfrm flipV="1">
              <a:off x="2787750" y="4581128"/>
              <a:ext cx="668126" cy="10492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Connettore 1 34"/>
            <p:cNvCxnSpPr/>
            <p:nvPr/>
          </p:nvCxnSpPr>
          <p:spPr>
            <a:xfrm>
              <a:off x="3455876" y="3501008"/>
              <a:ext cx="252028" cy="252028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Connettore 1 35"/>
            <p:cNvCxnSpPr/>
            <p:nvPr/>
          </p:nvCxnSpPr>
          <p:spPr>
            <a:xfrm flipV="1">
              <a:off x="3455876" y="4382336"/>
              <a:ext cx="252027" cy="198792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Connettore 1 36"/>
            <p:cNvCxnSpPr/>
            <p:nvPr/>
          </p:nvCxnSpPr>
          <p:spPr>
            <a:xfrm flipV="1">
              <a:off x="2483768" y="3501008"/>
              <a:ext cx="252028" cy="252028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Connettore 1 37"/>
            <p:cNvCxnSpPr/>
            <p:nvPr/>
          </p:nvCxnSpPr>
          <p:spPr>
            <a:xfrm flipV="1">
              <a:off x="2483768" y="3501008"/>
              <a:ext cx="252028" cy="889397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Connettore 1 38"/>
            <p:cNvCxnSpPr/>
            <p:nvPr/>
          </p:nvCxnSpPr>
          <p:spPr>
            <a:xfrm flipV="1">
              <a:off x="2787750" y="4382336"/>
              <a:ext cx="920153" cy="209284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Connettore 1 39"/>
            <p:cNvCxnSpPr/>
            <p:nvPr/>
          </p:nvCxnSpPr>
          <p:spPr>
            <a:xfrm flipV="1">
              <a:off x="2787750" y="3753036"/>
              <a:ext cx="920154" cy="838584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Connettore 1 40"/>
            <p:cNvCxnSpPr/>
            <p:nvPr/>
          </p:nvCxnSpPr>
          <p:spPr>
            <a:xfrm flipV="1">
              <a:off x="2787750" y="3501008"/>
              <a:ext cx="668126" cy="1090612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Connettore 1 41"/>
            <p:cNvCxnSpPr/>
            <p:nvPr/>
          </p:nvCxnSpPr>
          <p:spPr>
            <a:xfrm flipH="1" flipV="1">
              <a:off x="2483768" y="4390405"/>
              <a:ext cx="303982" cy="201215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Connettore 1 42"/>
            <p:cNvCxnSpPr/>
            <p:nvPr/>
          </p:nvCxnSpPr>
          <p:spPr>
            <a:xfrm flipH="1">
              <a:off x="2483768" y="3753036"/>
              <a:ext cx="1224136" cy="637369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Connettore 1 43"/>
            <p:cNvCxnSpPr/>
            <p:nvPr/>
          </p:nvCxnSpPr>
          <p:spPr>
            <a:xfrm flipH="1">
              <a:off x="2483768" y="4382336"/>
              <a:ext cx="1224135" cy="18772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Connettore 1 44"/>
            <p:cNvCxnSpPr/>
            <p:nvPr/>
          </p:nvCxnSpPr>
          <p:spPr>
            <a:xfrm flipV="1">
              <a:off x="3455876" y="3501008"/>
              <a:ext cx="0" cy="108012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Connettore 1 45"/>
            <p:cNvCxnSpPr/>
            <p:nvPr/>
          </p:nvCxnSpPr>
          <p:spPr>
            <a:xfrm flipH="1">
              <a:off x="2483768" y="3501008"/>
              <a:ext cx="972108" cy="252028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Connettore 1 46"/>
            <p:cNvCxnSpPr/>
            <p:nvPr/>
          </p:nvCxnSpPr>
          <p:spPr>
            <a:xfrm>
              <a:off x="2483768" y="4401108"/>
              <a:ext cx="994586" cy="192935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1" name="CasellaDiTesto 50"/>
          <p:cNvSpPr txBox="1"/>
          <p:nvPr/>
        </p:nvSpPr>
        <p:spPr>
          <a:xfrm>
            <a:off x="4716016" y="2276872"/>
            <a:ext cx="252028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network can be</a:t>
            </a:r>
          </a:p>
          <a:p>
            <a:pPr algn="ctr"/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used to exchange messages</a:t>
            </a:r>
            <a:endParaRPr lang="en-US" sz="2000" baseline="300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57" name="Connettore 1 56"/>
          <p:cNvCxnSpPr/>
          <p:nvPr/>
        </p:nvCxnSpPr>
        <p:spPr>
          <a:xfrm flipV="1">
            <a:off x="2915816" y="2780928"/>
            <a:ext cx="2088232" cy="1224136"/>
          </a:xfrm>
          <a:prstGeom prst="line">
            <a:avLst/>
          </a:prstGeom>
          <a:ln w="25400"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49" name="Pergamena 1 48"/>
          <p:cNvSpPr/>
          <p:nvPr/>
        </p:nvSpPr>
        <p:spPr>
          <a:xfrm>
            <a:off x="5436096" y="4509120"/>
            <a:ext cx="1224136" cy="1152128"/>
          </a:xfrm>
          <a:prstGeom prst="verticalScroll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4" name="CasellaDiTesto 63"/>
          <p:cNvSpPr txBox="1"/>
          <p:nvPr/>
        </p:nvSpPr>
        <p:spPr>
          <a:xfrm>
            <a:off x="2563986" y="3645024"/>
            <a:ext cx="9361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?</a:t>
            </a:r>
            <a:endParaRPr lang="en-US" sz="3600" baseline="30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5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4.81481E-6 L -0.33454 -0.15741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700" y="-79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/>
      <p:bldP spid="49" grpId="0" animBg="1"/>
      <p:bldP spid="49" grpId="1" animBg="1"/>
      <p:bldP spid="6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CasellaDiTesto 15"/>
          <p:cNvSpPr txBox="1"/>
          <p:nvPr/>
        </p:nvSpPr>
        <p:spPr>
          <a:xfrm>
            <a:off x="6402442" y="116632"/>
            <a:ext cx="263405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a simple solution</a:t>
            </a:r>
            <a:endParaRPr lang="en-US" sz="2400" dirty="0">
              <a:solidFill>
                <a:srgbClr val="0033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Ovale 11"/>
          <p:cNvSpPr/>
          <p:nvPr/>
        </p:nvSpPr>
        <p:spPr>
          <a:xfrm>
            <a:off x="2987824" y="1772816"/>
            <a:ext cx="504056" cy="504056"/>
          </a:xfrm>
          <a:prstGeom prst="ellipse">
            <a:avLst/>
          </a:prstGeom>
          <a:solidFill>
            <a:schemeClr val="bg1"/>
          </a:solidFill>
          <a:ln w="317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3" name="Ovale 12"/>
          <p:cNvSpPr/>
          <p:nvPr/>
        </p:nvSpPr>
        <p:spPr>
          <a:xfrm>
            <a:off x="2267744" y="3356992"/>
            <a:ext cx="504056" cy="504056"/>
          </a:xfrm>
          <a:prstGeom prst="ellipse">
            <a:avLst/>
          </a:prstGeom>
          <a:solidFill>
            <a:schemeClr val="bg1"/>
          </a:solidFill>
          <a:ln w="317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5" name="Ovale 14"/>
          <p:cNvSpPr/>
          <p:nvPr/>
        </p:nvSpPr>
        <p:spPr>
          <a:xfrm>
            <a:off x="2987824" y="3356992"/>
            <a:ext cx="504056" cy="504056"/>
          </a:xfrm>
          <a:prstGeom prst="ellipse">
            <a:avLst/>
          </a:prstGeom>
          <a:solidFill>
            <a:schemeClr val="bg1"/>
          </a:solidFill>
          <a:ln w="317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8" name="Ovale 17"/>
          <p:cNvSpPr/>
          <p:nvPr/>
        </p:nvSpPr>
        <p:spPr>
          <a:xfrm>
            <a:off x="3491880" y="2276872"/>
            <a:ext cx="504056" cy="504056"/>
          </a:xfrm>
          <a:prstGeom prst="ellipse">
            <a:avLst/>
          </a:prstGeom>
          <a:solidFill>
            <a:schemeClr val="bg1"/>
          </a:solidFill>
          <a:ln w="317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9" name="Ovale 18"/>
          <p:cNvSpPr/>
          <p:nvPr/>
        </p:nvSpPr>
        <p:spPr>
          <a:xfrm>
            <a:off x="3491880" y="2924944"/>
            <a:ext cx="504056" cy="504056"/>
          </a:xfrm>
          <a:prstGeom prst="ellipse">
            <a:avLst/>
          </a:prstGeom>
          <a:solidFill>
            <a:schemeClr val="bg1"/>
          </a:solidFill>
          <a:ln w="317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0" name="Ovale 19"/>
          <p:cNvSpPr/>
          <p:nvPr/>
        </p:nvSpPr>
        <p:spPr>
          <a:xfrm>
            <a:off x="1763688" y="2276872"/>
            <a:ext cx="504056" cy="504056"/>
          </a:xfrm>
          <a:prstGeom prst="ellipse">
            <a:avLst/>
          </a:prstGeom>
          <a:solidFill>
            <a:schemeClr val="bg1"/>
          </a:solidFill>
          <a:ln w="317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1" name="Ovale 20"/>
          <p:cNvSpPr/>
          <p:nvPr/>
        </p:nvSpPr>
        <p:spPr>
          <a:xfrm>
            <a:off x="1763688" y="2924944"/>
            <a:ext cx="504056" cy="504056"/>
          </a:xfrm>
          <a:prstGeom prst="ellipse">
            <a:avLst/>
          </a:prstGeom>
          <a:solidFill>
            <a:schemeClr val="bg1"/>
          </a:solidFill>
          <a:ln w="317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1" name="Ovale 10"/>
          <p:cNvSpPr/>
          <p:nvPr/>
        </p:nvSpPr>
        <p:spPr>
          <a:xfrm>
            <a:off x="2267744" y="1772816"/>
            <a:ext cx="504056" cy="504056"/>
          </a:xfrm>
          <a:prstGeom prst="ellipse">
            <a:avLst/>
          </a:prstGeom>
          <a:solidFill>
            <a:schemeClr val="bg1"/>
          </a:solidFill>
          <a:ln w="317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grpSp>
        <p:nvGrpSpPr>
          <p:cNvPr id="3" name="Gruppo 49"/>
          <p:cNvGrpSpPr/>
          <p:nvPr/>
        </p:nvGrpSpPr>
        <p:grpSpPr>
          <a:xfrm>
            <a:off x="2267744" y="2276872"/>
            <a:ext cx="1224136" cy="1093035"/>
            <a:chOff x="2483768" y="3501008"/>
            <a:chExt cx="1224136" cy="1093035"/>
          </a:xfrm>
        </p:grpSpPr>
        <p:cxnSp>
          <p:nvCxnSpPr>
            <p:cNvPr id="29" name="Connettore 1 28"/>
            <p:cNvCxnSpPr/>
            <p:nvPr/>
          </p:nvCxnSpPr>
          <p:spPr>
            <a:xfrm flipV="1">
              <a:off x="2483768" y="3753036"/>
              <a:ext cx="0" cy="637369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Connettore 1 29"/>
            <p:cNvCxnSpPr/>
            <p:nvPr/>
          </p:nvCxnSpPr>
          <p:spPr>
            <a:xfrm flipH="1" flipV="1">
              <a:off x="2735796" y="3501008"/>
              <a:ext cx="972108" cy="252028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Connettore 1 30"/>
            <p:cNvCxnSpPr/>
            <p:nvPr/>
          </p:nvCxnSpPr>
          <p:spPr>
            <a:xfrm flipH="1" flipV="1">
              <a:off x="2735796" y="3501008"/>
              <a:ext cx="972107" cy="881328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Connettore 1 31"/>
            <p:cNvCxnSpPr/>
            <p:nvPr/>
          </p:nvCxnSpPr>
          <p:spPr>
            <a:xfrm flipH="1" flipV="1">
              <a:off x="2735796" y="3501008"/>
              <a:ext cx="51954" cy="1090612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Connettore 1 32"/>
            <p:cNvCxnSpPr/>
            <p:nvPr/>
          </p:nvCxnSpPr>
          <p:spPr>
            <a:xfrm>
              <a:off x="2735796" y="3501008"/>
              <a:ext cx="720080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Connettore 1 33"/>
            <p:cNvCxnSpPr/>
            <p:nvPr/>
          </p:nvCxnSpPr>
          <p:spPr>
            <a:xfrm flipV="1">
              <a:off x="2787750" y="4581128"/>
              <a:ext cx="668126" cy="10492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Connettore 1 34"/>
            <p:cNvCxnSpPr/>
            <p:nvPr/>
          </p:nvCxnSpPr>
          <p:spPr>
            <a:xfrm>
              <a:off x="3455876" y="3501008"/>
              <a:ext cx="252028" cy="252028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Connettore 1 35"/>
            <p:cNvCxnSpPr/>
            <p:nvPr/>
          </p:nvCxnSpPr>
          <p:spPr>
            <a:xfrm flipV="1">
              <a:off x="3455876" y="4382336"/>
              <a:ext cx="252027" cy="198792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Connettore 1 36"/>
            <p:cNvCxnSpPr/>
            <p:nvPr/>
          </p:nvCxnSpPr>
          <p:spPr>
            <a:xfrm flipV="1">
              <a:off x="2483768" y="3501008"/>
              <a:ext cx="252028" cy="252028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Connettore 1 37"/>
            <p:cNvCxnSpPr/>
            <p:nvPr/>
          </p:nvCxnSpPr>
          <p:spPr>
            <a:xfrm flipV="1">
              <a:off x="2483768" y="3501008"/>
              <a:ext cx="252028" cy="889397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Connettore 1 38"/>
            <p:cNvCxnSpPr/>
            <p:nvPr/>
          </p:nvCxnSpPr>
          <p:spPr>
            <a:xfrm flipV="1">
              <a:off x="2787750" y="4382336"/>
              <a:ext cx="920153" cy="209284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Connettore 1 39"/>
            <p:cNvCxnSpPr/>
            <p:nvPr/>
          </p:nvCxnSpPr>
          <p:spPr>
            <a:xfrm flipV="1">
              <a:off x="2787750" y="3753036"/>
              <a:ext cx="920154" cy="838584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Connettore 1 40"/>
            <p:cNvCxnSpPr/>
            <p:nvPr/>
          </p:nvCxnSpPr>
          <p:spPr>
            <a:xfrm flipV="1">
              <a:off x="2787750" y="3501008"/>
              <a:ext cx="668126" cy="1090612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Connettore 1 41"/>
            <p:cNvCxnSpPr/>
            <p:nvPr/>
          </p:nvCxnSpPr>
          <p:spPr>
            <a:xfrm flipH="1" flipV="1">
              <a:off x="2483768" y="4390405"/>
              <a:ext cx="303982" cy="201215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Connettore 1 42"/>
            <p:cNvCxnSpPr/>
            <p:nvPr/>
          </p:nvCxnSpPr>
          <p:spPr>
            <a:xfrm flipH="1">
              <a:off x="2483768" y="3753036"/>
              <a:ext cx="1224136" cy="637369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Connettore 1 43"/>
            <p:cNvCxnSpPr/>
            <p:nvPr/>
          </p:nvCxnSpPr>
          <p:spPr>
            <a:xfrm flipH="1">
              <a:off x="2483768" y="4382336"/>
              <a:ext cx="1224135" cy="18772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Connettore 1 44"/>
            <p:cNvCxnSpPr/>
            <p:nvPr/>
          </p:nvCxnSpPr>
          <p:spPr>
            <a:xfrm flipV="1">
              <a:off x="3455876" y="3501008"/>
              <a:ext cx="0" cy="108012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Connettore 1 45"/>
            <p:cNvCxnSpPr/>
            <p:nvPr/>
          </p:nvCxnSpPr>
          <p:spPr>
            <a:xfrm flipH="1">
              <a:off x="2483768" y="3501008"/>
              <a:ext cx="972108" cy="252028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Connettore 1 46"/>
            <p:cNvCxnSpPr/>
            <p:nvPr/>
          </p:nvCxnSpPr>
          <p:spPr>
            <a:xfrm>
              <a:off x="2483768" y="4401108"/>
              <a:ext cx="994586" cy="192935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1" name="CasellaDiTesto 50"/>
          <p:cNvSpPr txBox="1"/>
          <p:nvPr/>
        </p:nvSpPr>
        <p:spPr>
          <a:xfrm>
            <a:off x="0" y="3356992"/>
            <a:ext cx="16916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serializer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(trusted party)</a:t>
            </a:r>
            <a:endParaRPr lang="en-US" sz="2000" baseline="30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9" name="Pergamena 1 48"/>
          <p:cNvSpPr/>
          <p:nvPr/>
        </p:nvSpPr>
        <p:spPr>
          <a:xfrm>
            <a:off x="611560" y="1268760"/>
            <a:ext cx="1152128" cy="1296144"/>
          </a:xfrm>
          <a:prstGeom prst="verticalScroll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64514" name="Picture 2" descr="Immagine correlat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H="1">
            <a:off x="1691680" y="1916832"/>
            <a:ext cx="648072" cy="648072"/>
          </a:xfrm>
          <a:prstGeom prst="rect">
            <a:avLst/>
          </a:prstGeom>
          <a:noFill/>
        </p:spPr>
      </p:pic>
      <p:cxnSp>
        <p:nvCxnSpPr>
          <p:cNvPr id="50" name="Connettore 1 49"/>
          <p:cNvCxnSpPr>
            <a:stCxn id="51" idx="0"/>
          </p:cNvCxnSpPr>
          <p:nvPr/>
        </p:nvCxnSpPr>
        <p:spPr>
          <a:xfrm flipV="1">
            <a:off x="845840" y="2636912"/>
            <a:ext cx="1133872" cy="720080"/>
          </a:xfrm>
          <a:prstGeom prst="line">
            <a:avLst/>
          </a:prstGeom>
          <a:ln w="25400"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/>
      <p:bldP spid="4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CasellaDiTesto 15"/>
          <p:cNvSpPr txBox="1"/>
          <p:nvPr/>
        </p:nvSpPr>
        <p:spPr>
          <a:xfrm>
            <a:off x="6402442" y="116632"/>
            <a:ext cx="263405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a simple solution</a:t>
            </a:r>
            <a:endParaRPr lang="en-US" sz="2400" dirty="0">
              <a:solidFill>
                <a:srgbClr val="0033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Ovale 11"/>
          <p:cNvSpPr/>
          <p:nvPr/>
        </p:nvSpPr>
        <p:spPr>
          <a:xfrm>
            <a:off x="2987824" y="1772816"/>
            <a:ext cx="504056" cy="504056"/>
          </a:xfrm>
          <a:prstGeom prst="ellipse">
            <a:avLst/>
          </a:prstGeom>
          <a:solidFill>
            <a:schemeClr val="accent6"/>
          </a:solidFill>
          <a:ln w="317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3" name="Ovale 12"/>
          <p:cNvSpPr/>
          <p:nvPr/>
        </p:nvSpPr>
        <p:spPr>
          <a:xfrm>
            <a:off x="2267744" y="3356992"/>
            <a:ext cx="504056" cy="504056"/>
          </a:xfrm>
          <a:prstGeom prst="ellipse">
            <a:avLst/>
          </a:prstGeom>
          <a:solidFill>
            <a:srgbClr val="FFFF00"/>
          </a:solidFill>
          <a:ln w="317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5" name="Ovale 14"/>
          <p:cNvSpPr/>
          <p:nvPr/>
        </p:nvSpPr>
        <p:spPr>
          <a:xfrm>
            <a:off x="2987824" y="3356992"/>
            <a:ext cx="504056" cy="504056"/>
          </a:xfrm>
          <a:prstGeom prst="ellipse">
            <a:avLst/>
          </a:prstGeom>
          <a:solidFill>
            <a:schemeClr val="accent6"/>
          </a:solidFill>
          <a:ln w="317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8" name="Ovale 17"/>
          <p:cNvSpPr/>
          <p:nvPr/>
        </p:nvSpPr>
        <p:spPr>
          <a:xfrm>
            <a:off x="3491880" y="2276872"/>
            <a:ext cx="504056" cy="504056"/>
          </a:xfrm>
          <a:prstGeom prst="ellipse">
            <a:avLst/>
          </a:prstGeom>
          <a:solidFill>
            <a:srgbClr val="FFFF00"/>
          </a:solidFill>
          <a:ln w="317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9" name="Ovale 18"/>
          <p:cNvSpPr/>
          <p:nvPr/>
        </p:nvSpPr>
        <p:spPr>
          <a:xfrm>
            <a:off x="3491880" y="2924944"/>
            <a:ext cx="504056" cy="504056"/>
          </a:xfrm>
          <a:prstGeom prst="ellipse">
            <a:avLst/>
          </a:prstGeom>
          <a:solidFill>
            <a:srgbClr val="00B050"/>
          </a:solidFill>
          <a:ln w="317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0" name="Ovale 19"/>
          <p:cNvSpPr/>
          <p:nvPr/>
        </p:nvSpPr>
        <p:spPr>
          <a:xfrm>
            <a:off x="1763688" y="2276872"/>
            <a:ext cx="504056" cy="504056"/>
          </a:xfrm>
          <a:prstGeom prst="ellipse">
            <a:avLst/>
          </a:prstGeom>
          <a:solidFill>
            <a:srgbClr val="00B050"/>
          </a:solidFill>
          <a:ln w="317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1" name="Ovale 20"/>
          <p:cNvSpPr/>
          <p:nvPr/>
        </p:nvSpPr>
        <p:spPr>
          <a:xfrm>
            <a:off x="1763688" y="2924944"/>
            <a:ext cx="504056" cy="504056"/>
          </a:xfrm>
          <a:prstGeom prst="ellipse">
            <a:avLst/>
          </a:prstGeom>
          <a:solidFill>
            <a:srgbClr val="0070C0"/>
          </a:solidFill>
          <a:ln w="317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1" name="Ovale 10"/>
          <p:cNvSpPr/>
          <p:nvPr/>
        </p:nvSpPr>
        <p:spPr>
          <a:xfrm>
            <a:off x="2267744" y="1772816"/>
            <a:ext cx="504056" cy="504056"/>
          </a:xfrm>
          <a:prstGeom prst="ellipse">
            <a:avLst/>
          </a:prstGeom>
          <a:solidFill>
            <a:schemeClr val="accent6"/>
          </a:solidFill>
          <a:ln w="317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grpSp>
        <p:nvGrpSpPr>
          <p:cNvPr id="2" name="Gruppo 49"/>
          <p:cNvGrpSpPr/>
          <p:nvPr/>
        </p:nvGrpSpPr>
        <p:grpSpPr>
          <a:xfrm>
            <a:off x="2267744" y="2276872"/>
            <a:ext cx="1224136" cy="1093035"/>
            <a:chOff x="2483768" y="3501008"/>
            <a:chExt cx="1224136" cy="1093035"/>
          </a:xfrm>
        </p:grpSpPr>
        <p:cxnSp>
          <p:nvCxnSpPr>
            <p:cNvPr id="29" name="Connettore 1 28"/>
            <p:cNvCxnSpPr/>
            <p:nvPr/>
          </p:nvCxnSpPr>
          <p:spPr>
            <a:xfrm flipV="1">
              <a:off x="2483768" y="3753036"/>
              <a:ext cx="0" cy="637369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Connettore 1 29"/>
            <p:cNvCxnSpPr/>
            <p:nvPr/>
          </p:nvCxnSpPr>
          <p:spPr>
            <a:xfrm flipH="1" flipV="1">
              <a:off x="2735796" y="3501008"/>
              <a:ext cx="972108" cy="252028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Connettore 1 30"/>
            <p:cNvCxnSpPr/>
            <p:nvPr/>
          </p:nvCxnSpPr>
          <p:spPr>
            <a:xfrm flipH="1" flipV="1">
              <a:off x="2735796" y="3501008"/>
              <a:ext cx="972107" cy="881328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Connettore 1 31"/>
            <p:cNvCxnSpPr/>
            <p:nvPr/>
          </p:nvCxnSpPr>
          <p:spPr>
            <a:xfrm flipH="1" flipV="1">
              <a:off x="2735796" y="3501008"/>
              <a:ext cx="51954" cy="1090612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Connettore 1 32"/>
            <p:cNvCxnSpPr/>
            <p:nvPr/>
          </p:nvCxnSpPr>
          <p:spPr>
            <a:xfrm>
              <a:off x="2735796" y="3501008"/>
              <a:ext cx="720080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Connettore 1 33"/>
            <p:cNvCxnSpPr/>
            <p:nvPr/>
          </p:nvCxnSpPr>
          <p:spPr>
            <a:xfrm flipV="1">
              <a:off x="2787750" y="4581128"/>
              <a:ext cx="668126" cy="10492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Connettore 1 34"/>
            <p:cNvCxnSpPr/>
            <p:nvPr/>
          </p:nvCxnSpPr>
          <p:spPr>
            <a:xfrm>
              <a:off x="3455876" y="3501008"/>
              <a:ext cx="252028" cy="252028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Connettore 1 35"/>
            <p:cNvCxnSpPr/>
            <p:nvPr/>
          </p:nvCxnSpPr>
          <p:spPr>
            <a:xfrm flipV="1">
              <a:off x="3455876" y="4382336"/>
              <a:ext cx="252027" cy="198792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Connettore 1 36"/>
            <p:cNvCxnSpPr/>
            <p:nvPr/>
          </p:nvCxnSpPr>
          <p:spPr>
            <a:xfrm flipV="1">
              <a:off x="2483768" y="3501008"/>
              <a:ext cx="252028" cy="252028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Connettore 1 37"/>
            <p:cNvCxnSpPr/>
            <p:nvPr/>
          </p:nvCxnSpPr>
          <p:spPr>
            <a:xfrm flipV="1">
              <a:off x="2483768" y="3501008"/>
              <a:ext cx="252028" cy="889397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Connettore 1 38"/>
            <p:cNvCxnSpPr/>
            <p:nvPr/>
          </p:nvCxnSpPr>
          <p:spPr>
            <a:xfrm flipV="1">
              <a:off x="2787750" y="4382336"/>
              <a:ext cx="920153" cy="209284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Connettore 1 39"/>
            <p:cNvCxnSpPr/>
            <p:nvPr/>
          </p:nvCxnSpPr>
          <p:spPr>
            <a:xfrm flipV="1">
              <a:off x="2787750" y="3753036"/>
              <a:ext cx="920154" cy="838584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Connettore 1 40"/>
            <p:cNvCxnSpPr/>
            <p:nvPr/>
          </p:nvCxnSpPr>
          <p:spPr>
            <a:xfrm flipV="1">
              <a:off x="2787750" y="3501008"/>
              <a:ext cx="668126" cy="1090612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Connettore 1 41"/>
            <p:cNvCxnSpPr/>
            <p:nvPr/>
          </p:nvCxnSpPr>
          <p:spPr>
            <a:xfrm flipH="1" flipV="1">
              <a:off x="2483768" y="4390405"/>
              <a:ext cx="303982" cy="201215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Connettore 1 42"/>
            <p:cNvCxnSpPr/>
            <p:nvPr/>
          </p:nvCxnSpPr>
          <p:spPr>
            <a:xfrm flipH="1">
              <a:off x="2483768" y="3753036"/>
              <a:ext cx="1224136" cy="637369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Connettore 1 43"/>
            <p:cNvCxnSpPr/>
            <p:nvPr/>
          </p:nvCxnSpPr>
          <p:spPr>
            <a:xfrm flipH="1">
              <a:off x="2483768" y="4382336"/>
              <a:ext cx="1224135" cy="18772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Connettore 1 44"/>
            <p:cNvCxnSpPr/>
            <p:nvPr/>
          </p:nvCxnSpPr>
          <p:spPr>
            <a:xfrm flipV="1">
              <a:off x="3455876" y="3501008"/>
              <a:ext cx="0" cy="108012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Connettore 1 45"/>
            <p:cNvCxnSpPr/>
            <p:nvPr/>
          </p:nvCxnSpPr>
          <p:spPr>
            <a:xfrm flipH="1">
              <a:off x="2483768" y="3501008"/>
              <a:ext cx="972108" cy="252028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Connettore 1 46"/>
            <p:cNvCxnSpPr/>
            <p:nvPr/>
          </p:nvCxnSpPr>
          <p:spPr>
            <a:xfrm>
              <a:off x="2483768" y="4401108"/>
              <a:ext cx="994586" cy="192935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9" name="Pergamena 1 48"/>
          <p:cNvSpPr/>
          <p:nvPr/>
        </p:nvSpPr>
        <p:spPr>
          <a:xfrm>
            <a:off x="611560" y="1268760"/>
            <a:ext cx="1152128" cy="1296144"/>
          </a:xfrm>
          <a:prstGeom prst="verticalScroll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64514" name="Picture 2" descr="Immagine correlat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H="1">
            <a:off x="1691680" y="1916832"/>
            <a:ext cx="648072" cy="648072"/>
          </a:xfrm>
          <a:prstGeom prst="rect">
            <a:avLst/>
          </a:prstGeom>
          <a:noFill/>
        </p:spPr>
      </p:pic>
      <p:cxnSp>
        <p:nvCxnSpPr>
          <p:cNvPr id="50" name="Connettore 1 49"/>
          <p:cNvCxnSpPr/>
          <p:nvPr/>
        </p:nvCxnSpPr>
        <p:spPr>
          <a:xfrm flipV="1">
            <a:off x="935596" y="2636912"/>
            <a:ext cx="1044116" cy="720080"/>
          </a:xfrm>
          <a:prstGeom prst="line">
            <a:avLst/>
          </a:prstGeom>
          <a:ln w="25400"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48" name="Rettangolo 47"/>
          <p:cNvSpPr/>
          <p:nvPr/>
        </p:nvSpPr>
        <p:spPr>
          <a:xfrm>
            <a:off x="929068" y="1495417"/>
            <a:ext cx="504056" cy="144016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2" name="CasellaDiTesto 51"/>
          <p:cNvSpPr txBox="1"/>
          <p:nvPr/>
        </p:nvSpPr>
        <p:spPr>
          <a:xfrm>
            <a:off x="0" y="3356992"/>
            <a:ext cx="16916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serializer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(trusted party)</a:t>
            </a:r>
            <a:endParaRPr lang="en-US" sz="2000" baseline="30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CasellaDiTesto 15"/>
          <p:cNvSpPr txBox="1"/>
          <p:nvPr/>
        </p:nvSpPr>
        <p:spPr>
          <a:xfrm>
            <a:off x="6402442" y="116632"/>
            <a:ext cx="263405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a simple solution</a:t>
            </a:r>
            <a:endParaRPr lang="en-US" sz="2400" dirty="0">
              <a:solidFill>
                <a:srgbClr val="0033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Ovale 11"/>
          <p:cNvSpPr/>
          <p:nvPr/>
        </p:nvSpPr>
        <p:spPr>
          <a:xfrm>
            <a:off x="2987824" y="1772816"/>
            <a:ext cx="504056" cy="504056"/>
          </a:xfrm>
          <a:prstGeom prst="ellipse">
            <a:avLst/>
          </a:prstGeom>
          <a:solidFill>
            <a:schemeClr val="bg1"/>
          </a:solidFill>
          <a:ln w="317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3" name="Ovale 12"/>
          <p:cNvSpPr/>
          <p:nvPr/>
        </p:nvSpPr>
        <p:spPr>
          <a:xfrm>
            <a:off x="2267744" y="3356992"/>
            <a:ext cx="504056" cy="504056"/>
          </a:xfrm>
          <a:prstGeom prst="ellipse">
            <a:avLst/>
          </a:prstGeom>
          <a:solidFill>
            <a:schemeClr val="bg1"/>
          </a:solidFill>
          <a:ln w="317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5" name="Ovale 14"/>
          <p:cNvSpPr/>
          <p:nvPr/>
        </p:nvSpPr>
        <p:spPr>
          <a:xfrm>
            <a:off x="2987824" y="3356992"/>
            <a:ext cx="504056" cy="504056"/>
          </a:xfrm>
          <a:prstGeom prst="ellipse">
            <a:avLst/>
          </a:prstGeom>
          <a:solidFill>
            <a:schemeClr val="bg1"/>
          </a:solidFill>
          <a:ln w="317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8" name="Ovale 17"/>
          <p:cNvSpPr/>
          <p:nvPr/>
        </p:nvSpPr>
        <p:spPr>
          <a:xfrm>
            <a:off x="3491880" y="2276872"/>
            <a:ext cx="504056" cy="504056"/>
          </a:xfrm>
          <a:prstGeom prst="ellipse">
            <a:avLst/>
          </a:prstGeom>
          <a:solidFill>
            <a:schemeClr val="bg1"/>
          </a:solidFill>
          <a:ln w="317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9" name="Ovale 18"/>
          <p:cNvSpPr/>
          <p:nvPr/>
        </p:nvSpPr>
        <p:spPr>
          <a:xfrm>
            <a:off x="3491880" y="2924944"/>
            <a:ext cx="504056" cy="504056"/>
          </a:xfrm>
          <a:prstGeom prst="ellipse">
            <a:avLst/>
          </a:prstGeom>
          <a:solidFill>
            <a:schemeClr val="bg1"/>
          </a:solidFill>
          <a:ln w="317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0" name="Ovale 19"/>
          <p:cNvSpPr/>
          <p:nvPr/>
        </p:nvSpPr>
        <p:spPr>
          <a:xfrm>
            <a:off x="1763688" y="2276872"/>
            <a:ext cx="504056" cy="504056"/>
          </a:xfrm>
          <a:prstGeom prst="ellipse">
            <a:avLst/>
          </a:prstGeom>
          <a:solidFill>
            <a:schemeClr val="bg1"/>
          </a:solidFill>
          <a:ln w="317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1" name="Ovale 20"/>
          <p:cNvSpPr/>
          <p:nvPr/>
        </p:nvSpPr>
        <p:spPr>
          <a:xfrm>
            <a:off x="1763688" y="2924944"/>
            <a:ext cx="504056" cy="504056"/>
          </a:xfrm>
          <a:prstGeom prst="ellipse">
            <a:avLst/>
          </a:prstGeom>
          <a:solidFill>
            <a:schemeClr val="bg1"/>
          </a:solidFill>
          <a:ln w="317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1" name="Ovale 10"/>
          <p:cNvSpPr/>
          <p:nvPr/>
        </p:nvSpPr>
        <p:spPr>
          <a:xfrm>
            <a:off x="2267744" y="1772816"/>
            <a:ext cx="504056" cy="504056"/>
          </a:xfrm>
          <a:prstGeom prst="ellipse">
            <a:avLst/>
          </a:prstGeom>
          <a:solidFill>
            <a:schemeClr val="bg1"/>
          </a:solidFill>
          <a:ln w="317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grpSp>
        <p:nvGrpSpPr>
          <p:cNvPr id="2" name="Gruppo 49"/>
          <p:cNvGrpSpPr/>
          <p:nvPr/>
        </p:nvGrpSpPr>
        <p:grpSpPr>
          <a:xfrm>
            <a:off x="2267744" y="2276872"/>
            <a:ext cx="1224136" cy="1093035"/>
            <a:chOff x="2483768" y="3501008"/>
            <a:chExt cx="1224136" cy="1093035"/>
          </a:xfrm>
        </p:grpSpPr>
        <p:cxnSp>
          <p:nvCxnSpPr>
            <p:cNvPr id="29" name="Connettore 1 28"/>
            <p:cNvCxnSpPr/>
            <p:nvPr/>
          </p:nvCxnSpPr>
          <p:spPr>
            <a:xfrm flipV="1">
              <a:off x="2483768" y="3753036"/>
              <a:ext cx="0" cy="637369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Connettore 1 29"/>
            <p:cNvCxnSpPr/>
            <p:nvPr/>
          </p:nvCxnSpPr>
          <p:spPr>
            <a:xfrm flipH="1" flipV="1">
              <a:off x="2735796" y="3501008"/>
              <a:ext cx="972108" cy="252028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Connettore 1 30"/>
            <p:cNvCxnSpPr/>
            <p:nvPr/>
          </p:nvCxnSpPr>
          <p:spPr>
            <a:xfrm flipH="1" flipV="1">
              <a:off x="2735796" y="3501008"/>
              <a:ext cx="972107" cy="881328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Connettore 1 31"/>
            <p:cNvCxnSpPr/>
            <p:nvPr/>
          </p:nvCxnSpPr>
          <p:spPr>
            <a:xfrm flipH="1" flipV="1">
              <a:off x="2735796" y="3501008"/>
              <a:ext cx="51954" cy="1090612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Connettore 1 32"/>
            <p:cNvCxnSpPr/>
            <p:nvPr/>
          </p:nvCxnSpPr>
          <p:spPr>
            <a:xfrm>
              <a:off x="2735796" y="3501008"/>
              <a:ext cx="720080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Connettore 1 33"/>
            <p:cNvCxnSpPr/>
            <p:nvPr/>
          </p:nvCxnSpPr>
          <p:spPr>
            <a:xfrm flipV="1">
              <a:off x="2787750" y="4581128"/>
              <a:ext cx="668126" cy="10492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Connettore 1 34"/>
            <p:cNvCxnSpPr/>
            <p:nvPr/>
          </p:nvCxnSpPr>
          <p:spPr>
            <a:xfrm>
              <a:off x="3455876" y="3501008"/>
              <a:ext cx="252028" cy="252028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Connettore 1 35"/>
            <p:cNvCxnSpPr/>
            <p:nvPr/>
          </p:nvCxnSpPr>
          <p:spPr>
            <a:xfrm flipV="1">
              <a:off x="3455876" y="4382336"/>
              <a:ext cx="252027" cy="198792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Connettore 1 36"/>
            <p:cNvCxnSpPr/>
            <p:nvPr/>
          </p:nvCxnSpPr>
          <p:spPr>
            <a:xfrm flipV="1">
              <a:off x="2483768" y="3501008"/>
              <a:ext cx="252028" cy="252028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Connettore 1 37"/>
            <p:cNvCxnSpPr/>
            <p:nvPr/>
          </p:nvCxnSpPr>
          <p:spPr>
            <a:xfrm flipV="1">
              <a:off x="2483768" y="3501008"/>
              <a:ext cx="252028" cy="889397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Connettore 1 38"/>
            <p:cNvCxnSpPr/>
            <p:nvPr/>
          </p:nvCxnSpPr>
          <p:spPr>
            <a:xfrm flipV="1">
              <a:off x="2787750" y="4382336"/>
              <a:ext cx="920153" cy="209284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Connettore 1 39"/>
            <p:cNvCxnSpPr/>
            <p:nvPr/>
          </p:nvCxnSpPr>
          <p:spPr>
            <a:xfrm flipV="1">
              <a:off x="2787750" y="3753036"/>
              <a:ext cx="920154" cy="838584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Connettore 1 40"/>
            <p:cNvCxnSpPr/>
            <p:nvPr/>
          </p:nvCxnSpPr>
          <p:spPr>
            <a:xfrm flipV="1">
              <a:off x="2787750" y="3501008"/>
              <a:ext cx="668126" cy="1090612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Connettore 1 41"/>
            <p:cNvCxnSpPr/>
            <p:nvPr/>
          </p:nvCxnSpPr>
          <p:spPr>
            <a:xfrm flipH="1" flipV="1">
              <a:off x="2483768" y="4390405"/>
              <a:ext cx="303982" cy="201215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Connettore 1 42"/>
            <p:cNvCxnSpPr/>
            <p:nvPr/>
          </p:nvCxnSpPr>
          <p:spPr>
            <a:xfrm flipH="1">
              <a:off x="2483768" y="3753036"/>
              <a:ext cx="1224136" cy="637369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Connettore 1 43"/>
            <p:cNvCxnSpPr/>
            <p:nvPr/>
          </p:nvCxnSpPr>
          <p:spPr>
            <a:xfrm flipH="1">
              <a:off x="2483768" y="4382336"/>
              <a:ext cx="1224135" cy="18772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Connettore 1 44"/>
            <p:cNvCxnSpPr/>
            <p:nvPr/>
          </p:nvCxnSpPr>
          <p:spPr>
            <a:xfrm flipV="1">
              <a:off x="3455876" y="3501008"/>
              <a:ext cx="0" cy="108012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Connettore 1 45"/>
            <p:cNvCxnSpPr/>
            <p:nvPr/>
          </p:nvCxnSpPr>
          <p:spPr>
            <a:xfrm flipH="1">
              <a:off x="2483768" y="3501008"/>
              <a:ext cx="972108" cy="252028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Connettore 1 46"/>
            <p:cNvCxnSpPr/>
            <p:nvPr/>
          </p:nvCxnSpPr>
          <p:spPr>
            <a:xfrm>
              <a:off x="2483768" y="4401108"/>
              <a:ext cx="994586" cy="192935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9" name="Pergamena 1 48"/>
          <p:cNvSpPr/>
          <p:nvPr/>
        </p:nvSpPr>
        <p:spPr>
          <a:xfrm>
            <a:off x="611560" y="1268760"/>
            <a:ext cx="1152128" cy="1296144"/>
          </a:xfrm>
          <a:prstGeom prst="verticalScroll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64514" name="Picture 2" descr="Immagine correlat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H="1">
            <a:off x="1691680" y="1916832"/>
            <a:ext cx="648072" cy="648072"/>
          </a:xfrm>
          <a:prstGeom prst="rect">
            <a:avLst/>
          </a:prstGeom>
          <a:noFill/>
        </p:spPr>
      </p:pic>
      <p:cxnSp>
        <p:nvCxnSpPr>
          <p:cNvPr id="50" name="Connettore 1 49"/>
          <p:cNvCxnSpPr/>
          <p:nvPr/>
        </p:nvCxnSpPr>
        <p:spPr>
          <a:xfrm flipV="1">
            <a:off x="935596" y="2636912"/>
            <a:ext cx="1044116" cy="720080"/>
          </a:xfrm>
          <a:prstGeom prst="line">
            <a:avLst/>
          </a:prstGeom>
          <a:ln w="25400"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48" name="Rettangolo 47"/>
          <p:cNvSpPr/>
          <p:nvPr/>
        </p:nvSpPr>
        <p:spPr>
          <a:xfrm>
            <a:off x="929068" y="1495417"/>
            <a:ext cx="504056" cy="144016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2" name="CasellaDiTesto 51"/>
          <p:cNvSpPr txBox="1"/>
          <p:nvPr/>
        </p:nvSpPr>
        <p:spPr>
          <a:xfrm>
            <a:off x="0" y="3356992"/>
            <a:ext cx="16916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serializer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(trusted party)</a:t>
            </a:r>
            <a:endParaRPr lang="en-US" sz="2000" baseline="30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CasellaDiTesto 15"/>
          <p:cNvSpPr txBox="1"/>
          <p:nvPr/>
        </p:nvSpPr>
        <p:spPr>
          <a:xfrm>
            <a:off x="6402442" y="116632"/>
            <a:ext cx="263405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a simple solution</a:t>
            </a:r>
            <a:endParaRPr lang="en-US" sz="2400" dirty="0">
              <a:solidFill>
                <a:srgbClr val="0033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Ovale 11"/>
          <p:cNvSpPr/>
          <p:nvPr/>
        </p:nvSpPr>
        <p:spPr>
          <a:xfrm>
            <a:off x="2987824" y="1772816"/>
            <a:ext cx="504056" cy="504056"/>
          </a:xfrm>
          <a:prstGeom prst="ellipse">
            <a:avLst/>
          </a:prstGeom>
          <a:solidFill>
            <a:srgbClr val="FF0000"/>
          </a:solidFill>
          <a:ln w="317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3" name="Ovale 12"/>
          <p:cNvSpPr/>
          <p:nvPr/>
        </p:nvSpPr>
        <p:spPr>
          <a:xfrm>
            <a:off x="2267744" y="3356992"/>
            <a:ext cx="504056" cy="504056"/>
          </a:xfrm>
          <a:prstGeom prst="ellipse">
            <a:avLst/>
          </a:prstGeom>
          <a:solidFill>
            <a:srgbClr val="0070C0"/>
          </a:solidFill>
          <a:ln w="317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5" name="Ovale 14"/>
          <p:cNvSpPr/>
          <p:nvPr/>
        </p:nvSpPr>
        <p:spPr>
          <a:xfrm>
            <a:off x="2987824" y="3356992"/>
            <a:ext cx="504056" cy="504056"/>
          </a:xfrm>
          <a:prstGeom prst="ellipse">
            <a:avLst/>
          </a:prstGeom>
          <a:solidFill>
            <a:srgbClr val="FF0000"/>
          </a:solidFill>
          <a:ln w="317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8" name="Ovale 17"/>
          <p:cNvSpPr/>
          <p:nvPr/>
        </p:nvSpPr>
        <p:spPr>
          <a:xfrm>
            <a:off x="3491880" y="2276872"/>
            <a:ext cx="504056" cy="504056"/>
          </a:xfrm>
          <a:prstGeom prst="ellipse">
            <a:avLst/>
          </a:prstGeom>
          <a:solidFill>
            <a:srgbClr val="FF0000"/>
          </a:solidFill>
          <a:ln w="317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9" name="Ovale 18"/>
          <p:cNvSpPr/>
          <p:nvPr/>
        </p:nvSpPr>
        <p:spPr>
          <a:xfrm>
            <a:off x="3491880" y="2924944"/>
            <a:ext cx="504056" cy="504056"/>
          </a:xfrm>
          <a:prstGeom prst="ellipse">
            <a:avLst/>
          </a:prstGeom>
          <a:solidFill>
            <a:srgbClr val="FFC000"/>
          </a:solidFill>
          <a:ln w="317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0" name="Ovale 19"/>
          <p:cNvSpPr/>
          <p:nvPr/>
        </p:nvSpPr>
        <p:spPr>
          <a:xfrm>
            <a:off x="1763688" y="2276872"/>
            <a:ext cx="504056" cy="504056"/>
          </a:xfrm>
          <a:prstGeom prst="ellipse">
            <a:avLst/>
          </a:prstGeom>
          <a:solidFill>
            <a:srgbClr val="0070C0"/>
          </a:solidFill>
          <a:ln w="317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1" name="Ovale 20"/>
          <p:cNvSpPr/>
          <p:nvPr/>
        </p:nvSpPr>
        <p:spPr>
          <a:xfrm>
            <a:off x="1763688" y="2924944"/>
            <a:ext cx="504056" cy="504056"/>
          </a:xfrm>
          <a:prstGeom prst="ellipse">
            <a:avLst/>
          </a:prstGeom>
          <a:solidFill>
            <a:srgbClr val="00B050"/>
          </a:solidFill>
          <a:ln w="317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1" name="Ovale 10"/>
          <p:cNvSpPr/>
          <p:nvPr/>
        </p:nvSpPr>
        <p:spPr>
          <a:xfrm>
            <a:off x="2267744" y="1772816"/>
            <a:ext cx="504056" cy="504056"/>
          </a:xfrm>
          <a:prstGeom prst="ellipse">
            <a:avLst/>
          </a:prstGeom>
          <a:solidFill>
            <a:srgbClr val="00B050"/>
          </a:solidFill>
          <a:ln w="317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grpSp>
        <p:nvGrpSpPr>
          <p:cNvPr id="2" name="Gruppo 49"/>
          <p:cNvGrpSpPr/>
          <p:nvPr/>
        </p:nvGrpSpPr>
        <p:grpSpPr>
          <a:xfrm>
            <a:off x="2267744" y="2276872"/>
            <a:ext cx="1224136" cy="1093035"/>
            <a:chOff x="2483768" y="3501008"/>
            <a:chExt cx="1224136" cy="1093035"/>
          </a:xfrm>
        </p:grpSpPr>
        <p:cxnSp>
          <p:nvCxnSpPr>
            <p:cNvPr id="29" name="Connettore 1 28"/>
            <p:cNvCxnSpPr/>
            <p:nvPr/>
          </p:nvCxnSpPr>
          <p:spPr>
            <a:xfrm flipV="1">
              <a:off x="2483768" y="3753036"/>
              <a:ext cx="0" cy="637369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Connettore 1 29"/>
            <p:cNvCxnSpPr/>
            <p:nvPr/>
          </p:nvCxnSpPr>
          <p:spPr>
            <a:xfrm flipH="1" flipV="1">
              <a:off x="2735796" y="3501008"/>
              <a:ext cx="972108" cy="252028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Connettore 1 30"/>
            <p:cNvCxnSpPr/>
            <p:nvPr/>
          </p:nvCxnSpPr>
          <p:spPr>
            <a:xfrm flipH="1" flipV="1">
              <a:off x="2735796" y="3501008"/>
              <a:ext cx="972107" cy="881328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Connettore 1 31"/>
            <p:cNvCxnSpPr/>
            <p:nvPr/>
          </p:nvCxnSpPr>
          <p:spPr>
            <a:xfrm flipH="1" flipV="1">
              <a:off x="2735796" y="3501008"/>
              <a:ext cx="51954" cy="1090612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Connettore 1 32"/>
            <p:cNvCxnSpPr/>
            <p:nvPr/>
          </p:nvCxnSpPr>
          <p:spPr>
            <a:xfrm>
              <a:off x="2735796" y="3501008"/>
              <a:ext cx="720080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Connettore 1 33"/>
            <p:cNvCxnSpPr/>
            <p:nvPr/>
          </p:nvCxnSpPr>
          <p:spPr>
            <a:xfrm flipV="1">
              <a:off x="2787750" y="4581128"/>
              <a:ext cx="668126" cy="10492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Connettore 1 34"/>
            <p:cNvCxnSpPr/>
            <p:nvPr/>
          </p:nvCxnSpPr>
          <p:spPr>
            <a:xfrm>
              <a:off x="3455876" y="3501008"/>
              <a:ext cx="252028" cy="252028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Connettore 1 35"/>
            <p:cNvCxnSpPr/>
            <p:nvPr/>
          </p:nvCxnSpPr>
          <p:spPr>
            <a:xfrm flipV="1">
              <a:off x="3455876" y="4382336"/>
              <a:ext cx="252027" cy="198792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Connettore 1 36"/>
            <p:cNvCxnSpPr/>
            <p:nvPr/>
          </p:nvCxnSpPr>
          <p:spPr>
            <a:xfrm flipV="1">
              <a:off x="2483768" y="3501008"/>
              <a:ext cx="252028" cy="252028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Connettore 1 37"/>
            <p:cNvCxnSpPr/>
            <p:nvPr/>
          </p:nvCxnSpPr>
          <p:spPr>
            <a:xfrm flipV="1">
              <a:off x="2483768" y="3501008"/>
              <a:ext cx="252028" cy="889397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Connettore 1 38"/>
            <p:cNvCxnSpPr/>
            <p:nvPr/>
          </p:nvCxnSpPr>
          <p:spPr>
            <a:xfrm flipV="1">
              <a:off x="2787750" y="4382336"/>
              <a:ext cx="920153" cy="209284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Connettore 1 39"/>
            <p:cNvCxnSpPr/>
            <p:nvPr/>
          </p:nvCxnSpPr>
          <p:spPr>
            <a:xfrm flipV="1">
              <a:off x="2787750" y="3753036"/>
              <a:ext cx="920154" cy="838584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Connettore 1 40"/>
            <p:cNvCxnSpPr/>
            <p:nvPr/>
          </p:nvCxnSpPr>
          <p:spPr>
            <a:xfrm flipV="1">
              <a:off x="2787750" y="3501008"/>
              <a:ext cx="668126" cy="1090612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Connettore 1 41"/>
            <p:cNvCxnSpPr/>
            <p:nvPr/>
          </p:nvCxnSpPr>
          <p:spPr>
            <a:xfrm flipH="1" flipV="1">
              <a:off x="2483768" y="4390405"/>
              <a:ext cx="303982" cy="201215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Connettore 1 42"/>
            <p:cNvCxnSpPr/>
            <p:nvPr/>
          </p:nvCxnSpPr>
          <p:spPr>
            <a:xfrm flipH="1">
              <a:off x="2483768" y="3753036"/>
              <a:ext cx="1224136" cy="637369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Connettore 1 43"/>
            <p:cNvCxnSpPr/>
            <p:nvPr/>
          </p:nvCxnSpPr>
          <p:spPr>
            <a:xfrm flipH="1">
              <a:off x="2483768" y="4382336"/>
              <a:ext cx="1224135" cy="18772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Connettore 1 44"/>
            <p:cNvCxnSpPr/>
            <p:nvPr/>
          </p:nvCxnSpPr>
          <p:spPr>
            <a:xfrm flipV="1">
              <a:off x="3455876" y="3501008"/>
              <a:ext cx="0" cy="108012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Connettore 1 45"/>
            <p:cNvCxnSpPr/>
            <p:nvPr/>
          </p:nvCxnSpPr>
          <p:spPr>
            <a:xfrm flipH="1">
              <a:off x="2483768" y="3501008"/>
              <a:ext cx="972108" cy="252028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Connettore 1 46"/>
            <p:cNvCxnSpPr/>
            <p:nvPr/>
          </p:nvCxnSpPr>
          <p:spPr>
            <a:xfrm>
              <a:off x="2483768" y="4401108"/>
              <a:ext cx="994586" cy="192935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9" name="Pergamena 1 48"/>
          <p:cNvSpPr/>
          <p:nvPr/>
        </p:nvSpPr>
        <p:spPr>
          <a:xfrm>
            <a:off x="611560" y="1268760"/>
            <a:ext cx="1152128" cy="1296144"/>
          </a:xfrm>
          <a:prstGeom prst="verticalScroll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64514" name="Picture 2" descr="Immagine correlat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H="1">
            <a:off x="1691680" y="1916832"/>
            <a:ext cx="648072" cy="648072"/>
          </a:xfrm>
          <a:prstGeom prst="rect">
            <a:avLst/>
          </a:prstGeom>
          <a:noFill/>
        </p:spPr>
      </p:pic>
      <p:cxnSp>
        <p:nvCxnSpPr>
          <p:cNvPr id="50" name="Connettore 1 49"/>
          <p:cNvCxnSpPr/>
          <p:nvPr/>
        </p:nvCxnSpPr>
        <p:spPr>
          <a:xfrm flipV="1">
            <a:off x="935596" y="2636912"/>
            <a:ext cx="1044116" cy="720080"/>
          </a:xfrm>
          <a:prstGeom prst="line">
            <a:avLst/>
          </a:prstGeom>
          <a:ln w="25400"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48" name="Rettangolo 47"/>
          <p:cNvSpPr/>
          <p:nvPr/>
        </p:nvSpPr>
        <p:spPr>
          <a:xfrm>
            <a:off x="929068" y="1495417"/>
            <a:ext cx="504056" cy="144016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2" name="Rettangolo 51"/>
          <p:cNvSpPr/>
          <p:nvPr/>
        </p:nvSpPr>
        <p:spPr>
          <a:xfrm>
            <a:off x="920858" y="1722074"/>
            <a:ext cx="504056" cy="144016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3" name="CasellaDiTesto 52"/>
          <p:cNvSpPr txBox="1"/>
          <p:nvPr/>
        </p:nvSpPr>
        <p:spPr>
          <a:xfrm>
            <a:off x="1043608" y="4564285"/>
            <a:ext cx="66215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- what if the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serializer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fails?</a:t>
            </a:r>
            <a:endParaRPr lang="en-US" sz="2400" baseline="30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4" name="CasellaDiTesto 53"/>
          <p:cNvSpPr txBox="1"/>
          <p:nvPr/>
        </p:nvSpPr>
        <p:spPr>
          <a:xfrm>
            <a:off x="1043608" y="5085184"/>
            <a:ext cx="66215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- what if the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serializer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is not honest?</a:t>
            </a:r>
            <a:endParaRPr lang="en-US" sz="2400" baseline="30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5" name="Parentesi graffa aperta 54"/>
          <p:cNvSpPr/>
          <p:nvPr/>
        </p:nvSpPr>
        <p:spPr>
          <a:xfrm rot="10800000">
            <a:off x="5652120" y="4653135"/>
            <a:ext cx="360040" cy="1008112"/>
          </a:xfrm>
          <a:prstGeom prst="leftBrace">
            <a:avLst/>
          </a:prstGeom>
          <a:ln w="25400"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6" name="CasellaDiTesto 55"/>
          <p:cNvSpPr txBox="1"/>
          <p:nvPr/>
        </p:nvSpPr>
        <p:spPr>
          <a:xfrm>
            <a:off x="5950785" y="4674402"/>
            <a:ext cx="14401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i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fault</a:t>
            </a:r>
          </a:p>
          <a:p>
            <a:pPr algn="ctr"/>
            <a:r>
              <a:rPr lang="en-US" sz="2400" i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tolerance</a:t>
            </a:r>
          </a:p>
        </p:txBody>
      </p:sp>
      <p:pic>
        <p:nvPicPr>
          <p:cNvPr id="74754" name="Picture 2" descr="Risultati immagini per doubt emoji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92080" y="2420888"/>
            <a:ext cx="1512168" cy="1512169"/>
          </a:xfrm>
          <a:prstGeom prst="rect">
            <a:avLst/>
          </a:prstGeom>
          <a:noFill/>
        </p:spPr>
      </p:pic>
      <p:sp>
        <p:nvSpPr>
          <p:cNvPr id="57" name="Fumetto 4 56"/>
          <p:cNvSpPr/>
          <p:nvPr/>
        </p:nvSpPr>
        <p:spPr>
          <a:xfrm>
            <a:off x="6012160" y="836712"/>
            <a:ext cx="2736304" cy="1728192"/>
          </a:xfrm>
          <a:prstGeom prst="cloudCallout">
            <a:avLst>
              <a:gd name="adj1" fmla="val -16365"/>
              <a:gd name="adj2" fmla="val 82875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8" name="CasellaDiTesto 57"/>
          <p:cNvSpPr txBox="1"/>
          <p:nvPr/>
        </p:nvSpPr>
        <p:spPr>
          <a:xfrm>
            <a:off x="6588224" y="1196752"/>
            <a:ext cx="16561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is it really</a:t>
            </a:r>
          </a:p>
          <a:p>
            <a:pPr algn="ctr"/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distributed?</a:t>
            </a:r>
          </a:p>
        </p:txBody>
      </p:sp>
      <p:sp>
        <p:nvSpPr>
          <p:cNvPr id="59" name="CasellaDiTesto 58"/>
          <p:cNvSpPr txBox="1"/>
          <p:nvPr/>
        </p:nvSpPr>
        <p:spPr>
          <a:xfrm>
            <a:off x="0" y="3356992"/>
            <a:ext cx="16916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serializer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(trusted party)</a:t>
            </a:r>
            <a:endParaRPr lang="en-US" sz="2000" baseline="30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0" name="CasellaDiTesto 59"/>
          <p:cNvSpPr txBox="1"/>
          <p:nvPr/>
        </p:nvSpPr>
        <p:spPr>
          <a:xfrm>
            <a:off x="1032975" y="1628800"/>
            <a:ext cx="3484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61" name="CasellaDiTesto 60"/>
          <p:cNvSpPr txBox="1"/>
          <p:nvPr/>
        </p:nvSpPr>
        <p:spPr>
          <a:xfrm>
            <a:off x="1032975" y="1781200"/>
            <a:ext cx="3484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62" name="CasellaDiTesto 61"/>
          <p:cNvSpPr txBox="1"/>
          <p:nvPr/>
        </p:nvSpPr>
        <p:spPr>
          <a:xfrm>
            <a:off x="1032975" y="1944233"/>
            <a:ext cx="3484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" grpId="0" animBg="1"/>
      <p:bldP spid="53" grpId="0"/>
      <p:bldP spid="54" grpId="0"/>
      <p:bldP spid="55" grpId="0" animBg="1"/>
      <p:bldP spid="56" grpId="0"/>
      <p:bldP spid="57" grpId="0" animBg="1"/>
      <p:bldP spid="58" grpId="0"/>
      <p:bldP spid="60" grpId="0"/>
      <p:bldP spid="61" grpId="0"/>
      <p:bldP spid="6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CasellaDiTesto 15"/>
          <p:cNvSpPr txBox="1"/>
          <p:nvPr/>
        </p:nvSpPr>
        <p:spPr>
          <a:xfrm>
            <a:off x="5496744" y="116632"/>
            <a:ext cx="249459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a better solution</a:t>
            </a:r>
            <a:endParaRPr lang="en-US" sz="2400" dirty="0">
              <a:solidFill>
                <a:srgbClr val="0033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Ovale 11"/>
          <p:cNvSpPr/>
          <p:nvPr/>
        </p:nvSpPr>
        <p:spPr>
          <a:xfrm>
            <a:off x="2339752" y="1772816"/>
            <a:ext cx="504056" cy="504056"/>
          </a:xfrm>
          <a:prstGeom prst="ellipse">
            <a:avLst/>
          </a:prstGeom>
          <a:solidFill>
            <a:schemeClr val="bg1"/>
          </a:solidFill>
          <a:ln w="317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3" name="Ovale 12"/>
          <p:cNvSpPr/>
          <p:nvPr/>
        </p:nvSpPr>
        <p:spPr>
          <a:xfrm>
            <a:off x="1619672" y="3356992"/>
            <a:ext cx="504056" cy="504056"/>
          </a:xfrm>
          <a:prstGeom prst="ellipse">
            <a:avLst/>
          </a:prstGeom>
          <a:solidFill>
            <a:schemeClr val="bg1"/>
          </a:solidFill>
          <a:ln w="317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5" name="Ovale 14"/>
          <p:cNvSpPr/>
          <p:nvPr/>
        </p:nvSpPr>
        <p:spPr>
          <a:xfrm>
            <a:off x="2339752" y="3356992"/>
            <a:ext cx="504056" cy="504056"/>
          </a:xfrm>
          <a:prstGeom prst="ellipse">
            <a:avLst/>
          </a:prstGeom>
          <a:solidFill>
            <a:schemeClr val="bg1"/>
          </a:solidFill>
          <a:ln w="317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8" name="Ovale 17"/>
          <p:cNvSpPr/>
          <p:nvPr/>
        </p:nvSpPr>
        <p:spPr>
          <a:xfrm>
            <a:off x="2843808" y="2276872"/>
            <a:ext cx="504056" cy="504056"/>
          </a:xfrm>
          <a:prstGeom prst="ellipse">
            <a:avLst/>
          </a:prstGeom>
          <a:solidFill>
            <a:schemeClr val="bg1"/>
          </a:solidFill>
          <a:ln w="317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9" name="Ovale 18"/>
          <p:cNvSpPr/>
          <p:nvPr/>
        </p:nvSpPr>
        <p:spPr>
          <a:xfrm>
            <a:off x="2843808" y="2924944"/>
            <a:ext cx="504056" cy="504056"/>
          </a:xfrm>
          <a:prstGeom prst="ellipse">
            <a:avLst/>
          </a:prstGeom>
          <a:solidFill>
            <a:schemeClr val="bg1"/>
          </a:solidFill>
          <a:ln w="317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0" name="Ovale 19"/>
          <p:cNvSpPr/>
          <p:nvPr/>
        </p:nvSpPr>
        <p:spPr>
          <a:xfrm>
            <a:off x="1115616" y="2276872"/>
            <a:ext cx="504056" cy="504056"/>
          </a:xfrm>
          <a:prstGeom prst="ellipse">
            <a:avLst/>
          </a:prstGeom>
          <a:solidFill>
            <a:schemeClr val="bg1"/>
          </a:solidFill>
          <a:ln w="317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1" name="Ovale 20"/>
          <p:cNvSpPr/>
          <p:nvPr/>
        </p:nvSpPr>
        <p:spPr>
          <a:xfrm>
            <a:off x="1115616" y="2924944"/>
            <a:ext cx="504056" cy="504056"/>
          </a:xfrm>
          <a:prstGeom prst="ellipse">
            <a:avLst/>
          </a:prstGeom>
          <a:solidFill>
            <a:schemeClr val="bg1"/>
          </a:solidFill>
          <a:ln w="317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1" name="Ovale 10"/>
          <p:cNvSpPr/>
          <p:nvPr/>
        </p:nvSpPr>
        <p:spPr>
          <a:xfrm>
            <a:off x="1619672" y="1772816"/>
            <a:ext cx="504056" cy="504056"/>
          </a:xfrm>
          <a:prstGeom prst="ellipse">
            <a:avLst/>
          </a:prstGeom>
          <a:solidFill>
            <a:schemeClr val="bg1"/>
          </a:solidFill>
          <a:ln w="317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grpSp>
        <p:nvGrpSpPr>
          <p:cNvPr id="2" name="Gruppo 49"/>
          <p:cNvGrpSpPr/>
          <p:nvPr/>
        </p:nvGrpSpPr>
        <p:grpSpPr>
          <a:xfrm>
            <a:off x="1619672" y="2276872"/>
            <a:ext cx="1224136" cy="1093035"/>
            <a:chOff x="2483768" y="3501008"/>
            <a:chExt cx="1224136" cy="1093035"/>
          </a:xfrm>
        </p:grpSpPr>
        <p:cxnSp>
          <p:nvCxnSpPr>
            <p:cNvPr id="29" name="Connettore 1 28"/>
            <p:cNvCxnSpPr/>
            <p:nvPr/>
          </p:nvCxnSpPr>
          <p:spPr>
            <a:xfrm flipV="1">
              <a:off x="2483768" y="3753036"/>
              <a:ext cx="0" cy="637369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Connettore 1 29"/>
            <p:cNvCxnSpPr/>
            <p:nvPr/>
          </p:nvCxnSpPr>
          <p:spPr>
            <a:xfrm flipH="1" flipV="1">
              <a:off x="2735796" y="3501008"/>
              <a:ext cx="972108" cy="252028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Connettore 1 30"/>
            <p:cNvCxnSpPr/>
            <p:nvPr/>
          </p:nvCxnSpPr>
          <p:spPr>
            <a:xfrm flipH="1" flipV="1">
              <a:off x="2735796" y="3501008"/>
              <a:ext cx="972107" cy="881328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Connettore 1 31"/>
            <p:cNvCxnSpPr/>
            <p:nvPr/>
          </p:nvCxnSpPr>
          <p:spPr>
            <a:xfrm flipH="1" flipV="1">
              <a:off x="2735796" y="3501008"/>
              <a:ext cx="51954" cy="1090612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Connettore 1 32"/>
            <p:cNvCxnSpPr/>
            <p:nvPr/>
          </p:nvCxnSpPr>
          <p:spPr>
            <a:xfrm>
              <a:off x="2735796" y="3501008"/>
              <a:ext cx="720080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Connettore 1 33"/>
            <p:cNvCxnSpPr/>
            <p:nvPr/>
          </p:nvCxnSpPr>
          <p:spPr>
            <a:xfrm flipV="1">
              <a:off x="2787750" y="4581128"/>
              <a:ext cx="668126" cy="10492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Connettore 1 34"/>
            <p:cNvCxnSpPr/>
            <p:nvPr/>
          </p:nvCxnSpPr>
          <p:spPr>
            <a:xfrm>
              <a:off x="3455876" y="3501008"/>
              <a:ext cx="252028" cy="252028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Connettore 1 35"/>
            <p:cNvCxnSpPr/>
            <p:nvPr/>
          </p:nvCxnSpPr>
          <p:spPr>
            <a:xfrm flipV="1">
              <a:off x="3455876" y="4382336"/>
              <a:ext cx="252027" cy="198792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Connettore 1 36"/>
            <p:cNvCxnSpPr/>
            <p:nvPr/>
          </p:nvCxnSpPr>
          <p:spPr>
            <a:xfrm flipV="1">
              <a:off x="2483768" y="3501008"/>
              <a:ext cx="252028" cy="252028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Connettore 1 37"/>
            <p:cNvCxnSpPr/>
            <p:nvPr/>
          </p:nvCxnSpPr>
          <p:spPr>
            <a:xfrm flipV="1">
              <a:off x="2483768" y="3501008"/>
              <a:ext cx="252028" cy="889397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Connettore 1 38"/>
            <p:cNvCxnSpPr/>
            <p:nvPr/>
          </p:nvCxnSpPr>
          <p:spPr>
            <a:xfrm flipV="1">
              <a:off x="2787750" y="4382336"/>
              <a:ext cx="920153" cy="209284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Connettore 1 39"/>
            <p:cNvCxnSpPr/>
            <p:nvPr/>
          </p:nvCxnSpPr>
          <p:spPr>
            <a:xfrm flipV="1">
              <a:off x="2787750" y="3753036"/>
              <a:ext cx="920154" cy="838584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Connettore 1 40"/>
            <p:cNvCxnSpPr/>
            <p:nvPr/>
          </p:nvCxnSpPr>
          <p:spPr>
            <a:xfrm flipV="1">
              <a:off x="2787750" y="3501008"/>
              <a:ext cx="668126" cy="1090612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Connettore 1 41"/>
            <p:cNvCxnSpPr/>
            <p:nvPr/>
          </p:nvCxnSpPr>
          <p:spPr>
            <a:xfrm flipH="1" flipV="1">
              <a:off x="2483768" y="4390405"/>
              <a:ext cx="303982" cy="201215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Connettore 1 42"/>
            <p:cNvCxnSpPr/>
            <p:nvPr/>
          </p:nvCxnSpPr>
          <p:spPr>
            <a:xfrm flipH="1">
              <a:off x="2483768" y="3753036"/>
              <a:ext cx="1224136" cy="637369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Connettore 1 43"/>
            <p:cNvCxnSpPr/>
            <p:nvPr/>
          </p:nvCxnSpPr>
          <p:spPr>
            <a:xfrm flipH="1">
              <a:off x="2483768" y="4382336"/>
              <a:ext cx="1224135" cy="18772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Connettore 1 44"/>
            <p:cNvCxnSpPr/>
            <p:nvPr/>
          </p:nvCxnSpPr>
          <p:spPr>
            <a:xfrm flipV="1">
              <a:off x="3455876" y="3501008"/>
              <a:ext cx="0" cy="108012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Connettore 1 45"/>
            <p:cNvCxnSpPr/>
            <p:nvPr/>
          </p:nvCxnSpPr>
          <p:spPr>
            <a:xfrm flipH="1">
              <a:off x="2483768" y="3501008"/>
              <a:ext cx="972108" cy="252028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Connettore 1 46"/>
            <p:cNvCxnSpPr/>
            <p:nvPr/>
          </p:nvCxnSpPr>
          <p:spPr>
            <a:xfrm>
              <a:off x="2483768" y="4401108"/>
              <a:ext cx="994586" cy="192935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9" name="Pergamena 1 48"/>
          <p:cNvSpPr/>
          <p:nvPr/>
        </p:nvSpPr>
        <p:spPr>
          <a:xfrm>
            <a:off x="395536" y="1652489"/>
            <a:ext cx="864096" cy="984423"/>
          </a:xfrm>
          <a:prstGeom prst="verticalScroll">
            <a:avLst>
              <a:gd name="adj" fmla="val 25000"/>
            </a:avLst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3" name="Pergamena 1 52"/>
          <p:cNvSpPr/>
          <p:nvPr/>
        </p:nvSpPr>
        <p:spPr>
          <a:xfrm>
            <a:off x="1475656" y="764704"/>
            <a:ext cx="864096" cy="984423"/>
          </a:xfrm>
          <a:prstGeom prst="verticalScroll">
            <a:avLst>
              <a:gd name="adj" fmla="val 25000"/>
            </a:avLst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4" name="Pergamena 1 53"/>
          <p:cNvSpPr/>
          <p:nvPr/>
        </p:nvSpPr>
        <p:spPr>
          <a:xfrm>
            <a:off x="2339752" y="764704"/>
            <a:ext cx="864096" cy="984423"/>
          </a:xfrm>
          <a:prstGeom prst="verticalScroll">
            <a:avLst>
              <a:gd name="adj" fmla="val 25000"/>
            </a:avLst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5" name="Pergamena 1 54"/>
          <p:cNvSpPr/>
          <p:nvPr/>
        </p:nvSpPr>
        <p:spPr>
          <a:xfrm>
            <a:off x="3347864" y="1641856"/>
            <a:ext cx="864096" cy="984423"/>
          </a:xfrm>
          <a:prstGeom prst="verticalScroll">
            <a:avLst>
              <a:gd name="adj" fmla="val 25000"/>
            </a:avLst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6" name="Pergamena 1 55"/>
          <p:cNvSpPr/>
          <p:nvPr/>
        </p:nvSpPr>
        <p:spPr>
          <a:xfrm>
            <a:off x="323528" y="2732609"/>
            <a:ext cx="864096" cy="984423"/>
          </a:xfrm>
          <a:prstGeom prst="verticalScroll">
            <a:avLst>
              <a:gd name="adj" fmla="val 25000"/>
            </a:avLst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7" name="Pergamena 1 56"/>
          <p:cNvSpPr/>
          <p:nvPr/>
        </p:nvSpPr>
        <p:spPr>
          <a:xfrm>
            <a:off x="3275856" y="2772718"/>
            <a:ext cx="864096" cy="984423"/>
          </a:xfrm>
          <a:prstGeom prst="verticalScroll">
            <a:avLst>
              <a:gd name="adj" fmla="val 25000"/>
            </a:avLst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8" name="Pergamena 1 57"/>
          <p:cNvSpPr/>
          <p:nvPr/>
        </p:nvSpPr>
        <p:spPr>
          <a:xfrm>
            <a:off x="1331640" y="3933056"/>
            <a:ext cx="864096" cy="984423"/>
          </a:xfrm>
          <a:prstGeom prst="verticalScroll">
            <a:avLst>
              <a:gd name="adj" fmla="val 25000"/>
            </a:avLst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9" name="Pergamena 1 58"/>
          <p:cNvSpPr/>
          <p:nvPr/>
        </p:nvSpPr>
        <p:spPr>
          <a:xfrm>
            <a:off x="2195736" y="3933056"/>
            <a:ext cx="864096" cy="984423"/>
          </a:xfrm>
          <a:prstGeom prst="verticalScroll">
            <a:avLst>
              <a:gd name="adj" fmla="val 25000"/>
            </a:avLst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0" name="CasellaDiTesto 59"/>
          <p:cNvSpPr txBox="1"/>
          <p:nvPr/>
        </p:nvSpPr>
        <p:spPr>
          <a:xfrm>
            <a:off x="5076056" y="1196752"/>
            <a:ext cx="3888432" cy="1107996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200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Consistency:</a:t>
            </a:r>
          </a:p>
          <a:p>
            <a:r>
              <a:rPr lang="en-US" sz="2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all nodes always agree on the current state of the ledger </a:t>
            </a:r>
            <a:endParaRPr lang="en-US" sz="2200" baseline="30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1" name="CasellaDiTesto 60"/>
          <p:cNvSpPr txBox="1"/>
          <p:nvPr/>
        </p:nvSpPr>
        <p:spPr>
          <a:xfrm>
            <a:off x="5076056" y="2852936"/>
            <a:ext cx="3888432" cy="1446550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200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Eventual consistency:</a:t>
            </a:r>
          </a:p>
          <a:p>
            <a:r>
              <a:rPr lang="en-US" sz="2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all nodes eventually agree on the current state of the ledger (if no new updates are issued) </a:t>
            </a:r>
            <a:endParaRPr lang="en-US" sz="2200" baseline="30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 animBg="1"/>
      <p:bldP spid="53" grpId="0" animBg="1"/>
      <p:bldP spid="54" grpId="0" animBg="1"/>
      <p:bldP spid="55" grpId="0" animBg="1"/>
      <p:bldP spid="56" grpId="0" animBg="1"/>
      <p:bldP spid="57" grpId="0" animBg="1"/>
      <p:bldP spid="58" grpId="0" animBg="1"/>
      <p:bldP spid="59" grpId="0" animBg="1"/>
      <p:bldP spid="60" grpId="0" animBg="1"/>
      <p:bldP spid="61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CasellaDiTesto 15"/>
          <p:cNvSpPr txBox="1"/>
          <p:nvPr/>
        </p:nvSpPr>
        <p:spPr>
          <a:xfrm>
            <a:off x="5496744" y="116632"/>
            <a:ext cx="249459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a better solution</a:t>
            </a:r>
            <a:endParaRPr lang="en-US" sz="2400" dirty="0">
              <a:solidFill>
                <a:srgbClr val="0033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Ovale 11"/>
          <p:cNvSpPr/>
          <p:nvPr/>
        </p:nvSpPr>
        <p:spPr>
          <a:xfrm>
            <a:off x="2339752" y="1772816"/>
            <a:ext cx="504056" cy="504056"/>
          </a:xfrm>
          <a:prstGeom prst="ellipse">
            <a:avLst/>
          </a:prstGeom>
          <a:solidFill>
            <a:schemeClr val="bg1"/>
          </a:solidFill>
          <a:ln w="317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3" name="Ovale 12"/>
          <p:cNvSpPr/>
          <p:nvPr/>
        </p:nvSpPr>
        <p:spPr>
          <a:xfrm>
            <a:off x="1619672" y="3356992"/>
            <a:ext cx="504056" cy="504056"/>
          </a:xfrm>
          <a:prstGeom prst="ellipse">
            <a:avLst/>
          </a:prstGeom>
          <a:solidFill>
            <a:schemeClr val="bg1"/>
          </a:solidFill>
          <a:ln w="317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5" name="Ovale 14"/>
          <p:cNvSpPr/>
          <p:nvPr/>
        </p:nvSpPr>
        <p:spPr>
          <a:xfrm>
            <a:off x="2339752" y="3356992"/>
            <a:ext cx="504056" cy="504056"/>
          </a:xfrm>
          <a:prstGeom prst="ellipse">
            <a:avLst/>
          </a:prstGeom>
          <a:solidFill>
            <a:schemeClr val="bg1"/>
          </a:solidFill>
          <a:ln w="317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8" name="Ovale 17"/>
          <p:cNvSpPr/>
          <p:nvPr/>
        </p:nvSpPr>
        <p:spPr>
          <a:xfrm>
            <a:off x="2843808" y="2276872"/>
            <a:ext cx="504056" cy="504056"/>
          </a:xfrm>
          <a:prstGeom prst="ellipse">
            <a:avLst/>
          </a:prstGeom>
          <a:solidFill>
            <a:schemeClr val="bg1"/>
          </a:solidFill>
          <a:ln w="317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9" name="Ovale 18"/>
          <p:cNvSpPr/>
          <p:nvPr/>
        </p:nvSpPr>
        <p:spPr>
          <a:xfrm>
            <a:off x="2843808" y="2924944"/>
            <a:ext cx="504056" cy="504056"/>
          </a:xfrm>
          <a:prstGeom prst="ellipse">
            <a:avLst/>
          </a:prstGeom>
          <a:solidFill>
            <a:schemeClr val="bg1"/>
          </a:solidFill>
          <a:ln w="317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0" name="Ovale 19"/>
          <p:cNvSpPr/>
          <p:nvPr/>
        </p:nvSpPr>
        <p:spPr>
          <a:xfrm>
            <a:off x="1115616" y="2276872"/>
            <a:ext cx="504056" cy="504056"/>
          </a:xfrm>
          <a:prstGeom prst="ellipse">
            <a:avLst/>
          </a:prstGeom>
          <a:solidFill>
            <a:schemeClr val="bg1"/>
          </a:solidFill>
          <a:ln w="317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1" name="Ovale 20"/>
          <p:cNvSpPr/>
          <p:nvPr/>
        </p:nvSpPr>
        <p:spPr>
          <a:xfrm>
            <a:off x="1115616" y="2924944"/>
            <a:ext cx="504056" cy="504056"/>
          </a:xfrm>
          <a:prstGeom prst="ellipse">
            <a:avLst/>
          </a:prstGeom>
          <a:solidFill>
            <a:schemeClr val="bg1"/>
          </a:solidFill>
          <a:ln w="317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1" name="Ovale 10"/>
          <p:cNvSpPr/>
          <p:nvPr/>
        </p:nvSpPr>
        <p:spPr>
          <a:xfrm>
            <a:off x="1619672" y="1772816"/>
            <a:ext cx="504056" cy="504056"/>
          </a:xfrm>
          <a:prstGeom prst="ellipse">
            <a:avLst/>
          </a:prstGeom>
          <a:solidFill>
            <a:schemeClr val="bg1"/>
          </a:solidFill>
          <a:ln w="317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grpSp>
        <p:nvGrpSpPr>
          <p:cNvPr id="2" name="Gruppo 49"/>
          <p:cNvGrpSpPr/>
          <p:nvPr/>
        </p:nvGrpSpPr>
        <p:grpSpPr>
          <a:xfrm>
            <a:off x="1619672" y="2276872"/>
            <a:ext cx="1224136" cy="1093035"/>
            <a:chOff x="2483768" y="3501008"/>
            <a:chExt cx="1224136" cy="1093035"/>
          </a:xfrm>
        </p:grpSpPr>
        <p:cxnSp>
          <p:nvCxnSpPr>
            <p:cNvPr id="29" name="Connettore 1 28"/>
            <p:cNvCxnSpPr/>
            <p:nvPr/>
          </p:nvCxnSpPr>
          <p:spPr>
            <a:xfrm flipV="1">
              <a:off x="2483768" y="3753036"/>
              <a:ext cx="0" cy="637369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Connettore 1 29"/>
            <p:cNvCxnSpPr/>
            <p:nvPr/>
          </p:nvCxnSpPr>
          <p:spPr>
            <a:xfrm flipH="1" flipV="1">
              <a:off x="2735796" y="3501008"/>
              <a:ext cx="972108" cy="252028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Connettore 1 30"/>
            <p:cNvCxnSpPr/>
            <p:nvPr/>
          </p:nvCxnSpPr>
          <p:spPr>
            <a:xfrm flipH="1" flipV="1">
              <a:off x="2735796" y="3501008"/>
              <a:ext cx="972107" cy="881328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Connettore 1 31"/>
            <p:cNvCxnSpPr/>
            <p:nvPr/>
          </p:nvCxnSpPr>
          <p:spPr>
            <a:xfrm flipH="1" flipV="1">
              <a:off x="2735796" y="3501008"/>
              <a:ext cx="51954" cy="1090612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Connettore 1 32"/>
            <p:cNvCxnSpPr/>
            <p:nvPr/>
          </p:nvCxnSpPr>
          <p:spPr>
            <a:xfrm>
              <a:off x="2735796" y="3501008"/>
              <a:ext cx="720080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Connettore 1 33"/>
            <p:cNvCxnSpPr/>
            <p:nvPr/>
          </p:nvCxnSpPr>
          <p:spPr>
            <a:xfrm flipV="1">
              <a:off x="2787750" y="4581128"/>
              <a:ext cx="668126" cy="10492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Connettore 1 34"/>
            <p:cNvCxnSpPr/>
            <p:nvPr/>
          </p:nvCxnSpPr>
          <p:spPr>
            <a:xfrm>
              <a:off x="3455876" y="3501008"/>
              <a:ext cx="252028" cy="252028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Connettore 1 35"/>
            <p:cNvCxnSpPr/>
            <p:nvPr/>
          </p:nvCxnSpPr>
          <p:spPr>
            <a:xfrm flipV="1">
              <a:off x="3455876" y="4382336"/>
              <a:ext cx="252027" cy="198792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Connettore 1 36"/>
            <p:cNvCxnSpPr/>
            <p:nvPr/>
          </p:nvCxnSpPr>
          <p:spPr>
            <a:xfrm flipV="1">
              <a:off x="2483768" y="3501008"/>
              <a:ext cx="252028" cy="252028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Connettore 1 37"/>
            <p:cNvCxnSpPr/>
            <p:nvPr/>
          </p:nvCxnSpPr>
          <p:spPr>
            <a:xfrm flipV="1">
              <a:off x="2483768" y="3501008"/>
              <a:ext cx="252028" cy="889397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Connettore 1 38"/>
            <p:cNvCxnSpPr/>
            <p:nvPr/>
          </p:nvCxnSpPr>
          <p:spPr>
            <a:xfrm flipV="1">
              <a:off x="2787750" y="4382336"/>
              <a:ext cx="920153" cy="209284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Connettore 1 39"/>
            <p:cNvCxnSpPr/>
            <p:nvPr/>
          </p:nvCxnSpPr>
          <p:spPr>
            <a:xfrm flipV="1">
              <a:off x="2787750" y="3753036"/>
              <a:ext cx="920154" cy="838584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Connettore 1 40"/>
            <p:cNvCxnSpPr/>
            <p:nvPr/>
          </p:nvCxnSpPr>
          <p:spPr>
            <a:xfrm flipV="1">
              <a:off x="2787750" y="3501008"/>
              <a:ext cx="668126" cy="1090612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Connettore 1 41"/>
            <p:cNvCxnSpPr/>
            <p:nvPr/>
          </p:nvCxnSpPr>
          <p:spPr>
            <a:xfrm flipH="1" flipV="1">
              <a:off x="2483768" y="4390405"/>
              <a:ext cx="303982" cy="201215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Connettore 1 42"/>
            <p:cNvCxnSpPr/>
            <p:nvPr/>
          </p:nvCxnSpPr>
          <p:spPr>
            <a:xfrm flipH="1">
              <a:off x="2483768" y="3753036"/>
              <a:ext cx="1224136" cy="637369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Connettore 1 43"/>
            <p:cNvCxnSpPr/>
            <p:nvPr/>
          </p:nvCxnSpPr>
          <p:spPr>
            <a:xfrm flipH="1">
              <a:off x="2483768" y="4382336"/>
              <a:ext cx="1224135" cy="18772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Connettore 1 44"/>
            <p:cNvCxnSpPr/>
            <p:nvPr/>
          </p:nvCxnSpPr>
          <p:spPr>
            <a:xfrm flipV="1">
              <a:off x="3455876" y="3501008"/>
              <a:ext cx="0" cy="108012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Connettore 1 45"/>
            <p:cNvCxnSpPr/>
            <p:nvPr/>
          </p:nvCxnSpPr>
          <p:spPr>
            <a:xfrm flipH="1">
              <a:off x="2483768" y="3501008"/>
              <a:ext cx="972108" cy="252028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Connettore 1 46"/>
            <p:cNvCxnSpPr/>
            <p:nvPr/>
          </p:nvCxnSpPr>
          <p:spPr>
            <a:xfrm>
              <a:off x="2483768" y="4401108"/>
              <a:ext cx="994586" cy="192935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9" name="Pergamena 1 48"/>
          <p:cNvSpPr/>
          <p:nvPr/>
        </p:nvSpPr>
        <p:spPr>
          <a:xfrm>
            <a:off x="395536" y="1652489"/>
            <a:ext cx="864096" cy="984423"/>
          </a:xfrm>
          <a:prstGeom prst="verticalScroll">
            <a:avLst>
              <a:gd name="adj" fmla="val 25000"/>
            </a:avLst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3" name="Pergamena 1 52"/>
          <p:cNvSpPr/>
          <p:nvPr/>
        </p:nvSpPr>
        <p:spPr>
          <a:xfrm>
            <a:off x="1475656" y="764704"/>
            <a:ext cx="864096" cy="984423"/>
          </a:xfrm>
          <a:prstGeom prst="verticalScroll">
            <a:avLst>
              <a:gd name="adj" fmla="val 25000"/>
            </a:avLst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4" name="Pergamena 1 53"/>
          <p:cNvSpPr/>
          <p:nvPr/>
        </p:nvSpPr>
        <p:spPr>
          <a:xfrm>
            <a:off x="2339752" y="764704"/>
            <a:ext cx="864096" cy="984423"/>
          </a:xfrm>
          <a:prstGeom prst="verticalScroll">
            <a:avLst>
              <a:gd name="adj" fmla="val 25000"/>
            </a:avLst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5" name="Pergamena 1 54"/>
          <p:cNvSpPr/>
          <p:nvPr/>
        </p:nvSpPr>
        <p:spPr>
          <a:xfrm>
            <a:off x="3347864" y="1641856"/>
            <a:ext cx="864096" cy="984423"/>
          </a:xfrm>
          <a:prstGeom prst="verticalScroll">
            <a:avLst>
              <a:gd name="adj" fmla="val 25000"/>
            </a:avLst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6" name="Pergamena 1 55"/>
          <p:cNvSpPr/>
          <p:nvPr/>
        </p:nvSpPr>
        <p:spPr>
          <a:xfrm>
            <a:off x="323528" y="2732609"/>
            <a:ext cx="864096" cy="984423"/>
          </a:xfrm>
          <a:prstGeom prst="verticalScroll">
            <a:avLst>
              <a:gd name="adj" fmla="val 25000"/>
            </a:avLst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7" name="Pergamena 1 56"/>
          <p:cNvSpPr/>
          <p:nvPr/>
        </p:nvSpPr>
        <p:spPr>
          <a:xfrm>
            <a:off x="3275856" y="2772718"/>
            <a:ext cx="864096" cy="984423"/>
          </a:xfrm>
          <a:prstGeom prst="verticalScroll">
            <a:avLst>
              <a:gd name="adj" fmla="val 25000"/>
            </a:avLst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8" name="Pergamena 1 57"/>
          <p:cNvSpPr/>
          <p:nvPr/>
        </p:nvSpPr>
        <p:spPr>
          <a:xfrm>
            <a:off x="1331640" y="3933056"/>
            <a:ext cx="864096" cy="984423"/>
          </a:xfrm>
          <a:prstGeom prst="verticalScroll">
            <a:avLst>
              <a:gd name="adj" fmla="val 25000"/>
            </a:avLst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9" name="Pergamena 1 58"/>
          <p:cNvSpPr/>
          <p:nvPr/>
        </p:nvSpPr>
        <p:spPr>
          <a:xfrm>
            <a:off x="2195736" y="3933056"/>
            <a:ext cx="864096" cy="984423"/>
          </a:xfrm>
          <a:prstGeom prst="verticalScroll">
            <a:avLst>
              <a:gd name="adj" fmla="val 25000"/>
            </a:avLst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0" name="CasellaDiTesto 59"/>
          <p:cNvSpPr txBox="1"/>
          <p:nvPr/>
        </p:nvSpPr>
        <p:spPr>
          <a:xfrm>
            <a:off x="5076056" y="1196752"/>
            <a:ext cx="3888432" cy="1107996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200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Consistency:</a:t>
            </a:r>
          </a:p>
          <a:p>
            <a:r>
              <a:rPr lang="en-US" sz="2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all nodes always agree on the current state of the ledger </a:t>
            </a:r>
            <a:endParaRPr lang="en-US" sz="2200" baseline="30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1" name="CasellaDiTesto 60"/>
          <p:cNvSpPr txBox="1"/>
          <p:nvPr/>
        </p:nvSpPr>
        <p:spPr>
          <a:xfrm>
            <a:off x="5076056" y="2852936"/>
            <a:ext cx="3888432" cy="1446550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200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Eventual consistency:</a:t>
            </a:r>
          </a:p>
          <a:p>
            <a:r>
              <a:rPr lang="en-US" sz="2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all nodes eventually agree on the current state of the ledger (if no new updates are issued) </a:t>
            </a:r>
            <a:endParaRPr lang="en-US" sz="2200" baseline="30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8" name="Rettangolo 47"/>
          <p:cNvSpPr/>
          <p:nvPr/>
        </p:nvSpPr>
        <p:spPr>
          <a:xfrm>
            <a:off x="1763688" y="1012627"/>
            <a:ext cx="288032" cy="112117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1" name="Rettangolo 50"/>
          <p:cNvSpPr/>
          <p:nvPr/>
        </p:nvSpPr>
        <p:spPr>
          <a:xfrm>
            <a:off x="1763688" y="1165027"/>
            <a:ext cx="288032" cy="112117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2" name="Rettangolo 51"/>
          <p:cNvSpPr/>
          <p:nvPr/>
        </p:nvSpPr>
        <p:spPr>
          <a:xfrm>
            <a:off x="1763688" y="1319502"/>
            <a:ext cx="288032" cy="112117"/>
          </a:xfrm>
          <a:prstGeom prst="rect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2" name="Rettangolo 61"/>
          <p:cNvSpPr/>
          <p:nvPr/>
        </p:nvSpPr>
        <p:spPr>
          <a:xfrm>
            <a:off x="1763688" y="1484784"/>
            <a:ext cx="288032" cy="112117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3" name="Rettangolo 62"/>
          <p:cNvSpPr/>
          <p:nvPr/>
        </p:nvSpPr>
        <p:spPr>
          <a:xfrm>
            <a:off x="1619672" y="4212878"/>
            <a:ext cx="288032" cy="112117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4" name="Rettangolo 63"/>
          <p:cNvSpPr/>
          <p:nvPr/>
        </p:nvSpPr>
        <p:spPr>
          <a:xfrm>
            <a:off x="1619672" y="4365278"/>
            <a:ext cx="288032" cy="112117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5" name="Rettangolo 64"/>
          <p:cNvSpPr/>
          <p:nvPr/>
        </p:nvSpPr>
        <p:spPr>
          <a:xfrm>
            <a:off x="1619672" y="4519753"/>
            <a:ext cx="288032" cy="112117"/>
          </a:xfrm>
          <a:prstGeom prst="rect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6" name="Rettangolo 65"/>
          <p:cNvSpPr/>
          <p:nvPr/>
        </p:nvSpPr>
        <p:spPr>
          <a:xfrm>
            <a:off x="1619672" y="4685035"/>
            <a:ext cx="288032" cy="112117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7" name="Rettangolo 66"/>
          <p:cNvSpPr/>
          <p:nvPr/>
        </p:nvSpPr>
        <p:spPr>
          <a:xfrm>
            <a:off x="2483768" y="4221088"/>
            <a:ext cx="288032" cy="112117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8" name="Rettangolo 67"/>
          <p:cNvSpPr/>
          <p:nvPr/>
        </p:nvSpPr>
        <p:spPr>
          <a:xfrm>
            <a:off x="2483768" y="4373488"/>
            <a:ext cx="288032" cy="112117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9" name="Rettangolo 68"/>
          <p:cNvSpPr/>
          <p:nvPr/>
        </p:nvSpPr>
        <p:spPr>
          <a:xfrm>
            <a:off x="2483768" y="4527963"/>
            <a:ext cx="288032" cy="112117"/>
          </a:xfrm>
          <a:prstGeom prst="rect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0" name="Rettangolo 69"/>
          <p:cNvSpPr/>
          <p:nvPr/>
        </p:nvSpPr>
        <p:spPr>
          <a:xfrm>
            <a:off x="2483768" y="4693245"/>
            <a:ext cx="288032" cy="112117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1" name="Rettangolo 70"/>
          <p:cNvSpPr/>
          <p:nvPr/>
        </p:nvSpPr>
        <p:spPr>
          <a:xfrm>
            <a:off x="2636168" y="1052736"/>
            <a:ext cx="288032" cy="112117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2" name="Rettangolo 71"/>
          <p:cNvSpPr/>
          <p:nvPr/>
        </p:nvSpPr>
        <p:spPr>
          <a:xfrm>
            <a:off x="2636168" y="1205136"/>
            <a:ext cx="288032" cy="112117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3" name="Rettangolo 72"/>
          <p:cNvSpPr/>
          <p:nvPr/>
        </p:nvSpPr>
        <p:spPr>
          <a:xfrm>
            <a:off x="2636168" y="1359611"/>
            <a:ext cx="288032" cy="112117"/>
          </a:xfrm>
          <a:prstGeom prst="rect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4" name="Rettangolo 73"/>
          <p:cNvSpPr/>
          <p:nvPr/>
        </p:nvSpPr>
        <p:spPr>
          <a:xfrm>
            <a:off x="2636168" y="1524893"/>
            <a:ext cx="288032" cy="112117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5" name="Rettangolo 74"/>
          <p:cNvSpPr/>
          <p:nvPr/>
        </p:nvSpPr>
        <p:spPr>
          <a:xfrm>
            <a:off x="3635896" y="1908622"/>
            <a:ext cx="288032" cy="112117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6" name="Rettangolo 75"/>
          <p:cNvSpPr/>
          <p:nvPr/>
        </p:nvSpPr>
        <p:spPr>
          <a:xfrm>
            <a:off x="3635896" y="2061022"/>
            <a:ext cx="288032" cy="112117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7" name="Rettangolo 76"/>
          <p:cNvSpPr/>
          <p:nvPr/>
        </p:nvSpPr>
        <p:spPr>
          <a:xfrm>
            <a:off x="3635896" y="2215497"/>
            <a:ext cx="288032" cy="112117"/>
          </a:xfrm>
          <a:prstGeom prst="rect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8" name="Rettangolo 77"/>
          <p:cNvSpPr/>
          <p:nvPr/>
        </p:nvSpPr>
        <p:spPr>
          <a:xfrm>
            <a:off x="3635896" y="2380779"/>
            <a:ext cx="288032" cy="112117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9" name="Rettangolo 78"/>
          <p:cNvSpPr/>
          <p:nvPr/>
        </p:nvSpPr>
        <p:spPr>
          <a:xfrm>
            <a:off x="3563888" y="3060750"/>
            <a:ext cx="288032" cy="112117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80" name="Rettangolo 79"/>
          <p:cNvSpPr/>
          <p:nvPr/>
        </p:nvSpPr>
        <p:spPr>
          <a:xfrm>
            <a:off x="3563888" y="3213150"/>
            <a:ext cx="288032" cy="112117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81" name="Rettangolo 80"/>
          <p:cNvSpPr/>
          <p:nvPr/>
        </p:nvSpPr>
        <p:spPr>
          <a:xfrm>
            <a:off x="3563888" y="3367625"/>
            <a:ext cx="288032" cy="112117"/>
          </a:xfrm>
          <a:prstGeom prst="rect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82" name="Rettangolo 81"/>
          <p:cNvSpPr/>
          <p:nvPr/>
        </p:nvSpPr>
        <p:spPr>
          <a:xfrm>
            <a:off x="3563888" y="3532907"/>
            <a:ext cx="288032" cy="112117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83" name="Rettangolo 82"/>
          <p:cNvSpPr/>
          <p:nvPr/>
        </p:nvSpPr>
        <p:spPr>
          <a:xfrm>
            <a:off x="611560" y="3007585"/>
            <a:ext cx="288032" cy="112117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84" name="Rettangolo 83"/>
          <p:cNvSpPr/>
          <p:nvPr/>
        </p:nvSpPr>
        <p:spPr>
          <a:xfrm>
            <a:off x="611560" y="3159985"/>
            <a:ext cx="288032" cy="112117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85" name="Rettangolo 84"/>
          <p:cNvSpPr/>
          <p:nvPr/>
        </p:nvSpPr>
        <p:spPr>
          <a:xfrm>
            <a:off x="611560" y="3314460"/>
            <a:ext cx="288032" cy="112117"/>
          </a:xfrm>
          <a:prstGeom prst="rect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86" name="Rettangolo 85"/>
          <p:cNvSpPr/>
          <p:nvPr/>
        </p:nvSpPr>
        <p:spPr>
          <a:xfrm>
            <a:off x="611560" y="3479742"/>
            <a:ext cx="288032" cy="112117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87" name="Rettangolo 86"/>
          <p:cNvSpPr/>
          <p:nvPr/>
        </p:nvSpPr>
        <p:spPr>
          <a:xfrm>
            <a:off x="683568" y="1908622"/>
            <a:ext cx="288032" cy="112117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88" name="Rettangolo 87"/>
          <p:cNvSpPr/>
          <p:nvPr/>
        </p:nvSpPr>
        <p:spPr>
          <a:xfrm>
            <a:off x="683568" y="2061022"/>
            <a:ext cx="288032" cy="112117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89" name="Rettangolo 88"/>
          <p:cNvSpPr/>
          <p:nvPr/>
        </p:nvSpPr>
        <p:spPr>
          <a:xfrm>
            <a:off x="683568" y="2215497"/>
            <a:ext cx="288032" cy="112117"/>
          </a:xfrm>
          <a:prstGeom prst="rect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90" name="Rettangolo 89"/>
          <p:cNvSpPr/>
          <p:nvPr/>
        </p:nvSpPr>
        <p:spPr>
          <a:xfrm>
            <a:off x="683568" y="2380779"/>
            <a:ext cx="288032" cy="112117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 animBg="1"/>
      <p:bldP spid="52" grpId="0" animBg="1"/>
      <p:bldP spid="62" grpId="0" animBg="1"/>
      <p:bldP spid="63" grpId="0" animBg="1"/>
      <p:bldP spid="64" grpId="0" animBg="1"/>
      <p:bldP spid="65" grpId="0" animBg="1"/>
      <p:bldP spid="66" grpId="0" animBg="1"/>
      <p:bldP spid="67" grpId="0" animBg="1"/>
      <p:bldP spid="68" grpId="0" animBg="1"/>
      <p:bldP spid="69" grpId="0" animBg="1"/>
      <p:bldP spid="70" grpId="0" animBg="1"/>
      <p:bldP spid="71" grpId="0" animBg="1"/>
      <p:bldP spid="72" grpId="0" animBg="1"/>
      <p:bldP spid="73" grpId="0" animBg="1"/>
      <p:bldP spid="74" grpId="0" animBg="1"/>
      <p:bldP spid="75" grpId="0" animBg="1"/>
      <p:bldP spid="76" grpId="0" animBg="1"/>
      <p:bldP spid="77" grpId="0" animBg="1"/>
      <p:bldP spid="78" grpId="0" animBg="1"/>
      <p:bldP spid="79" grpId="0" animBg="1"/>
      <p:bldP spid="80" grpId="0" animBg="1"/>
      <p:bldP spid="81" grpId="0" animBg="1"/>
      <p:bldP spid="82" grpId="0" animBg="1"/>
      <p:bldP spid="83" grpId="0" animBg="1"/>
      <p:bldP spid="84" grpId="0" animBg="1"/>
      <p:bldP spid="85" grpId="0" animBg="1"/>
      <p:bldP spid="86" grpId="0" animBg="1"/>
      <p:bldP spid="87" grpId="0" animBg="1"/>
      <p:bldP spid="88" grpId="0" animBg="1"/>
      <p:bldP spid="89" grpId="0" animBg="1"/>
      <p:bldP spid="90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204864"/>
            <a:ext cx="7772400" cy="1656184"/>
          </a:xfrm>
          <a:noFill/>
          <a:ln w="50800"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b="1" dirty="0">
                <a:solidFill>
                  <a:schemeClr val="tx2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Book Antiqua" pitchFamily="18" charset="0"/>
              </a:rPr>
              <a:t>how to solve the distributed ledger problem</a:t>
            </a:r>
          </a:p>
        </p:txBody>
      </p:sp>
      <p:sp>
        <p:nvSpPr>
          <p:cNvPr id="6" name="Sottotitolo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CasellaDiTesto 15"/>
          <p:cNvSpPr txBox="1"/>
          <p:nvPr/>
        </p:nvSpPr>
        <p:spPr>
          <a:xfrm>
            <a:off x="2957588" y="116632"/>
            <a:ext cx="60789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28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distributed ledger via repeated consensus</a:t>
            </a:r>
            <a:endParaRPr lang="en-US" sz="2400" dirty="0">
              <a:solidFill>
                <a:srgbClr val="0033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51" name="Gruppo 50"/>
          <p:cNvGrpSpPr/>
          <p:nvPr/>
        </p:nvGrpSpPr>
        <p:grpSpPr>
          <a:xfrm>
            <a:off x="1115616" y="1772816"/>
            <a:ext cx="2232248" cy="2088232"/>
            <a:chOff x="1115616" y="1772816"/>
            <a:chExt cx="2232248" cy="2088232"/>
          </a:xfrm>
        </p:grpSpPr>
        <p:sp>
          <p:nvSpPr>
            <p:cNvPr id="12" name="Ovale 11"/>
            <p:cNvSpPr/>
            <p:nvPr/>
          </p:nvSpPr>
          <p:spPr>
            <a:xfrm>
              <a:off x="2339752" y="1772816"/>
              <a:ext cx="504056" cy="504056"/>
            </a:xfrm>
            <a:prstGeom prst="ellipse">
              <a:avLst/>
            </a:prstGeom>
            <a:solidFill>
              <a:schemeClr val="bg1"/>
            </a:solidFill>
            <a:ln w="317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3" name="Ovale 12"/>
            <p:cNvSpPr/>
            <p:nvPr/>
          </p:nvSpPr>
          <p:spPr>
            <a:xfrm>
              <a:off x="1619672" y="3356992"/>
              <a:ext cx="504056" cy="504056"/>
            </a:xfrm>
            <a:prstGeom prst="ellipse">
              <a:avLst/>
            </a:prstGeom>
            <a:solidFill>
              <a:schemeClr val="bg1"/>
            </a:solidFill>
            <a:ln w="317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5" name="Ovale 14"/>
            <p:cNvSpPr/>
            <p:nvPr/>
          </p:nvSpPr>
          <p:spPr>
            <a:xfrm>
              <a:off x="2339752" y="3356992"/>
              <a:ext cx="504056" cy="504056"/>
            </a:xfrm>
            <a:prstGeom prst="ellipse">
              <a:avLst/>
            </a:prstGeom>
            <a:solidFill>
              <a:schemeClr val="bg1"/>
            </a:solidFill>
            <a:ln w="317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8" name="Ovale 17"/>
            <p:cNvSpPr/>
            <p:nvPr/>
          </p:nvSpPr>
          <p:spPr>
            <a:xfrm>
              <a:off x="2843808" y="2276872"/>
              <a:ext cx="504056" cy="504056"/>
            </a:xfrm>
            <a:prstGeom prst="ellipse">
              <a:avLst/>
            </a:prstGeom>
            <a:solidFill>
              <a:schemeClr val="bg1"/>
            </a:solidFill>
            <a:ln w="317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9" name="Ovale 18"/>
            <p:cNvSpPr/>
            <p:nvPr/>
          </p:nvSpPr>
          <p:spPr>
            <a:xfrm>
              <a:off x="2843808" y="2924944"/>
              <a:ext cx="504056" cy="504056"/>
            </a:xfrm>
            <a:prstGeom prst="ellipse">
              <a:avLst/>
            </a:prstGeom>
            <a:solidFill>
              <a:schemeClr val="bg1"/>
            </a:solidFill>
            <a:ln w="317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20" name="Ovale 19"/>
            <p:cNvSpPr/>
            <p:nvPr/>
          </p:nvSpPr>
          <p:spPr>
            <a:xfrm>
              <a:off x="1115616" y="2276872"/>
              <a:ext cx="504056" cy="504056"/>
            </a:xfrm>
            <a:prstGeom prst="ellipse">
              <a:avLst/>
            </a:prstGeom>
            <a:solidFill>
              <a:schemeClr val="bg1"/>
            </a:solidFill>
            <a:ln w="317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21" name="Ovale 20"/>
            <p:cNvSpPr/>
            <p:nvPr/>
          </p:nvSpPr>
          <p:spPr>
            <a:xfrm>
              <a:off x="1115616" y="2924944"/>
              <a:ext cx="504056" cy="504056"/>
            </a:xfrm>
            <a:prstGeom prst="ellipse">
              <a:avLst/>
            </a:prstGeom>
            <a:solidFill>
              <a:schemeClr val="bg1"/>
            </a:solidFill>
            <a:ln w="317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1" name="Ovale 10"/>
            <p:cNvSpPr/>
            <p:nvPr/>
          </p:nvSpPr>
          <p:spPr>
            <a:xfrm>
              <a:off x="1619672" y="1772816"/>
              <a:ext cx="504056" cy="504056"/>
            </a:xfrm>
            <a:prstGeom prst="ellipse">
              <a:avLst/>
            </a:prstGeom>
            <a:solidFill>
              <a:schemeClr val="bg1"/>
            </a:solidFill>
            <a:ln w="317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grpSp>
          <p:nvGrpSpPr>
            <p:cNvPr id="2" name="Gruppo 49"/>
            <p:cNvGrpSpPr/>
            <p:nvPr/>
          </p:nvGrpSpPr>
          <p:grpSpPr>
            <a:xfrm>
              <a:off x="1619672" y="2276872"/>
              <a:ext cx="1224136" cy="1093035"/>
              <a:chOff x="2483768" y="3501008"/>
              <a:chExt cx="1224136" cy="1093035"/>
            </a:xfrm>
          </p:grpSpPr>
          <p:cxnSp>
            <p:nvCxnSpPr>
              <p:cNvPr id="29" name="Connettore 1 28"/>
              <p:cNvCxnSpPr/>
              <p:nvPr/>
            </p:nvCxnSpPr>
            <p:spPr>
              <a:xfrm flipV="1">
                <a:off x="2483768" y="3753036"/>
                <a:ext cx="0" cy="637369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Connettore 1 29"/>
              <p:cNvCxnSpPr/>
              <p:nvPr/>
            </p:nvCxnSpPr>
            <p:spPr>
              <a:xfrm flipH="1" flipV="1">
                <a:off x="2735796" y="3501008"/>
                <a:ext cx="972108" cy="252028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Connettore 1 30"/>
              <p:cNvCxnSpPr/>
              <p:nvPr/>
            </p:nvCxnSpPr>
            <p:spPr>
              <a:xfrm flipH="1" flipV="1">
                <a:off x="2735796" y="3501008"/>
                <a:ext cx="972107" cy="881328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Connettore 1 31"/>
              <p:cNvCxnSpPr/>
              <p:nvPr/>
            </p:nvCxnSpPr>
            <p:spPr>
              <a:xfrm flipH="1" flipV="1">
                <a:off x="2735796" y="3501008"/>
                <a:ext cx="51954" cy="1090612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Connettore 1 32"/>
              <p:cNvCxnSpPr/>
              <p:nvPr/>
            </p:nvCxnSpPr>
            <p:spPr>
              <a:xfrm>
                <a:off x="2735796" y="3501008"/>
                <a:ext cx="720080" cy="0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Connettore 1 33"/>
              <p:cNvCxnSpPr/>
              <p:nvPr/>
            </p:nvCxnSpPr>
            <p:spPr>
              <a:xfrm flipV="1">
                <a:off x="2787750" y="4581128"/>
                <a:ext cx="668126" cy="10492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Connettore 1 34"/>
              <p:cNvCxnSpPr/>
              <p:nvPr/>
            </p:nvCxnSpPr>
            <p:spPr>
              <a:xfrm>
                <a:off x="3455876" y="3501008"/>
                <a:ext cx="252028" cy="252028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Connettore 1 35"/>
              <p:cNvCxnSpPr/>
              <p:nvPr/>
            </p:nvCxnSpPr>
            <p:spPr>
              <a:xfrm flipV="1">
                <a:off x="3455876" y="4382336"/>
                <a:ext cx="252027" cy="198792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Connettore 1 36"/>
              <p:cNvCxnSpPr/>
              <p:nvPr/>
            </p:nvCxnSpPr>
            <p:spPr>
              <a:xfrm flipV="1">
                <a:off x="2483768" y="3501008"/>
                <a:ext cx="252028" cy="252028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Connettore 1 37"/>
              <p:cNvCxnSpPr/>
              <p:nvPr/>
            </p:nvCxnSpPr>
            <p:spPr>
              <a:xfrm flipV="1">
                <a:off x="2483768" y="3501008"/>
                <a:ext cx="252028" cy="889397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Connettore 1 38"/>
              <p:cNvCxnSpPr/>
              <p:nvPr/>
            </p:nvCxnSpPr>
            <p:spPr>
              <a:xfrm flipV="1">
                <a:off x="2787750" y="4382336"/>
                <a:ext cx="920153" cy="209284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" name="Connettore 1 39"/>
              <p:cNvCxnSpPr/>
              <p:nvPr/>
            </p:nvCxnSpPr>
            <p:spPr>
              <a:xfrm flipV="1">
                <a:off x="2787750" y="3753036"/>
                <a:ext cx="920154" cy="838584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" name="Connettore 1 40"/>
              <p:cNvCxnSpPr/>
              <p:nvPr/>
            </p:nvCxnSpPr>
            <p:spPr>
              <a:xfrm flipV="1">
                <a:off x="2787750" y="3501008"/>
                <a:ext cx="668126" cy="1090612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" name="Connettore 1 41"/>
              <p:cNvCxnSpPr/>
              <p:nvPr/>
            </p:nvCxnSpPr>
            <p:spPr>
              <a:xfrm flipH="1" flipV="1">
                <a:off x="2483768" y="4390405"/>
                <a:ext cx="303982" cy="201215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Connettore 1 42"/>
              <p:cNvCxnSpPr/>
              <p:nvPr/>
            </p:nvCxnSpPr>
            <p:spPr>
              <a:xfrm flipH="1">
                <a:off x="2483768" y="3753036"/>
                <a:ext cx="1224136" cy="637369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" name="Connettore 1 43"/>
              <p:cNvCxnSpPr/>
              <p:nvPr/>
            </p:nvCxnSpPr>
            <p:spPr>
              <a:xfrm flipH="1">
                <a:off x="2483768" y="4382336"/>
                <a:ext cx="1224135" cy="18772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Connettore 1 44"/>
              <p:cNvCxnSpPr/>
              <p:nvPr/>
            </p:nvCxnSpPr>
            <p:spPr>
              <a:xfrm flipV="1">
                <a:off x="3455876" y="3501008"/>
                <a:ext cx="0" cy="1080120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Connettore 1 45"/>
              <p:cNvCxnSpPr/>
              <p:nvPr/>
            </p:nvCxnSpPr>
            <p:spPr>
              <a:xfrm flipH="1">
                <a:off x="2483768" y="3501008"/>
                <a:ext cx="972108" cy="252028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" name="Connettore 1 46"/>
              <p:cNvCxnSpPr/>
              <p:nvPr/>
            </p:nvCxnSpPr>
            <p:spPr>
              <a:xfrm>
                <a:off x="2483768" y="4401108"/>
                <a:ext cx="994586" cy="192935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49" name="Pergamena 1 48"/>
          <p:cNvSpPr/>
          <p:nvPr/>
        </p:nvSpPr>
        <p:spPr>
          <a:xfrm>
            <a:off x="395536" y="1652489"/>
            <a:ext cx="864096" cy="984423"/>
          </a:xfrm>
          <a:prstGeom prst="verticalScroll">
            <a:avLst>
              <a:gd name="adj" fmla="val 25000"/>
            </a:avLst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3" name="Pergamena 1 52"/>
          <p:cNvSpPr/>
          <p:nvPr/>
        </p:nvSpPr>
        <p:spPr>
          <a:xfrm>
            <a:off x="1475656" y="764704"/>
            <a:ext cx="864096" cy="984423"/>
          </a:xfrm>
          <a:prstGeom prst="verticalScroll">
            <a:avLst>
              <a:gd name="adj" fmla="val 25000"/>
            </a:avLst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4" name="Pergamena 1 53"/>
          <p:cNvSpPr/>
          <p:nvPr/>
        </p:nvSpPr>
        <p:spPr>
          <a:xfrm>
            <a:off x="2339752" y="764704"/>
            <a:ext cx="864096" cy="984423"/>
          </a:xfrm>
          <a:prstGeom prst="verticalScroll">
            <a:avLst>
              <a:gd name="adj" fmla="val 25000"/>
            </a:avLst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5" name="Pergamena 1 54"/>
          <p:cNvSpPr/>
          <p:nvPr/>
        </p:nvSpPr>
        <p:spPr>
          <a:xfrm>
            <a:off x="3347864" y="1641856"/>
            <a:ext cx="864096" cy="984423"/>
          </a:xfrm>
          <a:prstGeom prst="verticalScroll">
            <a:avLst>
              <a:gd name="adj" fmla="val 25000"/>
            </a:avLst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6" name="Pergamena 1 55"/>
          <p:cNvSpPr/>
          <p:nvPr/>
        </p:nvSpPr>
        <p:spPr>
          <a:xfrm>
            <a:off x="323528" y="2732609"/>
            <a:ext cx="864096" cy="984423"/>
          </a:xfrm>
          <a:prstGeom prst="verticalScroll">
            <a:avLst>
              <a:gd name="adj" fmla="val 25000"/>
            </a:avLst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7" name="Pergamena 1 56"/>
          <p:cNvSpPr/>
          <p:nvPr/>
        </p:nvSpPr>
        <p:spPr>
          <a:xfrm>
            <a:off x="3275856" y="2772718"/>
            <a:ext cx="864096" cy="984423"/>
          </a:xfrm>
          <a:prstGeom prst="verticalScroll">
            <a:avLst>
              <a:gd name="adj" fmla="val 25000"/>
            </a:avLst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8" name="Pergamena 1 57"/>
          <p:cNvSpPr/>
          <p:nvPr/>
        </p:nvSpPr>
        <p:spPr>
          <a:xfrm>
            <a:off x="1331640" y="3933056"/>
            <a:ext cx="864096" cy="984423"/>
          </a:xfrm>
          <a:prstGeom prst="verticalScroll">
            <a:avLst>
              <a:gd name="adj" fmla="val 25000"/>
            </a:avLst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9" name="Pergamena 1 58"/>
          <p:cNvSpPr/>
          <p:nvPr/>
        </p:nvSpPr>
        <p:spPr>
          <a:xfrm>
            <a:off x="2195736" y="3933056"/>
            <a:ext cx="864096" cy="984423"/>
          </a:xfrm>
          <a:prstGeom prst="verticalScroll">
            <a:avLst>
              <a:gd name="adj" fmla="val 25000"/>
            </a:avLst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0" name="CasellaDiTesto 59"/>
          <p:cNvSpPr txBox="1"/>
          <p:nvPr/>
        </p:nvSpPr>
        <p:spPr>
          <a:xfrm>
            <a:off x="4932040" y="1484784"/>
            <a:ext cx="3888432" cy="461665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repeat:</a:t>
            </a:r>
          </a:p>
        </p:txBody>
      </p:sp>
      <p:sp>
        <p:nvSpPr>
          <p:cNvPr id="61" name="CasellaDiTesto 60"/>
          <p:cNvSpPr txBox="1"/>
          <p:nvPr/>
        </p:nvSpPr>
        <p:spPr>
          <a:xfrm>
            <a:off x="5067846" y="1916832"/>
            <a:ext cx="4032448" cy="430887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each node supports its command </a:t>
            </a:r>
            <a:endParaRPr lang="en-US" sz="2200" baseline="30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8" name="CasellaDiTesto 47"/>
          <p:cNvSpPr txBox="1"/>
          <p:nvPr/>
        </p:nvSpPr>
        <p:spPr>
          <a:xfrm>
            <a:off x="5076056" y="2350041"/>
            <a:ext cx="3960440" cy="1107996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buFontTx/>
              <a:buChar char="-"/>
            </a:pPr>
            <a:r>
              <a:rPr lang="en-US" sz="2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exchange messages to get an </a:t>
            </a:r>
          </a:p>
          <a:p>
            <a:r>
              <a:rPr lang="en-US" sz="2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agreement on the winning </a:t>
            </a:r>
          </a:p>
          <a:p>
            <a:r>
              <a:rPr lang="en-US" sz="2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command </a:t>
            </a:r>
            <a:endParaRPr lang="en-US" sz="2200" baseline="30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0" name="CasellaDiTesto 49"/>
          <p:cNvSpPr txBox="1"/>
          <p:nvPr/>
        </p:nvSpPr>
        <p:spPr>
          <a:xfrm>
            <a:off x="5076056" y="3429000"/>
            <a:ext cx="4032448" cy="1107996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buFontTx/>
              <a:buChar char="-"/>
            </a:pPr>
            <a:r>
              <a:rPr lang="en-US" sz="2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every node updates its (local) </a:t>
            </a:r>
          </a:p>
          <a:p>
            <a:r>
              <a:rPr lang="en-US" sz="2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ledger with the winning  </a:t>
            </a:r>
          </a:p>
          <a:p>
            <a:r>
              <a:rPr lang="en-US" sz="2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command </a:t>
            </a:r>
            <a:endParaRPr lang="en-US" sz="2200" baseline="30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/>
          <p:cNvSpPr txBox="1"/>
          <p:nvPr/>
        </p:nvSpPr>
        <p:spPr>
          <a:xfrm>
            <a:off x="107504" y="44625"/>
            <a:ext cx="885698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Understanding </a:t>
            </a:r>
          </a:p>
          <a:p>
            <a:pPr algn="ctr"/>
            <a:r>
              <a:rPr lang="en-US" sz="3600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Blockchain</a:t>
            </a:r>
            <a:r>
              <a:rPr lang="en-US" sz="36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technology</a:t>
            </a:r>
            <a:endParaRPr lang="en-US" sz="3600" baseline="30000" dirty="0">
              <a:solidFill>
                <a:srgbClr val="0033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Risultati immagini per blockchai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1916832"/>
            <a:ext cx="7168796" cy="4032448"/>
          </a:xfrm>
          <a:prstGeom prst="rect">
            <a:avLst/>
          </a:prstGeom>
          <a:noFill/>
        </p:spPr>
      </p:pic>
      <p:grpSp>
        <p:nvGrpSpPr>
          <p:cNvPr id="2" name="Gruppo 70"/>
          <p:cNvGrpSpPr/>
          <p:nvPr/>
        </p:nvGrpSpPr>
        <p:grpSpPr>
          <a:xfrm>
            <a:off x="2604095" y="2060848"/>
            <a:ext cx="4056137" cy="3979135"/>
            <a:chOff x="2604095" y="2060848"/>
            <a:chExt cx="4056137" cy="3979135"/>
          </a:xfrm>
        </p:grpSpPr>
        <p:sp>
          <p:nvSpPr>
            <p:cNvPr id="14" name="Esagono 13"/>
            <p:cNvSpPr/>
            <p:nvPr/>
          </p:nvSpPr>
          <p:spPr>
            <a:xfrm rot="19902844">
              <a:off x="2604095" y="2060848"/>
              <a:ext cx="4056137" cy="3672408"/>
            </a:xfrm>
            <a:prstGeom prst="hexagon">
              <a:avLst/>
            </a:prstGeom>
            <a:solidFill>
              <a:schemeClr val="bg1"/>
            </a:solidFill>
            <a:ln w="508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cxnSp>
          <p:nvCxnSpPr>
            <p:cNvPr id="16" name="Connettore 1 15"/>
            <p:cNvCxnSpPr>
              <a:stCxn id="14" idx="4"/>
            </p:cNvCxnSpPr>
            <p:nvPr/>
          </p:nvCxnSpPr>
          <p:spPr>
            <a:xfrm>
              <a:off x="2784609" y="2806085"/>
              <a:ext cx="1715383" cy="1126971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Connettore 1 18"/>
            <p:cNvCxnSpPr>
              <a:endCxn id="14" idx="0"/>
            </p:cNvCxnSpPr>
            <p:nvPr/>
          </p:nvCxnSpPr>
          <p:spPr>
            <a:xfrm flipV="1">
              <a:off x="4499992" y="2936007"/>
              <a:ext cx="1918076" cy="985987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Connettore 1 21"/>
            <p:cNvCxnSpPr>
              <a:stCxn id="14" idx="2"/>
            </p:cNvCxnSpPr>
            <p:nvPr/>
          </p:nvCxnSpPr>
          <p:spPr>
            <a:xfrm flipH="1" flipV="1">
              <a:off x="4499992" y="3933056"/>
              <a:ext cx="24867" cy="2106927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2" name="CasellaDiTesto 71"/>
          <p:cNvSpPr txBox="1"/>
          <p:nvPr/>
        </p:nvSpPr>
        <p:spPr>
          <a:xfrm>
            <a:off x="3563888" y="2535287"/>
            <a:ext cx="20882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cryptography </a:t>
            </a:r>
            <a:endParaRPr lang="en-US" sz="2400" baseline="30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3" name="CasellaDiTesto 72"/>
          <p:cNvSpPr txBox="1"/>
          <p:nvPr/>
        </p:nvSpPr>
        <p:spPr>
          <a:xfrm>
            <a:off x="2843808" y="3966155"/>
            <a:ext cx="15841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distributed</a:t>
            </a:r>
          </a:p>
          <a:p>
            <a:pPr algn="ctr"/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computing</a:t>
            </a:r>
          </a:p>
        </p:txBody>
      </p:sp>
      <p:sp>
        <p:nvSpPr>
          <p:cNvPr id="74" name="CasellaDiTesto 73"/>
          <p:cNvSpPr txBox="1"/>
          <p:nvPr/>
        </p:nvSpPr>
        <p:spPr>
          <a:xfrm>
            <a:off x="4644008" y="4005064"/>
            <a:ext cx="15841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game theory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" grpId="0"/>
      <p:bldP spid="73" grpId="0"/>
      <p:bldP spid="7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CasellaDiTesto 15"/>
          <p:cNvSpPr txBox="1"/>
          <p:nvPr/>
        </p:nvSpPr>
        <p:spPr>
          <a:xfrm>
            <a:off x="2957588" y="116632"/>
            <a:ext cx="60789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28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distributed ledger via repeated consensus</a:t>
            </a:r>
            <a:endParaRPr lang="en-US" sz="2400" dirty="0">
              <a:solidFill>
                <a:srgbClr val="0033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Ovale 11"/>
          <p:cNvSpPr/>
          <p:nvPr/>
        </p:nvSpPr>
        <p:spPr>
          <a:xfrm>
            <a:off x="2339752" y="1772816"/>
            <a:ext cx="504056" cy="504056"/>
          </a:xfrm>
          <a:prstGeom prst="ellipse">
            <a:avLst/>
          </a:prstGeom>
          <a:solidFill>
            <a:srgbClr val="0033CC"/>
          </a:solidFill>
          <a:ln w="317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3" name="Ovale 12"/>
          <p:cNvSpPr/>
          <p:nvPr/>
        </p:nvSpPr>
        <p:spPr>
          <a:xfrm>
            <a:off x="1619672" y="3356992"/>
            <a:ext cx="504056" cy="504056"/>
          </a:xfrm>
          <a:prstGeom prst="ellipse">
            <a:avLst/>
          </a:prstGeom>
          <a:solidFill>
            <a:srgbClr val="00B050"/>
          </a:solidFill>
          <a:ln w="317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5" name="Ovale 14"/>
          <p:cNvSpPr/>
          <p:nvPr/>
        </p:nvSpPr>
        <p:spPr>
          <a:xfrm>
            <a:off x="2339752" y="3356992"/>
            <a:ext cx="504056" cy="504056"/>
          </a:xfrm>
          <a:prstGeom prst="ellipse">
            <a:avLst/>
          </a:prstGeom>
          <a:solidFill>
            <a:schemeClr val="accent6">
              <a:lumMod val="75000"/>
            </a:schemeClr>
          </a:solidFill>
          <a:ln w="317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8" name="Ovale 17"/>
          <p:cNvSpPr/>
          <p:nvPr/>
        </p:nvSpPr>
        <p:spPr>
          <a:xfrm>
            <a:off x="2843808" y="2276872"/>
            <a:ext cx="504056" cy="504056"/>
          </a:xfrm>
          <a:prstGeom prst="ellipse">
            <a:avLst/>
          </a:prstGeom>
          <a:solidFill>
            <a:schemeClr val="accent6">
              <a:lumMod val="75000"/>
            </a:schemeClr>
          </a:solidFill>
          <a:ln w="317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9" name="Ovale 18"/>
          <p:cNvSpPr/>
          <p:nvPr/>
        </p:nvSpPr>
        <p:spPr>
          <a:xfrm>
            <a:off x="2843808" y="2924944"/>
            <a:ext cx="504056" cy="504056"/>
          </a:xfrm>
          <a:prstGeom prst="ellipse">
            <a:avLst/>
          </a:prstGeom>
          <a:solidFill>
            <a:srgbClr val="FFFF00"/>
          </a:solidFill>
          <a:ln w="317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0" name="Ovale 19"/>
          <p:cNvSpPr/>
          <p:nvPr/>
        </p:nvSpPr>
        <p:spPr>
          <a:xfrm>
            <a:off x="1115616" y="2276872"/>
            <a:ext cx="504056" cy="504056"/>
          </a:xfrm>
          <a:prstGeom prst="ellipse">
            <a:avLst/>
          </a:prstGeom>
          <a:solidFill>
            <a:schemeClr val="accent6">
              <a:lumMod val="75000"/>
            </a:schemeClr>
          </a:solidFill>
          <a:ln w="317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1" name="Ovale 20"/>
          <p:cNvSpPr/>
          <p:nvPr/>
        </p:nvSpPr>
        <p:spPr>
          <a:xfrm>
            <a:off x="1115616" y="2924944"/>
            <a:ext cx="504056" cy="504056"/>
          </a:xfrm>
          <a:prstGeom prst="ellipse">
            <a:avLst/>
          </a:prstGeom>
          <a:solidFill>
            <a:srgbClr val="0033CC"/>
          </a:solidFill>
          <a:ln w="317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1" name="Ovale 10"/>
          <p:cNvSpPr/>
          <p:nvPr/>
        </p:nvSpPr>
        <p:spPr>
          <a:xfrm>
            <a:off x="1619672" y="1772816"/>
            <a:ext cx="504056" cy="504056"/>
          </a:xfrm>
          <a:prstGeom prst="ellipse">
            <a:avLst/>
          </a:prstGeom>
          <a:solidFill>
            <a:srgbClr val="FFFF00"/>
          </a:solidFill>
          <a:ln w="317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grpSp>
        <p:nvGrpSpPr>
          <p:cNvPr id="2" name="Gruppo 49"/>
          <p:cNvGrpSpPr/>
          <p:nvPr/>
        </p:nvGrpSpPr>
        <p:grpSpPr>
          <a:xfrm>
            <a:off x="1619672" y="2276872"/>
            <a:ext cx="1224136" cy="1093035"/>
            <a:chOff x="2483768" y="3501008"/>
            <a:chExt cx="1224136" cy="1093035"/>
          </a:xfrm>
        </p:grpSpPr>
        <p:cxnSp>
          <p:nvCxnSpPr>
            <p:cNvPr id="29" name="Connettore 1 28"/>
            <p:cNvCxnSpPr/>
            <p:nvPr/>
          </p:nvCxnSpPr>
          <p:spPr>
            <a:xfrm flipV="1">
              <a:off x="2483768" y="3753036"/>
              <a:ext cx="0" cy="637369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Connettore 1 29"/>
            <p:cNvCxnSpPr/>
            <p:nvPr/>
          </p:nvCxnSpPr>
          <p:spPr>
            <a:xfrm flipH="1" flipV="1">
              <a:off x="2735796" y="3501008"/>
              <a:ext cx="972108" cy="252028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Connettore 1 30"/>
            <p:cNvCxnSpPr/>
            <p:nvPr/>
          </p:nvCxnSpPr>
          <p:spPr>
            <a:xfrm flipH="1" flipV="1">
              <a:off x="2735796" y="3501008"/>
              <a:ext cx="972107" cy="881328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Connettore 1 31"/>
            <p:cNvCxnSpPr/>
            <p:nvPr/>
          </p:nvCxnSpPr>
          <p:spPr>
            <a:xfrm flipH="1" flipV="1">
              <a:off x="2735796" y="3501008"/>
              <a:ext cx="51954" cy="1090612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Connettore 1 32"/>
            <p:cNvCxnSpPr/>
            <p:nvPr/>
          </p:nvCxnSpPr>
          <p:spPr>
            <a:xfrm>
              <a:off x="2735796" y="3501008"/>
              <a:ext cx="720080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Connettore 1 33"/>
            <p:cNvCxnSpPr/>
            <p:nvPr/>
          </p:nvCxnSpPr>
          <p:spPr>
            <a:xfrm flipV="1">
              <a:off x="2787750" y="4581128"/>
              <a:ext cx="668126" cy="10492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Connettore 1 34"/>
            <p:cNvCxnSpPr/>
            <p:nvPr/>
          </p:nvCxnSpPr>
          <p:spPr>
            <a:xfrm>
              <a:off x="3455876" y="3501008"/>
              <a:ext cx="252028" cy="252028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Connettore 1 35"/>
            <p:cNvCxnSpPr/>
            <p:nvPr/>
          </p:nvCxnSpPr>
          <p:spPr>
            <a:xfrm flipV="1">
              <a:off x="3455876" y="4382336"/>
              <a:ext cx="252027" cy="198792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Connettore 1 36"/>
            <p:cNvCxnSpPr/>
            <p:nvPr/>
          </p:nvCxnSpPr>
          <p:spPr>
            <a:xfrm flipV="1">
              <a:off x="2483768" y="3501008"/>
              <a:ext cx="252028" cy="252028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Connettore 1 37"/>
            <p:cNvCxnSpPr/>
            <p:nvPr/>
          </p:nvCxnSpPr>
          <p:spPr>
            <a:xfrm flipV="1">
              <a:off x="2483768" y="3501008"/>
              <a:ext cx="252028" cy="889397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Connettore 1 38"/>
            <p:cNvCxnSpPr/>
            <p:nvPr/>
          </p:nvCxnSpPr>
          <p:spPr>
            <a:xfrm flipV="1">
              <a:off x="2787750" y="4382336"/>
              <a:ext cx="920153" cy="209284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Connettore 1 39"/>
            <p:cNvCxnSpPr/>
            <p:nvPr/>
          </p:nvCxnSpPr>
          <p:spPr>
            <a:xfrm flipV="1">
              <a:off x="2787750" y="3753036"/>
              <a:ext cx="920154" cy="838584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Connettore 1 40"/>
            <p:cNvCxnSpPr/>
            <p:nvPr/>
          </p:nvCxnSpPr>
          <p:spPr>
            <a:xfrm flipV="1">
              <a:off x="2787750" y="3501008"/>
              <a:ext cx="668126" cy="1090612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Connettore 1 41"/>
            <p:cNvCxnSpPr/>
            <p:nvPr/>
          </p:nvCxnSpPr>
          <p:spPr>
            <a:xfrm flipH="1" flipV="1">
              <a:off x="2483768" y="4390405"/>
              <a:ext cx="303982" cy="201215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Connettore 1 42"/>
            <p:cNvCxnSpPr/>
            <p:nvPr/>
          </p:nvCxnSpPr>
          <p:spPr>
            <a:xfrm flipH="1">
              <a:off x="2483768" y="3753036"/>
              <a:ext cx="1224136" cy="637369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Connettore 1 43"/>
            <p:cNvCxnSpPr/>
            <p:nvPr/>
          </p:nvCxnSpPr>
          <p:spPr>
            <a:xfrm flipH="1">
              <a:off x="2483768" y="4382336"/>
              <a:ext cx="1224135" cy="18772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Connettore 1 44"/>
            <p:cNvCxnSpPr/>
            <p:nvPr/>
          </p:nvCxnSpPr>
          <p:spPr>
            <a:xfrm flipV="1">
              <a:off x="3455876" y="3501008"/>
              <a:ext cx="0" cy="108012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Connettore 1 45"/>
            <p:cNvCxnSpPr/>
            <p:nvPr/>
          </p:nvCxnSpPr>
          <p:spPr>
            <a:xfrm flipH="1">
              <a:off x="2483768" y="3501008"/>
              <a:ext cx="972108" cy="252028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Connettore 1 46"/>
            <p:cNvCxnSpPr/>
            <p:nvPr/>
          </p:nvCxnSpPr>
          <p:spPr>
            <a:xfrm>
              <a:off x="2483768" y="4401108"/>
              <a:ext cx="994586" cy="192935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9" name="Pergamena 1 48"/>
          <p:cNvSpPr/>
          <p:nvPr/>
        </p:nvSpPr>
        <p:spPr>
          <a:xfrm>
            <a:off x="395536" y="1652489"/>
            <a:ext cx="864096" cy="984423"/>
          </a:xfrm>
          <a:prstGeom prst="verticalScroll">
            <a:avLst>
              <a:gd name="adj" fmla="val 25000"/>
            </a:avLst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3" name="Pergamena 1 52"/>
          <p:cNvSpPr/>
          <p:nvPr/>
        </p:nvSpPr>
        <p:spPr>
          <a:xfrm>
            <a:off x="1475656" y="764704"/>
            <a:ext cx="864096" cy="984423"/>
          </a:xfrm>
          <a:prstGeom prst="verticalScroll">
            <a:avLst>
              <a:gd name="adj" fmla="val 25000"/>
            </a:avLst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4" name="Pergamena 1 53"/>
          <p:cNvSpPr/>
          <p:nvPr/>
        </p:nvSpPr>
        <p:spPr>
          <a:xfrm>
            <a:off x="2339752" y="764704"/>
            <a:ext cx="864096" cy="984423"/>
          </a:xfrm>
          <a:prstGeom prst="verticalScroll">
            <a:avLst>
              <a:gd name="adj" fmla="val 25000"/>
            </a:avLst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5" name="Pergamena 1 54"/>
          <p:cNvSpPr/>
          <p:nvPr/>
        </p:nvSpPr>
        <p:spPr>
          <a:xfrm>
            <a:off x="3347864" y="1641856"/>
            <a:ext cx="864096" cy="984423"/>
          </a:xfrm>
          <a:prstGeom prst="verticalScroll">
            <a:avLst>
              <a:gd name="adj" fmla="val 25000"/>
            </a:avLst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6" name="Pergamena 1 55"/>
          <p:cNvSpPr/>
          <p:nvPr/>
        </p:nvSpPr>
        <p:spPr>
          <a:xfrm>
            <a:off x="323528" y="2732609"/>
            <a:ext cx="864096" cy="984423"/>
          </a:xfrm>
          <a:prstGeom prst="verticalScroll">
            <a:avLst>
              <a:gd name="adj" fmla="val 25000"/>
            </a:avLst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7" name="Pergamena 1 56"/>
          <p:cNvSpPr/>
          <p:nvPr/>
        </p:nvSpPr>
        <p:spPr>
          <a:xfrm>
            <a:off x="3275856" y="2772718"/>
            <a:ext cx="864096" cy="984423"/>
          </a:xfrm>
          <a:prstGeom prst="verticalScroll">
            <a:avLst>
              <a:gd name="adj" fmla="val 25000"/>
            </a:avLst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8" name="Pergamena 1 57"/>
          <p:cNvSpPr/>
          <p:nvPr/>
        </p:nvSpPr>
        <p:spPr>
          <a:xfrm>
            <a:off x="1331640" y="3933056"/>
            <a:ext cx="864096" cy="984423"/>
          </a:xfrm>
          <a:prstGeom prst="verticalScroll">
            <a:avLst>
              <a:gd name="adj" fmla="val 25000"/>
            </a:avLst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9" name="Pergamena 1 58"/>
          <p:cNvSpPr/>
          <p:nvPr/>
        </p:nvSpPr>
        <p:spPr>
          <a:xfrm>
            <a:off x="2195736" y="3933056"/>
            <a:ext cx="864096" cy="984423"/>
          </a:xfrm>
          <a:prstGeom prst="verticalScroll">
            <a:avLst>
              <a:gd name="adj" fmla="val 25000"/>
            </a:avLst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0" name="CasellaDiTesto 59"/>
          <p:cNvSpPr txBox="1"/>
          <p:nvPr/>
        </p:nvSpPr>
        <p:spPr>
          <a:xfrm>
            <a:off x="4932040" y="1484784"/>
            <a:ext cx="3888432" cy="461665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repeat:</a:t>
            </a:r>
          </a:p>
        </p:txBody>
      </p:sp>
      <p:sp>
        <p:nvSpPr>
          <p:cNvPr id="61" name="CasellaDiTesto 60"/>
          <p:cNvSpPr txBox="1"/>
          <p:nvPr/>
        </p:nvSpPr>
        <p:spPr>
          <a:xfrm>
            <a:off x="5067846" y="1916832"/>
            <a:ext cx="4032448" cy="430887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each node supports its command </a:t>
            </a:r>
            <a:endParaRPr lang="en-US" sz="2200" baseline="30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8" name="CasellaDiTesto 47"/>
          <p:cNvSpPr txBox="1"/>
          <p:nvPr/>
        </p:nvSpPr>
        <p:spPr>
          <a:xfrm>
            <a:off x="5076056" y="2350041"/>
            <a:ext cx="3960440" cy="1107996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buFontTx/>
              <a:buChar char="-"/>
            </a:pPr>
            <a:r>
              <a:rPr lang="en-US" sz="2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exchange messages to get an </a:t>
            </a:r>
          </a:p>
          <a:p>
            <a:r>
              <a:rPr lang="en-US" sz="2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agreement on the winning </a:t>
            </a:r>
          </a:p>
          <a:p>
            <a:r>
              <a:rPr lang="en-US" sz="2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command </a:t>
            </a:r>
            <a:endParaRPr lang="en-US" sz="2200" baseline="30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0" name="CasellaDiTesto 49"/>
          <p:cNvSpPr txBox="1"/>
          <p:nvPr/>
        </p:nvSpPr>
        <p:spPr>
          <a:xfrm>
            <a:off x="5076056" y="3429000"/>
            <a:ext cx="4032448" cy="1107996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buFontTx/>
              <a:buChar char="-"/>
            </a:pPr>
            <a:r>
              <a:rPr lang="en-US" sz="2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every node updates its (local) </a:t>
            </a:r>
          </a:p>
          <a:p>
            <a:r>
              <a:rPr lang="en-US" sz="2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ledger with the winning  </a:t>
            </a:r>
          </a:p>
          <a:p>
            <a:r>
              <a:rPr lang="en-US" sz="2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command </a:t>
            </a:r>
            <a:endParaRPr lang="en-US" sz="2200" baseline="30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CasellaDiTesto 15"/>
          <p:cNvSpPr txBox="1"/>
          <p:nvPr/>
        </p:nvSpPr>
        <p:spPr>
          <a:xfrm>
            <a:off x="2957588" y="116632"/>
            <a:ext cx="60789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28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distributed ledger via repeated consensus</a:t>
            </a:r>
            <a:endParaRPr lang="en-US" sz="2400" dirty="0">
              <a:solidFill>
                <a:srgbClr val="0033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Ovale 11"/>
          <p:cNvSpPr/>
          <p:nvPr/>
        </p:nvSpPr>
        <p:spPr>
          <a:xfrm>
            <a:off x="2339752" y="1772816"/>
            <a:ext cx="504056" cy="504056"/>
          </a:xfrm>
          <a:prstGeom prst="ellipse">
            <a:avLst/>
          </a:prstGeom>
          <a:solidFill>
            <a:srgbClr val="0033CC"/>
          </a:solidFill>
          <a:ln w="317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3" name="Ovale 12"/>
          <p:cNvSpPr/>
          <p:nvPr/>
        </p:nvSpPr>
        <p:spPr>
          <a:xfrm>
            <a:off x="1619672" y="3356992"/>
            <a:ext cx="504056" cy="504056"/>
          </a:xfrm>
          <a:prstGeom prst="ellipse">
            <a:avLst/>
          </a:prstGeom>
          <a:solidFill>
            <a:srgbClr val="00B050"/>
          </a:solidFill>
          <a:ln w="317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5" name="Ovale 14"/>
          <p:cNvSpPr/>
          <p:nvPr/>
        </p:nvSpPr>
        <p:spPr>
          <a:xfrm>
            <a:off x="2339752" y="3356992"/>
            <a:ext cx="504056" cy="504056"/>
          </a:xfrm>
          <a:prstGeom prst="ellipse">
            <a:avLst/>
          </a:prstGeom>
          <a:solidFill>
            <a:schemeClr val="accent6">
              <a:lumMod val="75000"/>
            </a:schemeClr>
          </a:solidFill>
          <a:ln w="317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8" name="Ovale 17"/>
          <p:cNvSpPr/>
          <p:nvPr/>
        </p:nvSpPr>
        <p:spPr>
          <a:xfrm>
            <a:off x="2843808" y="2276872"/>
            <a:ext cx="504056" cy="504056"/>
          </a:xfrm>
          <a:prstGeom prst="ellipse">
            <a:avLst/>
          </a:prstGeom>
          <a:solidFill>
            <a:schemeClr val="accent6">
              <a:lumMod val="75000"/>
            </a:schemeClr>
          </a:solidFill>
          <a:ln w="317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9" name="Ovale 18"/>
          <p:cNvSpPr/>
          <p:nvPr/>
        </p:nvSpPr>
        <p:spPr>
          <a:xfrm>
            <a:off x="2843808" y="2924944"/>
            <a:ext cx="504056" cy="504056"/>
          </a:xfrm>
          <a:prstGeom prst="ellipse">
            <a:avLst/>
          </a:prstGeom>
          <a:solidFill>
            <a:srgbClr val="FFFF00"/>
          </a:solidFill>
          <a:ln w="317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0" name="Ovale 19"/>
          <p:cNvSpPr/>
          <p:nvPr/>
        </p:nvSpPr>
        <p:spPr>
          <a:xfrm>
            <a:off x="1115616" y="2276872"/>
            <a:ext cx="504056" cy="504056"/>
          </a:xfrm>
          <a:prstGeom prst="ellipse">
            <a:avLst/>
          </a:prstGeom>
          <a:solidFill>
            <a:schemeClr val="accent6">
              <a:lumMod val="75000"/>
            </a:schemeClr>
          </a:solidFill>
          <a:ln w="317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1" name="Ovale 20"/>
          <p:cNvSpPr/>
          <p:nvPr/>
        </p:nvSpPr>
        <p:spPr>
          <a:xfrm>
            <a:off x="1115616" y="2924944"/>
            <a:ext cx="504056" cy="504056"/>
          </a:xfrm>
          <a:prstGeom prst="ellipse">
            <a:avLst/>
          </a:prstGeom>
          <a:solidFill>
            <a:srgbClr val="0033CC"/>
          </a:solidFill>
          <a:ln w="317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1" name="Ovale 10"/>
          <p:cNvSpPr/>
          <p:nvPr/>
        </p:nvSpPr>
        <p:spPr>
          <a:xfrm>
            <a:off x="1619672" y="1772816"/>
            <a:ext cx="504056" cy="504056"/>
          </a:xfrm>
          <a:prstGeom prst="ellipse">
            <a:avLst/>
          </a:prstGeom>
          <a:solidFill>
            <a:srgbClr val="FFFF00"/>
          </a:solidFill>
          <a:ln w="317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grpSp>
        <p:nvGrpSpPr>
          <p:cNvPr id="2" name="Gruppo 49"/>
          <p:cNvGrpSpPr/>
          <p:nvPr/>
        </p:nvGrpSpPr>
        <p:grpSpPr>
          <a:xfrm>
            <a:off x="1619672" y="2276872"/>
            <a:ext cx="1224136" cy="1093035"/>
            <a:chOff x="2483768" y="3501008"/>
            <a:chExt cx="1224136" cy="1093035"/>
          </a:xfrm>
        </p:grpSpPr>
        <p:cxnSp>
          <p:nvCxnSpPr>
            <p:cNvPr id="29" name="Connettore 1 28"/>
            <p:cNvCxnSpPr/>
            <p:nvPr/>
          </p:nvCxnSpPr>
          <p:spPr>
            <a:xfrm flipV="1">
              <a:off x="2483768" y="3753036"/>
              <a:ext cx="0" cy="637369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Connettore 1 29"/>
            <p:cNvCxnSpPr/>
            <p:nvPr/>
          </p:nvCxnSpPr>
          <p:spPr>
            <a:xfrm flipH="1" flipV="1">
              <a:off x="2735796" y="3501008"/>
              <a:ext cx="972108" cy="252028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Connettore 1 30"/>
            <p:cNvCxnSpPr/>
            <p:nvPr/>
          </p:nvCxnSpPr>
          <p:spPr>
            <a:xfrm flipH="1" flipV="1">
              <a:off x="2735796" y="3501008"/>
              <a:ext cx="972107" cy="881328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Connettore 1 31"/>
            <p:cNvCxnSpPr/>
            <p:nvPr/>
          </p:nvCxnSpPr>
          <p:spPr>
            <a:xfrm flipH="1" flipV="1">
              <a:off x="2735796" y="3501008"/>
              <a:ext cx="51954" cy="1090612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Connettore 1 32"/>
            <p:cNvCxnSpPr/>
            <p:nvPr/>
          </p:nvCxnSpPr>
          <p:spPr>
            <a:xfrm>
              <a:off x="2735796" y="3501008"/>
              <a:ext cx="720080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Connettore 1 33"/>
            <p:cNvCxnSpPr/>
            <p:nvPr/>
          </p:nvCxnSpPr>
          <p:spPr>
            <a:xfrm flipV="1">
              <a:off x="2787750" y="4581128"/>
              <a:ext cx="668126" cy="10492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Connettore 1 34"/>
            <p:cNvCxnSpPr/>
            <p:nvPr/>
          </p:nvCxnSpPr>
          <p:spPr>
            <a:xfrm>
              <a:off x="3455876" y="3501008"/>
              <a:ext cx="252028" cy="252028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Connettore 1 35"/>
            <p:cNvCxnSpPr/>
            <p:nvPr/>
          </p:nvCxnSpPr>
          <p:spPr>
            <a:xfrm flipV="1">
              <a:off x="3455876" y="4382336"/>
              <a:ext cx="252027" cy="198792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Connettore 1 36"/>
            <p:cNvCxnSpPr/>
            <p:nvPr/>
          </p:nvCxnSpPr>
          <p:spPr>
            <a:xfrm flipV="1">
              <a:off x="2483768" y="3501008"/>
              <a:ext cx="252028" cy="252028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Connettore 1 37"/>
            <p:cNvCxnSpPr/>
            <p:nvPr/>
          </p:nvCxnSpPr>
          <p:spPr>
            <a:xfrm flipV="1">
              <a:off x="2483768" y="3501008"/>
              <a:ext cx="252028" cy="889397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Connettore 1 38"/>
            <p:cNvCxnSpPr/>
            <p:nvPr/>
          </p:nvCxnSpPr>
          <p:spPr>
            <a:xfrm flipV="1">
              <a:off x="2787750" y="4382336"/>
              <a:ext cx="920153" cy="209284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Connettore 1 39"/>
            <p:cNvCxnSpPr/>
            <p:nvPr/>
          </p:nvCxnSpPr>
          <p:spPr>
            <a:xfrm flipV="1">
              <a:off x="2787750" y="3753036"/>
              <a:ext cx="920154" cy="838584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Connettore 1 40"/>
            <p:cNvCxnSpPr/>
            <p:nvPr/>
          </p:nvCxnSpPr>
          <p:spPr>
            <a:xfrm flipV="1">
              <a:off x="2787750" y="3501008"/>
              <a:ext cx="668126" cy="1090612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Connettore 1 41"/>
            <p:cNvCxnSpPr/>
            <p:nvPr/>
          </p:nvCxnSpPr>
          <p:spPr>
            <a:xfrm flipH="1" flipV="1">
              <a:off x="2483768" y="4390405"/>
              <a:ext cx="303982" cy="201215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Connettore 1 42"/>
            <p:cNvCxnSpPr/>
            <p:nvPr/>
          </p:nvCxnSpPr>
          <p:spPr>
            <a:xfrm flipH="1">
              <a:off x="2483768" y="3753036"/>
              <a:ext cx="1224136" cy="637369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Connettore 1 43"/>
            <p:cNvCxnSpPr/>
            <p:nvPr/>
          </p:nvCxnSpPr>
          <p:spPr>
            <a:xfrm flipH="1">
              <a:off x="2483768" y="4382336"/>
              <a:ext cx="1224135" cy="18772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Connettore 1 44"/>
            <p:cNvCxnSpPr/>
            <p:nvPr/>
          </p:nvCxnSpPr>
          <p:spPr>
            <a:xfrm flipV="1">
              <a:off x="3455876" y="3501008"/>
              <a:ext cx="0" cy="108012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Connettore 1 45"/>
            <p:cNvCxnSpPr/>
            <p:nvPr/>
          </p:nvCxnSpPr>
          <p:spPr>
            <a:xfrm flipH="1">
              <a:off x="2483768" y="3501008"/>
              <a:ext cx="972108" cy="252028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Connettore 1 46"/>
            <p:cNvCxnSpPr/>
            <p:nvPr/>
          </p:nvCxnSpPr>
          <p:spPr>
            <a:xfrm>
              <a:off x="2483768" y="4401108"/>
              <a:ext cx="994586" cy="192935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9" name="Pergamena 1 48"/>
          <p:cNvSpPr/>
          <p:nvPr/>
        </p:nvSpPr>
        <p:spPr>
          <a:xfrm>
            <a:off x="395536" y="1652489"/>
            <a:ext cx="864096" cy="984423"/>
          </a:xfrm>
          <a:prstGeom prst="verticalScroll">
            <a:avLst>
              <a:gd name="adj" fmla="val 25000"/>
            </a:avLst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3" name="Pergamena 1 52"/>
          <p:cNvSpPr/>
          <p:nvPr/>
        </p:nvSpPr>
        <p:spPr>
          <a:xfrm>
            <a:off x="1475656" y="764704"/>
            <a:ext cx="864096" cy="984423"/>
          </a:xfrm>
          <a:prstGeom prst="verticalScroll">
            <a:avLst>
              <a:gd name="adj" fmla="val 25000"/>
            </a:avLst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4" name="Pergamena 1 53"/>
          <p:cNvSpPr/>
          <p:nvPr/>
        </p:nvSpPr>
        <p:spPr>
          <a:xfrm>
            <a:off x="2339752" y="764704"/>
            <a:ext cx="864096" cy="984423"/>
          </a:xfrm>
          <a:prstGeom prst="verticalScroll">
            <a:avLst>
              <a:gd name="adj" fmla="val 25000"/>
            </a:avLst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5" name="Pergamena 1 54"/>
          <p:cNvSpPr/>
          <p:nvPr/>
        </p:nvSpPr>
        <p:spPr>
          <a:xfrm>
            <a:off x="3347864" y="1641856"/>
            <a:ext cx="864096" cy="984423"/>
          </a:xfrm>
          <a:prstGeom prst="verticalScroll">
            <a:avLst>
              <a:gd name="adj" fmla="val 25000"/>
            </a:avLst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6" name="Pergamena 1 55"/>
          <p:cNvSpPr/>
          <p:nvPr/>
        </p:nvSpPr>
        <p:spPr>
          <a:xfrm>
            <a:off x="323528" y="2732609"/>
            <a:ext cx="864096" cy="984423"/>
          </a:xfrm>
          <a:prstGeom prst="verticalScroll">
            <a:avLst>
              <a:gd name="adj" fmla="val 25000"/>
            </a:avLst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7" name="Pergamena 1 56"/>
          <p:cNvSpPr/>
          <p:nvPr/>
        </p:nvSpPr>
        <p:spPr>
          <a:xfrm>
            <a:off x="3275856" y="2772718"/>
            <a:ext cx="864096" cy="984423"/>
          </a:xfrm>
          <a:prstGeom prst="verticalScroll">
            <a:avLst>
              <a:gd name="adj" fmla="val 25000"/>
            </a:avLst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8" name="Pergamena 1 57"/>
          <p:cNvSpPr/>
          <p:nvPr/>
        </p:nvSpPr>
        <p:spPr>
          <a:xfrm>
            <a:off x="1331640" y="3933056"/>
            <a:ext cx="864096" cy="984423"/>
          </a:xfrm>
          <a:prstGeom prst="verticalScroll">
            <a:avLst>
              <a:gd name="adj" fmla="val 25000"/>
            </a:avLst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9" name="Pergamena 1 58"/>
          <p:cNvSpPr/>
          <p:nvPr/>
        </p:nvSpPr>
        <p:spPr>
          <a:xfrm>
            <a:off x="2195736" y="3933056"/>
            <a:ext cx="864096" cy="984423"/>
          </a:xfrm>
          <a:prstGeom prst="verticalScroll">
            <a:avLst>
              <a:gd name="adj" fmla="val 25000"/>
            </a:avLst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0" name="CasellaDiTesto 59"/>
          <p:cNvSpPr txBox="1"/>
          <p:nvPr/>
        </p:nvSpPr>
        <p:spPr>
          <a:xfrm>
            <a:off x="4932040" y="1484784"/>
            <a:ext cx="3888432" cy="461665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repeat:</a:t>
            </a:r>
          </a:p>
        </p:txBody>
      </p:sp>
      <p:sp>
        <p:nvSpPr>
          <p:cNvPr id="61" name="CasellaDiTesto 60"/>
          <p:cNvSpPr txBox="1"/>
          <p:nvPr/>
        </p:nvSpPr>
        <p:spPr>
          <a:xfrm>
            <a:off x="5067846" y="1916832"/>
            <a:ext cx="4032448" cy="430887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each node supports its command </a:t>
            </a:r>
            <a:endParaRPr lang="en-US" sz="2200" baseline="30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8" name="CasellaDiTesto 47"/>
          <p:cNvSpPr txBox="1"/>
          <p:nvPr/>
        </p:nvSpPr>
        <p:spPr>
          <a:xfrm>
            <a:off x="5076056" y="2350041"/>
            <a:ext cx="3960440" cy="1107996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buFontTx/>
              <a:buChar char="-"/>
            </a:pPr>
            <a:r>
              <a:rPr lang="en-US" sz="2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exchange messages to get an </a:t>
            </a:r>
          </a:p>
          <a:p>
            <a:r>
              <a:rPr lang="en-US" sz="2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agreement on the winning </a:t>
            </a:r>
          </a:p>
          <a:p>
            <a:r>
              <a:rPr lang="en-US" sz="2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command </a:t>
            </a:r>
            <a:endParaRPr lang="en-US" sz="2200" baseline="30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0" name="CasellaDiTesto 49"/>
          <p:cNvSpPr txBox="1"/>
          <p:nvPr/>
        </p:nvSpPr>
        <p:spPr>
          <a:xfrm>
            <a:off x="5076056" y="3429000"/>
            <a:ext cx="4032448" cy="1107996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buFontTx/>
              <a:buChar char="-"/>
            </a:pPr>
            <a:r>
              <a:rPr lang="en-US" sz="2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every node updates its (local) </a:t>
            </a:r>
          </a:p>
          <a:p>
            <a:r>
              <a:rPr lang="en-US" sz="2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ledger with the winning  </a:t>
            </a:r>
          </a:p>
          <a:p>
            <a:r>
              <a:rPr lang="en-US" sz="2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command </a:t>
            </a:r>
            <a:endParaRPr lang="en-US" sz="2200" baseline="30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" name="Picture 4" descr="http://www.comune.veroli.fr.it/wp-content/uploads/2014/11/mail-071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37403" y="1757909"/>
            <a:ext cx="647700" cy="550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2" name="Picture 4" descr="http://www.comune.veroli.fr.it/wp-content/uploads/2014/11/mail-071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71800" y="2266239"/>
            <a:ext cx="647700" cy="550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2" name="Picture 4" descr="http://www.comune.veroli.fr.it/wp-content/uploads/2014/11/mail-071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67744" y="3356992"/>
            <a:ext cx="647700" cy="550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3" name="Picture 4" descr="http://www.comune.veroli.fr.it/wp-content/uploads/2014/11/mail-071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980" y="2914311"/>
            <a:ext cx="647700" cy="550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4" name="Picture 4" descr="http://www.comune.veroli.fr.it/wp-content/uploads/2014/11/mail-071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37031" y="3346359"/>
            <a:ext cx="647700" cy="550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5" name="Picture 4" descr="http://www.comune.veroli.fr.it/wp-content/uploads/2014/11/mail-071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664" y="3310186"/>
            <a:ext cx="647700" cy="550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6" name="Picture 4" descr="http://www.comune.veroli.fr.it/wp-content/uploads/2014/11/mail-071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57111" y="1762183"/>
            <a:ext cx="647700" cy="550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7.40741E-7 L 0.13108 -0.15394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500" y="-770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56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4.81481E-6 L 0.07482 -0.23264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00" y="-11600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3.7037E-7 L -0.13785 -0.15556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900" y="-7800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3.7037E-6 L 0.19288 -0.00695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600" y="-300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399 0.00347 L -0.19687 -0.0037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700" y="-400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49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3.7037E-6 L 0.13906 0.17222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900" y="8600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-2.96296E-6 L -0.06962 0.23102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500" y="116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CasellaDiTesto 15"/>
          <p:cNvSpPr txBox="1"/>
          <p:nvPr/>
        </p:nvSpPr>
        <p:spPr>
          <a:xfrm>
            <a:off x="2957588" y="116632"/>
            <a:ext cx="60789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28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distributed ledger via repeated consensus</a:t>
            </a:r>
            <a:endParaRPr lang="en-US" sz="2400" dirty="0">
              <a:solidFill>
                <a:srgbClr val="0033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Ovale 11"/>
          <p:cNvSpPr/>
          <p:nvPr/>
        </p:nvSpPr>
        <p:spPr>
          <a:xfrm>
            <a:off x="2339752" y="1772816"/>
            <a:ext cx="504056" cy="504056"/>
          </a:xfrm>
          <a:prstGeom prst="ellipse">
            <a:avLst/>
          </a:prstGeom>
          <a:solidFill>
            <a:srgbClr val="FFFF00"/>
          </a:solidFill>
          <a:ln w="317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3" name="Ovale 12"/>
          <p:cNvSpPr/>
          <p:nvPr/>
        </p:nvSpPr>
        <p:spPr>
          <a:xfrm>
            <a:off x="1619672" y="3356992"/>
            <a:ext cx="504056" cy="504056"/>
          </a:xfrm>
          <a:prstGeom prst="ellipse">
            <a:avLst/>
          </a:prstGeom>
          <a:solidFill>
            <a:srgbClr val="FFFF00"/>
          </a:solidFill>
          <a:ln w="317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5" name="Ovale 14"/>
          <p:cNvSpPr/>
          <p:nvPr/>
        </p:nvSpPr>
        <p:spPr>
          <a:xfrm>
            <a:off x="2339752" y="3356992"/>
            <a:ext cx="504056" cy="504056"/>
          </a:xfrm>
          <a:prstGeom prst="ellipse">
            <a:avLst/>
          </a:prstGeom>
          <a:solidFill>
            <a:srgbClr val="FFFF00"/>
          </a:solidFill>
          <a:ln w="317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8" name="Ovale 17"/>
          <p:cNvSpPr/>
          <p:nvPr/>
        </p:nvSpPr>
        <p:spPr>
          <a:xfrm>
            <a:off x="2843808" y="2276872"/>
            <a:ext cx="504056" cy="504056"/>
          </a:xfrm>
          <a:prstGeom prst="ellipse">
            <a:avLst/>
          </a:prstGeom>
          <a:solidFill>
            <a:srgbClr val="FFFF00"/>
          </a:solidFill>
          <a:ln w="317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9" name="Ovale 18"/>
          <p:cNvSpPr/>
          <p:nvPr/>
        </p:nvSpPr>
        <p:spPr>
          <a:xfrm>
            <a:off x="2843808" y="2924944"/>
            <a:ext cx="504056" cy="504056"/>
          </a:xfrm>
          <a:prstGeom prst="ellipse">
            <a:avLst/>
          </a:prstGeom>
          <a:solidFill>
            <a:srgbClr val="FFFF00"/>
          </a:solidFill>
          <a:ln w="317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0" name="Ovale 19"/>
          <p:cNvSpPr/>
          <p:nvPr/>
        </p:nvSpPr>
        <p:spPr>
          <a:xfrm>
            <a:off x="1115616" y="2276872"/>
            <a:ext cx="504056" cy="504056"/>
          </a:xfrm>
          <a:prstGeom prst="ellipse">
            <a:avLst/>
          </a:prstGeom>
          <a:solidFill>
            <a:srgbClr val="FFFF00"/>
          </a:solidFill>
          <a:ln w="317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1" name="Ovale 20"/>
          <p:cNvSpPr/>
          <p:nvPr/>
        </p:nvSpPr>
        <p:spPr>
          <a:xfrm>
            <a:off x="1115616" y="2924944"/>
            <a:ext cx="504056" cy="504056"/>
          </a:xfrm>
          <a:prstGeom prst="ellipse">
            <a:avLst/>
          </a:prstGeom>
          <a:solidFill>
            <a:srgbClr val="FFFF00"/>
          </a:solidFill>
          <a:ln w="317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1" name="Ovale 10"/>
          <p:cNvSpPr/>
          <p:nvPr/>
        </p:nvSpPr>
        <p:spPr>
          <a:xfrm>
            <a:off x="1619672" y="1772816"/>
            <a:ext cx="504056" cy="504056"/>
          </a:xfrm>
          <a:prstGeom prst="ellipse">
            <a:avLst/>
          </a:prstGeom>
          <a:solidFill>
            <a:srgbClr val="FFFF00"/>
          </a:solidFill>
          <a:ln w="317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grpSp>
        <p:nvGrpSpPr>
          <p:cNvPr id="2" name="Gruppo 49"/>
          <p:cNvGrpSpPr/>
          <p:nvPr/>
        </p:nvGrpSpPr>
        <p:grpSpPr>
          <a:xfrm>
            <a:off x="1619672" y="2276872"/>
            <a:ext cx="1224136" cy="1093035"/>
            <a:chOff x="2483768" y="3501008"/>
            <a:chExt cx="1224136" cy="1093035"/>
          </a:xfrm>
        </p:grpSpPr>
        <p:cxnSp>
          <p:nvCxnSpPr>
            <p:cNvPr id="29" name="Connettore 1 28"/>
            <p:cNvCxnSpPr/>
            <p:nvPr/>
          </p:nvCxnSpPr>
          <p:spPr>
            <a:xfrm flipV="1">
              <a:off x="2483768" y="3753036"/>
              <a:ext cx="0" cy="637369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Connettore 1 29"/>
            <p:cNvCxnSpPr/>
            <p:nvPr/>
          </p:nvCxnSpPr>
          <p:spPr>
            <a:xfrm flipH="1" flipV="1">
              <a:off x="2735796" y="3501008"/>
              <a:ext cx="972108" cy="252028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Connettore 1 30"/>
            <p:cNvCxnSpPr/>
            <p:nvPr/>
          </p:nvCxnSpPr>
          <p:spPr>
            <a:xfrm flipH="1" flipV="1">
              <a:off x="2735796" y="3501008"/>
              <a:ext cx="972107" cy="881328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Connettore 1 31"/>
            <p:cNvCxnSpPr/>
            <p:nvPr/>
          </p:nvCxnSpPr>
          <p:spPr>
            <a:xfrm flipH="1" flipV="1">
              <a:off x="2735796" y="3501008"/>
              <a:ext cx="51954" cy="1090612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Connettore 1 32"/>
            <p:cNvCxnSpPr/>
            <p:nvPr/>
          </p:nvCxnSpPr>
          <p:spPr>
            <a:xfrm>
              <a:off x="2735796" y="3501008"/>
              <a:ext cx="720080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Connettore 1 33"/>
            <p:cNvCxnSpPr/>
            <p:nvPr/>
          </p:nvCxnSpPr>
          <p:spPr>
            <a:xfrm flipV="1">
              <a:off x="2787750" y="4581128"/>
              <a:ext cx="668126" cy="10492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Connettore 1 34"/>
            <p:cNvCxnSpPr/>
            <p:nvPr/>
          </p:nvCxnSpPr>
          <p:spPr>
            <a:xfrm>
              <a:off x="3455876" y="3501008"/>
              <a:ext cx="252028" cy="252028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Connettore 1 35"/>
            <p:cNvCxnSpPr/>
            <p:nvPr/>
          </p:nvCxnSpPr>
          <p:spPr>
            <a:xfrm flipV="1">
              <a:off x="3455876" y="4382336"/>
              <a:ext cx="252027" cy="198792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Connettore 1 36"/>
            <p:cNvCxnSpPr/>
            <p:nvPr/>
          </p:nvCxnSpPr>
          <p:spPr>
            <a:xfrm flipV="1">
              <a:off x="2483768" y="3501008"/>
              <a:ext cx="252028" cy="252028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Connettore 1 37"/>
            <p:cNvCxnSpPr/>
            <p:nvPr/>
          </p:nvCxnSpPr>
          <p:spPr>
            <a:xfrm flipV="1">
              <a:off x="2483768" y="3501008"/>
              <a:ext cx="252028" cy="889397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Connettore 1 38"/>
            <p:cNvCxnSpPr/>
            <p:nvPr/>
          </p:nvCxnSpPr>
          <p:spPr>
            <a:xfrm flipV="1">
              <a:off x="2787750" y="4382336"/>
              <a:ext cx="920153" cy="209284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Connettore 1 39"/>
            <p:cNvCxnSpPr/>
            <p:nvPr/>
          </p:nvCxnSpPr>
          <p:spPr>
            <a:xfrm flipV="1">
              <a:off x="2787750" y="3753036"/>
              <a:ext cx="920154" cy="838584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Connettore 1 40"/>
            <p:cNvCxnSpPr/>
            <p:nvPr/>
          </p:nvCxnSpPr>
          <p:spPr>
            <a:xfrm flipV="1">
              <a:off x="2787750" y="3501008"/>
              <a:ext cx="668126" cy="1090612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Connettore 1 41"/>
            <p:cNvCxnSpPr/>
            <p:nvPr/>
          </p:nvCxnSpPr>
          <p:spPr>
            <a:xfrm flipH="1" flipV="1">
              <a:off x="2483768" y="4390405"/>
              <a:ext cx="303982" cy="201215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Connettore 1 42"/>
            <p:cNvCxnSpPr/>
            <p:nvPr/>
          </p:nvCxnSpPr>
          <p:spPr>
            <a:xfrm flipH="1">
              <a:off x="2483768" y="3753036"/>
              <a:ext cx="1224136" cy="637369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Connettore 1 43"/>
            <p:cNvCxnSpPr/>
            <p:nvPr/>
          </p:nvCxnSpPr>
          <p:spPr>
            <a:xfrm flipH="1">
              <a:off x="2483768" y="4382336"/>
              <a:ext cx="1224135" cy="18772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Connettore 1 44"/>
            <p:cNvCxnSpPr/>
            <p:nvPr/>
          </p:nvCxnSpPr>
          <p:spPr>
            <a:xfrm flipV="1">
              <a:off x="3455876" y="3501008"/>
              <a:ext cx="0" cy="108012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Connettore 1 45"/>
            <p:cNvCxnSpPr/>
            <p:nvPr/>
          </p:nvCxnSpPr>
          <p:spPr>
            <a:xfrm flipH="1">
              <a:off x="2483768" y="3501008"/>
              <a:ext cx="972108" cy="252028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Connettore 1 46"/>
            <p:cNvCxnSpPr/>
            <p:nvPr/>
          </p:nvCxnSpPr>
          <p:spPr>
            <a:xfrm>
              <a:off x="2483768" y="4401108"/>
              <a:ext cx="994586" cy="192935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9" name="Pergamena 1 48"/>
          <p:cNvSpPr/>
          <p:nvPr/>
        </p:nvSpPr>
        <p:spPr>
          <a:xfrm>
            <a:off x="395536" y="1652489"/>
            <a:ext cx="864096" cy="984423"/>
          </a:xfrm>
          <a:prstGeom prst="verticalScroll">
            <a:avLst>
              <a:gd name="adj" fmla="val 25000"/>
            </a:avLst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3" name="Pergamena 1 52"/>
          <p:cNvSpPr/>
          <p:nvPr/>
        </p:nvSpPr>
        <p:spPr>
          <a:xfrm>
            <a:off x="1475656" y="764704"/>
            <a:ext cx="864096" cy="984423"/>
          </a:xfrm>
          <a:prstGeom prst="verticalScroll">
            <a:avLst>
              <a:gd name="adj" fmla="val 25000"/>
            </a:avLst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4" name="Pergamena 1 53"/>
          <p:cNvSpPr/>
          <p:nvPr/>
        </p:nvSpPr>
        <p:spPr>
          <a:xfrm>
            <a:off x="2339752" y="764704"/>
            <a:ext cx="864096" cy="984423"/>
          </a:xfrm>
          <a:prstGeom prst="verticalScroll">
            <a:avLst>
              <a:gd name="adj" fmla="val 25000"/>
            </a:avLst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5" name="Pergamena 1 54"/>
          <p:cNvSpPr/>
          <p:nvPr/>
        </p:nvSpPr>
        <p:spPr>
          <a:xfrm>
            <a:off x="3347864" y="1641856"/>
            <a:ext cx="864096" cy="984423"/>
          </a:xfrm>
          <a:prstGeom prst="verticalScroll">
            <a:avLst>
              <a:gd name="adj" fmla="val 25000"/>
            </a:avLst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6" name="Pergamena 1 55"/>
          <p:cNvSpPr/>
          <p:nvPr/>
        </p:nvSpPr>
        <p:spPr>
          <a:xfrm>
            <a:off x="323528" y="2732609"/>
            <a:ext cx="864096" cy="984423"/>
          </a:xfrm>
          <a:prstGeom prst="verticalScroll">
            <a:avLst>
              <a:gd name="adj" fmla="val 25000"/>
            </a:avLst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7" name="Pergamena 1 56"/>
          <p:cNvSpPr/>
          <p:nvPr/>
        </p:nvSpPr>
        <p:spPr>
          <a:xfrm>
            <a:off x="3275856" y="2772718"/>
            <a:ext cx="864096" cy="984423"/>
          </a:xfrm>
          <a:prstGeom prst="verticalScroll">
            <a:avLst>
              <a:gd name="adj" fmla="val 25000"/>
            </a:avLst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8" name="Pergamena 1 57"/>
          <p:cNvSpPr/>
          <p:nvPr/>
        </p:nvSpPr>
        <p:spPr>
          <a:xfrm>
            <a:off x="1331640" y="3933056"/>
            <a:ext cx="864096" cy="984423"/>
          </a:xfrm>
          <a:prstGeom prst="verticalScroll">
            <a:avLst>
              <a:gd name="adj" fmla="val 25000"/>
            </a:avLst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9" name="Pergamena 1 58"/>
          <p:cNvSpPr/>
          <p:nvPr/>
        </p:nvSpPr>
        <p:spPr>
          <a:xfrm>
            <a:off x="2195736" y="3933056"/>
            <a:ext cx="864096" cy="984423"/>
          </a:xfrm>
          <a:prstGeom prst="verticalScroll">
            <a:avLst>
              <a:gd name="adj" fmla="val 25000"/>
            </a:avLst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0" name="CasellaDiTesto 59"/>
          <p:cNvSpPr txBox="1"/>
          <p:nvPr/>
        </p:nvSpPr>
        <p:spPr>
          <a:xfrm>
            <a:off x="4932040" y="1484784"/>
            <a:ext cx="3888432" cy="461665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repeat:</a:t>
            </a:r>
          </a:p>
        </p:txBody>
      </p:sp>
      <p:sp>
        <p:nvSpPr>
          <p:cNvPr id="61" name="CasellaDiTesto 60"/>
          <p:cNvSpPr txBox="1"/>
          <p:nvPr/>
        </p:nvSpPr>
        <p:spPr>
          <a:xfrm>
            <a:off x="5067846" y="1916832"/>
            <a:ext cx="4032448" cy="430887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each node supports its command </a:t>
            </a:r>
            <a:endParaRPr lang="en-US" sz="2200" baseline="30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8" name="CasellaDiTesto 47"/>
          <p:cNvSpPr txBox="1"/>
          <p:nvPr/>
        </p:nvSpPr>
        <p:spPr>
          <a:xfrm>
            <a:off x="5076056" y="2350041"/>
            <a:ext cx="3960440" cy="1107996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buFontTx/>
              <a:buChar char="-"/>
            </a:pPr>
            <a:r>
              <a:rPr lang="en-US" sz="2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exchange messages to get an </a:t>
            </a:r>
          </a:p>
          <a:p>
            <a:r>
              <a:rPr lang="en-US" sz="2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agreement on the winning </a:t>
            </a:r>
          </a:p>
          <a:p>
            <a:r>
              <a:rPr lang="en-US" sz="2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command </a:t>
            </a:r>
            <a:endParaRPr lang="en-US" sz="2200" baseline="30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0" name="CasellaDiTesto 49"/>
          <p:cNvSpPr txBox="1"/>
          <p:nvPr/>
        </p:nvSpPr>
        <p:spPr>
          <a:xfrm>
            <a:off x="5076056" y="3429000"/>
            <a:ext cx="4032448" cy="1107996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buFontTx/>
              <a:buChar char="-"/>
            </a:pPr>
            <a:r>
              <a:rPr lang="en-US" sz="2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every node updates its (local) </a:t>
            </a:r>
          </a:p>
          <a:p>
            <a:r>
              <a:rPr lang="en-US" sz="2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ledger with the winning  </a:t>
            </a:r>
          </a:p>
          <a:p>
            <a:r>
              <a:rPr lang="en-US" sz="2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command </a:t>
            </a:r>
            <a:endParaRPr lang="en-US" sz="2200" baseline="30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CasellaDiTesto 15"/>
          <p:cNvSpPr txBox="1"/>
          <p:nvPr/>
        </p:nvSpPr>
        <p:spPr>
          <a:xfrm>
            <a:off x="2957588" y="116632"/>
            <a:ext cx="60789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28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distributed ledger via repeated consensus</a:t>
            </a:r>
            <a:endParaRPr lang="en-US" sz="2400" dirty="0">
              <a:solidFill>
                <a:srgbClr val="0033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Ovale 11"/>
          <p:cNvSpPr/>
          <p:nvPr/>
        </p:nvSpPr>
        <p:spPr>
          <a:xfrm>
            <a:off x="2339752" y="1772816"/>
            <a:ext cx="504056" cy="504056"/>
          </a:xfrm>
          <a:prstGeom prst="ellipse">
            <a:avLst/>
          </a:prstGeom>
          <a:solidFill>
            <a:srgbClr val="FFFF00"/>
          </a:solidFill>
          <a:ln w="317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3" name="Ovale 12"/>
          <p:cNvSpPr/>
          <p:nvPr/>
        </p:nvSpPr>
        <p:spPr>
          <a:xfrm>
            <a:off x="1619672" y="3356992"/>
            <a:ext cx="504056" cy="504056"/>
          </a:xfrm>
          <a:prstGeom prst="ellipse">
            <a:avLst/>
          </a:prstGeom>
          <a:solidFill>
            <a:srgbClr val="FFFF00"/>
          </a:solidFill>
          <a:ln w="317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5" name="Ovale 14"/>
          <p:cNvSpPr/>
          <p:nvPr/>
        </p:nvSpPr>
        <p:spPr>
          <a:xfrm>
            <a:off x="2339752" y="3356992"/>
            <a:ext cx="504056" cy="504056"/>
          </a:xfrm>
          <a:prstGeom prst="ellipse">
            <a:avLst/>
          </a:prstGeom>
          <a:solidFill>
            <a:srgbClr val="FFFF00"/>
          </a:solidFill>
          <a:ln w="317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8" name="Ovale 17"/>
          <p:cNvSpPr/>
          <p:nvPr/>
        </p:nvSpPr>
        <p:spPr>
          <a:xfrm>
            <a:off x="2843808" y="2276872"/>
            <a:ext cx="504056" cy="504056"/>
          </a:xfrm>
          <a:prstGeom prst="ellipse">
            <a:avLst/>
          </a:prstGeom>
          <a:solidFill>
            <a:srgbClr val="FFFF00"/>
          </a:solidFill>
          <a:ln w="317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9" name="Ovale 18"/>
          <p:cNvSpPr/>
          <p:nvPr/>
        </p:nvSpPr>
        <p:spPr>
          <a:xfrm>
            <a:off x="2843808" y="2924944"/>
            <a:ext cx="504056" cy="504056"/>
          </a:xfrm>
          <a:prstGeom prst="ellipse">
            <a:avLst/>
          </a:prstGeom>
          <a:solidFill>
            <a:srgbClr val="FFFF00"/>
          </a:solidFill>
          <a:ln w="317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0" name="Ovale 19"/>
          <p:cNvSpPr/>
          <p:nvPr/>
        </p:nvSpPr>
        <p:spPr>
          <a:xfrm>
            <a:off x="1115616" y="2276872"/>
            <a:ext cx="504056" cy="504056"/>
          </a:xfrm>
          <a:prstGeom prst="ellipse">
            <a:avLst/>
          </a:prstGeom>
          <a:solidFill>
            <a:srgbClr val="FFFF00"/>
          </a:solidFill>
          <a:ln w="317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1" name="Ovale 20"/>
          <p:cNvSpPr/>
          <p:nvPr/>
        </p:nvSpPr>
        <p:spPr>
          <a:xfrm>
            <a:off x="1115616" y="2924944"/>
            <a:ext cx="504056" cy="504056"/>
          </a:xfrm>
          <a:prstGeom prst="ellipse">
            <a:avLst/>
          </a:prstGeom>
          <a:solidFill>
            <a:srgbClr val="FFFF00"/>
          </a:solidFill>
          <a:ln w="317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1" name="Ovale 10"/>
          <p:cNvSpPr/>
          <p:nvPr/>
        </p:nvSpPr>
        <p:spPr>
          <a:xfrm>
            <a:off x="1619672" y="1772816"/>
            <a:ext cx="504056" cy="504056"/>
          </a:xfrm>
          <a:prstGeom prst="ellipse">
            <a:avLst/>
          </a:prstGeom>
          <a:solidFill>
            <a:srgbClr val="FFFF00"/>
          </a:solidFill>
          <a:ln w="317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grpSp>
        <p:nvGrpSpPr>
          <p:cNvPr id="2" name="Gruppo 49"/>
          <p:cNvGrpSpPr/>
          <p:nvPr/>
        </p:nvGrpSpPr>
        <p:grpSpPr>
          <a:xfrm>
            <a:off x="1619672" y="2276872"/>
            <a:ext cx="1224136" cy="1093035"/>
            <a:chOff x="2483768" y="3501008"/>
            <a:chExt cx="1224136" cy="1093035"/>
          </a:xfrm>
        </p:grpSpPr>
        <p:cxnSp>
          <p:nvCxnSpPr>
            <p:cNvPr id="29" name="Connettore 1 28"/>
            <p:cNvCxnSpPr/>
            <p:nvPr/>
          </p:nvCxnSpPr>
          <p:spPr>
            <a:xfrm flipV="1">
              <a:off x="2483768" y="3753036"/>
              <a:ext cx="0" cy="637369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Connettore 1 29"/>
            <p:cNvCxnSpPr/>
            <p:nvPr/>
          </p:nvCxnSpPr>
          <p:spPr>
            <a:xfrm flipH="1" flipV="1">
              <a:off x="2735796" y="3501008"/>
              <a:ext cx="972108" cy="252028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Connettore 1 30"/>
            <p:cNvCxnSpPr/>
            <p:nvPr/>
          </p:nvCxnSpPr>
          <p:spPr>
            <a:xfrm flipH="1" flipV="1">
              <a:off x="2735796" y="3501008"/>
              <a:ext cx="972107" cy="881328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Connettore 1 31"/>
            <p:cNvCxnSpPr/>
            <p:nvPr/>
          </p:nvCxnSpPr>
          <p:spPr>
            <a:xfrm flipH="1" flipV="1">
              <a:off x="2735796" y="3501008"/>
              <a:ext cx="51954" cy="1090612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Connettore 1 32"/>
            <p:cNvCxnSpPr/>
            <p:nvPr/>
          </p:nvCxnSpPr>
          <p:spPr>
            <a:xfrm>
              <a:off x="2735796" y="3501008"/>
              <a:ext cx="720080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Connettore 1 33"/>
            <p:cNvCxnSpPr/>
            <p:nvPr/>
          </p:nvCxnSpPr>
          <p:spPr>
            <a:xfrm flipV="1">
              <a:off x="2787750" y="4581128"/>
              <a:ext cx="668126" cy="10492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Connettore 1 34"/>
            <p:cNvCxnSpPr/>
            <p:nvPr/>
          </p:nvCxnSpPr>
          <p:spPr>
            <a:xfrm>
              <a:off x="3455876" y="3501008"/>
              <a:ext cx="252028" cy="252028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Connettore 1 35"/>
            <p:cNvCxnSpPr/>
            <p:nvPr/>
          </p:nvCxnSpPr>
          <p:spPr>
            <a:xfrm flipV="1">
              <a:off x="3455876" y="4382336"/>
              <a:ext cx="252027" cy="198792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Connettore 1 36"/>
            <p:cNvCxnSpPr/>
            <p:nvPr/>
          </p:nvCxnSpPr>
          <p:spPr>
            <a:xfrm flipV="1">
              <a:off x="2483768" y="3501008"/>
              <a:ext cx="252028" cy="252028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Connettore 1 37"/>
            <p:cNvCxnSpPr/>
            <p:nvPr/>
          </p:nvCxnSpPr>
          <p:spPr>
            <a:xfrm flipV="1">
              <a:off x="2483768" y="3501008"/>
              <a:ext cx="252028" cy="889397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Connettore 1 38"/>
            <p:cNvCxnSpPr/>
            <p:nvPr/>
          </p:nvCxnSpPr>
          <p:spPr>
            <a:xfrm flipV="1">
              <a:off x="2787750" y="4382336"/>
              <a:ext cx="920153" cy="209284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Connettore 1 39"/>
            <p:cNvCxnSpPr/>
            <p:nvPr/>
          </p:nvCxnSpPr>
          <p:spPr>
            <a:xfrm flipV="1">
              <a:off x="2787750" y="3753036"/>
              <a:ext cx="920154" cy="838584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Connettore 1 40"/>
            <p:cNvCxnSpPr/>
            <p:nvPr/>
          </p:nvCxnSpPr>
          <p:spPr>
            <a:xfrm flipV="1">
              <a:off x="2787750" y="3501008"/>
              <a:ext cx="668126" cy="1090612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Connettore 1 41"/>
            <p:cNvCxnSpPr/>
            <p:nvPr/>
          </p:nvCxnSpPr>
          <p:spPr>
            <a:xfrm flipH="1" flipV="1">
              <a:off x="2483768" y="4390405"/>
              <a:ext cx="303982" cy="201215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Connettore 1 42"/>
            <p:cNvCxnSpPr/>
            <p:nvPr/>
          </p:nvCxnSpPr>
          <p:spPr>
            <a:xfrm flipH="1">
              <a:off x="2483768" y="3753036"/>
              <a:ext cx="1224136" cy="637369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Connettore 1 43"/>
            <p:cNvCxnSpPr/>
            <p:nvPr/>
          </p:nvCxnSpPr>
          <p:spPr>
            <a:xfrm flipH="1">
              <a:off x="2483768" y="4382336"/>
              <a:ext cx="1224135" cy="18772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Connettore 1 44"/>
            <p:cNvCxnSpPr/>
            <p:nvPr/>
          </p:nvCxnSpPr>
          <p:spPr>
            <a:xfrm flipV="1">
              <a:off x="3455876" y="3501008"/>
              <a:ext cx="0" cy="108012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Connettore 1 45"/>
            <p:cNvCxnSpPr/>
            <p:nvPr/>
          </p:nvCxnSpPr>
          <p:spPr>
            <a:xfrm flipH="1">
              <a:off x="2483768" y="3501008"/>
              <a:ext cx="972108" cy="252028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Connettore 1 46"/>
            <p:cNvCxnSpPr/>
            <p:nvPr/>
          </p:nvCxnSpPr>
          <p:spPr>
            <a:xfrm>
              <a:off x="2483768" y="4401108"/>
              <a:ext cx="994586" cy="192935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9" name="Pergamena 1 48"/>
          <p:cNvSpPr/>
          <p:nvPr/>
        </p:nvSpPr>
        <p:spPr>
          <a:xfrm>
            <a:off x="395536" y="1652489"/>
            <a:ext cx="864096" cy="984423"/>
          </a:xfrm>
          <a:prstGeom prst="verticalScroll">
            <a:avLst>
              <a:gd name="adj" fmla="val 25000"/>
            </a:avLst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3" name="Pergamena 1 52"/>
          <p:cNvSpPr/>
          <p:nvPr/>
        </p:nvSpPr>
        <p:spPr>
          <a:xfrm>
            <a:off x="1475656" y="764704"/>
            <a:ext cx="864096" cy="984423"/>
          </a:xfrm>
          <a:prstGeom prst="verticalScroll">
            <a:avLst>
              <a:gd name="adj" fmla="val 25000"/>
            </a:avLst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4" name="Pergamena 1 53"/>
          <p:cNvSpPr/>
          <p:nvPr/>
        </p:nvSpPr>
        <p:spPr>
          <a:xfrm>
            <a:off x="2339752" y="764704"/>
            <a:ext cx="864096" cy="984423"/>
          </a:xfrm>
          <a:prstGeom prst="verticalScroll">
            <a:avLst>
              <a:gd name="adj" fmla="val 25000"/>
            </a:avLst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5" name="Pergamena 1 54"/>
          <p:cNvSpPr/>
          <p:nvPr/>
        </p:nvSpPr>
        <p:spPr>
          <a:xfrm>
            <a:off x="3347864" y="1641856"/>
            <a:ext cx="864096" cy="984423"/>
          </a:xfrm>
          <a:prstGeom prst="verticalScroll">
            <a:avLst>
              <a:gd name="adj" fmla="val 25000"/>
            </a:avLst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6" name="Pergamena 1 55"/>
          <p:cNvSpPr/>
          <p:nvPr/>
        </p:nvSpPr>
        <p:spPr>
          <a:xfrm>
            <a:off x="323528" y="2732609"/>
            <a:ext cx="864096" cy="984423"/>
          </a:xfrm>
          <a:prstGeom prst="verticalScroll">
            <a:avLst>
              <a:gd name="adj" fmla="val 25000"/>
            </a:avLst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7" name="Pergamena 1 56"/>
          <p:cNvSpPr/>
          <p:nvPr/>
        </p:nvSpPr>
        <p:spPr>
          <a:xfrm>
            <a:off x="3275856" y="2772718"/>
            <a:ext cx="864096" cy="984423"/>
          </a:xfrm>
          <a:prstGeom prst="verticalScroll">
            <a:avLst>
              <a:gd name="adj" fmla="val 25000"/>
            </a:avLst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8" name="Pergamena 1 57"/>
          <p:cNvSpPr/>
          <p:nvPr/>
        </p:nvSpPr>
        <p:spPr>
          <a:xfrm>
            <a:off x="1331640" y="3933056"/>
            <a:ext cx="864096" cy="984423"/>
          </a:xfrm>
          <a:prstGeom prst="verticalScroll">
            <a:avLst>
              <a:gd name="adj" fmla="val 25000"/>
            </a:avLst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9" name="Pergamena 1 58"/>
          <p:cNvSpPr/>
          <p:nvPr/>
        </p:nvSpPr>
        <p:spPr>
          <a:xfrm>
            <a:off x="2195736" y="3933056"/>
            <a:ext cx="864096" cy="984423"/>
          </a:xfrm>
          <a:prstGeom prst="verticalScroll">
            <a:avLst>
              <a:gd name="adj" fmla="val 25000"/>
            </a:avLst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0" name="CasellaDiTesto 59"/>
          <p:cNvSpPr txBox="1"/>
          <p:nvPr/>
        </p:nvSpPr>
        <p:spPr>
          <a:xfrm>
            <a:off x="4932040" y="1484784"/>
            <a:ext cx="3888432" cy="461665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repeat:</a:t>
            </a:r>
          </a:p>
        </p:txBody>
      </p:sp>
      <p:sp>
        <p:nvSpPr>
          <p:cNvPr id="61" name="CasellaDiTesto 60"/>
          <p:cNvSpPr txBox="1"/>
          <p:nvPr/>
        </p:nvSpPr>
        <p:spPr>
          <a:xfrm>
            <a:off x="5067846" y="1916832"/>
            <a:ext cx="4032448" cy="430887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each node supports its command </a:t>
            </a:r>
            <a:endParaRPr lang="en-US" sz="2200" baseline="30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8" name="CasellaDiTesto 47"/>
          <p:cNvSpPr txBox="1"/>
          <p:nvPr/>
        </p:nvSpPr>
        <p:spPr>
          <a:xfrm>
            <a:off x="5076056" y="2350041"/>
            <a:ext cx="3960440" cy="1107996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buFontTx/>
              <a:buChar char="-"/>
            </a:pPr>
            <a:r>
              <a:rPr lang="en-US" sz="2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exchange messages to get an </a:t>
            </a:r>
          </a:p>
          <a:p>
            <a:r>
              <a:rPr lang="en-US" sz="2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agreement on the winning </a:t>
            </a:r>
          </a:p>
          <a:p>
            <a:r>
              <a:rPr lang="en-US" sz="2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command </a:t>
            </a:r>
            <a:endParaRPr lang="en-US" sz="2200" baseline="30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0" name="CasellaDiTesto 49"/>
          <p:cNvSpPr txBox="1"/>
          <p:nvPr/>
        </p:nvSpPr>
        <p:spPr>
          <a:xfrm>
            <a:off x="5076056" y="3429000"/>
            <a:ext cx="4032448" cy="1107996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buFontTx/>
              <a:buChar char="-"/>
            </a:pPr>
            <a:r>
              <a:rPr lang="en-US" sz="2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every node updates its (local) </a:t>
            </a:r>
          </a:p>
          <a:p>
            <a:r>
              <a:rPr lang="en-US" sz="2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ledger with the winning  </a:t>
            </a:r>
          </a:p>
          <a:p>
            <a:r>
              <a:rPr lang="en-US" sz="2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command </a:t>
            </a:r>
            <a:endParaRPr lang="en-US" sz="2200" baseline="30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1" name="Rettangolo 50"/>
          <p:cNvSpPr/>
          <p:nvPr/>
        </p:nvSpPr>
        <p:spPr>
          <a:xfrm>
            <a:off x="1763688" y="1012627"/>
            <a:ext cx="288032" cy="112117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2" name="Rettangolo 51"/>
          <p:cNvSpPr/>
          <p:nvPr/>
        </p:nvSpPr>
        <p:spPr>
          <a:xfrm>
            <a:off x="1619672" y="4212878"/>
            <a:ext cx="288032" cy="112117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2" name="Rettangolo 61"/>
          <p:cNvSpPr/>
          <p:nvPr/>
        </p:nvSpPr>
        <p:spPr>
          <a:xfrm>
            <a:off x="2483768" y="4221088"/>
            <a:ext cx="288032" cy="112117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3" name="Rettangolo 62"/>
          <p:cNvSpPr/>
          <p:nvPr/>
        </p:nvSpPr>
        <p:spPr>
          <a:xfrm>
            <a:off x="2636168" y="1052736"/>
            <a:ext cx="288032" cy="112117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4" name="Rettangolo 63"/>
          <p:cNvSpPr/>
          <p:nvPr/>
        </p:nvSpPr>
        <p:spPr>
          <a:xfrm>
            <a:off x="3635896" y="1908622"/>
            <a:ext cx="288032" cy="112117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5" name="Rettangolo 64"/>
          <p:cNvSpPr/>
          <p:nvPr/>
        </p:nvSpPr>
        <p:spPr>
          <a:xfrm>
            <a:off x="3563888" y="3060750"/>
            <a:ext cx="288032" cy="112117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6" name="Rettangolo 65"/>
          <p:cNvSpPr/>
          <p:nvPr/>
        </p:nvSpPr>
        <p:spPr>
          <a:xfrm>
            <a:off x="611560" y="3007585"/>
            <a:ext cx="288032" cy="112117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7" name="Rettangolo 66"/>
          <p:cNvSpPr/>
          <p:nvPr/>
        </p:nvSpPr>
        <p:spPr>
          <a:xfrm>
            <a:off x="683568" y="1908622"/>
            <a:ext cx="288032" cy="112117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CasellaDiTesto 15"/>
          <p:cNvSpPr txBox="1"/>
          <p:nvPr/>
        </p:nvSpPr>
        <p:spPr>
          <a:xfrm>
            <a:off x="2957588" y="116632"/>
            <a:ext cx="60789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28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distributed ledger via repeated consensus</a:t>
            </a:r>
            <a:endParaRPr lang="en-US" sz="2400" dirty="0">
              <a:solidFill>
                <a:srgbClr val="0033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Ovale 11"/>
          <p:cNvSpPr/>
          <p:nvPr/>
        </p:nvSpPr>
        <p:spPr>
          <a:xfrm>
            <a:off x="2339752" y="1772816"/>
            <a:ext cx="504056" cy="504056"/>
          </a:xfrm>
          <a:prstGeom prst="ellipse">
            <a:avLst/>
          </a:prstGeom>
          <a:solidFill>
            <a:srgbClr val="FF0000"/>
          </a:solidFill>
          <a:ln w="317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3" name="Ovale 12"/>
          <p:cNvSpPr/>
          <p:nvPr/>
        </p:nvSpPr>
        <p:spPr>
          <a:xfrm>
            <a:off x="1619672" y="3356992"/>
            <a:ext cx="504056" cy="504056"/>
          </a:xfrm>
          <a:prstGeom prst="ellipse">
            <a:avLst/>
          </a:prstGeom>
          <a:solidFill>
            <a:srgbClr val="FF0000"/>
          </a:solidFill>
          <a:ln w="317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5" name="Ovale 14"/>
          <p:cNvSpPr/>
          <p:nvPr/>
        </p:nvSpPr>
        <p:spPr>
          <a:xfrm>
            <a:off x="2339752" y="3356992"/>
            <a:ext cx="504056" cy="504056"/>
          </a:xfrm>
          <a:prstGeom prst="ellipse">
            <a:avLst/>
          </a:prstGeom>
          <a:solidFill>
            <a:srgbClr val="00B050"/>
          </a:solidFill>
          <a:ln w="317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8" name="Ovale 17"/>
          <p:cNvSpPr/>
          <p:nvPr/>
        </p:nvSpPr>
        <p:spPr>
          <a:xfrm>
            <a:off x="2843808" y="2276872"/>
            <a:ext cx="504056" cy="504056"/>
          </a:xfrm>
          <a:prstGeom prst="ellipse">
            <a:avLst/>
          </a:prstGeom>
          <a:solidFill>
            <a:schemeClr val="accent6">
              <a:lumMod val="75000"/>
            </a:schemeClr>
          </a:solidFill>
          <a:ln w="317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9" name="Ovale 18"/>
          <p:cNvSpPr/>
          <p:nvPr/>
        </p:nvSpPr>
        <p:spPr>
          <a:xfrm>
            <a:off x="2843808" y="2924944"/>
            <a:ext cx="504056" cy="504056"/>
          </a:xfrm>
          <a:prstGeom prst="ellipse">
            <a:avLst/>
          </a:prstGeom>
          <a:solidFill>
            <a:srgbClr val="0033CC"/>
          </a:solidFill>
          <a:ln w="317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0" name="Ovale 19"/>
          <p:cNvSpPr/>
          <p:nvPr/>
        </p:nvSpPr>
        <p:spPr>
          <a:xfrm>
            <a:off x="1115616" y="2276872"/>
            <a:ext cx="504056" cy="504056"/>
          </a:xfrm>
          <a:prstGeom prst="ellipse">
            <a:avLst/>
          </a:prstGeom>
          <a:solidFill>
            <a:srgbClr val="00B050"/>
          </a:solidFill>
          <a:ln w="317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1" name="Ovale 20"/>
          <p:cNvSpPr/>
          <p:nvPr/>
        </p:nvSpPr>
        <p:spPr>
          <a:xfrm>
            <a:off x="1115616" y="2924944"/>
            <a:ext cx="504056" cy="504056"/>
          </a:xfrm>
          <a:prstGeom prst="ellipse">
            <a:avLst/>
          </a:prstGeom>
          <a:solidFill>
            <a:srgbClr val="0033CC"/>
          </a:solidFill>
          <a:ln w="317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1" name="Ovale 10"/>
          <p:cNvSpPr/>
          <p:nvPr/>
        </p:nvSpPr>
        <p:spPr>
          <a:xfrm>
            <a:off x="1619672" y="1772816"/>
            <a:ext cx="504056" cy="504056"/>
          </a:xfrm>
          <a:prstGeom prst="ellipse">
            <a:avLst/>
          </a:prstGeom>
          <a:solidFill>
            <a:srgbClr val="FFFF00"/>
          </a:solidFill>
          <a:ln w="317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grpSp>
        <p:nvGrpSpPr>
          <p:cNvPr id="2" name="Gruppo 49"/>
          <p:cNvGrpSpPr/>
          <p:nvPr/>
        </p:nvGrpSpPr>
        <p:grpSpPr>
          <a:xfrm>
            <a:off x="1619672" y="2276872"/>
            <a:ext cx="1224136" cy="1093035"/>
            <a:chOff x="2483768" y="3501008"/>
            <a:chExt cx="1224136" cy="1093035"/>
          </a:xfrm>
        </p:grpSpPr>
        <p:cxnSp>
          <p:nvCxnSpPr>
            <p:cNvPr id="29" name="Connettore 1 28"/>
            <p:cNvCxnSpPr/>
            <p:nvPr/>
          </p:nvCxnSpPr>
          <p:spPr>
            <a:xfrm flipV="1">
              <a:off x="2483768" y="3753036"/>
              <a:ext cx="0" cy="637369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Connettore 1 29"/>
            <p:cNvCxnSpPr/>
            <p:nvPr/>
          </p:nvCxnSpPr>
          <p:spPr>
            <a:xfrm flipH="1" flipV="1">
              <a:off x="2735796" y="3501008"/>
              <a:ext cx="972108" cy="252028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Connettore 1 30"/>
            <p:cNvCxnSpPr/>
            <p:nvPr/>
          </p:nvCxnSpPr>
          <p:spPr>
            <a:xfrm flipH="1" flipV="1">
              <a:off x="2735796" y="3501008"/>
              <a:ext cx="972107" cy="881328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Connettore 1 31"/>
            <p:cNvCxnSpPr/>
            <p:nvPr/>
          </p:nvCxnSpPr>
          <p:spPr>
            <a:xfrm flipH="1" flipV="1">
              <a:off x="2735796" y="3501008"/>
              <a:ext cx="51954" cy="1090612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Connettore 1 32"/>
            <p:cNvCxnSpPr/>
            <p:nvPr/>
          </p:nvCxnSpPr>
          <p:spPr>
            <a:xfrm>
              <a:off x="2735796" y="3501008"/>
              <a:ext cx="720080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Connettore 1 33"/>
            <p:cNvCxnSpPr/>
            <p:nvPr/>
          </p:nvCxnSpPr>
          <p:spPr>
            <a:xfrm flipV="1">
              <a:off x="2787750" y="4581128"/>
              <a:ext cx="668126" cy="10492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Connettore 1 34"/>
            <p:cNvCxnSpPr/>
            <p:nvPr/>
          </p:nvCxnSpPr>
          <p:spPr>
            <a:xfrm>
              <a:off x="3455876" y="3501008"/>
              <a:ext cx="252028" cy="252028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Connettore 1 35"/>
            <p:cNvCxnSpPr/>
            <p:nvPr/>
          </p:nvCxnSpPr>
          <p:spPr>
            <a:xfrm flipV="1">
              <a:off x="3455876" y="4382336"/>
              <a:ext cx="252027" cy="198792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Connettore 1 36"/>
            <p:cNvCxnSpPr/>
            <p:nvPr/>
          </p:nvCxnSpPr>
          <p:spPr>
            <a:xfrm flipV="1">
              <a:off x="2483768" y="3501008"/>
              <a:ext cx="252028" cy="252028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Connettore 1 37"/>
            <p:cNvCxnSpPr/>
            <p:nvPr/>
          </p:nvCxnSpPr>
          <p:spPr>
            <a:xfrm flipV="1">
              <a:off x="2483768" y="3501008"/>
              <a:ext cx="252028" cy="889397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Connettore 1 38"/>
            <p:cNvCxnSpPr/>
            <p:nvPr/>
          </p:nvCxnSpPr>
          <p:spPr>
            <a:xfrm flipV="1">
              <a:off x="2787750" y="4382336"/>
              <a:ext cx="920153" cy="209284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Connettore 1 39"/>
            <p:cNvCxnSpPr/>
            <p:nvPr/>
          </p:nvCxnSpPr>
          <p:spPr>
            <a:xfrm flipV="1">
              <a:off x="2787750" y="3753036"/>
              <a:ext cx="920154" cy="838584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Connettore 1 40"/>
            <p:cNvCxnSpPr/>
            <p:nvPr/>
          </p:nvCxnSpPr>
          <p:spPr>
            <a:xfrm flipV="1">
              <a:off x="2787750" y="3501008"/>
              <a:ext cx="668126" cy="1090612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Connettore 1 41"/>
            <p:cNvCxnSpPr/>
            <p:nvPr/>
          </p:nvCxnSpPr>
          <p:spPr>
            <a:xfrm flipH="1" flipV="1">
              <a:off x="2483768" y="4390405"/>
              <a:ext cx="303982" cy="201215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Connettore 1 42"/>
            <p:cNvCxnSpPr/>
            <p:nvPr/>
          </p:nvCxnSpPr>
          <p:spPr>
            <a:xfrm flipH="1">
              <a:off x="2483768" y="3753036"/>
              <a:ext cx="1224136" cy="637369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Connettore 1 43"/>
            <p:cNvCxnSpPr/>
            <p:nvPr/>
          </p:nvCxnSpPr>
          <p:spPr>
            <a:xfrm flipH="1">
              <a:off x="2483768" y="4382336"/>
              <a:ext cx="1224135" cy="18772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Connettore 1 44"/>
            <p:cNvCxnSpPr/>
            <p:nvPr/>
          </p:nvCxnSpPr>
          <p:spPr>
            <a:xfrm flipV="1">
              <a:off x="3455876" y="3501008"/>
              <a:ext cx="0" cy="108012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Connettore 1 45"/>
            <p:cNvCxnSpPr/>
            <p:nvPr/>
          </p:nvCxnSpPr>
          <p:spPr>
            <a:xfrm flipH="1">
              <a:off x="2483768" y="3501008"/>
              <a:ext cx="972108" cy="252028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Connettore 1 46"/>
            <p:cNvCxnSpPr/>
            <p:nvPr/>
          </p:nvCxnSpPr>
          <p:spPr>
            <a:xfrm>
              <a:off x="2483768" y="4401108"/>
              <a:ext cx="994586" cy="192935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9" name="Pergamena 1 48"/>
          <p:cNvSpPr/>
          <p:nvPr/>
        </p:nvSpPr>
        <p:spPr>
          <a:xfrm>
            <a:off x="395536" y="1652489"/>
            <a:ext cx="864096" cy="984423"/>
          </a:xfrm>
          <a:prstGeom prst="verticalScroll">
            <a:avLst>
              <a:gd name="adj" fmla="val 25000"/>
            </a:avLst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3" name="Pergamena 1 52"/>
          <p:cNvSpPr/>
          <p:nvPr/>
        </p:nvSpPr>
        <p:spPr>
          <a:xfrm>
            <a:off x="1475656" y="764704"/>
            <a:ext cx="864096" cy="984423"/>
          </a:xfrm>
          <a:prstGeom prst="verticalScroll">
            <a:avLst>
              <a:gd name="adj" fmla="val 25000"/>
            </a:avLst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4" name="Pergamena 1 53"/>
          <p:cNvSpPr/>
          <p:nvPr/>
        </p:nvSpPr>
        <p:spPr>
          <a:xfrm>
            <a:off x="2339752" y="764704"/>
            <a:ext cx="864096" cy="984423"/>
          </a:xfrm>
          <a:prstGeom prst="verticalScroll">
            <a:avLst>
              <a:gd name="adj" fmla="val 25000"/>
            </a:avLst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5" name="Pergamena 1 54"/>
          <p:cNvSpPr/>
          <p:nvPr/>
        </p:nvSpPr>
        <p:spPr>
          <a:xfrm>
            <a:off x="3347864" y="1641856"/>
            <a:ext cx="864096" cy="984423"/>
          </a:xfrm>
          <a:prstGeom prst="verticalScroll">
            <a:avLst>
              <a:gd name="adj" fmla="val 25000"/>
            </a:avLst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6" name="Pergamena 1 55"/>
          <p:cNvSpPr/>
          <p:nvPr/>
        </p:nvSpPr>
        <p:spPr>
          <a:xfrm>
            <a:off x="323528" y="2732609"/>
            <a:ext cx="864096" cy="984423"/>
          </a:xfrm>
          <a:prstGeom prst="verticalScroll">
            <a:avLst>
              <a:gd name="adj" fmla="val 25000"/>
            </a:avLst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7" name="Pergamena 1 56"/>
          <p:cNvSpPr/>
          <p:nvPr/>
        </p:nvSpPr>
        <p:spPr>
          <a:xfrm>
            <a:off x="3275856" y="2772718"/>
            <a:ext cx="864096" cy="984423"/>
          </a:xfrm>
          <a:prstGeom prst="verticalScroll">
            <a:avLst>
              <a:gd name="adj" fmla="val 25000"/>
            </a:avLst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8" name="Pergamena 1 57"/>
          <p:cNvSpPr/>
          <p:nvPr/>
        </p:nvSpPr>
        <p:spPr>
          <a:xfrm>
            <a:off x="1331640" y="3933056"/>
            <a:ext cx="864096" cy="984423"/>
          </a:xfrm>
          <a:prstGeom prst="verticalScroll">
            <a:avLst>
              <a:gd name="adj" fmla="val 25000"/>
            </a:avLst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9" name="Pergamena 1 58"/>
          <p:cNvSpPr/>
          <p:nvPr/>
        </p:nvSpPr>
        <p:spPr>
          <a:xfrm>
            <a:off x="2195736" y="3933056"/>
            <a:ext cx="864096" cy="984423"/>
          </a:xfrm>
          <a:prstGeom prst="verticalScroll">
            <a:avLst>
              <a:gd name="adj" fmla="val 25000"/>
            </a:avLst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0" name="CasellaDiTesto 59"/>
          <p:cNvSpPr txBox="1"/>
          <p:nvPr/>
        </p:nvSpPr>
        <p:spPr>
          <a:xfrm>
            <a:off x="4932040" y="1484784"/>
            <a:ext cx="3888432" cy="461665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repeat:</a:t>
            </a:r>
          </a:p>
        </p:txBody>
      </p:sp>
      <p:sp>
        <p:nvSpPr>
          <p:cNvPr id="61" name="CasellaDiTesto 60"/>
          <p:cNvSpPr txBox="1"/>
          <p:nvPr/>
        </p:nvSpPr>
        <p:spPr>
          <a:xfrm>
            <a:off x="5067846" y="1916832"/>
            <a:ext cx="4032448" cy="430887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each node supports its command </a:t>
            </a:r>
            <a:endParaRPr lang="en-US" sz="2200" baseline="30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8" name="CasellaDiTesto 47"/>
          <p:cNvSpPr txBox="1"/>
          <p:nvPr/>
        </p:nvSpPr>
        <p:spPr>
          <a:xfrm>
            <a:off x="5076056" y="2350041"/>
            <a:ext cx="3960440" cy="1107996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buFontTx/>
              <a:buChar char="-"/>
            </a:pPr>
            <a:r>
              <a:rPr lang="en-US" sz="2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exchange messages to get an </a:t>
            </a:r>
          </a:p>
          <a:p>
            <a:r>
              <a:rPr lang="en-US" sz="2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agreement on the winning </a:t>
            </a:r>
          </a:p>
          <a:p>
            <a:r>
              <a:rPr lang="en-US" sz="2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command </a:t>
            </a:r>
            <a:endParaRPr lang="en-US" sz="2200" baseline="30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0" name="CasellaDiTesto 49"/>
          <p:cNvSpPr txBox="1"/>
          <p:nvPr/>
        </p:nvSpPr>
        <p:spPr>
          <a:xfrm>
            <a:off x="5076056" y="3429000"/>
            <a:ext cx="4032448" cy="1107996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buFontTx/>
              <a:buChar char="-"/>
            </a:pPr>
            <a:r>
              <a:rPr lang="en-US" sz="2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every node updates its (local) </a:t>
            </a:r>
          </a:p>
          <a:p>
            <a:r>
              <a:rPr lang="en-US" sz="2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ledger with the winning  </a:t>
            </a:r>
          </a:p>
          <a:p>
            <a:r>
              <a:rPr lang="en-US" sz="2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command </a:t>
            </a:r>
            <a:endParaRPr lang="en-US" sz="2200" baseline="30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1" name="Rettangolo 50"/>
          <p:cNvSpPr/>
          <p:nvPr/>
        </p:nvSpPr>
        <p:spPr>
          <a:xfrm>
            <a:off x="1763688" y="1012627"/>
            <a:ext cx="288032" cy="112117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2" name="Rettangolo 51"/>
          <p:cNvSpPr/>
          <p:nvPr/>
        </p:nvSpPr>
        <p:spPr>
          <a:xfrm>
            <a:off x="1619672" y="4212878"/>
            <a:ext cx="288032" cy="112117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2" name="Rettangolo 61"/>
          <p:cNvSpPr/>
          <p:nvPr/>
        </p:nvSpPr>
        <p:spPr>
          <a:xfrm>
            <a:off x="2483768" y="4221088"/>
            <a:ext cx="288032" cy="112117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3" name="Rettangolo 62"/>
          <p:cNvSpPr/>
          <p:nvPr/>
        </p:nvSpPr>
        <p:spPr>
          <a:xfrm>
            <a:off x="2636168" y="1052736"/>
            <a:ext cx="288032" cy="112117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4" name="Rettangolo 63"/>
          <p:cNvSpPr/>
          <p:nvPr/>
        </p:nvSpPr>
        <p:spPr>
          <a:xfrm>
            <a:off x="3635896" y="1908622"/>
            <a:ext cx="288032" cy="112117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5" name="Rettangolo 64"/>
          <p:cNvSpPr/>
          <p:nvPr/>
        </p:nvSpPr>
        <p:spPr>
          <a:xfrm>
            <a:off x="3563888" y="3060750"/>
            <a:ext cx="288032" cy="112117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6" name="Rettangolo 65"/>
          <p:cNvSpPr/>
          <p:nvPr/>
        </p:nvSpPr>
        <p:spPr>
          <a:xfrm>
            <a:off x="611560" y="3007585"/>
            <a:ext cx="288032" cy="112117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7" name="Rettangolo 66"/>
          <p:cNvSpPr/>
          <p:nvPr/>
        </p:nvSpPr>
        <p:spPr>
          <a:xfrm>
            <a:off x="683568" y="1908622"/>
            <a:ext cx="288032" cy="112117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CasellaDiTesto 15"/>
          <p:cNvSpPr txBox="1"/>
          <p:nvPr/>
        </p:nvSpPr>
        <p:spPr>
          <a:xfrm>
            <a:off x="2957588" y="116632"/>
            <a:ext cx="60789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28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distributed ledger via repeated consensus</a:t>
            </a:r>
            <a:endParaRPr lang="en-US" sz="2400" dirty="0">
              <a:solidFill>
                <a:srgbClr val="0033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Ovale 11"/>
          <p:cNvSpPr/>
          <p:nvPr/>
        </p:nvSpPr>
        <p:spPr>
          <a:xfrm>
            <a:off x="2339752" y="1772816"/>
            <a:ext cx="504056" cy="504056"/>
          </a:xfrm>
          <a:prstGeom prst="ellipse">
            <a:avLst/>
          </a:prstGeom>
          <a:solidFill>
            <a:srgbClr val="FF0000"/>
          </a:solidFill>
          <a:ln w="317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3" name="Ovale 12"/>
          <p:cNvSpPr/>
          <p:nvPr/>
        </p:nvSpPr>
        <p:spPr>
          <a:xfrm>
            <a:off x="1619672" y="3356992"/>
            <a:ext cx="504056" cy="504056"/>
          </a:xfrm>
          <a:prstGeom prst="ellipse">
            <a:avLst/>
          </a:prstGeom>
          <a:solidFill>
            <a:srgbClr val="FF0000"/>
          </a:solidFill>
          <a:ln w="317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5" name="Ovale 14"/>
          <p:cNvSpPr/>
          <p:nvPr/>
        </p:nvSpPr>
        <p:spPr>
          <a:xfrm>
            <a:off x="2339752" y="3356992"/>
            <a:ext cx="504056" cy="504056"/>
          </a:xfrm>
          <a:prstGeom prst="ellipse">
            <a:avLst/>
          </a:prstGeom>
          <a:solidFill>
            <a:srgbClr val="00B050"/>
          </a:solidFill>
          <a:ln w="317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8" name="Ovale 17"/>
          <p:cNvSpPr/>
          <p:nvPr/>
        </p:nvSpPr>
        <p:spPr>
          <a:xfrm>
            <a:off x="2843808" y="2276872"/>
            <a:ext cx="504056" cy="504056"/>
          </a:xfrm>
          <a:prstGeom prst="ellipse">
            <a:avLst/>
          </a:prstGeom>
          <a:solidFill>
            <a:schemeClr val="accent6">
              <a:lumMod val="75000"/>
            </a:schemeClr>
          </a:solidFill>
          <a:ln w="317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9" name="Ovale 18"/>
          <p:cNvSpPr/>
          <p:nvPr/>
        </p:nvSpPr>
        <p:spPr>
          <a:xfrm>
            <a:off x="2843808" y="2924944"/>
            <a:ext cx="504056" cy="504056"/>
          </a:xfrm>
          <a:prstGeom prst="ellipse">
            <a:avLst/>
          </a:prstGeom>
          <a:solidFill>
            <a:srgbClr val="0033CC"/>
          </a:solidFill>
          <a:ln w="317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0" name="Ovale 19"/>
          <p:cNvSpPr/>
          <p:nvPr/>
        </p:nvSpPr>
        <p:spPr>
          <a:xfrm>
            <a:off x="1115616" y="2276872"/>
            <a:ext cx="504056" cy="504056"/>
          </a:xfrm>
          <a:prstGeom prst="ellipse">
            <a:avLst/>
          </a:prstGeom>
          <a:solidFill>
            <a:srgbClr val="00B050"/>
          </a:solidFill>
          <a:ln w="317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1" name="Ovale 20"/>
          <p:cNvSpPr/>
          <p:nvPr/>
        </p:nvSpPr>
        <p:spPr>
          <a:xfrm>
            <a:off x="1115616" y="2924944"/>
            <a:ext cx="504056" cy="504056"/>
          </a:xfrm>
          <a:prstGeom prst="ellipse">
            <a:avLst/>
          </a:prstGeom>
          <a:solidFill>
            <a:srgbClr val="0033CC"/>
          </a:solidFill>
          <a:ln w="317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1" name="Ovale 10"/>
          <p:cNvSpPr/>
          <p:nvPr/>
        </p:nvSpPr>
        <p:spPr>
          <a:xfrm>
            <a:off x="1619672" y="1772816"/>
            <a:ext cx="504056" cy="504056"/>
          </a:xfrm>
          <a:prstGeom prst="ellipse">
            <a:avLst/>
          </a:prstGeom>
          <a:solidFill>
            <a:srgbClr val="FFFF00"/>
          </a:solidFill>
          <a:ln w="317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grpSp>
        <p:nvGrpSpPr>
          <p:cNvPr id="2" name="Gruppo 49"/>
          <p:cNvGrpSpPr/>
          <p:nvPr/>
        </p:nvGrpSpPr>
        <p:grpSpPr>
          <a:xfrm>
            <a:off x="1619672" y="2276872"/>
            <a:ext cx="1224136" cy="1093035"/>
            <a:chOff x="2483768" y="3501008"/>
            <a:chExt cx="1224136" cy="1093035"/>
          </a:xfrm>
        </p:grpSpPr>
        <p:cxnSp>
          <p:nvCxnSpPr>
            <p:cNvPr id="29" name="Connettore 1 28"/>
            <p:cNvCxnSpPr/>
            <p:nvPr/>
          </p:nvCxnSpPr>
          <p:spPr>
            <a:xfrm flipV="1">
              <a:off x="2483768" y="3753036"/>
              <a:ext cx="0" cy="637369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Connettore 1 29"/>
            <p:cNvCxnSpPr/>
            <p:nvPr/>
          </p:nvCxnSpPr>
          <p:spPr>
            <a:xfrm flipH="1" flipV="1">
              <a:off x="2735796" y="3501008"/>
              <a:ext cx="972108" cy="252028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Connettore 1 30"/>
            <p:cNvCxnSpPr/>
            <p:nvPr/>
          </p:nvCxnSpPr>
          <p:spPr>
            <a:xfrm flipH="1" flipV="1">
              <a:off x="2735796" y="3501008"/>
              <a:ext cx="972107" cy="881328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Connettore 1 31"/>
            <p:cNvCxnSpPr/>
            <p:nvPr/>
          </p:nvCxnSpPr>
          <p:spPr>
            <a:xfrm flipH="1" flipV="1">
              <a:off x="2735796" y="3501008"/>
              <a:ext cx="51954" cy="1090612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Connettore 1 32"/>
            <p:cNvCxnSpPr/>
            <p:nvPr/>
          </p:nvCxnSpPr>
          <p:spPr>
            <a:xfrm>
              <a:off x="2735796" y="3501008"/>
              <a:ext cx="720080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Connettore 1 33"/>
            <p:cNvCxnSpPr/>
            <p:nvPr/>
          </p:nvCxnSpPr>
          <p:spPr>
            <a:xfrm flipV="1">
              <a:off x="2787750" y="4581128"/>
              <a:ext cx="668126" cy="10492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Connettore 1 34"/>
            <p:cNvCxnSpPr/>
            <p:nvPr/>
          </p:nvCxnSpPr>
          <p:spPr>
            <a:xfrm>
              <a:off x="3455876" y="3501008"/>
              <a:ext cx="252028" cy="252028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Connettore 1 35"/>
            <p:cNvCxnSpPr/>
            <p:nvPr/>
          </p:nvCxnSpPr>
          <p:spPr>
            <a:xfrm flipV="1">
              <a:off x="3455876" y="4382336"/>
              <a:ext cx="252027" cy="198792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Connettore 1 36"/>
            <p:cNvCxnSpPr/>
            <p:nvPr/>
          </p:nvCxnSpPr>
          <p:spPr>
            <a:xfrm flipV="1">
              <a:off x="2483768" y="3501008"/>
              <a:ext cx="252028" cy="252028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Connettore 1 37"/>
            <p:cNvCxnSpPr/>
            <p:nvPr/>
          </p:nvCxnSpPr>
          <p:spPr>
            <a:xfrm flipV="1">
              <a:off x="2483768" y="3501008"/>
              <a:ext cx="252028" cy="889397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Connettore 1 38"/>
            <p:cNvCxnSpPr/>
            <p:nvPr/>
          </p:nvCxnSpPr>
          <p:spPr>
            <a:xfrm flipV="1">
              <a:off x="2787750" y="4382336"/>
              <a:ext cx="920153" cy="209284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Connettore 1 39"/>
            <p:cNvCxnSpPr/>
            <p:nvPr/>
          </p:nvCxnSpPr>
          <p:spPr>
            <a:xfrm flipV="1">
              <a:off x="2787750" y="3753036"/>
              <a:ext cx="920154" cy="838584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Connettore 1 40"/>
            <p:cNvCxnSpPr/>
            <p:nvPr/>
          </p:nvCxnSpPr>
          <p:spPr>
            <a:xfrm flipV="1">
              <a:off x="2787750" y="3501008"/>
              <a:ext cx="668126" cy="1090612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Connettore 1 41"/>
            <p:cNvCxnSpPr/>
            <p:nvPr/>
          </p:nvCxnSpPr>
          <p:spPr>
            <a:xfrm flipH="1" flipV="1">
              <a:off x="2483768" y="4390405"/>
              <a:ext cx="303982" cy="201215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Connettore 1 42"/>
            <p:cNvCxnSpPr/>
            <p:nvPr/>
          </p:nvCxnSpPr>
          <p:spPr>
            <a:xfrm flipH="1">
              <a:off x="2483768" y="3753036"/>
              <a:ext cx="1224136" cy="637369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Connettore 1 43"/>
            <p:cNvCxnSpPr/>
            <p:nvPr/>
          </p:nvCxnSpPr>
          <p:spPr>
            <a:xfrm flipH="1">
              <a:off x="2483768" y="4382336"/>
              <a:ext cx="1224135" cy="18772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Connettore 1 44"/>
            <p:cNvCxnSpPr/>
            <p:nvPr/>
          </p:nvCxnSpPr>
          <p:spPr>
            <a:xfrm flipV="1">
              <a:off x="3455876" y="3501008"/>
              <a:ext cx="0" cy="108012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Connettore 1 45"/>
            <p:cNvCxnSpPr/>
            <p:nvPr/>
          </p:nvCxnSpPr>
          <p:spPr>
            <a:xfrm flipH="1">
              <a:off x="2483768" y="3501008"/>
              <a:ext cx="972108" cy="252028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Connettore 1 46"/>
            <p:cNvCxnSpPr/>
            <p:nvPr/>
          </p:nvCxnSpPr>
          <p:spPr>
            <a:xfrm>
              <a:off x="2483768" y="4401108"/>
              <a:ext cx="994586" cy="192935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9" name="Pergamena 1 48"/>
          <p:cNvSpPr/>
          <p:nvPr/>
        </p:nvSpPr>
        <p:spPr>
          <a:xfrm>
            <a:off x="395536" y="1652489"/>
            <a:ext cx="864096" cy="984423"/>
          </a:xfrm>
          <a:prstGeom prst="verticalScroll">
            <a:avLst>
              <a:gd name="adj" fmla="val 25000"/>
            </a:avLst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3" name="Pergamena 1 52"/>
          <p:cNvSpPr/>
          <p:nvPr/>
        </p:nvSpPr>
        <p:spPr>
          <a:xfrm>
            <a:off x="1475656" y="764704"/>
            <a:ext cx="864096" cy="984423"/>
          </a:xfrm>
          <a:prstGeom prst="verticalScroll">
            <a:avLst>
              <a:gd name="adj" fmla="val 25000"/>
            </a:avLst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4" name="Pergamena 1 53"/>
          <p:cNvSpPr/>
          <p:nvPr/>
        </p:nvSpPr>
        <p:spPr>
          <a:xfrm>
            <a:off x="2339752" y="764704"/>
            <a:ext cx="864096" cy="984423"/>
          </a:xfrm>
          <a:prstGeom prst="verticalScroll">
            <a:avLst>
              <a:gd name="adj" fmla="val 25000"/>
            </a:avLst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5" name="Pergamena 1 54"/>
          <p:cNvSpPr/>
          <p:nvPr/>
        </p:nvSpPr>
        <p:spPr>
          <a:xfrm>
            <a:off x="3347864" y="1641856"/>
            <a:ext cx="864096" cy="984423"/>
          </a:xfrm>
          <a:prstGeom prst="verticalScroll">
            <a:avLst>
              <a:gd name="adj" fmla="val 25000"/>
            </a:avLst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6" name="Pergamena 1 55"/>
          <p:cNvSpPr/>
          <p:nvPr/>
        </p:nvSpPr>
        <p:spPr>
          <a:xfrm>
            <a:off x="323528" y="2732609"/>
            <a:ext cx="864096" cy="984423"/>
          </a:xfrm>
          <a:prstGeom prst="verticalScroll">
            <a:avLst>
              <a:gd name="adj" fmla="val 25000"/>
            </a:avLst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7" name="Pergamena 1 56"/>
          <p:cNvSpPr/>
          <p:nvPr/>
        </p:nvSpPr>
        <p:spPr>
          <a:xfrm>
            <a:off x="3275856" y="2772718"/>
            <a:ext cx="864096" cy="984423"/>
          </a:xfrm>
          <a:prstGeom prst="verticalScroll">
            <a:avLst>
              <a:gd name="adj" fmla="val 25000"/>
            </a:avLst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8" name="Pergamena 1 57"/>
          <p:cNvSpPr/>
          <p:nvPr/>
        </p:nvSpPr>
        <p:spPr>
          <a:xfrm>
            <a:off x="1331640" y="3933056"/>
            <a:ext cx="864096" cy="984423"/>
          </a:xfrm>
          <a:prstGeom prst="verticalScroll">
            <a:avLst>
              <a:gd name="adj" fmla="val 25000"/>
            </a:avLst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9" name="Pergamena 1 58"/>
          <p:cNvSpPr/>
          <p:nvPr/>
        </p:nvSpPr>
        <p:spPr>
          <a:xfrm>
            <a:off x="2195736" y="3933056"/>
            <a:ext cx="864096" cy="984423"/>
          </a:xfrm>
          <a:prstGeom prst="verticalScroll">
            <a:avLst>
              <a:gd name="adj" fmla="val 25000"/>
            </a:avLst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0" name="CasellaDiTesto 59"/>
          <p:cNvSpPr txBox="1"/>
          <p:nvPr/>
        </p:nvSpPr>
        <p:spPr>
          <a:xfrm>
            <a:off x="4932040" y="1484784"/>
            <a:ext cx="3888432" cy="461665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repeat:</a:t>
            </a:r>
          </a:p>
        </p:txBody>
      </p:sp>
      <p:sp>
        <p:nvSpPr>
          <p:cNvPr id="61" name="CasellaDiTesto 60"/>
          <p:cNvSpPr txBox="1"/>
          <p:nvPr/>
        </p:nvSpPr>
        <p:spPr>
          <a:xfrm>
            <a:off x="5067846" y="1916832"/>
            <a:ext cx="4032448" cy="430887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each node supports its command </a:t>
            </a:r>
            <a:endParaRPr lang="en-US" sz="2200" baseline="30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8" name="CasellaDiTesto 47"/>
          <p:cNvSpPr txBox="1"/>
          <p:nvPr/>
        </p:nvSpPr>
        <p:spPr>
          <a:xfrm>
            <a:off x="5076056" y="2350041"/>
            <a:ext cx="3960440" cy="1107996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buFontTx/>
              <a:buChar char="-"/>
            </a:pPr>
            <a:r>
              <a:rPr lang="en-US" sz="2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exchange messages to get an </a:t>
            </a:r>
          </a:p>
          <a:p>
            <a:r>
              <a:rPr lang="en-US" sz="2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agreement on the winning </a:t>
            </a:r>
          </a:p>
          <a:p>
            <a:r>
              <a:rPr lang="en-US" sz="2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command </a:t>
            </a:r>
            <a:endParaRPr lang="en-US" sz="2200" baseline="30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0" name="CasellaDiTesto 49"/>
          <p:cNvSpPr txBox="1"/>
          <p:nvPr/>
        </p:nvSpPr>
        <p:spPr>
          <a:xfrm>
            <a:off x="5076056" y="3429000"/>
            <a:ext cx="4032448" cy="1107996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buFontTx/>
              <a:buChar char="-"/>
            </a:pPr>
            <a:r>
              <a:rPr lang="en-US" sz="2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every node updates its (local) </a:t>
            </a:r>
          </a:p>
          <a:p>
            <a:r>
              <a:rPr lang="en-US" sz="2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ledger with the winning  </a:t>
            </a:r>
          </a:p>
          <a:p>
            <a:r>
              <a:rPr lang="en-US" sz="2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command </a:t>
            </a:r>
            <a:endParaRPr lang="en-US" sz="2200" baseline="30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" name="Picture 4" descr="http://www.comune.veroli.fr.it/wp-content/uploads/2014/11/mail-071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37403" y="1757909"/>
            <a:ext cx="647700" cy="550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2" name="Picture 4" descr="http://www.comune.veroli.fr.it/wp-content/uploads/2014/11/mail-071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71800" y="2266239"/>
            <a:ext cx="647700" cy="550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2" name="Picture 4" descr="http://www.comune.veroli.fr.it/wp-content/uploads/2014/11/mail-071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67744" y="3356992"/>
            <a:ext cx="647700" cy="550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3" name="Picture 4" descr="http://www.comune.veroli.fr.it/wp-content/uploads/2014/11/mail-071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980" y="2914311"/>
            <a:ext cx="647700" cy="550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4" name="Picture 4" descr="http://www.comune.veroli.fr.it/wp-content/uploads/2014/11/mail-071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57111" y="1762183"/>
            <a:ext cx="647700" cy="550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5" name="Picture 4" descr="http://www.comune.veroli.fr.it/wp-content/uploads/2014/11/mail-071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68116" y="3335726"/>
            <a:ext cx="647700" cy="550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6" name="Picture 4" descr="http://www.comune.veroli.fr.it/wp-content/uploads/2014/11/mail-071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71800" y="2266239"/>
            <a:ext cx="647700" cy="550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7" name="Rettangolo 66"/>
          <p:cNvSpPr/>
          <p:nvPr/>
        </p:nvSpPr>
        <p:spPr>
          <a:xfrm>
            <a:off x="1763688" y="1012627"/>
            <a:ext cx="288032" cy="112117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8" name="Rettangolo 67"/>
          <p:cNvSpPr/>
          <p:nvPr/>
        </p:nvSpPr>
        <p:spPr>
          <a:xfrm>
            <a:off x="1619672" y="4212878"/>
            <a:ext cx="288032" cy="112117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9" name="Rettangolo 68"/>
          <p:cNvSpPr/>
          <p:nvPr/>
        </p:nvSpPr>
        <p:spPr>
          <a:xfrm>
            <a:off x="2483768" y="4221088"/>
            <a:ext cx="288032" cy="112117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0" name="Rettangolo 69"/>
          <p:cNvSpPr/>
          <p:nvPr/>
        </p:nvSpPr>
        <p:spPr>
          <a:xfrm>
            <a:off x="2636168" y="1052736"/>
            <a:ext cx="288032" cy="112117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1" name="Rettangolo 70"/>
          <p:cNvSpPr/>
          <p:nvPr/>
        </p:nvSpPr>
        <p:spPr>
          <a:xfrm>
            <a:off x="3635896" y="1908622"/>
            <a:ext cx="288032" cy="112117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2" name="Rettangolo 71"/>
          <p:cNvSpPr/>
          <p:nvPr/>
        </p:nvSpPr>
        <p:spPr>
          <a:xfrm>
            <a:off x="3563888" y="3060750"/>
            <a:ext cx="288032" cy="112117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3" name="Rettangolo 72"/>
          <p:cNvSpPr/>
          <p:nvPr/>
        </p:nvSpPr>
        <p:spPr>
          <a:xfrm>
            <a:off x="611560" y="3007585"/>
            <a:ext cx="288032" cy="112117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4" name="Rettangolo 73"/>
          <p:cNvSpPr/>
          <p:nvPr/>
        </p:nvSpPr>
        <p:spPr>
          <a:xfrm>
            <a:off x="683568" y="1908622"/>
            <a:ext cx="288032" cy="112117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3.7037E-7 L -0.13785 -0.1555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9" y="-78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3.7037E-6 L 0.19288 -0.00695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6" y="-3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399 0.00347 L -0.19687 -0.0037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7" y="-4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49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3.7037E-6 L 0.13906 0.17222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9" y="86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-2.96296E-6 L -0.06962 0.23102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5" y="116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-1.85185E-6 L -0.08368 0.0007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2" y="0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3.7037E-6 L -0.18976 0.07222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5" y="3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CasellaDiTesto 15"/>
          <p:cNvSpPr txBox="1"/>
          <p:nvPr/>
        </p:nvSpPr>
        <p:spPr>
          <a:xfrm>
            <a:off x="2957588" y="116632"/>
            <a:ext cx="60789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28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distributed ledger via repeated consensus</a:t>
            </a:r>
            <a:endParaRPr lang="en-US" sz="2400" dirty="0">
              <a:solidFill>
                <a:srgbClr val="0033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Ovale 11"/>
          <p:cNvSpPr/>
          <p:nvPr/>
        </p:nvSpPr>
        <p:spPr>
          <a:xfrm>
            <a:off x="2339752" y="1772816"/>
            <a:ext cx="504056" cy="504056"/>
          </a:xfrm>
          <a:prstGeom prst="ellipse">
            <a:avLst/>
          </a:prstGeom>
          <a:solidFill>
            <a:srgbClr val="0033CC"/>
          </a:solidFill>
          <a:ln w="317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3" name="Ovale 12"/>
          <p:cNvSpPr/>
          <p:nvPr/>
        </p:nvSpPr>
        <p:spPr>
          <a:xfrm>
            <a:off x="1619672" y="3356992"/>
            <a:ext cx="504056" cy="504056"/>
          </a:xfrm>
          <a:prstGeom prst="ellipse">
            <a:avLst/>
          </a:prstGeom>
          <a:solidFill>
            <a:srgbClr val="0033CC"/>
          </a:solidFill>
          <a:ln w="317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5" name="Ovale 14"/>
          <p:cNvSpPr/>
          <p:nvPr/>
        </p:nvSpPr>
        <p:spPr>
          <a:xfrm>
            <a:off x="2339752" y="3356992"/>
            <a:ext cx="504056" cy="504056"/>
          </a:xfrm>
          <a:prstGeom prst="ellipse">
            <a:avLst/>
          </a:prstGeom>
          <a:solidFill>
            <a:srgbClr val="0033CC"/>
          </a:solidFill>
          <a:ln w="317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8" name="Ovale 17"/>
          <p:cNvSpPr/>
          <p:nvPr/>
        </p:nvSpPr>
        <p:spPr>
          <a:xfrm>
            <a:off x="2843808" y="2276872"/>
            <a:ext cx="504056" cy="504056"/>
          </a:xfrm>
          <a:prstGeom prst="ellipse">
            <a:avLst/>
          </a:prstGeom>
          <a:solidFill>
            <a:srgbClr val="0033CC"/>
          </a:solidFill>
          <a:ln w="317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9" name="Ovale 18"/>
          <p:cNvSpPr/>
          <p:nvPr/>
        </p:nvSpPr>
        <p:spPr>
          <a:xfrm>
            <a:off x="2843808" y="2924944"/>
            <a:ext cx="504056" cy="504056"/>
          </a:xfrm>
          <a:prstGeom prst="ellipse">
            <a:avLst/>
          </a:prstGeom>
          <a:solidFill>
            <a:srgbClr val="0033CC"/>
          </a:solidFill>
          <a:ln w="317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0" name="Ovale 19"/>
          <p:cNvSpPr/>
          <p:nvPr/>
        </p:nvSpPr>
        <p:spPr>
          <a:xfrm>
            <a:off x="1115616" y="2276872"/>
            <a:ext cx="504056" cy="504056"/>
          </a:xfrm>
          <a:prstGeom prst="ellipse">
            <a:avLst/>
          </a:prstGeom>
          <a:solidFill>
            <a:srgbClr val="0033CC"/>
          </a:solidFill>
          <a:ln w="317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1" name="Ovale 20"/>
          <p:cNvSpPr/>
          <p:nvPr/>
        </p:nvSpPr>
        <p:spPr>
          <a:xfrm>
            <a:off x="1115616" y="2924944"/>
            <a:ext cx="504056" cy="504056"/>
          </a:xfrm>
          <a:prstGeom prst="ellipse">
            <a:avLst/>
          </a:prstGeom>
          <a:solidFill>
            <a:srgbClr val="0033CC"/>
          </a:solidFill>
          <a:ln w="317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1" name="Ovale 10"/>
          <p:cNvSpPr/>
          <p:nvPr/>
        </p:nvSpPr>
        <p:spPr>
          <a:xfrm>
            <a:off x="1619672" y="1772816"/>
            <a:ext cx="504056" cy="504056"/>
          </a:xfrm>
          <a:prstGeom prst="ellipse">
            <a:avLst/>
          </a:prstGeom>
          <a:solidFill>
            <a:srgbClr val="0033CC"/>
          </a:solidFill>
          <a:ln w="317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grpSp>
        <p:nvGrpSpPr>
          <p:cNvPr id="2" name="Gruppo 49"/>
          <p:cNvGrpSpPr/>
          <p:nvPr/>
        </p:nvGrpSpPr>
        <p:grpSpPr>
          <a:xfrm>
            <a:off x="1619672" y="2276872"/>
            <a:ext cx="1224136" cy="1093035"/>
            <a:chOff x="2483768" y="3501008"/>
            <a:chExt cx="1224136" cy="1093035"/>
          </a:xfrm>
        </p:grpSpPr>
        <p:cxnSp>
          <p:nvCxnSpPr>
            <p:cNvPr id="29" name="Connettore 1 28"/>
            <p:cNvCxnSpPr/>
            <p:nvPr/>
          </p:nvCxnSpPr>
          <p:spPr>
            <a:xfrm flipV="1">
              <a:off x="2483768" y="3753036"/>
              <a:ext cx="0" cy="637369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Connettore 1 29"/>
            <p:cNvCxnSpPr/>
            <p:nvPr/>
          </p:nvCxnSpPr>
          <p:spPr>
            <a:xfrm flipH="1" flipV="1">
              <a:off x="2735796" y="3501008"/>
              <a:ext cx="972108" cy="252028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Connettore 1 30"/>
            <p:cNvCxnSpPr/>
            <p:nvPr/>
          </p:nvCxnSpPr>
          <p:spPr>
            <a:xfrm flipH="1" flipV="1">
              <a:off x="2735796" y="3501008"/>
              <a:ext cx="972107" cy="881328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Connettore 1 31"/>
            <p:cNvCxnSpPr/>
            <p:nvPr/>
          </p:nvCxnSpPr>
          <p:spPr>
            <a:xfrm flipH="1" flipV="1">
              <a:off x="2735796" y="3501008"/>
              <a:ext cx="51954" cy="1090612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Connettore 1 32"/>
            <p:cNvCxnSpPr/>
            <p:nvPr/>
          </p:nvCxnSpPr>
          <p:spPr>
            <a:xfrm>
              <a:off x="2735796" y="3501008"/>
              <a:ext cx="720080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Connettore 1 33"/>
            <p:cNvCxnSpPr/>
            <p:nvPr/>
          </p:nvCxnSpPr>
          <p:spPr>
            <a:xfrm flipV="1">
              <a:off x="2787750" y="4581128"/>
              <a:ext cx="668126" cy="10492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Connettore 1 34"/>
            <p:cNvCxnSpPr/>
            <p:nvPr/>
          </p:nvCxnSpPr>
          <p:spPr>
            <a:xfrm>
              <a:off x="3455876" y="3501008"/>
              <a:ext cx="252028" cy="252028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Connettore 1 35"/>
            <p:cNvCxnSpPr/>
            <p:nvPr/>
          </p:nvCxnSpPr>
          <p:spPr>
            <a:xfrm flipV="1">
              <a:off x="3455876" y="4382336"/>
              <a:ext cx="252027" cy="198792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Connettore 1 36"/>
            <p:cNvCxnSpPr/>
            <p:nvPr/>
          </p:nvCxnSpPr>
          <p:spPr>
            <a:xfrm flipV="1">
              <a:off x="2483768" y="3501008"/>
              <a:ext cx="252028" cy="252028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Connettore 1 37"/>
            <p:cNvCxnSpPr/>
            <p:nvPr/>
          </p:nvCxnSpPr>
          <p:spPr>
            <a:xfrm flipV="1">
              <a:off x="2483768" y="3501008"/>
              <a:ext cx="252028" cy="889397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Connettore 1 38"/>
            <p:cNvCxnSpPr/>
            <p:nvPr/>
          </p:nvCxnSpPr>
          <p:spPr>
            <a:xfrm flipV="1">
              <a:off x="2787750" y="4382336"/>
              <a:ext cx="920153" cy="209284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Connettore 1 39"/>
            <p:cNvCxnSpPr/>
            <p:nvPr/>
          </p:nvCxnSpPr>
          <p:spPr>
            <a:xfrm flipV="1">
              <a:off x="2787750" y="3753036"/>
              <a:ext cx="920154" cy="838584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Connettore 1 40"/>
            <p:cNvCxnSpPr/>
            <p:nvPr/>
          </p:nvCxnSpPr>
          <p:spPr>
            <a:xfrm flipV="1">
              <a:off x="2787750" y="3501008"/>
              <a:ext cx="668126" cy="1090612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Connettore 1 41"/>
            <p:cNvCxnSpPr/>
            <p:nvPr/>
          </p:nvCxnSpPr>
          <p:spPr>
            <a:xfrm flipH="1" flipV="1">
              <a:off x="2483768" y="4390405"/>
              <a:ext cx="303982" cy="201215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Connettore 1 42"/>
            <p:cNvCxnSpPr/>
            <p:nvPr/>
          </p:nvCxnSpPr>
          <p:spPr>
            <a:xfrm flipH="1">
              <a:off x="2483768" y="3753036"/>
              <a:ext cx="1224136" cy="637369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Connettore 1 43"/>
            <p:cNvCxnSpPr/>
            <p:nvPr/>
          </p:nvCxnSpPr>
          <p:spPr>
            <a:xfrm flipH="1">
              <a:off x="2483768" y="4382336"/>
              <a:ext cx="1224135" cy="18772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Connettore 1 44"/>
            <p:cNvCxnSpPr/>
            <p:nvPr/>
          </p:nvCxnSpPr>
          <p:spPr>
            <a:xfrm flipV="1">
              <a:off x="3455876" y="3501008"/>
              <a:ext cx="0" cy="108012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Connettore 1 45"/>
            <p:cNvCxnSpPr/>
            <p:nvPr/>
          </p:nvCxnSpPr>
          <p:spPr>
            <a:xfrm flipH="1">
              <a:off x="2483768" y="3501008"/>
              <a:ext cx="972108" cy="252028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Connettore 1 46"/>
            <p:cNvCxnSpPr/>
            <p:nvPr/>
          </p:nvCxnSpPr>
          <p:spPr>
            <a:xfrm>
              <a:off x="2483768" y="4401108"/>
              <a:ext cx="994586" cy="192935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9" name="Pergamena 1 48"/>
          <p:cNvSpPr/>
          <p:nvPr/>
        </p:nvSpPr>
        <p:spPr>
          <a:xfrm>
            <a:off x="395536" y="1652489"/>
            <a:ext cx="864096" cy="984423"/>
          </a:xfrm>
          <a:prstGeom prst="verticalScroll">
            <a:avLst>
              <a:gd name="adj" fmla="val 25000"/>
            </a:avLst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3" name="Pergamena 1 52"/>
          <p:cNvSpPr/>
          <p:nvPr/>
        </p:nvSpPr>
        <p:spPr>
          <a:xfrm>
            <a:off x="1475656" y="764704"/>
            <a:ext cx="864096" cy="984423"/>
          </a:xfrm>
          <a:prstGeom prst="verticalScroll">
            <a:avLst>
              <a:gd name="adj" fmla="val 25000"/>
            </a:avLst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4" name="Pergamena 1 53"/>
          <p:cNvSpPr/>
          <p:nvPr/>
        </p:nvSpPr>
        <p:spPr>
          <a:xfrm>
            <a:off x="2339752" y="764704"/>
            <a:ext cx="864096" cy="984423"/>
          </a:xfrm>
          <a:prstGeom prst="verticalScroll">
            <a:avLst>
              <a:gd name="adj" fmla="val 25000"/>
            </a:avLst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5" name="Pergamena 1 54"/>
          <p:cNvSpPr/>
          <p:nvPr/>
        </p:nvSpPr>
        <p:spPr>
          <a:xfrm>
            <a:off x="3347864" y="1641856"/>
            <a:ext cx="864096" cy="984423"/>
          </a:xfrm>
          <a:prstGeom prst="verticalScroll">
            <a:avLst>
              <a:gd name="adj" fmla="val 25000"/>
            </a:avLst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6" name="Pergamena 1 55"/>
          <p:cNvSpPr/>
          <p:nvPr/>
        </p:nvSpPr>
        <p:spPr>
          <a:xfrm>
            <a:off x="323528" y="2732609"/>
            <a:ext cx="864096" cy="984423"/>
          </a:xfrm>
          <a:prstGeom prst="verticalScroll">
            <a:avLst>
              <a:gd name="adj" fmla="val 25000"/>
            </a:avLst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7" name="Pergamena 1 56"/>
          <p:cNvSpPr/>
          <p:nvPr/>
        </p:nvSpPr>
        <p:spPr>
          <a:xfrm>
            <a:off x="3275856" y="2772718"/>
            <a:ext cx="864096" cy="984423"/>
          </a:xfrm>
          <a:prstGeom prst="verticalScroll">
            <a:avLst>
              <a:gd name="adj" fmla="val 25000"/>
            </a:avLst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8" name="Pergamena 1 57"/>
          <p:cNvSpPr/>
          <p:nvPr/>
        </p:nvSpPr>
        <p:spPr>
          <a:xfrm>
            <a:off x="1331640" y="3933056"/>
            <a:ext cx="864096" cy="984423"/>
          </a:xfrm>
          <a:prstGeom prst="verticalScroll">
            <a:avLst>
              <a:gd name="adj" fmla="val 25000"/>
            </a:avLst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9" name="Pergamena 1 58"/>
          <p:cNvSpPr/>
          <p:nvPr/>
        </p:nvSpPr>
        <p:spPr>
          <a:xfrm>
            <a:off x="2195736" y="3933056"/>
            <a:ext cx="864096" cy="984423"/>
          </a:xfrm>
          <a:prstGeom prst="verticalScroll">
            <a:avLst>
              <a:gd name="adj" fmla="val 25000"/>
            </a:avLst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0" name="CasellaDiTesto 59"/>
          <p:cNvSpPr txBox="1"/>
          <p:nvPr/>
        </p:nvSpPr>
        <p:spPr>
          <a:xfrm>
            <a:off x="4932040" y="1484784"/>
            <a:ext cx="3888432" cy="461665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repeat:</a:t>
            </a:r>
          </a:p>
        </p:txBody>
      </p:sp>
      <p:sp>
        <p:nvSpPr>
          <p:cNvPr id="61" name="CasellaDiTesto 60"/>
          <p:cNvSpPr txBox="1"/>
          <p:nvPr/>
        </p:nvSpPr>
        <p:spPr>
          <a:xfrm>
            <a:off x="5067846" y="1916832"/>
            <a:ext cx="4032448" cy="430887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each node supports its command </a:t>
            </a:r>
            <a:endParaRPr lang="en-US" sz="2200" baseline="30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8" name="CasellaDiTesto 47"/>
          <p:cNvSpPr txBox="1"/>
          <p:nvPr/>
        </p:nvSpPr>
        <p:spPr>
          <a:xfrm>
            <a:off x="5076056" y="2350041"/>
            <a:ext cx="3960440" cy="1107996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buFontTx/>
              <a:buChar char="-"/>
            </a:pPr>
            <a:r>
              <a:rPr lang="en-US" sz="2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exchange messages to get an </a:t>
            </a:r>
          </a:p>
          <a:p>
            <a:r>
              <a:rPr lang="en-US" sz="2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agreement on the winning </a:t>
            </a:r>
          </a:p>
          <a:p>
            <a:r>
              <a:rPr lang="en-US" sz="2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command </a:t>
            </a:r>
            <a:endParaRPr lang="en-US" sz="2200" baseline="30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0" name="CasellaDiTesto 49"/>
          <p:cNvSpPr txBox="1"/>
          <p:nvPr/>
        </p:nvSpPr>
        <p:spPr>
          <a:xfrm>
            <a:off x="5076056" y="3429000"/>
            <a:ext cx="4032448" cy="1107996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buFontTx/>
              <a:buChar char="-"/>
            </a:pPr>
            <a:r>
              <a:rPr lang="en-US" sz="2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every node updates its (local) </a:t>
            </a:r>
          </a:p>
          <a:p>
            <a:r>
              <a:rPr lang="en-US" sz="2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ledger with the winning  </a:t>
            </a:r>
          </a:p>
          <a:p>
            <a:r>
              <a:rPr lang="en-US" sz="2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command </a:t>
            </a:r>
            <a:endParaRPr lang="en-US" sz="2200" baseline="30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1" name="Rettangolo 50"/>
          <p:cNvSpPr/>
          <p:nvPr/>
        </p:nvSpPr>
        <p:spPr>
          <a:xfrm>
            <a:off x="1763688" y="1012627"/>
            <a:ext cx="288032" cy="112117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2" name="Rettangolo 51"/>
          <p:cNvSpPr/>
          <p:nvPr/>
        </p:nvSpPr>
        <p:spPr>
          <a:xfrm>
            <a:off x="1619672" y="4212878"/>
            <a:ext cx="288032" cy="112117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2" name="Rettangolo 61"/>
          <p:cNvSpPr/>
          <p:nvPr/>
        </p:nvSpPr>
        <p:spPr>
          <a:xfrm>
            <a:off x="2483768" y="4221088"/>
            <a:ext cx="288032" cy="112117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3" name="Rettangolo 62"/>
          <p:cNvSpPr/>
          <p:nvPr/>
        </p:nvSpPr>
        <p:spPr>
          <a:xfrm>
            <a:off x="2636168" y="1052736"/>
            <a:ext cx="288032" cy="112117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4" name="Rettangolo 63"/>
          <p:cNvSpPr/>
          <p:nvPr/>
        </p:nvSpPr>
        <p:spPr>
          <a:xfrm>
            <a:off x="3635896" y="1908622"/>
            <a:ext cx="288032" cy="112117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5" name="Rettangolo 64"/>
          <p:cNvSpPr/>
          <p:nvPr/>
        </p:nvSpPr>
        <p:spPr>
          <a:xfrm>
            <a:off x="3563888" y="3060750"/>
            <a:ext cx="288032" cy="112117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6" name="Rettangolo 65"/>
          <p:cNvSpPr/>
          <p:nvPr/>
        </p:nvSpPr>
        <p:spPr>
          <a:xfrm>
            <a:off x="611560" y="3007585"/>
            <a:ext cx="288032" cy="112117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7" name="Rettangolo 66"/>
          <p:cNvSpPr/>
          <p:nvPr/>
        </p:nvSpPr>
        <p:spPr>
          <a:xfrm>
            <a:off x="683568" y="1908622"/>
            <a:ext cx="288032" cy="112117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CasellaDiTesto 15"/>
          <p:cNvSpPr txBox="1"/>
          <p:nvPr/>
        </p:nvSpPr>
        <p:spPr>
          <a:xfrm>
            <a:off x="2957588" y="116632"/>
            <a:ext cx="60789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28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distributed ledger via repeated consensus</a:t>
            </a:r>
            <a:endParaRPr lang="en-US" sz="2400" dirty="0">
              <a:solidFill>
                <a:srgbClr val="0033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Ovale 11"/>
          <p:cNvSpPr/>
          <p:nvPr/>
        </p:nvSpPr>
        <p:spPr>
          <a:xfrm>
            <a:off x="2339752" y="1772816"/>
            <a:ext cx="504056" cy="504056"/>
          </a:xfrm>
          <a:prstGeom prst="ellipse">
            <a:avLst/>
          </a:prstGeom>
          <a:solidFill>
            <a:srgbClr val="0033CC"/>
          </a:solidFill>
          <a:ln w="317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3" name="Ovale 12"/>
          <p:cNvSpPr/>
          <p:nvPr/>
        </p:nvSpPr>
        <p:spPr>
          <a:xfrm>
            <a:off x="1619672" y="3356992"/>
            <a:ext cx="504056" cy="504056"/>
          </a:xfrm>
          <a:prstGeom prst="ellipse">
            <a:avLst/>
          </a:prstGeom>
          <a:solidFill>
            <a:srgbClr val="0033CC"/>
          </a:solidFill>
          <a:ln w="317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5" name="Ovale 14"/>
          <p:cNvSpPr/>
          <p:nvPr/>
        </p:nvSpPr>
        <p:spPr>
          <a:xfrm>
            <a:off x="2339752" y="3356992"/>
            <a:ext cx="504056" cy="504056"/>
          </a:xfrm>
          <a:prstGeom prst="ellipse">
            <a:avLst/>
          </a:prstGeom>
          <a:solidFill>
            <a:srgbClr val="0033CC"/>
          </a:solidFill>
          <a:ln w="317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8" name="Ovale 17"/>
          <p:cNvSpPr/>
          <p:nvPr/>
        </p:nvSpPr>
        <p:spPr>
          <a:xfrm>
            <a:off x="2843808" y="2276872"/>
            <a:ext cx="504056" cy="504056"/>
          </a:xfrm>
          <a:prstGeom prst="ellipse">
            <a:avLst/>
          </a:prstGeom>
          <a:solidFill>
            <a:srgbClr val="0033CC"/>
          </a:solidFill>
          <a:ln w="317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9" name="Ovale 18"/>
          <p:cNvSpPr/>
          <p:nvPr/>
        </p:nvSpPr>
        <p:spPr>
          <a:xfrm>
            <a:off x="2843808" y="2924944"/>
            <a:ext cx="504056" cy="504056"/>
          </a:xfrm>
          <a:prstGeom prst="ellipse">
            <a:avLst/>
          </a:prstGeom>
          <a:solidFill>
            <a:srgbClr val="0033CC"/>
          </a:solidFill>
          <a:ln w="317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0" name="Ovale 19"/>
          <p:cNvSpPr/>
          <p:nvPr/>
        </p:nvSpPr>
        <p:spPr>
          <a:xfrm>
            <a:off x="1115616" y="2276872"/>
            <a:ext cx="504056" cy="504056"/>
          </a:xfrm>
          <a:prstGeom prst="ellipse">
            <a:avLst/>
          </a:prstGeom>
          <a:solidFill>
            <a:srgbClr val="0033CC"/>
          </a:solidFill>
          <a:ln w="317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1" name="Ovale 20"/>
          <p:cNvSpPr/>
          <p:nvPr/>
        </p:nvSpPr>
        <p:spPr>
          <a:xfrm>
            <a:off x="1115616" y="2924944"/>
            <a:ext cx="504056" cy="504056"/>
          </a:xfrm>
          <a:prstGeom prst="ellipse">
            <a:avLst/>
          </a:prstGeom>
          <a:solidFill>
            <a:srgbClr val="0033CC"/>
          </a:solidFill>
          <a:ln w="317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1" name="Ovale 10"/>
          <p:cNvSpPr/>
          <p:nvPr/>
        </p:nvSpPr>
        <p:spPr>
          <a:xfrm>
            <a:off x="1619672" y="1772816"/>
            <a:ext cx="504056" cy="504056"/>
          </a:xfrm>
          <a:prstGeom prst="ellipse">
            <a:avLst/>
          </a:prstGeom>
          <a:solidFill>
            <a:srgbClr val="0033CC"/>
          </a:solidFill>
          <a:ln w="317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grpSp>
        <p:nvGrpSpPr>
          <p:cNvPr id="2" name="Gruppo 49"/>
          <p:cNvGrpSpPr/>
          <p:nvPr/>
        </p:nvGrpSpPr>
        <p:grpSpPr>
          <a:xfrm>
            <a:off x="1619672" y="2276872"/>
            <a:ext cx="1224136" cy="1093035"/>
            <a:chOff x="2483768" y="3501008"/>
            <a:chExt cx="1224136" cy="1093035"/>
          </a:xfrm>
        </p:grpSpPr>
        <p:cxnSp>
          <p:nvCxnSpPr>
            <p:cNvPr id="29" name="Connettore 1 28"/>
            <p:cNvCxnSpPr/>
            <p:nvPr/>
          </p:nvCxnSpPr>
          <p:spPr>
            <a:xfrm flipV="1">
              <a:off x="2483768" y="3753036"/>
              <a:ext cx="0" cy="637369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Connettore 1 29"/>
            <p:cNvCxnSpPr/>
            <p:nvPr/>
          </p:nvCxnSpPr>
          <p:spPr>
            <a:xfrm flipH="1" flipV="1">
              <a:off x="2735796" y="3501008"/>
              <a:ext cx="972108" cy="252028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Connettore 1 30"/>
            <p:cNvCxnSpPr/>
            <p:nvPr/>
          </p:nvCxnSpPr>
          <p:spPr>
            <a:xfrm flipH="1" flipV="1">
              <a:off x="2735796" y="3501008"/>
              <a:ext cx="972107" cy="881328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Connettore 1 31"/>
            <p:cNvCxnSpPr/>
            <p:nvPr/>
          </p:nvCxnSpPr>
          <p:spPr>
            <a:xfrm flipH="1" flipV="1">
              <a:off x="2735796" y="3501008"/>
              <a:ext cx="51954" cy="1090612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Connettore 1 32"/>
            <p:cNvCxnSpPr/>
            <p:nvPr/>
          </p:nvCxnSpPr>
          <p:spPr>
            <a:xfrm>
              <a:off x="2735796" y="3501008"/>
              <a:ext cx="720080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Connettore 1 33"/>
            <p:cNvCxnSpPr/>
            <p:nvPr/>
          </p:nvCxnSpPr>
          <p:spPr>
            <a:xfrm flipV="1">
              <a:off x="2787750" y="4581128"/>
              <a:ext cx="668126" cy="10492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Connettore 1 34"/>
            <p:cNvCxnSpPr/>
            <p:nvPr/>
          </p:nvCxnSpPr>
          <p:spPr>
            <a:xfrm>
              <a:off x="3455876" y="3501008"/>
              <a:ext cx="252028" cy="252028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Connettore 1 35"/>
            <p:cNvCxnSpPr/>
            <p:nvPr/>
          </p:nvCxnSpPr>
          <p:spPr>
            <a:xfrm flipV="1">
              <a:off x="3455876" y="4382336"/>
              <a:ext cx="252027" cy="198792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Connettore 1 36"/>
            <p:cNvCxnSpPr/>
            <p:nvPr/>
          </p:nvCxnSpPr>
          <p:spPr>
            <a:xfrm flipV="1">
              <a:off x="2483768" y="3501008"/>
              <a:ext cx="252028" cy="252028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Connettore 1 37"/>
            <p:cNvCxnSpPr/>
            <p:nvPr/>
          </p:nvCxnSpPr>
          <p:spPr>
            <a:xfrm flipV="1">
              <a:off x="2483768" y="3501008"/>
              <a:ext cx="252028" cy="889397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Connettore 1 38"/>
            <p:cNvCxnSpPr/>
            <p:nvPr/>
          </p:nvCxnSpPr>
          <p:spPr>
            <a:xfrm flipV="1">
              <a:off x="2787750" y="4382336"/>
              <a:ext cx="920153" cy="209284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Connettore 1 39"/>
            <p:cNvCxnSpPr/>
            <p:nvPr/>
          </p:nvCxnSpPr>
          <p:spPr>
            <a:xfrm flipV="1">
              <a:off x="2787750" y="3753036"/>
              <a:ext cx="920154" cy="838584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Connettore 1 40"/>
            <p:cNvCxnSpPr/>
            <p:nvPr/>
          </p:nvCxnSpPr>
          <p:spPr>
            <a:xfrm flipV="1">
              <a:off x="2787750" y="3501008"/>
              <a:ext cx="668126" cy="1090612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Connettore 1 41"/>
            <p:cNvCxnSpPr/>
            <p:nvPr/>
          </p:nvCxnSpPr>
          <p:spPr>
            <a:xfrm flipH="1" flipV="1">
              <a:off x="2483768" y="4390405"/>
              <a:ext cx="303982" cy="201215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Connettore 1 42"/>
            <p:cNvCxnSpPr/>
            <p:nvPr/>
          </p:nvCxnSpPr>
          <p:spPr>
            <a:xfrm flipH="1">
              <a:off x="2483768" y="3753036"/>
              <a:ext cx="1224136" cy="637369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Connettore 1 43"/>
            <p:cNvCxnSpPr/>
            <p:nvPr/>
          </p:nvCxnSpPr>
          <p:spPr>
            <a:xfrm flipH="1">
              <a:off x="2483768" y="4382336"/>
              <a:ext cx="1224135" cy="18772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Connettore 1 44"/>
            <p:cNvCxnSpPr/>
            <p:nvPr/>
          </p:nvCxnSpPr>
          <p:spPr>
            <a:xfrm flipV="1">
              <a:off x="3455876" y="3501008"/>
              <a:ext cx="0" cy="108012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Connettore 1 45"/>
            <p:cNvCxnSpPr/>
            <p:nvPr/>
          </p:nvCxnSpPr>
          <p:spPr>
            <a:xfrm flipH="1">
              <a:off x="2483768" y="3501008"/>
              <a:ext cx="972108" cy="252028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Connettore 1 46"/>
            <p:cNvCxnSpPr/>
            <p:nvPr/>
          </p:nvCxnSpPr>
          <p:spPr>
            <a:xfrm>
              <a:off x="2483768" y="4401108"/>
              <a:ext cx="994586" cy="192935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9" name="Pergamena 1 48"/>
          <p:cNvSpPr/>
          <p:nvPr/>
        </p:nvSpPr>
        <p:spPr>
          <a:xfrm>
            <a:off x="395536" y="1652489"/>
            <a:ext cx="864096" cy="984423"/>
          </a:xfrm>
          <a:prstGeom prst="verticalScroll">
            <a:avLst>
              <a:gd name="adj" fmla="val 25000"/>
            </a:avLst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3" name="Pergamena 1 52"/>
          <p:cNvSpPr/>
          <p:nvPr/>
        </p:nvSpPr>
        <p:spPr>
          <a:xfrm>
            <a:off x="1475656" y="764704"/>
            <a:ext cx="864096" cy="984423"/>
          </a:xfrm>
          <a:prstGeom prst="verticalScroll">
            <a:avLst>
              <a:gd name="adj" fmla="val 25000"/>
            </a:avLst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4" name="Pergamena 1 53"/>
          <p:cNvSpPr/>
          <p:nvPr/>
        </p:nvSpPr>
        <p:spPr>
          <a:xfrm>
            <a:off x="2339752" y="764704"/>
            <a:ext cx="864096" cy="984423"/>
          </a:xfrm>
          <a:prstGeom prst="verticalScroll">
            <a:avLst>
              <a:gd name="adj" fmla="val 25000"/>
            </a:avLst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5" name="Pergamena 1 54"/>
          <p:cNvSpPr/>
          <p:nvPr/>
        </p:nvSpPr>
        <p:spPr>
          <a:xfrm>
            <a:off x="3347864" y="1641856"/>
            <a:ext cx="864096" cy="984423"/>
          </a:xfrm>
          <a:prstGeom prst="verticalScroll">
            <a:avLst>
              <a:gd name="adj" fmla="val 25000"/>
            </a:avLst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6" name="Pergamena 1 55"/>
          <p:cNvSpPr/>
          <p:nvPr/>
        </p:nvSpPr>
        <p:spPr>
          <a:xfrm>
            <a:off x="323528" y="2732609"/>
            <a:ext cx="864096" cy="984423"/>
          </a:xfrm>
          <a:prstGeom prst="verticalScroll">
            <a:avLst>
              <a:gd name="adj" fmla="val 25000"/>
            </a:avLst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7" name="Pergamena 1 56"/>
          <p:cNvSpPr/>
          <p:nvPr/>
        </p:nvSpPr>
        <p:spPr>
          <a:xfrm>
            <a:off x="3275856" y="2772718"/>
            <a:ext cx="864096" cy="984423"/>
          </a:xfrm>
          <a:prstGeom prst="verticalScroll">
            <a:avLst>
              <a:gd name="adj" fmla="val 25000"/>
            </a:avLst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8" name="Pergamena 1 57"/>
          <p:cNvSpPr/>
          <p:nvPr/>
        </p:nvSpPr>
        <p:spPr>
          <a:xfrm>
            <a:off x="1331640" y="3933056"/>
            <a:ext cx="864096" cy="984423"/>
          </a:xfrm>
          <a:prstGeom prst="verticalScroll">
            <a:avLst>
              <a:gd name="adj" fmla="val 25000"/>
            </a:avLst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9" name="Pergamena 1 58"/>
          <p:cNvSpPr/>
          <p:nvPr/>
        </p:nvSpPr>
        <p:spPr>
          <a:xfrm>
            <a:off x="2195736" y="3933056"/>
            <a:ext cx="864096" cy="984423"/>
          </a:xfrm>
          <a:prstGeom prst="verticalScroll">
            <a:avLst>
              <a:gd name="adj" fmla="val 25000"/>
            </a:avLst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0" name="CasellaDiTesto 59"/>
          <p:cNvSpPr txBox="1"/>
          <p:nvPr/>
        </p:nvSpPr>
        <p:spPr>
          <a:xfrm>
            <a:off x="4932040" y="1484784"/>
            <a:ext cx="3888432" cy="461665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repeat:</a:t>
            </a:r>
          </a:p>
        </p:txBody>
      </p:sp>
      <p:sp>
        <p:nvSpPr>
          <p:cNvPr id="61" name="CasellaDiTesto 60"/>
          <p:cNvSpPr txBox="1"/>
          <p:nvPr/>
        </p:nvSpPr>
        <p:spPr>
          <a:xfrm>
            <a:off x="5067846" y="1916832"/>
            <a:ext cx="4032448" cy="430887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each node supports its command </a:t>
            </a:r>
            <a:endParaRPr lang="en-US" sz="2200" baseline="30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8" name="CasellaDiTesto 47"/>
          <p:cNvSpPr txBox="1"/>
          <p:nvPr/>
        </p:nvSpPr>
        <p:spPr>
          <a:xfrm>
            <a:off x="5076056" y="2350041"/>
            <a:ext cx="3960440" cy="1107996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buFontTx/>
              <a:buChar char="-"/>
            </a:pPr>
            <a:r>
              <a:rPr lang="en-US" sz="2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exchange messages to get an </a:t>
            </a:r>
          </a:p>
          <a:p>
            <a:r>
              <a:rPr lang="en-US" sz="2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agreement on the winning </a:t>
            </a:r>
          </a:p>
          <a:p>
            <a:r>
              <a:rPr lang="en-US" sz="2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command </a:t>
            </a:r>
            <a:endParaRPr lang="en-US" sz="2200" baseline="30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0" name="CasellaDiTesto 49"/>
          <p:cNvSpPr txBox="1"/>
          <p:nvPr/>
        </p:nvSpPr>
        <p:spPr>
          <a:xfrm>
            <a:off x="5076056" y="3429000"/>
            <a:ext cx="4032448" cy="1107996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buFontTx/>
              <a:buChar char="-"/>
            </a:pPr>
            <a:r>
              <a:rPr lang="en-US" sz="2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every node updates its (local) </a:t>
            </a:r>
          </a:p>
          <a:p>
            <a:r>
              <a:rPr lang="en-US" sz="2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ledger with the winning  </a:t>
            </a:r>
          </a:p>
          <a:p>
            <a:r>
              <a:rPr lang="en-US" sz="2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command </a:t>
            </a:r>
            <a:endParaRPr lang="en-US" sz="2200" baseline="30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1" name="Rettangolo 50"/>
          <p:cNvSpPr/>
          <p:nvPr/>
        </p:nvSpPr>
        <p:spPr>
          <a:xfrm>
            <a:off x="1763688" y="1012627"/>
            <a:ext cx="288032" cy="112117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2" name="Rettangolo 51"/>
          <p:cNvSpPr/>
          <p:nvPr/>
        </p:nvSpPr>
        <p:spPr>
          <a:xfrm>
            <a:off x="1619672" y="4212878"/>
            <a:ext cx="288032" cy="112117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2" name="Rettangolo 61"/>
          <p:cNvSpPr/>
          <p:nvPr/>
        </p:nvSpPr>
        <p:spPr>
          <a:xfrm>
            <a:off x="2483768" y="4221088"/>
            <a:ext cx="288032" cy="112117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3" name="Rettangolo 62"/>
          <p:cNvSpPr/>
          <p:nvPr/>
        </p:nvSpPr>
        <p:spPr>
          <a:xfrm>
            <a:off x="2636168" y="1052736"/>
            <a:ext cx="288032" cy="112117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4" name="Rettangolo 63"/>
          <p:cNvSpPr/>
          <p:nvPr/>
        </p:nvSpPr>
        <p:spPr>
          <a:xfrm>
            <a:off x="3635896" y="1908622"/>
            <a:ext cx="288032" cy="112117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5" name="Rettangolo 64"/>
          <p:cNvSpPr/>
          <p:nvPr/>
        </p:nvSpPr>
        <p:spPr>
          <a:xfrm>
            <a:off x="3563888" y="3060750"/>
            <a:ext cx="288032" cy="112117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6" name="Rettangolo 65"/>
          <p:cNvSpPr/>
          <p:nvPr/>
        </p:nvSpPr>
        <p:spPr>
          <a:xfrm>
            <a:off x="611560" y="3007585"/>
            <a:ext cx="288032" cy="112117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7" name="Rettangolo 66"/>
          <p:cNvSpPr/>
          <p:nvPr/>
        </p:nvSpPr>
        <p:spPr>
          <a:xfrm>
            <a:off x="683568" y="1908622"/>
            <a:ext cx="288032" cy="112117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8" name="Rettangolo 67"/>
          <p:cNvSpPr/>
          <p:nvPr/>
        </p:nvSpPr>
        <p:spPr>
          <a:xfrm>
            <a:off x="1763688" y="1165027"/>
            <a:ext cx="288032" cy="112117"/>
          </a:xfrm>
          <a:prstGeom prst="rect">
            <a:avLst/>
          </a:prstGeom>
          <a:solidFill>
            <a:srgbClr val="0033CC"/>
          </a:solidFill>
          <a:ln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9" name="Rettangolo 68"/>
          <p:cNvSpPr/>
          <p:nvPr/>
        </p:nvSpPr>
        <p:spPr>
          <a:xfrm>
            <a:off x="1619672" y="4365278"/>
            <a:ext cx="288032" cy="112117"/>
          </a:xfrm>
          <a:prstGeom prst="rect">
            <a:avLst/>
          </a:prstGeom>
          <a:solidFill>
            <a:srgbClr val="0033CC"/>
          </a:solidFill>
          <a:ln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0" name="Rettangolo 69"/>
          <p:cNvSpPr/>
          <p:nvPr/>
        </p:nvSpPr>
        <p:spPr>
          <a:xfrm>
            <a:off x="2483768" y="4373488"/>
            <a:ext cx="288032" cy="112117"/>
          </a:xfrm>
          <a:prstGeom prst="rect">
            <a:avLst/>
          </a:prstGeom>
          <a:solidFill>
            <a:srgbClr val="0033CC"/>
          </a:solidFill>
          <a:ln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1" name="Rettangolo 70"/>
          <p:cNvSpPr/>
          <p:nvPr/>
        </p:nvSpPr>
        <p:spPr>
          <a:xfrm>
            <a:off x="2636168" y="1205136"/>
            <a:ext cx="288032" cy="112117"/>
          </a:xfrm>
          <a:prstGeom prst="rect">
            <a:avLst/>
          </a:prstGeom>
          <a:solidFill>
            <a:srgbClr val="0033CC"/>
          </a:solidFill>
          <a:ln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2" name="Rettangolo 71"/>
          <p:cNvSpPr/>
          <p:nvPr/>
        </p:nvSpPr>
        <p:spPr>
          <a:xfrm>
            <a:off x="3635896" y="2061022"/>
            <a:ext cx="288032" cy="112117"/>
          </a:xfrm>
          <a:prstGeom prst="rect">
            <a:avLst/>
          </a:prstGeom>
          <a:solidFill>
            <a:srgbClr val="0033CC"/>
          </a:solidFill>
          <a:ln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3" name="Rettangolo 72"/>
          <p:cNvSpPr/>
          <p:nvPr/>
        </p:nvSpPr>
        <p:spPr>
          <a:xfrm>
            <a:off x="3563888" y="3213150"/>
            <a:ext cx="288032" cy="112117"/>
          </a:xfrm>
          <a:prstGeom prst="rect">
            <a:avLst/>
          </a:prstGeom>
          <a:solidFill>
            <a:srgbClr val="0033CC"/>
          </a:solidFill>
          <a:ln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4" name="Rettangolo 73"/>
          <p:cNvSpPr/>
          <p:nvPr/>
        </p:nvSpPr>
        <p:spPr>
          <a:xfrm>
            <a:off x="611560" y="3159985"/>
            <a:ext cx="288032" cy="112117"/>
          </a:xfrm>
          <a:prstGeom prst="rect">
            <a:avLst/>
          </a:prstGeom>
          <a:solidFill>
            <a:srgbClr val="0033CC"/>
          </a:solidFill>
          <a:ln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5" name="Rettangolo 74"/>
          <p:cNvSpPr/>
          <p:nvPr/>
        </p:nvSpPr>
        <p:spPr>
          <a:xfrm>
            <a:off x="683568" y="2061022"/>
            <a:ext cx="288032" cy="112117"/>
          </a:xfrm>
          <a:prstGeom prst="rect">
            <a:avLst/>
          </a:prstGeom>
          <a:solidFill>
            <a:srgbClr val="0033CC"/>
          </a:solidFill>
          <a:ln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204864"/>
            <a:ext cx="7772400" cy="1656184"/>
          </a:xfrm>
          <a:noFill/>
          <a:ln w="50800"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en-US" b="1" dirty="0">
                <a:solidFill>
                  <a:schemeClr val="tx2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Book Antiqua" pitchFamily="18" charset="0"/>
              </a:rPr>
              <a:t>the consensus </a:t>
            </a:r>
            <a:br>
              <a:rPr lang="en-US" b="1" dirty="0">
                <a:solidFill>
                  <a:schemeClr val="tx2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Book Antiqua" pitchFamily="18" charset="0"/>
              </a:rPr>
            </a:br>
            <a:r>
              <a:rPr lang="en-US" b="1" dirty="0">
                <a:solidFill>
                  <a:schemeClr val="tx2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Book Antiqua" pitchFamily="18" charset="0"/>
              </a:rPr>
              <a:t>problem</a:t>
            </a:r>
          </a:p>
        </p:txBody>
      </p:sp>
      <p:sp>
        <p:nvSpPr>
          <p:cNvPr id="6" name="Sottotitolo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/>
          <p:cNvSpPr txBox="1"/>
          <p:nvPr/>
        </p:nvSpPr>
        <p:spPr>
          <a:xfrm>
            <a:off x="107504" y="44625"/>
            <a:ext cx="88569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Consensus Problem</a:t>
            </a:r>
            <a:endParaRPr lang="en-US" sz="3600" baseline="30000" dirty="0">
              <a:solidFill>
                <a:srgbClr val="0033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Ovale 4"/>
          <p:cNvSpPr/>
          <p:nvPr/>
        </p:nvSpPr>
        <p:spPr>
          <a:xfrm>
            <a:off x="6814881" y="908720"/>
            <a:ext cx="504056" cy="504056"/>
          </a:xfrm>
          <a:prstGeom prst="ellipse">
            <a:avLst/>
          </a:prstGeom>
          <a:solidFill>
            <a:schemeClr val="bg1"/>
          </a:solidFill>
          <a:ln w="317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" name="Ovale 5"/>
          <p:cNvSpPr/>
          <p:nvPr/>
        </p:nvSpPr>
        <p:spPr>
          <a:xfrm>
            <a:off x="7534961" y="908720"/>
            <a:ext cx="504056" cy="504056"/>
          </a:xfrm>
          <a:prstGeom prst="ellipse">
            <a:avLst/>
          </a:prstGeom>
          <a:solidFill>
            <a:schemeClr val="bg1"/>
          </a:solidFill>
          <a:ln w="317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" name="Ovale 6"/>
          <p:cNvSpPr/>
          <p:nvPr/>
        </p:nvSpPr>
        <p:spPr>
          <a:xfrm>
            <a:off x="6814881" y="2492896"/>
            <a:ext cx="504056" cy="504056"/>
          </a:xfrm>
          <a:prstGeom prst="ellipse">
            <a:avLst/>
          </a:prstGeom>
          <a:solidFill>
            <a:schemeClr val="bg1"/>
          </a:solidFill>
          <a:ln w="317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8" name="Ovale 7"/>
          <p:cNvSpPr/>
          <p:nvPr/>
        </p:nvSpPr>
        <p:spPr>
          <a:xfrm>
            <a:off x="7534961" y="2492896"/>
            <a:ext cx="504056" cy="504056"/>
          </a:xfrm>
          <a:prstGeom prst="ellipse">
            <a:avLst/>
          </a:prstGeom>
          <a:solidFill>
            <a:schemeClr val="bg1"/>
          </a:solidFill>
          <a:ln w="317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9" name="Ovale 8"/>
          <p:cNvSpPr/>
          <p:nvPr/>
        </p:nvSpPr>
        <p:spPr>
          <a:xfrm>
            <a:off x="8039017" y="1412776"/>
            <a:ext cx="504056" cy="504056"/>
          </a:xfrm>
          <a:prstGeom prst="ellipse">
            <a:avLst/>
          </a:prstGeom>
          <a:solidFill>
            <a:schemeClr val="bg1"/>
          </a:solidFill>
          <a:ln w="317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0" name="Ovale 9"/>
          <p:cNvSpPr/>
          <p:nvPr/>
        </p:nvSpPr>
        <p:spPr>
          <a:xfrm>
            <a:off x="8039017" y="2060848"/>
            <a:ext cx="504056" cy="504056"/>
          </a:xfrm>
          <a:prstGeom prst="ellipse">
            <a:avLst/>
          </a:prstGeom>
          <a:solidFill>
            <a:schemeClr val="bg1"/>
          </a:solidFill>
          <a:ln w="317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2" name="Ovale 11"/>
          <p:cNvSpPr/>
          <p:nvPr/>
        </p:nvSpPr>
        <p:spPr>
          <a:xfrm>
            <a:off x="6310825" y="1412776"/>
            <a:ext cx="504056" cy="504056"/>
          </a:xfrm>
          <a:prstGeom prst="ellipse">
            <a:avLst/>
          </a:prstGeom>
          <a:solidFill>
            <a:schemeClr val="bg1"/>
          </a:solidFill>
          <a:ln w="317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3" name="Ovale 12"/>
          <p:cNvSpPr/>
          <p:nvPr/>
        </p:nvSpPr>
        <p:spPr>
          <a:xfrm>
            <a:off x="6310825" y="2060848"/>
            <a:ext cx="504056" cy="504056"/>
          </a:xfrm>
          <a:prstGeom prst="ellipse">
            <a:avLst/>
          </a:prstGeom>
          <a:solidFill>
            <a:schemeClr val="bg1"/>
          </a:solidFill>
          <a:ln w="317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7" name="CasellaDiTesto 16"/>
          <p:cNvSpPr txBox="1"/>
          <p:nvPr/>
        </p:nvSpPr>
        <p:spPr>
          <a:xfrm>
            <a:off x="323528" y="764704"/>
            <a:ext cx="29523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a set of </a:t>
            </a:r>
            <a:r>
              <a:rPr lang="en-US" sz="2400" i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nodes</a:t>
            </a:r>
            <a:endParaRPr lang="en-US" sz="2400" baseline="30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/>
          <p:cNvSpPr txBox="1"/>
          <p:nvPr/>
        </p:nvSpPr>
        <p:spPr>
          <a:xfrm>
            <a:off x="107504" y="44625"/>
            <a:ext cx="885698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Understanding </a:t>
            </a:r>
          </a:p>
          <a:p>
            <a:pPr algn="ctr"/>
            <a:r>
              <a:rPr lang="en-US" sz="3600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Blockchain</a:t>
            </a:r>
            <a:r>
              <a:rPr lang="en-US" sz="36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technology</a:t>
            </a:r>
            <a:endParaRPr lang="en-US" sz="3600" baseline="30000" dirty="0">
              <a:solidFill>
                <a:srgbClr val="0033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Risultati immagini per blockchai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1916832"/>
            <a:ext cx="7168796" cy="4032448"/>
          </a:xfrm>
          <a:prstGeom prst="rect">
            <a:avLst/>
          </a:prstGeom>
          <a:noFill/>
        </p:spPr>
      </p:pic>
      <p:sp>
        <p:nvSpPr>
          <p:cNvPr id="14" name="Esagono 13"/>
          <p:cNvSpPr/>
          <p:nvPr/>
        </p:nvSpPr>
        <p:spPr>
          <a:xfrm rot="19902844">
            <a:off x="2604095" y="2060848"/>
            <a:ext cx="4056137" cy="3672408"/>
          </a:xfrm>
          <a:prstGeom prst="hexagon">
            <a:avLst/>
          </a:prstGeom>
          <a:solidFill>
            <a:schemeClr val="bg1"/>
          </a:solidFill>
          <a:ln w="508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16" name="Connettore 1 15"/>
          <p:cNvCxnSpPr>
            <a:stCxn id="14" idx="4"/>
          </p:cNvCxnSpPr>
          <p:nvPr/>
        </p:nvCxnSpPr>
        <p:spPr>
          <a:xfrm>
            <a:off x="2784609" y="2806085"/>
            <a:ext cx="1715383" cy="1126971"/>
          </a:xfrm>
          <a:prstGeom prst="line">
            <a:avLst/>
          </a:prstGeom>
          <a:ln w="508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nettore 1 18"/>
          <p:cNvCxnSpPr>
            <a:endCxn id="14" idx="0"/>
          </p:cNvCxnSpPr>
          <p:nvPr/>
        </p:nvCxnSpPr>
        <p:spPr>
          <a:xfrm flipV="1">
            <a:off x="4499992" y="2936007"/>
            <a:ext cx="1918076" cy="985987"/>
          </a:xfrm>
          <a:prstGeom prst="line">
            <a:avLst/>
          </a:prstGeom>
          <a:ln w="508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CasellaDiTesto 71"/>
          <p:cNvSpPr txBox="1"/>
          <p:nvPr/>
        </p:nvSpPr>
        <p:spPr>
          <a:xfrm>
            <a:off x="3563888" y="2535287"/>
            <a:ext cx="20882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cryptography </a:t>
            </a:r>
            <a:endParaRPr lang="en-US" sz="2400" baseline="30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3" name="CasellaDiTesto 72"/>
          <p:cNvSpPr txBox="1"/>
          <p:nvPr/>
        </p:nvSpPr>
        <p:spPr>
          <a:xfrm>
            <a:off x="2843808" y="3966155"/>
            <a:ext cx="15841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distributed</a:t>
            </a:r>
          </a:p>
          <a:p>
            <a:pPr algn="ctr"/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computing</a:t>
            </a:r>
          </a:p>
        </p:txBody>
      </p:sp>
      <p:sp>
        <p:nvSpPr>
          <p:cNvPr id="74" name="CasellaDiTesto 73"/>
          <p:cNvSpPr txBox="1"/>
          <p:nvPr/>
        </p:nvSpPr>
        <p:spPr>
          <a:xfrm>
            <a:off x="4644008" y="4005064"/>
            <a:ext cx="15841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game theory</a:t>
            </a:r>
          </a:p>
        </p:txBody>
      </p:sp>
      <p:cxnSp>
        <p:nvCxnSpPr>
          <p:cNvPr id="75" name="Connettore 1 74"/>
          <p:cNvCxnSpPr/>
          <p:nvPr/>
        </p:nvCxnSpPr>
        <p:spPr>
          <a:xfrm flipH="1" flipV="1">
            <a:off x="6419341" y="2924944"/>
            <a:ext cx="24867" cy="2106927"/>
          </a:xfrm>
          <a:prstGeom prst="line">
            <a:avLst/>
          </a:prstGeom>
          <a:ln w="508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Connettore 1 75"/>
          <p:cNvCxnSpPr>
            <a:stCxn id="14" idx="3"/>
          </p:cNvCxnSpPr>
          <p:nvPr/>
        </p:nvCxnSpPr>
        <p:spPr>
          <a:xfrm flipH="1" flipV="1">
            <a:off x="2808309" y="2823461"/>
            <a:ext cx="37950" cy="2034636"/>
          </a:xfrm>
          <a:prstGeom prst="line">
            <a:avLst/>
          </a:prstGeom>
          <a:ln w="508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Connettore 1 76"/>
          <p:cNvCxnSpPr>
            <a:stCxn id="14" idx="2"/>
            <a:endCxn id="14" idx="3"/>
          </p:cNvCxnSpPr>
          <p:nvPr/>
        </p:nvCxnSpPr>
        <p:spPr>
          <a:xfrm flipH="1" flipV="1">
            <a:off x="2846259" y="4858097"/>
            <a:ext cx="1678600" cy="1181886"/>
          </a:xfrm>
          <a:prstGeom prst="line">
            <a:avLst/>
          </a:prstGeom>
          <a:ln w="508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Connettore 1 79"/>
          <p:cNvCxnSpPr>
            <a:stCxn id="14" idx="1"/>
            <a:endCxn id="14" idx="2"/>
          </p:cNvCxnSpPr>
          <p:nvPr/>
        </p:nvCxnSpPr>
        <p:spPr>
          <a:xfrm flipH="1">
            <a:off x="4524859" y="4988019"/>
            <a:ext cx="1954859" cy="1051964"/>
          </a:xfrm>
          <a:prstGeom prst="line">
            <a:avLst/>
          </a:prstGeom>
          <a:ln w="508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Connettore 1 83"/>
          <p:cNvCxnSpPr/>
          <p:nvPr/>
        </p:nvCxnSpPr>
        <p:spPr>
          <a:xfrm flipH="1" flipV="1">
            <a:off x="4499992" y="3933056"/>
            <a:ext cx="24867" cy="2106927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6" name="Sottotitolo 2"/>
          <p:cNvSpPr txBox="1">
            <a:spLocks/>
          </p:cNvSpPr>
          <p:nvPr/>
        </p:nvSpPr>
        <p:spPr>
          <a:xfrm>
            <a:off x="3635896" y="4149080"/>
            <a:ext cx="1800200" cy="100811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31750">
            <a:solidFill>
              <a:srgbClr val="0033CC"/>
            </a:solidFill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txBody>
          <a:bodyPr vert="horz" lIns="91440" tIns="45720" rIns="91440" bIns="45720" rtlCol="0">
            <a:normAutofit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uLnTx/>
                <a:uFillTx/>
                <a:latin typeface="Times New Roman" pitchFamily="18" charset="0"/>
                <a:cs typeface="Times New Roman" pitchFamily="18" charset="0"/>
              </a:rPr>
              <a:t>fault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uLnTx/>
                <a:uFillTx/>
                <a:latin typeface="Times New Roman" pitchFamily="18" charset="0"/>
                <a:cs typeface="Times New Roman" pitchFamily="18" charset="0"/>
              </a:rPr>
              <a:t>tolerance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6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/>
          <p:cNvSpPr txBox="1"/>
          <p:nvPr/>
        </p:nvSpPr>
        <p:spPr>
          <a:xfrm>
            <a:off x="107504" y="44625"/>
            <a:ext cx="88569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Consensus Problem</a:t>
            </a:r>
            <a:endParaRPr lang="en-US" sz="3600" baseline="30000" dirty="0">
              <a:solidFill>
                <a:srgbClr val="0033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Ovale 4"/>
          <p:cNvSpPr/>
          <p:nvPr/>
        </p:nvSpPr>
        <p:spPr>
          <a:xfrm>
            <a:off x="6814881" y="908720"/>
            <a:ext cx="504056" cy="504056"/>
          </a:xfrm>
          <a:prstGeom prst="ellipse">
            <a:avLst/>
          </a:prstGeom>
          <a:solidFill>
            <a:schemeClr val="bg1"/>
          </a:solidFill>
          <a:ln w="317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>
              <a:solidFill>
                <a:schemeClr val="tx1"/>
              </a:solidFill>
            </a:endParaRPr>
          </a:p>
        </p:txBody>
      </p:sp>
      <p:sp>
        <p:nvSpPr>
          <p:cNvPr id="6" name="Ovale 5"/>
          <p:cNvSpPr/>
          <p:nvPr/>
        </p:nvSpPr>
        <p:spPr>
          <a:xfrm>
            <a:off x="7534961" y="908720"/>
            <a:ext cx="504056" cy="504056"/>
          </a:xfrm>
          <a:prstGeom prst="ellipse">
            <a:avLst/>
          </a:prstGeom>
          <a:solidFill>
            <a:schemeClr val="bg1"/>
          </a:solidFill>
          <a:ln w="317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" name="Ovale 6"/>
          <p:cNvSpPr/>
          <p:nvPr/>
        </p:nvSpPr>
        <p:spPr>
          <a:xfrm>
            <a:off x="6814881" y="2492896"/>
            <a:ext cx="504056" cy="504056"/>
          </a:xfrm>
          <a:prstGeom prst="ellipse">
            <a:avLst/>
          </a:prstGeom>
          <a:solidFill>
            <a:schemeClr val="bg1"/>
          </a:solidFill>
          <a:ln w="317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8" name="Ovale 7"/>
          <p:cNvSpPr/>
          <p:nvPr/>
        </p:nvSpPr>
        <p:spPr>
          <a:xfrm>
            <a:off x="7534961" y="2492896"/>
            <a:ext cx="504056" cy="504056"/>
          </a:xfrm>
          <a:prstGeom prst="ellipse">
            <a:avLst/>
          </a:prstGeom>
          <a:solidFill>
            <a:schemeClr val="bg1"/>
          </a:solidFill>
          <a:ln w="317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9" name="Ovale 8"/>
          <p:cNvSpPr/>
          <p:nvPr/>
        </p:nvSpPr>
        <p:spPr>
          <a:xfrm>
            <a:off x="8039017" y="1412776"/>
            <a:ext cx="504056" cy="504056"/>
          </a:xfrm>
          <a:prstGeom prst="ellipse">
            <a:avLst/>
          </a:prstGeom>
          <a:solidFill>
            <a:schemeClr val="bg1"/>
          </a:solidFill>
          <a:ln w="317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0" name="Ovale 9"/>
          <p:cNvSpPr/>
          <p:nvPr/>
        </p:nvSpPr>
        <p:spPr>
          <a:xfrm>
            <a:off x="8039017" y="2060848"/>
            <a:ext cx="504056" cy="504056"/>
          </a:xfrm>
          <a:prstGeom prst="ellipse">
            <a:avLst/>
          </a:prstGeom>
          <a:solidFill>
            <a:schemeClr val="bg1"/>
          </a:solidFill>
          <a:ln w="317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2" name="Ovale 11"/>
          <p:cNvSpPr/>
          <p:nvPr/>
        </p:nvSpPr>
        <p:spPr>
          <a:xfrm>
            <a:off x="6313507" y="1412776"/>
            <a:ext cx="504056" cy="504056"/>
          </a:xfrm>
          <a:prstGeom prst="ellipse">
            <a:avLst/>
          </a:prstGeom>
          <a:solidFill>
            <a:schemeClr val="bg1"/>
          </a:solidFill>
          <a:ln w="317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Ovale 12"/>
          <p:cNvSpPr/>
          <p:nvPr/>
        </p:nvSpPr>
        <p:spPr>
          <a:xfrm>
            <a:off x="6313507" y="2060848"/>
            <a:ext cx="504056" cy="504056"/>
          </a:xfrm>
          <a:prstGeom prst="ellipse">
            <a:avLst/>
          </a:prstGeom>
          <a:solidFill>
            <a:schemeClr val="bg1"/>
          </a:solidFill>
          <a:ln w="317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4" name="CasellaDiTesto 13"/>
          <p:cNvSpPr txBox="1"/>
          <p:nvPr/>
        </p:nvSpPr>
        <p:spPr>
          <a:xfrm>
            <a:off x="326751" y="1137518"/>
            <a:ext cx="20850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each node has:</a:t>
            </a:r>
            <a:endParaRPr lang="en-US" sz="2400" baseline="30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CasellaDiTesto 15"/>
          <p:cNvSpPr txBox="1"/>
          <p:nvPr/>
        </p:nvSpPr>
        <p:spPr>
          <a:xfrm>
            <a:off x="502170" y="1455167"/>
            <a:ext cx="14237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Times New Roman" pitchFamily="18" charset="0"/>
                <a:cs typeface="Times New Roman" pitchFamily="18" charset="0"/>
                <a:sym typeface="Symbol"/>
              </a:rPr>
              <a:t>unique ID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CasellaDiTesto 16"/>
          <p:cNvSpPr txBox="1"/>
          <p:nvPr/>
        </p:nvSpPr>
        <p:spPr>
          <a:xfrm>
            <a:off x="323528" y="764704"/>
            <a:ext cx="29523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a set of </a:t>
            </a:r>
            <a:r>
              <a:rPr lang="en-US" sz="2400" i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nodes</a:t>
            </a:r>
            <a:endParaRPr lang="en-US" sz="2400" baseline="30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CasellaDiTesto 21"/>
          <p:cNvSpPr txBox="1"/>
          <p:nvPr/>
        </p:nvSpPr>
        <p:spPr>
          <a:xfrm>
            <a:off x="6387938" y="1423409"/>
            <a:ext cx="3385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  <p:sp>
        <p:nvSpPr>
          <p:cNvPr id="23" name="CasellaDiTesto 22"/>
          <p:cNvSpPr txBox="1"/>
          <p:nvPr/>
        </p:nvSpPr>
        <p:spPr>
          <a:xfrm>
            <a:off x="6313506" y="2071340"/>
            <a:ext cx="5654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>
                <a:latin typeface="Times New Roman" pitchFamily="18" charset="0"/>
                <a:cs typeface="Times New Roman" pitchFamily="18" charset="0"/>
              </a:rPr>
              <a:t>10</a:t>
            </a:r>
          </a:p>
        </p:txBody>
      </p:sp>
      <p:sp>
        <p:nvSpPr>
          <p:cNvPr id="24" name="CasellaDiTesto 23"/>
          <p:cNvSpPr txBox="1"/>
          <p:nvPr/>
        </p:nvSpPr>
        <p:spPr>
          <a:xfrm>
            <a:off x="7526751" y="2505811"/>
            <a:ext cx="5654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>
                <a:latin typeface="Times New Roman" pitchFamily="18" charset="0"/>
                <a:cs typeface="Times New Roman" pitchFamily="18" charset="0"/>
              </a:rPr>
              <a:t>21</a:t>
            </a:r>
          </a:p>
        </p:txBody>
      </p:sp>
      <p:sp>
        <p:nvSpPr>
          <p:cNvPr id="25" name="CasellaDiTesto 24"/>
          <p:cNvSpPr txBox="1"/>
          <p:nvPr/>
        </p:nvSpPr>
        <p:spPr>
          <a:xfrm>
            <a:off x="7596335" y="919353"/>
            <a:ext cx="4426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>
                <a:latin typeface="Times New Roman" pitchFamily="18" charset="0"/>
                <a:cs typeface="Times New Roman" pitchFamily="18" charset="0"/>
              </a:rPr>
              <a:t>7</a:t>
            </a:r>
          </a:p>
        </p:txBody>
      </p:sp>
      <p:sp>
        <p:nvSpPr>
          <p:cNvPr id="26" name="CasellaDiTesto 25"/>
          <p:cNvSpPr txBox="1"/>
          <p:nvPr/>
        </p:nvSpPr>
        <p:spPr>
          <a:xfrm>
            <a:off x="8119234" y="1423409"/>
            <a:ext cx="4426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>
                <a:latin typeface="Times New Roman" pitchFamily="18" charset="0"/>
                <a:cs typeface="Times New Roman" pitchFamily="18" charset="0"/>
              </a:rPr>
              <a:t>4</a:t>
            </a:r>
          </a:p>
        </p:txBody>
      </p:sp>
      <p:sp>
        <p:nvSpPr>
          <p:cNvPr id="27" name="CasellaDiTesto 26"/>
          <p:cNvSpPr txBox="1"/>
          <p:nvPr/>
        </p:nvSpPr>
        <p:spPr>
          <a:xfrm>
            <a:off x="6897522" y="908720"/>
            <a:ext cx="4426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>
                <a:latin typeface="Times New Roman" pitchFamily="18" charset="0"/>
                <a:cs typeface="Times New Roman" pitchFamily="18" charset="0"/>
              </a:rPr>
              <a:t>8</a:t>
            </a:r>
          </a:p>
        </p:txBody>
      </p:sp>
      <p:sp>
        <p:nvSpPr>
          <p:cNvPr id="28" name="CasellaDiTesto 27"/>
          <p:cNvSpPr txBox="1"/>
          <p:nvPr/>
        </p:nvSpPr>
        <p:spPr>
          <a:xfrm>
            <a:off x="6897522" y="2503388"/>
            <a:ext cx="4426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  <p:sp>
        <p:nvSpPr>
          <p:cNvPr id="29" name="CasellaDiTesto 28"/>
          <p:cNvSpPr txBox="1"/>
          <p:nvPr/>
        </p:nvSpPr>
        <p:spPr>
          <a:xfrm>
            <a:off x="8039016" y="2063271"/>
            <a:ext cx="5654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>
                <a:latin typeface="Times New Roman" pitchFamily="18" charset="0"/>
                <a:cs typeface="Times New Roman" pitchFamily="18" charset="0"/>
              </a:rPr>
              <a:t>15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/>
          <p:cNvSpPr txBox="1"/>
          <p:nvPr/>
        </p:nvSpPr>
        <p:spPr>
          <a:xfrm>
            <a:off x="107504" y="44625"/>
            <a:ext cx="88569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Consensus Problem</a:t>
            </a:r>
            <a:endParaRPr lang="en-US" sz="3600" baseline="30000" dirty="0">
              <a:solidFill>
                <a:srgbClr val="0033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Ovale 4"/>
          <p:cNvSpPr/>
          <p:nvPr/>
        </p:nvSpPr>
        <p:spPr>
          <a:xfrm>
            <a:off x="6814881" y="908720"/>
            <a:ext cx="504056" cy="504056"/>
          </a:xfrm>
          <a:prstGeom prst="ellipse">
            <a:avLst/>
          </a:prstGeom>
          <a:solidFill>
            <a:srgbClr val="00B050"/>
          </a:solidFill>
          <a:ln w="317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" name="Ovale 5"/>
          <p:cNvSpPr/>
          <p:nvPr/>
        </p:nvSpPr>
        <p:spPr>
          <a:xfrm>
            <a:off x="7534961" y="908720"/>
            <a:ext cx="504056" cy="504056"/>
          </a:xfrm>
          <a:prstGeom prst="ellipse">
            <a:avLst/>
          </a:prstGeom>
          <a:solidFill>
            <a:schemeClr val="accent6">
              <a:lumMod val="75000"/>
            </a:schemeClr>
          </a:solidFill>
          <a:ln w="317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" name="Ovale 6"/>
          <p:cNvSpPr/>
          <p:nvPr/>
        </p:nvSpPr>
        <p:spPr>
          <a:xfrm>
            <a:off x="6814881" y="2492896"/>
            <a:ext cx="504056" cy="504056"/>
          </a:xfrm>
          <a:prstGeom prst="ellipse">
            <a:avLst/>
          </a:prstGeom>
          <a:solidFill>
            <a:srgbClr val="FFFF00"/>
          </a:solidFill>
          <a:ln w="317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8" name="Ovale 7"/>
          <p:cNvSpPr/>
          <p:nvPr/>
        </p:nvSpPr>
        <p:spPr>
          <a:xfrm>
            <a:off x="7534961" y="2492896"/>
            <a:ext cx="504056" cy="504056"/>
          </a:xfrm>
          <a:prstGeom prst="ellipse">
            <a:avLst/>
          </a:prstGeom>
          <a:solidFill>
            <a:srgbClr val="FF0000"/>
          </a:solidFill>
          <a:ln w="317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9" name="Ovale 8"/>
          <p:cNvSpPr/>
          <p:nvPr/>
        </p:nvSpPr>
        <p:spPr>
          <a:xfrm>
            <a:off x="8039017" y="1412776"/>
            <a:ext cx="504056" cy="504056"/>
          </a:xfrm>
          <a:prstGeom prst="ellipse">
            <a:avLst/>
          </a:prstGeom>
          <a:solidFill>
            <a:srgbClr val="00B050"/>
          </a:solidFill>
          <a:ln w="317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0" name="Ovale 9"/>
          <p:cNvSpPr/>
          <p:nvPr/>
        </p:nvSpPr>
        <p:spPr>
          <a:xfrm>
            <a:off x="8039017" y="2060848"/>
            <a:ext cx="504056" cy="504056"/>
          </a:xfrm>
          <a:prstGeom prst="ellipse">
            <a:avLst/>
          </a:prstGeom>
          <a:solidFill>
            <a:srgbClr val="FFFF00"/>
          </a:solidFill>
          <a:ln w="317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2" name="Ovale 11"/>
          <p:cNvSpPr/>
          <p:nvPr/>
        </p:nvSpPr>
        <p:spPr>
          <a:xfrm>
            <a:off x="6310825" y="1412776"/>
            <a:ext cx="504056" cy="504056"/>
          </a:xfrm>
          <a:prstGeom prst="ellipse">
            <a:avLst/>
          </a:prstGeom>
          <a:solidFill>
            <a:srgbClr val="FF0000"/>
          </a:solidFill>
          <a:ln w="317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3" name="Ovale 12"/>
          <p:cNvSpPr/>
          <p:nvPr/>
        </p:nvSpPr>
        <p:spPr>
          <a:xfrm>
            <a:off x="6310825" y="2060848"/>
            <a:ext cx="504056" cy="504056"/>
          </a:xfrm>
          <a:prstGeom prst="ellipse">
            <a:avLst/>
          </a:prstGeom>
          <a:solidFill>
            <a:srgbClr val="FF0000"/>
          </a:solidFill>
          <a:ln w="317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4" name="CasellaDiTesto 13"/>
          <p:cNvSpPr txBox="1"/>
          <p:nvPr/>
        </p:nvSpPr>
        <p:spPr>
          <a:xfrm>
            <a:off x="326751" y="1137518"/>
            <a:ext cx="20850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each node has:</a:t>
            </a:r>
            <a:endParaRPr lang="en-US" sz="2400" baseline="30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CasellaDiTesto 14"/>
          <p:cNvSpPr txBox="1"/>
          <p:nvPr/>
        </p:nvSpPr>
        <p:spPr>
          <a:xfrm>
            <a:off x="499747" y="1815207"/>
            <a:ext cx="29482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dirty="0">
                <a:latin typeface="Times New Roman" pitchFamily="18" charset="0"/>
                <a:cs typeface="Times New Roman" pitchFamily="18" charset="0"/>
                <a:sym typeface="Symbol"/>
              </a:rPr>
              <a:t>a color in {         …   }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CasellaDiTesto 15"/>
          <p:cNvSpPr txBox="1"/>
          <p:nvPr/>
        </p:nvSpPr>
        <p:spPr>
          <a:xfrm>
            <a:off x="502170" y="1455167"/>
            <a:ext cx="14237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Times New Roman" pitchFamily="18" charset="0"/>
                <a:cs typeface="Times New Roman" pitchFamily="18" charset="0"/>
                <a:sym typeface="Symbol"/>
              </a:rPr>
              <a:t>unique ID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CasellaDiTesto 16"/>
          <p:cNvSpPr txBox="1"/>
          <p:nvPr/>
        </p:nvSpPr>
        <p:spPr>
          <a:xfrm>
            <a:off x="323528" y="764704"/>
            <a:ext cx="29523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a set of </a:t>
            </a:r>
            <a:r>
              <a:rPr lang="en-US" sz="2400" i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nodes</a:t>
            </a:r>
            <a:endParaRPr lang="en-US" sz="2400" baseline="30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Ovale 17"/>
          <p:cNvSpPr/>
          <p:nvPr/>
        </p:nvSpPr>
        <p:spPr>
          <a:xfrm>
            <a:off x="2000978" y="1988840"/>
            <a:ext cx="144016" cy="144016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9" name="Ovale 18"/>
          <p:cNvSpPr/>
          <p:nvPr/>
        </p:nvSpPr>
        <p:spPr>
          <a:xfrm>
            <a:off x="2206369" y="1988840"/>
            <a:ext cx="144016" cy="144016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0" name="Ovale 19"/>
          <p:cNvSpPr/>
          <p:nvPr/>
        </p:nvSpPr>
        <p:spPr>
          <a:xfrm>
            <a:off x="2441236" y="1999473"/>
            <a:ext cx="144016" cy="144016"/>
          </a:xfrm>
          <a:prstGeom prst="ellipse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1" name="Ovale 20"/>
          <p:cNvSpPr/>
          <p:nvPr/>
        </p:nvSpPr>
        <p:spPr>
          <a:xfrm>
            <a:off x="2987824" y="1999473"/>
            <a:ext cx="144016" cy="144016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2" name="CasellaDiTesto 21"/>
          <p:cNvSpPr txBox="1"/>
          <p:nvPr/>
        </p:nvSpPr>
        <p:spPr>
          <a:xfrm>
            <a:off x="6385256" y="1423409"/>
            <a:ext cx="3385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  <p:sp>
        <p:nvSpPr>
          <p:cNvPr id="23" name="CasellaDiTesto 22"/>
          <p:cNvSpPr txBox="1"/>
          <p:nvPr/>
        </p:nvSpPr>
        <p:spPr>
          <a:xfrm>
            <a:off x="6310824" y="2071340"/>
            <a:ext cx="5040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>
                <a:latin typeface="Times New Roman" pitchFamily="18" charset="0"/>
                <a:cs typeface="Times New Roman" pitchFamily="18" charset="0"/>
              </a:rPr>
              <a:t>10</a:t>
            </a:r>
          </a:p>
        </p:txBody>
      </p:sp>
      <p:sp>
        <p:nvSpPr>
          <p:cNvPr id="24" name="CasellaDiTesto 23"/>
          <p:cNvSpPr txBox="1"/>
          <p:nvPr/>
        </p:nvSpPr>
        <p:spPr>
          <a:xfrm>
            <a:off x="7526751" y="2505811"/>
            <a:ext cx="5654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>
                <a:latin typeface="Times New Roman" pitchFamily="18" charset="0"/>
                <a:cs typeface="Times New Roman" pitchFamily="18" charset="0"/>
              </a:rPr>
              <a:t>21</a:t>
            </a:r>
          </a:p>
        </p:txBody>
      </p:sp>
      <p:sp>
        <p:nvSpPr>
          <p:cNvPr id="25" name="CasellaDiTesto 24"/>
          <p:cNvSpPr txBox="1"/>
          <p:nvPr/>
        </p:nvSpPr>
        <p:spPr>
          <a:xfrm>
            <a:off x="7596335" y="919353"/>
            <a:ext cx="4426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>
                <a:latin typeface="Times New Roman" pitchFamily="18" charset="0"/>
                <a:cs typeface="Times New Roman" pitchFamily="18" charset="0"/>
              </a:rPr>
              <a:t>7</a:t>
            </a:r>
          </a:p>
        </p:txBody>
      </p:sp>
      <p:sp>
        <p:nvSpPr>
          <p:cNvPr id="26" name="CasellaDiTesto 25"/>
          <p:cNvSpPr txBox="1"/>
          <p:nvPr/>
        </p:nvSpPr>
        <p:spPr>
          <a:xfrm>
            <a:off x="8119234" y="1423409"/>
            <a:ext cx="4426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>
                <a:latin typeface="Times New Roman" pitchFamily="18" charset="0"/>
                <a:cs typeface="Times New Roman" pitchFamily="18" charset="0"/>
              </a:rPr>
              <a:t>4</a:t>
            </a:r>
          </a:p>
        </p:txBody>
      </p:sp>
      <p:sp>
        <p:nvSpPr>
          <p:cNvPr id="27" name="CasellaDiTesto 26"/>
          <p:cNvSpPr txBox="1"/>
          <p:nvPr/>
        </p:nvSpPr>
        <p:spPr>
          <a:xfrm>
            <a:off x="6897522" y="908720"/>
            <a:ext cx="4426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>
                <a:latin typeface="Times New Roman" pitchFamily="18" charset="0"/>
                <a:cs typeface="Times New Roman" pitchFamily="18" charset="0"/>
              </a:rPr>
              <a:t>8</a:t>
            </a:r>
          </a:p>
        </p:txBody>
      </p:sp>
      <p:sp>
        <p:nvSpPr>
          <p:cNvPr id="28" name="CasellaDiTesto 27"/>
          <p:cNvSpPr txBox="1"/>
          <p:nvPr/>
        </p:nvSpPr>
        <p:spPr>
          <a:xfrm>
            <a:off x="6897522" y="2503388"/>
            <a:ext cx="4426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  <p:sp>
        <p:nvSpPr>
          <p:cNvPr id="29" name="CasellaDiTesto 28"/>
          <p:cNvSpPr txBox="1"/>
          <p:nvPr/>
        </p:nvSpPr>
        <p:spPr>
          <a:xfrm>
            <a:off x="8039016" y="2063271"/>
            <a:ext cx="5654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>
                <a:latin typeface="Times New Roman" pitchFamily="18" charset="0"/>
                <a:cs typeface="Times New Roman" pitchFamily="18" charset="0"/>
              </a:rPr>
              <a:t>15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0" name="Connettore 1 49"/>
          <p:cNvCxnSpPr>
            <a:stCxn id="23" idx="3"/>
            <a:endCxn id="12" idx="6"/>
          </p:cNvCxnSpPr>
          <p:nvPr/>
        </p:nvCxnSpPr>
        <p:spPr>
          <a:xfrm flipV="1">
            <a:off x="6814881" y="1664804"/>
            <a:ext cx="0" cy="637369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Connettore 1 50"/>
          <p:cNvCxnSpPr>
            <a:stCxn id="9" idx="2"/>
            <a:endCxn id="5" idx="4"/>
          </p:cNvCxnSpPr>
          <p:nvPr/>
        </p:nvCxnSpPr>
        <p:spPr>
          <a:xfrm flipH="1" flipV="1">
            <a:off x="7066909" y="1412776"/>
            <a:ext cx="972108" cy="252028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Connettore 1 54"/>
          <p:cNvCxnSpPr>
            <a:stCxn id="29" idx="1"/>
            <a:endCxn id="5" idx="4"/>
          </p:cNvCxnSpPr>
          <p:nvPr/>
        </p:nvCxnSpPr>
        <p:spPr>
          <a:xfrm flipH="1" flipV="1">
            <a:off x="7066909" y="1412776"/>
            <a:ext cx="972107" cy="881328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Connettore 1 60"/>
          <p:cNvCxnSpPr>
            <a:stCxn id="28" idx="0"/>
            <a:endCxn id="5" idx="4"/>
          </p:cNvCxnSpPr>
          <p:nvPr/>
        </p:nvCxnSpPr>
        <p:spPr>
          <a:xfrm flipH="1" flipV="1">
            <a:off x="7066909" y="1412776"/>
            <a:ext cx="51954" cy="1090612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Connettore 1 36"/>
          <p:cNvCxnSpPr>
            <a:stCxn id="5" idx="4"/>
            <a:endCxn id="6" idx="4"/>
          </p:cNvCxnSpPr>
          <p:nvPr/>
        </p:nvCxnSpPr>
        <p:spPr>
          <a:xfrm>
            <a:off x="7066909" y="1412776"/>
            <a:ext cx="720080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Connettore 1 42"/>
          <p:cNvCxnSpPr>
            <a:stCxn id="28" idx="0"/>
            <a:endCxn id="8" idx="0"/>
          </p:cNvCxnSpPr>
          <p:nvPr/>
        </p:nvCxnSpPr>
        <p:spPr>
          <a:xfrm flipV="1">
            <a:off x="7118863" y="2492896"/>
            <a:ext cx="668126" cy="10492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Connettore 1 46"/>
          <p:cNvCxnSpPr>
            <a:stCxn id="6" idx="4"/>
            <a:endCxn id="9" idx="2"/>
          </p:cNvCxnSpPr>
          <p:nvPr/>
        </p:nvCxnSpPr>
        <p:spPr>
          <a:xfrm>
            <a:off x="7786989" y="1412776"/>
            <a:ext cx="252028" cy="252028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Connettore 1 35"/>
          <p:cNvCxnSpPr>
            <a:stCxn id="8" idx="0"/>
            <a:endCxn id="29" idx="1"/>
          </p:cNvCxnSpPr>
          <p:nvPr/>
        </p:nvCxnSpPr>
        <p:spPr>
          <a:xfrm flipV="1">
            <a:off x="7786989" y="2294104"/>
            <a:ext cx="252027" cy="198792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CasellaDiTesto 3"/>
          <p:cNvSpPr txBox="1"/>
          <p:nvPr/>
        </p:nvSpPr>
        <p:spPr>
          <a:xfrm>
            <a:off x="107504" y="44625"/>
            <a:ext cx="88569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Consensus Problem</a:t>
            </a:r>
            <a:endParaRPr lang="en-US" sz="3600" baseline="30000" dirty="0">
              <a:solidFill>
                <a:srgbClr val="0033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Ovale 4"/>
          <p:cNvSpPr/>
          <p:nvPr/>
        </p:nvSpPr>
        <p:spPr>
          <a:xfrm>
            <a:off x="6814881" y="908720"/>
            <a:ext cx="504056" cy="504056"/>
          </a:xfrm>
          <a:prstGeom prst="ellipse">
            <a:avLst/>
          </a:prstGeom>
          <a:solidFill>
            <a:srgbClr val="00B050"/>
          </a:solidFill>
          <a:ln w="317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" name="Ovale 5"/>
          <p:cNvSpPr/>
          <p:nvPr/>
        </p:nvSpPr>
        <p:spPr>
          <a:xfrm>
            <a:off x="7534961" y="908720"/>
            <a:ext cx="504056" cy="504056"/>
          </a:xfrm>
          <a:prstGeom prst="ellipse">
            <a:avLst/>
          </a:prstGeom>
          <a:solidFill>
            <a:schemeClr val="accent6">
              <a:lumMod val="75000"/>
            </a:schemeClr>
          </a:solidFill>
          <a:ln w="317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" name="Ovale 6"/>
          <p:cNvSpPr/>
          <p:nvPr/>
        </p:nvSpPr>
        <p:spPr>
          <a:xfrm>
            <a:off x="6814881" y="2492896"/>
            <a:ext cx="504056" cy="504056"/>
          </a:xfrm>
          <a:prstGeom prst="ellipse">
            <a:avLst/>
          </a:prstGeom>
          <a:solidFill>
            <a:srgbClr val="FFFF00"/>
          </a:solidFill>
          <a:ln w="317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8" name="Ovale 7"/>
          <p:cNvSpPr/>
          <p:nvPr/>
        </p:nvSpPr>
        <p:spPr>
          <a:xfrm>
            <a:off x="7534961" y="2492896"/>
            <a:ext cx="504056" cy="504056"/>
          </a:xfrm>
          <a:prstGeom prst="ellipse">
            <a:avLst/>
          </a:prstGeom>
          <a:solidFill>
            <a:srgbClr val="FF0000"/>
          </a:solidFill>
          <a:ln w="317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9" name="Ovale 8"/>
          <p:cNvSpPr/>
          <p:nvPr/>
        </p:nvSpPr>
        <p:spPr>
          <a:xfrm>
            <a:off x="8039017" y="1412776"/>
            <a:ext cx="504056" cy="504056"/>
          </a:xfrm>
          <a:prstGeom prst="ellipse">
            <a:avLst/>
          </a:prstGeom>
          <a:solidFill>
            <a:srgbClr val="00B050"/>
          </a:solidFill>
          <a:ln w="317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0" name="Ovale 9"/>
          <p:cNvSpPr/>
          <p:nvPr/>
        </p:nvSpPr>
        <p:spPr>
          <a:xfrm>
            <a:off x="8039017" y="2060848"/>
            <a:ext cx="504056" cy="504056"/>
          </a:xfrm>
          <a:prstGeom prst="ellipse">
            <a:avLst/>
          </a:prstGeom>
          <a:solidFill>
            <a:srgbClr val="FFFF00"/>
          </a:solidFill>
          <a:ln w="317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2" name="Ovale 11"/>
          <p:cNvSpPr/>
          <p:nvPr/>
        </p:nvSpPr>
        <p:spPr>
          <a:xfrm>
            <a:off x="6310825" y="1412776"/>
            <a:ext cx="504056" cy="504056"/>
          </a:xfrm>
          <a:prstGeom prst="ellipse">
            <a:avLst/>
          </a:prstGeom>
          <a:solidFill>
            <a:srgbClr val="FF0000"/>
          </a:solidFill>
          <a:ln w="317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3" name="Ovale 12"/>
          <p:cNvSpPr/>
          <p:nvPr/>
        </p:nvSpPr>
        <p:spPr>
          <a:xfrm>
            <a:off x="6310825" y="2060848"/>
            <a:ext cx="504056" cy="504056"/>
          </a:xfrm>
          <a:prstGeom prst="ellipse">
            <a:avLst/>
          </a:prstGeom>
          <a:solidFill>
            <a:srgbClr val="FF0000"/>
          </a:solidFill>
          <a:ln w="317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4" name="CasellaDiTesto 13"/>
          <p:cNvSpPr txBox="1"/>
          <p:nvPr/>
        </p:nvSpPr>
        <p:spPr>
          <a:xfrm>
            <a:off x="326751" y="1137518"/>
            <a:ext cx="20850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each node has:</a:t>
            </a:r>
            <a:endParaRPr lang="en-US" sz="2400" baseline="30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CasellaDiTesto 14"/>
          <p:cNvSpPr txBox="1"/>
          <p:nvPr/>
        </p:nvSpPr>
        <p:spPr>
          <a:xfrm>
            <a:off x="499747" y="1815207"/>
            <a:ext cx="29482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dirty="0">
                <a:latin typeface="Times New Roman" pitchFamily="18" charset="0"/>
                <a:cs typeface="Times New Roman" pitchFamily="18" charset="0"/>
                <a:sym typeface="Symbol"/>
              </a:rPr>
              <a:t>a color in {         …   }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CasellaDiTesto 15"/>
          <p:cNvSpPr txBox="1"/>
          <p:nvPr/>
        </p:nvSpPr>
        <p:spPr>
          <a:xfrm>
            <a:off x="502170" y="1455167"/>
            <a:ext cx="14237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Times New Roman" pitchFamily="18" charset="0"/>
                <a:cs typeface="Times New Roman" pitchFamily="18" charset="0"/>
                <a:sym typeface="Symbol"/>
              </a:rPr>
              <a:t>unique ID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CasellaDiTesto 16"/>
          <p:cNvSpPr txBox="1"/>
          <p:nvPr/>
        </p:nvSpPr>
        <p:spPr>
          <a:xfrm>
            <a:off x="323528" y="764704"/>
            <a:ext cx="29523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a set of </a:t>
            </a:r>
            <a:r>
              <a:rPr lang="en-US" sz="2400" i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nodes</a:t>
            </a:r>
            <a:endParaRPr lang="en-US" sz="2400" baseline="30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Ovale 17"/>
          <p:cNvSpPr/>
          <p:nvPr/>
        </p:nvSpPr>
        <p:spPr>
          <a:xfrm>
            <a:off x="2000978" y="1988840"/>
            <a:ext cx="144016" cy="144016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9" name="Ovale 18"/>
          <p:cNvSpPr/>
          <p:nvPr/>
        </p:nvSpPr>
        <p:spPr>
          <a:xfrm>
            <a:off x="2206369" y="1988840"/>
            <a:ext cx="144016" cy="144016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0" name="Ovale 19"/>
          <p:cNvSpPr/>
          <p:nvPr/>
        </p:nvSpPr>
        <p:spPr>
          <a:xfrm>
            <a:off x="2441236" y="1999473"/>
            <a:ext cx="144016" cy="144016"/>
          </a:xfrm>
          <a:prstGeom prst="ellipse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1" name="Ovale 20"/>
          <p:cNvSpPr/>
          <p:nvPr/>
        </p:nvSpPr>
        <p:spPr>
          <a:xfrm>
            <a:off x="2987824" y="1999473"/>
            <a:ext cx="144016" cy="144016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2" name="CasellaDiTesto 21"/>
          <p:cNvSpPr txBox="1"/>
          <p:nvPr/>
        </p:nvSpPr>
        <p:spPr>
          <a:xfrm>
            <a:off x="6385256" y="1423409"/>
            <a:ext cx="3385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  <p:sp>
        <p:nvSpPr>
          <p:cNvPr id="23" name="CasellaDiTesto 22"/>
          <p:cNvSpPr txBox="1"/>
          <p:nvPr/>
        </p:nvSpPr>
        <p:spPr>
          <a:xfrm>
            <a:off x="6310824" y="2071340"/>
            <a:ext cx="5040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>
                <a:latin typeface="Times New Roman" pitchFamily="18" charset="0"/>
                <a:cs typeface="Times New Roman" pitchFamily="18" charset="0"/>
              </a:rPr>
              <a:t>10</a:t>
            </a:r>
          </a:p>
        </p:txBody>
      </p:sp>
      <p:sp>
        <p:nvSpPr>
          <p:cNvPr id="24" name="CasellaDiTesto 23"/>
          <p:cNvSpPr txBox="1"/>
          <p:nvPr/>
        </p:nvSpPr>
        <p:spPr>
          <a:xfrm>
            <a:off x="7526751" y="2505811"/>
            <a:ext cx="5654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>
                <a:latin typeface="Times New Roman" pitchFamily="18" charset="0"/>
                <a:cs typeface="Times New Roman" pitchFamily="18" charset="0"/>
              </a:rPr>
              <a:t>21</a:t>
            </a:r>
          </a:p>
        </p:txBody>
      </p:sp>
      <p:sp>
        <p:nvSpPr>
          <p:cNvPr id="25" name="CasellaDiTesto 24"/>
          <p:cNvSpPr txBox="1"/>
          <p:nvPr/>
        </p:nvSpPr>
        <p:spPr>
          <a:xfrm>
            <a:off x="7596335" y="919353"/>
            <a:ext cx="4426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>
                <a:latin typeface="Times New Roman" pitchFamily="18" charset="0"/>
                <a:cs typeface="Times New Roman" pitchFamily="18" charset="0"/>
              </a:rPr>
              <a:t>7</a:t>
            </a:r>
          </a:p>
        </p:txBody>
      </p:sp>
      <p:sp>
        <p:nvSpPr>
          <p:cNvPr id="26" name="CasellaDiTesto 25"/>
          <p:cNvSpPr txBox="1"/>
          <p:nvPr/>
        </p:nvSpPr>
        <p:spPr>
          <a:xfrm>
            <a:off x="8119234" y="1423409"/>
            <a:ext cx="4426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>
                <a:latin typeface="Times New Roman" pitchFamily="18" charset="0"/>
                <a:cs typeface="Times New Roman" pitchFamily="18" charset="0"/>
              </a:rPr>
              <a:t>4</a:t>
            </a:r>
          </a:p>
        </p:txBody>
      </p:sp>
      <p:sp>
        <p:nvSpPr>
          <p:cNvPr id="27" name="CasellaDiTesto 26"/>
          <p:cNvSpPr txBox="1"/>
          <p:nvPr/>
        </p:nvSpPr>
        <p:spPr>
          <a:xfrm>
            <a:off x="6897522" y="908720"/>
            <a:ext cx="4426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>
                <a:latin typeface="Times New Roman" pitchFamily="18" charset="0"/>
                <a:cs typeface="Times New Roman" pitchFamily="18" charset="0"/>
              </a:rPr>
              <a:t>8</a:t>
            </a:r>
          </a:p>
        </p:txBody>
      </p:sp>
      <p:sp>
        <p:nvSpPr>
          <p:cNvPr id="28" name="CasellaDiTesto 27"/>
          <p:cNvSpPr txBox="1"/>
          <p:nvPr/>
        </p:nvSpPr>
        <p:spPr>
          <a:xfrm>
            <a:off x="6897522" y="2503388"/>
            <a:ext cx="4426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  <p:sp>
        <p:nvSpPr>
          <p:cNvPr id="29" name="CasellaDiTesto 28"/>
          <p:cNvSpPr txBox="1"/>
          <p:nvPr/>
        </p:nvSpPr>
        <p:spPr>
          <a:xfrm>
            <a:off x="8039016" y="2063271"/>
            <a:ext cx="5654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>
                <a:latin typeface="Times New Roman" pitchFamily="18" charset="0"/>
                <a:cs typeface="Times New Roman" pitchFamily="18" charset="0"/>
              </a:rPr>
              <a:t>15</a:t>
            </a:r>
          </a:p>
        </p:txBody>
      </p:sp>
      <p:sp>
        <p:nvSpPr>
          <p:cNvPr id="30" name="CasellaDiTesto 29"/>
          <p:cNvSpPr txBox="1"/>
          <p:nvPr/>
        </p:nvSpPr>
        <p:spPr>
          <a:xfrm>
            <a:off x="323528" y="2276872"/>
            <a:ext cx="51125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an underlying communication graph </a:t>
            </a:r>
            <a:r>
              <a:rPr lang="en-US" sz="2400" i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G</a:t>
            </a:r>
            <a:endParaRPr lang="en-US" sz="2400" baseline="300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32" name="Connettore 1 31"/>
          <p:cNvCxnSpPr>
            <a:stCxn id="12" idx="6"/>
            <a:endCxn id="5" idx="4"/>
          </p:cNvCxnSpPr>
          <p:nvPr/>
        </p:nvCxnSpPr>
        <p:spPr>
          <a:xfrm flipV="1">
            <a:off x="6814881" y="1412776"/>
            <a:ext cx="252028" cy="252028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Connettore 1 67"/>
          <p:cNvCxnSpPr>
            <a:stCxn id="23" idx="3"/>
            <a:endCxn id="5" idx="4"/>
          </p:cNvCxnSpPr>
          <p:nvPr/>
        </p:nvCxnSpPr>
        <p:spPr>
          <a:xfrm flipV="1">
            <a:off x="6814881" y="1412776"/>
            <a:ext cx="252028" cy="889397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Connettore 1 81"/>
          <p:cNvCxnSpPr>
            <a:stCxn id="28" idx="0"/>
            <a:endCxn id="29" idx="1"/>
          </p:cNvCxnSpPr>
          <p:nvPr/>
        </p:nvCxnSpPr>
        <p:spPr>
          <a:xfrm flipV="1">
            <a:off x="7118863" y="2294104"/>
            <a:ext cx="920153" cy="209284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Connettore 1 84"/>
          <p:cNvCxnSpPr>
            <a:stCxn id="28" idx="0"/>
            <a:endCxn id="9" idx="2"/>
          </p:cNvCxnSpPr>
          <p:nvPr/>
        </p:nvCxnSpPr>
        <p:spPr>
          <a:xfrm flipV="1">
            <a:off x="7118863" y="1664804"/>
            <a:ext cx="920154" cy="838584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Connettore 1 87"/>
          <p:cNvCxnSpPr>
            <a:stCxn id="28" idx="0"/>
            <a:endCxn id="6" idx="4"/>
          </p:cNvCxnSpPr>
          <p:nvPr/>
        </p:nvCxnSpPr>
        <p:spPr>
          <a:xfrm flipV="1">
            <a:off x="7118863" y="1412776"/>
            <a:ext cx="668126" cy="1090612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Connettore 1 93"/>
          <p:cNvCxnSpPr>
            <a:stCxn id="28" idx="0"/>
            <a:endCxn id="23" idx="3"/>
          </p:cNvCxnSpPr>
          <p:nvPr/>
        </p:nvCxnSpPr>
        <p:spPr>
          <a:xfrm flipH="1" flipV="1">
            <a:off x="6814881" y="2302173"/>
            <a:ext cx="303982" cy="201215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Connettore 1 101"/>
          <p:cNvCxnSpPr>
            <a:stCxn id="9" idx="2"/>
            <a:endCxn id="23" idx="3"/>
          </p:cNvCxnSpPr>
          <p:nvPr/>
        </p:nvCxnSpPr>
        <p:spPr>
          <a:xfrm flipH="1">
            <a:off x="6814881" y="1664804"/>
            <a:ext cx="1224136" cy="637369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Connettore 1 103"/>
          <p:cNvCxnSpPr>
            <a:stCxn id="29" idx="1"/>
            <a:endCxn id="13" idx="6"/>
          </p:cNvCxnSpPr>
          <p:nvPr/>
        </p:nvCxnSpPr>
        <p:spPr>
          <a:xfrm flipH="1">
            <a:off x="6814881" y="2294104"/>
            <a:ext cx="1224135" cy="18772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6" name="Connettore 1 115"/>
          <p:cNvCxnSpPr>
            <a:stCxn id="8" idx="0"/>
            <a:endCxn id="6" idx="4"/>
          </p:cNvCxnSpPr>
          <p:nvPr/>
        </p:nvCxnSpPr>
        <p:spPr>
          <a:xfrm flipV="1">
            <a:off x="7786989" y="1412776"/>
            <a:ext cx="0" cy="108012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5" name="Connettore 1 124"/>
          <p:cNvCxnSpPr>
            <a:stCxn id="6" idx="4"/>
            <a:endCxn id="12" idx="6"/>
          </p:cNvCxnSpPr>
          <p:nvPr/>
        </p:nvCxnSpPr>
        <p:spPr>
          <a:xfrm flipH="1">
            <a:off x="6814881" y="1412776"/>
            <a:ext cx="972108" cy="252028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5" name="Connettore 1 134"/>
          <p:cNvCxnSpPr>
            <a:stCxn id="13" idx="6"/>
            <a:endCxn id="24" idx="0"/>
          </p:cNvCxnSpPr>
          <p:nvPr/>
        </p:nvCxnSpPr>
        <p:spPr>
          <a:xfrm>
            <a:off x="6814881" y="2312876"/>
            <a:ext cx="994586" cy="192935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0" name="Connettore 1 49"/>
          <p:cNvCxnSpPr>
            <a:stCxn id="23" idx="3"/>
            <a:endCxn id="12" idx="6"/>
          </p:cNvCxnSpPr>
          <p:nvPr/>
        </p:nvCxnSpPr>
        <p:spPr>
          <a:xfrm flipV="1">
            <a:off x="6814881" y="1664804"/>
            <a:ext cx="0" cy="637369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Connettore 1 50"/>
          <p:cNvCxnSpPr>
            <a:stCxn id="9" idx="2"/>
            <a:endCxn id="5" idx="4"/>
          </p:cNvCxnSpPr>
          <p:nvPr/>
        </p:nvCxnSpPr>
        <p:spPr>
          <a:xfrm flipH="1" flipV="1">
            <a:off x="7066909" y="1412776"/>
            <a:ext cx="972108" cy="252028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Connettore 1 54"/>
          <p:cNvCxnSpPr>
            <a:stCxn id="29" idx="1"/>
            <a:endCxn id="5" idx="4"/>
          </p:cNvCxnSpPr>
          <p:nvPr/>
        </p:nvCxnSpPr>
        <p:spPr>
          <a:xfrm flipH="1" flipV="1">
            <a:off x="7066909" y="1412776"/>
            <a:ext cx="972107" cy="881328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Connettore 1 57"/>
          <p:cNvCxnSpPr>
            <a:stCxn id="24" idx="0"/>
            <a:endCxn id="5" idx="4"/>
          </p:cNvCxnSpPr>
          <p:nvPr/>
        </p:nvCxnSpPr>
        <p:spPr>
          <a:xfrm flipH="1" flipV="1">
            <a:off x="7066909" y="1412776"/>
            <a:ext cx="742558" cy="1093035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Connettore 1 60"/>
          <p:cNvCxnSpPr>
            <a:stCxn id="28" idx="0"/>
            <a:endCxn id="5" idx="4"/>
          </p:cNvCxnSpPr>
          <p:nvPr/>
        </p:nvCxnSpPr>
        <p:spPr>
          <a:xfrm flipH="1" flipV="1">
            <a:off x="7066909" y="1412776"/>
            <a:ext cx="51954" cy="1090612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Connettore 1 36"/>
          <p:cNvCxnSpPr>
            <a:stCxn id="5" idx="4"/>
            <a:endCxn id="6" idx="4"/>
          </p:cNvCxnSpPr>
          <p:nvPr/>
        </p:nvCxnSpPr>
        <p:spPr>
          <a:xfrm>
            <a:off x="7066909" y="1412776"/>
            <a:ext cx="720080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Connettore 1 42"/>
          <p:cNvCxnSpPr>
            <a:stCxn id="28" idx="0"/>
            <a:endCxn id="8" idx="0"/>
          </p:cNvCxnSpPr>
          <p:nvPr/>
        </p:nvCxnSpPr>
        <p:spPr>
          <a:xfrm flipV="1">
            <a:off x="7118863" y="2492896"/>
            <a:ext cx="668126" cy="10492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Connettore 1 46"/>
          <p:cNvCxnSpPr>
            <a:stCxn id="6" idx="4"/>
            <a:endCxn id="9" idx="2"/>
          </p:cNvCxnSpPr>
          <p:nvPr/>
        </p:nvCxnSpPr>
        <p:spPr>
          <a:xfrm>
            <a:off x="7786989" y="1412776"/>
            <a:ext cx="252028" cy="252028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Connettore 1 35"/>
          <p:cNvCxnSpPr>
            <a:stCxn id="8" idx="0"/>
            <a:endCxn id="29" idx="1"/>
          </p:cNvCxnSpPr>
          <p:nvPr/>
        </p:nvCxnSpPr>
        <p:spPr>
          <a:xfrm flipV="1">
            <a:off x="7786989" y="2294104"/>
            <a:ext cx="252027" cy="198792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CasellaDiTesto 3"/>
          <p:cNvSpPr txBox="1"/>
          <p:nvPr/>
        </p:nvSpPr>
        <p:spPr>
          <a:xfrm>
            <a:off x="107504" y="44625"/>
            <a:ext cx="88569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Consensus Problem</a:t>
            </a:r>
            <a:endParaRPr lang="en-US" sz="3600" baseline="30000" dirty="0">
              <a:solidFill>
                <a:srgbClr val="0033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Ovale 4"/>
          <p:cNvSpPr/>
          <p:nvPr/>
        </p:nvSpPr>
        <p:spPr>
          <a:xfrm>
            <a:off x="6814881" y="908720"/>
            <a:ext cx="504056" cy="504056"/>
          </a:xfrm>
          <a:prstGeom prst="ellipse">
            <a:avLst/>
          </a:prstGeom>
          <a:solidFill>
            <a:srgbClr val="00B050"/>
          </a:solidFill>
          <a:ln w="317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" name="Ovale 5"/>
          <p:cNvSpPr/>
          <p:nvPr/>
        </p:nvSpPr>
        <p:spPr>
          <a:xfrm>
            <a:off x="7534961" y="908720"/>
            <a:ext cx="504056" cy="504056"/>
          </a:xfrm>
          <a:prstGeom prst="ellipse">
            <a:avLst/>
          </a:prstGeom>
          <a:solidFill>
            <a:schemeClr val="accent6">
              <a:lumMod val="75000"/>
            </a:schemeClr>
          </a:solidFill>
          <a:ln w="317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" name="Ovale 6"/>
          <p:cNvSpPr/>
          <p:nvPr/>
        </p:nvSpPr>
        <p:spPr>
          <a:xfrm>
            <a:off x="6814881" y="2492896"/>
            <a:ext cx="504056" cy="504056"/>
          </a:xfrm>
          <a:prstGeom prst="ellipse">
            <a:avLst/>
          </a:prstGeom>
          <a:solidFill>
            <a:srgbClr val="FFFF00"/>
          </a:solidFill>
          <a:ln w="317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8" name="Ovale 7"/>
          <p:cNvSpPr/>
          <p:nvPr/>
        </p:nvSpPr>
        <p:spPr>
          <a:xfrm>
            <a:off x="7534961" y="2492896"/>
            <a:ext cx="504056" cy="504056"/>
          </a:xfrm>
          <a:prstGeom prst="ellipse">
            <a:avLst/>
          </a:prstGeom>
          <a:solidFill>
            <a:srgbClr val="FF0000"/>
          </a:solidFill>
          <a:ln w="317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9" name="Ovale 8"/>
          <p:cNvSpPr/>
          <p:nvPr/>
        </p:nvSpPr>
        <p:spPr>
          <a:xfrm>
            <a:off x="8039017" y="1412776"/>
            <a:ext cx="504056" cy="504056"/>
          </a:xfrm>
          <a:prstGeom prst="ellipse">
            <a:avLst/>
          </a:prstGeom>
          <a:solidFill>
            <a:srgbClr val="00B050"/>
          </a:solidFill>
          <a:ln w="317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0" name="Ovale 9"/>
          <p:cNvSpPr/>
          <p:nvPr/>
        </p:nvSpPr>
        <p:spPr>
          <a:xfrm>
            <a:off x="8039017" y="2060848"/>
            <a:ext cx="504056" cy="504056"/>
          </a:xfrm>
          <a:prstGeom prst="ellipse">
            <a:avLst/>
          </a:prstGeom>
          <a:solidFill>
            <a:srgbClr val="FFFF00"/>
          </a:solidFill>
          <a:ln w="317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2" name="Ovale 11"/>
          <p:cNvSpPr/>
          <p:nvPr/>
        </p:nvSpPr>
        <p:spPr>
          <a:xfrm>
            <a:off x="6310825" y="1412776"/>
            <a:ext cx="504056" cy="504056"/>
          </a:xfrm>
          <a:prstGeom prst="ellipse">
            <a:avLst/>
          </a:prstGeom>
          <a:solidFill>
            <a:srgbClr val="FF0000"/>
          </a:solidFill>
          <a:ln w="317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3" name="Ovale 12"/>
          <p:cNvSpPr/>
          <p:nvPr/>
        </p:nvSpPr>
        <p:spPr>
          <a:xfrm>
            <a:off x="6310825" y="2060848"/>
            <a:ext cx="504056" cy="504056"/>
          </a:xfrm>
          <a:prstGeom prst="ellipse">
            <a:avLst/>
          </a:prstGeom>
          <a:solidFill>
            <a:srgbClr val="FF0000"/>
          </a:solidFill>
          <a:ln w="317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4" name="CasellaDiTesto 13"/>
          <p:cNvSpPr txBox="1"/>
          <p:nvPr/>
        </p:nvSpPr>
        <p:spPr>
          <a:xfrm>
            <a:off x="326751" y="1137518"/>
            <a:ext cx="20850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each node has:</a:t>
            </a:r>
            <a:endParaRPr lang="en-US" sz="2400" baseline="30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CasellaDiTesto 14"/>
          <p:cNvSpPr txBox="1"/>
          <p:nvPr/>
        </p:nvSpPr>
        <p:spPr>
          <a:xfrm>
            <a:off x="499747" y="1815207"/>
            <a:ext cx="29482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dirty="0">
                <a:latin typeface="Times New Roman" pitchFamily="18" charset="0"/>
                <a:cs typeface="Times New Roman" pitchFamily="18" charset="0"/>
                <a:sym typeface="Symbol"/>
              </a:rPr>
              <a:t>a color in {         …   }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CasellaDiTesto 15"/>
          <p:cNvSpPr txBox="1"/>
          <p:nvPr/>
        </p:nvSpPr>
        <p:spPr>
          <a:xfrm>
            <a:off x="502170" y="1455167"/>
            <a:ext cx="14237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Times New Roman" pitchFamily="18" charset="0"/>
                <a:cs typeface="Times New Roman" pitchFamily="18" charset="0"/>
                <a:sym typeface="Symbol"/>
              </a:rPr>
              <a:t>unique ID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CasellaDiTesto 16"/>
          <p:cNvSpPr txBox="1"/>
          <p:nvPr/>
        </p:nvSpPr>
        <p:spPr>
          <a:xfrm>
            <a:off x="323528" y="764704"/>
            <a:ext cx="29523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a set of </a:t>
            </a:r>
            <a:r>
              <a:rPr lang="en-US" sz="2400" i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nodes</a:t>
            </a:r>
            <a:endParaRPr lang="en-US" sz="2400" baseline="30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Ovale 17"/>
          <p:cNvSpPr/>
          <p:nvPr/>
        </p:nvSpPr>
        <p:spPr>
          <a:xfrm>
            <a:off x="2000978" y="1988840"/>
            <a:ext cx="144016" cy="144016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9" name="Ovale 18"/>
          <p:cNvSpPr/>
          <p:nvPr/>
        </p:nvSpPr>
        <p:spPr>
          <a:xfrm>
            <a:off x="2206369" y="1988840"/>
            <a:ext cx="144016" cy="144016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0" name="Ovale 19"/>
          <p:cNvSpPr/>
          <p:nvPr/>
        </p:nvSpPr>
        <p:spPr>
          <a:xfrm>
            <a:off x="2441236" y="1999473"/>
            <a:ext cx="144016" cy="144016"/>
          </a:xfrm>
          <a:prstGeom prst="ellipse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1" name="Ovale 20"/>
          <p:cNvSpPr/>
          <p:nvPr/>
        </p:nvSpPr>
        <p:spPr>
          <a:xfrm>
            <a:off x="2987824" y="1999473"/>
            <a:ext cx="144016" cy="144016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2" name="CasellaDiTesto 21"/>
          <p:cNvSpPr txBox="1"/>
          <p:nvPr/>
        </p:nvSpPr>
        <p:spPr>
          <a:xfrm>
            <a:off x="6385256" y="1423409"/>
            <a:ext cx="3385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  <p:sp>
        <p:nvSpPr>
          <p:cNvPr id="23" name="CasellaDiTesto 22"/>
          <p:cNvSpPr txBox="1"/>
          <p:nvPr/>
        </p:nvSpPr>
        <p:spPr>
          <a:xfrm>
            <a:off x="6310824" y="2071340"/>
            <a:ext cx="5040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>
                <a:latin typeface="Times New Roman" pitchFamily="18" charset="0"/>
                <a:cs typeface="Times New Roman" pitchFamily="18" charset="0"/>
              </a:rPr>
              <a:t>10</a:t>
            </a:r>
          </a:p>
        </p:txBody>
      </p:sp>
      <p:sp>
        <p:nvSpPr>
          <p:cNvPr id="24" name="CasellaDiTesto 23"/>
          <p:cNvSpPr txBox="1"/>
          <p:nvPr/>
        </p:nvSpPr>
        <p:spPr>
          <a:xfrm>
            <a:off x="7526751" y="2505811"/>
            <a:ext cx="5654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>
                <a:latin typeface="Times New Roman" pitchFamily="18" charset="0"/>
                <a:cs typeface="Times New Roman" pitchFamily="18" charset="0"/>
              </a:rPr>
              <a:t>21</a:t>
            </a:r>
          </a:p>
        </p:txBody>
      </p:sp>
      <p:sp>
        <p:nvSpPr>
          <p:cNvPr id="25" name="CasellaDiTesto 24"/>
          <p:cNvSpPr txBox="1"/>
          <p:nvPr/>
        </p:nvSpPr>
        <p:spPr>
          <a:xfrm>
            <a:off x="7596335" y="919353"/>
            <a:ext cx="4426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>
                <a:latin typeface="Times New Roman" pitchFamily="18" charset="0"/>
                <a:cs typeface="Times New Roman" pitchFamily="18" charset="0"/>
              </a:rPr>
              <a:t>7</a:t>
            </a:r>
          </a:p>
        </p:txBody>
      </p:sp>
      <p:sp>
        <p:nvSpPr>
          <p:cNvPr id="26" name="CasellaDiTesto 25"/>
          <p:cNvSpPr txBox="1"/>
          <p:nvPr/>
        </p:nvSpPr>
        <p:spPr>
          <a:xfrm>
            <a:off x="8119234" y="1423409"/>
            <a:ext cx="4426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>
                <a:latin typeface="Times New Roman" pitchFamily="18" charset="0"/>
                <a:cs typeface="Times New Roman" pitchFamily="18" charset="0"/>
              </a:rPr>
              <a:t>4</a:t>
            </a:r>
          </a:p>
        </p:txBody>
      </p:sp>
      <p:sp>
        <p:nvSpPr>
          <p:cNvPr id="27" name="CasellaDiTesto 26"/>
          <p:cNvSpPr txBox="1"/>
          <p:nvPr/>
        </p:nvSpPr>
        <p:spPr>
          <a:xfrm>
            <a:off x="6897522" y="908720"/>
            <a:ext cx="4426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>
                <a:latin typeface="Times New Roman" pitchFamily="18" charset="0"/>
                <a:cs typeface="Times New Roman" pitchFamily="18" charset="0"/>
              </a:rPr>
              <a:t>8</a:t>
            </a:r>
          </a:p>
        </p:txBody>
      </p:sp>
      <p:sp>
        <p:nvSpPr>
          <p:cNvPr id="28" name="CasellaDiTesto 27"/>
          <p:cNvSpPr txBox="1"/>
          <p:nvPr/>
        </p:nvSpPr>
        <p:spPr>
          <a:xfrm>
            <a:off x="6897522" y="2503388"/>
            <a:ext cx="4426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  <p:sp>
        <p:nvSpPr>
          <p:cNvPr id="29" name="CasellaDiTesto 28"/>
          <p:cNvSpPr txBox="1"/>
          <p:nvPr/>
        </p:nvSpPr>
        <p:spPr>
          <a:xfrm>
            <a:off x="8039016" y="2063271"/>
            <a:ext cx="5654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>
                <a:latin typeface="Times New Roman" pitchFamily="18" charset="0"/>
                <a:cs typeface="Times New Roman" pitchFamily="18" charset="0"/>
              </a:rPr>
              <a:t>15</a:t>
            </a:r>
          </a:p>
        </p:txBody>
      </p:sp>
      <p:sp>
        <p:nvSpPr>
          <p:cNvPr id="30" name="CasellaDiTesto 29"/>
          <p:cNvSpPr txBox="1"/>
          <p:nvPr/>
        </p:nvSpPr>
        <p:spPr>
          <a:xfrm>
            <a:off x="323528" y="2276872"/>
            <a:ext cx="51125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an underlying communication graph </a:t>
            </a:r>
            <a:r>
              <a:rPr lang="en-US" sz="2400" i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G</a:t>
            </a:r>
            <a:endParaRPr lang="en-US" sz="2400" baseline="300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32" name="Connettore 1 31"/>
          <p:cNvCxnSpPr>
            <a:stCxn id="12" idx="6"/>
            <a:endCxn id="5" idx="4"/>
          </p:cNvCxnSpPr>
          <p:nvPr/>
        </p:nvCxnSpPr>
        <p:spPr>
          <a:xfrm flipV="1">
            <a:off x="6814881" y="1412776"/>
            <a:ext cx="252028" cy="252028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Connettore 1 47"/>
          <p:cNvCxnSpPr>
            <a:stCxn id="29" idx="1"/>
            <a:endCxn id="9" idx="2"/>
          </p:cNvCxnSpPr>
          <p:nvPr/>
        </p:nvCxnSpPr>
        <p:spPr>
          <a:xfrm flipV="1">
            <a:off x="8039016" y="1664804"/>
            <a:ext cx="1" cy="62930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Connettore 1 67"/>
          <p:cNvCxnSpPr>
            <a:stCxn id="23" idx="3"/>
            <a:endCxn id="5" idx="4"/>
          </p:cNvCxnSpPr>
          <p:nvPr/>
        </p:nvCxnSpPr>
        <p:spPr>
          <a:xfrm flipV="1">
            <a:off x="6814881" y="1412776"/>
            <a:ext cx="252028" cy="889397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Connettore 1 81"/>
          <p:cNvCxnSpPr>
            <a:stCxn id="28" idx="0"/>
            <a:endCxn id="29" idx="1"/>
          </p:cNvCxnSpPr>
          <p:nvPr/>
        </p:nvCxnSpPr>
        <p:spPr>
          <a:xfrm flipV="1">
            <a:off x="7118863" y="2294104"/>
            <a:ext cx="920153" cy="209284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Connettore 1 84"/>
          <p:cNvCxnSpPr>
            <a:stCxn id="28" idx="0"/>
            <a:endCxn id="9" idx="2"/>
          </p:cNvCxnSpPr>
          <p:nvPr/>
        </p:nvCxnSpPr>
        <p:spPr>
          <a:xfrm flipV="1">
            <a:off x="7118863" y="1664804"/>
            <a:ext cx="920154" cy="838584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Connettore 1 87"/>
          <p:cNvCxnSpPr>
            <a:stCxn id="28" idx="0"/>
            <a:endCxn id="6" idx="4"/>
          </p:cNvCxnSpPr>
          <p:nvPr/>
        </p:nvCxnSpPr>
        <p:spPr>
          <a:xfrm flipV="1">
            <a:off x="7118863" y="1412776"/>
            <a:ext cx="668126" cy="1090612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Connettore 1 90"/>
          <p:cNvCxnSpPr>
            <a:stCxn id="28" idx="0"/>
            <a:endCxn id="12" idx="6"/>
          </p:cNvCxnSpPr>
          <p:nvPr/>
        </p:nvCxnSpPr>
        <p:spPr>
          <a:xfrm flipH="1" flipV="1">
            <a:off x="6814881" y="1664804"/>
            <a:ext cx="303982" cy="838584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Connettore 1 93"/>
          <p:cNvCxnSpPr>
            <a:stCxn id="28" idx="0"/>
            <a:endCxn id="23" idx="3"/>
          </p:cNvCxnSpPr>
          <p:nvPr/>
        </p:nvCxnSpPr>
        <p:spPr>
          <a:xfrm flipH="1" flipV="1">
            <a:off x="6814881" y="2302173"/>
            <a:ext cx="303982" cy="201215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Connettore 1 98"/>
          <p:cNvCxnSpPr>
            <a:stCxn id="6" idx="4"/>
            <a:endCxn id="13" idx="6"/>
          </p:cNvCxnSpPr>
          <p:nvPr/>
        </p:nvCxnSpPr>
        <p:spPr>
          <a:xfrm flipH="1">
            <a:off x="6814881" y="1412776"/>
            <a:ext cx="972108" cy="90010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Connettore 1 101"/>
          <p:cNvCxnSpPr>
            <a:stCxn id="9" idx="2"/>
            <a:endCxn id="23" idx="3"/>
          </p:cNvCxnSpPr>
          <p:nvPr/>
        </p:nvCxnSpPr>
        <p:spPr>
          <a:xfrm flipH="1">
            <a:off x="6814881" y="1664804"/>
            <a:ext cx="1224136" cy="637369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Connettore 1 103"/>
          <p:cNvCxnSpPr>
            <a:stCxn id="29" idx="1"/>
            <a:endCxn id="13" idx="6"/>
          </p:cNvCxnSpPr>
          <p:nvPr/>
        </p:nvCxnSpPr>
        <p:spPr>
          <a:xfrm flipH="1">
            <a:off x="6814881" y="2294104"/>
            <a:ext cx="1224135" cy="18772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" name="Connettore 1 106"/>
          <p:cNvCxnSpPr>
            <a:stCxn id="29" idx="1"/>
            <a:endCxn id="12" idx="6"/>
          </p:cNvCxnSpPr>
          <p:nvPr/>
        </p:nvCxnSpPr>
        <p:spPr>
          <a:xfrm flipH="1" flipV="1">
            <a:off x="6814881" y="1664804"/>
            <a:ext cx="1224135" cy="62930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" name="Connettore 1 110"/>
          <p:cNvCxnSpPr>
            <a:stCxn id="29" idx="1"/>
            <a:endCxn id="6" idx="4"/>
          </p:cNvCxnSpPr>
          <p:nvPr/>
        </p:nvCxnSpPr>
        <p:spPr>
          <a:xfrm flipH="1" flipV="1">
            <a:off x="7786989" y="1412776"/>
            <a:ext cx="252027" cy="881328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6" name="Connettore 1 115"/>
          <p:cNvCxnSpPr>
            <a:stCxn id="8" idx="0"/>
            <a:endCxn id="6" idx="4"/>
          </p:cNvCxnSpPr>
          <p:nvPr/>
        </p:nvCxnSpPr>
        <p:spPr>
          <a:xfrm flipV="1">
            <a:off x="7786989" y="1412776"/>
            <a:ext cx="0" cy="108012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0" name="Connettore 1 119"/>
          <p:cNvCxnSpPr>
            <a:stCxn id="24" idx="0"/>
            <a:endCxn id="12" idx="6"/>
          </p:cNvCxnSpPr>
          <p:nvPr/>
        </p:nvCxnSpPr>
        <p:spPr>
          <a:xfrm flipH="1" flipV="1">
            <a:off x="6814881" y="1664804"/>
            <a:ext cx="994586" cy="841007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5" name="Connettore 1 124"/>
          <p:cNvCxnSpPr>
            <a:stCxn id="6" idx="4"/>
            <a:endCxn id="12" idx="6"/>
          </p:cNvCxnSpPr>
          <p:nvPr/>
        </p:nvCxnSpPr>
        <p:spPr>
          <a:xfrm flipH="1">
            <a:off x="6814881" y="1412776"/>
            <a:ext cx="972108" cy="252028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8" name="Connettore 1 127"/>
          <p:cNvCxnSpPr>
            <a:stCxn id="9" idx="2"/>
            <a:endCxn id="12" idx="6"/>
          </p:cNvCxnSpPr>
          <p:nvPr/>
        </p:nvCxnSpPr>
        <p:spPr>
          <a:xfrm flipH="1">
            <a:off x="6814881" y="1664804"/>
            <a:ext cx="1224136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1" name="Connettore 1 130"/>
          <p:cNvCxnSpPr>
            <a:stCxn id="9" idx="2"/>
            <a:endCxn id="8" idx="0"/>
          </p:cNvCxnSpPr>
          <p:nvPr/>
        </p:nvCxnSpPr>
        <p:spPr>
          <a:xfrm flipH="1">
            <a:off x="7786989" y="1664804"/>
            <a:ext cx="252028" cy="828092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5" name="Connettore 1 134"/>
          <p:cNvCxnSpPr>
            <a:stCxn id="13" idx="6"/>
            <a:endCxn id="24" idx="0"/>
          </p:cNvCxnSpPr>
          <p:nvPr/>
        </p:nvCxnSpPr>
        <p:spPr>
          <a:xfrm>
            <a:off x="6814881" y="2312876"/>
            <a:ext cx="994586" cy="192935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CasellaDiTesto 56"/>
          <p:cNvSpPr txBox="1"/>
          <p:nvPr/>
        </p:nvSpPr>
        <p:spPr>
          <a:xfrm>
            <a:off x="0" y="2852936"/>
            <a:ext cx="62281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Goal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: a 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distributed protocol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guaranteeing</a:t>
            </a:r>
            <a:endParaRPr lang="en-US" sz="2400" baseline="30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9" name="CasellaDiTesto 58"/>
          <p:cNvSpPr txBox="1"/>
          <p:nvPr/>
        </p:nvSpPr>
        <p:spPr>
          <a:xfrm>
            <a:off x="1588" y="3573016"/>
            <a:ext cx="51125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Termination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(protocol eventually ends)</a:t>
            </a:r>
            <a:endParaRPr lang="en-US" sz="2400" baseline="30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0" name="CasellaDiTesto 59"/>
          <p:cNvSpPr txBox="1"/>
          <p:nvPr/>
        </p:nvSpPr>
        <p:spPr>
          <a:xfrm>
            <a:off x="1588" y="3986014"/>
            <a:ext cx="61926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Agreement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(monochromatic final configuration)</a:t>
            </a:r>
            <a:endParaRPr lang="en-US" sz="2400" baseline="30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2" name="CasellaDiTesto 61"/>
          <p:cNvSpPr txBox="1"/>
          <p:nvPr/>
        </p:nvSpPr>
        <p:spPr>
          <a:xfrm>
            <a:off x="54546" y="4465786"/>
            <a:ext cx="61926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Validity</a:t>
            </a:r>
            <a:endParaRPr lang="en-US" sz="2400" baseline="30000" dirty="0">
              <a:solidFill>
                <a:srgbClr val="0033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3" name="CasellaDiTesto 62"/>
          <p:cNvSpPr txBox="1"/>
          <p:nvPr/>
        </p:nvSpPr>
        <p:spPr>
          <a:xfrm>
            <a:off x="361628" y="4869160"/>
            <a:ext cx="5400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the 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winning color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is initially supported by some node </a:t>
            </a:r>
            <a:endParaRPr lang="en-US" sz="2400" baseline="30000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" name="Gruppo 170"/>
          <p:cNvGrpSpPr/>
          <p:nvPr/>
        </p:nvGrpSpPr>
        <p:grpSpPr>
          <a:xfrm>
            <a:off x="6382832" y="3356992"/>
            <a:ext cx="2293624" cy="2088232"/>
            <a:chOff x="6804248" y="3284984"/>
            <a:chExt cx="2293624" cy="2088232"/>
          </a:xfrm>
        </p:grpSpPr>
        <p:cxnSp>
          <p:nvCxnSpPr>
            <p:cNvPr id="121" name="Connettore 1 120"/>
            <p:cNvCxnSpPr>
              <a:endCxn id="140" idx="6"/>
            </p:cNvCxnSpPr>
            <p:nvPr/>
          </p:nvCxnSpPr>
          <p:spPr>
            <a:xfrm flipV="1">
              <a:off x="7308305" y="4041068"/>
              <a:ext cx="0" cy="637369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2" name="Connettore 1 121"/>
            <p:cNvCxnSpPr>
              <a:stCxn id="138" idx="2"/>
              <a:endCxn id="133" idx="4"/>
            </p:cNvCxnSpPr>
            <p:nvPr/>
          </p:nvCxnSpPr>
          <p:spPr>
            <a:xfrm flipH="1" flipV="1">
              <a:off x="7560333" y="3789040"/>
              <a:ext cx="972108" cy="252028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3" name="Connettore 1 122"/>
            <p:cNvCxnSpPr>
              <a:stCxn id="149" idx="1"/>
              <a:endCxn id="133" idx="4"/>
            </p:cNvCxnSpPr>
            <p:nvPr/>
          </p:nvCxnSpPr>
          <p:spPr>
            <a:xfrm flipH="1" flipV="1">
              <a:off x="7560333" y="3789040"/>
              <a:ext cx="972107" cy="881328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4" name="Connettore 1 123"/>
            <p:cNvCxnSpPr>
              <a:endCxn id="133" idx="4"/>
            </p:cNvCxnSpPr>
            <p:nvPr/>
          </p:nvCxnSpPr>
          <p:spPr>
            <a:xfrm flipH="1" flipV="1">
              <a:off x="7560333" y="3789040"/>
              <a:ext cx="742558" cy="1093035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6" name="Connettore 1 125"/>
            <p:cNvCxnSpPr>
              <a:stCxn id="148" idx="0"/>
              <a:endCxn id="133" idx="4"/>
            </p:cNvCxnSpPr>
            <p:nvPr/>
          </p:nvCxnSpPr>
          <p:spPr>
            <a:xfrm flipH="1" flipV="1">
              <a:off x="7560333" y="3789040"/>
              <a:ext cx="51954" cy="1090612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7" name="Connettore 1 126"/>
            <p:cNvCxnSpPr>
              <a:stCxn id="133" idx="4"/>
              <a:endCxn id="134" idx="4"/>
            </p:cNvCxnSpPr>
            <p:nvPr/>
          </p:nvCxnSpPr>
          <p:spPr>
            <a:xfrm>
              <a:off x="7560333" y="3789040"/>
              <a:ext cx="720080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9" name="Connettore 1 128"/>
            <p:cNvCxnSpPr>
              <a:stCxn id="148" idx="0"/>
              <a:endCxn id="137" idx="0"/>
            </p:cNvCxnSpPr>
            <p:nvPr/>
          </p:nvCxnSpPr>
          <p:spPr>
            <a:xfrm flipV="1">
              <a:off x="7612287" y="4869160"/>
              <a:ext cx="668126" cy="10492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0" name="Connettore 1 129"/>
            <p:cNvCxnSpPr>
              <a:stCxn id="134" idx="4"/>
              <a:endCxn id="138" idx="2"/>
            </p:cNvCxnSpPr>
            <p:nvPr/>
          </p:nvCxnSpPr>
          <p:spPr>
            <a:xfrm>
              <a:off x="8280413" y="3789040"/>
              <a:ext cx="252028" cy="252028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2" name="Connettore 1 131"/>
            <p:cNvCxnSpPr>
              <a:stCxn id="137" idx="0"/>
              <a:endCxn id="149" idx="1"/>
            </p:cNvCxnSpPr>
            <p:nvPr/>
          </p:nvCxnSpPr>
          <p:spPr>
            <a:xfrm flipV="1">
              <a:off x="8280413" y="4670368"/>
              <a:ext cx="252027" cy="198792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3" name="Ovale 132"/>
            <p:cNvSpPr/>
            <p:nvPr/>
          </p:nvSpPr>
          <p:spPr>
            <a:xfrm>
              <a:off x="7308305" y="3284984"/>
              <a:ext cx="504056" cy="504056"/>
            </a:xfrm>
            <a:prstGeom prst="ellipse">
              <a:avLst/>
            </a:prstGeom>
            <a:solidFill>
              <a:srgbClr val="FFFF00"/>
            </a:solidFill>
            <a:ln w="317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34" name="Ovale 133"/>
            <p:cNvSpPr/>
            <p:nvPr/>
          </p:nvSpPr>
          <p:spPr>
            <a:xfrm>
              <a:off x="8028385" y="3284984"/>
              <a:ext cx="504056" cy="504056"/>
            </a:xfrm>
            <a:prstGeom prst="ellipse">
              <a:avLst/>
            </a:prstGeom>
            <a:solidFill>
              <a:srgbClr val="FFFF00"/>
            </a:solidFill>
            <a:ln w="317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36" name="Ovale 135"/>
            <p:cNvSpPr/>
            <p:nvPr/>
          </p:nvSpPr>
          <p:spPr>
            <a:xfrm>
              <a:off x="7308305" y="4869160"/>
              <a:ext cx="504056" cy="504056"/>
            </a:xfrm>
            <a:prstGeom prst="ellipse">
              <a:avLst/>
            </a:prstGeom>
            <a:solidFill>
              <a:srgbClr val="FFFF00"/>
            </a:solidFill>
            <a:ln w="317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37" name="Ovale 136"/>
            <p:cNvSpPr/>
            <p:nvPr/>
          </p:nvSpPr>
          <p:spPr>
            <a:xfrm>
              <a:off x="8028385" y="4869160"/>
              <a:ext cx="504056" cy="504056"/>
            </a:xfrm>
            <a:prstGeom prst="ellipse">
              <a:avLst/>
            </a:prstGeom>
            <a:solidFill>
              <a:srgbClr val="FFFF00"/>
            </a:solidFill>
            <a:ln w="317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38" name="Ovale 137"/>
            <p:cNvSpPr/>
            <p:nvPr/>
          </p:nvSpPr>
          <p:spPr>
            <a:xfrm>
              <a:off x="8532441" y="3789040"/>
              <a:ext cx="504056" cy="504056"/>
            </a:xfrm>
            <a:prstGeom prst="ellipse">
              <a:avLst/>
            </a:prstGeom>
            <a:solidFill>
              <a:srgbClr val="FFFF00"/>
            </a:solidFill>
            <a:ln w="317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39" name="Ovale 138"/>
            <p:cNvSpPr/>
            <p:nvPr/>
          </p:nvSpPr>
          <p:spPr>
            <a:xfrm>
              <a:off x="8532441" y="4437112"/>
              <a:ext cx="504056" cy="504056"/>
            </a:xfrm>
            <a:prstGeom prst="ellipse">
              <a:avLst/>
            </a:prstGeom>
            <a:solidFill>
              <a:srgbClr val="FFFF00"/>
            </a:solidFill>
            <a:ln w="317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40" name="Ovale 139"/>
            <p:cNvSpPr/>
            <p:nvPr/>
          </p:nvSpPr>
          <p:spPr>
            <a:xfrm>
              <a:off x="6804249" y="3789040"/>
              <a:ext cx="504056" cy="504056"/>
            </a:xfrm>
            <a:prstGeom prst="ellipse">
              <a:avLst/>
            </a:prstGeom>
            <a:solidFill>
              <a:srgbClr val="FFFF00"/>
            </a:solidFill>
            <a:ln w="317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41" name="Ovale 140"/>
            <p:cNvSpPr/>
            <p:nvPr/>
          </p:nvSpPr>
          <p:spPr>
            <a:xfrm>
              <a:off x="6804249" y="4437112"/>
              <a:ext cx="504056" cy="504056"/>
            </a:xfrm>
            <a:prstGeom prst="ellipse">
              <a:avLst/>
            </a:prstGeom>
            <a:solidFill>
              <a:srgbClr val="FFFF00"/>
            </a:solidFill>
            <a:ln w="317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42" name="CasellaDiTesto 141"/>
            <p:cNvSpPr txBox="1"/>
            <p:nvPr/>
          </p:nvSpPr>
          <p:spPr>
            <a:xfrm>
              <a:off x="6878680" y="3799673"/>
              <a:ext cx="33855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sz="2400" dirty="0">
                  <a:latin typeface="Times New Roman" pitchFamily="18" charset="0"/>
                  <a:cs typeface="Times New Roman" pitchFamily="18" charset="0"/>
                </a:rPr>
                <a:t>2</a:t>
              </a:r>
            </a:p>
          </p:txBody>
        </p:sp>
        <p:sp>
          <p:nvSpPr>
            <p:cNvPr id="145" name="CasellaDiTesto 144"/>
            <p:cNvSpPr txBox="1"/>
            <p:nvPr/>
          </p:nvSpPr>
          <p:spPr>
            <a:xfrm>
              <a:off x="8089759" y="3295617"/>
              <a:ext cx="44268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sz="2400" dirty="0">
                  <a:latin typeface="Times New Roman" pitchFamily="18" charset="0"/>
                  <a:cs typeface="Times New Roman" pitchFamily="18" charset="0"/>
                </a:rPr>
                <a:t>7</a:t>
              </a:r>
            </a:p>
          </p:txBody>
        </p:sp>
        <p:sp>
          <p:nvSpPr>
            <p:cNvPr id="146" name="CasellaDiTesto 145"/>
            <p:cNvSpPr txBox="1"/>
            <p:nvPr/>
          </p:nvSpPr>
          <p:spPr>
            <a:xfrm>
              <a:off x="8612658" y="3799673"/>
              <a:ext cx="44268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sz="2400" dirty="0">
                  <a:latin typeface="Times New Roman" pitchFamily="18" charset="0"/>
                  <a:cs typeface="Times New Roman" pitchFamily="18" charset="0"/>
                </a:rPr>
                <a:t>4</a:t>
              </a:r>
            </a:p>
          </p:txBody>
        </p:sp>
        <p:sp>
          <p:nvSpPr>
            <p:cNvPr id="147" name="CasellaDiTesto 146"/>
            <p:cNvSpPr txBox="1"/>
            <p:nvPr/>
          </p:nvSpPr>
          <p:spPr>
            <a:xfrm>
              <a:off x="7390946" y="3284984"/>
              <a:ext cx="44268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sz="2400" dirty="0">
                  <a:latin typeface="Times New Roman" pitchFamily="18" charset="0"/>
                  <a:cs typeface="Times New Roman" pitchFamily="18" charset="0"/>
                </a:rPr>
                <a:t>8</a:t>
              </a:r>
            </a:p>
          </p:txBody>
        </p:sp>
        <p:sp>
          <p:nvSpPr>
            <p:cNvPr id="148" name="CasellaDiTesto 147"/>
            <p:cNvSpPr txBox="1"/>
            <p:nvPr/>
          </p:nvSpPr>
          <p:spPr>
            <a:xfrm>
              <a:off x="7390946" y="4879652"/>
              <a:ext cx="44268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sz="2400" dirty="0">
                  <a:latin typeface="Times New Roman" pitchFamily="18" charset="0"/>
                  <a:cs typeface="Times New Roman" pitchFamily="18" charset="0"/>
                </a:rPr>
                <a:t>1</a:t>
              </a:r>
            </a:p>
          </p:txBody>
        </p:sp>
        <p:sp>
          <p:nvSpPr>
            <p:cNvPr id="149" name="CasellaDiTesto 148"/>
            <p:cNvSpPr txBox="1"/>
            <p:nvPr/>
          </p:nvSpPr>
          <p:spPr>
            <a:xfrm>
              <a:off x="8532440" y="4439535"/>
              <a:ext cx="56543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sz="2400" dirty="0">
                  <a:latin typeface="Times New Roman" pitchFamily="18" charset="0"/>
                  <a:cs typeface="Times New Roman" pitchFamily="18" charset="0"/>
                </a:rPr>
                <a:t>15</a:t>
              </a:r>
            </a:p>
          </p:txBody>
        </p:sp>
        <p:cxnSp>
          <p:nvCxnSpPr>
            <p:cNvPr id="150" name="Connettore 1 149"/>
            <p:cNvCxnSpPr>
              <a:stCxn id="140" idx="6"/>
              <a:endCxn id="133" idx="4"/>
            </p:cNvCxnSpPr>
            <p:nvPr/>
          </p:nvCxnSpPr>
          <p:spPr>
            <a:xfrm flipV="1">
              <a:off x="7308305" y="3789040"/>
              <a:ext cx="252028" cy="252028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1" name="Connettore 1 150"/>
            <p:cNvCxnSpPr>
              <a:stCxn id="149" idx="1"/>
              <a:endCxn id="138" idx="2"/>
            </p:cNvCxnSpPr>
            <p:nvPr/>
          </p:nvCxnSpPr>
          <p:spPr>
            <a:xfrm flipV="1">
              <a:off x="8532440" y="4041068"/>
              <a:ext cx="1" cy="62930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2" name="Connettore 1 151"/>
            <p:cNvCxnSpPr>
              <a:endCxn id="133" idx="4"/>
            </p:cNvCxnSpPr>
            <p:nvPr/>
          </p:nvCxnSpPr>
          <p:spPr>
            <a:xfrm flipV="1">
              <a:off x="7308305" y="3789040"/>
              <a:ext cx="252028" cy="889397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3" name="Connettore 1 152"/>
            <p:cNvCxnSpPr>
              <a:stCxn id="148" idx="0"/>
              <a:endCxn id="149" idx="1"/>
            </p:cNvCxnSpPr>
            <p:nvPr/>
          </p:nvCxnSpPr>
          <p:spPr>
            <a:xfrm flipV="1">
              <a:off x="7612287" y="4670368"/>
              <a:ext cx="920153" cy="209284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4" name="Connettore 1 153"/>
            <p:cNvCxnSpPr>
              <a:stCxn id="148" idx="0"/>
              <a:endCxn id="138" idx="2"/>
            </p:cNvCxnSpPr>
            <p:nvPr/>
          </p:nvCxnSpPr>
          <p:spPr>
            <a:xfrm flipV="1">
              <a:off x="7612287" y="4041068"/>
              <a:ext cx="920154" cy="838584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5" name="Connettore 1 154"/>
            <p:cNvCxnSpPr>
              <a:stCxn id="148" idx="0"/>
              <a:endCxn id="134" idx="4"/>
            </p:cNvCxnSpPr>
            <p:nvPr/>
          </p:nvCxnSpPr>
          <p:spPr>
            <a:xfrm flipV="1">
              <a:off x="7612287" y="3789040"/>
              <a:ext cx="668126" cy="1090612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6" name="Connettore 1 155"/>
            <p:cNvCxnSpPr>
              <a:stCxn id="148" idx="0"/>
              <a:endCxn id="140" idx="6"/>
            </p:cNvCxnSpPr>
            <p:nvPr/>
          </p:nvCxnSpPr>
          <p:spPr>
            <a:xfrm flipH="1" flipV="1">
              <a:off x="7308305" y="4041068"/>
              <a:ext cx="303982" cy="838584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7" name="Connettore 1 156"/>
            <p:cNvCxnSpPr>
              <a:stCxn id="148" idx="0"/>
            </p:cNvCxnSpPr>
            <p:nvPr/>
          </p:nvCxnSpPr>
          <p:spPr>
            <a:xfrm flipH="1" flipV="1">
              <a:off x="7308305" y="4678437"/>
              <a:ext cx="303982" cy="201215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8" name="Connettore 1 157"/>
            <p:cNvCxnSpPr>
              <a:stCxn id="134" idx="4"/>
              <a:endCxn id="141" idx="6"/>
            </p:cNvCxnSpPr>
            <p:nvPr/>
          </p:nvCxnSpPr>
          <p:spPr>
            <a:xfrm flipH="1">
              <a:off x="7308305" y="3789040"/>
              <a:ext cx="972108" cy="90010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9" name="Connettore 1 158"/>
            <p:cNvCxnSpPr>
              <a:stCxn id="138" idx="2"/>
            </p:cNvCxnSpPr>
            <p:nvPr/>
          </p:nvCxnSpPr>
          <p:spPr>
            <a:xfrm flipH="1">
              <a:off x="7308305" y="4041068"/>
              <a:ext cx="1224136" cy="637369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0" name="Connettore 1 159"/>
            <p:cNvCxnSpPr>
              <a:stCxn id="149" idx="1"/>
              <a:endCxn id="141" idx="6"/>
            </p:cNvCxnSpPr>
            <p:nvPr/>
          </p:nvCxnSpPr>
          <p:spPr>
            <a:xfrm flipH="1">
              <a:off x="7308305" y="4670368"/>
              <a:ext cx="1224135" cy="18772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1" name="Connettore 1 160"/>
            <p:cNvCxnSpPr>
              <a:stCxn id="149" idx="1"/>
              <a:endCxn id="140" idx="6"/>
            </p:cNvCxnSpPr>
            <p:nvPr/>
          </p:nvCxnSpPr>
          <p:spPr>
            <a:xfrm flipH="1" flipV="1">
              <a:off x="7308305" y="4041068"/>
              <a:ext cx="1224135" cy="62930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2" name="Connettore 1 161"/>
            <p:cNvCxnSpPr>
              <a:stCxn id="149" idx="1"/>
              <a:endCxn id="134" idx="4"/>
            </p:cNvCxnSpPr>
            <p:nvPr/>
          </p:nvCxnSpPr>
          <p:spPr>
            <a:xfrm flipH="1" flipV="1">
              <a:off x="8280413" y="3789040"/>
              <a:ext cx="252027" cy="881328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3" name="Connettore 1 162"/>
            <p:cNvCxnSpPr>
              <a:stCxn id="137" idx="0"/>
              <a:endCxn id="134" idx="4"/>
            </p:cNvCxnSpPr>
            <p:nvPr/>
          </p:nvCxnSpPr>
          <p:spPr>
            <a:xfrm flipV="1">
              <a:off x="8280413" y="3789040"/>
              <a:ext cx="0" cy="108012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4" name="Connettore 1 163"/>
            <p:cNvCxnSpPr>
              <a:endCxn id="140" idx="6"/>
            </p:cNvCxnSpPr>
            <p:nvPr/>
          </p:nvCxnSpPr>
          <p:spPr>
            <a:xfrm flipH="1" flipV="1">
              <a:off x="7308305" y="4041068"/>
              <a:ext cx="994586" cy="841007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5" name="Connettore 1 164"/>
            <p:cNvCxnSpPr>
              <a:stCxn id="134" idx="4"/>
              <a:endCxn id="140" idx="6"/>
            </p:cNvCxnSpPr>
            <p:nvPr/>
          </p:nvCxnSpPr>
          <p:spPr>
            <a:xfrm flipH="1">
              <a:off x="7308305" y="3789040"/>
              <a:ext cx="972108" cy="252028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6" name="Connettore 1 165"/>
            <p:cNvCxnSpPr>
              <a:stCxn id="138" idx="2"/>
              <a:endCxn id="140" idx="6"/>
            </p:cNvCxnSpPr>
            <p:nvPr/>
          </p:nvCxnSpPr>
          <p:spPr>
            <a:xfrm flipH="1">
              <a:off x="7308305" y="4041068"/>
              <a:ext cx="1224136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7" name="Connettore 1 166"/>
            <p:cNvCxnSpPr>
              <a:stCxn id="138" idx="2"/>
              <a:endCxn id="137" idx="0"/>
            </p:cNvCxnSpPr>
            <p:nvPr/>
          </p:nvCxnSpPr>
          <p:spPr>
            <a:xfrm flipH="1">
              <a:off x="8280413" y="4041068"/>
              <a:ext cx="252028" cy="828092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8" name="Connettore 1 167"/>
            <p:cNvCxnSpPr>
              <a:stCxn id="141" idx="6"/>
            </p:cNvCxnSpPr>
            <p:nvPr/>
          </p:nvCxnSpPr>
          <p:spPr>
            <a:xfrm>
              <a:off x="7308305" y="4689140"/>
              <a:ext cx="994586" cy="192935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9" name="CasellaDiTesto 168"/>
            <p:cNvSpPr txBox="1"/>
            <p:nvPr/>
          </p:nvSpPr>
          <p:spPr>
            <a:xfrm>
              <a:off x="6804248" y="4447604"/>
              <a:ext cx="50405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sz="2400" dirty="0">
                  <a:latin typeface="Times New Roman" pitchFamily="18" charset="0"/>
                  <a:cs typeface="Times New Roman" pitchFamily="18" charset="0"/>
                </a:rPr>
                <a:t>10</a:t>
              </a:r>
            </a:p>
          </p:txBody>
        </p:sp>
        <p:sp>
          <p:nvSpPr>
            <p:cNvPr id="170" name="CasellaDiTesto 169"/>
            <p:cNvSpPr txBox="1"/>
            <p:nvPr/>
          </p:nvSpPr>
          <p:spPr>
            <a:xfrm>
              <a:off x="8020175" y="4882075"/>
              <a:ext cx="56543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sz="2400" dirty="0">
                  <a:latin typeface="Times New Roman" pitchFamily="18" charset="0"/>
                  <a:cs typeface="Times New Roman" pitchFamily="18" charset="0"/>
                </a:rPr>
                <a:t>21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" grpId="0"/>
      <p:bldP spid="59" grpId="0"/>
      <p:bldP spid="60" grpId="0"/>
      <p:bldP spid="62" grpId="0"/>
      <p:bldP spid="63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sellaDiTesto 4"/>
          <p:cNvSpPr txBox="1"/>
          <p:nvPr/>
        </p:nvSpPr>
        <p:spPr>
          <a:xfrm>
            <a:off x="107504" y="44625"/>
            <a:ext cx="88569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Models of computation</a:t>
            </a:r>
            <a:endParaRPr lang="en-US" sz="3600" baseline="30000" dirty="0">
              <a:solidFill>
                <a:srgbClr val="0033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CasellaDiTesto 5"/>
          <p:cNvSpPr txBox="1"/>
          <p:nvPr/>
        </p:nvSpPr>
        <p:spPr>
          <a:xfrm>
            <a:off x="179512" y="4217020"/>
            <a:ext cx="453650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Tx/>
              <a:buChar char="-"/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shared clock </a:t>
            </a:r>
          </a:p>
          <a:p>
            <a:pPr>
              <a:buFontTx/>
              <a:buChar char="-"/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computation proceeds in 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rounds</a:t>
            </a:r>
            <a:endParaRPr lang="en-US" sz="2400" baseline="30000" dirty="0"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Char char="-"/>
            </a:pPr>
            <a:r>
              <a:rPr lang="en-US" sz="2400" i="1" baseline="30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messages sent in a round arrive in the next round</a:t>
            </a:r>
          </a:p>
          <a:p>
            <a:pPr>
              <a:buFontTx/>
              <a:buChar char="-"/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in a round, a node receives mgs &amp; computes &amp; sends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msgs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CasellaDiTesto 6"/>
          <p:cNvSpPr txBox="1"/>
          <p:nvPr/>
        </p:nvSpPr>
        <p:spPr>
          <a:xfrm>
            <a:off x="5508104" y="4217020"/>
            <a:ext cx="338437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Tx/>
              <a:buChar char="-"/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no shared clock</a:t>
            </a:r>
          </a:p>
          <a:p>
            <a:pPr>
              <a:buFontTx/>
              <a:buChar char="-"/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no rounds</a:t>
            </a:r>
            <a:endParaRPr lang="en-US" sz="2400" baseline="30000" dirty="0"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Char char="-"/>
            </a:pPr>
            <a:r>
              <a:rPr lang="en-US" sz="2400" i="1" baseline="30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messages arrive in the finite but </a:t>
            </a:r>
            <a:r>
              <a:rPr lang="en-US" sz="24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unbounded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time</a:t>
            </a:r>
          </a:p>
        </p:txBody>
      </p:sp>
      <p:pic>
        <p:nvPicPr>
          <p:cNvPr id="80898" name="Picture 2" descr="Immagine correlat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908720"/>
            <a:ext cx="3168351" cy="3168352"/>
          </a:xfrm>
          <a:prstGeom prst="rect">
            <a:avLst/>
          </a:prstGeom>
          <a:noFill/>
        </p:spPr>
      </p:pic>
      <p:pic>
        <p:nvPicPr>
          <p:cNvPr id="9" name="Picture 2" descr="Immagine correlat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92080" y="908720"/>
            <a:ext cx="3168351" cy="3168352"/>
          </a:xfrm>
          <a:prstGeom prst="rect">
            <a:avLst/>
          </a:prstGeom>
          <a:noFill/>
        </p:spPr>
      </p:pic>
      <p:grpSp>
        <p:nvGrpSpPr>
          <p:cNvPr id="16" name="Gruppo 15"/>
          <p:cNvGrpSpPr/>
          <p:nvPr/>
        </p:nvGrpSpPr>
        <p:grpSpPr>
          <a:xfrm rot="18808468">
            <a:off x="5004048" y="620688"/>
            <a:ext cx="3744416" cy="3744416"/>
            <a:chOff x="5004048" y="620688"/>
            <a:chExt cx="3744416" cy="3744416"/>
          </a:xfrm>
        </p:grpSpPr>
        <p:sp>
          <p:nvSpPr>
            <p:cNvPr id="13" name="Rettangolo 12"/>
            <p:cNvSpPr/>
            <p:nvPr/>
          </p:nvSpPr>
          <p:spPr>
            <a:xfrm>
              <a:off x="5004048" y="2204864"/>
              <a:ext cx="3744416" cy="576064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5" name="Rettangolo 14"/>
            <p:cNvSpPr/>
            <p:nvPr/>
          </p:nvSpPr>
          <p:spPr>
            <a:xfrm rot="16200000">
              <a:off x="5076056" y="2204864"/>
              <a:ext cx="3744416" cy="576064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p:sp>
        <p:nvSpPr>
          <p:cNvPr id="17" name="CasellaDiTesto 16"/>
          <p:cNvSpPr txBox="1"/>
          <p:nvPr/>
        </p:nvSpPr>
        <p:spPr>
          <a:xfrm>
            <a:off x="971600" y="3481844"/>
            <a:ext cx="2088232" cy="523220"/>
          </a:xfrm>
          <a:prstGeom prst="rect">
            <a:avLst/>
          </a:prstGeom>
          <a:solidFill>
            <a:schemeClr val="bg1"/>
          </a:solidFill>
          <a:ln w="3810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synchronous</a:t>
            </a:r>
            <a:endParaRPr lang="en-US" sz="2800" baseline="30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CasellaDiTesto 17"/>
          <p:cNvSpPr txBox="1"/>
          <p:nvPr/>
        </p:nvSpPr>
        <p:spPr>
          <a:xfrm>
            <a:off x="5940152" y="3501008"/>
            <a:ext cx="2160240" cy="523220"/>
          </a:xfrm>
          <a:prstGeom prst="rect">
            <a:avLst/>
          </a:prstGeom>
          <a:solidFill>
            <a:schemeClr val="bg1"/>
          </a:solidFill>
          <a:ln w="3810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asynchronous</a:t>
            </a:r>
            <a:endParaRPr lang="en-US" sz="2800" baseline="30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sellaDiTesto 4"/>
          <p:cNvSpPr txBox="1"/>
          <p:nvPr/>
        </p:nvSpPr>
        <p:spPr>
          <a:xfrm>
            <a:off x="107504" y="44625"/>
            <a:ext cx="88569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Models of computation</a:t>
            </a:r>
            <a:endParaRPr lang="en-US" sz="3600" baseline="30000" dirty="0">
              <a:solidFill>
                <a:srgbClr val="0033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CasellaDiTesto 5"/>
          <p:cNvSpPr txBox="1"/>
          <p:nvPr/>
        </p:nvSpPr>
        <p:spPr>
          <a:xfrm>
            <a:off x="179512" y="4217020"/>
            <a:ext cx="453650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Tx/>
              <a:buChar char="-"/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shared clock </a:t>
            </a:r>
          </a:p>
          <a:p>
            <a:pPr>
              <a:buFontTx/>
              <a:buChar char="-"/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computation proceeds in 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rounds</a:t>
            </a:r>
            <a:endParaRPr lang="en-US" sz="2400" baseline="30000" dirty="0"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Char char="-"/>
            </a:pPr>
            <a:r>
              <a:rPr lang="en-US" sz="2400" i="1" baseline="30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messages sent in a round arrive in the next round</a:t>
            </a:r>
          </a:p>
          <a:p>
            <a:pPr>
              <a:buFontTx/>
              <a:buChar char="-"/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in a round, a node receives mgs &amp; computes &amp; sends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msgs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CasellaDiTesto 6"/>
          <p:cNvSpPr txBox="1"/>
          <p:nvPr/>
        </p:nvSpPr>
        <p:spPr>
          <a:xfrm>
            <a:off x="5508104" y="4217020"/>
            <a:ext cx="338437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Tx/>
              <a:buChar char="-"/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no shared clock</a:t>
            </a:r>
          </a:p>
          <a:p>
            <a:pPr>
              <a:buFontTx/>
              <a:buChar char="-"/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no rounds</a:t>
            </a:r>
            <a:endParaRPr lang="en-US" sz="2400" baseline="30000" dirty="0"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Char char="-"/>
            </a:pPr>
            <a:r>
              <a:rPr lang="en-US" sz="2400" i="1" baseline="30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messages arrive in the finite but </a:t>
            </a:r>
            <a:r>
              <a:rPr lang="en-US" sz="24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unbounded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time</a:t>
            </a:r>
          </a:p>
        </p:txBody>
      </p:sp>
      <p:pic>
        <p:nvPicPr>
          <p:cNvPr id="80898" name="Picture 2" descr="Immagine correlat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908720"/>
            <a:ext cx="3168351" cy="3168352"/>
          </a:xfrm>
          <a:prstGeom prst="rect">
            <a:avLst/>
          </a:prstGeom>
          <a:noFill/>
        </p:spPr>
      </p:pic>
      <p:pic>
        <p:nvPicPr>
          <p:cNvPr id="9" name="Picture 2" descr="Immagine correlat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92080" y="908720"/>
            <a:ext cx="3168351" cy="3168352"/>
          </a:xfrm>
          <a:prstGeom prst="rect">
            <a:avLst/>
          </a:prstGeom>
          <a:noFill/>
        </p:spPr>
      </p:pic>
      <p:grpSp>
        <p:nvGrpSpPr>
          <p:cNvPr id="2" name="Gruppo 15"/>
          <p:cNvGrpSpPr/>
          <p:nvPr/>
        </p:nvGrpSpPr>
        <p:grpSpPr>
          <a:xfrm rot="18808468">
            <a:off x="5004048" y="620688"/>
            <a:ext cx="3744416" cy="3744416"/>
            <a:chOff x="5004048" y="620688"/>
            <a:chExt cx="3744416" cy="3744416"/>
          </a:xfrm>
        </p:grpSpPr>
        <p:sp>
          <p:nvSpPr>
            <p:cNvPr id="13" name="Rettangolo 12"/>
            <p:cNvSpPr/>
            <p:nvPr/>
          </p:nvSpPr>
          <p:spPr>
            <a:xfrm>
              <a:off x="5004048" y="2204864"/>
              <a:ext cx="3744416" cy="576064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5" name="Rettangolo 14"/>
            <p:cNvSpPr/>
            <p:nvPr/>
          </p:nvSpPr>
          <p:spPr>
            <a:xfrm rot="16200000">
              <a:off x="5076056" y="2204864"/>
              <a:ext cx="3744416" cy="576064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p:sp>
        <p:nvSpPr>
          <p:cNvPr id="11" name="CasellaDiTesto 10"/>
          <p:cNvSpPr txBox="1"/>
          <p:nvPr/>
        </p:nvSpPr>
        <p:spPr>
          <a:xfrm>
            <a:off x="611560" y="2492896"/>
            <a:ext cx="7200800" cy="3395801"/>
          </a:xfrm>
          <a:prstGeom prst="rect">
            <a:avLst/>
          </a:prstGeom>
          <a:solidFill>
            <a:schemeClr val="bg1"/>
          </a:solidFill>
          <a:ln w="3810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Quality measures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ctr"/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2800" baseline="300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2800" baseline="300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2800" baseline="300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2800" baseline="300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2800" baseline="300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2800" baseline="300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2800" baseline="30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CasellaDiTesto 11"/>
          <p:cNvSpPr txBox="1"/>
          <p:nvPr/>
        </p:nvSpPr>
        <p:spPr>
          <a:xfrm>
            <a:off x="2329119" y="3090085"/>
            <a:ext cx="4259105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Tx/>
              <a:buChar char="-"/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# of messages</a:t>
            </a:r>
          </a:p>
          <a:p>
            <a:pPr>
              <a:buFontTx/>
              <a:buChar char="-"/>
            </a:pPr>
            <a:r>
              <a:rPr lang="en-US" sz="2400" baseline="30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size of the messages</a:t>
            </a:r>
          </a:p>
          <a:p>
            <a:pPr>
              <a:buFontTx/>
              <a:buChar char="-"/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# of rounds (sync. model)</a:t>
            </a:r>
          </a:p>
          <a:p>
            <a:pPr>
              <a:buFontTx/>
              <a:buChar char="-"/>
            </a:pPr>
            <a:endParaRPr lang="en-US" sz="2400" baseline="30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CasellaDiTesto 13">
            <a:extLst>
              <a:ext uri="{FF2B5EF4-FFF2-40B4-BE49-F238E27FC236}">
                <a16:creationId xmlns:a16="http://schemas.microsoft.com/office/drawing/2014/main" id="{6E400490-75F3-48ED-9B8C-7B540C921F27}"/>
              </a:ext>
            </a:extLst>
          </p:cNvPr>
          <p:cNvSpPr txBox="1"/>
          <p:nvPr/>
        </p:nvSpPr>
        <p:spPr>
          <a:xfrm>
            <a:off x="1969079" y="4293096"/>
            <a:ext cx="4259105" cy="8104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Fault tolerance</a:t>
            </a:r>
          </a:p>
          <a:p>
            <a:pPr>
              <a:buFontTx/>
              <a:buChar char="-"/>
            </a:pPr>
            <a:endParaRPr lang="en-US" sz="2800" baseline="30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CasellaDiTesto 15">
            <a:extLst>
              <a:ext uri="{FF2B5EF4-FFF2-40B4-BE49-F238E27FC236}">
                <a16:creationId xmlns:a16="http://schemas.microsoft.com/office/drawing/2014/main" id="{8895136A-8D5E-409B-AF76-20FF5D182818}"/>
              </a:ext>
            </a:extLst>
          </p:cNvPr>
          <p:cNvSpPr txBox="1"/>
          <p:nvPr/>
        </p:nvSpPr>
        <p:spPr>
          <a:xfrm>
            <a:off x="2349179" y="4798699"/>
            <a:ext cx="46710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Tx/>
              <a:buChar char="-"/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must work when some nodes fail</a:t>
            </a:r>
            <a:endParaRPr lang="en-US" sz="2400" baseline="30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6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/>
          <p:cNvSpPr txBox="1"/>
          <p:nvPr/>
        </p:nvSpPr>
        <p:spPr>
          <a:xfrm>
            <a:off x="107504" y="44625"/>
            <a:ext cx="88569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Type of failures</a:t>
            </a:r>
            <a:endParaRPr lang="en-US" sz="3600" baseline="30000" dirty="0">
              <a:solidFill>
                <a:srgbClr val="0033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CasellaDiTesto 16"/>
          <p:cNvSpPr txBox="1"/>
          <p:nvPr/>
        </p:nvSpPr>
        <p:spPr>
          <a:xfrm>
            <a:off x="395536" y="5445224"/>
            <a:ext cx="21602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Crash failures</a:t>
            </a:r>
            <a:endParaRPr lang="en-US" sz="2400" baseline="30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9874" name="Picture 2" descr="Risultati immagini per blue screen window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496" y="1484784"/>
            <a:ext cx="2859372" cy="3744416"/>
          </a:xfrm>
          <a:prstGeom prst="rect">
            <a:avLst/>
          </a:prstGeom>
          <a:noFill/>
        </p:spPr>
      </p:pic>
      <p:pic>
        <p:nvPicPr>
          <p:cNvPr id="79876" name="Picture 4" descr="Immagine correlata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31840" y="1527175"/>
            <a:ext cx="2788310" cy="3672408"/>
          </a:xfrm>
          <a:prstGeom prst="rect">
            <a:avLst/>
          </a:prstGeom>
          <a:noFill/>
        </p:spPr>
      </p:pic>
      <p:sp>
        <p:nvSpPr>
          <p:cNvPr id="14" name="CasellaDiTesto 13"/>
          <p:cNvSpPr txBox="1"/>
          <p:nvPr/>
        </p:nvSpPr>
        <p:spPr>
          <a:xfrm>
            <a:off x="3337231" y="5487615"/>
            <a:ext cx="24482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Byzantine failures</a:t>
            </a:r>
            <a:endParaRPr lang="en-US" sz="2400" baseline="30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9878" name="Picture 6" descr="Risultati immagini per the wolf of wall street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12833" y="1484784"/>
            <a:ext cx="2895671" cy="3678548"/>
          </a:xfrm>
          <a:prstGeom prst="rect">
            <a:avLst/>
          </a:prstGeom>
          <a:noFill/>
        </p:spPr>
      </p:pic>
      <p:sp>
        <p:nvSpPr>
          <p:cNvPr id="18" name="CasellaDiTesto 17"/>
          <p:cNvSpPr txBox="1"/>
          <p:nvPr/>
        </p:nvSpPr>
        <p:spPr>
          <a:xfrm>
            <a:off x="6372200" y="5373216"/>
            <a:ext cx="24482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rational selfish failures</a:t>
            </a:r>
            <a:endParaRPr lang="en-US" sz="2400" baseline="30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4" grpId="0"/>
      <p:bldP spid="18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/>
          <p:cNvSpPr txBox="1"/>
          <p:nvPr/>
        </p:nvSpPr>
        <p:spPr>
          <a:xfrm>
            <a:off x="107504" y="44625"/>
            <a:ext cx="88569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Type of failures</a:t>
            </a:r>
            <a:endParaRPr lang="en-US" sz="3600" baseline="30000" dirty="0">
              <a:solidFill>
                <a:srgbClr val="0033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CasellaDiTesto 16"/>
          <p:cNvSpPr txBox="1"/>
          <p:nvPr/>
        </p:nvSpPr>
        <p:spPr>
          <a:xfrm>
            <a:off x="395536" y="5445224"/>
            <a:ext cx="21602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Crash failures</a:t>
            </a:r>
            <a:endParaRPr lang="en-US" sz="2400" baseline="30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9874" name="Picture 2" descr="Risultati immagini per blue screen window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496" y="1484784"/>
            <a:ext cx="2859372" cy="3744416"/>
          </a:xfrm>
          <a:prstGeom prst="rect">
            <a:avLst/>
          </a:prstGeom>
          <a:noFill/>
        </p:spPr>
      </p:pic>
      <p:pic>
        <p:nvPicPr>
          <p:cNvPr id="79876" name="Picture 4" descr="Immagine correlata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31840" y="1527175"/>
            <a:ext cx="2788310" cy="3672408"/>
          </a:xfrm>
          <a:prstGeom prst="rect">
            <a:avLst/>
          </a:prstGeom>
          <a:noFill/>
        </p:spPr>
      </p:pic>
      <p:sp>
        <p:nvSpPr>
          <p:cNvPr id="14" name="CasellaDiTesto 13"/>
          <p:cNvSpPr txBox="1"/>
          <p:nvPr/>
        </p:nvSpPr>
        <p:spPr>
          <a:xfrm>
            <a:off x="3337231" y="5487615"/>
            <a:ext cx="24482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Byzantine failures</a:t>
            </a:r>
            <a:endParaRPr lang="en-US" sz="2400" baseline="30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9878" name="Picture 6" descr="Risultati immagini per the wolf of wall street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12833" y="1484784"/>
            <a:ext cx="2895671" cy="3678548"/>
          </a:xfrm>
          <a:prstGeom prst="rect">
            <a:avLst/>
          </a:prstGeom>
          <a:noFill/>
        </p:spPr>
      </p:pic>
      <p:sp>
        <p:nvSpPr>
          <p:cNvPr id="18" name="CasellaDiTesto 17"/>
          <p:cNvSpPr txBox="1"/>
          <p:nvPr/>
        </p:nvSpPr>
        <p:spPr>
          <a:xfrm>
            <a:off x="6372200" y="5373216"/>
            <a:ext cx="24482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rational selfish failures</a:t>
            </a:r>
            <a:endParaRPr lang="en-US" sz="2400" baseline="30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55B5F138-AB27-4562-AEEA-BD9E8471870C}"/>
              </a:ext>
            </a:extLst>
          </p:cNvPr>
          <p:cNvSpPr txBox="1"/>
          <p:nvPr/>
        </p:nvSpPr>
        <p:spPr>
          <a:xfrm>
            <a:off x="974765" y="2502182"/>
            <a:ext cx="7200800" cy="2985433"/>
          </a:xfrm>
          <a:prstGeom prst="rect">
            <a:avLst/>
          </a:prstGeom>
          <a:solidFill>
            <a:schemeClr val="bg1"/>
          </a:solidFill>
          <a:ln w="3810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huge amount of work in the literature</a:t>
            </a:r>
            <a:endParaRPr lang="en-US" sz="2800" baseline="30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(not really useful in the context for solving the distributed ledge problem)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2800" baseline="300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2800" baseline="300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2800" baseline="300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2800" baseline="300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2800" baseline="300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2800" baseline="30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419350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204864"/>
            <a:ext cx="7772400" cy="1656184"/>
          </a:xfrm>
          <a:noFill/>
          <a:ln w="50800"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en-US" b="1" dirty="0" err="1">
                <a:solidFill>
                  <a:schemeClr val="tx2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Book Antiqua" pitchFamily="18" charset="0"/>
              </a:rPr>
              <a:t>Bitcoin</a:t>
            </a:r>
            <a:r>
              <a:rPr lang="en-US" b="1" dirty="0">
                <a:solidFill>
                  <a:schemeClr val="tx2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Book Antiqua" pitchFamily="18" charset="0"/>
              </a:rPr>
              <a:t> system </a:t>
            </a:r>
            <a:br>
              <a:rPr lang="en-US" b="1" dirty="0">
                <a:solidFill>
                  <a:schemeClr val="tx2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Book Antiqua" pitchFamily="18" charset="0"/>
              </a:rPr>
            </a:br>
            <a:r>
              <a:rPr lang="en-US" b="1" dirty="0">
                <a:solidFill>
                  <a:schemeClr val="tx2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Book Antiqua" pitchFamily="18" charset="0"/>
              </a:rPr>
              <a:t>(in a nutshell)</a:t>
            </a:r>
          </a:p>
        </p:txBody>
      </p:sp>
      <p:sp>
        <p:nvSpPr>
          <p:cNvPr id="6" name="Sottotitolo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3939085" y="5805264"/>
            <a:ext cx="4876848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/>
            <a:r>
              <a:rPr lang="it-IT" dirty="0"/>
              <a:t>Tim </a:t>
            </a:r>
            <a:r>
              <a:rPr lang="it-IT" dirty="0" err="1"/>
              <a:t>Roughgarden</a:t>
            </a:r>
            <a:r>
              <a:rPr lang="en-US" altLang="zh-CN" dirty="0">
                <a:ea typeface="宋体" pitchFamily="2" charset="-122"/>
              </a:rPr>
              <a:t>, </a:t>
            </a:r>
            <a:r>
              <a:rPr lang="en-US" altLang="zh-CN" dirty="0">
                <a:solidFill>
                  <a:srgbClr val="800080"/>
                </a:solidFill>
                <a:ea typeface="宋体" pitchFamily="2" charset="-122"/>
              </a:rPr>
              <a:t>Incentives in Computer Science</a:t>
            </a:r>
          </a:p>
          <a:p>
            <a:pPr algn="r"/>
            <a:r>
              <a:rPr lang="en-US" altLang="zh-CN" dirty="0">
                <a:ea typeface="宋体" pitchFamily="2" charset="-122"/>
              </a:rPr>
              <a:t>Lecture #9: Incentives in </a:t>
            </a:r>
            <a:r>
              <a:rPr lang="en-US" altLang="zh-CN" dirty="0" err="1">
                <a:ea typeface="宋体" pitchFamily="2" charset="-122"/>
              </a:rPr>
              <a:t>Bitcoin</a:t>
            </a:r>
            <a:r>
              <a:rPr lang="en-US" altLang="zh-CN" dirty="0">
                <a:ea typeface="宋体" pitchFamily="2" charset="-122"/>
              </a:rPr>
              <a:t> Mining</a:t>
            </a:r>
            <a:r>
              <a:rPr lang="en-US" dirty="0">
                <a:ea typeface="宋体" pitchFamily="2" charset="-122"/>
              </a:rPr>
              <a:t>, </a:t>
            </a:r>
            <a:br>
              <a:rPr lang="en-US" dirty="0">
                <a:ea typeface="宋体" pitchFamily="2" charset="-122"/>
              </a:rPr>
            </a:br>
            <a:r>
              <a:rPr lang="en-US" dirty="0">
                <a:ea typeface="宋体" pitchFamily="2" charset="-122"/>
              </a:rPr>
              <a:t> </a:t>
            </a:r>
            <a:r>
              <a:rPr lang="it-IT" dirty="0">
                <a:hlinkClick r:id="rId2"/>
              </a:rPr>
              <a:t>http://timroughgarden.org/f16/l/l9.pdf</a:t>
            </a:r>
            <a:endParaRPr lang="en-US" dirty="0">
              <a:ea typeface="宋体" pitchFamily="2" charset="-122"/>
            </a:endParaRP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/>
          <p:cNvSpPr txBox="1"/>
          <p:nvPr/>
        </p:nvSpPr>
        <p:spPr>
          <a:xfrm>
            <a:off x="683568" y="1052736"/>
            <a:ext cx="7632848" cy="4113947"/>
          </a:xfrm>
          <a:prstGeom prst="rect">
            <a:avLst/>
          </a:prstGeom>
          <a:solidFill>
            <a:schemeClr val="bg1"/>
          </a:solidFill>
          <a:ln w="3810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Bitcoin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transaction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ctr"/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2800" baseline="300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2800" baseline="300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2800" baseline="300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2800" baseline="300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2800" baseline="30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CasellaDiTesto 4"/>
          <p:cNvSpPr txBox="1"/>
          <p:nvPr/>
        </p:nvSpPr>
        <p:spPr>
          <a:xfrm>
            <a:off x="827584" y="1550401"/>
            <a:ext cx="7632848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1. One or more senders.  </a:t>
            </a:r>
          </a:p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2. One or more receivers.</a:t>
            </a:r>
          </a:p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3. The amount of BTC (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Bitcoins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) transferred from each </a:t>
            </a:r>
          </a:p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   sender to each receiver.</a:t>
            </a:r>
          </a:p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4. A proof of ownership of the coins being transferred, </a:t>
            </a:r>
          </a:p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   in the form of a pointer back to most recent transactions </a:t>
            </a:r>
          </a:p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   involving the transferred coins.</a:t>
            </a:r>
          </a:p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5. A transaction fee, paid by the sender to the authorizer of </a:t>
            </a:r>
          </a:p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   the transaction.</a:t>
            </a:r>
          </a:p>
          <a:p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Char char="-"/>
            </a:pPr>
            <a:endParaRPr lang="en-US" sz="2400" baseline="30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CasellaDiTesto 5"/>
          <p:cNvSpPr txBox="1"/>
          <p:nvPr/>
        </p:nvSpPr>
        <p:spPr>
          <a:xfrm>
            <a:off x="107504" y="44625"/>
            <a:ext cx="88569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6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Transactions</a:t>
            </a:r>
            <a:endParaRPr lang="en-US" sz="3600" baseline="30000" dirty="0">
              <a:solidFill>
                <a:srgbClr val="0033CC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204864"/>
            <a:ext cx="7772400" cy="1656184"/>
          </a:xfrm>
          <a:noFill/>
          <a:ln w="50800"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en-US" b="1" dirty="0">
                <a:solidFill>
                  <a:schemeClr val="tx2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Book Antiqua" pitchFamily="18" charset="0"/>
              </a:rPr>
              <a:t>the distributed ledger problem</a:t>
            </a:r>
          </a:p>
        </p:txBody>
      </p:sp>
      <p:sp>
        <p:nvSpPr>
          <p:cNvPr id="6" name="Sottotitolo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2747477" y="5805264"/>
            <a:ext cx="6068456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/>
            <a:r>
              <a:rPr lang="it-IT" dirty="0"/>
              <a:t>Roger </a:t>
            </a:r>
            <a:r>
              <a:rPr lang="it-IT" dirty="0" err="1"/>
              <a:t>Wattenhofer</a:t>
            </a:r>
            <a:r>
              <a:rPr lang="en-US" altLang="zh-CN" dirty="0">
                <a:ea typeface="宋体" pitchFamily="2" charset="-122"/>
              </a:rPr>
              <a:t>,</a:t>
            </a:r>
          </a:p>
          <a:p>
            <a:pPr algn="r"/>
            <a:r>
              <a:rPr lang="en-US" altLang="zh-CN" dirty="0">
                <a:ea typeface="宋体" pitchFamily="2" charset="-122"/>
              </a:rPr>
              <a:t> </a:t>
            </a:r>
            <a:r>
              <a:rPr lang="en-US" altLang="zh-CN" dirty="0">
                <a:solidFill>
                  <a:srgbClr val="800080"/>
                </a:solidFill>
                <a:ea typeface="宋体" pitchFamily="2" charset="-122"/>
              </a:rPr>
              <a:t>Distributed Ledger Technology – The science of the </a:t>
            </a:r>
            <a:r>
              <a:rPr lang="en-US" altLang="zh-CN" dirty="0" err="1">
                <a:solidFill>
                  <a:srgbClr val="800080"/>
                </a:solidFill>
                <a:ea typeface="宋体" pitchFamily="2" charset="-122"/>
              </a:rPr>
              <a:t>Blockchain</a:t>
            </a:r>
            <a:endParaRPr lang="en-US" altLang="zh-CN" dirty="0">
              <a:solidFill>
                <a:srgbClr val="800080"/>
              </a:solidFill>
              <a:ea typeface="宋体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sellaDiTesto 5"/>
          <p:cNvSpPr txBox="1"/>
          <p:nvPr/>
        </p:nvSpPr>
        <p:spPr>
          <a:xfrm>
            <a:off x="107504" y="44625"/>
            <a:ext cx="88569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6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Transactions</a:t>
            </a:r>
            <a:endParaRPr lang="en-US" sz="3600" baseline="30000" dirty="0">
              <a:solidFill>
                <a:srgbClr val="0033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CasellaDiTesto 6"/>
          <p:cNvSpPr txBox="1"/>
          <p:nvPr/>
        </p:nvSpPr>
        <p:spPr>
          <a:xfrm>
            <a:off x="395536" y="1124744"/>
            <a:ext cx="849694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A transaction is </a:t>
            </a:r>
            <a:r>
              <a:rPr lang="en-US" sz="24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valid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if:</a:t>
            </a:r>
          </a:p>
          <a:p>
            <a:pPr marL="457200" indent="-457200">
              <a:buAutoNum type="arabicPeriod"/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It has been cryptographically signed by all of the senders.</a:t>
            </a:r>
          </a:p>
          <a:p>
            <a:pPr marL="457200" indent="-457200">
              <a:buFontTx/>
              <a:buAutoNum type="arabicPeriod"/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The senders really do own the coins being transferred.  </a:t>
            </a:r>
          </a:p>
        </p:txBody>
      </p:sp>
      <p:cxnSp>
        <p:nvCxnSpPr>
          <p:cNvPr id="9" name="Connettore 1 8"/>
          <p:cNvCxnSpPr/>
          <p:nvPr/>
        </p:nvCxnSpPr>
        <p:spPr>
          <a:xfrm>
            <a:off x="827584" y="1772816"/>
            <a:ext cx="0" cy="936104"/>
          </a:xfrm>
          <a:prstGeom prst="line">
            <a:avLst/>
          </a:prstGeom>
          <a:ln w="25400"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15" name="CasellaDiTesto 14"/>
          <p:cNvSpPr txBox="1"/>
          <p:nvPr/>
        </p:nvSpPr>
        <p:spPr>
          <a:xfrm>
            <a:off x="691952" y="2708920"/>
            <a:ext cx="294394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This can be verified using the senders’ public keys.</a:t>
            </a:r>
          </a:p>
        </p:txBody>
      </p:sp>
      <p:cxnSp>
        <p:nvCxnSpPr>
          <p:cNvPr id="16" name="Connettore 1 15"/>
          <p:cNvCxnSpPr/>
          <p:nvPr/>
        </p:nvCxnSpPr>
        <p:spPr>
          <a:xfrm>
            <a:off x="539552" y="2204864"/>
            <a:ext cx="0" cy="1800200"/>
          </a:xfrm>
          <a:prstGeom prst="line">
            <a:avLst/>
          </a:prstGeom>
          <a:ln w="25400"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19" name="CasellaDiTesto 18"/>
          <p:cNvSpPr txBox="1"/>
          <p:nvPr/>
        </p:nvSpPr>
        <p:spPr>
          <a:xfrm>
            <a:off x="467544" y="3689737"/>
            <a:ext cx="852405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This can be verified as follows: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Char char="-"/>
            </a:pP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transactions are broadcast to all other users (through a peer-to-peer network); </a:t>
            </a:r>
          </a:p>
          <a:p>
            <a:pPr>
              <a:buFontTx/>
              <a:buChar char="-"/>
            </a:pP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all users keep track of all transactions that have ever been </a:t>
            </a:r>
            <a:r>
              <a:rPr lang="en-US" sz="20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authorized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; </a:t>
            </a:r>
          </a:p>
          <a:p>
            <a:pPr>
              <a:buFontTx/>
              <a:buChar char="-"/>
            </a:pP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thus, everyone knows everyone’s current balance </a:t>
            </a:r>
          </a:p>
        </p:txBody>
      </p:sp>
      <p:sp>
        <p:nvSpPr>
          <p:cNvPr id="20" name="CasellaDiTesto 19"/>
          <p:cNvSpPr txBox="1"/>
          <p:nvPr/>
        </p:nvSpPr>
        <p:spPr>
          <a:xfrm>
            <a:off x="323528" y="5325015"/>
            <a:ext cx="84969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the 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ledger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: the record of all the authorized transactions.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9" grpId="0"/>
      <p:bldP spid="20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sellaDiTesto 5"/>
          <p:cNvSpPr txBox="1"/>
          <p:nvPr/>
        </p:nvSpPr>
        <p:spPr>
          <a:xfrm>
            <a:off x="107504" y="44625"/>
            <a:ext cx="88569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6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Transactions</a:t>
            </a:r>
            <a:endParaRPr lang="en-US" sz="3600" baseline="30000" dirty="0">
              <a:solidFill>
                <a:srgbClr val="0033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CasellaDiTesto 6"/>
          <p:cNvSpPr txBox="1"/>
          <p:nvPr/>
        </p:nvSpPr>
        <p:spPr>
          <a:xfrm>
            <a:off x="395536" y="1124744"/>
            <a:ext cx="8496944" cy="2616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Two important questions:</a:t>
            </a:r>
            <a:br>
              <a:rPr lang="en-US" sz="2400" dirty="0">
                <a:latin typeface="Times New Roman" pitchFamily="18" charset="0"/>
                <a:cs typeface="Times New Roman" pitchFamily="18" charset="0"/>
              </a:rPr>
            </a:b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buFontTx/>
              <a:buAutoNum type="arabicPeriod"/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How do transactions get authorized and added to the ledger?</a:t>
            </a:r>
            <a:br>
              <a:rPr lang="en-US" sz="2400" dirty="0">
                <a:latin typeface="Times New Roman" pitchFamily="18" charset="0"/>
                <a:cs typeface="Times New Roman" pitchFamily="18" charset="0"/>
              </a:rPr>
            </a:br>
            <a:r>
              <a:rPr lang="en-US" sz="20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(Traditionally, this would done by a centralized entity like a bank.)</a:t>
            </a:r>
            <a:br>
              <a:rPr lang="en-US" sz="20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</a:br>
            <a:endParaRPr lang="en-US" sz="2400" dirty="0">
              <a:solidFill>
                <a:srgbClr val="0033CC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buFontTx/>
              <a:buAutoNum type="arabicPeriod"/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How do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Bitcoins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get created in the first place?</a:t>
            </a:r>
            <a:br>
              <a:rPr lang="en-US" sz="2400" dirty="0">
                <a:latin typeface="Times New Roman" pitchFamily="18" charset="0"/>
                <a:cs typeface="Times New Roman" pitchFamily="18" charset="0"/>
              </a:rPr>
            </a:br>
            <a:r>
              <a:rPr lang="en-US" sz="20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(Traditionally, money is printed by the government.)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sellaDiTesto 5"/>
          <p:cNvSpPr txBox="1"/>
          <p:nvPr/>
        </p:nvSpPr>
        <p:spPr>
          <a:xfrm>
            <a:off x="107504" y="44625"/>
            <a:ext cx="88569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6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Blocks</a:t>
            </a:r>
            <a:endParaRPr lang="en-US" sz="3600" baseline="30000" dirty="0">
              <a:solidFill>
                <a:srgbClr val="0033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CasellaDiTesto 6"/>
          <p:cNvSpPr txBox="1"/>
          <p:nvPr/>
        </p:nvSpPr>
        <p:spPr>
          <a:xfrm>
            <a:off x="395536" y="1556792"/>
            <a:ext cx="849694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A </a:t>
            </a:r>
            <a:r>
              <a:rPr lang="en-US" sz="24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block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contains:</a:t>
            </a:r>
          </a:p>
          <a:p>
            <a:pPr marL="457200" indent="-457200">
              <a:buFontTx/>
              <a:buAutoNum type="arabicPeriod"/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One or more transactions.</a:t>
            </a:r>
          </a:p>
          <a:p>
            <a:pPr marL="457200" indent="-457200">
              <a:buFontTx/>
              <a:buAutoNum type="arabicPeriod"/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A hash of the previous block.</a:t>
            </a:r>
          </a:p>
          <a:p>
            <a:pPr marL="457200" indent="-457200">
              <a:buFontTx/>
              <a:buAutoNum type="arabicPeriod"/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A </a:t>
            </a:r>
            <a:r>
              <a:rPr lang="en-US" sz="24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nonce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 (I.e., a bunch of bits that can be set arbitrarily.)</a:t>
            </a:r>
          </a:p>
        </p:txBody>
      </p:sp>
      <p:cxnSp>
        <p:nvCxnSpPr>
          <p:cNvPr id="16" name="Connettore 1 15"/>
          <p:cNvCxnSpPr/>
          <p:nvPr/>
        </p:nvCxnSpPr>
        <p:spPr>
          <a:xfrm>
            <a:off x="683568" y="2636912"/>
            <a:ext cx="576064" cy="1008112"/>
          </a:xfrm>
          <a:prstGeom prst="line">
            <a:avLst/>
          </a:prstGeom>
          <a:ln w="25400"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19" name="CasellaDiTesto 18"/>
          <p:cNvSpPr txBox="1"/>
          <p:nvPr/>
        </p:nvSpPr>
        <p:spPr>
          <a:xfrm>
            <a:off x="323528" y="3573016"/>
            <a:ext cx="852405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This imposes a natural linked list-type structure on the ledger: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Char char="-"/>
            </a:pP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the predecessor of a block b</a:t>
            </a:r>
            <a:r>
              <a:rPr lang="en-US" sz="2000" baseline="-25000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being the block b</a:t>
            </a:r>
            <a:r>
              <a:rPr lang="en-US" sz="2000" baseline="-25000" dirty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whose hash matches the hash stored in b</a:t>
            </a:r>
            <a:r>
              <a:rPr lang="en-US" sz="2000" baseline="-25000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20" name="CasellaDiTesto 19"/>
          <p:cNvSpPr txBox="1"/>
          <p:nvPr/>
        </p:nvSpPr>
        <p:spPr>
          <a:xfrm>
            <a:off x="395536" y="908720"/>
            <a:ext cx="84969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Transactions are added to the ledger in groups, known as </a:t>
            </a:r>
            <a:r>
              <a:rPr lang="en-US" sz="24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blocks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14" name="Rettangolo 13"/>
          <p:cNvSpPr/>
          <p:nvPr/>
        </p:nvSpPr>
        <p:spPr>
          <a:xfrm>
            <a:off x="2763979" y="5805264"/>
            <a:ext cx="1008112" cy="648072"/>
          </a:xfrm>
          <a:prstGeom prst="rect">
            <a:avLst/>
          </a:prstGeom>
          <a:noFill/>
          <a:ln w="508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17" name="Connettore 1 16"/>
          <p:cNvCxnSpPr>
            <a:stCxn id="18" idx="1"/>
            <a:endCxn id="14" idx="3"/>
          </p:cNvCxnSpPr>
          <p:nvPr/>
        </p:nvCxnSpPr>
        <p:spPr>
          <a:xfrm flipH="1">
            <a:off x="3772091" y="6129300"/>
            <a:ext cx="288032" cy="0"/>
          </a:xfrm>
          <a:prstGeom prst="line">
            <a:avLst/>
          </a:prstGeom>
          <a:ln w="31750"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ttangolo 17"/>
          <p:cNvSpPr/>
          <p:nvPr/>
        </p:nvSpPr>
        <p:spPr>
          <a:xfrm>
            <a:off x="4060123" y="5805264"/>
            <a:ext cx="1008112" cy="648072"/>
          </a:xfrm>
          <a:prstGeom prst="rect">
            <a:avLst/>
          </a:prstGeom>
          <a:noFill/>
          <a:ln w="508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21" name="Connettore 1 20"/>
          <p:cNvCxnSpPr>
            <a:stCxn id="14" idx="1"/>
            <a:endCxn id="22" idx="3"/>
          </p:cNvCxnSpPr>
          <p:nvPr/>
        </p:nvCxnSpPr>
        <p:spPr>
          <a:xfrm flipH="1">
            <a:off x="2403939" y="6129300"/>
            <a:ext cx="360040" cy="0"/>
          </a:xfrm>
          <a:prstGeom prst="line">
            <a:avLst/>
          </a:prstGeom>
          <a:ln w="31750"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ttangolo 21"/>
          <p:cNvSpPr/>
          <p:nvPr/>
        </p:nvSpPr>
        <p:spPr>
          <a:xfrm>
            <a:off x="1395827" y="5805264"/>
            <a:ext cx="1008112" cy="648072"/>
          </a:xfrm>
          <a:prstGeom prst="rect">
            <a:avLst/>
          </a:prstGeom>
          <a:noFill/>
          <a:ln w="508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23" name="Connettore 1 22"/>
          <p:cNvCxnSpPr>
            <a:stCxn id="24" idx="1"/>
            <a:endCxn id="18" idx="3"/>
          </p:cNvCxnSpPr>
          <p:nvPr/>
        </p:nvCxnSpPr>
        <p:spPr>
          <a:xfrm flipH="1">
            <a:off x="5068235" y="6129300"/>
            <a:ext cx="296242" cy="0"/>
          </a:xfrm>
          <a:prstGeom prst="line">
            <a:avLst/>
          </a:prstGeom>
          <a:ln w="31750"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ettangolo 23"/>
          <p:cNvSpPr/>
          <p:nvPr/>
        </p:nvSpPr>
        <p:spPr>
          <a:xfrm>
            <a:off x="5364477" y="5805264"/>
            <a:ext cx="1008112" cy="648072"/>
          </a:xfrm>
          <a:prstGeom prst="rect">
            <a:avLst/>
          </a:prstGeom>
          <a:noFill/>
          <a:ln w="508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7" name="CasellaDiTesto 26"/>
          <p:cNvSpPr txBox="1"/>
          <p:nvPr/>
        </p:nvSpPr>
        <p:spPr>
          <a:xfrm>
            <a:off x="1601218" y="5868741"/>
            <a:ext cx="66396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b</a:t>
            </a:r>
            <a:r>
              <a:rPr lang="en-US" sz="2800" baseline="-25000" dirty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2800" dirty="0"/>
          </a:p>
        </p:txBody>
      </p:sp>
      <p:sp>
        <p:nvSpPr>
          <p:cNvPr id="28" name="CasellaDiTesto 27"/>
          <p:cNvSpPr txBox="1"/>
          <p:nvPr/>
        </p:nvSpPr>
        <p:spPr>
          <a:xfrm>
            <a:off x="2953478" y="5868741"/>
            <a:ext cx="66396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b</a:t>
            </a:r>
            <a:r>
              <a:rPr lang="en-US" sz="2800" baseline="-25000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2800" dirty="0"/>
          </a:p>
        </p:txBody>
      </p:sp>
      <p:sp>
        <p:nvSpPr>
          <p:cNvPr id="29" name="CasellaDiTesto 28"/>
          <p:cNvSpPr txBox="1"/>
          <p:nvPr/>
        </p:nvSpPr>
        <p:spPr>
          <a:xfrm>
            <a:off x="4204139" y="5877272"/>
            <a:ext cx="57419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b</a:t>
            </a:r>
            <a:r>
              <a:rPr lang="en-US" sz="2800" baseline="-25000" dirty="0">
                <a:latin typeface="Times New Roman" pitchFamily="18" charset="0"/>
                <a:cs typeface="Times New Roman" pitchFamily="18" charset="0"/>
              </a:rPr>
              <a:t>3</a:t>
            </a:r>
            <a:endParaRPr lang="en-US" sz="2800" dirty="0"/>
          </a:p>
        </p:txBody>
      </p:sp>
      <p:sp>
        <p:nvSpPr>
          <p:cNvPr id="30" name="CasellaDiTesto 29"/>
          <p:cNvSpPr txBox="1"/>
          <p:nvPr/>
        </p:nvSpPr>
        <p:spPr>
          <a:xfrm>
            <a:off x="5556399" y="5858108"/>
            <a:ext cx="66396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b</a:t>
            </a:r>
            <a:r>
              <a:rPr lang="en-US" sz="2800" baseline="-25000" dirty="0">
                <a:latin typeface="Times New Roman" pitchFamily="18" charset="0"/>
                <a:cs typeface="Times New Roman" pitchFamily="18" charset="0"/>
              </a:rPr>
              <a:t>4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2800" dirty="0"/>
          </a:p>
        </p:txBody>
      </p:sp>
      <p:cxnSp>
        <p:nvCxnSpPr>
          <p:cNvPr id="31" name="Connettore 1 30"/>
          <p:cNvCxnSpPr/>
          <p:nvPr/>
        </p:nvCxnSpPr>
        <p:spPr>
          <a:xfrm flipH="1">
            <a:off x="6377435" y="6125195"/>
            <a:ext cx="296242" cy="0"/>
          </a:xfrm>
          <a:prstGeom prst="line">
            <a:avLst/>
          </a:prstGeom>
          <a:ln w="31750"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CasellaDiTesto 31"/>
          <p:cNvSpPr txBox="1"/>
          <p:nvPr/>
        </p:nvSpPr>
        <p:spPr>
          <a:xfrm>
            <a:off x="6841382" y="5650615"/>
            <a:ext cx="53893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/>
              <a:t>…</a:t>
            </a:r>
            <a:endParaRPr lang="en-US" dirty="0"/>
          </a:p>
        </p:txBody>
      </p:sp>
      <p:sp>
        <p:nvSpPr>
          <p:cNvPr id="33" name="CasellaDiTesto 32"/>
          <p:cNvSpPr txBox="1"/>
          <p:nvPr/>
        </p:nvSpPr>
        <p:spPr>
          <a:xfrm>
            <a:off x="3203848" y="4994012"/>
            <a:ext cx="20882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Blockchain</a:t>
            </a:r>
            <a:endParaRPr lang="en-US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9" grpId="0"/>
      <p:bldP spid="14" grpId="0" animBg="1"/>
      <p:bldP spid="18" grpId="0" animBg="1"/>
      <p:bldP spid="22" grpId="0" animBg="1"/>
      <p:bldP spid="24" grpId="0" animBg="1"/>
      <p:bldP spid="27" grpId="0"/>
      <p:bldP spid="28" grpId="0"/>
      <p:bldP spid="29" grpId="0"/>
      <p:bldP spid="30" grpId="0"/>
      <p:bldP spid="32" grpId="0"/>
      <p:bldP spid="33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sellaDiTesto 5"/>
          <p:cNvSpPr txBox="1"/>
          <p:nvPr/>
        </p:nvSpPr>
        <p:spPr>
          <a:xfrm>
            <a:off x="107504" y="44625"/>
            <a:ext cx="88569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600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Blockchain</a:t>
            </a:r>
            <a:endParaRPr lang="en-US" sz="3600" baseline="30000" dirty="0">
              <a:solidFill>
                <a:srgbClr val="0033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CasellaDiTesto 6"/>
          <p:cNvSpPr txBox="1"/>
          <p:nvPr/>
        </p:nvSpPr>
        <p:spPr>
          <a:xfrm>
            <a:off x="395536" y="832644"/>
            <a:ext cx="849694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Some issues:</a:t>
            </a:r>
          </a:p>
          <a:p>
            <a:pPr>
              <a:buFontTx/>
              <a:buChar char="-"/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How do new blocks get added to the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blockchain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? </a:t>
            </a:r>
          </a:p>
          <a:p>
            <a:pPr>
              <a:buFontTx/>
              <a:buChar char="-"/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Who can do it?</a:t>
            </a:r>
          </a:p>
          <a:p>
            <a:pPr>
              <a:buFontTx/>
              <a:buChar char="-"/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Why should they bother?</a:t>
            </a:r>
          </a:p>
          <a:p>
            <a:pPr>
              <a:buFontTx/>
              <a:buChar char="-"/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How can we make sure that everybody agrees on the contents of the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blockchain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25" name="CasellaDiTesto 24"/>
          <p:cNvSpPr txBox="1"/>
          <p:nvPr/>
        </p:nvSpPr>
        <p:spPr>
          <a:xfrm>
            <a:off x="323528" y="3429000"/>
            <a:ext cx="8748464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Two key ingredients:</a:t>
            </a:r>
          </a:p>
          <a:p>
            <a:pPr marL="457200" indent="-457200">
              <a:buFontTx/>
              <a:buAutoNum type="arabicPeriod"/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Any user can authorize a block.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Bitcoin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incentivizes users to do authorizations through explicit monetary rewards (in BTC, naturally).</a:t>
            </a:r>
          </a:p>
          <a:p>
            <a:pPr marL="457200" indent="-457200">
              <a:buFontTx/>
              <a:buAutoNum type="arabicPeriod"/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Authorizing a new block of transactions involves a </a:t>
            </a:r>
            <a:r>
              <a:rPr lang="en-US" sz="24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proof of work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meaning that the authorizer has to solve a computationally difficult puzzle.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sellaDiTesto 5"/>
          <p:cNvSpPr txBox="1"/>
          <p:nvPr/>
        </p:nvSpPr>
        <p:spPr>
          <a:xfrm>
            <a:off x="107504" y="44625"/>
            <a:ext cx="88569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6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Computational difficult puzzle</a:t>
            </a:r>
            <a:endParaRPr lang="en-US" sz="3600" baseline="30000" dirty="0">
              <a:solidFill>
                <a:srgbClr val="0033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CasellaDiTesto 6"/>
          <p:cNvSpPr txBox="1"/>
          <p:nvPr/>
        </p:nvSpPr>
        <p:spPr>
          <a:xfrm>
            <a:off x="395536" y="832644"/>
            <a:ext cx="84969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A block </a:t>
            </a:r>
            <a:r>
              <a:rPr lang="en-US" sz="2400" i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b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is </a:t>
            </a:r>
            <a:r>
              <a:rPr lang="en-US" sz="24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valid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if </a:t>
            </a:r>
            <a:r>
              <a:rPr lang="en-US" sz="2400" i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400" i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b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) is sufficiently close to 0.</a:t>
            </a:r>
          </a:p>
        </p:txBody>
      </p:sp>
      <p:sp>
        <p:nvSpPr>
          <p:cNvPr id="5" name="CasellaDiTesto 4"/>
          <p:cNvSpPr txBox="1"/>
          <p:nvPr/>
        </p:nvSpPr>
        <p:spPr>
          <a:xfrm>
            <a:off x="395536" y="1311151"/>
            <a:ext cx="84969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: pre-agreed upon hash function </a:t>
            </a:r>
            <a:br>
              <a:rPr lang="en-US" sz="2400" dirty="0">
                <a:latin typeface="Times New Roman" pitchFamily="18" charset="0"/>
                <a:cs typeface="Times New Roman" pitchFamily="18" charset="0"/>
              </a:rPr>
            </a:b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   (currently, SHA-256)</a:t>
            </a:r>
          </a:p>
        </p:txBody>
      </p:sp>
      <p:sp>
        <p:nvSpPr>
          <p:cNvPr id="8" name="Parentesi graffa aperta 7"/>
          <p:cNvSpPr/>
          <p:nvPr/>
        </p:nvSpPr>
        <p:spPr>
          <a:xfrm rot="16200000">
            <a:off x="4968044" y="80628"/>
            <a:ext cx="360040" cy="2592288"/>
          </a:xfrm>
          <a:prstGeom prst="leftBrac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CasellaDiTesto 8"/>
          <p:cNvSpPr txBox="1"/>
          <p:nvPr/>
        </p:nvSpPr>
        <p:spPr>
          <a:xfrm>
            <a:off x="4788024" y="1484784"/>
            <a:ext cx="374441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the leading </a:t>
            </a:r>
            <a:r>
              <a:rPr lang="en-US" sz="2000" i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l</a:t>
            </a:r>
            <a:r>
              <a:rPr lang="en-US" sz="20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bits of </a:t>
            </a:r>
            <a:r>
              <a:rPr lang="en-US" sz="2000" i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sz="20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000" i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b</a:t>
            </a:r>
            <a:r>
              <a:rPr lang="en-US" sz="20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) should all be 0, where </a:t>
            </a:r>
            <a:r>
              <a:rPr lang="en-US" sz="2000" i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l</a:t>
            </a:r>
            <a:r>
              <a:rPr lang="en-US" sz="20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is a parameter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CasellaDiTesto 9"/>
          <p:cNvSpPr txBox="1"/>
          <p:nvPr/>
        </p:nvSpPr>
        <p:spPr>
          <a:xfrm>
            <a:off x="395536" y="2276872"/>
            <a:ext cx="84969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a block contains: </a:t>
            </a:r>
            <a:br>
              <a:rPr lang="en-US" sz="2400" dirty="0">
                <a:latin typeface="Times New Roman" pitchFamily="18" charset="0"/>
                <a:cs typeface="Times New Roman" pitchFamily="18" charset="0"/>
              </a:rPr>
            </a:b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   transactions, the hash of the previous block, the </a:t>
            </a:r>
            <a:r>
              <a:rPr lang="en-US" sz="24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nonce</a:t>
            </a:r>
          </a:p>
        </p:txBody>
      </p:sp>
      <p:sp>
        <p:nvSpPr>
          <p:cNvPr id="11" name="Parentesi graffa aperta 10"/>
          <p:cNvSpPr/>
          <p:nvPr/>
        </p:nvSpPr>
        <p:spPr>
          <a:xfrm rot="16200000">
            <a:off x="6840252" y="2744924"/>
            <a:ext cx="360040" cy="864096"/>
          </a:xfrm>
          <a:prstGeom prst="leftBrac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CasellaDiTesto 11"/>
          <p:cNvSpPr txBox="1"/>
          <p:nvPr/>
        </p:nvSpPr>
        <p:spPr>
          <a:xfrm>
            <a:off x="5220072" y="3297178"/>
            <a:ext cx="374441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has to be set properly set in order to make the block valid 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CasellaDiTesto 12"/>
          <p:cNvSpPr txBox="1"/>
          <p:nvPr/>
        </p:nvSpPr>
        <p:spPr>
          <a:xfrm>
            <a:off x="395536" y="4326195"/>
            <a:ext cx="84969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parameter </a:t>
            </a:r>
            <a:r>
              <a:rPr lang="en-US" sz="2400" i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l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chosen to keep the rate of valid block creation roughly every ten minutes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/>
      <p:bldP spid="10" grpId="0"/>
      <p:bldP spid="11" grpId="0" animBg="1"/>
      <p:bldP spid="12" grpId="0"/>
      <p:bldP spid="13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sellaDiTesto 5"/>
          <p:cNvSpPr txBox="1"/>
          <p:nvPr/>
        </p:nvSpPr>
        <p:spPr>
          <a:xfrm>
            <a:off x="107504" y="44625"/>
            <a:ext cx="88569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6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Block Rewards and </a:t>
            </a:r>
            <a:r>
              <a:rPr lang="en-US" sz="3600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Bitcoin</a:t>
            </a:r>
            <a:r>
              <a:rPr lang="en-US" sz="36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Mining</a:t>
            </a:r>
            <a:endParaRPr lang="en-US" sz="3600" baseline="30000" dirty="0">
              <a:solidFill>
                <a:srgbClr val="0033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CasellaDiTesto 6"/>
          <p:cNvSpPr txBox="1"/>
          <p:nvPr/>
        </p:nvSpPr>
        <p:spPr>
          <a:xfrm>
            <a:off x="395536" y="832644"/>
            <a:ext cx="84969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Bitcoin</a:t>
            </a:r>
            <a:r>
              <a:rPr lang="en-US" sz="2400" i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mining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: the process of finding new valid blocks.</a:t>
            </a:r>
          </a:p>
        </p:txBody>
      </p:sp>
      <p:sp>
        <p:nvSpPr>
          <p:cNvPr id="5" name="CasellaDiTesto 4"/>
          <p:cNvSpPr txBox="1"/>
          <p:nvPr/>
        </p:nvSpPr>
        <p:spPr>
          <a:xfrm>
            <a:off x="395536" y="1311151"/>
            <a:ext cx="849694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A </a:t>
            </a:r>
            <a:r>
              <a:rPr lang="en-US" sz="2400" i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miner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: </a:t>
            </a:r>
          </a:p>
          <a:p>
            <a:pPr>
              <a:buFontTx/>
              <a:buChar char="-"/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chooses a subset of the transactions;</a:t>
            </a:r>
          </a:p>
          <a:p>
            <a:pPr>
              <a:buFontTx/>
              <a:buChar char="-"/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inserts the hash of the current last block;</a:t>
            </a:r>
          </a:p>
          <a:p>
            <a:pPr>
              <a:buFontTx/>
              <a:buChar char="-"/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arbitrarily set the bits in the </a:t>
            </a:r>
            <a:r>
              <a:rPr lang="en-US" sz="24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nonce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(and hope that the resulting block is valid).</a:t>
            </a:r>
          </a:p>
        </p:txBody>
      </p:sp>
      <p:sp>
        <p:nvSpPr>
          <p:cNvPr id="12" name="CasellaDiTesto 11"/>
          <p:cNvSpPr txBox="1"/>
          <p:nvPr/>
        </p:nvSpPr>
        <p:spPr>
          <a:xfrm>
            <a:off x="1115616" y="4077072"/>
            <a:ext cx="424847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the accepted belief is that there is no algorithm for finding a valid block that is smarter or faster than random guessing or exhaustive search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CasellaDiTesto 12"/>
          <p:cNvSpPr txBox="1"/>
          <p:nvPr/>
        </p:nvSpPr>
        <p:spPr>
          <a:xfrm>
            <a:off x="395536" y="3645024"/>
            <a:ext cx="84969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is a cryptographic hash function</a:t>
            </a:r>
          </a:p>
        </p:txBody>
      </p:sp>
      <p:pic>
        <p:nvPicPr>
          <p:cNvPr id="14" name="Immagine 13" descr="miner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292080" y="3284984"/>
            <a:ext cx="3648405" cy="273630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2" grpId="0"/>
      <p:bldP spid="13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sellaDiTesto 5"/>
          <p:cNvSpPr txBox="1"/>
          <p:nvPr/>
        </p:nvSpPr>
        <p:spPr>
          <a:xfrm>
            <a:off x="107504" y="44625"/>
            <a:ext cx="88569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6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cryptographic hash function</a:t>
            </a:r>
            <a:endParaRPr lang="en-US" sz="3600" baseline="30000" dirty="0">
              <a:solidFill>
                <a:srgbClr val="0033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CasellaDiTesto 6"/>
          <p:cNvSpPr txBox="1"/>
          <p:nvPr/>
        </p:nvSpPr>
        <p:spPr>
          <a:xfrm>
            <a:off x="251520" y="836712"/>
            <a:ext cx="41764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:{0,1}</a:t>
            </a:r>
            <a:r>
              <a:rPr lang="en-US" sz="2800" baseline="30000" dirty="0">
                <a:latin typeface="Times New Roman" pitchFamily="18" charset="0"/>
                <a:cs typeface="Times New Roman" pitchFamily="18" charset="0"/>
              </a:rPr>
              <a:t>*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          {0,1}</a:t>
            </a:r>
            <a:r>
              <a:rPr lang="en-US" sz="2800" baseline="30000" dirty="0">
                <a:latin typeface="Times New Roman" pitchFamily="18" charset="0"/>
                <a:cs typeface="Times New Roman" pitchFamily="18" charset="0"/>
              </a:rPr>
              <a:t>k</a:t>
            </a:r>
          </a:p>
        </p:txBody>
      </p:sp>
      <p:sp>
        <p:nvSpPr>
          <p:cNvPr id="25" name="CasellaDiTesto 24"/>
          <p:cNvSpPr txBox="1"/>
          <p:nvPr/>
        </p:nvSpPr>
        <p:spPr>
          <a:xfrm>
            <a:off x="251520" y="2271062"/>
            <a:ext cx="87484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Preimage attack:</a:t>
            </a:r>
          </a:p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give x</a:t>
            </a:r>
            <a:r>
              <a:rPr lang="en-US" sz="2400" dirty="0">
                <a:latin typeface="Times New Roman" pitchFamily="18" charset="0"/>
                <a:cs typeface="Times New Roman" pitchFamily="18" charset="0"/>
                <a:sym typeface="Symbol" panose="05050102010706020507" pitchFamily="18" charset="2"/>
              </a:rPr>
              <a:t>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{0,1}</a:t>
            </a:r>
            <a:r>
              <a:rPr lang="en-US" sz="2400" baseline="30000" dirty="0">
                <a:latin typeface="Times New Roman" pitchFamily="18" charset="0"/>
                <a:cs typeface="Times New Roman" pitchFamily="18" charset="0"/>
              </a:rPr>
              <a:t>k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find a such that h(a)=x. </a:t>
            </a:r>
          </a:p>
        </p:txBody>
      </p:sp>
      <p:cxnSp>
        <p:nvCxnSpPr>
          <p:cNvPr id="5" name="Connettore 2 4">
            <a:extLst>
              <a:ext uri="{FF2B5EF4-FFF2-40B4-BE49-F238E27FC236}">
                <a16:creationId xmlns:a16="http://schemas.microsoft.com/office/drawing/2014/main" id="{EA8AC4E3-2635-4BFD-97CD-8B3FCFD90CAC}"/>
              </a:ext>
            </a:extLst>
          </p:cNvPr>
          <p:cNvCxnSpPr>
            <a:cxnSpLocks/>
          </p:cNvCxnSpPr>
          <p:nvPr/>
        </p:nvCxnSpPr>
        <p:spPr>
          <a:xfrm>
            <a:off x="1403648" y="1113366"/>
            <a:ext cx="1044116" cy="0"/>
          </a:xfrm>
          <a:prstGeom prst="straightConnector1">
            <a:avLst/>
          </a:prstGeom>
          <a:ln w="158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0EE2F49C-058E-43FC-9955-89BCC38E42D4}"/>
              </a:ext>
            </a:extLst>
          </p:cNvPr>
          <p:cNvSpPr txBox="1"/>
          <p:nvPr/>
        </p:nvSpPr>
        <p:spPr>
          <a:xfrm>
            <a:off x="251520" y="1589891"/>
            <a:ext cx="87484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robust to (at least) the following attacks:</a:t>
            </a:r>
          </a:p>
        </p:txBody>
      </p:sp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F2A96244-CA77-4A0D-A411-642696C811B4}"/>
              </a:ext>
            </a:extLst>
          </p:cNvPr>
          <p:cNvSpPr txBox="1"/>
          <p:nvPr/>
        </p:nvSpPr>
        <p:spPr>
          <a:xfrm>
            <a:off x="251520" y="3390091"/>
            <a:ext cx="87484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Second preimage attack:</a:t>
            </a:r>
          </a:p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given a, find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b≠a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such that h(a)=h(b). </a:t>
            </a:r>
          </a:p>
        </p:txBody>
      </p:sp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80E7684A-2AF4-455D-8F23-2EECEBC33514}"/>
              </a:ext>
            </a:extLst>
          </p:cNvPr>
          <p:cNvSpPr txBox="1"/>
          <p:nvPr/>
        </p:nvSpPr>
        <p:spPr>
          <a:xfrm>
            <a:off x="251520" y="4581128"/>
            <a:ext cx="87484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Birthday attack:</a:t>
            </a:r>
          </a:p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find a and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b≠a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such that h(a)=h(b). </a:t>
            </a:r>
          </a:p>
        </p:txBody>
      </p:sp>
    </p:spTree>
    <p:extLst>
      <p:ext uri="{BB962C8B-B14F-4D97-AF65-F5344CB8AC3E}">
        <p14:creationId xmlns:p14="http://schemas.microsoft.com/office/powerpoint/2010/main" val="33300453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12" grpId="0"/>
      <p:bldP spid="13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sellaDiTesto 5"/>
          <p:cNvSpPr txBox="1"/>
          <p:nvPr/>
        </p:nvSpPr>
        <p:spPr>
          <a:xfrm>
            <a:off x="107504" y="44625"/>
            <a:ext cx="88569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6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Block Rewards and </a:t>
            </a:r>
            <a:r>
              <a:rPr lang="en-US" sz="3600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Bitcoin</a:t>
            </a:r>
            <a:r>
              <a:rPr lang="en-US" sz="36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Mining</a:t>
            </a:r>
            <a:endParaRPr lang="en-US" sz="3600" baseline="30000" dirty="0">
              <a:solidFill>
                <a:srgbClr val="0033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CasellaDiTesto 6"/>
          <p:cNvSpPr txBox="1"/>
          <p:nvPr/>
        </p:nvSpPr>
        <p:spPr>
          <a:xfrm>
            <a:off x="323528" y="764118"/>
            <a:ext cx="8496944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The reward that a miner gets for adding a new (valid) block to the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blockchain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has two ingredients:</a:t>
            </a:r>
            <a:br>
              <a:rPr lang="en-US" sz="2400" dirty="0">
                <a:latin typeface="Times New Roman" pitchFamily="18" charset="0"/>
                <a:cs typeface="Times New Roman" pitchFamily="18" charset="0"/>
              </a:rPr>
            </a:b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buFontTx/>
              <a:buAutoNum type="arabicPeriod"/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A flat reward that does not depend on the contents of the block</a:t>
            </a:r>
            <a:br>
              <a:rPr lang="en-US" sz="2400" dirty="0">
                <a:latin typeface="Times New Roman" pitchFamily="18" charset="0"/>
                <a:cs typeface="Times New Roman" pitchFamily="18" charset="0"/>
              </a:rPr>
            </a:br>
            <a:r>
              <a:rPr lang="en-US" sz="20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(When </a:t>
            </a:r>
            <a:r>
              <a:rPr lang="en-US" sz="2000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Bitcoin</a:t>
            </a:r>
            <a:r>
              <a:rPr lang="en-US" sz="20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debuted this reward was 50 BTC, but the protocol dictates that this amount gets cut in half every four years. Currently, it is 6.25.)</a:t>
            </a:r>
            <a:br>
              <a:rPr lang="en-US" sz="20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</a:br>
            <a:endParaRPr lang="en-US" sz="2400" dirty="0">
              <a:solidFill>
                <a:srgbClr val="0033CC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buFontTx/>
              <a:buAutoNum type="arabicPeriod"/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The sum of the transaction fees of the transactions in the block</a:t>
            </a:r>
            <a:br>
              <a:rPr lang="en-US" sz="2400" dirty="0">
                <a:latin typeface="Times New Roman" pitchFamily="18" charset="0"/>
                <a:cs typeface="Times New Roman" pitchFamily="18" charset="0"/>
              </a:rPr>
            </a:br>
            <a:r>
              <a:rPr lang="en-US" sz="20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(Currently, transaction fees are non-zero but typically constitute only a few percent of the overall reward.)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4" name="CasellaDiTesto 3"/>
          <p:cNvSpPr txBox="1"/>
          <p:nvPr/>
        </p:nvSpPr>
        <p:spPr>
          <a:xfrm>
            <a:off x="107504" y="4365104"/>
            <a:ext cx="89644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remark: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create a new block is the only way that new money gets printed</a:t>
            </a:r>
          </a:p>
        </p:txBody>
      </p:sp>
      <p:sp>
        <p:nvSpPr>
          <p:cNvPr id="8" name="CasellaDiTesto 7"/>
          <p:cNvSpPr txBox="1"/>
          <p:nvPr/>
        </p:nvSpPr>
        <p:spPr>
          <a:xfrm>
            <a:off x="107504" y="5190291"/>
            <a:ext cx="89644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the miner gets the new mined BTCs as special transaction inserted into the mined block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" grpId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sellaDiTesto 5"/>
          <p:cNvSpPr txBox="1"/>
          <p:nvPr/>
        </p:nvSpPr>
        <p:spPr>
          <a:xfrm>
            <a:off x="107504" y="44625"/>
            <a:ext cx="88569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6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Forks</a:t>
            </a:r>
            <a:endParaRPr lang="en-US" sz="3600" baseline="30000" dirty="0">
              <a:solidFill>
                <a:srgbClr val="0033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CasellaDiTesto 4"/>
          <p:cNvSpPr txBox="1"/>
          <p:nvPr/>
        </p:nvSpPr>
        <p:spPr>
          <a:xfrm>
            <a:off x="179512" y="764704"/>
            <a:ext cx="8964488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When a new valid block has been found: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>
              <a:buFontTx/>
              <a:buChar char="-"/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the miner is supposed to immediately broadcast it across the entire network, so that it gets appended to the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blockchain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Char char="-"/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If someone else announces a new valid block first, then the miner restarts this procedure, now using only transactions not already authorized by the new block, and using the hash of the new block.</a:t>
            </a:r>
          </a:p>
        </p:txBody>
      </p:sp>
      <p:sp>
        <p:nvSpPr>
          <p:cNvPr id="8" name="CasellaDiTesto 7"/>
          <p:cNvSpPr txBox="1"/>
          <p:nvPr/>
        </p:nvSpPr>
        <p:spPr>
          <a:xfrm>
            <a:off x="179512" y="3861048"/>
            <a:ext cx="84969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when two miners solve a block at roughly the same time:</a:t>
            </a:r>
          </a:p>
        </p:txBody>
      </p:sp>
      <p:sp>
        <p:nvSpPr>
          <p:cNvPr id="9" name="Rettangolo 8"/>
          <p:cNvSpPr/>
          <p:nvPr/>
        </p:nvSpPr>
        <p:spPr>
          <a:xfrm>
            <a:off x="1547664" y="5104348"/>
            <a:ext cx="1008112" cy="648072"/>
          </a:xfrm>
          <a:prstGeom prst="rect">
            <a:avLst/>
          </a:prstGeom>
          <a:noFill/>
          <a:ln w="508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10" name="Connettore 1 9"/>
          <p:cNvCxnSpPr>
            <a:stCxn id="11" idx="1"/>
            <a:endCxn id="9" idx="3"/>
          </p:cNvCxnSpPr>
          <p:nvPr/>
        </p:nvCxnSpPr>
        <p:spPr>
          <a:xfrm flipH="1">
            <a:off x="2555776" y="5428384"/>
            <a:ext cx="288032" cy="0"/>
          </a:xfrm>
          <a:prstGeom prst="line">
            <a:avLst/>
          </a:prstGeom>
          <a:ln w="31750"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ttangolo 10"/>
          <p:cNvSpPr/>
          <p:nvPr/>
        </p:nvSpPr>
        <p:spPr>
          <a:xfrm>
            <a:off x="2843808" y="5104348"/>
            <a:ext cx="1008112" cy="648072"/>
          </a:xfrm>
          <a:prstGeom prst="rect">
            <a:avLst/>
          </a:prstGeom>
          <a:noFill/>
          <a:ln w="508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12" name="Connettore 1 11"/>
          <p:cNvCxnSpPr>
            <a:stCxn id="9" idx="1"/>
            <a:endCxn id="13" idx="3"/>
          </p:cNvCxnSpPr>
          <p:nvPr/>
        </p:nvCxnSpPr>
        <p:spPr>
          <a:xfrm flipH="1">
            <a:off x="1187624" y="5428384"/>
            <a:ext cx="360040" cy="0"/>
          </a:xfrm>
          <a:prstGeom prst="line">
            <a:avLst/>
          </a:prstGeom>
          <a:ln w="31750"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ttangolo 12"/>
          <p:cNvSpPr/>
          <p:nvPr/>
        </p:nvSpPr>
        <p:spPr>
          <a:xfrm>
            <a:off x="179512" y="5104348"/>
            <a:ext cx="1008112" cy="648072"/>
          </a:xfrm>
          <a:prstGeom prst="rect">
            <a:avLst/>
          </a:prstGeom>
          <a:noFill/>
          <a:ln w="508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14" name="Connettore 1 13"/>
          <p:cNvCxnSpPr>
            <a:stCxn id="15" idx="1"/>
            <a:endCxn id="11" idx="3"/>
          </p:cNvCxnSpPr>
          <p:nvPr/>
        </p:nvCxnSpPr>
        <p:spPr>
          <a:xfrm flipH="1">
            <a:off x="3851920" y="4905164"/>
            <a:ext cx="296242" cy="523220"/>
          </a:xfrm>
          <a:prstGeom prst="line">
            <a:avLst/>
          </a:prstGeom>
          <a:ln w="31750"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ttangolo 14"/>
          <p:cNvSpPr/>
          <p:nvPr/>
        </p:nvSpPr>
        <p:spPr>
          <a:xfrm>
            <a:off x="4148162" y="4581128"/>
            <a:ext cx="1008112" cy="648072"/>
          </a:xfrm>
          <a:prstGeom prst="rect">
            <a:avLst/>
          </a:prstGeom>
          <a:noFill/>
          <a:ln w="508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6" name="CasellaDiTesto 15"/>
          <p:cNvSpPr txBox="1"/>
          <p:nvPr/>
        </p:nvSpPr>
        <p:spPr>
          <a:xfrm>
            <a:off x="384903" y="5167825"/>
            <a:ext cx="66396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b</a:t>
            </a:r>
            <a:r>
              <a:rPr lang="en-US" sz="2800" baseline="-25000" dirty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2800" dirty="0"/>
          </a:p>
        </p:txBody>
      </p:sp>
      <p:sp>
        <p:nvSpPr>
          <p:cNvPr id="17" name="CasellaDiTesto 16"/>
          <p:cNvSpPr txBox="1"/>
          <p:nvPr/>
        </p:nvSpPr>
        <p:spPr>
          <a:xfrm>
            <a:off x="1737163" y="5167825"/>
            <a:ext cx="66396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b</a:t>
            </a:r>
            <a:r>
              <a:rPr lang="en-US" sz="2800" baseline="-25000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2800" dirty="0"/>
          </a:p>
        </p:txBody>
      </p:sp>
      <p:sp>
        <p:nvSpPr>
          <p:cNvPr id="18" name="CasellaDiTesto 17"/>
          <p:cNvSpPr txBox="1"/>
          <p:nvPr/>
        </p:nvSpPr>
        <p:spPr>
          <a:xfrm>
            <a:off x="2987824" y="5176356"/>
            <a:ext cx="57419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b</a:t>
            </a:r>
            <a:r>
              <a:rPr lang="en-US" sz="2800" baseline="-25000" dirty="0">
                <a:latin typeface="Times New Roman" pitchFamily="18" charset="0"/>
                <a:cs typeface="Times New Roman" pitchFamily="18" charset="0"/>
              </a:rPr>
              <a:t>3</a:t>
            </a:r>
            <a:endParaRPr lang="en-US" sz="2800" dirty="0"/>
          </a:p>
        </p:txBody>
      </p:sp>
      <p:sp>
        <p:nvSpPr>
          <p:cNvPr id="19" name="CasellaDiTesto 18"/>
          <p:cNvSpPr txBox="1"/>
          <p:nvPr/>
        </p:nvSpPr>
        <p:spPr>
          <a:xfrm>
            <a:off x="4340084" y="4633972"/>
            <a:ext cx="66396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b</a:t>
            </a:r>
            <a:r>
              <a:rPr lang="en-US" sz="2800" baseline="-25000" dirty="0">
                <a:latin typeface="Times New Roman" pitchFamily="18" charset="0"/>
                <a:cs typeface="Times New Roman" pitchFamily="18" charset="0"/>
              </a:rPr>
              <a:t>4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2800" dirty="0"/>
          </a:p>
        </p:txBody>
      </p:sp>
      <p:cxnSp>
        <p:nvCxnSpPr>
          <p:cNvPr id="20" name="Connettore 1 19"/>
          <p:cNvCxnSpPr>
            <a:stCxn id="24" idx="1"/>
            <a:endCxn id="11" idx="3"/>
          </p:cNvCxnSpPr>
          <p:nvPr/>
        </p:nvCxnSpPr>
        <p:spPr>
          <a:xfrm flipH="1" flipV="1">
            <a:off x="3851920" y="5428384"/>
            <a:ext cx="309298" cy="487315"/>
          </a:xfrm>
          <a:prstGeom prst="line">
            <a:avLst/>
          </a:prstGeom>
          <a:ln w="31750"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CasellaDiTesto 21"/>
          <p:cNvSpPr txBox="1"/>
          <p:nvPr/>
        </p:nvSpPr>
        <p:spPr>
          <a:xfrm>
            <a:off x="5868144" y="5210036"/>
            <a:ext cx="20882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fork</a:t>
            </a:r>
          </a:p>
        </p:txBody>
      </p:sp>
      <p:sp>
        <p:nvSpPr>
          <p:cNvPr id="24" name="Rettangolo 23"/>
          <p:cNvSpPr/>
          <p:nvPr/>
        </p:nvSpPr>
        <p:spPr>
          <a:xfrm>
            <a:off x="4161218" y="5591663"/>
            <a:ext cx="1008112" cy="648072"/>
          </a:xfrm>
          <a:prstGeom prst="rect">
            <a:avLst/>
          </a:prstGeom>
          <a:noFill/>
          <a:ln w="508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5" name="CasellaDiTesto 24"/>
          <p:cNvSpPr txBox="1"/>
          <p:nvPr/>
        </p:nvSpPr>
        <p:spPr>
          <a:xfrm>
            <a:off x="4353140" y="5644507"/>
            <a:ext cx="66396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b</a:t>
            </a:r>
            <a:r>
              <a:rPr lang="en-US" sz="2800" baseline="-25000" dirty="0">
                <a:latin typeface="Times New Roman" pitchFamily="18" charset="0"/>
                <a:cs typeface="Times New Roman" pitchFamily="18" charset="0"/>
              </a:rPr>
              <a:t>4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2800" dirty="0"/>
          </a:p>
        </p:txBody>
      </p:sp>
      <p:sp>
        <p:nvSpPr>
          <p:cNvPr id="27" name="CasellaDiTesto 26"/>
          <p:cNvSpPr txBox="1"/>
          <p:nvPr/>
        </p:nvSpPr>
        <p:spPr>
          <a:xfrm>
            <a:off x="4516081" y="5466490"/>
            <a:ext cx="42659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aseline="-25000" dirty="0">
                <a:latin typeface="Times New Roman" pitchFamily="18" charset="0"/>
                <a:cs typeface="Times New Roman" pitchFamily="18" charset="0"/>
              </a:rPr>
              <a:t>’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 animBg="1"/>
      <p:bldP spid="11" grpId="0" animBg="1"/>
      <p:bldP spid="13" grpId="0" animBg="1"/>
      <p:bldP spid="15" grpId="0" animBg="1"/>
      <p:bldP spid="16" grpId="0"/>
      <p:bldP spid="17" grpId="0"/>
      <p:bldP spid="18" grpId="0"/>
      <p:bldP spid="19" grpId="0"/>
      <p:bldP spid="22" grpId="0"/>
      <p:bldP spid="24" grpId="0" animBg="1"/>
      <p:bldP spid="25" grpId="0"/>
      <p:bldP spid="27" grpId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sellaDiTesto 5"/>
          <p:cNvSpPr txBox="1"/>
          <p:nvPr/>
        </p:nvSpPr>
        <p:spPr>
          <a:xfrm>
            <a:off x="107504" y="44625"/>
            <a:ext cx="88569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6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Forks</a:t>
            </a:r>
            <a:endParaRPr lang="en-US" sz="3600" baseline="30000" dirty="0">
              <a:solidFill>
                <a:srgbClr val="0033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CasellaDiTesto 4"/>
          <p:cNvSpPr txBox="1"/>
          <p:nvPr/>
        </p:nvSpPr>
        <p:spPr>
          <a:xfrm>
            <a:off x="107504" y="764704"/>
            <a:ext cx="896448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Intended behavior when there is a fork: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>
              <a:buFontTx/>
              <a:buChar char="-"/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a user should regard the longest branch as the valid one;</a:t>
            </a:r>
          </a:p>
          <a:p>
            <a:pPr>
              <a:buFontTx/>
              <a:buChar char="-"/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break ties according to the block that it heard about first.</a:t>
            </a:r>
          </a:p>
        </p:txBody>
      </p:sp>
      <p:sp>
        <p:nvSpPr>
          <p:cNvPr id="9" name="Rettangolo 8"/>
          <p:cNvSpPr/>
          <p:nvPr/>
        </p:nvSpPr>
        <p:spPr>
          <a:xfrm>
            <a:off x="2123728" y="3373733"/>
            <a:ext cx="1008112" cy="648072"/>
          </a:xfrm>
          <a:prstGeom prst="rect">
            <a:avLst/>
          </a:prstGeom>
          <a:noFill/>
          <a:ln w="508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10" name="Connettore 1 9"/>
          <p:cNvCxnSpPr>
            <a:stCxn id="11" idx="1"/>
            <a:endCxn id="9" idx="3"/>
          </p:cNvCxnSpPr>
          <p:nvPr/>
        </p:nvCxnSpPr>
        <p:spPr>
          <a:xfrm flipH="1">
            <a:off x="3131840" y="3697769"/>
            <a:ext cx="288032" cy="0"/>
          </a:xfrm>
          <a:prstGeom prst="line">
            <a:avLst/>
          </a:prstGeom>
          <a:ln w="31750"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ttangolo 10"/>
          <p:cNvSpPr/>
          <p:nvPr/>
        </p:nvSpPr>
        <p:spPr>
          <a:xfrm>
            <a:off x="3419872" y="3373733"/>
            <a:ext cx="1008112" cy="648072"/>
          </a:xfrm>
          <a:prstGeom prst="rect">
            <a:avLst/>
          </a:prstGeom>
          <a:noFill/>
          <a:ln w="508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12" name="Connettore 1 11"/>
          <p:cNvCxnSpPr>
            <a:stCxn id="9" idx="1"/>
            <a:endCxn id="13" idx="3"/>
          </p:cNvCxnSpPr>
          <p:nvPr/>
        </p:nvCxnSpPr>
        <p:spPr>
          <a:xfrm flipH="1">
            <a:off x="1763688" y="3697769"/>
            <a:ext cx="360040" cy="0"/>
          </a:xfrm>
          <a:prstGeom prst="line">
            <a:avLst/>
          </a:prstGeom>
          <a:ln w="31750"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ttangolo 12"/>
          <p:cNvSpPr/>
          <p:nvPr/>
        </p:nvSpPr>
        <p:spPr>
          <a:xfrm>
            <a:off x="755576" y="3373733"/>
            <a:ext cx="1008112" cy="648072"/>
          </a:xfrm>
          <a:prstGeom prst="rect">
            <a:avLst/>
          </a:prstGeom>
          <a:noFill/>
          <a:ln w="508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14" name="Connettore 1 13"/>
          <p:cNvCxnSpPr>
            <a:stCxn id="15" idx="1"/>
            <a:endCxn id="11" idx="3"/>
          </p:cNvCxnSpPr>
          <p:nvPr/>
        </p:nvCxnSpPr>
        <p:spPr>
          <a:xfrm flipH="1">
            <a:off x="4427984" y="3174549"/>
            <a:ext cx="296242" cy="523220"/>
          </a:xfrm>
          <a:prstGeom prst="line">
            <a:avLst/>
          </a:prstGeom>
          <a:ln w="31750"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ttangolo 14"/>
          <p:cNvSpPr/>
          <p:nvPr/>
        </p:nvSpPr>
        <p:spPr>
          <a:xfrm>
            <a:off x="4724226" y="2850513"/>
            <a:ext cx="1008112" cy="648072"/>
          </a:xfrm>
          <a:prstGeom prst="rect">
            <a:avLst/>
          </a:prstGeom>
          <a:noFill/>
          <a:ln w="508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6" name="CasellaDiTesto 15"/>
          <p:cNvSpPr txBox="1"/>
          <p:nvPr/>
        </p:nvSpPr>
        <p:spPr>
          <a:xfrm>
            <a:off x="960967" y="3437210"/>
            <a:ext cx="66396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b</a:t>
            </a:r>
            <a:r>
              <a:rPr lang="en-US" sz="2800" baseline="-25000" dirty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2800" dirty="0"/>
          </a:p>
        </p:txBody>
      </p:sp>
      <p:sp>
        <p:nvSpPr>
          <p:cNvPr id="17" name="CasellaDiTesto 16"/>
          <p:cNvSpPr txBox="1"/>
          <p:nvPr/>
        </p:nvSpPr>
        <p:spPr>
          <a:xfrm>
            <a:off x="2313227" y="3437210"/>
            <a:ext cx="66396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b</a:t>
            </a:r>
            <a:r>
              <a:rPr lang="en-US" sz="2800" baseline="-25000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2800" dirty="0"/>
          </a:p>
        </p:txBody>
      </p:sp>
      <p:sp>
        <p:nvSpPr>
          <p:cNvPr id="18" name="CasellaDiTesto 17"/>
          <p:cNvSpPr txBox="1"/>
          <p:nvPr/>
        </p:nvSpPr>
        <p:spPr>
          <a:xfrm>
            <a:off x="3563888" y="3445741"/>
            <a:ext cx="57419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b</a:t>
            </a:r>
            <a:r>
              <a:rPr lang="en-US" sz="2800" baseline="-25000" dirty="0">
                <a:latin typeface="Times New Roman" pitchFamily="18" charset="0"/>
                <a:cs typeface="Times New Roman" pitchFamily="18" charset="0"/>
              </a:rPr>
              <a:t>3</a:t>
            </a:r>
            <a:endParaRPr lang="en-US" sz="2800" dirty="0"/>
          </a:p>
        </p:txBody>
      </p:sp>
      <p:sp>
        <p:nvSpPr>
          <p:cNvPr id="19" name="CasellaDiTesto 18"/>
          <p:cNvSpPr txBox="1"/>
          <p:nvPr/>
        </p:nvSpPr>
        <p:spPr>
          <a:xfrm>
            <a:off x="4916148" y="2903357"/>
            <a:ext cx="66396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b</a:t>
            </a:r>
            <a:r>
              <a:rPr lang="en-US" sz="2800" baseline="-25000" dirty="0">
                <a:latin typeface="Times New Roman" pitchFamily="18" charset="0"/>
                <a:cs typeface="Times New Roman" pitchFamily="18" charset="0"/>
              </a:rPr>
              <a:t>4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2800" dirty="0"/>
          </a:p>
        </p:txBody>
      </p:sp>
      <p:cxnSp>
        <p:nvCxnSpPr>
          <p:cNvPr id="20" name="Connettore 1 19"/>
          <p:cNvCxnSpPr>
            <a:stCxn id="24" idx="1"/>
            <a:endCxn id="11" idx="3"/>
          </p:cNvCxnSpPr>
          <p:nvPr/>
        </p:nvCxnSpPr>
        <p:spPr>
          <a:xfrm flipH="1" flipV="1">
            <a:off x="4427984" y="3697769"/>
            <a:ext cx="309298" cy="487315"/>
          </a:xfrm>
          <a:prstGeom prst="line">
            <a:avLst/>
          </a:prstGeom>
          <a:ln w="31750"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CasellaDiTesto 21"/>
          <p:cNvSpPr txBox="1"/>
          <p:nvPr/>
        </p:nvSpPr>
        <p:spPr>
          <a:xfrm>
            <a:off x="1619672" y="2492896"/>
            <a:ext cx="20882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fork</a:t>
            </a:r>
          </a:p>
        </p:txBody>
      </p:sp>
      <p:sp>
        <p:nvSpPr>
          <p:cNvPr id="24" name="Rettangolo 23"/>
          <p:cNvSpPr/>
          <p:nvPr/>
        </p:nvSpPr>
        <p:spPr>
          <a:xfrm>
            <a:off x="4737282" y="3861048"/>
            <a:ext cx="1008112" cy="648072"/>
          </a:xfrm>
          <a:prstGeom prst="rect">
            <a:avLst/>
          </a:prstGeom>
          <a:noFill/>
          <a:ln w="508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5" name="CasellaDiTesto 24"/>
          <p:cNvSpPr txBox="1"/>
          <p:nvPr/>
        </p:nvSpPr>
        <p:spPr>
          <a:xfrm>
            <a:off x="4929204" y="3913892"/>
            <a:ext cx="66396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b</a:t>
            </a:r>
            <a:r>
              <a:rPr lang="en-US" sz="2800" baseline="-25000" dirty="0">
                <a:latin typeface="Times New Roman" pitchFamily="18" charset="0"/>
                <a:cs typeface="Times New Roman" pitchFamily="18" charset="0"/>
              </a:rPr>
              <a:t>4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2800" dirty="0"/>
          </a:p>
        </p:txBody>
      </p:sp>
      <p:sp>
        <p:nvSpPr>
          <p:cNvPr id="27" name="CasellaDiTesto 26"/>
          <p:cNvSpPr txBox="1"/>
          <p:nvPr/>
        </p:nvSpPr>
        <p:spPr>
          <a:xfrm>
            <a:off x="5092145" y="3735875"/>
            <a:ext cx="42659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aseline="-25000" dirty="0">
                <a:latin typeface="Times New Roman" pitchFamily="18" charset="0"/>
                <a:cs typeface="Times New Roman" pitchFamily="18" charset="0"/>
              </a:rPr>
              <a:t>’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2800" dirty="0"/>
          </a:p>
        </p:txBody>
      </p:sp>
      <p:cxnSp>
        <p:nvCxnSpPr>
          <p:cNvPr id="21" name="Connettore 1 20"/>
          <p:cNvCxnSpPr>
            <a:stCxn id="23" idx="1"/>
            <a:endCxn id="15" idx="3"/>
          </p:cNvCxnSpPr>
          <p:nvPr/>
        </p:nvCxnSpPr>
        <p:spPr>
          <a:xfrm flipH="1" flipV="1">
            <a:off x="5732338" y="3174549"/>
            <a:ext cx="432048" cy="2423"/>
          </a:xfrm>
          <a:prstGeom prst="line">
            <a:avLst/>
          </a:prstGeom>
          <a:ln w="31750"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ttangolo 22"/>
          <p:cNvSpPr/>
          <p:nvPr/>
        </p:nvSpPr>
        <p:spPr>
          <a:xfrm>
            <a:off x="6164386" y="2852936"/>
            <a:ext cx="1008112" cy="648072"/>
          </a:xfrm>
          <a:prstGeom prst="rect">
            <a:avLst/>
          </a:prstGeom>
          <a:noFill/>
          <a:ln w="508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6" name="CasellaDiTesto 25"/>
          <p:cNvSpPr txBox="1"/>
          <p:nvPr/>
        </p:nvSpPr>
        <p:spPr>
          <a:xfrm>
            <a:off x="6356308" y="2905780"/>
            <a:ext cx="66396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b</a:t>
            </a:r>
            <a:r>
              <a:rPr lang="en-US" sz="2800" baseline="-25000" dirty="0">
                <a:latin typeface="Times New Roman" pitchFamily="18" charset="0"/>
                <a:cs typeface="Times New Roman" pitchFamily="18" charset="0"/>
              </a:rPr>
              <a:t>5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2800" dirty="0"/>
          </a:p>
        </p:txBody>
      </p:sp>
      <p:sp>
        <p:nvSpPr>
          <p:cNvPr id="29" name="Ovale 28"/>
          <p:cNvSpPr/>
          <p:nvPr/>
        </p:nvSpPr>
        <p:spPr>
          <a:xfrm>
            <a:off x="4499992" y="3573016"/>
            <a:ext cx="1512168" cy="1224136"/>
          </a:xfrm>
          <a:prstGeom prst="ellipse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CasellaDiTesto 30"/>
          <p:cNvSpPr txBox="1"/>
          <p:nvPr/>
        </p:nvSpPr>
        <p:spPr>
          <a:xfrm>
            <a:off x="4436368" y="4901098"/>
            <a:ext cx="29439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“orphaned” block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6" grpId="0"/>
      <p:bldP spid="29" grpId="0" animBg="1"/>
      <p:bldP spid="3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asellaDiTesto 13"/>
          <p:cNvSpPr txBox="1"/>
          <p:nvPr/>
        </p:nvSpPr>
        <p:spPr>
          <a:xfrm>
            <a:off x="326751" y="1137518"/>
            <a:ext cx="66215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- all agents agree on the content of the ledger</a:t>
            </a:r>
            <a:endParaRPr lang="en-US" sz="2400" baseline="30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CasellaDiTesto 15"/>
          <p:cNvSpPr txBox="1"/>
          <p:nvPr/>
        </p:nvSpPr>
        <p:spPr>
          <a:xfrm>
            <a:off x="179512" y="260648"/>
            <a:ext cx="147989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problem:</a:t>
            </a:r>
            <a:endParaRPr lang="en-US" sz="2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CasellaDiTesto 16"/>
          <p:cNvSpPr txBox="1"/>
          <p:nvPr/>
        </p:nvSpPr>
        <p:spPr>
          <a:xfrm>
            <a:off x="179512" y="735087"/>
            <a:ext cx="89289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maintain a </a:t>
            </a:r>
            <a:r>
              <a:rPr lang="en-US" sz="24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ledger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containing a sequence of </a:t>
            </a:r>
            <a:r>
              <a:rPr lang="en-US" sz="24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commands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such that:</a:t>
            </a:r>
            <a:endParaRPr lang="en-US" sz="2400" baseline="30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8" name="CasellaDiTesto 47"/>
          <p:cNvSpPr txBox="1"/>
          <p:nvPr/>
        </p:nvSpPr>
        <p:spPr>
          <a:xfrm>
            <a:off x="326751" y="1484784"/>
            <a:ext cx="66215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- every agent can fairly write its commands</a:t>
            </a:r>
            <a:endParaRPr lang="en-US" sz="2400" baseline="30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9" name="Pergamena 1 48"/>
          <p:cNvSpPr/>
          <p:nvPr/>
        </p:nvSpPr>
        <p:spPr>
          <a:xfrm>
            <a:off x="3059832" y="2276872"/>
            <a:ext cx="2448272" cy="2664296"/>
          </a:xfrm>
          <a:prstGeom prst="verticalScroll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2" name="AutoShape 5"/>
          <p:cNvSpPr>
            <a:spLocks noChangeArrowheads="1"/>
          </p:cNvSpPr>
          <p:nvPr/>
        </p:nvSpPr>
        <p:spPr bwMode="auto">
          <a:xfrm>
            <a:off x="1330871" y="5877272"/>
            <a:ext cx="504825" cy="503237"/>
          </a:xfrm>
          <a:prstGeom prst="smileyFace">
            <a:avLst>
              <a:gd name="adj" fmla="val 4653"/>
            </a:avLst>
          </a:prstGeom>
          <a:solidFill>
            <a:srgbClr val="FFCC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53" name="AutoShape 5"/>
          <p:cNvSpPr>
            <a:spLocks noChangeArrowheads="1"/>
          </p:cNvSpPr>
          <p:nvPr/>
        </p:nvSpPr>
        <p:spPr bwMode="auto">
          <a:xfrm>
            <a:off x="2987055" y="5877272"/>
            <a:ext cx="504825" cy="503237"/>
          </a:xfrm>
          <a:prstGeom prst="smileyFace">
            <a:avLst>
              <a:gd name="adj" fmla="val 4653"/>
            </a:avLst>
          </a:prstGeom>
          <a:solidFill>
            <a:srgbClr val="FFCC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54" name="AutoShape 5"/>
          <p:cNvSpPr>
            <a:spLocks noChangeArrowheads="1"/>
          </p:cNvSpPr>
          <p:nvPr/>
        </p:nvSpPr>
        <p:spPr bwMode="auto">
          <a:xfrm>
            <a:off x="4931271" y="5877272"/>
            <a:ext cx="504825" cy="503237"/>
          </a:xfrm>
          <a:prstGeom prst="smileyFace">
            <a:avLst>
              <a:gd name="adj" fmla="val 4653"/>
            </a:avLst>
          </a:prstGeom>
          <a:solidFill>
            <a:srgbClr val="FFCC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56" name="AutoShape 5"/>
          <p:cNvSpPr>
            <a:spLocks noChangeArrowheads="1"/>
          </p:cNvSpPr>
          <p:nvPr/>
        </p:nvSpPr>
        <p:spPr bwMode="auto">
          <a:xfrm>
            <a:off x="6515447" y="5877272"/>
            <a:ext cx="504825" cy="503237"/>
          </a:xfrm>
          <a:prstGeom prst="smileyFace">
            <a:avLst>
              <a:gd name="adj" fmla="val 4653"/>
            </a:avLst>
          </a:prstGeom>
          <a:solidFill>
            <a:srgbClr val="FFCC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204864"/>
            <a:ext cx="7772400" cy="1656184"/>
          </a:xfrm>
          <a:noFill/>
          <a:ln w="50800"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b="1" dirty="0">
                <a:solidFill>
                  <a:schemeClr val="tx2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Book Antiqua" pitchFamily="18" charset="0"/>
              </a:rPr>
              <a:t>robustness</a:t>
            </a:r>
          </a:p>
        </p:txBody>
      </p:sp>
      <p:sp>
        <p:nvSpPr>
          <p:cNvPr id="6" name="Sottotitolo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CasellaDiTesto 4"/>
          <p:cNvSpPr txBox="1"/>
          <p:nvPr/>
        </p:nvSpPr>
        <p:spPr>
          <a:xfrm>
            <a:off x="611560" y="1988840"/>
            <a:ext cx="7632848" cy="1959511"/>
          </a:xfrm>
          <a:prstGeom prst="rect">
            <a:avLst/>
          </a:prstGeom>
          <a:solidFill>
            <a:schemeClr val="bg1"/>
          </a:solidFill>
          <a:ln w="3810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Bitcoin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Mining Protocol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ctr"/>
            <a:endParaRPr lang="en-US" sz="2800" baseline="300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2800" baseline="300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2800" baseline="300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2800" baseline="300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2800" baseline="30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CasellaDiTesto 5"/>
          <p:cNvSpPr txBox="1"/>
          <p:nvPr/>
        </p:nvSpPr>
        <p:spPr>
          <a:xfrm>
            <a:off x="755576" y="2630521"/>
            <a:ext cx="763284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Tx/>
              <a:buChar char="-"/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work on the next block to be added to the longest chain  </a:t>
            </a:r>
          </a:p>
          <a:p>
            <a:pPr>
              <a:buFontTx/>
              <a:buChar char="-"/>
            </a:pPr>
            <a:r>
              <a:rPr lang="en-US" sz="2400" baseline="30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announce the solved block as soon as you get it</a:t>
            </a:r>
          </a:p>
          <a:p>
            <a:pPr>
              <a:buFontTx/>
              <a:buChar char="-"/>
            </a:pPr>
            <a:endParaRPr lang="en-US" sz="2400" baseline="30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CasellaDiTesto 6"/>
          <p:cNvSpPr txBox="1"/>
          <p:nvPr/>
        </p:nvSpPr>
        <p:spPr>
          <a:xfrm>
            <a:off x="1763688" y="4656038"/>
            <a:ext cx="489654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Does a miner have convenience to follow the protocol?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" name="Immagine 43" descr="miner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5496" y="2348880"/>
            <a:ext cx="1728192" cy="1296144"/>
          </a:xfrm>
          <a:prstGeom prst="rect">
            <a:avLst/>
          </a:prstGeom>
        </p:spPr>
      </p:pic>
      <p:sp>
        <p:nvSpPr>
          <p:cNvPr id="6" name="CasellaDiTesto 5"/>
          <p:cNvSpPr txBox="1"/>
          <p:nvPr/>
        </p:nvSpPr>
        <p:spPr>
          <a:xfrm>
            <a:off x="107504" y="44625"/>
            <a:ext cx="88569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6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The Double-Spend Attack</a:t>
            </a:r>
            <a:endParaRPr lang="en-US" sz="3600" baseline="30000" dirty="0">
              <a:solidFill>
                <a:srgbClr val="0033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CasellaDiTesto 7"/>
          <p:cNvSpPr txBox="1"/>
          <p:nvPr/>
        </p:nvSpPr>
        <p:spPr>
          <a:xfrm>
            <a:off x="179512" y="807095"/>
            <a:ext cx="84969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Idea: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miners deliberately create forks.</a:t>
            </a:r>
          </a:p>
        </p:txBody>
      </p:sp>
      <p:sp>
        <p:nvSpPr>
          <p:cNvPr id="9" name="Rettangolo 8"/>
          <p:cNvSpPr/>
          <p:nvPr/>
        </p:nvSpPr>
        <p:spPr>
          <a:xfrm>
            <a:off x="2678526" y="3805781"/>
            <a:ext cx="1008112" cy="648072"/>
          </a:xfrm>
          <a:prstGeom prst="rect">
            <a:avLst/>
          </a:prstGeom>
          <a:noFill/>
          <a:ln w="508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10" name="Connettore 1 9"/>
          <p:cNvCxnSpPr>
            <a:stCxn id="11" idx="1"/>
            <a:endCxn id="37" idx="3"/>
          </p:cNvCxnSpPr>
          <p:nvPr/>
        </p:nvCxnSpPr>
        <p:spPr>
          <a:xfrm flipH="1">
            <a:off x="1032975" y="3302145"/>
            <a:ext cx="277399" cy="829774"/>
          </a:xfrm>
          <a:prstGeom prst="line">
            <a:avLst/>
          </a:prstGeom>
          <a:ln w="31750"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ttangolo 10"/>
          <p:cNvSpPr/>
          <p:nvPr/>
        </p:nvSpPr>
        <p:spPr>
          <a:xfrm>
            <a:off x="1310374" y="2978109"/>
            <a:ext cx="1008112" cy="648072"/>
          </a:xfrm>
          <a:prstGeom prst="rect">
            <a:avLst/>
          </a:prstGeom>
          <a:noFill/>
          <a:ln w="508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12" name="Connettore 1 11"/>
          <p:cNvCxnSpPr>
            <a:stCxn id="9" idx="1"/>
            <a:endCxn id="13" idx="3"/>
          </p:cNvCxnSpPr>
          <p:nvPr/>
        </p:nvCxnSpPr>
        <p:spPr>
          <a:xfrm flipH="1">
            <a:off x="2318486" y="4129817"/>
            <a:ext cx="360040" cy="0"/>
          </a:xfrm>
          <a:prstGeom prst="line">
            <a:avLst/>
          </a:prstGeom>
          <a:ln w="31750"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ttangolo 12"/>
          <p:cNvSpPr/>
          <p:nvPr/>
        </p:nvSpPr>
        <p:spPr>
          <a:xfrm>
            <a:off x="1310374" y="3805781"/>
            <a:ext cx="1008112" cy="648072"/>
          </a:xfrm>
          <a:prstGeom prst="rect">
            <a:avLst/>
          </a:prstGeom>
          <a:noFill/>
          <a:ln w="508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14" name="Connettore 1 13"/>
          <p:cNvCxnSpPr>
            <a:stCxn id="15" idx="1"/>
            <a:endCxn id="11" idx="3"/>
          </p:cNvCxnSpPr>
          <p:nvPr/>
        </p:nvCxnSpPr>
        <p:spPr>
          <a:xfrm flipH="1">
            <a:off x="2318486" y="3299722"/>
            <a:ext cx="360040" cy="2423"/>
          </a:xfrm>
          <a:prstGeom prst="line">
            <a:avLst/>
          </a:prstGeom>
          <a:ln w="31750"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ttangolo 14"/>
          <p:cNvSpPr/>
          <p:nvPr/>
        </p:nvSpPr>
        <p:spPr>
          <a:xfrm>
            <a:off x="2678526" y="2975686"/>
            <a:ext cx="1008112" cy="648072"/>
          </a:xfrm>
          <a:prstGeom prst="rect">
            <a:avLst/>
          </a:prstGeom>
          <a:noFill/>
          <a:ln w="508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6" name="CasellaDiTesto 15"/>
          <p:cNvSpPr txBox="1"/>
          <p:nvPr/>
        </p:nvSpPr>
        <p:spPr>
          <a:xfrm>
            <a:off x="1515765" y="3869258"/>
            <a:ext cx="66396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b</a:t>
            </a:r>
            <a:r>
              <a:rPr lang="en-US" sz="2800" baseline="-25000" dirty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2800" dirty="0"/>
          </a:p>
        </p:txBody>
      </p:sp>
      <p:sp>
        <p:nvSpPr>
          <p:cNvPr id="17" name="CasellaDiTesto 16"/>
          <p:cNvSpPr txBox="1"/>
          <p:nvPr/>
        </p:nvSpPr>
        <p:spPr>
          <a:xfrm>
            <a:off x="2868025" y="3869258"/>
            <a:ext cx="66396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b</a:t>
            </a:r>
            <a:r>
              <a:rPr lang="en-US" sz="2800" baseline="-25000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2800" dirty="0"/>
          </a:p>
        </p:txBody>
      </p:sp>
      <p:sp>
        <p:nvSpPr>
          <p:cNvPr id="18" name="CasellaDiTesto 17"/>
          <p:cNvSpPr txBox="1"/>
          <p:nvPr/>
        </p:nvSpPr>
        <p:spPr>
          <a:xfrm>
            <a:off x="1454390" y="3050117"/>
            <a:ext cx="57419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b</a:t>
            </a:r>
            <a:r>
              <a:rPr lang="en-US" sz="2800" baseline="-25000" dirty="0">
                <a:latin typeface="Times New Roman" pitchFamily="18" charset="0"/>
                <a:cs typeface="Times New Roman" pitchFamily="18" charset="0"/>
              </a:rPr>
              <a:t>3</a:t>
            </a:r>
            <a:endParaRPr lang="en-US" sz="2800" dirty="0"/>
          </a:p>
        </p:txBody>
      </p:sp>
      <p:sp>
        <p:nvSpPr>
          <p:cNvPr id="19" name="CasellaDiTesto 18"/>
          <p:cNvSpPr txBox="1"/>
          <p:nvPr/>
        </p:nvSpPr>
        <p:spPr>
          <a:xfrm>
            <a:off x="2862651" y="3039484"/>
            <a:ext cx="66396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b</a:t>
            </a:r>
            <a:r>
              <a:rPr lang="en-US" sz="2800" baseline="-25000" dirty="0">
                <a:latin typeface="Times New Roman" pitchFamily="18" charset="0"/>
                <a:cs typeface="Times New Roman" pitchFamily="18" charset="0"/>
              </a:rPr>
              <a:t>4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2800" dirty="0"/>
          </a:p>
        </p:txBody>
      </p:sp>
      <p:cxnSp>
        <p:nvCxnSpPr>
          <p:cNvPr id="20" name="Connettore 1 19"/>
          <p:cNvCxnSpPr>
            <a:stCxn id="24" idx="1"/>
            <a:endCxn id="15" idx="3"/>
          </p:cNvCxnSpPr>
          <p:nvPr/>
        </p:nvCxnSpPr>
        <p:spPr>
          <a:xfrm flipH="1">
            <a:off x="3686638" y="3299722"/>
            <a:ext cx="338774" cy="0"/>
          </a:xfrm>
          <a:prstGeom prst="line">
            <a:avLst/>
          </a:prstGeom>
          <a:ln w="31750"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ettangolo 23"/>
          <p:cNvSpPr/>
          <p:nvPr/>
        </p:nvSpPr>
        <p:spPr>
          <a:xfrm>
            <a:off x="4025412" y="2975686"/>
            <a:ext cx="1008112" cy="648072"/>
          </a:xfrm>
          <a:prstGeom prst="rect">
            <a:avLst/>
          </a:prstGeom>
          <a:noFill/>
          <a:ln w="508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5" name="CasellaDiTesto 24"/>
          <p:cNvSpPr txBox="1"/>
          <p:nvPr/>
        </p:nvSpPr>
        <p:spPr>
          <a:xfrm>
            <a:off x="4217334" y="3028530"/>
            <a:ext cx="66396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b</a:t>
            </a:r>
            <a:r>
              <a:rPr lang="en-US" sz="2800" baseline="-25000" dirty="0">
                <a:latin typeface="Times New Roman" pitchFamily="18" charset="0"/>
                <a:cs typeface="Times New Roman" pitchFamily="18" charset="0"/>
              </a:rPr>
              <a:t>5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2800" dirty="0"/>
          </a:p>
        </p:txBody>
      </p:sp>
      <p:cxnSp>
        <p:nvCxnSpPr>
          <p:cNvPr id="21" name="Connettore 1 20"/>
          <p:cNvCxnSpPr>
            <a:stCxn id="13" idx="1"/>
            <a:endCxn id="37" idx="3"/>
          </p:cNvCxnSpPr>
          <p:nvPr/>
        </p:nvCxnSpPr>
        <p:spPr>
          <a:xfrm flipH="1">
            <a:off x="1032975" y="4129817"/>
            <a:ext cx="277399" cy="2102"/>
          </a:xfrm>
          <a:prstGeom prst="line">
            <a:avLst/>
          </a:prstGeom>
          <a:ln w="31750"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ttangolo 22"/>
          <p:cNvSpPr/>
          <p:nvPr/>
        </p:nvSpPr>
        <p:spPr>
          <a:xfrm>
            <a:off x="1331640" y="3933056"/>
            <a:ext cx="1008112" cy="45719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ttangolo 27"/>
          <p:cNvSpPr/>
          <p:nvPr/>
        </p:nvSpPr>
        <p:spPr>
          <a:xfrm>
            <a:off x="1331640" y="6021288"/>
            <a:ext cx="3744416" cy="360040"/>
          </a:xfrm>
          <a:prstGeom prst="rect">
            <a:avLst/>
          </a:prstGeom>
          <a:solidFill>
            <a:schemeClr val="accent2">
              <a:alpha val="56000"/>
            </a:schemeClr>
          </a:solidFill>
          <a:ln w="38100"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Freccia a destra 28"/>
          <p:cNvSpPr/>
          <p:nvPr/>
        </p:nvSpPr>
        <p:spPr>
          <a:xfrm>
            <a:off x="2659683" y="6000022"/>
            <a:ext cx="720080" cy="36004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" name="Immagine 29"/>
          <p:cNvPicPr>
            <a:picLocks noChangeAspect="1"/>
          </p:cNvPicPr>
          <p:nvPr/>
        </p:nvPicPr>
        <p:blipFill>
          <a:blip r:embed="rId3" cstate="print">
            <a:alphaModFix/>
            <a:lum/>
          </a:blip>
          <a:srcRect/>
          <a:stretch>
            <a:fillRect/>
          </a:stretch>
        </p:blipFill>
        <p:spPr>
          <a:xfrm>
            <a:off x="3857769" y="5157192"/>
            <a:ext cx="786239" cy="1080120"/>
          </a:xfrm>
          <a:prstGeom prst="rect">
            <a:avLst/>
          </a:prstGeom>
          <a:noFill/>
          <a:ln>
            <a:noFill/>
          </a:ln>
        </p:spPr>
      </p:pic>
      <p:pic>
        <p:nvPicPr>
          <p:cNvPr id="31" name="Immagine 30"/>
          <p:cNvPicPr>
            <a:picLocks noChangeAspect="1"/>
          </p:cNvPicPr>
          <p:nvPr/>
        </p:nvPicPr>
        <p:blipFill>
          <a:blip r:embed="rId4" cstate="print">
            <a:alphaModFix/>
            <a:lum/>
          </a:blip>
          <a:srcRect/>
          <a:stretch>
            <a:fillRect/>
          </a:stretch>
        </p:blipFill>
        <p:spPr>
          <a:xfrm>
            <a:off x="1344304" y="5157192"/>
            <a:ext cx="923440" cy="1120541"/>
          </a:xfrm>
          <a:prstGeom prst="rect">
            <a:avLst/>
          </a:prstGeom>
          <a:noFill/>
          <a:ln>
            <a:noFill/>
          </a:ln>
        </p:spPr>
      </p:pic>
      <p:pic>
        <p:nvPicPr>
          <p:cNvPr id="1031" name="Picture 7" descr="Risultati immagini per bitcoin cartoon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627784" y="5271732"/>
            <a:ext cx="694234" cy="694234"/>
          </a:xfrm>
          <a:prstGeom prst="rect">
            <a:avLst/>
          </a:prstGeom>
          <a:noFill/>
        </p:spPr>
      </p:pic>
      <p:cxnSp>
        <p:nvCxnSpPr>
          <p:cNvPr id="33" name="Connettore 1 32"/>
          <p:cNvCxnSpPr/>
          <p:nvPr/>
        </p:nvCxnSpPr>
        <p:spPr>
          <a:xfrm>
            <a:off x="2123728" y="3973165"/>
            <a:ext cx="288032" cy="2048123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CasellaDiTesto 34"/>
          <p:cNvSpPr txBox="1"/>
          <p:nvPr/>
        </p:nvSpPr>
        <p:spPr>
          <a:xfrm>
            <a:off x="179512" y="1599183"/>
            <a:ext cx="849694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Assumption: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Bob only ships the purchased goods to Alice once another block b</a:t>
            </a:r>
            <a:r>
              <a:rPr lang="en-US" sz="2000" baseline="-25000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has been appended to b</a:t>
            </a:r>
            <a:r>
              <a:rPr lang="en-US" sz="2000" baseline="-25000" dirty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37" name="Rettangolo 36"/>
          <p:cNvSpPr/>
          <p:nvPr/>
        </p:nvSpPr>
        <p:spPr>
          <a:xfrm>
            <a:off x="24863" y="3807883"/>
            <a:ext cx="1008112" cy="648072"/>
          </a:xfrm>
          <a:prstGeom prst="rect">
            <a:avLst/>
          </a:prstGeom>
          <a:noFill/>
          <a:ln w="508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8" name="CasellaDiTesto 37"/>
          <p:cNvSpPr txBox="1"/>
          <p:nvPr/>
        </p:nvSpPr>
        <p:spPr>
          <a:xfrm>
            <a:off x="208988" y="3892947"/>
            <a:ext cx="66396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b</a:t>
            </a:r>
            <a:r>
              <a:rPr lang="en-US" sz="2800" baseline="-25000" dirty="0">
                <a:latin typeface="Times New Roman" pitchFamily="18" charset="0"/>
                <a:cs typeface="Times New Roman" pitchFamily="18" charset="0"/>
              </a:rPr>
              <a:t>0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2800" dirty="0"/>
          </a:p>
        </p:txBody>
      </p:sp>
      <p:pic>
        <p:nvPicPr>
          <p:cNvPr id="45" name="Immagine 44"/>
          <p:cNvPicPr>
            <a:picLocks noChangeAspect="1"/>
          </p:cNvPicPr>
          <p:nvPr/>
        </p:nvPicPr>
        <p:blipFill>
          <a:blip r:embed="rId6" cstate="print">
            <a:alphaModFix/>
            <a:lum/>
          </a:blip>
          <a:srcRect/>
          <a:stretch>
            <a:fillRect/>
          </a:stretch>
        </p:blipFill>
        <p:spPr>
          <a:xfrm>
            <a:off x="645490" y="2442154"/>
            <a:ext cx="419384" cy="508898"/>
          </a:xfrm>
          <a:prstGeom prst="rect">
            <a:avLst/>
          </a:prstGeom>
          <a:solidFill>
            <a:schemeClr val="bg1"/>
          </a:solidFill>
          <a:ln>
            <a:noFill/>
          </a:ln>
        </p:spPr>
      </p:pic>
      <p:sp>
        <p:nvSpPr>
          <p:cNvPr id="46" name="CasellaDiTesto 45"/>
          <p:cNvSpPr txBox="1"/>
          <p:nvPr/>
        </p:nvSpPr>
        <p:spPr>
          <a:xfrm>
            <a:off x="5508104" y="2276872"/>
            <a:ext cx="36358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</a:t>
            </a:r>
            <a:r>
              <a:rPr lang="en-US" sz="20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fraction of the computational   </a:t>
            </a:r>
          </a:p>
          <a:p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    power controlled by Alice</a:t>
            </a:r>
          </a:p>
        </p:txBody>
      </p:sp>
      <p:sp>
        <p:nvSpPr>
          <p:cNvPr id="47" name="CasellaDiTesto 46"/>
          <p:cNvSpPr txBox="1"/>
          <p:nvPr/>
        </p:nvSpPr>
        <p:spPr>
          <a:xfrm>
            <a:off x="5864537" y="3861048"/>
            <a:ext cx="317195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itchFamily="18" charset="0"/>
                <a:cs typeface="Times New Roman" pitchFamily="18" charset="0"/>
                <a:sym typeface="Symbol"/>
              </a:rPr>
              <a:t>probability of mining 3 blocks in a row</a:t>
            </a:r>
            <a:r>
              <a:rPr lang="en-US" sz="24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: </a:t>
            </a:r>
            <a:r>
              <a:rPr lang="en-US" sz="2400" baseline="300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3</a:t>
            </a:r>
            <a:r>
              <a:rPr lang="en-US" sz="24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 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8" name="Rettangolo 47"/>
          <p:cNvSpPr/>
          <p:nvPr/>
        </p:nvSpPr>
        <p:spPr>
          <a:xfrm>
            <a:off x="4046678" y="3109069"/>
            <a:ext cx="1008112" cy="45719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Rettangolo 48"/>
          <p:cNvSpPr/>
          <p:nvPr/>
        </p:nvSpPr>
        <p:spPr>
          <a:xfrm>
            <a:off x="5292080" y="6021288"/>
            <a:ext cx="3744416" cy="360040"/>
          </a:xfrm>
          <a:prstGeom prst="rect">
            <a:avLst/>
          </a:prstGeom>
          <a:solidFill>
            <a:schemeClr val="accent2">
              <a:alpha val="56000"/>
            </a:schemeClr>
          </a:solidFill>
          <a:ln w="38100"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Freccia a destra 49"/>
          <p:cNvSpPr/>
          <p:nvPr/>
        </p:nvSpPr>
        <p:spPr>
          <a:xfrm>
            <a:off x="6620123" y="6000022"/>
            <a:ext cx="720080" cy="36004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1" name="Immagine 50"/>
          <p:cNvPicPr>
            <a:picLocks noChangeAspect="1"/>
          </p:cNvPicPr>
          <p:nvPr/>
        </p:nvPicPr>
        <p:blipFill>
          <a:blip r:embed="rId4" cstate="print">
            <a:alphaModFix/>
            <a:lum/>
          </a:blip>
          <a:srcRect/>
          <a:stretch>
            <a:fillRect/>
          </a:stretch>
        </p:blipFill>
        <p:spPr>
          <a:xfrm>
            <a:off x="5304744" y="5157192"/>
            <a:ext cx="923440" cy="1120541"/>
          </a:xfrm>
          <a:prstGeom prst="rect">
            <a:avLst/>
          </a:prstGeom>
          <a:noFill/>
          <a:ln>
            <a:noFill/>
          </a:ln>
        </p:spPr>
      </p:pic>
      <p:pic>
        <p:nvPicPr>
          <p:cNvPr id="52" name="Picture 7" descr="Risultati immagini per bitcoin cartoon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588224" y="5271732"/>
            <a:ext cx="694234" cy="694234"/>
          </a:xfrm>
          <a:prstGeom prst="rect">
            <a:avLst/>
          </a:prstGeom>
          <a:noFill/>
        </p:spPr>
      </p:pic>
      <p:cxnSp>
        <p:nvCxnSpPr>
          <p:cNvPr id="53" name="Connettore 1 52"/>
          <p:cNvCxnSpPr/>
          <p:nvPr/>
        </p:nvCxnSpPr>
        <p:spPr>
          <a:xfrm>
            <a:off x="4860032" y="3140968"/>
            <a:ext cx="432048" cy="2808312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4" name="Immagine 53"/>
          <p:cNvPicPr>
            <a:picLocks noChangeAspect="1"/>
          </p:cNvPicPr>
          <p:nvPr/>
        </p:nvPicPr>
        <p:blipFill>
          <a:blip r:embed="rId7" cstate="print">
            <a:alphaModFix/>
            <a:lum/>
          </a:blip>
          <a:srcRect/>
          <a:stretch>
            <a:fillRect/>
          </a:stretch>
        </p:blipFill>
        <p:spPr>
          <a:xfrm>
            <a:off x="8100392" y="5157192"/>
            <a:ext cx="748312" cy="115466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237716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 animBg="1"/>
      <p:bldP spid="15" grpId="0" animBg="1"/>
      <p:bldP spid="17" grpId="0"/>
      <p:bldP spid="18" grpId="0"/>
      <p:bldP spid="19" grpId="0"/>
      <p:bldP spid="24" grpId="0" animBg="1"/>
      <p:bldP spid="25" grpId="0"/>
      <p:bldP spid="23" grpId="0" animBg="1"/>
      <p:bldP spid="28" grpId="0" animBg="1"/>
      <p:bldP spid="29" grpId="0" animBg="1"/>
      <p:bldP spid="35" grpId="0"/>
      <p:bldP spid="46" grpId="0"/>
      <p:bldP spid="47" grpId="0"/>
      <p:bldP spid="48" grpId="0" animBg="1"/>
      <p:bldP spid="49" grpId="0" animBg="1"/>
      <p:bldP spid="50" grpId="0" animBg="1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" name="Immagine 43" descr="miner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5496" y="2348880"/>
            <a:ext cx="1728192" cy="1296144"/>
          </a:xfrm>
          <a:prstGeom prst="rect">
            <a:avLst/>
          </a:prstGeom>
        </p:spPr>
      </p:pic>
      <p:sp>
        <p:nvSpPr>
          <p:cNvPr id="6" name="CasellaDiTesto 5"/>
          <p:cNvSpPr txBox="1"/>
          <p:nvPr/>
        </p:nvSpPr>
        <p:spPr>
          <a:xfrm>
            <a:off x="107504" y="44625"/>
            <a:ext cx="88569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6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The Double-Spend Attack</a:t>
            </a:r>
            <a:endParaRPr lang="en-US" sz="3600" baseline="30000" dirty="0">
              <a:solidFill>
                <a:srgbClr val="0033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CasellaDiTesto 7"/>
          <p:cNvSpPr txBox="1"/>
          <p:nvPr/>
        </p:nvSpPr>
        <p:spPr>
          <a:xfrm>
            <a:off x="179512" y="807095"/>
            <a:ext cx="84969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Idea: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miners deliberately create forks.</a:t>
            </a:r>
          </a:p>
        </p:txBody>
      </p:sp>
      <p:sp>
        <p:nvSpPr>
          <p:cNvPr id="9" name="Rettangolo 8"/>
          <p:cNvSpPr/>
          <p:nvPr/>
        </p:nvSpPr>
        <p:spPr>
          <a:xfrm>
            <a:off x="2678526" y="3805781"/>
            <a:ext cx="1008112" cy="648072"/>
          </a:xfrm>
          <a:prstGeom prst="rect">
            <a:avLst/>
          </a:prstGeom>
          <a:noFill/>
          <a:ln w="508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10" name="Connettore 1 9"/>
          <p:cNvCxnSpPr>
            <a:stCxn id="11" idx="1"/>
            <a:endCxn id="37" idx="3"/>
          </p:cNvCxnSpPr>
          <p:nvPr/>
        </p:nvCxnSpPr>
        <p:spPr>
          <a:xfrm flipH="1">
            <a:off x="1032975" y="3302145"/>
            <a:ext cx="277399" cy="829774"/>
          </a:xfrm>
          <a:prstGeom prst="line">
            <a:avLst/>
          </a:prstGeom>
          <a:ln w="31750"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ttangolo 10"/>
          <p:cNvSpPr/>
          <p:nvPr/>
        </p:nvSpPr>
        <p:spPr>
          <a:xfrm>
            <a:off x="1310374" y="2978109"/>
            <a:ext cx="1008112" cy="648072"/>
          </a:xfrm>
          <a:prstGeom prst="rect">
            <a:avLst/>
          </a:prstGeom>
          <a:noFill/>
          <a:ln w="508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12" name="Connettore 1 11"/>
          <p:cNvCxnSpPr>
            <a:stCxn id="9" idx="1"/>
            <a:endCxn id="13" idx="3"/>
          </p:cNvCxnSpPr>
          <p:nvPr/>
        </p:nvCxnSpPr>
        <p:spPr>
          <a:xfrm flipH="1">
            <a:off x="2318486" y="4129817"/>
            <a:ext cx="360040" cy="0"/>
          </a:xfrm>
          <a:prstGeom prst="line">
            <a:avLst/>
          </a:prstGeom>
          <a:ln w="31750"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ttangolo 12"/>
          <p:cNvSpPr/>
          <p:nvPr/>
        </p:nvSpPr>
        <p:spPr>
          <a:xfrm>
            <a:off x="1310374" y="3805781"/>
            <a:ext cx="1008112" cy="648072"/>
          </a:xfrm>
          <a:prstGeom prst="rect">
            <a:avLst/>
          </a:prstGeom>
          <a:noFill/>
          <a:ln w="508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14" name="Connettore 1 13"/>
          <p:cNvCxnSpPr>
            <a:stCxn id="15" idx="1"/>
            <a:endCxn id="11" idx="3"/>
          </p:cNvCxnSpPr>
          <p:nvPr/>
        </p:nvCxnSpPr>
        <p:spPr>
          <a:xfrm flipH="1">
            <a:off x="2318486" y="3299722"/>
            <a:ext cx="360040" cy="2423"/>
          </a:xfrm>
          <a:prstGeom prst="line">
            <a:avLst/>
          </a:prstGeom>
          <a:ln w="31750"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ttangolo 14"/>
          <p:cNvSpPr/>
          <p:nvPr/>
        </p:nvSpPr>
        <p:spPr>
          <a:xfrm>
            <a:off x="2678526" y="2975686"/>
            <a:ext cx="1008112" cy="648072"/>
          </a:xfrm>
          <a:prstGeom prst="rect">
            <a:avLst/>
          </a:prstGeom>
          <a:noFill/>
          <a:ln w="508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6" name="CasellaDiTesto 15"/>
          <p:cNvSpPr txBox="1"/>
          <p:nvPr/>
        </p:nvSpPr>
        <p:spPr>
          <a:xfrm>
            <a:off x="1515765" y="3869258"/>
            <a:ext cx="66396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b</a:t>
            </a:r>
            <a:r>
              <a:rPr lang="en-US" sz="2800" baseline="-25000" dirty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2800" dirty="0"/>
          </a:p>
        </p:txBody>
      </p:sp>
      <p:sp>
        <p:nvSpPr>
          <p:cNvPr id="17" name="CasellaDiTesto 16"/>
          <p:cNvSpPr txBox="1"/>
          <p:nvPr/>
        </p:nvSpPr>
        <p:spPr>
          <a:xfrm>
            <a:off x="2868025" y="3869258"/>
            <a:ext cx="66396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b</a:t>
            </a:r>
            <a:r>
              <a:rPr lang="en-US" sz="2800" baseline="-25000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2800" dirty="0"/>
          </a:p>
        </p:txBody>
      </p:sp>
      <p:sp>
        <p:nvSpPr>
          <p:cNvPr id="18" name="CasellaDiTesto 17"/>
          <p:cNvSpPr txBox="1"/>
          <p:nvPr/>
        </p:nvSpPr>
        <p:spPr>
          <a:xfrm>
            <a:off x="1454390" y="3050117"/>
            <a:ext cx="57419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b</a:t>
            </a:r>
            <a:r>
              <a:rPr lang="en-US" sz="2800" baseline="-25000" dirty="0">
                <a:latin typeface="Times New Roman" pitchFamily="18" charset="0"/>
                <a:cs typeface="Times New Roman" pitchFamily="18" charset="0"/>
              </a:rPr>
              <a:t>3</a:t>
            </a:r>
            <a:endParaRPr lang="en-US" sz="2800" dirty="0"/>
          </a:p>
        </p:txBody>
      </p:sp>
      <p:sp>
        <p:nvSpPr>
          <p:cNvPr id="19" name="CasellaDiTesto 18"/>
          <p:cNvSpPr txBox="1"/>
          <p:nvPr/>
        </p:nvSpPr>
        <p:spPr>
          <a:xfrm>
            <a:off x="2862651" y="3039484"/>
            <a:ext cx="66396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b</a:t>
            </a:r>
            <a:r>
              <a:rPr lang="en-US" sz="2800" baseline="-25000" dirty="0">
                <a:latin typeface="Times New Roman" pitchFamily="18" charset="0"/>
                <a:cs typeface="Times New Roman" pitchFamily="18" charset="0"/>
              </a:rPr>
              <a:t>4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2800" dirty="0"/>
          </a:p>
        </p:txBody>
      </p:sp>
      <p:cxnSp>
        <p:nvCxnSpPr>
          <p:cNvPr id="20" name="Connettore 1 19"/>
          <p:cNvCxnSpPr>
            <a:stCxn id="24" idx="1"/>
            <a:endCxn id="15" idx="3"/>
          </p:cNvCxnSpPr>
          <p:nvPr/>
        </p:nvCxnSpPr>
        <p:spPr>
          <a:xfrm flipH="1">
            <a:off x="3686638" y="3299722"/>
            <a:ext cx="338774" cy="0"/>
          </a:xfrm>
          <a:prstGeom prst="line">
            <a:avLst/>
          </a:prstGeom>
          <a:ln w="31750"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ettangolo 23"/>
          <p:cNvSpPr/>
          <p:nvPr/>
        </p:nvSpPr>
        <p:spPr>
          <a:xfrm>
            <a:off x="4025412" y="2975686"/>
            <a:ext cx="1008112" cy="648072"/>
          </a:xfrm>
          <a:prstGeom prst="rect">
            <a:avLst/>
          </a:prstGeom>
          <a:noFill/>
          <a:ln w="508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5" name="CasellaDiTesto 24"/>
          <p:cNvSpPr txBox="1"/>
          <p:nvPr/>
        </p:nvSpPr>
        <p:spPr>
          <a:xfrm>
            <a:off x="4217334" y="3028530"/>
            <a:ext cx="66396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b</a:t>
            </a:r>
            <a:r>
              <a:rPr lang="en-US" sz="2800" baseline="-25000" dirty="0">
                <a:latin typeface="Times New Roman" pitchFamily="18" charset="0"/>
                <a:cs typeface="Times New Roman" pitchFamily="18" charset="0"/>
              </a:rPr>
              <a:t>5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2800" dirty="0"/>
          </a:p>
        </p:txBody>
      </p:sp>
      <p:cxnSp>
        <p:nvCxnSpPr>
          <p:cNvPr id="21" name="Connettore 1 20"/>
          <p:cNvCxnSpPr>
            <a:stCxn id="13" idx="1"/>
            <a:endCxn id="37" idx="3"/>
          </p:cNvCxnSpPr>
          <p:nvPr/>
        </p:nvCxnSpPr>
        <p:spPr>
          <a:xfrm flipH="1">
            <a:off x="1032975" y="4129817"/>
            <a:ext cx="277399" cy="2102"/>
          </a:xfrm>
          <a:prstGeom prst="line">
            <a:avLst/>
          </a:prstGeom>
          <a:ln w="31750"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ttangolo 22"/>
          <p:cNvSpPr/>
          <p:nvPr/>
        </p:nvSpPr>
        <p:spPr>
          <a:xfrm>
            <a:off x="1331640" y="3933056"/>
            <a:ext cx="1008112" cy="45719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ttangolo 27"/>
          <p:cNvSpPr/>
          <p:nvPr/>
        </p:nvSpPr>
        <p:spPr>
          <a:xfrm>
            <a:off x="1331640" y="6021288"/>
            <a:ext cx="3744416" cy="360040"/>
          </a:xfrm>
          <a:prstGeom prst="rect">
            <a:avLst/>
          </a:prstGeom>
          <a:solidFill>
            <a:schemeClr val="accent2">
              <a:alpha val="56000"/>
            </a:schemeClr>
          </a:solidFill>
          <a:ln w="38100"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Freccia a destra 28"/>
          <p:cNvSpPr/>
          <p:nvPr/>
        </p:nvSpPr>
        <p:spPr>
          <a:xfrm>
            <a:off x="2659683" y="6000022"/>
            <a:ext cx="720080" cy="36004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" name="Immagine 29"/>
          <p:cNvPicPr>
            <a:picLocks noChangeAspect="1"/>
          </p:cNvPicPr>
          <p:nvPr/>
        </p:nvPicPr>
        <p:blipFill>
          <a:blip r:embed="rId3" cstate="print">
            <a:alphaModFix/>
            <a:lum/>
          </a:blip>
          <a:srcRect/>
          <a:stretch>
            <a:fillRect/>
          </a:stretch>
        </p:blipFill>
        <p:spPr>
          <a:xfrm>
            <a:off x="3857769" y="5157192"/>
            <a:ext cx="786239" cy="1080120"/>
          </a:xfrm>
          <a:prstGeom prst="rect">
            <a:avLst/>
          </a:prstGeom>
          <a:noFill/>
          <a:ln>
            <a:noFill/>
          </a:ln>
        </p:spPr>
      </p:pic>
      <p:pic>
        <p:nvPicPr>
          <p:cNvPr id="31" name="Immagine 30"/>
          <p:cNvPicPr>
            <a:picLocks noChangeAspect="1"/>
          </p:cNvPicPr>
          <p:nvPr/>
        </p:nvPicPr>
        <p:blipFill>
          <a:blip r:embed="rId4" cstate="print">
            <a:alphaModFix/>
            <a:lum/>
          </a:blip>
          <a:srcRect/>
          <a:stretch>
            <a:fillRect/>
          </a:stretch>
        </p:blipFill>
        <p:spPr>
          <a:xfrm>
            <a:off x="1344304" y="5157192"/>
            <a:ext cx="923440" cy="1120541"/>
          </a:xfrm>
          <a:prstGeom prst="rect">
            <a:avLst/>
          </a:prstGeom>
          <a:noFill/>
          <a:ln>
            <a:noFill/>
          </a:ln>
        </p:spPr>
      </p:pic>
      <p:pic>
        <p:nvPicPr>
          <p:cNvPr id="1031" name="Picture 7" descr="Risultati immagini per bitcoin cartoon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627784" y="5271732"/>
            <a:ext cx="694234" cy="694234"/>
          </a:xfrm>
          <a:prstGeom prst="rect">
            <a:avLst/>
          </a:prstGeom>
          <a:noFill/>
        </p:spPr>
      </p:pic>
      <p:cxnSp>
        <p:nvCxnSpPr>
          <p:cNvPr id="33" name="Connettore 1 32"/>
          <p:cNvCxnSpPr/>
          <p:nvPr/>
        </p:nvCxnSpPr>
        <p:spPr>
          <a:xfrm>
            <a:off x="2123728" y="3973165"/>
            <a:ext cx="288032" cy="2048123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CasellaDiTesto 34"/>
          <p:cNvSpPr txBox="1"/>
          <p:nvPr/>
        </p:nvSpPr>
        <p:spPr>
          <a:xfrm>
            <a:off x="179512" y="1599183"/>
            <a:ext cx="849694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Assumption: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Bob only ships the purchased goods to Alice once </a:t>
            </a:r>
            <a:r>
              <a:rPr lang="en-US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other blocks have been appended to b</a:t>
            </a:r>
            <a:r>
              <a:rPr lang="en-US" sz="2000" baseline="-25000" dirty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37" name="Rettangolo 36"/>
          <p:cNvSpPr/>
          <p:nvPr/>
        </p:nvSpPr>
        <p:spPr>
          <a:xfrm>
            <a:off x="24863" y="3807883"/>
            <a:ext cx="1008112" cy="648072"/>
          </a:xfrm>
          <a:prstGeom prst="rect">
            <a:avLst/>
          </a:prstGeom>
          <a:noFill/>
          <a:ln w="508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8" name="CasellaDiTesto 37"/>
          <p:cNvSpPr txBox="1"/>
          <p:nvPr/>
        </p:nvSpPr>
        <p:spPr>
          <a:xfrm>
            <a:off x="208988" y="3892947"/>
            <a:ext cx="66396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b</a:t>
            </a:r>
            <a:r>
              <a:rPr lang="en-US" sz="2800" baseline="-25000" dirty="0">
                <a:latin typeface="Times New Roman" pitchFamily="18" charset="0"/>
                <a:cs typeface="Times New Roman" pitchFamily="18" charset="0"/>
              </a:rPr>
              <a:t>0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2800" dirty="0"/>
          </a:p>
        </p:txBody>
      </p:sp>
      <p:pic>
        <p:nvPicPr>
          <p:cNvPr id="45" name="Immagine 44"/>
          <p:cNvPicPr>
            <a:picLocks noChangeAspect="1"/>
          </p:cNvPicPr>
          <p:nvPr/>
        </p:nvPicPr>
        <p:blipFill>
          <a:blip r:embed="rId6" cstate="print">
            <a:alphaModFix/>
            <a:lum/>
          </a:blip>
          <a:srcRect/>
          <a:stretch>
            <a:fillRect/>
          </a:stretch>
        </p:blipFill>
        <p:spPr>
          <a:xfrm>
            <a:off x="645490" y="2442154"/>
            <a:ext cx="419384" cy="508898"/>
          </a:xfrm>
          <a:prstGeom prst="rect">
            <a:avLst/>
          </a:prstGeom>
          <a:solidFill>
            <a:schemeClr val="bg1"/>
          </a:solidFill>
          <a:ln>
            <a:noFill/>
          </a:ln>
        </p:spPr>
      </p:pic>
      <p:sp>
        <p:nvSpPr>
          <p:cNvPr id="46" name="CasellaDiTesto 45"/>
          <p:cNvSpPr txBox="1"/>
          <p:nvPr/>
        </p:nvSpPr>
        <p:spPr>
          <a:xfrm>
            <a:off x="5508104" y="2276872"/>
            <a:ext cx="36358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</a:t>
            </a:r>
            <a:r>
              <a:rPr lang="en-US" sz="20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fraction of the computational   </a:t>
            </a:r>
          </a:p>
          <a:p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    power controlled by Alice</a:t>
            </a:r>
          </a:p>
        </p:txBody>
      </p:sp>
      <p:sp>
        <p:nvSpPr>
          <p:cNvPr id="34" name="Rettangolo 33"/>
          <p:cNvSpPr/>
          <p:nvPr/>
        </p:nvSpPr>
        <p:spPr>
          <a:xfrm>
            <a:off x="4046678" y="3109069"/>
            <a:ext cx="1008112" cy="45719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ttangolo 35"/>
          <p:cNvSpPr/>
          <p:nvPr/>
        </p:nvSpPr>
        <p:spPr>
          <a:xfrm>
            <a:off x="5292080" y="6021288"/>
            <a:ext cx="3744416" cy="360040"/>
          </a:xfrm>
          <a:prstGeom prst="rect">
            <a:avLst/>
          </a:prstGeom>
          <a:solidFill>
            <a:schemeClr val="accent2">
              <a:alpha val="56000"/>
            </a:schemeClr>
          </a:solidFill>
          <a:ln w="38100"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Freccia a destra 38"/>
          <p:cNvSpPr/>
          <p:nvPr/>
        </p:nvSpPr>
        <p:spPr>
          <a:xfrm>
            <a:off x="6620123" y="6000022"/>
            <a:ext cx="720080" cy="36004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1" name="Immagine 40"/>
          <p:cNvPicPr>
            <a:picLocks noChangeAspect="1"/>
          </p:cNvPicPr>
          <p:nvPr/>
        </p:nvPicPr>
        <p:blipFill>
          <a:blip r:embed="rId4" cstate="print">
            <a:alphaModFix/>
            <a:lum/>
          </a:blip>
          <a:srcRect/>
          <a:stretch>
            <a:fillRect/>
          </a:stretch>
        </p:blipFill>
        <p:spPr>
          <a:xfrm>
            <a:off x="5304744" y="5157192"/>
            <a:ext cx="923440" cy="1120541"/>
          </a:xfrm>
          <a:prstGeom prst="rect">
            <a:avLst/>
          </a:prstGeom>
          <a:noFill/>
          <a:ln>
            <a:noFill/>
          </a:ln>
        </p:spPr>
      </p:pic>
      <p:pic>
        <p:nvPicPr>
          <p:cNvPr id="42" name="Picture 7" descr="Risultati immagini per bitcoin cartoon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588224" y="5271732"/>
            <a:ext cx="694234" cy="694234"/>
          </a:xfrm>
          <a:prstGeom prst="rect">
            <a:avLst/>
          </a:prstGeom>
          <a:noFill/>
        </p:spPr>
      </p:pic>
      <p:cxnSp>
        <p:nvCxnSpPr>
          <p:cNvPr id="43" name="Connettore 1 42"/>
          <p:cNvCxnSpPr/>
          <p:nvPr/>
        </p:nvCxnSpPr>
        <p:spPr>
          <a:xfrm>
            <a:off x="4860032" y="3140968"/>
            <a:ext cx="432048" cy="2808312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9" name="Immagine 48"/>
          <p:cNvPicPr>
            <a:picLocks noChangeAspect="1"/>
          </p:cNvPicPr>
          <p:nvPr/>
        </p:nvPicPr>
        <p:blipFill>
          <a:blip r:embed="rId7" cstate="print">
            <a:alphaModFix/>
            <a:lum/>
          </a:blip>
          <a:srcRect/>
          <a:stretch>
            <a:fillRect/>
          </a:stretch>
        </p:blipFill>
        <p:spPr>
          <a:xfrm>
            <a:off x="8100392" y="5157192"/>
            <a:ext cx="748312" cy="1154662"/>
          </a:xfrm>
          <a:prstGeom prst="rect">
            <a:avLst/>
          </a:prstGeom>
          <a:noFill/>
          <a:ln>
            <a:noFill/>
          </a:ln>
        </p:spPr>
      </p:pic>
      <p:sp>
        <p:nvSpPr>
          <p:cNvPr id="47" name="CasellaDiTesto 46">
            <a:extLst>
              <a:ext uri="{FF2B5EF4-FFF2-40B4-BE49-F238E27FC236}">
                <a16:creationId xmlns:a16="http://schemas.microsoft.com/office/drawing/2014/main" id="{CDBB9D93-6D30-4904-A0FA-F4062D1FA4F8}"/>
              </a:ext>
            </a:extLst>
          </p:cNvPr>
          <p:cNvSpPr txBox="1"/>
          <p:nvPr/>
        </p:nvSpPr>
        <p:spPr>
          <a:xfrm>
            <a:off x="5774871" y="3861048"/>
            <a:ext cx="336913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itchFamily="18" charset="0"/>
                <a:cs typeface="Times New Roman" pitchFamily="18" charset="0"/>
                <a:sym typeface="Symbol"/>
              </a:rPr>
              <a:t>probability of mining 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k</a:t>
            </a:r>
            <a:r>
              <a:rPr lang="en-US" sz="2400" dirty="0">
                <a:latin typeface="Times New Roman" pitchFamily="18" charset="0"/>
                <a:cs typeface="Times New Roman" pitchFamily="18" charset="0"/>
                <a:sym typeface="Symbol"/>
              </a:rPr>
              <a:t>+2 blocks in a row </a:t>
            </a:r>
            <a:r>
              <a:rPr lang="en-US" sz="24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: </a:t>
            </a:r>
            <a:r>
              <a:rPr lang="en-US" sz="2400" baseline="30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k</a:t>
            </a:r>
            <a:r>
              <a:rPr lang="en-US" sz="2400" baseline="300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+2</a:t>
            </a:r>
            <a:r>
              <a:rPr lang="en-US" sz="24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 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85202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" name="Immagine 43" descr="miner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5496" y="2348880"/>
            <a:ext cx="1728192" cy="1296144"/>
          </a:xfrm>
          <a:prstGeom prst="rect">
            <a:avLst/>
          </a:prstGeom>
        </p:spPr>
      </p:pic>
      <p:sp>
        <p:nvSpPr>
          <p:cNvPr id="6" name="CasellaDiTesto 5"/>
          <p:cNvSpPr txBox="1"/>
          <p:nvPr/>
        </p:nvSpPr>
        <p:spPr>
          <a:xfrm>
            <a:off x="107504" y="44625"/>
            <a:ext cx="88569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6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The Double-Spend Attack</a:t>
            </a:r>
            <a:endParaRPr lang="en-US" sz="3600" baseline="30000" dirty="0">
              <a:solidFill>
                <a:srgbClr val="0033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CasellaDiTesto 7"/>
          <p:cNvSpPr txBox="1"/>
          <p:nvPr/>
        </p:nvSpPr>
        <p:spPr>
          <a:xfrm>
            <a:off x="179512" y="807095"/>
            <a:ext cx="84969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Idea: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miners deliberately create forks.</a:t>
            </a:r>
          </a:p>
        </p:txBody>
      </p:sp>
      <p:sp>
        <p:nvSpPr>
          <p:cNvPr id="9" name="Rettangolo 8"/>
          <p:cNvSpPr/>
          <p:nvPr/>
        </p:nvSpPr>
        <p:spPr>
          <a:xfrm>
            <a:off x="2678526" y="3805781"/>
            <a:ext cx="1008112" cy="648072"/>
          </a:xfrm>
          <a:prstGeom prst="rect">
            <a:avLst/>
          </a:prstGeom>
          <a:noFill/>
          <a:ln w="508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10" name="Connettore 1 9"/>
          <p:cNvCxnSpPr>
            <a:stCxn id="11" idx="1"/>
            <a:endCxn id="37" idx="3"/>
          </p:cNvCxnSpPr>
          <p:nvPr/>
        </p:nvCxnSpPr>
        <p:spPr>
          <a:xfrm flipH="1">
            <a:off x="1032975" y="3302145"/>
            <a:ext cx="277399" cy="829774"/>
          </a:xfrm>
          <a:prstGeom prst="line">
            <a:avLst/>
          </a:prstGeom>
          <a:ln w="31750"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ttangolo 10"/>
          <p:cNvSpPr/>
          <p:nvPr/>
        </p:nvSpPr>
        <p:spPr>
          <a:xfrm>
            <a:off x="1310374" y="2978109"/>
            <a:ext cx="1008112" cy="648072"/>
          </a:xfrm>
          <a:prstGeom prst="rect">
            <a:avLst/>
          </a:prstGeom>
          <a:noFill/>
          <a:ln w="508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12" name="Connettore 1 11"/>
          <p:cNvCxnSpPr>
            <a:stCxn id="9" idx="1"/>
            <a:endCxn id="13" idx="3"/>
          </p:cNvCxnSpPr>
          <p:nvPr/>
        </p:nvCxnSpPr>
        <p:spPr>
          <a:xfrm flipH="1">
            <a:off x="2318486" y="4129817"/>
            <a:ext cx="360040" cy="0"/>
          </a:xfrm>
          <a:prstGeom prst="line">
            <a:avLst/>
          </a:prstGeom>
          <a:ln w="31750"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ttangolo 12"/>
          <p:cNvSpPr/>
          <p:nvPr/>
        </p:nvSpPr>
        <p:spPr>
          <a:xfrm>
            <a:off x="1310374" y="3805781"/>
            <a:ext cx="1008112" cy="648072"/>
          </a:xfrm>
          <a:prstGeom prst="rect">
            <a:avLst/>
          </a:prstGeom>
          <a:noFill/>
          <a:ln w="508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14" name="Connettore 1 13"/>
          <p:cNvCxnSpPr>
            <a:stCxn id="15" idx="1"/>
            <a:endCxn id="11" idx="3"/>
          </p:cNvCxnSpPr>
          <p:nvPr/>
        </p:nvCxnSpPr>
        <p:spPr>
          <a:xfrm flipH="1">
            <a:off x="2318486" y="3299722"/>
            <a:ext cx="360040" cy="2423"/>
          </a:xfrm>
          <a:prstGeom prst="line">
            <a:avLst/>
          </a:prstGeom>
          <a:ln w="31750"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ttangolo 14"/>
          <p:cNvSpPr/>
          <p:nvPr/>
        </p:nvSpPr>
        <p:spPr>
          <a:xfrm>
            <a:off x="2678526" y="2975686"/>
            <a:ext cx="1008112" cy="648072"/>
          </a:xfrm>
          <a:prstGeom prst="rect">
            <a:avLst/>
          </a:prstGeom>
          <a:noFill/>
          <a:ln w="508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6" name="CasellaDiTesto 15"/>
          <p:cNvSpPr txBox="1"/>
          <p:nvPr/>
        </p:nvSpPr>
        <p:spPr>
          <a:xfrm>
            <a:off x="1515765" y="3869258"/>
            <a:ext cx="66396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b</a:t>
            </a:r>
            <a:r>
              <a:rPr lang="en-US" sz="2800" baseline="-25000" dirty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2800" dirty="0"/>
          </a:p>
        </p:txBody>
      </p:sp>
      <p:sp>
        <p:nvSpPr>
          <p:cNvPr id="17" name="CasellaDiTesto 16"/>
          <p:cNvSpPr txBox="1"/>
          <p:nvPr/>
        </p:nvSpPr>
        <p:spPr>
          <a:xfrm>
            <a:off x="2868025" y="3869258"/>
            <a:ext cx="66396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b</a:t>
            </a:r>
            <a:r>
              <a:rPr lang="en-US" sz="2800" baseline="-25000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2800" dirty="0"/>
          </a:p>
        </p:txBody>
      </p:sp>
      <p:sp>
        <p:nvSpPr>
          <p:cNvPr id="18" name="CasellaDiTesto 17"/>
          <p:cNvSpPr txBox="1"/>
          <p:nvPr/>
        </p:nvSpPr>
        <p:spPr>
          <a:xfrm>
            <a:off x="1454390" y="3050117"/>
            <a:ext cx="57419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b</a:t>
            </a:r>
            <a:r>
              <a:rPr lang="en-US" sz="2800" baseline="-25000" dirty="0">
                <a:latin typeface="Times New Roman" pitchFamily="18" charset="0"/>
                <a:cs typeface="Times New Roman" pitchFamily="18" charset="0"/>
              </a:rPr>
              <a:t>3</a:t>
            </a:r>
            <a:endParaRPr lang="en-US" sz="2800" dirty="0"/>
          </a:p>
        </p:txBody>
      </p:sp>
      <p:sp>
        <p:nvSpPr>
          <p:cNvPr id="19" name="CasellaDiTesto 18"/>
          <p:cNvSpPr txBox="1"/>
          <p:nvPr/>
        </p:nvSpPr>
        <p:spPr>
          <a:xfrm>
            <a:off x="2862651" y="3039484"/>
            <a:ext cx="66396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b</a:t>
            </a:r>
            <a:r>
              <a:rPr lang="en-US" sz="2800" baseline="-25000" dirty="0">
                <a:latin typeface="Times New Roman" pitchFamily="18" charset="0"/>
                <a:cs typeface="Times New Roman" pitchFamily="18" charset="0"/>
              </a:rPr>
              <a:t>4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2800" dirty="0"/>
          </a:p>
        </p:txBody>
      </p:sp>
      <p:cxnSp>
        <p:nvCxnSpPr>
          <p:cNvPr id="20" name="Connettore 1 19"/>
          <p:cNvCxnSpPr>
            <a:stCxn id="24" idx="1"/>
            <a:endCxn id="15" idx="3"/>
          </p:cNvCxnSpPr>
          <p:nvPr/>
        </p:nvCxnSpPr>
        <p:spPr>
          <a:xfrm flipH="1">
            <a:off x="3686638" y="3299722"/>
            <a:ext cx="338774" cy="0"/>
          </a:xfrm>
          <a:prstGeom prst="line">
            <a:avLst/>
          </a:prstGeom>
          <a:ln w="31750"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ettangolo 23"/>
          <p:cNvSpPr/>
          <p:nvPr/>
        </p:nvSpPr>
        <p:spPr>
          <a:xfrm>
            <a:off x="4025412" y="2975686"/>
            <a:ext cx="1008112" cy="648072"/>
          </a:xfrm>
          <a:prstGeom prst="rect">
            <a:avLst/>
          </a:prstGeom>
          <a:noFill/>
          <a:ln w="508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5" name="CasellaDiTesto 24"/>
          <p:cNvSpPr txBox="1"/>
          <p:nvPr/>
        </p:nvSpPr>
        <p:spPr>
          <a:xfrm>
            <a:off x="4217334" y="3028530"/>
            <a:ext cx="66396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b</a:t>
            </a:r>
            <a:r>
              <a:rPr lang="en-US" sz="2800" baseline="-25000" dirty="0">
                <a:latin typeface="Times New Roman" pitchFamily="18" charset="0"/>
                <a:cs typeface="Times New Roman" pitchFamily="18" charset="0"/>
              </a:rPr>
              <a:t>5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2800" dirty="0"/>
          </a:p>
        </p:txBody>
      </p:sp>
      <p:cxnSp>
        <p:nvCxnSpPr>
          <p:cNvPr id="21" name="Connettore 1 20"/>
          <p:cNvCxnSpPr>
            <a:stCxn id="13" idx="1"/>
            <a:endCxn id="37" idx="3"/>
          </p:cNvCxnSpPr>
          <p:nvPr/>
        </p:nvCxnSpPr>
        <p:spPr>
          <a:xfrm flipH="1">
            <a:off x="1032975" y="4129817"/>
            <a:ext cx="277399" cy="2102"/>
          </a:xfrm>
          <a:prstGeom prst="line">
            <a:avLst/>
          </a:prstGeom>
          <a:ln w="31750"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ttangolo 22"/>
          <p:cNvSpPr/>
          <p:nvPr/>
        </p:nvSpPr>
        <p:spPr>
          <a:xfrm>
            <a:off x="1331640" y="3933056"/>
            <a:ext cx="1008112" cy="45719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ttangolo 27"/>
          <p:cNvSpPr/>
          <p:nvPr/>
        </p:nvSpPr>
        <p:spPr>
          <a:xfrm>
            <a:off x="1331640" y="6021288"/>
            <a:ext cx="3744416" cy="360040"/>
          </a:xfrm>
          <a:prstGeom prst="rect">
            <a:avLst/>
          </a:prstGeom>
          <a:solidFill>
            <a:schemeClr val="accent2">
              <a:alpha val="56000"/>
            </a:schemeClr>
          </a:solidFill>
          <a:ln w="38100"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Freccia a destra 28"/>
          <p:cNvSpPr/>
          <p:nvPr/>
        </p:nvSpPr>
        <p:spPr>
          <a:xfrm>
            <a:off x="2659683" y="6000022"/>
            <a:ext cx="720080" cy="36004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" name="Immagine 29"/>
          <p:cNvPicPr>
            <a:picLocks noChangeAspect="1"/>
          </p:cNvPicPr>
          <p:nvPr/>
        </p:nvPicPr>
        <p:blipFill>
          <a:blip r:embed="rId3" cstate="print">
            <a:alphaModFix/>
            <a:lum/>
          </a:blip>
          <a:srcRect/>
          <a:stretch>
            <a:fillRect/>
          </a:stretch>
        </p:blipFill>
        <p:spPr>
          <a:xfrm>
            <a:off x="3857769" y="5157192"/>
            <a:ext cx="786239" cy="1080120"/>
          </a:xfrm>
          <a:prstGeom prst="rect">
            <a:avLst/>
          </a:prstGeom>
          <a:noFill/>
          <a:ln>
            <a:noFill/>
          </a:ln>
        </p:spPr>
      </p:pic>
      <p:pic>
        <p:nvPicPr>
          <p:cNvPr id="31" name="Immagine 30"/>
          <p:cNvPicPr>
            <a:picLocks noChangeAspect="1"/>
          </p:cNvPicPr>
          <p:nvPr/>
        </p:nvPicPr>
        <p:blipFill>
          <a:blip r:embed="rId4" cstate="print">
            <a:alphaModFix/>
            <a:lum/>
          </a:blip>
          <a:srcRect/>
          <a:stretch>
            <a:fillRect/>
          </a:stretch>
        </p:blipFill>
        <p:spPr>
          <a:xfrm>
            <a:off x="1344304" y="5157192"/>
            <a:ext cx="923440" cy="1120541"/>
          </a:xfrm>
          <a:prstGeom prst="rect">
            <a:avLst/>
          </a:prstGeom>
          <a:noFill/>
          <a:ln>
            <a:noFill/>
          </a:ln>
        </p:spPr>
      </p:pic>
      <p:pic>
        <p:nvPicPr>
          <p:cNvPr id="1031" name="Picture 7" descr="Risultati immagini per bitcoin cartoon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627784" y="5271732"/>
            <a:ext cx="694234" cy="694234"/>
          </a:xfrm>
          <a:prstGeom prst="rect">
            <a:avLst/>
          </a:prstGeom>
          <a:noFill/>
        </p:spPr>
      </p:pic>
      <p:cxnSp>
        <p:nvCxnSpPr>
          <p:cNvPr id="33" name="Connettore 1 32"/>
          <p:cNvCxnSpPr/>
          <p:nvPr/>
        </p:nvCxnSpPr>
        <p:spPr>
          <a:xfrm>
            <a:off x="2123728" y="3973165"/>
            <a:ext cx="288032" cy="2048123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CasellaDiTesto 34"/>
          <p:cNvSpPr txBox="1"/>
          <p:nvPr/>
        </p:nvSpPr>
        <p:spPr>
          <a:xfrm>
            <a:off x="179512" y="1599183"/>
            <a:ext cx="849694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Assumption: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Bob only ships the purchased goods to Alice once </a:t>
            </a:r>
            <a:r>
              <a:rPr lang="en-US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other blocks have been appended to b</a:t>
            </a:r>
            <a:r>
              <a:rPr lang="en-US" sz="2000" baseline="-25000" dirty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37" name="Rettangolo 36"/>
          <p:cNvSpPr/>
          <p:nvPr/>
        </p:nvSpPr>
        <p:spPr>
          <a:xfrm>
            <a:off x="24863" y="3807883"/>
            <a:ext cx="1008112" cy="648072"/>
          </a:xfrm>
          <a:prstGeom prst="rect">
            <a:avLst/>
          </a:prstGeom>
          <a:noFill/>
          <a:ln w="508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8" name="CasellaDiTesto 37"/>
          <p:cNvSpPr txBox="1"/>
          <p:nvPr/>
        </p:nvSpPr>
        <p:spPr>
          <a:xfrm>
            <a:off x="208988" y="3892947"/>
            <a:ext cx="66396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b</a:t>
            </a:r>
            <a:r>
              <a:rPr lang="en-US" sz="2800" baseline="-25000" dirty="0">
                <a:latin typeface="Times New Roman" pitchFamily="18" charset="0"/>
                <a:cs typeface="Times New Roman" pitchFamily="18" charset="0"/>
              </a:rPr>
              <a:t>0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2800" dirty="0"/>
          </a:p>
        </p:txBody>
      </p:sp>
      <p:pic>
        <p:nvPicPr>
          <p:cNvPr id="45" name="Immagine 44"/>
          <p:cNvPicPr>
            <a:picLocks noChangeAspect="1"/>
          </p:cNvPicPr>
          <p:nvPr/>
        </p:nvPicPr>
        <p:blipFill>
          <a:blip r:embed="rId6" cstate="print">
            <a:alphaModFix/>
            <a:lum/>
          </a:blip>
          <a:srcRect/>
          <a:stretch>
            <a:fillRect/>
          </a:stretch>
        </p:blipFill>
        <p:spPr>
          <a:xfrm>
            <a:off x="645490" y="2442154"/>
            <a:ext cx="419384" cy="508898"/>
          </a:xfrm>
          <a:prstGeom prst="rect">
            <a:avLst/>
          </a:prstGeom>
          <a:solidFill>
            <a:schemeClr val="bg1"/>
          </a:solidFill>
          <a:ln>
            <a:noFill/>
          </a:ln>
        </p:spPr>
      </p:pic>
      <p:sp>
        <p:nvSpPr>
          <p:cNvPr id="46" name="CasellaDiTesto 45"/>
          <p:cNvSpPr txBox="1"/>
          <p:nvPr/>
        </p:nvSpPr>
        <p:spPr>
          <a:xfrm>
            <a:off x="5508104" y="2276872"/>
            <a:ext cx="36358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</a:t>
            </a:r>
            <a:r>
              <a:rPr lang="en-US" sz="20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fraction of the computational   </a:t>
            </a:r>
          </a:p>
          <a:p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    power controlled by Alice</a:t>
            </a:r>
          </a:p>
        </p:txBody>
      </p:sp>
      <p:sp>
        <p:nvSpPr>
          <p:cNvPr id="34" name="Rettangolo 33"/>
          <p:cNvSpPr/>
          <p:nvPr/>
        </p:nvSpPr>
        <p:spPr>
          <a:xfrm>
            <a:off x="4046678" y="3109069"/>
            <a:ext cx="1008112" cy="45719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ttangolo 35"/>
          <p:cNvSpPr/>
          <p:nvPr/>
        </p:nvSpPr>
        <p:spPr>
          <a:xfrm>
            <a:off x="5292080" y="6021288"/>
            <a:ext cx="3744416" cy="360040"/>
          </a:xfrm>
          <a:prstGeom prst="rect">
            <a:avLst/>
          </a:prstGeom>
          <a:solidFill>
            <a:schemeClr val="accent2">
              <a:alpha val="56000"/>
            </a:schemeClr>
          </a:solidFill>
          <a:ln w="38100"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Freccia a destra 38"/>
          <p:cNvSpPr/>
          <p:nvPr/>
        </p:nvSpPr>
        <p:spPr>
          <a:xfrm>
            <a:off x="6620123" y="6000022"/>
            <a:ext cx="720080" cy="36004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1" name="Immagine 40"/>
          <p:cNvPicPr>
            <a:picLocks noChangeAspect="1"/>
          </p:cNvPicPr>
          <p:nvPr/>
        </p:nvPicPr>
        <p:blipFill>
          <a:blip r:embed="rId4" cstate="print">
            <a:alphaModFix/>
            <a:lum/>
          </a:blip>
          <a:srcRect/>
          <a:stretch>
            <a:fillRect/>
          </a:stretch>
        </p:blipFill>
        <p:spPr>
          <a:xfrm>
            <a:off x="5304744" y="5157192"/>
            <a:ext cx="923440" cy="1120541"/>
          </a:xfrm>
          <a:prstGeom prst="rect">
            <a:avLst/>
          </a:prstGeom>
          <a:noFill/>
          <a:ln>
            <a:noFill/>
          </a:ln>
        </p:spPr>
      </p:pic>
      <p:pic>
        <p:nvPicPr>
          <p:cNvPr id="42" name="Picture 7" descr="Risultati immagini per bitcoin cartoon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588224" y="5271732"/>
            <a:ext cx="694234" cy="694234"/>
          </a:xfrm>
          <a:prstGeom prst="rect">
            <a:avLst/>
          </a:prstGeom>
          <a:noFill/>
        </p:spPr>
      </p:pic>
      <p:cxnSp>
        <p:nvCxnSpPr>
          <p:cNvPr id="43" name="Connettore 1 42"/>
          <p:cNvCxnSpPr/>
          <p:nvPr/>
        </p:nvCxnSpPr>
        <p:spPr>
          <a:xfrm>
            <a:off x="4860032" y="3140968"/>
            <a:ext cx="432048" cy="2808312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9" name="Immagine 48"/>
          <p:cNvPicPr>
            <a:picLocks noChangeAspect="1"/>
          </p:cNvPicPr>
          <p:nvPr/>
        </p:nvPicPr>
        <p:blipFill>
          <a:blip r:embed="rId7" cstate="print">
            <a:alphaModFix/>
            <a:lum/>
          </a:blip>
          <a:srcRect/>
          <a:stretch>
            <a:fillRect/>
          </a:stretch>
        </p:blipFill>
        <p:spPr>
          <a:xfrm>
            <a:off x="8100392" y="5157192"/>
            <a:ext cx="748312" cy="1154662"/>
          </a:xfrm>
          <a:prstGeom prst="rect">
            <a:avLst/>
          </a:prstGeom>
          <a:noFill/>
          <a:ln>
            <a:noFill/>
          </a:ln>
        </p:spPr>
      </p:pic>
      <p:sp>
        <p:nvSpPr>
          <p:cNvPr id="47" name="CasellaDiTesto 46">
            <a:extLst>
              <a:ext uri="{FF2B5EF4-FFF2-40B4-BE49-F238E27FC236}">
                <a16:creationId xmlns:a16="http://schemas.microsoft.com/office/drawing/2014/main" id="{CDBB9D93-6D30-4904-A0FA-F4062D1FA4F8}"/>
              </a:ext>
            </a:extLst>
          </p:cNvPr>
          <p:cNvSpPr txBox="1"/>
          <p:nvPr/>
        </p:nvSpPr>
        <p:spPr>
          <a:xfrm>
            <a:off x="5864537" y="3861048"/>
            <a:ext cx="317195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itchFamily="18" charset="0"/>
                <a:cs typeface="Times New Roman" pitchFamily="18" charset="0"/>
                <a:sym typeface="Symbol"/>
              </a:rPr>
              <a:t>probability of success</a:t>
            </a:r>
            <a:r>
              <a:rPr lang="en-US" sz="24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: </a:t>
            </a:r>
          </a:p>
          <a:p>
            <a:r>
              <a:rPr lang="en-US" sz="24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[/(1- )]</a:t>
            </a:r>
            <a:r>
              <a:rPr lang="en-US" sz="2400" baseline="30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k</a:t>
            </a:r>
            <a:r>
              <a:rPr lang="en-US" sz="2400" baseline="300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+2</a:t>
            </a:r>
            <a:r>
              <a:rPr lang="en-US" sz="24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 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" name="CasellaDiTesto 39">
            <a:extLst>
              <a:ext uri="{FF2B5EF4-FFF2-40B4-BE49-F238E27FC236}">
                <a16:creationId xmlns:a16="http://schemas.microsoft.com/office/drawing/2014/main" id="{22C6472A-D0E9-48F2-919B-D5CBEEE87596}"/>
              </a:ext>
            </a:extLst>
          </p:cNvPr>
          <p:cNvSpPr txBox="1"/>
          <p:nvPr/>
        </p:nvSpPr>
        <p:spPr>
          <a:xfrm>
            <a:off x="5313346" y="3081154"/>
            <a:ext cx="383065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if Alice keeps mining until her branch (hopefully) becomes longer: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" name="Immagine 43" descr="miner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5496" y="1586409"/>
            <a:ext cx="1728192" cy="1296144"/>
          </a:xfrm>
          <a:prstGeom prst="rect">
            <a:avLst/>
          </a:prstGeom>
        </p:spPr>
      </p:pic>
      <p:sp>
        <p:nvSpPr>
          <p:cNvPr id="6" name="CasellaDiTesto 5"/>
          <p:cNvSpPr txBox="1"/>
          <p:nvPr/>
        </p:nvSpPr>
        <p:spPr>
          <a:xfrm>
            <a:off x="107504" y="44625"/>
            <a:ext cx="88569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6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The 51% Attack</a:t>
            </a:r>
            <a:endParaRPr lang="en-US" sz="3600" baseline="30000" dirty="0">
              <a:solidFill>
                <a:srgbClr val="0033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Rettangolo 8"/>
          <p:cNvSpPr/>
          <p:nvPr/>
        </p:nvSpPr>
        <p:spPr>
          <a:xfrm>
            <a:off x="2678526" y="3043310"/>
            <a:ext cx="1008112" cy="648072"/>
          </a:xfrm>
          <a:prstGeom prst="rect">
            <a:avLst/>
          </a:prstGeom>
          <a:noFill/>
          <a:ln w="508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10" name="Connettore 1 9"/>
          <p:cNvCxnSpPr>
            <a:stCxn id="11" idx="1"/>
            <a:endCxn id="37" idx="3"/>
          </p:cNvCxnSpPr>
          <p:nvPr/>
        </p:nvCxnSpPr>
        <p:spPr>
          <a:xfrm flipH="1">
            <a:off x="1032975" y="2539674"/>
            <a:ext cx="277399" cy="829774"/>
          </a:xfrm>
          <a:prstGeom prst="line">
            <a:avLst/>
          </a:prstGeom>
          <a:ln w="31750"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ttangolo 10"/>
          <p:cNvSpPr/>
          <p:nvPr/>
        </p:nvSpPr>
        <p:spPr>
          <a:xfrm>
            <a:off x="1310374" y="2215638"/>
            <a:ext cx="1008112" cy="648072"/>
          </a:xfrm>
          <a:prstGeom prst="rect">
            <a:avLst/>
          </a:prstGeom>
          <a:noFill/>
          <a:ln w="508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12" name="Connettore 1 11"/>
          <p:cNvCxnSpPr>
            <a:stCxn id="9" idx="1"/>
            <a:endCxn id="13" idx="3"/>
          </p:cNvCxnSpPr>
          <p:nvPr/>
        </p:nvCxnSpPr>
        <p:spPr>
          <a:xfrm flipH="1">
            <a:off x="2318486" y="3367346"/>
            <a:ext cx="360040" cy="0"/>
          </a:xfrm>
          <a:prstGeom prst="line">
            <a:avLst/>
          </a:prstGeom>
          <a:ln w="31750"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ttangolo 12"/>
          <p:cNvSpPr/>
          <p:nvPr/>
        </p:nvSpPr>
        <p:spPr>
          <a:xfrm>
            <a:off x="1310374" y="3043310"/>
            <a:ext cx="1008112" cy="648072"/>
          </a:xfrm>
          <a:prstGeom prst="rect">
            <a:avLst/>
          </a:prstGeom>
          <a:noFill/>
          <a:ln w="508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14" name="Connettore 1 13"/>
          <p:cNvCxnSpPr>
            <a:stCxn id="15" idx="1"/>
            <a:endCxn id="11" idx="3"/>
          </p:cNvCxnSpPr>
          <p:nvPr/>
        </p:nvCxnSpPr>
        <p:spPr>
          <a:xfrm flipH="1">
            <a:off x="2318486" y="2537251"/>
            <a:ext cx="360040" cy="2423"/>
          </a:xfrm>
          <a:prstGeom prst="line">
            <a:avLst/>
          </a:prstGeom>
          <a:ln w="31750"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ttangolo 14"/>
          <p:cNvSpPr/>
          <p:nvPr/>
        </p:nvSpPr>
        <p:spPr>
          <a:xfrm>
            <a:off x="2678526" y="2213215"/>
            <a:ext cx="1008112" cy="648072"/>
          </a:xfrm>
          <a:prstGeom prst="rect">
            <a:avLst/>
          </a:prstGeom>
          <a:noFill/>
          <a:ln w="508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6" name="CasellaDiTesto 15"/>
          <p:cNvSpPr txBox="1"/>
          <p:nvPr/>
        </p:nvSpPr>
        <p:spPr>
          <a:xfrm>
            <a:off x="1515765" y="3106787"/>
            <a:ext cx="66396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b</a:t>
            </a:r>
            <a:r>
              <a:rPr lang="en-US" sz="2800" baseline="-25000" dirty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2800" dirty="0"/>
          </a:p>
        </p:txBody>
      </p:sp>
      <p:sp>
        <p:nvSpPr>
          <p:cNvPr id="17" name="CasellaDiTesto 16"/>
          <p:cNvSpPr txBox="1"/>
          <p:nvPr/>
        </p:nvSpPr>
        <p:spPr>
          <a:xfrm>
            <a:off x="2868025" y="3106787"/>
            <a:ext cx="66396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b</a:t>
            </a:r>
            <a:r>
              <a:rPr lang="en-US" sz="2800" baseline="-25000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2800" dirty="0"/>
          </a:p>
        </p:txBody>
      </p:sp>
      <p:sp>
        <p:nvSpPr>
          <p:cNvPr id="18" name="CasellaDiTesto 17"/>
          <p:cNvSpPr txBox="1"/>
          <p:nvPr/>
        </p:nvSpPr>
        <p:spPr>
          <a:xfrm>
            <a:off x="1454390" y="2287646"/>
            <a:ext cx="57419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b</a:t>
            </a:r>
            <a:r>
              <a:rPr lang="en-US" sz="2800" baseline="-25000" dirty="0">
                <a:latin typeface="Times New Roman" pitchFamily="18" charset="0"/>
                <a:cs typeface="Times New Roman" pitchFamily="18" charset="0"/>
              </a:rPr>
              <a:t>4</a:t>
            </a:r>
            <a:endParaRPr lang="en-US" sz="2800" dirty="0"/>
          </a:p>
        </p:txBody>
      </p:sp>
      <p:sp>
        <p:nvSpPr>
          <p:cNvPr id="19" name="CasellaDiTesto 18"/>
          <p:cNvSpPr txBox="1"/>
          <p:nvPr/>
        </p:nvSpPr>
        <p:spPr>
          <a:xfrm>
            <a:off x="2862651" y="2277013"/>
            <a:ext cx="66396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b</a:t>
            </a:r>
            <a:r>
              <a:rPr lang="en-US" sz="2800" baseline="-25000" dirty="0">
                <a:latin typeface="Times New Roman" pitchFamily="18" charset="0"/>
                <a:cs typeface="Times New Roman" pitchFamily="18" charset="0"/>
              </a:rPr>
              <a:t>5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2800" dirty="0"/>
          </a:p>
        </p:txBody>
      </p:sp>
      <p:cxnSp>
        <p:nvCxnSpPr>
          <p:cNvPr id="20" name="Connettore 1 19"/>
          <p:cNvCxnSpPr>
            <a:stCxn id="24" idx="1"/>
            <a:endCxn id="15" idx="3"/>
          </p:cNvCxnSpPr>
          <p:nvPr/>
        </p:nvCxnSpPr>
        <p:spPr>
          <a:xfrm flipH="1">
            <a:off x="3686638" y="2537251"/>
            <a:ext cx="338774" cy="0"/>
          </a:xfrm>
          <a:prstGeom prst="line">
            <a:avLst/>
          </a:prstGeom>
          <a:ln w="31750"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ettangolo 23"/>
          <p:cNvSpPr/>
          <p:nvPr/>
        </p:nvSpPr>
        <p:spPr>
          <a:xfrm>
            <a:off x="4025412" y="2213215"/>
            <a:ext cx="1008112" cy="648072"/>
          </a:xfrm>
          <a:prstGeom prst="rect">
            <a:avLst/>
          </a:prstGeom>
          <a:noFill/>
          <a:ln w="508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5" name="CasellaDiTesto 24"/>
          <p:cNvSpPr txBox="1"/>
          <p:nvPr/>
        </p:nvSpPr>
        <p:spPr>
          <a:xfrm>
            <a:off x="4217334" y="2266059"/>
            <a:ext cx="66396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b</a:t>
            </a:r>
            <a:r>
              <a:rPr lang="en-US" sz="2800" baseline="-25000" dirty="0">
                <a:latin typeface="Times New Roman" pitchFamily="18" charset="0"/>
                <a:cs typeface="Times New Roman" pitchFamily="18" charset="0"/>
              </a:rPr>
              <a:t>7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2800" dirty="0"/>
          </a:p>
        </p:txBody>
      </p:sp>
      <p:cxnSp>
        <p:nvCxnSpPr>
          <p:cNvPr id="21" name="Connettore 1 20"/>
          <p:cNvCxnSpPr>
            <a:stCxn id="13" idx="1"/>
            <a:endCxn id="37" idx="3"/>
          </p:cNvCxnSpPr>
          <p:nvPr/>
        </p:nvCxnSpPr>
        <p:spPr>
          <a:xfrm flipH="1">
            <a:off x="1032975" y="3367346"/>
            <a:ext cx="277399" cy="2102"/>
          </a:xfrm>
          <a:prstGeom prst="line">
            <a:avLst/>
          </a:prstGeom>
          <a:ln w="31750"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CasellaDiTesto 34"/>
          <p:cNvSpPr txBox="1"/>
          <p:nvPr/>
        </p:nvSpPr>
        <p:spPr>
          <a:xfrm>
            <a:off x="179512" y="836712"/>
            <a:ext cx="84969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if Alice controls  </a:t>
            </a:r>
            <a:r>
              <a:rPr lang="en-US" sz="2400" dirty="0">
                <a:latin typeface="Times New Roman" pitchFamily="18" charset="0"/>
                <a:cs typeface="Times New Roman" pitchFamily="18" charset="0"/>
                <a:sym typeface="Symbol"/>
              </a:rPr>
              <a:t>&gt; 50%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of the computational power</a:t>
            </a:r>
          </a:p>
        </p:txBody>
      </p:sp>
      <p:sp>
        <p:nvSpPr>
          <p:cNvPr id="37" name="Rettangolo 36"/>
          <p:cNvSpPr/>
          <p:nvPr/>
        </p:nvSpPr>
        <p:spPr>
          <a:xfrm>
            <a:off x="24863" y="3045412"/>
            <a:ext cx="1008112" cy="648072"/>
          </a:xfrm>
          <a:prstGeom prst="rect">
            <a:avLst/>
          </a:prstGeom>
          <a:noFill/>
          <a:ln w="508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8" name="CasellaDiTesto 37"/>
          <p:cNvSpPr txBox="1"/>
          <p:nvPr/>
        </p:nvSpPr>
        <p:spPr>
          <a:xfrm>
            <a:off x="208988" y="3130476"/>
            <a:ext cx="66396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b</a:t>
            </a:r>
            <a:r>
              <a:rPr lang="en-US" sz="2800" baseline="-25000" dirty="0">
                <a:latin typeface="Times New Roman" pitchFamily="18" charset="0"/>
                <a:cs typeface="Times New Roman" pitchFamily="18" charset="0"/>
              </a:rPr>
              <a:t>0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2800" dirty="0"/>
          </a:p>
        </p:txBody>
      </p:sp>
      <p:pic>
        <p:nvPicPr>
          <p:cNvPr id="45" name="Immagine 44"/>
          <p:cNvPicPr>
            <a:picLocks noChangeAspect="1"/>
          </p:cNvPicPr>
          <p:nvPr/>
        </p:nvPicPr>
        <p:blipFill>
          <a:blip r:embed="rId3" cstate="print">
            <a:alphaModFix/>
            <a:lum/>
          </a:blip>
          <a:srcRect/>
          <a:stretch>
            <a:fillRect/>
          </a:stretch>
        </p:blipFill>
        <p:spPr>
          <a:xfrm>
            <a:off x="645490" y="1679683"/>
            <a:ext cx="419384" cy="508898"/>
          </a:xfrm>
          <a:prstGeom prst="rect">
            <a:avLst/>
          </a:prstGeom>
          <a:solidFill>
            <a:schemeClr val="bg1"/>
          </a:solidFill>
          <a:ln>
            <a:noFill/>
          </a:ln>
        </p:spPr>
      </p:pic>
      <p:sp>
        <p:nvSpPr>
          <p:cNvPr id="47" name="CasellaDiTesto 46"/>
          <p:cNvSpPr txBox="1"/>
          <p:nvPr/>
        </p:nvSpPr>
        <p:spPr>
          <a:xfrm>
            <a:off x="1547664" y="4293096"/>
            <a:ext cx="597666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remark:</a:t>
            </a:r>
            <a:r>
              <a:rPr lang="en-US" sz="2400" dirty="0">
                <a:latin typeface="Times New Roman" pitchFamily="18" charset="0"/>
                <a:cs typeface="Times New Roman" pitchFamily="18" charset="0"/>
                <a:sym typeface="Symbol"/>
              </a:rPr>
              <a:t> </a:t>
            </a:r>
          </a:p>
          <a:p>
            <a:pPr algn="ctr"/>
            <a:r>
              <a:rPr lang="en-US" sz="2400" dirty="0" err="1">
                <a:latin typeface="Times New Roman" pitchFamily="18" charset="0"/>
                <a:cs typeface="Times New Roman" pitchFamily="18" charset="0"/>
                <a:sym typeface="Symbol"/>
              </a:rPr>
              <a:t>Bitcoin</a:t>
            </a:r>
            <a:r>
              <a:rPr lang="en-US" sz="2400" dirty="0">
                <a:latin typeface="Times New Roman" pitchFamily="18" charset="0"/>
                <a:cs typeface="Times New Roman" pitchFamily="18" charset="0"/>
                <a:sym typeface="Symbol"/>
              </a:rPr>
              <a:t> is not intended to function when a single entity controls more than 50% of the computational power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40" name="Connettore 1 39"/>
          <p:cNvCxnSpPr>
            <a:stCxn id="41" idx="1"/>
          </p:cNvCxnSpPr>
          <p:nvPr/>
        </p:nvCxnSpPr>
        <p:spPr>
          <a:xfrm flipH="1">
            <a:off x="3697271" y="3393137"/>
            <a:ext cx="338774" cy="0"/>
          </a:xfrm>
          <a:prstGeom prst="line">
            <a:avLst/>
          </a:prstGeom>
          <a:ln w="31750"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Rettangolo 40"/>
          <p:cNvSpPr/>
          <p:nvPr/>
        </p:nvSpPr>
        <p:spPr>
          <a:xfrm>
            <a:off x="4036045" y="3069101"/>
            <a:ext cx="1008112" cy="648072"/>
          </a:xfrm>
          <a:prstGeom prst="rect">
            <a:avLst/>
          </a:prstGeom>
          <a:noFill/>
          <a:ln w="508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2" name="CasellaDiTesto 41"/>
          <p:cNvSpPr txBox="1"/>
          <p:nvPr/>
        </p:nvSpPr>
        <p:spPr>
          <a:xfrm>
            <a:off x="4227967" y="3121945"/>
            <a:ext cx="66396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b</a:t>
            </a:r>
            <a:r>
              <a:rPr lang="en-US" sz="2800" baseline="-25000" dirty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2800" dirty="0"/>
          </a:p>
        </p:txBody>
      </p:sp>
      <p:cxnSp>
        <p:nvCxnSpPr>
          <p:cNvPr id="43" name="Connettore 1 42"/>
          <p:cNvCxnSpPr>
            <a:stCxn id="55" idx="1"/>
          </p:cNvCxnSpPr>
          <p:nvPr/>
        </p:nvCxnSpPr>
        <p:spPr>
          <a:xfrm flipH="1">
            <a:off x="5054790" y="3393137"/>
            <a:ext cx="338774" cy="0"/>
          </a:xfrm>
          <a:prstGeom prst="line">
            <a:avLst/>
          </a:prstGeom>
          <a:ln w="31750"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Rettangolo 54"/>
          <p:cNvSpPr/>
          <p:nvPr/>
        </p:nvSpPr>
        <p:spPr>
          <a:xfrm>
            <a:off x="5393564" y="3069101"/>
            <a:ext cx="1008112" cy="648072"/>
          </a:xfrm>
          <a:prstGeom prst="rect">
            <a:avLst/>
          </a:prstGeom>
          <a:noFill/>
          <a:ln w="508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6" name="CasellaDiTesto 55"/>
          <p:cNvSpPr txBox="1"/>
          <p:nvPr/>
        </p:nvSpPr>
        <p:spPr>
          <a:xfrm>
            <a:off x="5585486" y="3121945"/>
            <a:ext cx="66396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b</a:t>
            </a:r>
            <a:r>
              <a:rPr lang="en-US" sz="2800" baseline="-25000" dirty="0">
                <a:latin typeface="Times New Roman" pitchFamily="18" charset="0"/>
                <a:cs typeface="Times New Roman" pitchFamily="18" charset="0"/>
              </a:rPr>
              <a:t>6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2800" dirty="0"/>
          </a:p>
        </p:txBody>
      </p:sp>
      <p:cxnSp>
        <p:nvCxnSpPr>
          <p:cNvPr id="57" name="Connettore 1 56"/>
          <p:cNvCxnSpPr>
            <a:stCxn id="58" idx="1"/>
          </p:cNvCxnSpPr>
          <p:nvPr/>
        </p:nvCxnSpPr>
        <p:spPr>
          <a:xfrm flipH="1">
            <a:off x="6422942" y="3382504"/>
            <a:ext cx="338774" cy="0"/>
          </a:xfrm>
          <a:prstGeom prst="line">
            <a:avLst/>
          </a:prstGeom>
          <a:ln w="31750"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Rettangolo 57"/>
          <p:cNvSpPr/>
          <p:nvPr/>
        </p:nvSpPr>
        <p:spPr>
          <a:xfrm>
            <a:off x="6761716" y="3058468"/>
            <a:ext cx="1008112" cy="648072"/>
          </a:xfrm>
          <a:prstGeom prst="rect">
            <a:avLst/>
          </a:prstGeom>
          <a:noFill/>
          <a:ln w="508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9" name="CasellaDiTesto 58"/>
          <p:cNvSpPr txBox="1"/>
          <p:nvPr/>
        </p:nvSpPr>
        <p:spPr>
          <a:xfrm>
            <a:off x="6953638" y="3111312"/>
            <a:ext cx="66396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b</a:t>
            </a:r>
            <a:r>
              <a:rPr lang="en-US" sz="2800" baseline="-25000" dirty="0">
                <a:latin typeface="Times New Roman" pitchFamily="18" charset="0"/>
                <a:cs typeface="Times New Roman" pitchFamily="18" charset="0"/>
              </a:rPr>
              <a:t>9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2800" dirty="0"/>
          </a:p>
        </p:txBody>
      </p:sp>
      <p:cxnSp>
        <p:nvCxnSpPr>
          <p:cNvPr id="60" name="Connettore 1 59"/>
          <p:cNvCxnSpPr>
            <a:stCxn id="61" idx="1"/>
          </p:cNvCxnSpPr>
          <p:nvPr/>
        </p:nvCxnSpPr>
        <p:spPr>
          <a:xfrm flipH="1">
            <a:off x="5035947" y="2558517"/>
            <a:ext cx="338774" cy="0"/>
          </a:xfrm>
          <a:prstGeom prst="line">
            <a:avLst/>
          </a:prstGeom>
          <a:ln w="31750"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Rettangolo 60"/>
          <p:cNvSpPr/>
          <p:nvPr/>
        </p:nvSpPr>
        <p:spPr>
          <a:xfrm>
            <a:off x="5374721" y="2234481"/>
            <a:ext cx="1008112" cy="648072"/>
          </a:xfrm>
          <a:prstGeom prst="rect">
            <a:avLst/>
          </a:prstGeom>
          <a:noFill/>
          <a:ln w="508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2" name="CasellaDiTesto 61"/>
          <p:cNvSpPr txBox="1"/>
          <p:nvPr/>
        </p:nvSpPr>
        <p:spPr>
          <a:xfrm>
            <a:off x="5566643" y="2287325"/>
            <a:ext cx="66396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b</a:t>
            </a:r>
            <a:r>
              <a:rPr lang="en-US" sz="2800" baseline="-25000" dirty="0">
                <a:latin typeface="Times New Roman" pitchFamily="18" charset="0"/>
                <a:cs typeface="Times New Roman" pitchFamily="18" charset="0"/>
              </a:rPr>
              <a:t>8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2800" dirty="0"/>
          </a:p>
        </p:txBody>
      </p:sp>
      <p:cxnSp>
        <p:nvCxnSpPr>
          <p:cNvPr id="63" name="Connettore 1 62"/>
          <p:cNvCxnSpPr>
            <a:stCxn id="64" idx="1"/>
          </p:cNvCxnSpPr>
          <p:nvPr/>
        </p:nvCxnSpPr>
        <p:spPr>
          <a:xfrm flipH="1">
            <a:off x="6393466" y="2558517"/>
            <a:ext cx="338774" cy="0"/>
          </a:xfrm>
          <a:prstGeom prst="line">
            <a:avLst/>
          </a:prstGeom>
          <a:ln w="31750"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Rettangolo 63"/>
          <p:cNvSpPr/>
          <p:nvPr/>
        </p:nvSpPr>
        <p:spPr>
          <a:xfrm>
            <a:off x="6732240" y="2234481"/>
            <a:ext cx="1008112" cy="648072"/>
          </a:xfrm>
          <a:prstGeom prst="rect">
            <a:avLst/>
          </a:prstGeom>
          <a:noFill/>
          <a:ln w="508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5" name="CasellaDiTesto 64"/>
          <p:cNvSpPr txBox="1"/>
          <p:nvPr/>
        </p:nvSpPr>
        <p:spPr>
          <a:xfrm>
            <a:off x="6924162" y="2287325"/>
            <a:ext cx="78418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b</a:t>
            </a:r>
            <a:r>
              <a:rPr lang="en-US" sz="2800" baseline="-25000" dirty="0">
                <a:latin typeface="Times New Roman" pitchFamily="18" charset="0"/>
                <a:cs typeface="Times New Roman" pitchFamily="18" charset="0"/>
              </a:rPr>
              <a:t>10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2800" dirty="0"/>
          </a:p>
        </p:txBody>
      </p:sp>
      <p:cxnSp>
        <p:nvCxnSpPr>
          <p:cNvPr id="66" name="Connettore 1 65"/>
          <p:cNvCxnSpPr>
            <a:stCxn id="67" idx="1"/>
          </p:cNvCxnSpPr>
          <p:nvPr/>
        </p:nvCxnSpPr>
        <p:spPr>
          <a:xfrm flipH="1">
            <a:off x="7761618" y="2547884"/>
            <a:ext cx="338774" cy="0"/>
          </a:xfrm>
          <a:prstGeom prst="line">
            <a:avLst/>
          </a:prstGeom>
          <a:ln w="31750"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Rettangolo 66"/>
          <p:cNvSpPr/>
          <p:nvPr/>
        </p:nvSpPr>
        <p:spPr>
          <a:xfrm>
            <a:off x="8100392" y="2223848"/>
            <a:ext cx="1008112" cy="648072"/>
          </a:xfrm>
          <a:prstGeom prst="rect">
            <a:avLst/>
          </a:prstGeom>
          <a:noFill/>
          <a:ln w="508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8" name="CasellaDiTesto 67"/>
          <p:cNvSpPr txBox="1"/>
          <p:nvPr/>
        </p:nvSpPr>
        <p:spPr>
          <a:xfrm>
            <a:off x="8292314" y="2276692"/>
            <a:ext cx="77527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b</a:t>
            </a:r>
            <a:r>
              <a:rPr lang="en-US" sz="2800" baseline="-25000" dirty="0">
                <a:latin typeface="Times New Roman" pitchFamily="18" charset="0"/>
                <a:cs typeface="Times New Roman" pitchFamily="18" charset="0"/>
              </a:rPr>
              <a:t>11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5" grpId="0" animBg="1"/>
      <p:bldP spid="18" grpId="0"/>
      <p:bldP spid="19" grpId="0"/>
      <p:bldP spid="24" grpId="0" animBg="1"/>
      <p:bldP spid="25" grpId="0"/>
      <p:bldP spid="47" grpId="0"/>
      <p:bldP spid="55" grpId="0" animBg="1"/>
      <p:bldP spid="56" grpId="0"/>
      <p:bldP spid="58" grpId="0" animBg="1"/>
      <p:bldP spid="59" grpId="0"/>
      <p:bldP spid="61" grpId="0" animBg="1"/>
      <p:bldP spid="62" grpId="0"/>
      <p:bldP spid="64" grpId="0" animBg="1"/>
      <p:bldP spid="65" grpId="0"/>
      <p:bldP spid="67" grpId="0" animBg="1"/>
      <p:bldP spid="68" grpId="0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764704"/>
            <a:ext cx="7772400" cy="1656184"/>
          </a:xfrm>
          <a:noFill/>
          <a:ln w="50800"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en-US" b="1" dirty="0">
                <a:solidFill>
                  <a:schemeClr val="tx2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Book Antiqua" pitchFamily="18" charset="0"/>
              </a:rPr>
              <a:t>selfish mining</a:t>
            </a:r>
          </a:p>
        </p:txBody>
      </p:sp>
      <p:sp>
        <p:nvSpPr>
          <p:cNvPr id="6" name="Sottotitolo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Immagine 3" descr="miner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91680" y="1946914"/>
            <a:ext cx="5624519" cy="4218390"/>
          </a:xfrm>
          <a:prstGeom prst="rect">
            <a:avLst/>
          </a:prstGeom>
        </p:spPr>
      </p:pic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1452507" y="6023029"/>
            <a:ext cx="7363426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/>
            <a:r>
              <a:rPr lang="en-US" altLang="zh-CN" dirty="0">
                <a:ea typeface="宋体" pitchFamily="2" charset="-122"/>
              </a:rPr>
              <a:t>I. </a:t>
            </a:r>
            <a:r>
              <a:rPr lang="en-US" altLang="zh-CN" dirty="0" err="1">
                <a:ea typeface="宋体" pitchFamily="2" charset="-122"/>
              </a:rPr>
              <a:t>Eyal</a:t>
            </a:r>
            <a:r>
              <a:rPr lang="en-US" altLang="zh-CN" dirty="0">
                <a:ea typeface="宋体" pitchFamily="2" charset="-122"/>
              </a:rPr>
              <a:t> and E. Gun </a:t>
            </a:r>
            <a:r>
              <a:rPr lang="en-US" altLang="zh-CN" dirty="0" err="1">
                <a:ea typeface="宋体" pitchFamily="2" charset="-122"/>
              </a:rPr>
              <a:t>Sirer</a:t>
            </a:r>
            <a:r>
              <a:rPr lang="en-US" altLang="zh-CN" dirty="0">
                <a:ea typeface="宋体" pitchFamily="2" charset="-122"/>
              </a:rPr>
              <a:t>,  </a:t>
            </a:r>
            <a:r>
              <a:rPr lang="en-US" dirty="0">
                <a:solidFill>
                  <a:schemeClr val="folHlink"/>
                </a:solidFill>
                <a:ea typeface="宋体" pitchFamily="2" charset="-122"/>
              </a:rPr>
              <a:t>Majority is not enough: </a:t>
            </a:r>
            <a:r>
              <a:rPr lang="en-US" dirty="0" err="1">
                <a:solidFill>
                  <a:schemeClr val="folHlink"/>
                </a:solidFill>
                <a:ea typeface="宋体" pitchFamily="2" charset="-122"/>
              </a:rPr>
              <a:t>Bitcoin</a:t>
            </a:r>
            <a:r>
              <a:rPr lang="en-US" dirty="0">
                <a:solidFill>
                  <a:schemeClr val="folHlink"/>
                </a:solidFill>
                <a:ea typeface="宋体" pitchFamily="2" charset="-122"/>
              </a:rPr>
              <a:t> mining is vulnerable</a:t>
            </a:r>
            <a:r>
              <a:rPr lang="en-US" dirty="0">
                <a:ea typeface="宋体" pitchFamily="2" charset="-122"/>
              </a:rPr>
              <a:t>, </a:t>
            </a:r>
            <a:br>
              <a:rPr lang="en-US" dirty="0">
                <a:ea typeface="宋体" pitchFamily="2" charset="-122"/>
              </a:rPr>
            </a:br>
            <a:r>
              <a:rPr lang="en-US" dirty="0">
                <a:ea typeface="宋体" pitchFamily="2" charset="-122"/>
              </a:rPr>
              <a:t> Financial Cryptography 2014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po 36"/>
          <p:cNvGrpSpPr/>
          <p:nvPr/>
        </p:nvGrpSpPr>
        <p:grpSpPr>
          <a:xfrm>
            <a:off x="1456605" y="2593383"/>
            <a:ext cx="3176770" cy="979633"/>
            <a:chOff x="1456605" y="2593383"/>
            <a:chExt cx="3176770" cy="979633"/>
          </a:xfrm>
        </p:grpSpPr>
        <p:pic>
          <p:nvPicPr>
            <p:cNvPr id="33" name="Immagine 32" descr="miner.gif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456605" y="2593383"/>
              <a:ext cx="1289720" cy="967290"/>
            </a:xfrm>
            <a:prstGeom prst="rect">
              <a:avLst/>
            </a:prstGeom>
          </p:spPr>
        </p:pic>
        <p:pic>
          <p:nvPicPr>
            <p:cNvPr id="34" name="Immagine 33" descr="miner.gif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390286" y="2593383"/>
              <a:ext cx="1289720" cy="967290"/>
            </a:xfrm>
            <a:prstGeom prst="rect">
              <a:avLst/>
            </a:prstGeom>
          </p:spPr>
        </p:pic>
        <p:pic>
          <p:nvPicPr>
            <p:cNvPr id="35" name="Immagine 34" descr="miner.gif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343655" y="2605726"/>
              <a:ext cx="1289720" cy="967290"/>
            </a:xfrm>
            <a:prstGeom prst="rect">
              <a:avLst/>
            </a:prstGeom>
          </p:spPr>
        </p:pic>
      </p:grpSp>
      <p:pic>
        <p:nvPicPr>
          <p:cNvPr id="32" name="Immagine 31" descr="miner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339752" y="476672"/>
            <a:ext cx="1289720" cy="967290"/>
          </a:xfrm>
          <a:prstGeom prst="rect">
            <a:avLst/>
          </a:prstGeom>
        </p:spPr>
      </p:pic>
      <p:sp>
        <p:nvSpPr>
          <p:cNvPr id="4" name="Rettangolo 3"/>
          <p:cNvSpPr/>
          <p:nvPr/>
        </p:nvSpPr>
        <p:spPr>
          <a:xfrm>
            <a:off x="395536" y="1628800"/>
            <a:ext cx="1008112" cy="648072"/>
          </a:xfrm>
          <a:prstGeom prst="rect">
            <a:avLst/>
          </a:prstGeom>
          <a:noFill/>
          <a:ln w="508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8" name="Connettore 1 7"/>
          <p:cNvCxnSpPr>
            <a:stCxn id="20" idx="1"/>
            <a:endCxn id="4" idx="3"/>
          </p:cNvCxnSpPr>
          <p:nvPr/>
        </p:nvCxnSpPr>
        <p:spPr>
          <a:xfrm flipH="1">
            <a:off x="1403648" y="1952836"/>
            <a:ext cx="288032" cy="0"/>
          </a:xfrm>
          <a:prstGeom prst="lin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 Box 3"/>
          <p:cNvSpPr txBox="1">
            <a:spLocks noChangeArrowheads="1"/>
          </p:cNvSpPr>
          <p:nvPr/>
        </p:nvSpPr>
        <p:spPr bwMode="auto">
          <a:xfrm>
            <a:off x="24863" y="3862209"/>
            <a:ext cx="8972426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it-IT" sz="22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idea: </a:t>
            </a:r>
            <a:r>
              <a:rPr lang="en-US" altLang="it-IT" sz="2200" dirty="0">
                <a:latin typeface="Times New Roman" pitchFamily="18" charset="0"/>
                <a:cs typeface="Times New Roman" pitchFamily="18" charset="0"/>
              </a:rPr>
              <a:t>selfishly decide when to announce solved blocks</a:t>
            </a:r>
            <a:r>
              <a:rPr lang="en-US" altLang="it-IT" sz="22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2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Rettangolo 19"/>
          <p:cNvSpPr/>
          <p:nvPr/>
        </p:nvSpPr>
        <p:spPr>
          <a:xfrm>
            <a:off x="1691680" y="1628800"/>
            <a:ext cx="1008112" cy="648072"/>
          </a:xfrm>
          <a:prstGeom prst="rect">
            <a:avLst/>
          </a:prstGeom>
          <a:noFill/>
          <a:ln w="508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23" name="Connettore 1 22"/>
          <p:cNvCxnSpPr>
            <a:stCxn id="4" idx="1"/>
          </p:cNvCxnSpPr>
          <p:nvPr/>
        </p:nvCxnSpPr>
        <p:spPr>
          <a:xfrm flipH="1">
            <a:off x="35496" y="1952836"/>
            <a:ext cx="360040" cy="6528"/>
          </a:xfrm>
          <a:prstGeom prst="lin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Rettangolo 35"/>
          <p:cNvSpPr/>
          <p:nvPr/>
        </p:nvSpPr>
        <p:spPr>
          <a:xfrm>
            <a:off x="3347864" y="1196752"/>
            <a:ext cx="1008112" cy="648072"/>
          </a:xfrm>
          <a:prstGeom prst="rect">
            <a:avLst/>
          </a:prstGeom>
          <a:noFill/>
          <a:ln w="50800"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 animBg="1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Immagine 32" descr="miner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56605" y="2593383"/>
            <a:ext cx="1289720" cy="967290"/>
          </a:xfrm>
          <a:prstGeom prst="rect">
            <a:avLst/>
          </a:prstGeom>
        </p:spPr>
      </p:pic>
      <p:pic>
        <p:nvPicPr>
          <p:cNvPr id="34" name="Immagine 33" descr="miner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390286" y="2593383"/>
            <a:ext cx="1289720" cy="967290"/>
          </a:xfrm>
          <a:prstGeom prst="rect">
            <a:avLst/>
          </a:prstGeom>
        </p:spPr>
      </p:pic>
      <p:pic>
        <p:nvPicPr>
          <p:cNvPr id="35" name="Immagine 34" descr="miner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343655" y="2605726"/>
            <a:ext cx="1289720" cy="967290"/>
          </a:xfrm>
          <a:prstGeom prst="rect">
            <a:avLst/>
          </a:prstGeom>
        </p:spPr>
      </p:pic>
      <p:pic>
        <p:nvPicPr>
          <p:cNvPr id="32" name="Immagine 31" descr="miner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146376" y="476672"/>
            <a:ext cx="1289720" cy="967290"/>
          </a:xfrm>
          <a:prstGeom prst="rect">
            <a:avLst/>
          </a:prstGeom>
        </p:spPr>
      </p:pic>
      <p:sp>
        <p:nvSpPr>
          <p:cNvPr id="4" name="Rettangolo 3"/>
          <p:cNvSpPr/>
          <p:nvPr/>
        </p:nvSpPr>
        <p:spPr>
          <a:xfrm>
            <a:off x="395536" y="1628800"/>
            <a:ext cx="1008112" cy="648072"/>
          </a:xfrm>
          <a:prstGeom prst="rect">
            <a:avLst/>
          </a:prstGeom>
          <a:noFill/>
          <a:ln w="508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8" name="Connettore 1 7"/>
          <p:cNvCxnSpPr>
            <a:stCxn id="20" idx="1"/>
            <a:endCxn id="4" idx="3"/>
          </p:cNvCxnSpPr>
          <p:nvPr/>
        </p:nvCxnSpPr>
        <p:spPr>
          <a:xfrm flipH="1">
            <a:off x="1403648" y="1952836"/>
            <a:ext cx="288032" cy="0"/>
          </a:xfrm>
          <a:prstGeom prst="lin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 Box 3"/>
          <p:cNvSpPr txBox="1">
            <a:spLocks noChangeArrowheads="1"/>
          </p:cNvSpPr>
          <p:nvPr/>
        </p:nvSpPr>
        <p:spPr bwMode="auto">
          <a:xfrm>
            <a:off x="24863" y="3862209"/>
            <a:ext cx="8972426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it-IT" sz="22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idea: </a:t>
            </a:r>
            <a:r>
              <a:rPr lang="en-US" altLang="it-IT" sz="2200" dirty="0">
                <a:latin typeface="Times New Roman" pitchFamily="18" charset="0"/>
                <a:cs typeface="Times New Roman" pitchFamily="18" charset="0"/>
              </a:rPr>
              <a:t>selfishly decide when to announce solved blocks</a:t>
            </a:r>
            <a:r>
              <a:rPr lang="en-US" altLang="it-IT" sz="22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2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Rettangolo 19"/>
          <p:cNvSpPr/>
          <p:nvPr/>
        </p:nvSpPr>
        <p:spPr>
          <a:xfrm>
            <a:off x="1691680" y="1628800"/>
            <a:ext cx="1008112" cy="648072"/>
          </a:xfrm>
          <a:prstGeom prst="rect">
            <a:avLst/>
          </a:prstGeom>
          <a:noFill/>
          <a:ln w="508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23" name="Connettore 1 22"/>
          <p:cNvCxnSpPr>
            <a:stCxn id="4" idx="1"/>
          </p:cNvCxnSpPr>
          <p:nvPr/>
        </p:nvCxnSpPr>
        <p:spPr>
          <a:xfrm flipH="1">
            <a:off x="35496" y="1952836"/>
            <a:ext cx="360040" cy="6528"/>
          </a:xfrm>
          <a:prstGeom prst="lin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Rettangolo 35"/>
          <p:cNvSpPr/>
          <p:nvPr/>
        </p:nvSpPr>
        <p:spPr>
          <a:xfrm>
            <a:off x="3347864" y="1196752"/>
            <a:ext cx="1008112" cy="648072"/>
          </a:xfrm>
          <a:prstGeom prst="rect">
            <a:avLst/>
          </a:prstGeom>
          <a:noFill/>
          <a:ln w="50800"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Immagine 32" descr="miner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56605" y="2593383"/>
            <a:ext cx="1289720" cy="967290"/>
          </a:xfrm>
          <a:prstGeom prst="rect">
            <a:avLst/>
          </a:prstGeom>
        </p:spPr>
      </p:pic>
      <p:pic>
        <p:nvPicPr>
          <p:cNvPr id="34" name="Immagine 33" descr="miner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390286" y="2593383"/>
            <a:ext cx="1289720" cy="967290"/>
          </a:xfrm>
          <a:prstGeom prst="rect">
            <a:avLst/>
          </a:prstGeom>
        </p:spPr>
      </p:pic>
      <p:pic>
        <p:nvPicPr>
          <p:cNvPr id="35" name="Immagine 34" descr="miner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343655" y="2605726"/>
            <a:ext cx="1289720" cy="967290"/>
          </a:xfrm>
          <a:prstGeom prst="rect">
            <a:avLst/>
          </a:prstGeom>
        </p:spPr>
      </p:pic>
      <p:pic>
        <p:nvPicPr>
          <p:cNvPr id="32" name="Immagine 31" descr="miner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146376" y="476672"/>
            <a:ext cx="1289720" cy="967290"/>
          </a:xfrm>
          <a:prstGeom prst="rect">
            <a:avLst/>
          </a:prstGeom>
        </p:spPr>
      </p:pic>
      <p:sp>
        <p:nvSpPr>
          <p:cNvPr id="4" name="Rettangolo 3"/>
          <p:cNvSpPr/>
          <p:nvPr/>
        </p:nvSpPr>
        <p:spPr>
          <a:xfrm>
            <a:off x="395536" y="1628800"/>
            <a:ext cx="1008112" cy="648072"/>
          </a:xfrm>
          <a:prstGeom prst="rect">
            <a:avLst/>
          </a:prstGeom>
          <a:noFill/>
          <a:ln w="508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8" name="Connettore 1 7"/>
          <p:cNvCxnSpPr>
            <a:stCxn id="20" idx="1"/>
            <a:endCxn id="4" idx="3"/>
          </p:cNvCxnSpPr>
          <p:nvPr/>
        </p:nvCxnSpPr>
        <p:spPr>
          <a:xfrm flipH="1">
            <a:off x="1403648" y="1952836"/>
            <a:ext cx="288032" cy="0"/>
          </a:xfrm>
          <a:prstGeom prst="lin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 Box 3"/>
          <p:cNvSpPr txBox="1">
            <a:spLocks noChangeArrowheads="1"/>
          </p:cNvSpPr>
          <p:nvPr/>
        </p:nvSpPr>
        <p:spPr bwMode="auto">
          <a:xfrm>
            <a:off x="24863" y="3862209"/>
            <a:ext cx="8972426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it-IT" sz="22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idea: </a:t>
            </a:r>
            <a:r>
              <a:rPr lang="en-US" altLang="it-IT" sz="2200" dirty="0">
                <a:latin typeface="Times New Roman" pitchFamily="18" charset="0"/>
                <a:cs typeface="Times New Roman" pitchFamily="18" charset="0"/>
              </a:rPr>
              <a:t>selfishly decide when to announce solved blocks</a:t>
            </a:r>
            <a:r>
              <a:rPr lang="en-US" altLang="it-IT" sz="22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2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Rettangolo 19"/>
          <p:cNvSpPr/>
          <p:nvPr/>
        </p:nvSpPr>
        <p:spPr>
          <a:xfrm>
            <a:off x="1691680" y="1628800"/>
            <a:ext cx="1008112" cy="648072"/>
          </a:xfrm>
          <a:prstGeom prst="rect">
            <a:avLst/>
          </a:prstGeom>
          <a:noFill/>
          <a:ln w="508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23" name="Connettore 1 22"/>
          <p:cNvCxnSpPr>
            <a:stCxn id="4" idx="1"/>
          </p:cNvCxnSpPr>
          <p:nvPr/>
        </p:nvCxnSpPr>
        <p:spPr>
          <a:xfrm flipH="1">
            <a:off x="35496" y="1952836"/>
            <a:ext cx="360040" cy="6528"/>
          </a:xfrm>
          <a:prstGeom prst="lin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Rettangolo 35"/>
          <p:cNvSpPr/>
          <p:nvPr/>
        </p:nvSpPr>
        <p:spPr>
          <a:xfrm>
            <a:off x="3347864" y="1196752"/>
            <a:ext cx="1008112" cy="648072"/>
          </a:xfrm>
          <a:prstGeom prst="rect">
            <a:avLst/>
          </a:prstGeom>
          <a:noFill/>
          <a:ln w="50800"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2" name="Rettangolo 11"/>
          <p:cNvSpPr/>
          <p:nvPr/>
        </p:nvSpPr>
        <p:spPr>
          <a:xfrm>
            <a:off x="4860032" y="1196752"/>
            <a:ext cx="1008112" cy="648072"/>
          </a:xfrm>
          <a:prstGeom prst="rect">
            <a:avLst/>
          </a:prstGeom>
          <a:noFill/>
          <a:ln w="50800"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asellaDiTesto 13"/>
          <p:cNvSpPr txBox="1"/>
          <p:nvPr/>
        </p:nvSpPr>
        <p:spPr>
          <a:xfrm>
            <a:off x="326751" y="1137518"/>
            <a:ext cx="66215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- all agents agree on the content of the ledger</a:t>
            </a:r>
            <a:endParaRPr lang="en-US" sz="2400" baseline="30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CasellaDiTesto 15"/>
          <p:cNvSpPr txBox="1"/>
          <p:nvPr/>
        </p:nvSpPr>
        <p:spPr>
          <a:xfrm>
            <a:off x="179512" y="260648"/>
            <a:ext cx="147989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problem:</a:t>
            </a:r>
            <a:endParaRPr lang="en-US" sz="2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CasellaDiTesto 16"/>
          <p:cNvSpPr txBox="1"/>
          <p:nvPr/>
        </p:nvSpPr>
        <p:spPr>
          <a:xfrm>
            <a:off x="179512" y="735087"/>
            <a:ext cx="89289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maintain a </a:t>
            </a:r>
            <a:r>
              <a:rPr lang="en-US" sz="24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ledger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containing a sequence of </a:t>
            </a:r>
            <a:r>
              <a:rPr lang="en-US" sz="24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commands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such that:</a:t>
            </a:r>
            <a:endParaRPr lang="en-US" sz="2400" baseline="30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8" name="CasellaDiTesto 47"/>
          <p:cNvSpPr txBox="1"/>
          <p:nvPr/>
        </p:nvSpPr>
        <p:spPr>
          <a:xfrm>
            <a:off x="326751" y="1484784"/>
            <a:ext cx="66215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- every agent can fairly write its commands</a:t>
            </a:r>
            <a:endParaRPr lang="en-US" sz="2400" baseline="30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9" name="Pergamena 1 48"/>
          <p:cNvSpPr/>
          <p:nvPr/>
        </p:nvSpPr>
        <p:spPr>
          <a:xfrm>
            <a:off x="3059832" y="2276872"/>
            <a:ext cx="2448272" cy="2664296"/>
          </a:xfrm>
          <a:prstGeom prst="verticalScroll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2" name="AutoShape 5"/>
          <p:cNvSpPr>
            <a:spLocks noChangeArrowheads="1"/>
          </p:cNvSpPr>
          <p:nvPr/>
        </p:nvSpPr>
        <p:spPr bwMode="auto">
          <a:xfrm>
            <a:off x="1330871" y="5877272"/>
            <a:ext cx="504825" cy="503237"/>
          </a:xfrm>
          <a:prstGeom prst="smileyFace">
            <a:avLst>
              <a:gd name="adj" fmla="val 4653"/>
            </a:avLst>
          </a:prstGeom>
          <a:solidFill>
            <a:srgbClr val="FFCC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53" name="AutoShape 5"/>
          <p:cNvSpPr>
            <a:spLocks noChangeArrowheads="1"/>
          </p:cNvSpPr>
          <p:nvPr/>
        </p:nvSpPr>
        <p:spPr bwMode="auto">
          <a:xfrm>
            <a:off x="2987055" y="5877272"/>
            <a:ext cx="504825" cy="503237"/>
          </a:xfrm>
          <a:prstGeom prst="smileyFace">
            <a:avLst>
              <a:gd name="adj" fmla="val 4653"/>
            </a:avLst>
          </a:prstGeom>
          <a:solidFill>
            <a:srgbClr val="FFCC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54" name="AutoShape 5"/>
          <p:cNvSpPr>
            <a:spLocks noChangeArrowheads="1"/>
          </p:cNvSpPr>
          <p:nvPr/>
        </p:nvSpPr>
        <p:spPr bwMode="auto">
          <a:xfrm>
            <a:off x="4931271" y="5877272"/>
            <a:ext cx="504825" cy="503237"/>
          </a:xfrm>
          <a:prstGeom prst="smileyFace">
            <a:avLst>
              <a:gd name="adj" fmla="val 4653"/>
            </a:avLst>
          </a:prstGeom>
          <a:solidFill>
            <a:srgbClr val="FFCC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56" name="AutoShape 5"/>
          <p:cNvSpPr>
            <a:spLocks noChangeArrowheads="1"/>
          </p:cNvSpPr>
          <p:nvPr/>
        </p:nvSpPr>
        <p:spPr bwMode="auto">
          <a:xfrm>
            <a:off x="6515447" y="5877272"/>
            <a:ext cx="504825" cy="503237"/>
          </a:xfrm>
          <a:prstGeom prst="smileyFace">
            <a:avLst>
              <a:gd name="adj" fmla="val 4653"/>
            </a:avLst>
          </a:prstGeom>
          <a:solidFill>
            <a:srgbClr val="FFCC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11" name="AutoShape 11"/>
          <p:cNvSpPr>
            <a:spLocks noChangeArrowheads="1"/>
          </p:cNvSpPr>
          <p:nvPr/>
        </p:nvSpPr>
        <p:spPr bwMode="auto">
          <a:xfrm>
            <a:off x="1762720" y="5085184"/>
            <a:ext cx="1081088" cy="649287"/>
          </a:xfrm>
          <a:prstGeom prst="wedgeEllipseCallout">
            <a:avLst>
              <a:gd name="adj1" fmla="val -45009"/>
              <a:gd name="adj2" fmla="val 76648"/>
            </a:avLst>
          </a:prstGeom>
          <a:noFill/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endParaRPr lang="en-GB" dirty="0">
              <a:latin typeface="Comic Sans MS" pitchFamily="66" charset="0"/>
            </a:endParaRPr>
          </a:p>
        </p:txBody>
      </p:sp>
      <p:sp>
        <p:nvSpPr>
          <p:cNvPr id="12" name="AutoShape 11"/>
          <p:cNvSpPr>
            <a:spLocks noChangeArrowheads="1"/>
          </p:cNvSpPr>
          <p:nvPr/>
        </p:nvSpPr>
        <p:spPr bwMode="auto">
          <a:xfrm>
            <a:off x="3419872" y="5085184"/>
            <a:ext cx="1081088" cy="649287"/>
          </a:xfrm>
          <a:prstGeom prst="wedgeEllipseCallout">
            <a:avLst>
              <a:gd name="adj1" fmla="val -45009"/>
              <a:gd name="adj2" fmla="val 76648"/>
            </a:avLst>
          </a:prstGeom>
          <a:noFill/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endParaRPr lang="en-GB" dirty="0">
              <a:latin typeface="Comic Sans MS" pitchFamily="66" charset="0"/>
            </a:endParaRPr>
          </a:p>
        </p:txBody>
      </p:sp>
      <p:sp>
        <p:nvSpPr>
          <p:cNvPr id="13" name="AutoShape 11"/>
          <p:cNvSpPr>
            <a:spLocks noChangeArrowheads="1"/>
          </p:cNvSpPr>
          <p:nvPr/>
        </p:nvSpPr>
        <p:spPr bwMode="auto">
          <a:xfrm>
            <a:off x="5292080" y="5085184"/>
            <a:ext cx="1081088" cy="649287"/>
          </a:xfrm>
          <a:prstGeom prst="wedgeEllipseCallout">
            <a:avLst>
              <a:gd name="adj1" fmla="val -45009"/>
              <a:gd name="adj2" fmla="val 76648"/>
            </a:avLst>
          </a:prstGeom>
          <a:noFill/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endParaRPr lang="en-GB" dirty="0">
              <a:latin typeface="Comic Sans MS" pitchFamily="66" charset="0"/>
            </a:endParaRPr>
          </a:p>
        </p:txBody>
      </p:sp>
      <p:sp>
        <p:nvSpPr>
          <p:cNvPr id="15" name="AutoShape 11"/>
          <p:cNvSpPr>
            <a:spLocks noChangeArrowheads="1"/>
          </p:cNvSpPr>
          <p:nvPr/>
        </p:nvSpPr>
        <p:spPr bwMode="auto">
          <a:xfrm>
            <a:off x="6948264" y="5085184"/>
            <a:ext cx="1081088" cy="649287"/>
          </a:xfrm>
          <a:prstGeom prst="wedgeEllipseCallout">
            <a:avLst>
              <a:gd name="adj1" fmla="val -45009"/>
              <a:gd name="adj2" fmla="val 76648"/>
            </a:avLst>
          </a:prstGeom>
          <a:noFill/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endParaRPr lang="en-GB" dirty="0">
              <a:latin typeface="Comic Sans MS" pitchFamily="66" charset="0"/>
            </a:endParaRPr>
          </a:p>
        </p:txBody>
      </p:sp>
      <p:sp>
        <p:nvSpPr>
          <p:cNvPr id="18" name="Rettangolo 17"/>
          <p:cNvSpPr/>
          <p:nvPr/>
        </p:nvSpPr>
        <p:spPr>
          <a:xfrm>
            <a:off x="2051720" y="5301208"/>
            <a:ext cx="504056" cy="14401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9" name="Rettangolo 18"/>
          <p:cNvSpPr/>
          <p:nvPr/>
        </p:nvSpPr>
        <p:spPr>
          <a:xfrm>
            <a:off x="3707904" y="5301208"/>
            <a:ext cx="504056" cy="144016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0" name="Rettangolo 19"/>
          <p:cNvSpPr/>
          <p:nvPr/>
        </p:nvSpPr>
        <p:spPr>
          <a:xfrm>
            <a:off x="5580112" y="5301208"/>
            <a:ext cx="504056" cy="144016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1" name="Rettangolo 20"/>
          <p:cNvSpPr/>
          <p:nvPr/>
        </p:nvSpPr>
        <p:spPr>
          <a:xfrm>
            <a:off x="7236296" y="5301208"/>
            <a:ext cx="504056" cy="144016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Immagine 32" descr="miner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56605" y="2593383"/>
            <a:ext cx="1289720" cy="967290"/>
          </a:xfrm>
          <a:prstGeom prst="rect">
            <a:avLst/>
          </a:prstGeom>
        </p:spPr>
      </p:pic>
      <p:pic>
        <p:nvPicPr>
          <p:cNvPr id="34" name="Immagine 33" descr="miner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390286" y="2593383"/>
            <a:ext cx="1289720" cy="967290"/>
          </a:xfrm>
          <a:prstGeom prst="rect">
            <a:avLst/>
          </a:prstGeom>
        </p:spPr>
      </p:pic>
      <p:pic>
        <p:nvPicPr>
          <p:cNvPr id="35" name="Immagine 34" descr="miner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343655" y="2605726"/>
            <a:ext cx="1289720" cy="967290"/>
          </a:xfrm>
          <a:prstGeom prst="rect">
            <a:avLst/>
          </a:prstGeom>
        </p:spPr>
      </p:pic>
      <p:pic>
        <p:nvPicPr>
          <p:cNvPr id="32" name="Immagine 31" descr="miner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586536" y="476672"/>
            <a:ext cx="1289720" cy="967290"/>
          </a:xfrm>
          <a:prstGeom prst="rect">
            <a:avLst/>
          </a:prstGeom>
        </p:spPr>
      </p:pic>
      <p:sp>
        <p:nvSpPr>
          <p:cNvPr id="4" name="Rettangolo 3"/>
          <p:cNvSpPr/>
          <p:nvPr/>
        </p:nvSpPr>
        <p:spPr>
          <a:xfrm>
            <a:off x="395536" y="1628800"/>
            <a:ext cx="1008112" cy="648072"/>
          </a:xfrm>
          <a:prstGeom prst="rect">
            <a:avLst/>
          </a:prstGeom>
          <a:noFill/>
          <a:ln w="508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8" name="Connettore 1 7"/>
          <p:cNvCxnSpPr>
            <a:stCxn id="20" idx="1"/>
            <a:endCxn id="4" idx="3"/>
          </p:cNvCxnSpPr>
          <p:nvPr/>
        </p:nvCxnSpPr>
        <p:spPr>
          <a:xfrm flipH="1">
            <a:off x="1403648" y="1952836"/>
            <a:ext cx="288032" cy="0"/>
          </a:xfrm>
          <a:prstGeom prst="lin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 Box 3"/>
          <p:cNvSpPr txBox="1">
            <a:spLocks noChangeArrowheads="1"/>
          </p:cNvSpPr>
          <p:nvPr/>
        </p:nvSpPr>
        <p:spPr bwMode="auto">
          <a:xfrm>
            <a:off x="24863" y="3862209"/>
            <a:ext cx="8972426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it-IT" sz="22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idea: </a:t>
            </a:r>
            <a:r>
              <a:rPr lang="en-US" altLang="it-IT" sz="2200" dirty="0">
                <a:latin typeface="Times New Roman" pitchFamily="18" charset="0"/>
                <a:cs typeface="Times New Roman" pitchFamily="18" charset="0"/>
              </a:rPr>
              <a:t>selfishly decide when to announce solved blocks</a:t>
            </a:r>
            <a:r>
              <a:rPr lang="en-US" altLang="it-IT" sz="22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2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Rettangolo 19"/>
          <p:cNvSpPr/>
          <p:nvPr/>
        </p:nvSpPr>
        <p:spPr>
          <a:xfrm>
            <a:off x="1691680" y="1628800"/>
            <a:ext cx="1008112" cy="648072"/>
          </a:xfrm>
          <a:prstGeom prst="rect">
            <a:avLst/>
          </a:prstGeom>
          <a:noFill/>
          <a:ln w="508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23" name="Connettore 1 22"/>
          <p:cNvCxnSpPr>
            <a:stCxn id="4" idx="1"/>
          </p:cNvCxnSpPr>
          <p:nvPr/>
        </p:nvCxnSpPr>
        <p:spPr>
          <a:xfrm flipH="1">
            <a:off x="35496" y="1952836"/>
            <a:ext cx="360040" cy="6528"/>
          </a:xfrm>
          <a:prstGeom prst="lin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Rettangolo 35"/>
          <p:cNvSpPr/>
          <p:nvPr/>
        </p:nvSpPr>
        <p:spPr>
          <a:xfrm>
            <a:off x="3347864" y="1196752"/>
            <a:ext cx="1008112" cy="648072"/>
          </a:xfrm>
          <a:prstGeom prst="rect">
            <a:avLst/>
          </a:prstGeom>
          <a:noFill/>
          <a:ln w="50800"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2" name="Rettangolo 11"/>
          <p:cNvSpPr/>
          <p:nvPr/>
        </p:nvSpPr>
        <p:spPr>
          <a:xfrm>
            <a:off x="4860032" y="1196752"/>
            <a:ext cx="1008112" cy="648072"/>
          </a:xfrm>
          <a:prstGeom prst="rect">
            <a:avLst/>
          </a:prstGeom>
          <a:noFill/>
          <a:ln w="50800"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Immagine 32" descr="miner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56605" y="2593383"/>
            <a:ext cx="1289720" cy="967290"/>
          </a:xfrm>
          <a:prstGeom prst="rect">
            <a:avLst/>
          </a:prstGeom>
        </p:spPr>
      </p:pic>
      <p:pic>
        <p:nvPicPr>
          <p:cNvPr id="34" name="Immagine 33" descr="miner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390286" y="2593383"/>
            <a:ext cx="1289720" cy="967290"/>
          </a:xfrm>
          <a:prstGeom prst="rect">
            <a:avLst/>
          </a:prstGeom>
        </p:spPr>
      </p:pic>
      <p:pic>
        <p:nvPicPr>
          <p:cNvPr id="35" name="Immagine 34" descr="miner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343655" y="2605726"/>
            <a:ext cx="1289720" cy="967290"/>
          </a:xfrm>
          <a:prstGeom prst="rect">
            <a:avLst/>
          </a:prstGeom>
        </p:spPr>
      </p:pic>
      <p:pic>
        <p:nvPicPr>
          <p:cNvPr id="32" name="Immagine 31" descr="miner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586536" y="476672"/>
            <a:ext cx="1289720" cy="967290"/>
          </a:xfrm>
          <a:prstGeom prst="rect">
            <a:avLst/>
          </a:prstGeom>
        </p:spPr>
      </p:pic>
      <p:sp>
        <p:nvSpPr>
          <p:cNvPr id="4" name="Rettangolo 3"/>
          <p:cNvSpPr/>
          <p:nvPr/>
        </p:nvSpPr>
        <p:spPr>
          <a:xfrm>
            <a:off x="395536" y="1628800"/>
            <a:ext cx="1008112" cy="648072"/>
          </a:xfrm>
          <a:prstGeom prst="rect">
            <a:avLst/>
          </a:prstGeom>
          <a:noFill/>
          <a:ln w="508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8" name="Connettore 1 7"/>
          <p:cNvCxnSpPr>
            <a:stCxn id="20" idx="1"/>
            <a:endCxn id="4" idx="3"/>
          </p:cNvCxnSpPr>
          <p:nvPr/>
        </p:nvCxnSpPr>
        <p:spPr>
          <a:xfrm flipH="1">
            <a:off x="1403648" y="1952836"/>
            <a:ext cx="288032" cy="0"/>
          </a:xfrm>
          <a:prstGeom prst="lin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 Box 3"/>
          <p:cNvSpPr txBox="1">
            <a:spLocks noChangeArrowheads="1"/>
          </p:cNvSpPr>
          <p:nvPr/>
        </p:nvSpPr>
        <p:spPr bwMode="auto">
          <a:xfrm>
            <a:off x="24863" y="3862209"/>
            <a:ext cx="8972426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it-IT" sz="22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idea: </a:t>
            </a:r>
            <a:r>
              <a:rPr lang="en-US" altLang="it-IT" sz="2200" dirty="0">
                <a:latin typeface="Times New Roman" pitchFamily="18" charset="0"/>
                <a:cs typeface="Times New Roman" pitchFamily="18" charset="0"/>
              </a:rPr>
              <a:t>selfishly decide when to announce solved blocks</a:t>
            </a:r>
            <a:r>
              <a:rPr lang="en-US" altLang="it-IT" sz="22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2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Rettangolo 19"/>
          <p:cNvSpPr/>
          <p:nvPr/>
        </p:nvSpPr>
        <p:spPr>
          <a:xfrm>
            <a:off x="1691680" y="1628800"/>
            <a:ext cx="1008112" cy="648072"/>
          </a:xfrm>
          <a:prstGeom prst="rect">
            <a:avLst/>
          </a:prstGeom>
          <a:noFill/>
          <a:ln w="508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23" name="Connettore 1 22"/>
          <p:cNvCxnSpPr>
            <a:stCxn id="4" idx="1"/>
          </p:cNvCxnSpPr>
          <p:nvPr/>
        </p:nvCxnSpPr>
        <p:spPr>
          <a:xfrm flipH="1">
            <a:off x="35496" y="1952836"/>
            <a:ext cx="360040" cy="6528"/>
          </a:xfrm>
          <a:prstGeom prst="lin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Rettangolo 35"/>
          <p:cNvSpPr/>
          <p:nvPr/>
        </p:nvSpPr>
        <p:spPr>
          <a:xfrm>
            <a:off x="3347864" y="1196752"/>
            <a:ext cx="1008112" cy="648072"/>
          </a:xfrm>
          <a:prstGeom prst="rect">
            <a:avLst/>
          </a:prstGeom>
          <a:noFill/>
          <a:ln w="50800"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2" name="Rettangolo 11"/>
          <p:cNvSpPr/>
          <p:nvPr/>
        </p:nvSpPr>
        <p:spPr>
          <a:xfrm>
            <a:off x="4860032" y="1196752"/>
            <a:ext cx="1008112" cy="648072"/>
          </a:xfrm>
          <a:prstGeom prst="rect">
            <a:avLst/>
          </a:prstGeom>
          <a:noFill/>
          <a:ln w="50800"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4" name="Rettangolo 13"/>
          <p:cNvSpPr/>
          <p:nvPr/>
        </p:nvSpPr>
        <p:spPr>
          <a:xfrm>
            <a:off x="3347864" y="2204864"/>
            <a:ext cx="1008112" cy="648072"/>
          </a:xfrm>
          <a:prstGeom prst="rect">
            <a:avLst/>
          </a:prstGeom>
          <a:noFill/>
          <a:ln w="50800"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15" name="Connettore 1 14"/>
          <p:cNvCxnSpPr>
            <a:stCxn id="14" idx="1"/>
            <a:endCxn id="20" idx="3"/>
          </p:cNvCxnSpPr>
          <p:nvPr/>
        </p:nvCxnSpPr>
        <p:spPr>
          <a:xfrm flipH="1" flipV="1">
            <a:off x="2699792" y="1952836"/>
            <a:ext cx="648072" cy="576064"/>
          </a:xfrm>
          <a:prstGeom prst="lin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Immagine 32" descr="miner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56605" y="2593383"/>
            <a:ext cx="1289720" cy="967290"/>
          </a:xfrm>
          <a:prstGeom prst="rect">
            <a:avLst/>
          </a:prstGeom>
        </p:spPr>
      </p:pic>
      <p:pic>
        <p:nvPicPr>
          <p:cNvPr id="34" name="Immagine 33" descr="miner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390286" y="2593383"/>
            <a:ext cx="1289720" cy="967290"/>
          </a:xfrm>
          <a:prstGeom prst="rect">
            <a:avLst/>
          </a:prstGeom>
        </p:spPr>
      </p:pic>
      <p:pic>
        <p:nvPicPr>
          <p:cNvPr id="35" name="Immagine 34" descr="miner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343655" y="2605726"/>
            <a:ext cx="1289720" cy="967290"/>
          </a:xfrm>
          <a:prstGeom prst="rect">
            <a:avLst/>
          </a:prstGeom>
        </p:spPr>
      </p:pic>
      <p:pic>
        <p:nvPicPr>
          <p:cNvPr id="32" name="Immagine 31" descr="miner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586536" y="476672"/>
            <a:ext cx="1289720" cy="967290"/>
          </a:xfrm>
          <a:prstGeom prst="rect">
            <a:avLst/>
          </a:prstGeom>
        </p:spPr>
      </p:pic>
      <p:sp>
        <p:nvSpPr>
          <p:cNvPr id="4" name="Rettangolo 3"/>
          <p:cNvSpPr/>
          <p:nvPr/>
        </p:nvSpPr>
        <p:spPr>
          <a:xfrm>
            <a:off x="395536" y="1628800"/>
            <a:ext cx="1008112" cy="648072"/>
          </a:xfrm>
          <a:prstGeom prst="rect">
            <a:avLst/>
          </a:prstGeom>
          <a:noFill/>
          <a:ln w="508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8" name="Connettore 1 7"/>
          <p:cNvCxnSpPr>
            <a:stCxn id="20" idx="1"/>
            <a:endCxn id="4" idx="3"/>
          </p:cNvCxnSpPr>
          <p:nvPr/>
        </p:nvCxnSpPr>
        <p:spPr>
          <a:xfrm flipH="1">
            <a:off x="1403648" y="1952836"/>
            <a:ext cx="288032" cy="0"/>
          </a:xfrm>
          <a:prstGeom prst="lin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 Box 3"/>
          <p:cNvSpPr txBox="1">
            <a:spLocks noChangeArrowheads="1"/>
          </p:cNvSpPr>
          <p:nvPr/>
        </p:nvSpPr>
        <p:spPr bwMode="auto">
          <a:xfrm>
            <a:off x="24863" y="3862209"/>
            <a:ext cx="8972426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it-IT" sz="22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idea: </a:t>
            </a:r>
            <a:r>
              <a:rPr lang="en-US" altLang="it-IT" sz="2200" dirty="0">
                <a:latin typeface="Times New Roman" pitchFamily="18" charset="0"/>
                <a:cs typeface="Times New Roman" pitchFamily="18" charset="0"/>
              </a:rPr>
              <a:t>selfishly decide when to announce solved blocks</a:t>
            </a:r>
            <a:r>
              <a:rPr lang="en-US" altLang="it-IT" sz="22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2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Rettangolo 19"/>
          <p:cNvSpPr/>
          <p:nvPr/>
        </p:nvSpPr>
        <p:spPr>
          <a:xfrm>
            <a:off x="1691680" y="1628800"/>
            <a:ext cx="1008112" cy="648072"/>
          </a:xfrm>
          <a:prstGeom prst="rect">
            <a:avLst/>
          </a:prstGeom>
          <a:noFill/>
          <a:ln w="508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23" name="Connettore 1 22"/>
          <p:cNvCxnSpPr>
            <a:stCxn id="4" idx="1"/>
          </p:cNvCxnSpPr>
          <p:nvPr/>
        </p:nvCxnSpPr>
        <p:spPr>
          <a:xfrm flipH="1">
            <a:off x="35496" y="1952836"/>
            <a:ext cx="360040" cy="6528"/>
          </a:xfrm>
          <a:prstGeom prst="lin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Rettangolo 35"/>
          <p:cNvSpPr/>
          <p:nvPr/>
        </p:nvSpPr>
        <p:spPr>
          <a:xfrm>
            <a:off x="3347864" y="1196752"/>
            <a:ext cx="1008112" cy="648072"/>
          </a:xfrm>
          <a:prstGeom prst="rect">
            <a:avLst/>
          </a:prstGeom>
          <a:noFill/>
          <a:ln w="50800" cmpd="sng"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2" name="Rettangolo 11"/>
          <p:cNvSpPr/>
          <p:nvPr/>
        </p:nvSpPr>
        <p:spPr>
          <a:xfrm>
            <a:off x="4860032" y="1196752"/>
            <a:ext cx="1008112" cy="648072"/>
          </a:xfrm>
          <a:prstGeom prst="rect">
            <a:avLst/>
          </a:prstGeom>
          <a:noFill/>
          <a:ln w="50800" cmpd="sng"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4" name="Rettangolo 13"/>
          <p:cNvSpPr/>
          <p:nvPr/>
        </p:nvSpPr>
        <p:spPr>
          <a:xfrm>
            <a:off x="3347864" y="2204864"/>
            <a:ext cx="1008112" cy="648072"/>
          </a:xfrm>
          <a:prstGeom prst="rect">
            <a:avLst/>
          </a:prstGeom>
          <a:noFill/>
          <a:ln w="50800"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15" name="Connettore 1 14"/>
          <p:cNvCxnSpPr>
            <a:stCxn id="14" idx="1"/>
            <a:endCxn id="20" idx="3"/>
          </p:cNvCxnSpPr>
          <p:nvPr/>
        </p:nvCxnSpPr>
        <p:spPr>
          <a:xfrm flipH="1" flipV="1">
            <a:off x="2699792" y="1952836"/>
            <a:ext cx="648072" cy="576064"/>
          </a:xfrm>
          <a:prstGeom prst="lin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nettore 1 15"/>
          <p:cNvCxnSpPr>
            <a:stCxn id="36" idx="1"/>
            <a:endCxn id="20" idx="3"/>
          </p:cNvCxnSpPr>
          <p:nvPr/>
        </p:nvCxnSpPr>
        <p:spPr>
          <a:xfrm flipH="1">
            <a:off x="2699792" y="1520788"/>
            <a:ext cx="648072" cy="432048"/>
          </a:xfrm>
          <a:prstGeom prst="lin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nettore 1 18"/>
          <p:cNvCxnSpPr>
            <a:stCxn id="12" idx="1"/>
            <a:endCxn id="36" idx="3"/>
          </p:cNvCxnSpPr>
          <p:nvPr/>
        </p:nvCxnSpPr>
        <p:spPr>
          <a:xfrm flipH="1">
            <a:off x="4355976" y="1520788"/>
            <a:ext cx="504056" cy="0"/>
          </a:xfrm>
          <a:prstGeom prst="lin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Immagine 32" descr="miner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54433" y="1916832"/>
            <a:ext cx="1289720" cy="967290"/>
          </a:xfrm>
          <a:prstGeom prst="rect">
            <a:avLst/>
          </a:prstGeom>
        </p:spPr>
      </p:pic>
      <p:pic>
        <p:nvPicPr>
          <p:cNvPr id="34" name="Immagine 33" descr="miner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588114" y="1916832"/>
            <a:ext cx="1289720" cy="967290"/>
          </a:xfrm>
          <a:prstGeom prst="rect">
            <a:avLst/>
          </a:prstGeom>
        </p:spPr>
      </p:pic>
      <p:pic>
        <p:nvPicPr>
          <p:cNvPr id="35" name="Immagine 34" descr="miner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541483" y="1929175"/>
            <a:ext cx="1289720" cy="967290"/>
          </a:xfrm>
          <a:prstGeom prst="rect">
            <a:avLst/>
          </a:prstGeom>
        </p:spPr>
      </p:pic>
      <p:pic>
        <p:nvPicPr>
          <p:cNvPr id="32" name="Immagine 31" descr="miner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586536" y="476672"/>
            <a:ext cx="1289720" cy="967290"/>
          </a:xfrm>
          <a:prstGeom prst="rect">
            <a:avLst/>
          </a:prstGeom>
        </p:spPr>
      </p:pic>
      <p:sp>
        <p:nvSpPr>
          <p:cNvPr id="4" name="Rettangolo 3"/>
          <p:cNvSpPr/>
          <p:nvPr/>
        </p:nvSpPr>
        <p:spPr>
          <a:xfrm>
            <a:off x="395536" y="1628800"/>
            <a:ext cx="1008112" cy="648072"/>
          </a:xfrm>
          <a:prstGeom prst="rect">
            <a:avLst/>
          </a:prstGeom>
          <a:noFill/>
          <a:ln w="508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8" name="Connettore 1 7"/>
          <p:cNvCxnSpPr>
            <a:stCxn id="20" idx="1"/>
            <a:endCxn id="4" idx="3"/>
          </p:cNvCxnSpPr>
          <p:nvPr/>
        </p:nvCxnSpPr>
        <p:spPr>
          <a:xfrm flipH="1">
            <a:off x="1403648" y="1952836"/>
            <a:ext cx="288032" cy="0"/>
          </a:xfrm>
          <a:prstGeom prst="lin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 Box 3"/>
          <p:cNvSpPr txBox="1">
            <a:spLocks noChangeArrowheads="1"/>
          </p:cNvSpPr>
          <p:nvPr/>
        </p:nvSpPr>
        <p:spPr bwMode="auto">
          <a:xfrm>
            <a:off x="24863" y="3862209"/>
            <a:ext cx="8972426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it-IT" sz="22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idea: </a:t>
            </a:r>
            <a:r>
              <a:rPr lang="en-US" altLang="it-IT" sz="2200" dirty="0">
                <a:latin typeface="Times New Roman" pitchFamily="18" charset="0"/>
                <a:cs typeface="Times New Roman" pitchFamily="18" charset="0"/>
              </a:rPr>
              <a:t>selfishly decide when to announce solved blocks</a:t>
            </a:r>
            <a:r>
              <a:rPr lang="en-US" altLang="it-IT" sz="22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2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Rettangolo 19"/>
          <p:cNvSpPr/>
          <p:nvPr/>
        </p:nvSpPr>
        <p:spPr>
          <a:xfrm>
            <a:off x="1691680" y="1628800"/>
            <a:ext cx="1008112" cy="648072"/>
          </a:xfrm>
          <a:prstGeom prst="rect">
            <a:avLst/>
          </a:prstGeom>
          <a:noFill/>
          <a:ln w="508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23" name="Connettore 1 22"/>
          <p:cNvCxnSpPr>
            <a:stCxn id="4" idx="1"/>
          </p:cNvCxnSpPr>
          <p:nvPr/>
        </p:nvCxnSpPr>
        <p:spPr>
          <a:xfrm flipH="1">
            <a:off x="35496" y="1952836"/>
            <a:ext cx="360040" cy="6528"/>
          </a:xfrm>
          <a:prstGeom prst="lin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Rettangolo 35"/>
          <p:cNvSpPr/>
          <p:nvPr/>
        </p:nvSpPr>
        <p:spPr>
          <a:xfrm>
            <a:off x="3347864" y="1196752"/>
            <a:ext cx="1008112" cy="648072"/>
          </a:xfrm>
          <a:prstGeom prst="rect">
            <a:avLst/>
          </a:prstGeom>
          <a:noFill/>
          <a:ln w="50800" cmpd="sng"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2" name="Rettangolo 11"/>
          <p:cNvSpPr/>
          <p:nvPr/>
        </p:nvSpPr>
        <p:spPr>
          <a:xfrm>
            <a:off x="4860032" y="1196752"/>
            <a:ext cx="1008112" cy="648072"/>
          </a:xfrm>
          <a:prstGeom prst="rect">
            <a:avLst/>
          </a:prstGeom>
          <a:noFill/>
          <a:ln w="50800" cmpd="sng"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4" name="Rettangolo 13"/>
          <p:cNvSpPr/>
          <p:nvPr/>
        </p:nvSpPr>
        <p:spPr>
          <a:xfrm>
            <a:off x="3347864" y="2204864"/>
            <a:ext cx="1008112" cy="648072"/>
          </a:xfrm>
          <a:prstGeom prst="rect">
            <a:avLst/>
          </a:prstGeom>
          <a:noFill/>
          <a:ln w="50800"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15" name="Connettore 1 14"/>
          <p:cNvCxnSpPr>
            <a:stCxn id="14" idx="1"/>
            <a:endCxn id="20" idx="3"/>
          </p:cNvCxnSpPr>
          <p:nvPr/>
        </p:nvCxnSpPr>
        <p:spPr>
          <a:xfrm flipH="1" flipV="1">
            <a:off x="2699792" y="1952836"/>
            <a:ext cx="648072" cy="576064"/>
          </a:xfrm>
          <a:prstGeom prst="lin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nettore 1 15"/>
          <p:cNvCxnSpPr>
            <a:stCxn id="36" idx="1"/>
            <a:endCxn id="20" idx="3"/>
          </p:cNvCxnSpPr>
          <p:nvPr/>
        </p:nvCxnSpPr>
        <p:spPr>
          <a:xfrm flipH="1">
            <a:off x="2699792" y="1520788"/>
            <a:ext cx="648072" cy="432048"/>
          </a:xfrm>
          <a:prstGeom prst="lin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nettore 1 18"/>
          <p:cNvCxnSpPr>
            <a:stCxn id="12" idx="1"/>
            <a:endCxn id="36" idx="3"/>
          </p:cNvCxnSpPr>
          <p:nvPr/>
        </p:nvCxnSpPr>
        <p:spPr>
          <a:xfrm flipH="1">
            <a:off x="4355976" y="1520788"/>
            <a:ext cx="504056" cy="0"/>
          </a:xfrm>
          <a:prstGeom prst="lin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CasellaDiTesto 16"/>
          <p:cNvSpPr txBox="1"/>
          <p:nvPr/>
        </p:nvSpPr>
        <p:spPr>
          <a:xfrm>
            <a:off x="2267744" y="3068960"/>
            <a:ext cx="1728192" cy="430887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200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wasted work!</a:t>
            </a:r>
            <a:endParaRPr lang="en-US" sz="2200" baseline="30000" dirty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1" name="Connettore 1 20"/>
          <p:cNvCxnSpPr/>
          <p:nvPr/>
        </p:nvCxnSpPr>
        <p:spPr>
          <a:xfrm flipH="1">
            <a:off x="2915816" y="2564904"/>
            <a:ext cx="648072" cy="576064"/>
          </a:xfrm>
          <a:prstGeom prst="line">
            <a:avLst/>
          </a:prstGeom>
          <a:ln w="19050"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po 36"/>
          <p:cNvGrpSpPr/>
          <p:nvPr/>
        </p:nvGrpSpPr>
        <p:grpSpPr>
          <a:xfrm>
            <a:off x="1456605" y="2593383"/>
            <a:ext cx="3176770" cy="979633"/>
            <a:chOff x="1456605" y="2593383"/>
            <a:chExt cx="3176770" cy="979633"/>
          </a:xfrm>
        </p:grpSpPr>
        <p:pic>
          <p:nvPicPr>
            <p:cNvPr id="33" name="Immagine 32" descr="miner.gif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456605" y="2593383"/>
              <a:ext cx="1289720" cy="967290"/>
            </a:xfrm>
            <a:prstGeom prst="rect">
              <a:avLst/>
            </a:prstGeom>
          </p:spPr>
        </p:pic>
        <p:pic>
          <p:nvPicPr>
            <p:cNvPr id="34" name="Immagine 33" descr="miner.gif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390286" y="2593383"/>
              <a:ext cx="1289720" cy="967290"/>
            </a:xfrm>
            <a:prstGeom prst="rect">
              <a:avLst/>
            </a:prstGeom>
          </p:spPr>
        </p:pic>
        <p:pic>
          <p:nvPicPr>
            <p:cNvPr id="35" name="Immagine 34" descr="miner.gif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343655" y="2605726"/>
              <a:ext cx="1289720" cy="967290"/>
            </a:xfrm>
            <a:prstGeom prst="rect">
              <a:avLst/>
            </a:prstGeom>
          </p:spPr>
        </p:pic>
      </p:grpSp>
      <p:pic>
        <p:nvPicPr>
          <p:cNvPr id="32" name="Immagine 31" descr="miner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339752" y="476672"/>
            <a:ext cx="1289720" cy="967290"/>
          </a:xfrm>
          <a:prstGeom prst="rect">
            <a:avLst/>
          </a:prstGeom>
        </p:spPr>
      </p:pic>
      <p:sp>
        <p:nvSpPr>
          <p:cNvPr id="4" name="Rettangolo 3"/>
          <p:cNvSpPr/>
          <p:nvPr/>
        </p:nvSpPr>
        <p:spPr>
          <a:xfrm>
            <a:off x="395536" y="1628800"/>
            <a:ext cx="1008112" cy="648072"/>
          </a:xfrm>
          <a:prstGeom prst="rect">
            <a:avLst/>
          </a:prstGeom>
          <a:noFill/>
          <a:ln w="508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8" name="Connettore 1 7"/>
          <p:cNvCxnSpPr>
            <a:stCxn id="20" idx="1"/>
            <a:endCxn id="4" idx="3"/>
          </p:cNvCxnSpPr>
          <p:nvPr/>
        </p:nvCxnSpPr>
        <p:spPr>
          <a:xfrm flipH="1">
            <a:off x="1403648" y="1952836"/>
            <a:ext cx="288032" cy="0"/>
          </a:xfrm>
          <a:prstGeom prst="lin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 Box 3"/>
          <p:cNvSpPr txBox="1">
            <a:spLocks noChangeArrowheads="1"/>
          </p:cNvSpPr>
          <p:nvPr/>
        </p:nvSpPr>
        <p:spPr bwMode="auto">
          <a:xfrm>
            <a:off x="24863" y="3862209"/>
            <a:ext cx="8972426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it-IT" sz="22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idea: </a:t>
            </a:r>
            <a:r>
              <a:rPr lang="en-US" altLang="it-IT" sz="2200" dirty="0">
                <a:latin typeface="Times New Roman" pitchFamily="18" charset="0"/>
                <a:cs typeface="Times New Roman" pitchFamily="18" charset="0"/>
              </a:rPr>
              <a:t>selfishly decide when to announce solved blocks</a:t>
            </a:r>
            <a:r>
              <a:rPr lang="en-US" altLang="it-IT" sz="22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2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Rettangolo 19"/>
          <p:cNvSpPr/>
          <p:nvPr/>
        </p:nvSpPr>
        <p:spPr>
          <a:xfrm>
            <a:off x="1691680" y="1628800"/>
            <a:ext cx="1008112" cy="648072"/>
          </a:xfrm>
          <a:prstGeom prst="rect">
            <a:avLst/>
          </a:prstGeom>
          <a:noFill/>
          <a:ln w="508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23" name="Connettore 1 22"/>
          <p:cNvCxnSpPr>
            <a:stCxn id="4" idx="1"/>
          </p:cNvCxnSpPr>
          <p:nvPr/>
        </p:nvCxnSpPr>
        <p:spPr>
          <a:xfrm flipH="1">
            <a:off x="35496" y="1952836"/>
            <a:ext cx="360040" cy="6528"/>
          </a:xfrm>
          <a:prstGeom prst="lin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Rettangolo 35"/>
          <p:cNvSpPr/>
          <p:nvPr/>
        </p:nvSpPr>
        <p:spPr>
          <a:xfrm>
            <a:off x="3347864" y="1196752"/>
            <a:ext cx="1008112" cy="648072"/>
          </a:xfrm>
          <a:prstGeom prst="rect">
            <a:avLst/>
          </a:prstGeom>
          <a:noFill/>
          <a:ln w="50800"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 animBg="1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Immagine 32" descr="miner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56605" y="2593383"/>
            <a:ext cx="1289720" cy="967290"/>
          </a:xfrm>
          <a:prstGeom prst="rect">
            <a:avLst/>
          </a:prstGeom>
        </p:spPr>
      </p:pic>
      <p:pic>
        <p:nvPicPr>
          <p:cNvPr id="34" name="Immagine 33" descr="miner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390286" y="2593383"/>
            <a:ext cx="1289720" cy="967290"/>
          </a:xfrm>
          <a:prstGeom prst="rect">
            <a:avLst/>
          </a:prstGeom>
        </p:spPr>
      </p:pic>
      <p:pic>
        <p:nvPicPr>
          <p:cNvPr id="35" name="Immagine 34" descr="miner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343655" y="2605726"/>
            <a:ext cx="1289720" cy="967290"/>
          </a:xfrm>
          <a:prstGeom prst="rect">
            <a:avLst/>
          </a:prstGeom>
        </p:spPr>
      </p:pic>
      <p:pic>
        <p:nvPicPr>
          <p:cNvPr id="32" name="Immagine 31" descr="miner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146376" y="476672"/>
            <a:ext cx="1289720" cy="967290"/>
          </a:xfrm>
          <a:prstGeom prst="rect">
            <a:avLst/>
          </a:prstGeom>
        </p:spPr>
      </p:pic>
      <p:sp>
        <p:nvSpPr>
          <p:cNvPr id="4" name="Rettangolo 3"/>
          <p:cNvSpPr/>
          <p:nvPr/>
        </p:nvSpPr>
        <p:spPr>
          <a:xfrm>
            <a:off x="395536" y="1628800"/>
            <a:ext cx="1008112" cy="648072"/>
          </a:xfrm>
          <a:prstGeom prst="rect">
            <a:avLst/>
          </a:prstGeom>
          <a:noFill/>
          <a:ln w="508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8" name="Connettore 1 7"/>
          <p:cNvCxnSpPr>
            <a:stCxn id="20" idx="1"/>
            <a:endCxn id="4" idx="3"/>
          </p:cNvCxnSpPr>
          <p:nvPr/>
        </p:nvCxnSpPr>
        <p:spPr>
          <a:xfrm flipH="1">
            <a:off x="1403648" y="1952836"/>
            <a:ext cx="288032" cy="0"/>
          </a:xfrm>
          <a:prstGeom prst="lin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 Box 3"/>
          <p:cNvSpPr txBox="1">
            <a:spLocks noChangeArrowheads="1"/>
          </p:cNvSpPr>
          <p:nvPr/>
        </p:nvSpPr>
        <p:spPr bwMode="auto">
          <a:xfrm>
            <a:off x="24863" y="3862209"/>
            <a:ext cx="8972426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it-IT" sz="22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idea: </a:t>
            </a:r>
            <a:r>
              <a:rPr lang="en-US" altLang="it-IT" sz="2200" dirty="0">
                <a:latin typeface="Times New Roman" pitchFamily="18" charset="0"/>
                <a:cs typeface="Times New Roman" pitchFamily="18" charset="0"/>
              </a:rPr>
              <a:t>selfishly decide when to announce solved blocks</a:t>
            </a:r>
            <a:r>
              <a:rPr lang="en-US" altLang="it-IT" sz="22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2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Rettangolo 19"/>
          <p:cNvSpPr/>
          <p:nvPr/>
        </p:nvSpPr>
        <p:spPr>
          <a:xfrm>
            <a:off x="1691680" y="1628800"/>
            <a:ext cx="1008112" cy="648072"/>
          </a:xfrm>
          <a:prstGeom prst="rect">
            <a:avLst/>
          </a:prstGeom>
          <a:noFill/>
          <a:ln w="508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23" name="Connettore 1 22"/>
          <p:cNvCxnSpPr>
            <a:stCxn id="4" idx="1"/>
          </p:cNvCxnSpPr>
          <p:nvPr/>
        </p:nvCxnSpPr>
        <p:spPr>
          <a:xfrm flipH="1">
            <a:off x="35496" y="1952836"/>
            <a:ext cx="360040" cy="6528"/>
          </a:xfrm>
          <a:prstGeom prst="lin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Rettangolo 35"/>
          <p:cNvSpPr/>
          <p:nvPr/>
        </p:nvSpPr>
        <p:spPr>
          <a:xfrm>
            <a:off x="3347864" y="1196752"/>
            <a:ext cx="1008112" cy="648072"/>
          </a:xfrm>
          <a:prstGeom prst="rect">
            <a:avLst/>
          </a:prstGeom>
          <a:noFill/>
          <a:ln w="50800"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Immagine 32" descr="miner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56605" y="2593383"/>
            <a:ext cx="1289720" cy="967290"/>
          </a:xfrm>
          <a:prstGeom prst="rect">
            <a:avLst/>
          </a:prstGeom>
        </p:spPr>
      </p:pic>
      <p:pic>
        <p:nvPicPr>
          <p:cNvPr id="34" name="Immagine 33" descr="miner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390286" y="2593383"/>
            <a:ext cx="1289720" cy="967290"/>
          </a:xfrm>
          <a:prstGeom prst="rect">
            <a:avLst/>
          </a:prstGeom>
        </p:spPr>
      </p:pic>
      <p:pic>
        <p:nvPicPr>
          <p:cNvPr id="35" name="Immagine 34" descr="miner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343655" y="2605726"/>
            <a:ext cx="1289720" cy="967290"/>
          </a:xfrm>
          <a:prstGeom prst="rect">
            <a:avLst/>
          </a:prstGeom>
        </p:spPr>
      </p:pic>
      <p:pic>
        <p:nvPicPr>
          <p:cNvPr id="32" name="Immagine 31" descr="miner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146376" y="476672"/>
            <a:ext cx="1289720" cy="967290"/>
          </a:xfrm>
          <a:prstGeom prst="rect">
            <a:avLst/>
          </a:prstGeom>
        </p:spPr>
      </p:pic>
      <p:sp>
        <p:nvSpPr>
          <p:cNvPr id="4" name="Rettangolo 3"/>
          <p:cNvSpPr/>
          <p:nvPr/>
        </p:nvSpPr>
        <p:spPr>
          <a:xfrm>
            <a:off x="395536" y="1628800"/>
            <a:ext cx="1008112" cy="648072"/>
          </a:xfrm>
          <a:prstGeom prst="rect">
            <a:avLst/>
          </a:prstGeom>
          <a:noFill/>
          <a:ln w="508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8" name="Connettore 1 7"/>
          <p:cNvCxnSpPr>
            <a:stCxn id="20" idx="1"/>
            <a:endCxn id="4" idx="3"/>
          </p:cNvCxnSpPr>
          <p:nvPr/>
        </p:nvCxnSpPr>
        <p:spPr>
          <a:xfrm flipH="1">
            <a:off x="1403648" y="1952836"/>
            <a:ext cx="288032" cy="0"/>
          </a:xfrm>
          <a:prstGeom prst="lin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 Box 3"/>
          <p:cNvSpPr txBox="1">
            <a:spLocks noChangeArrowheads="1"/>
          </p:cNvSpPr>
          <p:nvPr/>
        </p:nvSpPr>
        <p:spPr bwMode="auto">
          <a:xfrm>
            <a:off x="24863" y="3862209"/>
            <a:ext cx="8972426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it-IT" sz="22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idea: </a:t>
            </a:r>
            <a:r>
              <a:rPr lang="en-US" altLang="it-IT" sz="2200" dirty="0">
                <a:latin typeface="Times New Roman" pitchFamily="18" charset="0"/>
                <a:cs typeface="Times New Roman" pitchFamily="18" charset="0"/>
              </a:rPr>
              <a:t>selfishly decide when to announce solved blocks</a:t>
            </a:r>
            <a:r>
              <a:rPr lang="en-US" altLang="it-IT" sz="22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2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Rettangolo 19"/>
          <p:cNvSpPr/>
          <p:nvPr/>
        </p:nvSpPr>
        <p:spPr>
          <a:xfrm>
            <a:off x="1691680" y="1628800"/>
            <a:ext cx="1008112" cy="648072"/>
          </a:xfrm>
          <a:prstGeom prst="rect">
            <a:avLst/>
          </a:prstGeom>
          <a:noFill/>
          <a:ln w="508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23" name="Connettore 1 22"/>
          <p:cNvCxnSpPr>
            <a:stCxn id="4" idx="1"/>
          </p:cNvCxnSpPr>
          <p:nvPr/>
        </p:nvCxnSpPr>
        <p:spPr>
          <a:xfrm flipH="1">
            <a:off x="35496" y="1952836"/>
            <a:ext cx="360040" cy="6528"/>
          </a:xfrm>
          <a:prstGeom prst="lin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Rettangolo 35"/>
          <p:cNvSpPr/>
          <p:nvPr/>
        </p:nvSpPr>
        <p:spPr>
          <a:xfrm>
            <a:off x="3347864" y="1196752"/>
            <a:ext cx="1008112" cy="648072"/>
          </a:xfrm>
          <a:prstGeom prst="rect">
            <a:avLst/>
          </a:prstGeom>
          <a:noFill/>
          <a:ln w="50800"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2" name="Rettangolo 11"/>
          <p:cNvSpPr/>
          <p:nvPr/>
        </p:nvSpPr>
        <p:spPr>
          <a:xfrm>
            <a:off x="4860032" y="1196752"/>
            <a:ext cx="1008112" cy="648072"/>
          </a:xfrm>
          <a:prstGeom prst="rect">
            <a:avLst/>
          </a:prstGeom>
          <a:noFill/>
          <a:ln w="50800"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Immagine 32" descr="miner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56605" y="2593383"/>
            <a:ext cx="1289720" cy="967290"/>
          </a:xfrm>
          <a:prstGeom prst="rect">
            <a:avLst/>
          </a:prstGeom>
        </p:spPr>
      </p:pic>
      <p:pic>
        <p:nvPicPr>
          <p:cNvPr id="34" name="Immagine 33" descr="miner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390286" y="2593383"/>
            <a:ext cx="1289720" cy="967290"/>
          </a:xfrm>
          <a:prstGeom prst="rect">
            <a:avLst/>
          </a:prstGeom>
        </p:spPr>
      </p:pic>
      <p:pic>
        <p:nvPicPr>
          <p:cNvPr id="35" name="Immagine 34" descr="miner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343655" y="2605726"/>
            <a:ext cx="1289720" cy="967290"/>
          </a:xfrm>
          <a:prstGeom prst="rect">
            <a:avLst/>
          </a:prstGeom>
        </p:spPr>
      </p:pic>
      <p:pic>
        <p:nvPicPr>
          <p:cNvPr id="32" name="Immagine 31" descr="miner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586536" y="476672"/>
            <a:ext cx="1289720" cy="967290"/>
          </a:xfrm>
          <a:prstGeom prst="rect">
            <a:avLst/>
          </a:prstGeom>
        </p:spPr>
      </p:pic>
      <p:sp>
        <p:nvSpPr>
          <p:cNvPr id="4" name="Rettangolo 3"/>
          <p:cNvSpPr/>
          <p:nvPr/>
        </p:nvSpPr>
        <p:spPr>
          <a:xfrm>
            <a:off x="395536" y="1628800"/>
            <a:ext cx="1008112" cy="648072"/>
          </a:xfrm>
          <a:prstGeom prst="rect">
            <a:avLst/>
          </a:prstGeom>
          <a:noFill/>
          <a:ln w="508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8" name="Connettore 1 7"/>
          <p:cNvCxnSpPr>
            <a:stCxn id="20" idx="1"/>
            <a:endCxn id="4" idx="3"/>
          </p:cNvCxnSpPr>
          <p:nvPr/>
        </p:nvCxnSpPr>
        <p:spPr>
          <a:xfrm flipH="1">
            <a:off x="1403648" y="1952836"/>
            <a:ext cx="288032" cy="0"/>
          </a:xfrm>
          <a:prstGeom prst="lin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 Box 3"/>
          <p:cNvSpPr txBox="1">
            <a:spLocks noChangeArrowheads="1"/>
          </p:cNvSpPr>
          <p:nvPr/>
        </p:nvSpPr>
        <p:spPr bwMode="auto">
          <a:xfrm>
            <a:off x="24863" y="3862209"/>
            <a:ext cx="8972426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it-IT" sz="22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idea: </a:t>
            </a:r>
            <a:r>
              <a:rPr lang="en-US" altLang="it-IT" sz="2200" dirty="0">
                <a:latin typeface="Times New Roman" pitchFamily="18" charset="0"/>
                <a:cs typeface="Times New Roman" pitchFamily="18" charset="0"/>
              </a:rPr>
              <a:t>selfishly decide when to announce solved blocks</a:t>
            </a:r>
            <a:r>
              <a:rPr lang="en-US" altLang="it-IT" sz="22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2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Rettangolo 19"/>
          <p:cNvSpPr/>
          <p:nvPr/>
        </p:nvSpPr>
        <p:spPr>
          <a:xfrm>
            <a:off x="1691680" y="1628800"/>
            <a:ext cx="1008112" cy="648072"/>
          </a:xfrm>
          <a:prstGeom prst="rect">
            <a:avLst/>
          </a:prstGeom>
          <a:noFill/>
          <a:ln w="508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23" name="Connettore 1 22"/>
          <p:cNvCxnSpPr>
            <a:stCxn id="4" idx="1"/>
          </p:cNvCxnSpPr>
          <p:nvPr/>
        </p:nvCxnSpPr>
        <p:spPr>
          <a:xfrm flipH="1">
            <a:off x="35496" y="1952836"/>
            <a:ext cx="360040" cy="6528"/>
          </a:xfrm>
          <a:prstGeom prst="lin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Rettangolo 35"/>
          <p:cNvSpPr/>
          <p:nvPr/>
        </p:nvSpPr>
        <p:spPr>
          <a:xfrm>
            <a:off x="3347864" y="1196752"/>
            <a:ext cx="1008112" cy="648072"/>
          </a:xfrm>
          <a:prstGeom prst="rect">
            <a:avLst/>
          </a:prstGeom>
          <a:noFill/>
          <a:ln w="50800"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2" name="Rettangolo 11"/>
          <p:cNvSpPr/>
          <p:nvPr/>
        </p:nvSpPr>
        <p:spPr>
          <a:xfrm>
            <a:off x="4860032" y="1196752"/>
            <a:ext cx="1008112" cy="648072"/>
          </a:xfrm>
          <a:prstGeom prst="rect">
            <a:avLst/>
          </a:prstGeom>
          <a:noFill/>
          <a:ln w="50800"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4" name="Rettangolo 13"/>
          <p:cNvSpPr/>
          <p:nvPr/>
        </p:nvSpPr>
        <p:spPr>
          <a:xfrm>
            <a:off x="6372200" y="1196752"/>
            <a:ext cx="1008112" cy="648072"/>
          </a:xfrm>
          <a:prstGeom prst="rect">
            <a:avLst/>
          </a:prstGeom>
          <a:noFill/>
          <a:ln w="50800"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Immagine 32" descr="miner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56605" y="2593383"/>
            <a:ext cx="1289720" cy="967290"/>
          </a:xfrm>
          <a:prstGeom prst="rect">
            <a:avLst/>
          </a:prstGeom>
        </p:spPr>
      </p:pic>
      <p:pic>
        <p:nvPicPr>
          <p:cNvPr id="34" name="Immagine 33" descr="miner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390286" y="2593383"/>
            <a:ext cx="1289720" cy="967290"/>
          </a:xfrm>
          <a:prstGeom prst="rect">
            <a:avLst/>
          </a:prstGeom>
        </p:spPr>
      </p:pic>
      <p:pic>
        <p:nvPicPr>
          <p:cNvPr id="35" name="Immagine 34" descr="miner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343655" y="2605726"/>
            <a:ext cx="1289720" cy="967290"/>
          </a:xfrm>
          <a:prstGeom prst="rect">
            <a:avLst/>
          </a:prstGeom>
        </p:spPr>
      </p:pic>
      <p:pic>
        <p:nvPicPr>
          <p:cNvPr id="32" name="Immagine 31" descr="miner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82680" y="476672"/>
            <a:ext cx="1289720" cy="967290"/>
          </a:xfrm>
          <a:prstGeom prst="rect">
            <a:avLst/>
          </a:prstGeom>
        </p:spPr>
      </p:pic>
      <p:sp>
        <p:nvSpPr>
          <p:cNvPr id="4" name="Rettangolo 3"/>
          <p:cNvSpPr/>
          <p:nvPr/>
        </p:nvSpPr>
        <p:spPr>
          <a:xfrm>
            <a:off x="395536" y="1628800"/>
            <a:ext cx="1008112" cy="648072"/>
          </a:xfrm>
          <a:prstGeom prst="rect">
            <a:avLst/>
          </a:prstGeom>
          <a:noFill/>
          <a:ln w="508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8" name="Connettore 1 7"/>
          <p:cNvCxnSpPr>
            <a:stCxn id="20" idx="1"/>
            <a:endCxn id="4" idx="3"/>
          </p:cNvCxnSpPr>
          <p:nvPr/>
        </p:nvCxnSpPr>
        <p:spPr>
          <a:xfrm flipH="1">
            <a:off x="1403648" y="1952836"/>
            <a:ext cx="288032" cy="0"/>
          </a:xfrm>
          <a:prstGeom prst="lin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 Box 3"/>
          <p:cNvSpPr txBox="1">
            <a:spLocks noChangeArrowheads="1"/>
          </p:cNvSpPr>
          <p:nvPr/>
        </p:nvSpPr>
        <p:spPr bwMode="auto">
          <a:xfrm>
            <a:off x="24863" y="3862209"/>
            <a:ext cx="8972426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it-IT" sz="22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idea: </a:t>
            </a:r>
            <a:r>
              <a:rPr lang="en-US" altLang="it-IT" sz="2200" dirty="0">
                <a:latin typeface="Times New Roman" pitchFamily="18" charset="0"/>
                <a:cs typeface="Times New Roman" pitchFamily="18" charset="0"/>
              </a:rPr>
              <a:t>selfishly decide when to announce solved blocks</a:t>
            </a:r>
            <a:r>
              <a:rPr lang="en-US" altLang="it-IT" sz="22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2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Rettangolo 19"/>
          <p:cNvSpPr/>
          <p:nvPr/>
        </p:nvSpPr>
        <p:spPr>
          <a:xfrm>
            <a:off x="1691680" y="1628800"/>
            <a:ext cx="1008112" cy="648072"/>
          </a:xfrm>
          <a:prstGeom prst="rect">
            <a:avLst/>
          </a:prstGeom>
          <a:noFill/>
          <a:ln w="508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23" name="Connettore 1 22"/>
          <p:cNvCxnSpPr>
            <a:stCxn id="4" idx="1"/>
          </p:cNvCxnSpPr>
          <p:nvPr/>
        </p:nvCxnSpPr>
        <p:spPr>
          <a:xfrm flipH="1">
            <a:off x="35496" y="1952836"/>
            <a:ext cx="360040" cy="6528"/>
          </a:xfrm>
          <a:prstGeom prst="lin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Rettangolo 35"/>
          <p:cNvSpPr/>
          <p:nvPr/>
        </p:nvSpPr>
        <p:spPr>
          <a:xfrm>
            <a:off x="3347864" y="1196752"/>
            <a:ext cx="1008112" cy="648072"/>
          </a:xfrm>
          <a:prstGeom prst="rect">
            <a:avLst/>
          </a:prstGeom>
          <a:noFill/>
          <a:ln w="50800"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2" name="Rettangolo 11"/>
          <p:cNvSpPr/>
          <p:nvPr/>
        </p:nvSpPr>
        <p:spPr>
          <a:xfrm>
            <a:off x="4860032" y="1196752"/>
            <a:ext cx="1008112" cy="648072"/>
          </a:xfrm>
          <a:prstGeom prst="rect">
            <a:avLst/>
          </a:prstGeom>
          <a:noFill/>
          <a:ln w="50800"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4" name="Rettangolo 13"/>
          <p:cNvSpPr/>
          <p:nvPr/>
        </p:nvSpPr>
        <p:spPr>
          <a:xfrm>
            <a:off x="6372200" y="1196752"/>
            <a:ext cx="1008112" cy="648072"/>
          </a:xfrm>
          <a:prstGeom prst="rect">
            <a:avLst/>
          </a:prstGeom>
          <a:noFill/>
          <a:ln w="50800"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Immagine 32" descr="miner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56605" y="2593383"/>
            <a:ext cx="1289720" cy="967290"/>
          </a:xfrm>
          <a:prstGeom prst="rect">
            <a:avLst/>
          </a:prstGeom>
        </p:spPr>
      </p:pic>
      <p:pic>
        <p:nvPicPr>
          <p:cNvPr id="34" name="Immagine 33" descr="miner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390286" y="2593383"/>
            <a:ext cx="1289720" cy="967290"/>
          </a:xfrm>
          <a:prstGeom prst="rect">
            <a:avLst/>
          </a:prstGeom>
        </p:spPr>
      </p:pic>
      <p:pic>
        <p:nvPicPr>
          <p:cNvPr id="35" name="Immagine 34" descr="miner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343655" y="2605726"/>
            <a:ext cx="1289720" cy="967290"/>
          </a:xfrm>
          <a:prstGeom prst="rect">
            <a:avLst/>
          </a:prstGeom>
        </p:spPr>
      </p:pic>
      <p:pic>
        <p:nvPicPr>
          <p:cNvPr id="32" name="Immagine 31" descr="miner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82680" y="476672"/>
            <a:ext cx="1289720" cy="967290"/>
          </a:xfrm>
          <a:prstGeom prst="rect">
            <a:avLst/>
          </a:prstGeom>
        </p:spPr>
      </p:pic>
      <p:sp>
        <p:nvSpPr>
          <p:cNvPr id="4" name="Rettangolo 3"/>
          <p:cNvSpPr/>
          <p:nvPr/>
        </p:nvSpPr>
        <p:spPr>
          <a:xfrm>
            <a:off x="395536" y="1628800"/>
            <a:ext cx="1008112" cy="648072"/>
          </a:xfrm>
          <a:prstGeom prst="rect">
            <a:avLst/>
          </a:prstGeom>
          <a:noFill/>
          <a:ln w="508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8" name="Connettore 1 7"/>
          <p:cNvCxnSpPr>
            <a:stCxn id="20" idx="1"/>
            <a:endCxn id="4" idx="3"/>
          </p:cNvCxnSpPr>
          <p:nvPr/>
        </p:nvCxnSpPr>
        <p:spPr>
          <a:xfrm flipH="1">
            <a:off x="1403648" y="1952836"/>
            <a:ext cx="288032" cy="0"/>
          </a:xfrm>
          <a:prstGeom prst="lin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 Box 3"/>
          <p:cNvSpPr txBox="1">
            <a:spLocks noChangeArrowheads="1"/>
          </p:cNvSpPr>
          <p:nvPr/>
        </p:nvSpPr>
        <p:spPr bwMode="auto">
          <a:xfrm>
            <a:off x="24863" y="3862209"/>
            <a:ext cx="8972426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it-IT" sz="22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idea: </a:t>
            </a:r>
            <a:r>
              <a:rPr lang="en-US" altLang="it-IT" sz="2200" dirty="0">
                <a:latin typeface="Times New Roman" pitchFamily="18" charset="0"/>
                <a:cs typeface="Times New Roman" pitchFamily="18" charset="0"/>
              </a:rPr>
              <a:t>selfishly decide when to announce solved blocks</a:t>
            </a:r>
            <a:r>
              <a:rPr lang="en-US" altLang="it-IT" sz="22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2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Rettangolo 19"/>
          <p:cNvSpPr/>
          <p:nvPr/>
        </p:nvSpPr>
        <p:spPr>
          <a:xfrm>
            <a:off x="1691680" y="1628800"/>
            <a:ext cx="1008112" cy="648072"/>
          </a:xfrm>
          <a:prstGeom prst="rect">
            <a:avLst/>
          </a:prstGeom>
          <a:noFill/>
          <a:ln w="508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23" name="Connettore 1 22"/>
          <p:cNvCxnSpPr>
            <a:stCxn id="4" idx="1"/>
          </p:cNvCxnSpPr>
          <p:nvPr/>
        </p:nvCxnSpPr>
        <p:spPr>
          <a:xfrm flipH="1">
            <a:off x="35496" y="1952836"/>
            <a:ext cx="360040" cy="6528"/>
          </a:xfrm>
          <a:prstGeom prst="lin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Rettangolo 35"/>
          <p:cNvSpPr/>
          <p:nvPr/>
        </p:nvSpPr>
        <p:spPr>
          <a:xfrm>
            <a:off x="3347864" y="1196752"/>
            <a:ext cx="1008112" cy="648072"/>
          </a:xfrm>
          <a:prstGeom prst="rect">
            <a:avLst/>
          </a:prstGeom>
          <a:noFill/>
          <a:ln w="50800"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2" name="Rettangolo 11"/>
          <p:cNvSpPr/>
          <p:nvPr/>
        </p:nvSpPr>
        <p:spPr>
          <a:xfrm>
            <a:off x="4860032" y="1196752"/>
            <a:ext cx="1008112" cy="648072"/>
          </a:xfrm>
          <a:prstGeom prst="rect">
            <a:avLst/>
          </a:prstGeom>
          <a:noFill/>
          <a:ln w="50800"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4" name="Rettangolo 13"/>
          <p:cNvSpPr/>
          <p:nvPr/>
        </p:nvSpPr>
        <p:spPr>
          <a:xfrm>
            <a:off x="6372200" y="1196752"/>
            <a:ext cx="1008112" cy="648072"/>
          </a:xfrm>
          <a:prstGeom prst="rect">
            <a:avLst/>
          </a:prstGeom>
          <a:noFill/>
          <a:ln w="50800"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5" name="Rettangolo 14"/>
          <p:cNvSpPr/>
          <p:nvPr/>
        </p:nvSpPr>
        <p:spPr>
          <a:xfrm>
            <a:off x="3347864" y="2204864"/>
            <a:ext cx="1008112" cy="648072"/>
          </a:xfrm>
          <a:prstGeom prst="rect">
            <a:avLst/>
          </a:prstGeom>
          <a:noFill/>
          <a:ln w="50800"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16" name="Connettore 1 15"/>
          <p:cNvCxnSpPr>
            <a:stCxn id="15" idx="1"/>
          </p:cNvCxnSpPr>
          <p:nvPr/>
        </p:nvCxnSpPr>
        <p:spPr>
          <a:xfrm flipH="1" flipV="1">
            <a:off x="2699792" y="1952836"/>
            <a:ext cx="648072" cy="576064"/>
          </a:xfrm>
          <a:prstGeom prst="lin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asellaDiTesto 13"/>
          <p:cNvSpPr txBox="1"/>
          <p:nvPr/>
        </p:nvSpPr>
        <p:spPr>
          <a:xfrm>
            <a:off x="326751" y="1137518"/>
            <a:ext cx="66215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- all agents agree on the content of the ledger</a:t>
            </a:r>
            <a:endParaRPr lang="en-US" sz="2400" baseline="30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CasellaDiTesto 15"/>
          <p:cNvSpPr txBox="1"/>
          <p:nvPr/>
        </p:nvSpPr>
        <p:spPr>
          <a:xfrm>
            <a:off x="179512" y="260648"/>
            <a:ext cx="147989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problem:</a:t>
            </a:r>
            <a:endParaRPr lang="en-US" sz="2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CasellaDiTesto 16"/>
          <p:cNvSpPr txBox="1"/>
          <p:nvPr/>
        </p:nvSpPr>
        <p:spPr>
          <a:xfrm>
            <a:off x="179512" y="735087"/>
            <a:ext cx="89289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maintain a </a:t>
            </a:r>
            <a:r>
              <a:rPr lang="en-US" sz="24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ledger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containing a sequence of </a:t>
            </a:r>
            <a:r>
              <a:rPr lang="en-US" sz="24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commands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such that:</a:t>
            </a:r>
            <a:endParaRPr lang="en-US" sz="2400" baseline="30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8" name="CasellaDiTesto 47"/>
          <p:cNvSpPr txBox="1"/>
          <p:nvPr/>
        </p:nvSpPr>
        <p:spPr>
          <a:xfrm>
            <a:off x="326751" y="1484784"/>
            <a:ext cx="66215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- every agent can fairly write its commands</a:t>
            </a:r>
            <a:endParaRPr lang="en-US" sz="2400" baseline="30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9" name="Pergamena 1 48"/>
          <p:cNvSpPr/>
          <p:nvPr/>
        </p:nvSpPr>
        <p:spPr>
          <a:xfrm>
            <a:off x="3059832" y="2276872"/>
            <a:ext cx="2448272" cy="2664296"/>
          </a:xfrm>
          <a:prstGeom prst="verticalScroll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2" name="AutoShape 5"/>
          <p:cNvSpPr>
            <a:spLocks noChangeArrowheads="1"/>
          </p:cNvSpPr>
          <p:nvPr/>
        </p:nvSpPr>
        <p:spPr bwMode="auto">
          <a:xfrm>
            <a:off x="1330871" y="5877272"/>
            <a:ext cx="504825" cy="503237"/>
          </a:xfrm>
          <a:prstGeom prst="smileyFace">
            <a:avLst>
              <a:gd name="adj" fmla="val 4653"/>
            </a:avLst>
          </a:prstGeom>
          <a:solidFill>
            <a:srgbClr val="FFCC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53" name="AutoShape 5"/>
          <p:cNvSpPr>
            <a:spLocks noChangeArrowheads="1"/>
          </p:cNvSpPr>
          <p:nvPr/>
        </p:nvSpPr>
        <p:spPr bwMode="auto">
          <a:xfrm>
            <a:off x="2987055" y="5877272"/>
            <a:ext cx="504825" cy="503237"/>
          </a:xfrm>
          <a:prstGeom prst="smileyFace">
            <a:avLst>
              <a:gd name="adj" fmla="val 4653"/>
            </a:avLst>
          </a:prstGeom>
          <a:solidFill>
            <a:srgbClr val="FFCC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54" name="AutoShape 5"/>
          <p:cNvSpPr>
            <a:spLocks noChangeArrowheads="1"/>
          </p:cNvSpPr>
          <p:nvPr/>
        </p:nvSpPr>
        <p:spPr bwMode="auto">
          <a:xfrm>
            <a:off x="4931271" y="5877272"/>
            <a:ext cx="504825" cy="503237"/>
          </a:xfrm>
          <a:prstGeom prst="smileyFace">
            <a:avLst>
              <a:gd name="adj" fmla="val 4653"/>
            </a:avLst>
          </a:prstGeom>
          <a:solidFill>
            <a:srgbClr val="FFCC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56" name="AutoShape 5"/>
          <p:cNvSpPr>
            <a:spLocks noChangeArrowheads="1"/>
          </p:cNvSpPr>
          <p:nvPr/>
        </p:nvSpPr>
        <p:spPr bwMode="auto">
          <a:xfrm>
            <a:off x="6515447" y="5877272"/>
            <a:ext cx="504825" cy="503237"/>
          </a:xfrm>
          <a:prstGeom prst="smileyFace">
            <a:avLst>
              <a:gd name="adj" fmla="val 4653"/>
            </a:avLst>
          </a:prstGeom>
          <a:solidFill>
            <a:srgbClr val="FFCC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11" name="AutoShape 11"/>
          <p:cNvSpPr>
            <a:spLocks noChangeArrowheads="1"/>
          </p:cNvSpPr>
          <p:nvPr/>
        </p:nvSpPr>
        <p:spPr bwMode="auto">
          <a:xfrm>
            <a:off x="1762720" y="5085184"/>
            <a:ext cx="1081088" cy="649287"/>
          </a:xfrm>
          <a:prstGeom prst="wedgeEllipseCallout">
            <a:avLst>
              <a:gd name="adj1" fmla="val -45009"/>
              <a:gd name="adj2" fmla="val 76648"/>
            </a:avLst>
          </a:prstGeom>
          <a:noFill/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endParaRPr lang="en-GB" dirty="0">
              <a:latin typeface="Comic Sans MS" pitchFamily="66" charset="0"/>
            </a:endParaRPr>
          </a:p>
        </p:txBody>
      </p:sp>
      <p:sp>
        <p:nvSpPr>
          <p:cNvPr id="13" name="AutoShape 11"/>
          <p:cNvSpPr>
            <a:spLocks noChangeArrowheads="1"/>
          </p:cNvSpPr>
          <p:nvPr/>
        </p:nvSpPr>
        <p:spPr bwMode="auto">
          <a:xfrm>
            <a:off x="5292080" y="5085184"/>
            <a:ext cx="1081088" cy="649287"/>
          </a:xfrm>
          <a:prstGeom prst="wedgeEllipseCallout">
            <a:avLst>
              <a:gd name="adj1" fmla="val -45009"/>
              <a:gd name="adj2" fmla="val 76648"/>
            </a:avLst>
          </a:prstGeom>
          <a:noFill/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endParaRPr lang="en-GB" dirty="0">
              <a:latin typeface="Comic Sans MS" pitchFamily="66" charset="0"/>
            </a:endParaRPr>
          </a:p>
        </p:txBody>
      </p:sp>
      <p:sp>
        <p:nvSpPr>
          <p:cNvPr id="15" name="AutoShape 11"/>
          <p:cNvSpPr>
            <a:spLocks noChangeArrowheads="1"/>
          </p:cNvSpPr>
          <p:nvPr/>
        </p:nvSpPr>
        <p:spPr bwMode="auto">
          <a:xfrm>
            <a:off x="6948264" y="5085184"/>
            <a:ext cx="1081088" cy="649287"/>
          </a:xfrm>
          <a:prstGeom prst="wedgeEllipseCallout">
            <a:avLst>
              <a:gd name="adj1" fmla="val -45009"/>
              <a:gd name="adj2" fmla="val 76648"/>
            </a:avLst>
          </a:prstGeom>
          <a:noFill/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endParaRPr lang="en-GB" dirty="0">
              <a:latin typeface="Comic Sans MS" pitchFamily="66" charset="0"/>
            </a:endParaRPr>
          </a:p>
        </p:txBody>
      </p:sp>
      <p:sp>
        <p:nvSpPr>
          <p:cNvPr id="18" name="Rettangolo 17"/>
          <p:cNvSpPr/>
          <p:nvPr/>
        </p:nvSpPr>
        <p:spPr>
          <a:xfrm>
            <a:off x="2051720" y="5301208"/>
            <a:ext cx="504056" cy="14401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9" name="Rettangolo 18"/>
          <p:cNvSpPr/>
          <p:nvPr/>
        </p:nvSpPr>
        <p:spPr>
          <a:xfrm>
            <a:off x="3563888" y="2708920"/>
            <a:ext cx="504056" cy="144016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0" name="Rettangolo 19"/>
          <p:cNvSpPr/>
          <p:nvPr/>
        </p:nvSpPr>
        <p:spPr>
          <a:xfrm>
            <a:off x="5580112" y="5301208"/>
            <a:ext cx="504056" cy="144016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1" name="Rettangolo 20"/>
          <p:cNvSpPr/>
          <p:nvPr/>
        </p:nvSpPr>
        <p:spPr>
          <a:xfrm>
            <a:off x="7236296" y="5301208"/>
            <a:ext cx="504056" cy="144016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2" name="AutoShape 11"/>
          <p:cNvSpPr>
            <a:spLocks noChangeArrowheads="1"/>
          </p:cNvSpPr>
          <p:nvPr/>
        </p:nvSpPr>
        <p:spPr bwMode="auto">
          <a:xfrm>
            <a:off x="3419872" y="5085184"/>
            <a:ext cx="1081088" cy="649287"/>
          </a:xfrm>
          <a:prstGeom prst="wedgeEllipseCallout">
            <a:avLst>
              <a:gd name="adj1" fmla="val -45009"/>
              <a:gd name="adj2" fmla="val 76648"/>
            </a:avLst>
          </a:prstGeom>
          <a:noFill/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endParaRPr lang="en-GB" dirty="0">
              <a:latin typeface="Comic Sans MS" pitchFamily="66" charset="0"/>
            </a:endParaRPr>
          </a:p>
        </p:txBody>
      </p:sp>
      <p:sp>
        <p:nvSpPr>
          <p:cNvPr id="23" name="Rettangolo 22"/>
          <p:cNvSpPr/>
          <p:nvPr/>
        </p:nvSpPr>
        <p:spPr>
          <a:xfrm>
            <a:off x="3707904" y="5301208"/>
            <a:ext cx="504056" cy="144016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6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3.7037E-6 L 0.03924 -0.16528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00" y="-83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9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3924 -0.16528 L 0.00382 -0.00278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00" y="81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" grpId="0" animBg="1"/>
      <p:bldP spid="53" grpId="1" animBg="1"/>
      <p:bldP spid="19" grpId="0" animBg="1"/>
      <p:bldP spid="22" grpId="0" animBg="1"/>
      <p:bldP spid="23" grpId="0" animBg="1"/>
    </p:bld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Immagine 32" descr="miner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907398" y="2780928"/>
            <a:ext cx="1289720" cy="967290"/>
          </a:xfrm>
          <a:prstGeom prst="rect">
            <a:avLst/>
          </a:prstGeom>
        </p:spPr>
      </p:pic>
      <p:pic>
        <p:nvPicPr>
          <p:cNvPr id="34" name="Immagine 33" descr="miner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841079" y="2780928"/>
            <a:ext cx="1289720" cy="967290"/>
          </a:xfrm>
          <a:prstGeom prst="rect">
            <a:avLst/>
          </a:prstGeom>
        </p:spPr>
      </p:pic>
      <p:pic>
        <p:nvPicPr>
          <p:cNvPr id="35" name="Immagine 34" descr="miner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794448" y="2793271"/>
            <a:ext cx="1289720" cy="967290"/>
          </a:xfrm>
          <a:prstGeom prst="rect">
            <a:avLst/>
          </a:prstGeom>
        </p:spPr>
      </p:pic>
      <p:pic>
        <p:nvPicPr>
          <p:cNvPr id="32" name="Immagine 31" descr="miner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82680" y="476672"/>
            <a:ext cx="1289720" cy="967290"/>
          </a:xfrm>
          <a:prstGeom prst="rect">
            <a:avLst/>
          </a:prstGeom>
        </p:spPr>
      </p:pic>
      <p:sp>
        <p:nvSpPr>
          <p:cNvPr id="4" name="Rettangolo 3"/>
          <p:cNvSpPr/>
          <p:nvPr/>
        </p:nvSpPr>
        <p:spPr>
          <a:xfrm>
            <a:off x="395536" y="1628800"/>
            <a:ext cx="1008112" cy="648072"/>
          </a:xfrm>
          <a:prstGeom prst="rect">
            <a:avLst/>
          </a:prstGeom>
          <a:noFill/>
          <a:ln w="508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8" name="Connettore 1 7"/>
          <p:cNvCxnSpPr>
            <a:stCxn id="20" idx="1"/>
            <a:endCxn id="4" idx="3"/>
          </p:cNvCxnSpPr>
          <p:nvPr/>
        </p:nvCxnSpPr>
        <p:spPr>
          <a:xfrm flipH="1">
            <a:off x="1403648" y="1952836"/>
            <a:ext cx="288032" cy="0"/>
          </a:xfrm>
          <a:prstGeom prst="lin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 Box 3"/>
          <p:cNvSpPr txBox="1">
            <a:spLocks noChangeArrowheads="1"/>
          </p:cNvSpPr>
          <p:nvPr/>
        </p:nvSpPr>
        <p:spPr bwMode="auto">
          <a:xfrm>
            <a:off x="24863" y="3862209"/>
            <a:ext cx="8972426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it-IT" sz="22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idea: </a:t>
            </a:r>
            <a:r>
              <a:rPr lang="en-US" altLang="it-IT" sz="2200" dirty="0">
                <a:latin typeface="Times New Roman" pitchFamily="18" charset="0"/>
                <a:cs typeface="Times New Roman" pitchFamily="18" charset="0"/>
              </a:rPr>
              <a:t>selfishly decide when to announce solved blocks</a:t>
            </a:r>
            <a:r>
              <a:rPr lang="en-US" altLang="it-IT" sz="22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2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Rettangolo 19"/>
          <p:cNvSpPr/>
          <p:nvPr/>
        </p:nvSpPr>
        <p:spPr>
          <a:xfrm>
            <a:off x="1691680" y="1628800"/>
            <a:ext cx="1008112" cy="648072"/>
          </a:xfrm>
          <a:prstGeom prst="rect">
            <a:avLst/>
          </a:prstGeom>
          <a:noFill/>
          <a:ln w="508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23" name="Connettore 1 22"/>
          <p:cNvCxnSpPr>
            <a:stCxn id="4" idx="1"/>
          </p:cNvCxnSpPr>
          <p:nvPr/>
        </p:nvCxnSpPr>
        <p:spPr>
          <a:xfrm flipH="1">
            <a:off x="35496" y="1952836"/>
            <a:ext cx="360040" cy="6528"/>
          </a:xfrm>
          <a:prstGeom prst="lin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Rettangolo 35"/>
          <p:cNvSpPr/>
          <p:nvPr/>
        </p:nvSpPr>
        <p:spPr>
          <a:xfrm>
            <a:off x="3347864" y="1196752"/>
            <a:ext cx="1008112" cy="648072"/>
          </a:xfrm>
          <a:prstGeom prst="rect">
            <a:avLst/>
          </a:prstGeom>
          <a:noFill/>
          <a:ln w="50800"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2" name="Rettangolo 11"/>
          <p:cNvSpPr/>
          <p:nvPr/>
        </p:nvSpPr>
        <p:spPr>
          <a:xfrm>
            <a:off x="4860032" y="1196752"/>
            <a:ext cx="1008112" cy="648072"/>
          </a:xfrm>
          <a:prstGeom prst="rect">
            <a:avLst/>
          </a:prstGeom>
          <a:noFill/>
          <a:ln w="50800"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4" name="Rettangolo 13"/>
          <p:cNvSpPr/>
          <p:nvPr/>
        </p:nvSpPr>
        <p:spPr>
          <a:xfrm>
            <a:off x="6372200" y="1196752"/>
            <a:ext cx="1008112" cy="648072"/>
          </a:xfrm>
          <a:prstGeom prst="rect">
            <a:avLst/>
          </a:prstGeom>
          <a:noFill/>
          <a:ln w="50800"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5" name="Rettangolo 14"/>
          <p:cNvSpPr/>
          <p:nvPr/>
        </p:nvSpPr>
        <p:spPr>
          <a:xfrm>
            <a:off x="3347864" y="2204864"/>
            <a:ext cx="1008112" cy="648072"/>
          </a:xfrm>
          <a:prstGeom prst="rect">
            <a:avLst/>
          </a:prstGeom>
          <a:noFill/>
          <a:ln w="50800"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16" name="Connettore 1 15"/>
          <p:cNvCxnSpPr>
            <a:stCxn id="15" idx="1"/>
          </p:cNvCxnSpPr>
          <p:nvPr/>
        </p:nvCxnSpPr>
        <p:spPr>
          <a:xfrm flipH="1" flipV="1">
            <a:off x="2699792" y="1952836"/>
            <a:ext cx="648072" cy="576064"/>
          </a:xfrm>
          <a:prstGeom prst="lin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ttangolo 17"/>
          <p:cNvSpPr/>
          <p:nvPr/>
        </p:nvSpPr>
        <p:spPr>
          <a:xfrm>
            <a:off x="7668344" y="1196752"/>
            <a:ext cx="1008112" cy="648072"/>
          </a:xfrm>
          <a:prstGeom prst="rect">
            <a:avLst/>
          </a:prstGeom>
          <a:noFill/>
          <a:ln w="50800"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Immagine 32" descr="miner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907398" y="2780928"/>
            <a:ext cx="1289720" cy="967290"/>
          </a:xfrm>
          <a:prstGeom prst="rect">
            <a:avLst/>
          </a:prstGeom>
        </p:spPr>
      </p:pic>
      <p:pic>
        <p:nvPicPr>
          <p:cNvPr id="34" name="Immagine 33" descr="miner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841079" y="2780928"/>
            <a:ext cx="1289720" cy="967290"/>
          </a:xfrm>
          <a:prstGeom prst="rect">
            <a:avLst/>
          </a:prstGeom>
        </p:spPr>
      </p:pic>
      <p:pic>
        <p:nvPicPr>
          <p:cNvPr id="35" name="Immagine 34" descr="miner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794448" y="2793271"/>
            <a:ext cx="1289720" cy="967290"/>
          </a:xfrm>
          <a:prstGeom prst="rect">
            <a:avLst/>
          </a:prstGeom>
        </p:spPr>
      </p:pic>
      <p:pic>
        <p:nvPicPr>
          <p:cNvPr id="32" name="Immagine 31" descr="miner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840050" y="476672"/>
            <a:ext cx="1289720" cy="967290"/>
          </a:xfrm>
          <a:prstGeom prst="rect">
            <a:avLst/>
          </a:prstGeom>
        </p:spPr>
      </p:pic>
      <p:sp>
        <p:nvSpPr>
          <p:cNvPr id="4" name="Rettangolo 3"/>
          <p:cNvSpPr/>
          <p:nvPr/>
        </p:nvSpPr>
        <p:spPr>
          <a:xfrm>
            <a:off x="395536" y="1628800"/>
            <a:ext cx="1008112" cy="648072"/>
          </a:xfrm>
          <a:prstGeom prst="rect">
            <a:avLst/>
          </a:prstGeom>
          <a:noFill/>
          <a:ln w="508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8" name="Connettore 1 7"/>
          <p:cNvCxnSpPr>
            <a:stCxn id="20" idx="1"/>
            <a:endCxn id="4" idx="3"/>
          </p:cNvCxnSpPr>
          <p:nvPr/>
        </p:nvCxnSpPr>
        <p:spPr>
          <a:xfrm flipH="1">
            <a:off x="1403648" y="1952836"/>
            <a:ext cx="288032" cy="0"/>
          </a:xfrm>
          <a:prstGeom prst="lin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 Box 3"/>
          <p:cNvSpPr txBox="1">
            <a:spLocks noChangeArrowheads="1"/>
          </p:cNvSpPr>
          <p:nvPr/>
        </p:nvSpPr>
        <p:spPr bwMode="auto">
          <a:xfrm>
            <a:off x="24863" y="3862209"/>
            <a:ext cx="8972426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it-IT" sz="22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idea: </a:t>
            </a:r>
            <a:r>
              <a:rPr lang="en-US" altLang="it-IT" sz="2200" dirty="0">
                <a:latin typeface="Times New Roman" pitchFamily="18" charset="0"/>
                <a:cs typeface="Times New Roman" pitchFamily="18" charset="0"/>
              </a:rPr>
              <a:t>selfishly decide when to announce solved blocks</a:t>
            </a:r>
            <a:r>
              <a:rPr lang="en-US" altLang="it-IT" sz="22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2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Rettangolo 19"/>
          <p:cNvSpPr/>
          <p:nvPr/>
        </p:nvSpPr>
        <p:spPr>
          <a:xfrm>
            <a:off x="1691680" y="1628800"/>
            <a:ext cx="1008112" cy="648072"/>
          </a:xfrm>
          <a:prstGeom prst="rect">
            <a:avLst/>
          </a:prstGeom>
          <a:noFill/>
          <a:ln w="508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23" name="Connettore 1 22"/>
          <p:cNvCxnSpPr>
            <a:stCxn id="4" idx="1"/>
          </p:cNvCxnSpPr>
          <p:nvPr/>
        </p:nvCxnSpPr>
        <p:spPr>
          <a:xfrm flipH="1">
            <a:off x="35496" y="1952836"/>
            <a:ext cx="360040" cy="6528"/>
          </a:xfrm>
          <a:prstGeom prst="lin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Rettangolo 35"/>
          <p:cNvSpPr/>
          <p:nvPr/>
        </p:nvSpPr>
        <p:spPr>
          <a:xfrm>
            <a:off x="3347864" y="1196752"/>
            <a:ext cx="1008112" cy="648072"/>
          </a:xfrm>
          <a:prstGeom prst="rect">
            <a:avLst/>
          </a:prstGeom>
          <a:noFill/>
          <a:ln w="50800"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2" name="Rettangolo 11"/>
          <p:cNvSpPr/>
          <p:nvPr/>
        </p:nvSpPr>
        <p:spPr>
          <a:xfrm>
            <a:off x="4860032" y="1196752"/>
            <a:ext cx="1008112" cy="648072"/>
          </a:xfrm>
          <a:prstGeom prst="rect">
            <a:avLst/>
          </a:prstGeom>
          <a:noFill/>
          <a:ln w="50800"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4" name="Rettangolo 13"/>
          <p:cNvSpPr/>
          <p:nvPr/>
        </p:nvSpPr>
        <p:spPr>
          <a:xfrm>
            <a:off x="6372200" y="1196752"/>
            <a:ext cx="1008112" cy="648072"/>
          </a:xfrm>
          <a:prstGeom prst="rect">
            <a:avLst/>
          </a:prstGeom>
          <a:noFill/>
          <a:ln w="50800"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5" name="Rettangolo 14"/>
          <p:cNvSpPr/>
          <p:nvPr/>
        </p:nvSpPr>
        <p:spPr>
          <a:xfrm>
            <a:off x="3347864" y="2204864"/>
            <a:ext cx="1008112" cy="648072"/>
          </a:xfrm>
          <a:prstGeom prst="rect">
            <a:avLst/>
          </a:prstGeom>
          <a:noFill/>
          <a:ln w="50800"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16" name="Connettore 1 15"/>
          <p:cNvCxnSpPr>
            <a:stCxn id="15" idx="1"/>
          </p:cNvCxnSpPr>
          <p:nvPr/>
        </p:nvCxnSpPr>
        <p:spPr>
          <a:xfrm flipH="1" flipV="1">
            <a:off x="2699792" y="1952836"/>
            <a:ext cx="648072" cy="576064"/>
          </a:xfrm>
          <a:prstGeom prst="lin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ttangolo 17"/>
          <p:cNvSpPr/>
          <p:nvPr/>
        </p:nvSpPr>
        <p:spPr>
          <a:xfrm>
            <a:off x="7668344" y="1196752"/>
            <a:ext cx="1008112" cy="648072"/>
          </a:xfrm>
          <a:prstGeom prst="rect">
            <a:avLst/>
          </a:prstGeom>
          <a:noFill/>
          <a:ln w="50800"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Immagine 32" descr="miner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907398" y="2780928"/>
            <a:ext cx="1289720" cy="967290"/>
          </a:xfrm>
          <a:prstGeom prst="rect">
            <a:avLst/>
          </a:prstGeom>
        </p:spPr>
      </p:pic>
      <p:pic>
        <p:nvPicPr>
          <p:cNvPr id="34" name="Immagine 33" descr="miner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841079" y="2780928"/>
            <a:ext cx="1289720" cy="967290"/>
          </a:xfrm>
          <a:prstGeom prst="rect">
            <a:avLst/>
          </a:prstGeom>
        </p:spPr>
      </p:pic>
      <p:pic>
        <p:nvPicPr>
          <p:cNvPr id="35" name="Immagine 34" descr="miner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794448" y="2793271"/>
            <a:ext cx="1289720" cy="967290"/>
          </a:xfrm>
          <a:prstGeom prst="rect">
            <a:avLst/>
          </a:prstGeom>
        </p:spPr>
      </p:pic>
      <p:pic>
        <p:nvPicPr>
          <p:cNvPr id="32" name="Immagine 31" descr="miner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840050" y="476672"/>
            <a:ext cx="1289720" cy="967290"/>
          </a:xfrm>
          <a:prstGeom prst="rect">
            <a:avLst/>
          </a:prstGeom>
        </p:spPr>
      </p:pic>
      <p:sp>
        <p:nvSpPr>
          <p:cNvPr id="4" name="Rettangolo 3"/>
          <p:cNvSpPr/>
          <p:nvPr/>
        </p:nvSpPr>
        <p:spPr>
          <a:xfrm>
            <a:off x="395536" y="1628800"/>
            <a:ext cx="1008112" cy="648072"/>
          </a:xfrm>
          <a:prstGeom prst="rect">
            <a:avLst/>
          </a:prstGeom>
          <a:noFill/>
          <a:ln w="508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8" name="Connettore 1 7"/>
          <p:cNvCxnSpPr>
            <a:stCxn id="20" idx="1"/>
            <a:endCxn id="4" idx="3"/>
          </p:cNvCxnSpPr>
          <p:nvPr/>
        </p:nvCxnSpPr>
        <p:spPr>
          <a:xfrm flipH="1">
            <a:off x="1403648" y="1952836"/>
            <a:ext cx="288032" cy="0"/>
          </a:xfrm>
          <a:prstGeom prst="lin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 Box 3"/>
          <p:cNvSpPr txBox="1">
            <a:spLocks noChangeArrowheads="1"/>
          </p:cNvSpPr>
          <p:nvPr/>
        </p:nvSpPr>
        <p:spPr bwMode="auto">
          <a:xfrm>
            <a:off x="24863" y="3862209"/>
            <a:ext cx="8972426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it-IT" sz="22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idea: </a:t>
            </a:r>
            <a:r>
              <a:rPr lang="en-US" altLang="it-IT" sz="2200" dirty="0">
                <a:latin typeface="Times New Roman" pitchFamily="18" charset="0"/>
                <a:cs typeface="Times New Roman" pitchFamily="18" charset="0"/>
              </a:rPr>
              <a:t>selfishly decide when to announce solved blocks</a:t>
            </a:r>
            <a:r>
              <a:rPr lang="en-US" altLang="it-IT" sz="22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2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Rettangolo 19"/>
          <p:cNvSpPr/>
          <p:nvPr/>
        </p:nvSpPr>
        <p:spPr>
          <a:xfrm>
            <a:off x="1691680" y="1628800"/>
            <a:ext cx="1008112" cy="648072"/>
          </a:xfrm>
          <a:prstGeom prst="rect">
            <a:avLst/>
          </a:prstGeom>
          <a:noFill/>
          <a:ln w="508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23" name="Connettore 1 22"/>
          <p:cNvCxnSpPr>
            <a:stCxn id="4" idx="1"/>
          </p:cNvCxnSpPr>
          <p:nvPr/>
        </p:nvCxnSpPr>
        <p:spPr>
          <a:xfrm flipH="1">
            <a:off x="35496" y="1952836"/>
            <a:ext cx="360040" cy="6528"/>
          </a:xfrm>
          <a:prstGeom prst="lin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Rettangolo 35"/>
          <p:cNvSpPr/>
          <p:nvPr/>
        </p:nvSpPr>
        <p:spPr>
          <a:xfrm>
            <a:off x="3347864" y="1196752"/>
            <a:ext cx="1008112" cy="648072"/>
          </a:xfrm>
          <a:prstGeom prst="rect">
            <a:avLst/>
          </a:prstGeom>
          <a:noFill/>
          <a:ln w="50800"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2" name="Rettangolo 11"/>
          <p:cNvSpPr/>
          <p:nvPr/>
        </p:nvSpPr>
        <p:spPr>
          <a:xfrm>
            <a:off x="4860032" y="1196752"/>
            <a:ext cx="1008112" cy="648072"/>
          </a:xfrm>
          <a:prstGeom prst="rect">
            <a:avLst/>
          </a:prstGeom>
          <a:noFill/>
          <a:ln w="50800"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4" name="Rettangolo 13"/>
          <p:cNvSpPr/>
          <p:nvPr/>
        </p:nvSpPr>
        <p:spPr>
          <a:xfrm>
            <a:off x="6372200" y="1196752"/>
            <a:ext cx="1008112" cy="648072"/>
          </a:xfrm>
          <a:prstGeom prst="rect">
            <a:avLst/>
          </a:prstGeom>
          <a:noFill/>
          <a:ln w="50800"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5" name="Rettangolo 14"/>
          <p:cNvSpPr/>
          <p:nvPr/>
        </p:nvSpPr>
        <p:spPr>
          <a:xfrm>
            <a:off x="3347864" y="2204864"/>
            <a:ext cx="1008112" cy="648072"/>
          </a:xfrm>
          <a:prstGeom prst="rect">
            <a:avLst/>
          </a:prstGeom>
          <a:noFill/>
          <a:ln w="50800"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16" name="Connettore 1 15"/>
          <p:cNvCxnSpPr>
            <a:stCxn id="15" idx="1"/>
          </p:cNvCxnSpPr>
          <p:nvPr/>
        </p:nvCxnSpPr>
        <p:spPr>
          <a:xfrm flipH="1" flipV="1">
            <a:off x="2699792" y="1952836"/>
            <a:ext cx="648072" cy="576064"/>
          </a:xfrm>
          <a:prstGeom prst="lin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ttangolo 17"/>
          <p:cNvSpPr/>
          <p:nvPr/>
        </p:nvSpPr>
        <p:spPr>
          <a:xfrm>
            <a:off x="7668344" y="1196752"/>
            <a:ext cx="1008112" cy="648072"/>
          </a:xfrm>
          <a:prstGeom prst="rect">
            <a:avLst/>
          </a:prstGeom>
          <a:noFill/>
          <a:ln w="50800"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7" name="Rettangolo 16"/>
          <p:cNvSpPr/>
          <p:nvPr/>
        </p:nvSpPr>
        <p:spPr>
          <a:xfrm>
            <a:off x="4860032" y="2204864"/>
            <a:ext cx="1008112" cy="648072"/>
          </a:xfrm>
          <a:prstGeom prst="rect">
            <a:avLst/>
          </a:prstGeom>
          <a:noFill/>
          <a:ln w="50800"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19" name="Connettore 1 18"/>
          <p:cNvCxnSpPr>
            <a:stCxn id="17" idx="1"/>
            <a:endCxn id="15" idx="3"/>
          </p:cNvCxnSpPr>
          <p:nvPr/>
        </p:nvCxnSpPr>
        <p:spPr>
          <a:xfrm flipH="1">
            <a:off x="4355976" y="2528900"/>
            <a:ext cx="504056" cy="0"/>
          </a:xfrm>
          <a:prstGeom prst="lin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Immagine 32" descr="miner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72000" y="2780928"/>
            <a:ext cx="1289720" cy="967290"/>
          </a:xfrm>
          <a:prstGeom prst="rect">
            <a:avLst/>
          </a:prstGeom>
        </p:spPr>
      </p:pic>
      <p:pic>
        <p:nvPicPr>
          <p:cNvPr id="34" name="Immagine 33" descr="miner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505681" y="2780928"/>
            <a:ext cx="1289720" cy="967290"/>
          </a:xfrm>
          <a:prstGeom prst="rect">
            <a:avLst/>
          </a:prstGeom>
        </p:spPr>
      </p:pic>
      <p:pic>
        <p:nvPicPr>
          <p:cNvPr id="35" name="Immagine 34" descr="miner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459050" y="2793271"/>
            <a:ext cx="1289720" cy="967290"/>
          </a:xfrm>
          <a:prstGeom prst="rect">
            <a:avLst/>
          </a:prstGeom>
        </p:spPr>
      </p:pic>
      <p:pic>
        <p:nvPicPr>
          <p:cNvPr id="32" name="Immagine 31" descr="miner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840050" y="476672"/>
            <a:ext cx="1289720" cy="967290"/>
          </a:xfrm>
          <a:prstGeom prst="rect">
            <a:avLst/>
          </a:prstGeom>
        </p:spPr>
      </p:pic>
      <p:sp>
        <p:nvSpPr>
          <p:cNvPr id="4" name="Rettangolo 3"/>
          <p:cNvSpPr/>
          <p:nvPr/>
        </p:nvSpPr>
        <p:spPr>
          <a:xfrm>
            <a:off x="395536" y="1628800"/>
            <a:ext cx="1008112" cy="648072"/>
          </a:xfrm>
          <a:prstGeom prst="rect">
            <a:avLst/>
          </a:prstGeom>
          <a:noFill/>
          <a:ln w="508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8" name="Connettore 1 7"/>
          <p:cNvCxnSpPr>
            <a:stCxn id="20" idx="1"/>
            <a:endCxn id="4" idx="3"/>
          </p:cNvCxnSpPr>
          <p:nvPr/>
        </p:nvCxnSpPr>
        <p:spPr>
          <a:xfrm flipH="1">
            <a:off x="1403648" y="1952836"/>
            <a:ext cx="288032" cy="0"/>
          </a:xfrm>
          <a:prstGeom prst="lin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 Box 3"/>
          <p:cNvSpPr txBox="1">
            <a:spLocks noChangeArrowheads="1"/>
          </p:cNvSpPr>
          <p:nvPr/>
        </p:nvSpPr>
        <p:spPr bwMode="auto">
          <a:xfrm>
            <a:off x="24863" y="3862209"/>
            <a:ext cx="8972426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it-IT" sz="22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idea: </a:t>
            </a:r>
            <a:r>
              <a:rPr lang="en-US" altLang="it-IT" sz="2200" dirty="0">
                <a:latin typeface="Times New Roman" pitchFamily="18" charset="0"/>
                <a:cs typeface="Times New Roman" pitchFamily="18" charset="0"/>
              </a:rPr>
              <a:t>selfishly decide when to announce solved blocks</a:t>
            </a:r>
            <a:r>
              <a:rPr lang="en-US" altLang="it-IT" sz="22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2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Rettangolo 19"/>
          <p:cNvSpPr/>
          <p:nvPr/>
        </p:nvSpPr>
        <p:spPr>
          <a:xfrm>
            <a:off x="1691680" y="1628800"/>
            <a:ext cx="1008112" cy="648072"/>
          </a:xfrm>
          <a:prstGeom prst="rect">
            <a:avLst/>
          </a:prstGeom>
          <a:noFill/>
          <a:ln w="508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23" name="Connettore 1 22"/>
          <p:cNvCxnSpPr>
            <a:stCxn id="4" idx="1"/>
          </p:cNvCxnSpPr>
          <p:nvPr/>
        </p:nvCxnSpPr>
        <p:spPr>
          <a:xfrm flipH="1">
            <a:off x="35496" y="1952836"/>
            <a:ext cx="360040" cy="6528"/>
          </a:xfrm>
          <a:prstGeom prst="lin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Rettangolo 35"/>
          <p:cNvSpPr/>
          <p:nvPr/>
        </p:nvSpPr>
        <p:spPr>
          <a:xfrm>
            <a:off x="3347864" y="1196752"/>
            <a:ext cx="1008112" cy="648072"/>
          </a:xfrm>
          <a:prstGeom prst="rect">
            <a:avLst/>
          </a:prstGeom>
          <a:noFill/>
          <a:ln w="50800"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2" name="Rettangolo 11"/>
          <p:cNvSpPr/>
          <p:nvPr/>
        </p:nvSpPr>
        <p:spPr>
          <a:xfrm>
            <a:off x="4860032" y="1196752"/>
            <a:ext cx="1008112" cy="648072"/>
          </a:xfrm>
          <a:prstGeom prst="rect">
            <a:avLst/>
          </a:prstGeom>
          <a:noFill/>
          <a:ln w="50800"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4" name="Rettangolo 13"/>
          <p:cNvSpPr/>
          <p:nvPr/>
        </p:nvSpPr>
        <p:spPr>
          <a:xfrm>
            <a:off x="6372200" y="1196752"/>
            <a:ext cx="1008112" cy="648072"/>
          </a:xfrm>
          <a:prstGeom prst="rect">
            <a:avLst/>
          </a:prstGeom>
          <a:noFill/>
          <a:ln w="50800"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5" name="Rettangolo 14"/>
          <p:cNvSpPr/>
          <p:nvPr/>
        </p:nvSpPr>
        <p:spPr>
          <a:xfrm>
            <a:off x="3347864" y="2204864"/>
            <a:ext cx="1008112" cy="648072"/>
          </a:xfrm>
          <a:prstGeom prst="rect">
            <a:avLst/>
          </a:prstGeom>
          <a:noFill/>
          <a:ln w="50800"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16" name="Connettore 1 15"/>
          <p:cNvCxnSpPr>
            <a:stCxn id="15" idx="1"/>
          </p:cNvCxnSpPr>
          <p:nvPr/>
        </p:nvCxnSpPr>
        <p:spPr>
          <a:xfrm flipH="1" flipV="1">
            <a:off x="2699792" y="1952836"/>
            <a:ext cx="648072" cy="576064"/>
          </a:xfrm>
          <a:prstGeom prst="lin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ttangolo 17"/>
          <p:cNvSpPr/>
          <p:nvPr/>
        </p:nvSpPr>
        <p:spPr>
          <a:xfrm>
            <a:off x="7668344" y="1196752"/>
            <a:ext cx="1008112" cy="648072"/>
          </a:xfrm>
          <a:prstGeom prst="rect">
            <a:avLst/>
          </a:prstGeom>
          <a:noFill/>
          <a:ln w="50800"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7" name="Rettangolo 16"/>
          <p:cNvSpPr/>
          <p:nvPr/>
        </p:nvSpPr>
        <p:spPr>
          <a:xfrm>
            <a:off x="4860032" y="2204864"/>
            <a:ext cx="1008112" cy="648072"/>
          </a:xfrm>
          <a:prstGeom prst="rect">
            <a:avLst/>
          </a:prstGeom>
          <a:noFill/>
          <a:ln w="50800"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19" name="Connettore 1 18"/>
          <p:cNvCxnSpPr>
            <a:stCxn id="17" idx="1"/>
            <a:endCxn id="15" idx="3"/>
          </p:cNvCxnSpPr>
          <p:nvPr/>
        </p:nvCxnSpPr>
        <p:spPr>
          <a:xfrm flipH="1">
            <a:off x="4355976" y="2528900"/>
            <a:ext cx="504056" cy="0"/>
          </a:xfrm>
          <a:prstGeom prst="lin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ttangolo 20"/>
          <p:cNvSpPr/>
          <p:nvPr/>
        </p:nvSpPr>
        <p:spPr>
          <a:xfrm>
            <a:off x="6342724" y="2204864"/>
            <a:ext cx="1008112" cy="648072"/>
          </a:xfrm>
          <a:prstGeom prst="rect">
            <a:avLst/>
          </a:prstGeom>
          <a:noFill/>
          <a:ln w="50800"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22" name="Connettore 1 21"/>
          <p:cNvCxnSpPr>
            <a:stCxn id="21" idx="1"/>
            <a:endCxn id="17" idx="3"/>
          </p:cNvCxnSpPr>
          <p:nvPr/>
        </p:nvCxnSpPr>
        <p:spPr>
          <a:xfrm flipH="1">
            <a:off x="5868144" y="2528900"/>
            <a:ext cx="474580" cy="0"/>
          </a:xfrm>
          <a:prstGeom prst="lin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</p:bld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Immagine 32" descr="miner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859726" y="2780928"/>
            <a:ext cx="1289720" cy="967290"/>
          </a:xfrm>
          <a:prstGeom prst="rect">
            <a:avLst/>
          </a:prstGeom>
        </p:spPr>
      </p:pic>
      <p:pic>
        <p:nvPicPr>
          <p:cNvPr id="34" name="Immagine 33" descr="miner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793407" y="2780928"/>
            <a:ext cx="1289720" cy="967290"/>
          </a:xfrm>
          <a:prstGeom prst="rect">
            <a:avLst/>
          </a:prstGeom>
        </p:spPr>
      </p:pic>
      <p:pic>
        <p:nvPicPr>
          <p:cNvPr id="35" name="Immagine 34" descr="miner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746776" y="2793271"/>
            <a:ext cx="1289720" cy="967290"/>
          </a:xfrm>
          <a:prstGeom prst="rect">
            <a:avLst/>
          </a:prstGeom>
        </p:spPr>
      </p:pic>
      <p:pic>
        <p:nvPicPr>
          <p:cNvPr id="32" name="Immagine 31" descr="miner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840050" y="476672"/>
            <a:ext cx="1289720" cy="967290"/>
          </a:xfrm>
          <a:prstGeom prst="rect">
            <a:avLst/>
          </a:prstGeom>
        </p:spPr>
      </p:pic>
      <p:sp>
        <p:nvSpPr>
          <p:cNvPr id="4" name="Rettangolo 3"/>
          <p:cNvSpPr/>
          <p:nvPr/>
        </p:nvSpPr>
        <p:spPr>
          <a:xfrm>
            <a:off x="395536" y="1628800"/>
            <a:ext cx="1008112" cy="648072"/>
          </a:xfrm>
          <a:prstGeom prst="rect">
            <a:avLst/>
          </a:prstGeom>
          <a:noFill/>
          <a:ln w="508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8" name="Connettore 1 7"/>
          <p:cNvCxnSpPr>
            <a:stCxn id="20" idx="1"/>
            <a:endCxn id="4" idx="3"/>
          </p:cNvCxnSpPr>
          <p:nvPr/>
        </p:nvCxnSpPr>
        <p:spPr>
          <a:xfrm flipH="1">
            <a:off x="1403648" y="1952836"/>
            <a:ext cx="288032" cy="0"/>
          </a:xfrm>
          <a:prstGeom prst="lin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 Box 3"/>
          <p:cNvSpPr txBox="1">
            <a:spLocks noChangeArrowheads="1"/>
          </p:cNvSpPr>
          <p:nvPr/>
        </p:nvSpPr>
        <p:spPr bwMode="auto">
          <a:xfrm>
            <a:off x="24863" y="3862209"/>
            <a:ext cx="8972426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it-IT" sz="22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idea: </a:t>
            </a:r>
            <a:r>
              <a:rPr lang="en-US" altLang="it-IT" sz="2200" dirty="0">
                <a:latin typeface="Times New Roman" pitchFamily="18" charset="0"/>
                <a:cs typeface="Times New Roman" pitchFamily="18" charset="0"/>
              </a:rPr>
              <a:t>selfishly decide when to announce solved blocks</a:t>
            </a:r>
            <a:r>
              <a:rPr lang="en-US" altLang="it-IT" sz="22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2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Rettangolo 19"/>
          <p:cNvSpPr/>
          <p:nvPr/>
        </p:nvSpPr>
        <p:spPr>
          <a:xfrm>
            <a:off x="1691680" y="1628800"/>
            <a:ext cx="1008112" cy="648072"/>
          </a:xfrm>
          <a:prstGeom prst="rect">
            <a:avLst/>
          </a:prstGeom>
          <a:noFill/>
          <a:ln w="508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23" name="Connettore 1 22"/>
          <p:cNvCxnSpPr>
            <a:stCxn id="4" idx="1"/>
          </p:cNvCxnSpPr>
          <p:nvPr/>
        </p:nvCxnSpPr>
        <p:spPr>
          <a:xfrm flipH="1">
            <a:off x="35496" y="1952836"/>
            <a:ext cx="360040" cy="6528"/>
          </a:xfrm>
          <a:prstGeom prst="lin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Rettangolo 35"/>
          <p:cNvSpPr/>
          <p:nvPr/>
        </p:nvSpPr>
        <p:spPr>
          <a:xfrm>
            <a:off x="3347864" y="1196752"/>
            <a:ext cx="1008112" cy="648072"/>
          </a:xfrm>
          <a:prstGeom prst="rect">
            <a:avLst/>
          </a:prstGeom>
          <a:noFill/>
          <a:ln w="50800"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2" name="Rettangolo 11"/>
          <p:cNvSpPr/>
          <p:nvPr/>
        </p:nvSpPr>
        <p:spPr>
          <a:xfrm>
            <a:off x="4860032" y="1196752"/>
            <a:ext cx="1008112" cy="648072"/>
          </a:xfrm>
          <a:prstGeom prst="rect">
            <a:avLst/>
          </a:prstGeom>
          <a:noFill/>
          <a:ln w="50800"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4" name="Rettangolo 13"/>
          <p:cNvSpPr/>
          <p:nvPr/>
        </p:nvSpPr>
        <p:spPr>
          <a:xfrm>
            <a:off x="6372200" y="1196752"/>
            <a:ext cx="1008112" cy="648072"/>
          </a:xfrm>
          <a:prstGeom prst="rect">
            <a:avLst/>
          </a:prstGeom>
          <a:noFill/>
          <a:ln w="50800"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5" name="Rettangolo 14"/>
          <p:cNvSpPr/>
          <p:nvPr/>
        </p:nvSpPr>
        <p:spPr>
          <a:xfrm>
            <a:off x="3347864" y="2204864"/>
            <a:ext cx="1008112" cy="648072"/>
          </a:xfrm>
          <a:prstGeom prst="rect">
            <a:avLst/>
          </a:prstGeom>
          <a:noFill/>
          <a:ln w="50800"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16" name="Connettore 1 15"/>
          <p:cNvCxnSpPr>
            <a:stCxn id="15" idx="1"/>
          </p:cNvCxnSpPr>
          <p:nvPr/>
        </p:nvCxnSpPr>
        <p:spPr>
          <a:xfrm flipH="1" flipV="1">
            <a:off x="2699792" y="1952836"/>
            <a:ext cx="648072" cy="576064"/>
          </a:xfrm>
          <a:prstGeom prst="lin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ttangolo 17"/>
          <p:cNvSpPr/>
          <p:nvPr/>
        </p:nvSpPr>
        <p:spPr>
          <a:xfrm>
            <a:off x="7668344" y="1196752"/>
            <a:ext cx="1008112" cy="648072"/>
          </a:xfrm>
          <a:prstGeom prst="rect">
            <a:avLst/>
          </a:prstGeom>
          <a:noFill/>
          <a:ln w="50800"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7" name="Rettangolo 16"/>
          <p:cNvSpPr/>
          <p:nvPr/>
        </p:nvSpPr>
        <p:spPr>
          <a:xfrm>
            <a:off x="4860032" y="2204864"/>
            <a:ext cx="1008112" cy="648072"/>
          </a:xfrm>
          <a:prstGeom prst="rect">
            <a:avLst/>
          </a:prstGeom>
          <a:noFill/>
          <a:ln w="50800"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19" name="Connettore 1 18"/>
          <p:cNvCxnSpPr>
            <a:stCxn id="17" idx="1"/>
            <a:endCxn id="15" idx="3"/>
          </p:cNvCxnSpPr>
          <p:nvPr/>
        </p:nvCxnSpPr>
        <p:spPr>
          <a:xfrm flipH="1">
            <a:off x="4355976" y="2528900"/>
            <a:ext cx="504056" cy="0"/>
          </a:xfrm>
          <a:prstGeom prst="lin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ttangolo 20"/>
          <p:cNvSpPr/>
          <p:nvPr/>
        </p:nvSpPr>
        <p:spPr>
          <a:xfrm>
            <a:off x="6342724" y="2204864"/>
            <a:ext cx="1008112" cy="648072"/>
          </a:xfrm>
          <a:prstGeom prst="rect">
            <a:avLst/>
          </a:prstGeom>
          <a:noFill/>
          <a:ln w="50800"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22" name="Connettore 1 21"/>
          <p:cNvCxnSpPr>
            <a:stCxn id="21" idx="1"/>
            <a:endCxn id="17" idx="3"/>
          </p:cNvCxnSpPr>
          <p:nvPr/>
        </p:nvCxnSpPr>
        <p:spPr>
          <a:xfrm flipH="1">
            <a:off x="5868144" y="2528900"/>
            <a:ext cx="474580" cy="0"/>
          </a:xfrm>
          <a:prstGeom prst="lin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Immagine 32" descr="miner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859726" y="2780928"/>
            <a:ext cx="1289720" cy="967290"/>
          </a:xfrm>
          <a:prstGeom prst="rect">
            <a:avLst/>
          </a:prstGeom>
        </p:spPr>
      </p:pic>
      <p:pic>
        <p:nvPicPr>
          <p:cNvPr id="34" name="Immagine 33" descr="miner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793407" y="2780928"/>
            <a:ext cx="1289720" cy="967290"/>
          </a:xfrm>
          <a:prstGeom prst="rect">
            <a:avLst/>
          </a:prstGeom>
        </p:spPr>
      </p:pic>
      <p:pic>
        <p:nvPicPr>
          <p:cNvPr id="35" name="Immagine 34" descr="miner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746776" y="2793271"/>
            <a:ext cx="1289720" cy="967290"/>
          </a:xfrm>
          <a:prstGeom prst="rect">
            <a:avLst/>
          </a:prstGeom>
        </p:spPr>
      </p:pic>
      <p:pic>
        <p:nvPicPr>
          <p:cNvPr id="32" name="Immagine 31" descr="miner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840050" y="476672"/>
            <a:ext cx="1289720" cy="967290"/>
          </a:xfrm>
          <a:prstGeom prst="rect">
            <a:avLst/>
          </a:prstGeom>
        </p:spPr>
      </p:pic>
      <p:sp>
        <p:nvSpPr>
          <p:cNvPr id="4" name="Rettangolo 3"/>
          <p:cNvSpPr/>
          <p:nvPr/>
        </p:nvSpPr>
        <p:spPr>
          <a:xfrm>
            <a:off x="395536" y="1628800"/>
            <a:ext cx="1008112" cy="648072"/>
          </a:xfrm>
          <a:prstGeom prst="rect">
            <a:avLst/>
          </a:prstGeom>
          <a:noFill/>
          <a:ln w="508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8" name="Connettore 1 7"/>
          <p:cNvCxnSpPr>
            <a:stCxn id="20" idx="1"/>
            <a:endCxn id="4" idx="3"/>
          </p:cNvCxnSpPr>
          <p:nvPr/>
        </p:nvCxnSpPr>
        <p:spPr>
          <a:xfrm flipH="1">
            <a:off x="1403648" y="1952836"/>
            <a:ext cx="288032" cy="0"/>
          </a:xfrm>
          <a:prstGeom prst="lin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 Box 3"/>
          <p:cNvSpPr txBox="1">
            <a:spLocks noChangeArrowheads="1"/>
          </p:cNvSpPr>
          <p:nvPr/>
        </p:nvSpPr>
        <p:spPr bwMode="auto">
          <a:xfrm>
            <a:off x="24863" y="3862209"/>
            <a:ext cx="8972426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it-IT" sz="22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idea: </a:t>
            </a:r>
            <a:r>
              <a:rPr lang="en-US" altLang="it-IT" sz="2200" dirty="0">
                <a:latin typeface="Times New Roman" pitchFamily="18" charset="0"/>
                <a:cs typeface="Times New Roman" pitchFamily="18" charset="0"/>
              </a:rPr>
              <a:t>selfishly decide when to announce solved blocks</a:t>
            </a:r>
            <a:r>
              <a:rPr lang="en-US" altLang="it-IT" sz="22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2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Rettangolo 19"/>
          <p:cNvSpPr/>
          <p:nvPr/>
        </p:nvSpPr>
        <p:spPr>
          <a:xfrm>
            <a:off x="1691680" y="1628800"/>
            <a:ext cx="1008112" cy="648072"/>
          </a:xfrm>
          <a:prstGeom prst="rect">
            <a:avLst/>
          </a:prstGeom>
          <a:noFill/>
          <a:ln w="508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23" name="Connettore 1 22"/>
          <p:cNvCxnSpPr>
            <a:stCxn id="4" idx="1"/>
          </p:cNvCxnSpPr>
          <p:nvPr/>
        </p:nvCxnSpPr>
        <p:spPr>
          <a:xfrm flipH="1">
            <a:off x="35496" y="1952836"/>
            <a:ext cx="360040" cy="6528"/>
          </a:xfrm>
          <a:prstGeom prst="lin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Rettangolo 35"/>
          <p:cNvSpPr/>
          <p:nvPr/>
        </p:nvSpPr>
        <p:spPr>
          <a:xfrm>
            <a:off x="3347864" y="1196752"/>
            <a:ext cx="1008112" cy="648072"/>
          </a:xfrm>
          <a:prstGeom prst="rect">
            <a:avLst/>
          </a:prstGeom>
          <a:noFill/>
          <a:ln w="50800"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2" name="Rettangolo 11"/>
          <p:cNvSpPr/>
          <p:nvPr/>
        </p:nvSpPr>
        <p:spPr>
          <a:xfrm>
            <a:off x="4860032" y="1196752"/>
            <a:ext cx="1008112" cy="648072"/>
          </a:xfrm>
          <a:prstGeom prst="rect">
            <a:avLst/>
          </a:prstGeom>
          <a:noFill/>
          <a:ln w="50800"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4" name="Rettangolo 13"/>
          <p:cNvSpPr/>
          <p:nvPr/>
        </p:nvSpPr>
        <p:spPr>
          <a:xfrm>
            <a:off x="6372200" y="1196752"/>
            <a:ext cx="1008112" cy="648072"/>
          </a:xfrm>
          <a:prstGeom prst="rect">
            <a:avLst/>
          </a:prstGeom>
          <a:noFill/>
          <a:ln w="50800"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5" name="Rettangolo 14"/>
          <p:cNvSpPr/>
          <p:nvPr/>
        </p:nvSpPr>
        <p:spPr>
          <a:xfrm>
            <a:off x="3347864" y="2204864"/>
            <a:ext cx="1008112" cy="648072"/>
          </a:xfrm>
          <a:prstGeom prst="rect">
            <a:avLst/>
          </a:prstGeom>
          <a:noFill/>
          <a:ln w="50800"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16" name="Connettore 1 15"/>
          <p:cNvCxnSpPr>
            <a:stCxn id="15" idx="1"/>
          </p:cNvCxnSpPr>
          <p:nvPr/>
        </p:nvCxnSpPr>
        <p:spPr>
          <a:xfrm flipH="1" flipV="1">
            <a:off x="2699792" y="1952836"/>
            <a:ext cx="648072" cy="576064"/>
          </a:xfrm>
          <a:prstGeom prst="lin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ttangolo 17"/>
          <p:cNvSpPr/>
          <p:nvPr/>
        </p:nvSpPr>
        <p:spPr>
          <a:xfrm>
            <a:off x="7668344" y="1196752"/>
            <a:ext cx="1008112" cy="648072"/>
          </a:xfrm>
          <a:prstGeom prst="rect">
            <a:avLst/>
          </a:prstGeom>
          <a:noFill/>
          <a:ln w="50800"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7" name="Rettangolo 16"/>
          <p:cNvSpPr/>
          <p:nvPr/>
        </p:nvSpPr>
        <p:spPr>
          <a:xfrm>
            <a:off x="4860032" y="2204864"/>
            <a:ext cx="1008112" cy="648072"/>
          </a:xfrm>
          <a:prstGeom prst="rect">
            <a:avLst/>
          </a:prstGeom>
          <a:noFill/>
          <a:ln w="50800"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19" name="Connettore 1 18"/>
          <p:cNvCxnSpPr>
            <a:stCxn id="17" idx="1"/>
            <a:endCxn id="15" idx="3"/>
          </p:cNvCxnSpPr>
          <p:nvPr/>
        </p:nvCxnSpPr>
        <p:spPr>
          <a:xfrm flipH="1">
            <a:off x="4355976" y="2528900"/>
            <a:ext cx="504056" cy="0"/>
          </a:xfrm>
          <a:prstGeom prst="lin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ttangolo 20"/>
          <p:cNvSpPr/>
          <p:nvPr/>
        </p:nvSpPr>
        <p:spPr>
          <a:xfrm>
            <a:off x="6342724" y="2204864"/>
            <a:ext cx="1008112" cy="648072"/>
          </a:xfrm>
          <a:prstGeom prst="rect">
            <a:avLst/>
          </a:prstGeom>
          <a:noFill/>
          <a:ln w="50800"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22" name="Connettore 1 21"/>
          <p:cNvCxnSpPr>
            <a:stCxn id="21" idx="1"/>
            <a:endCxn id="17" idx="3"/>
          </p:cNvCxnSpPr>
          <p:nvPr/>
        </p:nvCxnSpPr>
        <p:spPr>
          <a:xfrm flipH="1">
            <a:off x="5868144" y="2528900"/>
            <a:ext cx="474580" cy="0"/>
          </a:xfrm>
          <a:prstGeom prst="lin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onnettore 1 23"/>
          <p:cNvCxnSpPr>
            <a:stCxn id="36" idx="1"/>
            <a:endCxn id="20" idx="3"/>
          </p:cNvCxnSpPr>
          <p:nvPr/>
        </p:nvCxnSpPr>
        <p:spPr>
          <a:xfrm flipH="1">
            <a:off x="2699792" y="1520788"/>
            <a:ext cx="648072" cy="432048"/>
          </a:xfrm>
          <a:prstGeom prst="lin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Connettore 1 26"/>
          <p:cNvCxnSpPr>
            <a:stCxn id="12" idx="1"/>
            <a:endCxn id="36" idx="3"/>
          </p:cNvCxnSpPr>
          <p:nvPr/>
        </p:nvCxnSpPr>
        <p:spPr>
          <a:xfrm flipH="1">
            <a:off x="4355976" y="1520788"/>
            <a:ext cx="504056" cy="0"/>
          </a:xfrm>
          <a:prstGeom prst="lin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Connettore 1 29"/>
          <p:cNvCxnSpPr>
            <a:stCxn id="14" idx="1"/>
            <a:endCxn id="12" idx="3"/>
          </p:cNvCxnSpPr>
          <p:nvPr/>
        </p:nvCxnSpPr>
        <p:spPr>
          <a:xfrm flipH="1">
            <a:off x="5868144" y="1520788"/>
            <a:ext cx="504056" cy="0"/>
          </a:xfrm>
          <a:prstGeom prst="lin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Connettore 1 37"/>
          <p:cNvCxnSpPr>
            <a:stCxn id="18" idx="1"/>
            <a:endCxn id="14" idx="3"/>
          </p:cNvCxnSpPr>
          <p:nvPr/>
        </p:nvCxnSpPr>
        <p:spPr>
          <a:xfrm flipH="1">
            <a:off x="7380312" y="1520788"/>
            <a:ext cx="288032" cy="0"/>
          </a:xfrm>
          <a:prstGeom prst="lin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Immagine 32" descr="miner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875546" y="3406024"/>
            <a:ext cx="1289720" cy="967290"/>
          </a:xfrm>
          <a:prstGeom prst="rect">
            <a:avLst/>
          </a:prstGeom>
        </p:spPr>
      </p:pic>
      <p:pic>
        <p:nvPicPr>
          <p:cNvPr id="34" name="Immagine 33" descr="miner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890792" y="2552561"/>
            <a:ext cx="1289720" cy="967290"/>
          </a:xfrm>
          <a:prstGeom prst="rect">
            <a:avLst/>
          </a:prstGeom>
        </p:spPr>
      </p:pic>
      <p:pic>
        <p:nvPicPr>
          <p:cNvPr id="35" name="Immagine 34" descr="miner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899210" y="1700808"/>
            <a:ext cx="1289720" cy="967290"/>
          </a:xfrm>
          <a:prstGeom prst="rect">
            <a:avLst/>
          </a:prstGeom>
        </p:spPr>
      </p:pic>
      <p:pic>
        <p:nvPicPr>
          <p:cNvPr id="32" name="Immagine 31" descr="miner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840050" y="476672"/>
            <a:ext cx="1289720" cy="967290"/>
          </a:xfrm>
          <a:prstGeom prst="rect">
            <a:avLst/>
          </a:prstGeom>
        </p:spPr>
      </p:pic>
      <p:sp>
        <p:nvSpPr>
          <p:cNvPr id="4" name="Rettangolo 3"/>
          <p:cNvSpPr/>
          <p:nvPr/>
        </p:nvSpPr>
        <p:spPr>
          <a:xfrm>
            <a:off x="395536" y="1628800"/>
            <a:ext cx="1008112" cy="648072"/>
          </a:xfrm>
          <a:prstGeom prst="rect">
            <a:avLst/>
          </a:prstGeom>
          <a:noFill/>
          <a:ln w="508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8" name="Connettore 1 7"/>
          <p:cNvCxnSpPr>
            <a:stCxn id="20" idx="1"/>
            <a:endCxn id="4" idx="3"/>
          </p:cNvCxnSpPr>
          <p:nvPr/>
        </p:nvCxnSpPr>
        <p:spPr>
          <a:xfrm flipH="1">
            <a:off x="1403648" y="1952836"/>
            <a:ext cx="288032" cy="0"/>
          </a:xfrm>
          <a:prstGeom prst="lin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 Box 3"/>
          <p:cNvSpPr txBox="1">
            <a:spLocks noChangeArrowheads="1"/>
          </p:cNvSpPr>
          <p:nvPr/>
        </p:nvSpPr>
        <p:spPr bwMode="auto">
          <a:xfrm>
            <a:off x="24863" y="3862209"/>
            <a:ext cx="8972426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it-IT" sz="22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idea: </a:t>
            </a:r>
            <a:r>
              <a:rPr lang="en-US" altLang="it-IT" sz="2200" dirty="0">
                <a:latin typeface="Times New Roman" pitchFamily="18" charset="0"/>
                <a:cs typeface="Times New Roman" pitchFamily="18" charset="0"/>
              </a:rPr>
              <a:t>selfishly decide when to announce solved blocks</a:t>
            </a:r>
            <a:r>
              <a:rPr lang="en-US" altLang="it-IT" sz="22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2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Rettangolo 19"/>
          <p:cNvSpPr/>
          <p:nvPr/>
        </p:nvSpPr>
        <p:spPr>
          <a:xfrm>
            <a:off x="1691680" y="1628800"/>
            <a:ext cx="1008112" cy="648072"/>
          </a:xfrm>
          <a:prstGeom prst="rect">
            <a:avLst/>
          </a:prstGeom>
          <a:noFill/>
          <a:ln w="508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23" name="Connettore 1 22"/>
          <p:cNvCxnSpPr>
            <a:stCxn id="4" idx="1"/>
          </p:cNvCxnSpPr>
          <p:nvPr/>
        </p:nvCxnSpPr>
        <p:spPr>
          <a:xfrm flipH="1">
            <a:off x="35496" y="1952836"/>
            <a:ext cx="360040" cy="6528"/>
          </a:xfrm>
          <a:prstGeom prst="lin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Rettangolo 35"/>
          <p:cNvSpPr/>
          <p:nvPr/>
        </p:nvSpPr>
        <p:spPr>
          <a:xfrm>
            <a:off x="3347864" y="1196752"/>
            <a:ext cx="1008112" cy="648072"/>
          </a:xfrm>
          <a:prstGeom prst="rect">
            <a:avLst/>
          </a:prstGeom>
          <a:noFill/>
          <a:ln w="50800"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2" name="Rettangolo 11"/>
          <p:cNvSpPr/>
          <p:nvPr/>
        </p:nvSpPr>
        <p:spPr>
          <a:xfrm>
            <a:off x="4860032" y="1196752"/>
            <a:ext cx="1008112" cy="648072"/>
          </a:xfrm>
          <a:prstGeom prst="rect">
            <a:avLst/>
          </a:prstGeom>
          <a:noFill/>
          <a:ln w="50800"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4" name="Rettangolo 13"/>
          <p:cNvSpPr/>
          <p:nvPr/>
        </p:nvSpPr>
        <p:spPr>
          <a:xfrm>
            <a:off x="6372200" y="1196752"/>
            <a:ext cx="1008112" cy="648072"/>
          </a:xfrm>
          <a:prstGeom prst="rect">
            <a:avLst/>
          </a:prstGeom>
          <a:noFill/>
          <a:ln w="50800"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5" name="Rettangolo 14"/>
          <p:cNvSpPr/>
          <p:nvPr/>
        </p:nvSpPr>
        <p:spPr>
          <a:xfrm>
            <a:off x="3347864" y="2204864"/>
            <a:ext cx="1008112" cy="648072"/>
          </a:xfrm>
          <a:prstGeom prst="rect">
            <a:avLst/>
          </a:prstGeom>
          <a:noFill/>
          <a:ln w="50800"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16" name="Connettore 1 15"/>
          <p:cNvCxnSpPr>
            <a:stCxn id="15" idx="1"/>
          </p:cNvCxnSpPr>
          <p:nvPr/>
        </p:nvCxnSpPr>
        <p:spPr>
          <a:xfrm flipH="1" flipV="1">
            <a:off x="2699792" y="1952836"/>
            <a:ext cx="648072" cy="576064"/>
          </a:xfrm>
          <a:prstGeom prst="lin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ttangolo 17"/>
          <p:cNvSpPr/>
          <p:nvPr/>
        </p:nvSpPr>
        <p:spPr>
          <a:xfrm>
            <a:off x="7668344" y="1196752"/>
            <a:ext cx="1008112" cy="648072"/>
          </a:xfrm>
          <a:prstGeom prst="rect">
            <a:avLst/>
          </a:prstGeom>
          <a:noFill/>
          <a:ln w="50800"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7" name="Rettangolo 16"/>
          <p:cNvSpPr/>
          <p:nvPr/>
        </p:nvSpPr>
        <p:spPr>
          <a:xfrm>
            <a:off x="4860032" y="2204864"/>
            <a:ext cx="1008112" cy="648072"/>
          </a:xfrm>
          <a:prstGeom prst="rect">
            <a:avLst/>
          </a:prstGeom>
          <a:noFill/>
          <a:ln w="50800"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19" name="Connettore 1 18"/>
          <p:cNvCxnSpPr>
            <a:stCxn id="17" idx="1"/>
            <a:endCxn id="15" idx="3"/>
          </p:cNvCxnSpPr>
          <p:nvPr/>
        </p:nvCxnSpPr>
        <p:spPr>
          <a:xfrm flipH="1">
            <a:off x="4355976" y="2528900"/>
            <a:ext cx="504056" cy="0"/>
          </a:xfrm>
          <a:prstGeom prst="lin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ttangolo 20"/>
          <p:cNvSpPr/>
          <p:nvPr/>
        </p:nvSpPr>
        <p:spPr>
          <a:xfrm>
            <a:off x="6342724" y="2204864"/>
            <a:ext cx="1008112" cy="648072"/>
          </a:xfrm>
          <a:prstGeom prst="rect">
            <a:avLst/>
          </a:prstGeom>
          <a:noFill/>
          <a:ln w="50800"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22" name="Connettore 1 21"/>
          <p:cNvCxnSpPr>
            <a:stCxn id="21" idx="1"/>
            <a:endCxn id="17" idx="3"/>
          </p:cNvCxnSpPr>
          <p:nvPr/>
        </p:nvCxnSpPr>
        <p:spPr>
          <a:xfrm flipH="1">
            <a:off x="5868144" y="2528900"/>
            <a:ext cx="474580" cy="0"/>
          </a:xfrm>
          <a:prstGeom prst="lin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onnettore 1 23"/>
          <p:cNvCxnSpPr>
            <a:stCxn id="36" idx="1"/>
            <a:endCxn id="20" idx="3"/>
          </p:cNvCxnSpPr>
          <p:nvPr/>
        </p:nvCxnSpPr>
        <p:spPr>
          <a:xfrm flipH="1">
            <a:off x="2699792" y="1520788"/>
            <a:ext cx="648072" cy="432048"/>
          </a:xfrm>
          <a:prstGeom prst="lin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Connettore 1 26"/>
          <p:cNvCxnSpPr>
            <a:stCxn id="12" idx="1"/>
            <a:endCxn id="36" idx="3"/>
          </p:cNvCxnSpPr>
          <p:nvPr/>
        </p:nvCxnSpPr>
        <p:spPr>
          <a:xfrm flipH="1">
            <a:off x="4355976" y="1520788"/>
            <a:ext cx="504056" cy="0"/>
          </a:xfrm>
          <a:prstGeom prst="lin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Connettore 1 29"/>
          <p:cNvCxnSpPr>
            <a:stCxn id="14" idx="1"/>
            <a:endCxn id="12" idx="3"/>
          </p:cNvCxnSpPr>
          <p:nvPr/>
        </p:nvCxnSpPr>
        <p:spPr>
          <a:xfrm flipH="1">
            <a:off x="5868144" y="1520788"/>
            <a:ext cx="504056" cy="0"/>
          </a:xfrm>
          <a:prstGeom prst="lin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Connettore 1 37"/>
          <p:cNvCxnSpPr>
            <a:stCxn id="18" idx="1"/>
            <a:endCxn id="14" idx="3"/>
          </p:cNvCxnSpPr>
          <p:nvPr/>
        </p:nvCxnSpPr>
        <p:spPr>
          <a:xfrm flipH="1">
            <a:off x="7380312" y="1520788"/>
            <a:ext cx="288032" cy="0"/>
          </a:xfrm>
          <a:prstGeom prst="lin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Parentesi graffa aperta 24"/>
          <p:cNvSpPr/>
          <p:nvPr/>
        </p:nvSpPr>
        <p:spPr>
          <a:xfrm rot="16200000">
            <a:off x="5184068" y="1160748"/>
            <a:ext cx="360040" cy="4176464"/>
          </a:xfrm>
          <a:prstGeom prst="leftBrace">
            <a:avLst/>
          </a:prstGeom>
          <a:ln w="19050"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6" name="CasellaDiTesto 25"/>
          <p:cNvSpPr txBox="1"/>
          <p:nvPr/>
        </p:nvSpPr>
        <p:spPr>
          <a:xfrm>
            <a:off x="6228184" y="4149080"/>
            <a:ext cx="1728192" cy="430887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200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wasted work!</a:t>
            </a:r>
            <a:endParaRPr lang="en-US" sz="2200" baseline="30000" dirty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8" name="Connettore 1 27"/>
          <p:cNvCxnSpPr/>
          <p:nvPr/>
        </p:nvCxnSpPr>
        <p:spPr>
          <a:xfrm>
            <a:off x="5508104" y="3429000"/>
            <a:ext cx="1368152" cy="792088"/>
          </a:xfrm>
          <a:prstGeom prst="line">
            <a:avLst/>
          </a:prstGeom>
          <a:ln w="19050"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6" grpId="0" animBg="1"/>
    </p:bld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po 36"/>
          <p:cNvGrpSpPr/>
          <p:nvPr/>
        </p:nvGrpSpPr>
        <p:grpSpPr>
          <a:xfrm>
            <a:off x="1456605" y="2636912"/>
            <a:ext cx="3176770" cy="979633"/>
            <a:chOff x="1456605" y="2593383"/>
            <a:chExt cx="3176770" cy="979633"/>
          </a:xfrm>
        </p:grpSpPr>
        <p:pic>
          <p:nvPicPr>
            <p:cNvPr id="33" name="Immagine 32" descr="miner.gif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456605" y="2593383"/>
              <a:ext cx="1289720" cy="967290"/>
            </a:xfrm>
            <a:prstGeom prst="rect">
              <a:avLst/>
            </a:prstGeom>
          </p:spPr>
        </p:pic>
        <p:pic>
          <p:nvPicPr>
            <p:cNvPr id="34" name="Immagine 33" descr="miner.gif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390286" y="2593383"/>
              <a:ext cx="1289720" cy="967290"/>
            </a:xfrm>
            <a:prstGeom prst="rect">
              <a:avLst/>
            </a:prstGeom>
          </p:spPr>
        </p:pic>
        <p:pic>
          <p:nvPicPr>
            <p:cNvPr id="35" name="Immagine 34" descr="miner.gif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343655" y="2605726"/>
              <a:ext cx="1289720" cy="967290"/>
            </a:xfrm>
            <a:prstGeom prst="rect">
              <a:avLst/>
            </a:prstGeom>
          </p:spPr>
        </p:pic>
      </p:grpSp>
      <p:pic>
        <p:nvPicPr>
          <p:cNvPr id="32" name="Immagine 31" descr="miner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339752" y="476672"/>
            <a:ext cx="1289720" cy="967290"/>
          </a:xfrm>
          <a:prstGeom prst="rect">
            <a:avLst/>
          </a:prstGeom>
        </p:spPr>
      </p:pic>
      <p:sp>
        <p:nvSpPr>
          <p:cNvPr id="4" name="Rettangolo 3"/>
          <p:cNvSpPr/>
          <p:nvPr/>
        </p:nvSpPr>
        <p:spPr>
          <a:xfrm>
            <a:off x="395536" y="1628800"/>
            <a:ext cx="1008112" cy="648072"/>
          </a:xfrm>
          <a:prstGeom prst="rect">
            <a:avLst/>
          </a:prstGeom>
          <a:noFill/>
          <a:ln w="508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8" name="Connettore 1 7"/>
          <p:cNvCxnSpPr>
            <a:stCxn id="20" idx="1"/>
            <a:endCxn id="4" idx="3"/>
          </p:cNvCxnSpPr>
          <p:nvPr/>
        </p:nvCxnSpPr>
        <p:spPr>
          <a:xfrm flipH="1">
            <a:off x="1403648" y="1952836"/>
            <a:ext cx="288032" cy="0"/>
          </a:xfrm>
          <a:prstGeom prst="lin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 Box 3"/>
          <p:cNvSpPr txBox="1">
            <a:spLocks noChangeArrowheads="1"/>
          </p:cNvSpPr>
          <p:nvPr/>
        </p:nvSpPr>
        <p:spPr bwMode="auto">
          <a:xfrm>
            <a:off x="24863" y="3862209"/>
            <a:ext cx="8972426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it-IT" sz="22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idea: </a:t>
            </a:r>
            <a:r>
              <a:rPr lang="en-US" altLang="it-IT" sz="2200" dirty="0">
                <a:latin typeface="Times New Roman" pitchFamily="18" charset="0"/>
                <a:cs typeface="Times New Roman" pitchFamily="18" charset="0"/>
              </a:rPr>
              <a:t>selfishly decide when to announce solved blocks</a:t>
            </a:r>
            <a:r>
              <a:rPr lang="en-US" altLang="it-IT" sz="22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2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Rettangolo 19"/>
          <p:cNvSpPr/>
          <p:nvPr/>
        </p:nvSpPr>
        <p:spPr>
          <a:xfrm>
            <a:off x="1691680" y="1628800"/>
            <a:ext cx="1008112" cy="648072"/>
          </a:xfrm>
          <a:prstGeom prst="rect">
            <a:avLst/>
          </a:prstGeom>
          <a:noFill/>
          <a:ln w="508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23" name="Connettore 1 22"/>
          <p:cNvCxnSpPr>
            <a:stCxn id="4" idx="1"/>
          </p:cNvCxnSpPr>
          <p:nvPr/>
        </p:nvCxnSpPr>
        <p:spPr>
          <a:xfrm flipH="1">
            <a:off x="35496" y="1952836"/>
            <a:ext cx="360040" cy="6528"/>
          </a:xfrm>
          <a:prstGeom prst="lin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Rettangolo 35"/>
          <p:cNvSpPr/>
          <p:nvPr/>
        </p:nvSpPr>
        <p:spPr>
          <a:xfrm>
            <a:off x="3347864" y="1196752"/>
            <a:ext cx="1008112" cy="648072"/>
          </a:xfrm>
          <a:prstGeom prst="rect">
            <a:avLst/>
          </a:prstGeom>
          <a:noFill/>
          <a:ln w="50800"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 animBg="1"/>
    </p:bld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po 36"/>
          <p:cNvGrpSpPr/>
          <p:nvPr/>
        </p:nvGrpSpPr>
        <p:grpSpPr>
          <a:xfrm>
            <a:off x="1456605" y="2636912"/>
            <a:ext cx="3176770" cy="979633"/>
            <a:chOff x="1456605" y="2593383"/>
            <a:chExt cx="3176770" cy="979633"/>
          </a:xfrm>
        </p:grpSpPr>
        <p:pic>
          <p:nvPicPr>
            <p:cNvPr id="33" name="Immagine 32" descr="miner.gif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456605" y="2593383"/>
              <a:ext cx="1289720" cy="967290"/>
            </a:xfrm>
            <a:prstGeom prst="rect">
              <a:avLst/>
            </a:prstGeom>
          </p:spPr>
        </p:pic>
        <p:pic>
          <p:nvPicPr>
            <p:cNvPr id="34" name="Immagine 33" descr="miner.gif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390286" y="2593383"/>
              <a:ext cx="1289720" cy="967290"/>
            </a:xfrm>
            <a:prstGeom prst="rect">
              <a:avLst/>
            </a:prstGeom>
          </p:spPr>
        </p:pic>
        <p:pic>
          <p:nvPicPr>
            <p:cNvPr id="35" name="Immagine 34" descr="miner.gif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343655" y="2605726"/>
              <a:ext cx="1289720" cy="967290"/>
            </a:xfrm>
            <a:prstGeom prst="rect">
              <a:avLst/>
            </a:prstGeom>
          </p:spPr>
        </p:pic>
      </p:grpSp>
      <p:pic>
        <p:nvPicPr>
          <p:cNvPr id="32" name="Immagine 31" descr="miner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002360" y="476672"/>
            <a:ext cx="1289720" cy="967290"/>
          </a:xfrm>
          <a:prstGeom prst="rect">
            <a:avLst/>
          </a:prstGeom>
        </p:spPr>
      </p:pic>
      <p:sp>
        <p:nvSpPr>
          <p:cNvPr id="4" name="Rettangolo 3"/>
          <p:cNvSpPr/>
          <p:nvPr/>
        </p:nvSpPr>
        <p:spPr>
          <a:xfrm>
            <a:off x="395536" y="1628800"/>
            <a:ext cx="1008112" cy="648072"/>
          </a:xfrm>
          <a:prstGeom prst="rect">
            <a:avLst/>
          </a:prstGeom>
          <a:noFill/>
          <a:ln w="508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8" name="Connettore 1 7"/>
          <p:cNvCxnSpPr>
            <a:stCxn id="20" idx="1"/>
            <a:endCxn id="4" idx="3"/>
          </p:cNvCxnSpPr>
          <p:nvPr/>
        </p:nvCxnSpPr>
        <p:spPr>
          <a:xfrm flipH="1">
            <a:off x="1403648" y="1952836"/>
            <a:ext cx="288032" cy="0"/>
          </a:xfrm>
          <a:prstGeom prst="lin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 Box 3"/>
          <p:cNvSpPr txBox="1">
            <a:spLocks noChangeArrowheads="1"/>
          </p:cNvSpPr>
          <p:nvPr/>
        </p:nvSpPr>
        <p:spPr bwMode="auto">
          <a:xfrm>
            <a:off x="24863" y="3862209"/>
            <a:ext cx="8972426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it-IT" sz="22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idea: </a:t>
            </a:r>
            <a:r>
              <a:rPr lang="en-US" altLang="it-IT" sz="2200" dirty="0">
                <a:latin typeface="Times New Roman" pitchFamily="18" charset="0"/>
                <a:cs typeface="Times New Roman" pitchFamily="18" charset="0"/>
              </a:rPr>
              <a:t>selfishly decide when to announce solved blocks</a:t>
            </a:r>
            <a:r>
              <a:rPr lang="en-US" altLang="it-IT" sz="22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2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Rettangolo 19"/>
          <p:cNvSpPr/>
          <p:nvPr/>
        </p:nvSpPr>
        <p:spPr>
          <a:xfrm>
            <a:off x="1691680" y="1628800"/>
            <a:ext cx="1008112" cy="648072"/>
          </a:xfrm>
          <a:prstGeom prst="rect">
            <a:avLst/>
          </a:prstGeom>
          <a:noFill/>
          <a:ln w="508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23" name="Connettore 1 22"/>
          <p:cNvCxnSpPr>
            <a:stCxn id="4" idx="1"/>
          </p:cNvCxnSpPr>
          <p:nvPr/>
        </p:nvCxnSpPr>
        <p:spPr>
          <a:xfrm flipH="1">
            <a:off x="35496" y="1952836"/>
            <a:ext cx="360040" cy="6528"/>
          </a:xfrm>
          <a:prstGeom prst="lin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Rettangolo 35"/>
          <p:cNvSpPr/>
          <p:nvPr/>
        </p:nvSpPr>
        <p:spPr>
          <a:xfrm>
            <a:off x="3347864" y="1196752"/>
            <a:ext cx="1008112" cy="648072"/>
          </a:xfrm>
          <a:prstGeom prst="rect">
            <a:avLst/>
          </a:prstGeom>
          <a:noFill/>
          <a:ln w="50800"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4" name="Rettangolo 13"/>
          <p:cNvSpPr/>
          <p:nvPr/>
        </p:nvSpPr>
        <p:spPr>
          <a:xfrm>
            <a:off x="3347864" y="2060848"/>
            <a:ext cx="1008112" cy="648072"/>
          </a:xfrm>
          <a:prstGeom prst="rect">
            <a:avLst/>
          </a:prstGeom>
          <a:noFill/>
          <a:ln w="508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16" name="Connettore 1 15"/>
          <p:cNvCxnSpPr>
            <a:stCxn id="14" idx="1"/>
            <a:endCxn id="20" idx="3"/>
          </p:cNvCxnSpPr>
          <p:nvPr/>
        </p:nvCxnSpPr>
        <p:spPr>
          <a:xfrm flipH="1" flipV="1">
            <a:off x="2699792" y="1952836"/>
            <a:ext cx="648072" cy="432048"/>
          </a:xfrm>
          <a:prstGeom prst="lin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" name="Immagine 75" descr="miner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002360" y="476672"/>
            <a:ext cx="1289720" cy="967290"/>
          </a:xfrm>
          <a:prstGeom prst="rect">
            <a:avLst/>
          </a:prstGeom>
        </p:spPr>
      </p:pic>
      <p:grpSp>
        <p:nvGrpSpPr>
          <p:cNvPr id="2" name="Gruppo 36"/>
          <p:cNvGrpSpPr/>
          <p:nvPr/>
        </p:nvGrpSpPr>
        <p:grpSpPr>
          <a:xfrm>
            <a:off x="1456605" y="2636912"/>
            <a:ext cx="3176770" cy="979633"/>
            <a:chOff x="1456605" y="2593383"/>
            <a:chExt cx="3176770" cy="979633"/>
          </a:xfrm>
        </p:grpSpPr>
        <p:pic>
          <p:nvPicPr>
            <p:cNvPr id="33" name="Immagine 32" descr="miner.gif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456605" y="2593383"/>
              <a:ext cx="1289720" cy="967290"/>
            </a:xfrm>
            <a:prstGeom prst="rect">
              <a:avLst/>
            </a:prstGeom>
          </p:spPr>
        </p:pic>
        <p:pic>
          <p:nvPicPr>
            <p:cNvPr id="34" name="Immagine 33" descr="miner.gif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390286" y="2593383"/>
              <a:ext cx="1289720" cy="967290"/>
            </a:xfrm>
            <a:prstGeom prst="rect">
              <a:avLst/>
            </a:prstGeom>
          </p:spPr>
        </p:pic>
        <p:pic>
          <p:nvPicPr>
            <p:cNvPr id="35" name="Immagine 34" descr="miner.gif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343655" y="2605726"/>
              <a:ext cx="1289720" cy="967290"/>
            </a:xfrm>
            <a:prstGeom prst="rect">
              <a:avLst/>
            </a:prstGeom>
          </p:spPr>
        </p:pic>
      </p:grpSp>
      <p:sp>
        <p:nvSpPr>
          <p:cNvPr id="4" name="Rettangolo 3"/>
          <p:cNvSpPr/>
          <p:nvPr/>
        </p:nvSpPr>
        <p:spPr>
          <a:xfrm>
            <a:off x="395536" y="1628800"/>
            <a:ext cx="1008112" cy="648072"/>
          </a:xfrm>
          <a:prstGeom prst="rect">
            <a:avLst/>
          </a:prstGeom>
          <a:noFill/>
          <a:ln w="508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8" name="Connettore 1 7"/>
          <p:cNvCxnSpPr>
            <a:stCxn id="20" idx="1"/>
            <a:endCxn id="4" idx="3"/>
          </p:cNvCxnSpPr>
          <p:nvPr/>
        </p:nvCxnSpPr>
        <p:spPr>
          <a:xfrm flipH="1">
            <a:off x="1403648" y="1952836"/>
            <a:ext cx="288032" cy="0"/>
          </a:xfrm>
          <a:prstGeom prst="lin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 Box 3"/>
          <p:cNvSpPr txBox="1">
            <a:spLocks noChangeArrowheads="1"/>
          </p:cNvSpPr>
          <p:nvPr/>
        </p:nvSpPr>
        <p:spPr bwMode="auto">
          <a:xfrm>
            <a:off x="24863" y="3862209"/>
            <a:ext cx="8972426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it-IT" sz="22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idea: </a:t>
            </a:r>
            <a:r>
              <a:rPr lang="en-US" altLang="it-IT" sz="2200" dirty="0">
                <a:latin typeface="Times New Roman" pitchFamily="18" charset="0"/>
                <a:cs typeface="Times New Roman" pitchFamily="18" charset="0"/>
              </a:rPr>
              <a:t>selfishly decide when to announce solved blocks</a:t>
            </a:r>
            <a:r>
              <a:rPr lang="en-US" altLang="it-IT" sz="22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2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Rettangolo 19"/>
          <p:cNvSpPr/>
          <p:nvPr/>
        </p:nvSpPr>
        <p:spPr>
          <a:xfrm>
            <a:off x="1691680" y="1628800"/>
            <a:ext cx="1008112" cy="648072"/>
          </a:xfrm>
          <a:prstGeom prst="rect">
            <a:avLst/>
          </a:prstGeom>
          <a:noFill/>
          <a:ln w="508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23" name="Connettore 1 22"/>
          <p:cNvCxnSpPr>
            <a:stCxn id="4" idx="1"/>
          </p:cNvCxnSpPr>
          <p:nvPr/>
        </p:nvCxnSpPr>
        <p:spPr>
          <a:xfrm flipH="1">
            <a:off x="35496" y="1952836"/>
            <a:ext cx="360040" cy="6528"/>
          </a:xfrm>
          <a:prstGeom prst="lin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Rettangolo 35"/>
          <p:cNvSpPr/>
          <p:nvPr/>
        </p:nvSpPr>
        <p:spPr>
          <a:xfrm>
            <a:off x="3347864" y="1196752"/>
            <a:ext cx="1008112" cy="648072"/>
          </a:xfrm>
          <a:prstGeom prst="rect">
            <a:avLst/>
          </a:prstGeom>
          <a:noFill/>
          <a:ln w="50800"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4" name="Rettangolo 13"/>
          <p:cNvSpPr/>
          <p:nvPr/>
        </p:nvSpPr>
        <p:spPr>
          <a:xfrm>
            <a:off x="3347864" y="2060848"/>
            <a:ext cx="1008112" cy="648072"/>
          </a:xfrm>
          <a:prstGeom prst="rect">
            <a:avLst/>
          </a:prstGeom>
          <a:noFill/>
          <a:ln w="508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16" name="Connettore 1 15"/>
          <p:cNvCxnSpPr>
            <a:stCxn id="14" idx="1"/>
            <a:endCxn id="20" idx="3"/>
          </p:cNvCxnSpPr>
          <p:nvPr/>
        </p:nvCxnSpPr>
        <p:spPr>
          <a:xfrm flipH="1" flipV="1">
            <a:off x="2699792" y="1952836"/>
            <a:ext cx="648072" cy="432048"/>
          </a:xfrm>
          <a:prstGeom prst="lin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nettore 1 14"/>
          <p:cNvCxnSpPr>
            <a:stCxn id="36" idx="1"/>
            <a:endCxn id="20" idx="3"/>
          </p:cNvCxnSpPr>
          <p:nvPr/>
        </p:nvCxnSpPr>
        <p:spPr>
          <a:xfrm flipH="1">
            <a:off x="2699792" y="1520788"/>
            <a:ext cx="648072" cy="432048"/>
          </a:xfrm>
          <a:prstGeom prst="lin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" name="Gruppo 18"/>
          <p:cNvGrpSpPr/>
          <p:nvPr/>
        </p:nvGrpSpPr>
        <p:grpSpPr>
          <a:xfrm>
            <a:off x="1979712" y="4509120"/>
            <a:ext cx="2232248" cy="2088232"/>
            <a:chOff x="1115616" y="1772816"/>
            <a:chExt cx="2232248" cy="2088232"/>
          </a:xfrm>
        </p:grpSpPr>
        <p:sp>
          <p:nvSpPr>
            <p:cNvPr id="21" name="Ovale 20"/>
            <p:cNvSpPr/>
            <p:nvPr/>
          </p:nvSpPr>
          <p:spPr>
            <a:xfrm>
              <a:off x="2339752" y="1772816"/>
              <a:ext cx="504056" cy="504056"/>
            </a:xfrm>
            <a:prstGeom prst="ellipse">
              <a:avLst/>
            </a:prstGeom>
            <a:solidFill>
              <a:schemeClr val="bg1"/>
            </a:solidFill>
            <a:ln w="317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22" name="Ovale 21"/>
            <p:cNvSpPr/>
            <p:nvPr/>
          </p:nvSpPr>
          <p:spPr>
            <a:xfrm>
              <a:off x="1619672" y="3356992"/>
              <a:ext cx="504056" cy="504056"/>
            </a:xfrm>
            <a:prstGeom prst="ellipse">
              <a:avLst/>
            </a:prstGeom>
            <a:solidFill>
              <a:schemeClr val="bg1"/>
            </a:solidFill>
            <a:ln w="317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24" name="Ovale 23"/>
            <p:cNvSpPr/>
            <p:nvPr/>
          </p:nvSpPr>
          <p:spPr>
            <a:xfrm>
              <a:off x="2339752" y="3356992"/>
              <a:ext cx="504056" cy="504056"/>
            </a:xfrm>
            <a:prstGeom prst="ellipse">
              <a:avLst/>
            </a:prstGeom>
            <a:solidFill>
              <a:schemeClr val="bg1"/>
            </a:solidFill>
            <a:ln w="317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25" name="Ovale 24"/>
            <p:cNvSpPr/>
            <p:nvPr/>
          </p:nvSpPr>
          <p:spPr>
            <a:xfrm>
              <a:off x="2843808" y="2276872"/>
              <a:ext cx="504056" cy="504056"/>
            </a:xfrm>
            <a:prstGeom prst="ellipse">
              <a:avLst/>
            </a:prstGeom>
            <a:solidFill>
              <a:schemeClr val="bg1"/>
            </a:solidFill>
            <a:ln w="317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26" name="Ovale 25"/>
            <p:cNvSpPr/>
            <p:nvPr/>
          </p:nvSpPr>
          <p:spPr>
            <a:xfrm>
              <a:off x="2843808" y="2924944"/>
              <a:ext cx="504056" cy="504056"/>
            </a:xfrm>
            <a:prstGeom prst="ellipse">
              <a:avLst/>
            </a:prstGeom>
            <a:solidFill>
              <a:schemeClr val="bg1"/>
            </a:solidFill>
            <a:ln w="317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27" name="Ovale 26"/>
            <p:cNvSpPr/>
            <p:nvPr/>
          </p:nvSpPr>
          <p:spPr>
            <a:xfrm>
              <a:off x="1115616" y="2276872"/>
              <a:ext cx="504056" cy="504056"/>
            </a:xfrm>
            <a:prstGeom prst="ellipse">
              <a:avLst/>
            </a:prstGeom>
            <a:solidFill>
              <a:schemeClr val="bg1"/>
            </a:solidFill>
            <a:ln w="317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28" name="Ovale 27"/>
            <p:cNvSpPr/>
            <p:nvPr/>
          </p:nvSpPr>
          <p:spPr>
            <a:xfrm>
              <a:off x="1115616" y="2924944"/>
              <a:ext cx="504056" cy="504056"/>
            </a:xfrm>
            <a:prstGeom prst="ellipse">
              <a:avLst/>
            </a:prstGeom>
            <a:solidFill>
              <a:schemeClr val="bg1"/>
            </a:solidFill>
            <a:ln w="317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29" name="Ovale 28"/>
            <p:cNvSpPr/>
            <p:nvPr/>
          </p:nvSpPr>
          <p:spPr>
            <a:xfrm>
              <a:off x="1619672" y="1772816"/>
              <a:ext cx="504056" cy="504056"/>
            </a:xfrm>
            <a:prstGeom prst="ellipse">
              <a:avLst/>
            </a:prstGeom>
            <a:solidFill>
              <a:schemeClr val="bg1"/>
            </a:solidFill>
            <a:ln w="317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grpSp>
          <p:nvGrpSpPr>
            <p:cNvPr id="5" name="Gruppo 49"/>
            <p:cNvGrpSpPr/>
            <p:nvPr/>
          </p:nvGrpSpPr>
          <p:grpSpPr>
            <a:xfrm>
              <a:off x="1619672" y="2276872"/>
              <a:ext cx="1224136" cy="1093035"/>
              <a:chOff x="2483768" y="3501008"/>
              <a:chExt cx="1224136" cy="1093035"/>
            </a:xfrm>
          </p:grpSpPr>
          <p:cxnSp>
            <p:nvCxnSpPr>
              <p:cNvPr id="31" name="Connettore 1 30"/>
              <p:cNvCxnSpPr/>
              <p:nvPr/>
            </p:nvCxnSpPr>
            <p:spPr>
              <a:xfrm flipV="1">
                <a:off x="2483768" y="3753036"/>
                <a:ext cx="0" cy="637369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Connettore 1 36"/>
              <p:cNvCxnSpPr/>
              <p:nvPr/>
            </p:nvCxnSpPr>
            <p:spPr>
              <a:xfrm flipH="1" flipV="1">
                <a:off x="2735796" y="3501008"/>
                <a:ext cx="972108" cy="252028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Connettore 1 37"/>
              <p:cNvCxnSpPr/>
              <p:nvPr/>
            </p:nvCxnSpPr>
            <p:spPr>
              <a:xfrm flipH="1" flipV="1">
                <a:off x="2735796" y="3501008"/>
                <a:ext cx="972107" cy="881328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Connettore 1 38"/>
              <p:cNvCxnSpPr/>
              <p:nvPr/>
            </p:nvCxnSpPr>
            <p:spPr>
              <a:xfrm flipH="1" flipV="1">
                <a:off x="2735796" y="3501008"/>
                <a:ext cx="51954" cy="1090612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" name="Connettore 1 39"/>
              <p:cNvCxnSpPr/>
              <p:nvPr/>
            </p:nvCxnSpPr>
            <p:spPr>
              <a:xfrm>
                <a:off x="2735796" y="3501008"/>
                <a:ext cx="720080" cy="0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" name="Connettore 1 40"/>
              <p:cNvCxnSpPr/>
              <p:nvPr/>
            </p:nvCxnSpPr>
            <p:spPr>
              <a:xfrm flipV="1">
                <a:off x="2787750" y="4581128"/>
                <a:ext cx="668126" cy="10492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" name="Connettore 1 41"/>
              <p:cNvCxnSpPr/>
              <p:nvPr/>
            </p:nvCxnSpPr>
            <p:spPr>
              <a:xfrm>
                <a:off x="3455876" y="3501008"/>
                <a:ext cx="252028" cy="252028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Connettore 1 42"/>
              <p:cNvCxnSpPr/>
              <p:nvPr/>
            </p:nvCxnSpPr>
            <p:spPr>
              <a:xfrm flipV="1">
                <a:off x="3455876" y="4382336"/>
                <a:ext cx="252027" cy="198792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" name="Connettore 1 43"/>
              <p:cNvCxnSpPr/>
              <p:nvPr/>
            </p:nvCxnSpPr>
            <p:spPr>
              <a:xfrm flipV="1">
                <a:off x="2483768" y="3501008"/>
                <a:ext cx="252028" cy="252028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Connettore 1 44"/>
              <p:cNvCxnSpPr/>
              <p:nvPr/>
            </p:nvCxnSpPr>
            <p:spPr>
              <a:xfrm flipV="1">
                <a:off x="2483768" y="3501008"/>
                <a:ext cx="252028" cy="889397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Connettore 1 45"/>
              <p:cNvCxnSpPr/>
              <p:nvPr/>
            </p:nvCxnSpPr>
            <p:spPr>
              <a:xfrm flipV="1">
                <a:off x="2787750" y="4382336"/>
                <a:ext cx="920153" cy="209284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" name="Connettore 1 46"/>
              <p:cNvCxnSpPr/>
              <p:nvPr/>
            </p:nvCxnSpPr>
            <p:spPr>
              <a:xfrm flipV="1">
                <a:off x="2787750" y="3753036"/>
                <a:ext cx="920154" cy="838584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" name="Connettore 1 47"/>
              <p:cNvCxnSpPr/>
              <p:nvPr/>
            </p:nvCxnSpPr>
            <p:spPr>
              <a:xfrm flipV="1">
                <a:off x="2787750" y="3501008"/>
                <a:ext cx="668126" cy="1090612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" name="Connettore 1 48"/>
              <p:cNvCxnSpPr/>
              <p:nvPr/>
            </p:nvCxnSpPr>
            <p:spPr>
              <a:xfrm flipH="1" flipV="1">
                <a:off x="2483768" y="4390405"/>
                <a:ext cx="303982" cy="201215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Connettore 1 49"/>
              <p:cNvCxnSpPr/>
              <p:nvPr/>
            </p:nvCxnSpPr>
            <p:spPr>
              <a:xfrm flipH="1">
                <a:off x="2483768" y="3753036"/>
                <a:ext cx="1224136" cy="637369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Connettore 1 50"/>
              <p:cNvCxnSpPr/>
              <p:nvPr/>
            </p:nvCxnSpPr>
            <p:spPr>
              <a:xfrm flipH="1">
                <a:off x="2483768" y="4382336"/>
                <a:ext cx="1224135" cy="18772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" name="Connettore 1 51"/>
              <p:cNvCxnSpPr/>
              <p:nvPr/>
            </p:nvCxnSpPr>
            <p:spPr>
              <a:xfrm flipV="1">
                <a:off x="3455876" y="3501008"/>
                <a:ext cx="0" cy="1080120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" name="Connettore 1 52"/>
              <p:cNvCxnSpPr/>
              <p:nvPr/>
            </p:nvCxnSpPr>
            <p:spPr>
              <a:xfrm flipH="1">
                <a:off x="2483768" y="3501008"/>
                <a:ext cx="972108" cy="252028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" name="Connettore 1 53"/>
              <p:cNvCxnSpPr/>
              <p:nvPr/>
            </p:nvCxnSpPr>
            <p:spPr>
              <a:xfrm>
                <a:off x="2483768" y="4401108"/>
                <a:ext cx="994586" cy="192935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55" name="CasellaDiTesto 54"/>
          <p:cNvSpPr txBox="1"/>
          <p:nvPr/>
        </p:nvSpPr>
        <p:spPr>
          <a:xfrm>
            <a:off x="3635896" y="1268760"/>
            <a:ext cx="4320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endParaRPr lang="en-US" sz="2400" baseline="30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6" name="CasellaDiTesto 55"/>
          <p:cNvSpPr txBox="1"/>
          <p:nvPr/>
        </p:nvSpPr>
        <p:spPr>
          <a:xfrm>
            <a:off x="3635896" y="2143489"/>
            <a:ext cx="4320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B</a:t>
            </a:r>
            <a:endParaRPr lang="en-US" sz="2400" baseline="30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7" name="CasellaDiTesto 56"/>
          <p:cNvSpPr txBox="1"/>
          <p:nvPr/>
        </p:nvSpPr>
        <p:spPr>
          <a:xfrm>
            <a:off x="3246380" y="4519753"/>
            <a:ext cx="4320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endParaRPr lang="en-US" sz="2400" baseline="30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8" name="CasellaDiTesto 57"/>
          <p:cNvSpPr txBox="1"/>
          <p:nvPr/>
        </p:nvSpPr>
        <p:spPr>
          <a:xfrm>
            <a:off x="2534510" y="6103788"/>
            <a:ext cx="4320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B</a:t>
            </a:r>
            <a:endParaRPr lang="en-US" sz="2400" baseline="300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61" name="Connettore 1 60"/>
          <p:cNvCxnSpPr/>
          <p:nvPr/>
        </p:nvCxnSpPr>
        <p:spPr>
          <a:xfrm>
            <a:off x="1907704" y="4797152"/>
            <a:ext cx="2952328" cy="1112019"/>
          </a:xfrm>
          <a:prstGeom prst="line">
            <a:avLst/>
          </a:prstGeom>
          <a:ln w="31750"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grpSp>
        <p:nvGrpSpPr>
          <p:cNvPr id="6" name="Gruppo 72"/>
          <p:cNvGrpSpPr/>
          <p:nvPr/>
        </p:nvGrpSpPr>
        <p:grpSpPr>
          <a:xfrm>
            <a:off x="2019821" y="4500910"/>
            <a:ext cx="2170873" cy="2064684"/>
            <a:chOff x="2019821" y="4500910"/>
            <a:chExt cx="2170873" cy="2064684"/>
          </a:xfrm>
        </p:grpSpPr>
        <p:sp>
          <p:nvSpPr>
            <p:cNvPr id="66" name="CasellaDiTesto 65"/>
            <p:cNvSpPr txBox="1"/>
            <p:nvPr/>
          </p:nvSpPr>
          <p:spPr>
            <a:xfrm>
              <a:off x="2536933" y="4500910"/>
              <a:ext cx="43204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solidFill>
                    <a:srgbClr val="0033CC"/>
                  </a:solidFill>
                  <a:latin typeface="Times New Roman" pitchFamily="18" charset="0"/>
                  <a:cs typeface="Times New Roman" pitchFamily="18" charset="0"/>
                </a:rPr>
                <a:t>A</a:t>
              </a:r>
              <a:endParaRPr lang="en-US" sz="2400" baseline="300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67" name="CasellaDiTesto 66"/>
            <p:cNvSpPr txBox="1"/>
            <p:nvPr/>
          </p:nvSpPr>
          <p:spPr>
            <a:xfrm>
              <a:off x="3758646" y="4994192"/>
              <a:ext cx="43204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solidFill>
                    <a:srgbClr val="0033CC"/>
                  </a:solidFill>
                  <a:latin typeface="Times New Roman" pitchFamily="18" charset="0"/>
                  <a:cs typeface="Times New Roman" pitchFamily="18" charset="0"/>
                </a:rPr>
                <a:t>A</a:t>
              </a:r>
              <a:endParaRPr lang="en-US" sz="2400" baseline="300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68" name="CasellaDiTesto 67"/>
            <p:cNvSpPr txBox="1"/>
            <p:nvPr/>
          </p:nvSpPr>
          <p:spPr>
            <a:xfrm>
              <a:off x="3254590" y="6103929"/>
              <a:ext cx="43204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solidFill>
                    <a:srgbClr val="0033CC"/>
                  </a:solidFill>
                  <a:latin typeface="Times New Roman" pitchFamily="18" charset="0"/>
                  <a:cs typeface="Times New Roman" pitchFamily="18" charset="0"/>
                </a:rPr>
                <a:t>B</a:t>
              </a:r>
              <a:endParaRPr lang="en-US" sz="2400" baseline="300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69" name="CasellaDiTesto 68"/>
            <p:cNvSpPr txBox="1"/>
            <p:nvPr/>
          </p:nvSpPr>
          <p:spPr>
            <a:xfrm>
              <a:off x="3758646" y="5661248"/>
              <a:ext cx="43204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solidFill>
                    <a:srgbClr val="0033CC"/>
                  </a:solidFill>
                  <a:latin typeface="Times New Roman" pitchFamily="18" charset="0"/>
                  <a:cs typeface="Times New Roman" pitchFamily="18" charset="0"/>
                </a:rPr>
                <a:t>B</a:t>
              </a:r>
              <a:endParaRPr lang="en-US" sz="2400" baseline="300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71" name="CasellaDiTesto 70"/>
            <p:cNvSpPr txBox="1"/>
            <p:nvPr/>
          </p:nvSpPr>
          <p:spPr>
            <a:xfrm>
              <a:off x="2019821" y="5013176"/>
              <a:ext cx="43204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solidFill>
                    <a:srgbClr val="0033CC"/>
                  </a:solidFill>
                  <a:latin typeface="Times New Roman" pitchFamily="18" charset="0"/>
                  <a:cs typeface="Times New Roman" pitchFamily="18" charset="0"/>
                </a:rPr>
                <a:t>B</a:t>
              </a:r>
              <a:endParaRPr lang="en-US" sz="2400" baseline="300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72" name="CasellaDiTesto 71"/>
            <p:cNvSpPr txBox="1"/>
            <p:nvPr/>
          </p:nvSpPr>
          <p:spPr>
            <a:xfrm>
              <a:off x="2019821" y="5674163"/>
              <a:ext cx="43204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solidFill>
                    <a:srgbClr val="0033CC"/>
                  </a:solidFill>
                  <a:latin typeface="Times New Roman" pitchFamily="18" charset="0"/>
                  <a:cs typeface="Times New Roman" pitchFamily="18" charset="0"/>
                </a:rPr>
                <a:t>B</a:t>
              </a:r>
              <a:endParaRPr lang="en-US" sz="2400" baseline="300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74" name="CasellaDiTesto 73"/>
          <p:cNvSpPr txBox="1"/>
          <p:nvPr/>
        </p:nvSpPr>
        <p:spPr>
          <a:xfrm>
            <a:off x="4355976" y="4437112"/>
            <a:ext cx="4320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i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endParaRPr lang="en-US" sz="3200" i="1" baseline="30000" dirty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5" name="CasellaDiTesto 74"/>
          <p:cNvSpPr txBox="1"/>
          <p:nvPr/>
        </p:nvSpPr>
        <p:spPr>
          <a:xfrm>
            <a:off x="4499992" y="6021288"/>
            <a:ext cx="10801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3200" i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-x</a:t>
            </a:r>
            <a:endParaRPr lang="en-US" sz="3200" i="1" baseline="30000" dirty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" grpId="0"/>
      <p:bldP spid="56" grpId="0"/>
      <p:bldP spid="57" grpId="0"/>
      <p:bldP spid="58" grpId="0"/>
      <p:bldP spid="74" grpId="0"/>
      <p:bldP spid="7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asellaDiTesto 13"/>
          <p:cNvSpPr txBox="1"/>
          <p:nvPr/>
        </p:nvSpPr>
        <p:spPr>
          <a:xfrm>
            <a:off x="326751" y="1137518"/>
            <a:ext cx="66215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- all agents agree on the content of the ledger</a:t>
            </a:r>
            <a:endParaRPr lang="en-US" sz="2400" baseline="30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CasellaDiTesto 15"/>
          <p:cNvSpPr txBox="1"/>
          <p:nvPr/>
        </p:nvSpPr>
        <p:spPr>
          <a:xfrm>
            <a:off x="179512" y="260648"/>
            <a:ext cx="147989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problem:</a:t>
            </a:r>
            <a:endParaRPr lang="en-US" sz="2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CasellaDiTesto 16"/>
          <p:cNvSpPr txBox="1"/>
          <p:nvPr/>
        </p:nvSpPr>
        <p:spPr>
          <a:xfrm>
            <a:off x="179512" y="735087"/>
            <a:ext cx="89289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maintain a </a:t>
            </a:r>
            <a:r>
              <a:rPr lang="en-US" sz="24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ledger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containing a sequence of </a:t>
            </a:r>
            <a:r>
              <a:rPr lang="en-US" sz="24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commands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such that:</a:t>
            </a:r>
            <a:endParaRPr lang="en-US" sz="2400" baseline="30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8" name="CasellaDiTesto 47"/>
          <p:cNvSpPr txBox="1"/>
          <p:nvPr/>
        </p:nvSpPr>
        <p:spPr>
          <a:xfrm>
            <a:off x="326751" y="1484784"/>
            <a:ext cx="66215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- every agent can fairly write its commands</a:t>
            </a:r>
            <a:endParaRPr lang="en-US" sz="2400" baseline="30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9" name="Pergamena 1 48"/>
          <p:cNvSpPr/>
          <p:nvPr/>
        </p:nvSpPr>
        <p:spPr>
          <a:xfrm>
            <a:off x="3059832" y="2276872"/>
            <a:ext cx="2448272" cy="2664296"/>
          </a:xfrm>
          <a:prstGeom prst="verticalScroll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2" name="AutoShape 5"/>
          <p:cNvSpPr>
            <a:spLocks noChangeArrowheads="1"/>
          </p:cNvSpPr>
          <p:nvPr/>
        </p:nvSpPr>
        <p:spPr bwMode="auto">
          <a:xfrm>
            <a:off x="1330871" y="5877272"/>
            <a:ext cx="504825" cy="503237"/>
          </a:xfrm>
          <a:prstGeom prst="smileyFace">
            <a:avLst>
              <a:gd name="adj" fmla="val 4653"/>
            </a:avLst>
          </a:prstGeom>
          <a:solidFill>
            <a:srgbClr val="FFCC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53" name="AutoShape 5"/>
          <p:cNvSpPr>
            <a:spLocks noChangeArrowheads="1"/>
          </p:cNvSpPr>
          <p:nvPr/>
        </p:nvSpPr>
        <p:spPr bwMode="auto">
          <a:xfrm>
            <a:off x="2987055" y="5877272"/>
            <a:ext cx="504825" cy="503237"/>
          </a:xfrm>
          <a:prstGeom prst="smileyFace">
            <a:avLst>
              <a:gd name="adj" fmla="val 4653"/>
            </a:avLst>
          </a:prstGeom>
          <a:solidFill>
            <a:srgbClr val="FFCC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54" name="AutoShape 5"/>
          <p:cNvSpPr>
            <a:spLocks noChangeArrowheads="1"/>
          </p:cNvSpPr>
          <p:nvPr/>
        </p:nvSpPr>
        <p:spPr bwMode="auto">
          <a:xfrm>
            <a:off x="4931271" y="5877272"/>
            <a:ext cx="504825" cy="503237"/>
          </a:xfrm>
          <a:prstGeom prst="smileyFace">
            <a:avLst>
              <a:gd name="adj" fmla="val 4653"/>
            </a:avLst>
          </a:prstGeom>
          <a:solidFill>
            <a:srgbClr val="FFCC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56" name="AutoShape 5"/>
          <p:cNvSpPr>
            <a:spLocks noChangeArrowheads="1"/>
          </p:cNvSpPr>
          <p:nvPr/>
        </p:nvSpPr>
        <p:spPr bwMode="auto">
          <a:xfrm>
            <a:off x="6515447" y="5877272"/>
            <a:ext cx="504825" cy="503237"/>
          </a:xfrm>
          <a:prstGeom prst="smileyFace">
            <a:avLst>
              <a:gd name="adj" fmla="val 4653"/>
            </a:avLst>
          </a:prstGeom>
          <a:solidFill>
            <a:srgbClr val="FFCC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11" name="AutoShape 11"/>
          <p:cNvSpPr>
            <a:spLocks noChangeArrowheads="1"/>
          </p:cNvSpPr>
          <p:nvPr/>
        </p:nvSpPr>
        <p:spPr bwMode="auto">
          <a:xfrm>
            <a:off x="1762720" y="5085184"/>
            <a:ext cx="1081088" cy="649287"/>
          </a:xfrm>
          <a:prstGeom prst="wedgeEllipseCallout">
            <a:avLst>
              <a:gd name="adj1" fmla="val -45009"/>
              <a:gd name="adj2" fmla="val 76648"/>
            </a:avLst>
          </a:prstGeom>
          <a:noFill/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endParaRPr lang="en-GB" dirty="0">
              <a:latin typeface="Comic Sans MS" pitchFamily="66" charset="0"/>
            </a:endParaRPr>
          </a:p>
        </p:txBody>
      </p:sp>
      <p:sp>
        <p:nvSpPr>
          <p:cNvPr id="13" name="AutoShape 11"/>
          <p:cNvSpPr>
            <a:spLocks noChangeArrowheads="1"/>
          </p:cNvSpPr>
          <p:nvPr/>
        </p:nvSpPr>
        <p:spPr bwMode="auto">
          <a:xfrm>
            <a:off x="5292080" y="5085184"/>
            <a:ext cx="1081088" cy="649287"/>
          </a:xfrm>
          <a:prstGeom prst="wedgeEllipseCallout">
            <a:avLst>
              <a:gd name="adj1" fmla="val -45009"/>
              <a:gd name="adj2" fmla="val 76648"/>
            </a:avLst>
          </a:prstGeom>
          <a:noFill/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endParaRPr lang="en-GB" dirty="0">
              <a:latin typeface="Comic Sans MS" pitchFamily="66" charset="0"/>
            </a:endParaRPr>
          </a:p>
        </p:txBody>
      </p:sp>
      <p:sp>
        <p:nvSpPr>
          <p:cNvPr id="15" name="AutoShape 11"/>
          <p:cNvSpPr>
            <a:spLocks noChangeArrowheads="1"/>
          </p:cNvSpPr>
          <p:nvPr/>
        </p:nvSpPr>
        <p:spPr bwMode="auto">
          <a:xfrm>
            <a:off x="6948264" y="5085184"/>
            <a:ext cx="1081088" cy="649287"/>
          </a:xfrm>
          <a:prstGeom prst="wedgeEllipseCallout">
            <a:avLst>
              <a:gd name="adj1" fmla="val -45009"/>
              <a:gd name="adj2" fmla="val 76648"/>
            </a:avLst>
          </a:prstGeom>
          <a:noFill/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endParaRPr lang="en-GB" dirty="0">
              <a:latin typeface="Comic Sans MS" pitchFamily="66" charset="0"/>
            </a:endParaRPr>
          </a:p>
        </p:txBody>
      </p:sp>
      <p:sp>
        <p:nvSpPr>
          <p:cNvPr id="18" name="Rettangolo 17"/>
          <p:cNvSpPr/>
          <p:nvPr/>
        </p:nvSpPr>
        <p:spPr>
          <a:xfrm>
            <a:off x="2051720" y="5301208"/>
            <a:ext cx="504056" cy="144016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9" name="Rettangolo 18"/>
          <p:cNvSpPr/>
          <p:nvPr/>
        </p:nvSpPr>
        <p:spPr>
          <a:xfrm>
            <a:off x="3563888" y="2708920"/>
            <a:ext cx="504056" cy="144016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0" name="Rettangolo 19"/>
          <p:cNvSpPr/>
          <p:nvPr/>
        </p:nvSpPr>
        <p:spPr>
          <a:xfrm>
            <a:off x="5580112" y="5301208"/>
            <a:ext cx="504056" cy="144016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1" name="Rettangolo 20"/>
          <p:cNvSpPr/>
          <p:nvPr/>
        </p:nvSpPr>
        <p:spPr>
          <a:xfrm>
            <a:off x="7236296" y="5301208"/>
            <a:ext cx="504056" cy="144016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2" name="AutoShape 11"/>
          <p:cNvSpPr>
            <a:spLocks noChangeArrowheads="1"/>
          </p:cNvSpPr>
          <p:nvPr/>
        </p:nvSpPr>
        <p:spPr bwMode="auto">
          <a:xfrm>
            <a:off x="3419872" y="5085184"/>
            <a:ext cx="1081088" cy="649287"/>
          </a:xfrm>
          <a:prstGeom prst="wedgeEllipseCallout">
            <a:avLst>
              <a:gd name="adj1" fmla="val -45009"/>
              <a:gd name="adj2" fmla="val 76648"/>
            </a:avLst>
          </a:prstGeom>
          <a:noFill/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endParaRPr lang="en-GB" dirty="0">
              <a:latin typeface="Comic Sans MS" pitchFamily="66" charset="0"/>
            </a:endParaRPr>
          </a:p>
        </p:txBody>
      </p:sp>
      <p:sp>
        <p:nvSpPr>
          <p:cNvPr id="23" name="Rettangolo 22"/>
          <p:cNvSpPr/>
          <p:nvPr/>
        </p:nvSpPr>
        <p:spPr>
          <a:xfrm>
            <a:off x="3707904" y="5301208"/>
            <a:ext cx="504056" cy="14401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4" name="Rettangolo 23"/>
          <p:cNvSpPr/>
          <p:nvPr/>
        </p:nvSpPr>
        <p:spPr>
          <a:xfrm>
            <a:off x="3563888" y="2986319"/>
            <a:ext cx="504056" cy="144016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6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1.48148E-6 L -0.04323 -0.1625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00" y="-81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9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4323 -0.1625 L -0.004 -0.00509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00" y="79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" grpId="0" animBg="1"/>
      <p:bldP spid="54" grpId="1" animBg="1"/>
      <p:bldP spid="13" grpId="0" animBg="1"/>
      <p:bldP spid="20" grpId="0" animBg="1"/>
      <p:bldP spid="24" grpId="0" animBg="1"/>
    </p:bld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Immagine 32" descr="miner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305969" y="2636912"/>
            <a:ext cx="1289720" cy="967290"/>
          </a:xfrm>
          <a:prstGeom prst="rect">
            <a:avLst/>
          </a:prstGeom>
        </p:spPr>
      </p:pic>
      <p:pic>
        <p:nvPicPr>
          <p:cNvPr id="34" name="Immagine 33" descr="miner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239650" y="2636912"/>
            <a:ext cx="1289720" cy="967290"/>
          </a:xfrm>
          <a:prstGeom prst="rect">
            <a:avLst/>
          </a:prstGeom>
        </p:spPr>
      </p:pic>
      <p:pic>
        <p:nvPicPr>
          <p:cNvPr id="35" name="Immagine 34" descr="miner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309235" y="455406"/>
            <a:ext cx="1289720" cy="967290"/>
          </a:xfrm>
          <a:prstGeom prst="rect">
            <a:avLst/>
          </a:prstGeom>
        </p:spPr>
      </p:pic>
      <p:pic>
        <p:nvPicPr>
          <p:cNvPr id="32" name="Immagine 31" descr="miner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341232" y="455406"/>
            <a:ext cx="1289720" cy="967290"/>
          </a:xfrm>
          <a:prstGeom prst="rect">
            <a:avLst/>
          </a:prstGeom>
        </p:spPr>
      </p:pic>
      <p:sp>
        <p:nvSpPr>
          <p:cNvPr id="4" name="Rettangolo 3"/>
          <p:cNvSpPr/>
          <p:nvPr/>
        </p:nvSpPr>
        <p:spPr>
          <a:xfrm>
            <a:off x="395536" y="1628800"/>
            <a:ext cx="1008112" cy="648072"/>
          </a:xfrm>
          <a:prstGeom prst="rect">
            <a:avLst/>
          </a:prstGeom>
          <a:noFill/>
          <a:ln w="508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8" name="Connettore 1 7"/>
          <p:cNvCxnSpPr>
            <a:stCxn id="20" idx="1"/>
            <a:endCxn id="4" idx="3"/>
          </p:cNvCxnSpPr>
          <p:nvPr/>
        </p:nvCxnSpPr>
        <p:spPr>
          <a:xfrm flipH="1">
            <a:off x="1403648" y="1952836"/>
            <a:ext cx="288032" cy="0"/>
          </a:xfrm>
          <a:prstGeom prst="lin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 Box 3"/>
          <p:cNvSpPr txBox="1">
            <a:spLocks noChangeArrowheads="1"/>
          </p:cNvSpPr>
          <p:nvPr/>
        </p:nvSpPr>
        <p:spPr bwMode="auto">
          <a:xfrm>
            <a:off x="24863" y="3862209"/>
            <a:ext cx="8972426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it-IT" sz="22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idea: </a:t>
            </a:r>
            <a:r>
              <a:rPr lang="en-US" altLang="it-IT" sz="2200" dirty="0">
                <a:latin typeface="Times New Roman" pitchFamily="18" charset="0"/>
                <a:cs typeface="Times New Roman" pitchFamily="18" charset="0"/>
              </a:rPr>
              <a:t>selfishly decide when to announce solved blocks</a:t>
            </a:r>
            <a:r>
              <a:rPr lang="en-US" altLang="it-IT" sz="22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2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Rettangolo 19"/>
          <p:cNvSpPr/>
          <p:nvPr/>
        </p:nvSpPr>
        <p:spPr>
          <a:xfrm>
            <a:off x="1691680" y="1628800"/>
            <a:ext cx="1008112" cy="648072"/>
          </a:xfrm>
          <a:prstGeom prst="rect">
            <a:avLst/>
          </a:prstGeom>
          <a:noFill/>
          <a:ln w="508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23" name="Connettore 1 22"/>
          <p:cNvCxnSpPr>
            <a:stCxn id="4" idx="1"/>
          </p:cNvCxnSpPr>
          <p:nvPr/>
        </p:nvCxnSpPr>
        <p:spPr>
          <a:xfrm flipH="1">
            <a:off x="35496" y="1952836"/>
            <a:ext cx="360040" cy="6528"/>
          </a:xfrm>
          <a:prstGeom prst="lin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Rettangolo 35"/>
          <p:cNvSpPr/>
          <p:nvPr/>
        </p:nvSpPr>
        <p:spPr>
          <a:xfrm>
            <a:off x="3347864" y="1196752"/>
            <a:ext cx="1008112" cy="648072"/>
          </a:xfrm>
          <a:prstGeom prst="rect">
            <a:avLst/>
          </a:prstGeom>
          <a:noFill/>
          <a:ln w="50800"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4" name="Rettangolo 13"/>
          <p:cNvSpPr/>
          <p:nvPr/>
        </p:nvSpPr>
        <p:spPr>
          <a:xfrm>
            <a:off x="3347864" y="2060848"/>
            <a:ext cx="1008112" cy="648072"/>
          </a:xfrm>
          <a:prstGeom prst="rect">
            <a:avLst/>
          </a:prstGeom>
          <a:noFill/>
          <a:ln w="508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16" name="Connettore 1 15"/>
          <p:cNvCxnSpPr>
            <a:stCxn id="14" idx="1"/>
            <a:endCxn id="20" idx="3"/>
          </p:cNvCxnSpPr>
          <p:nvPr/>
        </p:nvCxnSpPr>
        <p:spPr>
          <a:xfrm flipH="1" flipV="1">
            <a:off x="2699792" y="1952836"/>
            <a:ext cx="648072" cy="432048"/>
          </a:xfrm>
          <a:prstGeom prst="lin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nettore 1 14"/>
          <p:cNvCxnSpPr>
            <a:stCxn id="36" idx="1"/>
            <a:endCxn id="20" idx="3"/>
          </p:cNvCxnSpPr>
          <p:nvPr/>
        </p:nvCxnSpPr>
        <p:spPr>
          <a:xfrm flipH="1">
            <a:off x="2699792" y="1520788"/>
            <a:ext cx="648072" cy="432048"/>
          </a:xfrm>
          <a:prstGeom prst="lin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Gruppo 18"/>
          <p:cNvGrpSpPr/>
          <p:nvPr/>
        </p:nvGrpSpPr>
        <p:grpSpPr>
          <a:xfrm>
            <a:off x="1979712" y="4509120"/>
            <a:ext cx="2232248" cy="2088232"/>
            <a:chOff x="1115616" y="1772816"/>
            <a:chExt cx="2232248" cy="2088232"/>
          </a:xfrm>
        </p:grpSpPr>
        <p:sp>
          <p:nvSpPr>
            <p:cNvPr id="21" name="Ovale 20"/>
            <p:cNvSpPr/>
            <p:nvPr/>
          </p:nvSpPr>
          <p:spPr>
            <a:xfrm>
              <a:off x="2339752" y="1772816"/>
              <a:ext cx="504056" cy="504056"/>
            </a:xfrm>
            <a:prstGeom prst="ellipse">
              <a:avLst/>
            </a:prstGeom>
            <a:solidFill>
              <a:schemeClr val="bg1"/>
            </a:solidFill>
            <a:ln w="317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22" name="Ovale 21"/>
            <p:cNvSpPr/>
            <p:nvPr/>
          </p:nvSpPr>
          <p:spPr>
            <a:xfrm>
              <a:off x="1619672" y="3356992"/>
              <a:ext cx="504056" cy="504056"/>
            </a:xfrm>
            <a:prstGeom prst="ellipse">
              <a:avLst/>
            </a:prstGeom>
            <a:solidFill>
              <a:schemeClr val="bg1"/>
            </a:solidFill>
            <a:ln w="317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24" name="Ovale 23"/>
            <p:cNvSpPr/>
            <p:nvPr/>
          </p:nvSpPr>
          <p:spPr>
            <a:xfrm>
              <a:off x="2339752" y="3356992"/>
              <a:ext cx="504056" cy="504056"/>
            </a:xfrm>
            <a:prstGeom prst="ellipse">
              <a:avLst/>
            </a:prstGeom>
            <a:solidFill>
              <a:schemeClr val="bg1"/>
            </a:solidFill>
            <a:ln w="317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25" name="Ovale 24"/>
            <p:cNvSpPr/>
            <p:nvPr/>
          </p:nvSpPr>
          <p:spPr>
            <a:xfrm>
              <a:off x="2843808" y="2276872"/>
              <a:ext cx="504056" cy="504056"/>
            </a:xfrm>
            <a:prstGeom prst="ellipse">
              <a:avLst/>
            </a:prstGeom>
            <a:solidFill>
              <a:schemeClr val="bg1"/>
            </a:solidFill>
            <a:ln w="317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26" name="Ovale 25"/>
            <p:cNvSpPr/>
            <p:nvPr/>
          </p:nvSpPr>
          <p:spPr>
            <a:xfrm>
              <a:off x="2843808" y="2924944"/>
              <a:ext cx="504056" cy="504056"/>
            </a:xfrm>
            <a:prstGeom prst="ellipse">
              <a:avLst/>
            </a:prstGeom>
            <a:solidFill>
              <a:schemeClr val="bg1"/>
            </a:solidFill>
            <a:ln w="317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27" name="Ovale 26"/>
            <p:cNvSpPr/>
            <p:nvPr/>
          </p:nvSpPr>
          <p:spPr>
            <a:xfrm>
              <a:off x="1115616" y="2276872"/>
              <a:ext cx="504056" cy="504056"/>
            </a:xfrm>
            <a:prstGeom prst="ellipse">
              <a:avLst/>
            </a:prstGeom>
            <a:solidFill>
              <a:schemeClr val="bg1"/>
            </a:solidFill>
            <a:ln w="317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28" name="Ovale 27"/>
            <p:cNvSpPr/>
            <p:nvPr/>
          </p:nvSpPr>
          <p:spPr>
            <a:xfrm>
              <a:off x="1115616" y="2924944"/>
              <a:ext cx="504056" cy="504056"/>
            </a:xfrm>
            <a:prstGeom prst="ellipse">
              <a:avLst/>
            </a:prstGeom>
            <a:solidFill>
              <a:schemeClr val="bg1"/>
            </a:solidFill>
            <a:ln w="317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29" name="Ovale 28"/>
            <p:cNvSpPr/>
            <p:nvPr/>
          </p:nvSpPr>
          <p:spPr>
            <a:xfrm>
              <a:off x="1619672" y="1772816"/>
              <a:ext cx="504056" cy="504056"/>
            </a:xfrm>
            <a:prstGeom prst="ellipse">
              <a:avLst/>
            </a:prstGeom>
            <a:solidFill>
              <a:schemeClr val="bg1"/>
            </a:solidFill>
            <a:ln w="317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grpSp>
          <p:nvGrpSpPr>
            <p:cNvPr id="3" name="Gruppo 49"/>
            <p:cNvGrpSpPr/>
            <p:nvPr/>
          </p:nvGrpSpPr>
          <p:grpSpPr>
            <a:xfrm>
              <a:off x="1619672" y="2276872"/>
              <a:ext cx="1224136" cy="1093035"/>
              <a:chOff x="2483768" y="3501008"/>
              <a:chExt cx="1224136" cy="1093035"/>
            </a:xfrm>
          </p:grpSpPr>
          <p:cxnSp>
            <p:nvCxnSpPr>
              <p:cNvPr id="31" name="Connettore 1 30"/>
              <p:cNvCxnSpPr/>
              <p:nvPr/>
            </p:nvCxnSpPr>
            <p:spPr>
              <a:xfrm flipV="1">
                <a:off x="2483768" y="3753036"/>
                <a:ext cx="0" cy="637369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Connettore 1 36"/>
              <p:cNvCxnSpPr/>
              <p:nvPr/>
            </p:nvCxnSpPr>
            <p:spPr>
              <a:xfrm flipH="1" flipV="1">
                <a:off x="2735796" y="3501008"/>
                <a:ext cx="972108" cy="252028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Connettore 1 37"/>
              <p:cNvCxnSpPr/>
              <p:nvPr/>
            </p:nvCxnSpPr>
            <p:spPr>
              <a:xfrm flipH="1" flipV="1">
                <a:off x="2735796" y="3501008"/>
                <a:ext cx="972107" cy="881328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Connettore 1 38"/>
              <p:cNvCxnSpPr/>
              <p:nvPr/>
            </p:nvCxnSpPr>
            <p:spPr>
              <a:xfrm flipH="1" flipV="1">
                <a:off x="2735796" y="3501008"/>
                <a:ext cx="51954" cy="1090612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" name="Connettore 1 39"/>
              <p:cNvCxnSpPr/>
              <p:nvPr/>
            </p:nvCxnSpPr>
            <p:spPr>
              <a:xfrm>
                <a:off x="2735796" y="3501008"/>
                <a:ext cx="720080" cy="0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" name="Connettore 1 40"/>
              <p:cNvCxnSpPr/>
              <p:nvPr/>
            </p:nvCxnSpPr>
            <p:spPr>
              <a:xfrm flipV="1">
                <a:off x="2787750" y="4581128"/>
                <a:ext cx="668126" cy="10492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" name="Connettore 1 41"/>
              <p:cNvCxnSpPr/>
              <p:nvPr/>
            </p:nvCxnSpPr>
            <p:spPr>
              <a:xfrm>
                <a:off x="3455876" y="3501008"/>
                <a:ext cx="252028" cy="252028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Connettore 1 42"/>
              <p:cNvCxnSpPr/>
              <p:nvPr/>
            </p:nvCxnSpPr>
            <p:spPr>
              <a:xfrm flipV="1">
                <a:off x="3455876" y="4382336"/>
                <a:ext cx="252027" cy="198792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" name="Connettore 1 43"/>
              <p:cNvCxnSpPr/>
              <p:nvPr/>
            </p:nvCxnSpPr>
            <p:spPr>
              <a:xfrm flipV="1">
                <a:off x="2483768" y="3501008"/>
                <a:ext cx="252028" cy="252028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Connettore 1 44"/>
              <p:cNvCxnSpPr/>
              <p:nvPr/>
            </p:nvCxnSpPr>
            <p:spPr>
              <a:xfrm flipV="1">
                <a:off x="2483768" y="3501008"/>
                <a:ext cx="252028" cy="889397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Connettore 1 45"/>
              <p:cNvCxnSpPr/>
              <p:nvPr/>
            </p:nvCxnSpPr>
            <p:spPr>
              <a:xfrm flipV="1">
                <a:off x="2787750" y="4382336"/>
                <a:ext cx="920153" cy="209284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" name="Connettore 1 46"/>
              <p:cNvCxnSpPr/>
              <p:nvPr/>
            </p:nvCxnSpPr>
            <p:spPr>
              <a:xfrm flipV="1">
                <a:off x="2787750" y="3753036"/>
                <a:ext cx="920154" cy="838584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" name="Connettore 1 47"/>
              <p:cNvCxnSpPr/>
              <p:nvPr/>
            </p:nvCxnSpPr>
            <p:spPr>
              <a:xfrm flipV="1">
                <a:off x="2787750" y="3501008"/>
                <a:ext cx="668126" cy="1090612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" name="Connettore 1 48"/>
              <p:cNvCxnSpPr/>
              <p:nvPr/>
            </p:nvCxnSpPr>
            <p:spPr>
              <a:xfrm flipH="1" flipV="1">
                <a:off x="2483768" y="4390405"/>
                <a:ext cx="303982" cy="201215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Connettore 1 49"/>
              <p:cNvCxnSpPr/>
              <p:nvPr/>
            </p:nvCxnSpPr>
            <p:spPr>
              <a:xfrm flipH="1">
                <a:off x="2483768" y="3753036"/>
                <a:ext cx="1224136" cy="637369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Connettore 1 50"/>
              <p:cNvCxnSpPr/>
              <p:nvPr/>
            </p:nvCxnSpPr>
            <p:spPr>
              <a:xfrm flipH="1">
                <a:off x="2483768" y="4382336"/>
                <a:ext cx="1224135" cy="18772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" name="Connettore 1 51"/>
              <p:cNvCxnSpPr/>
              <p:nvPr/>
            </p:nvCxnSpPr>
            <p:spPr>
              <a:xfrm flipV="1">
                <a:off x="3455876" y="3501008"/>
                <a:ext cx="0" cy="1080120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" name="Connettore 1 52"/>
              <p:cNvCxnSpPr/>
              <p:nvPr/>
            </p:nvCxnSpPr>
            <p:spPr>
              <a:xfrm flipH="1">
                <a:off x="2483768" y="3501008"/>
                <a:ext cx="972108" cy="252028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" name="Connettore 1 53"/>
              <p:cNvCxnSpPr/>
              <p:nvPr/>
            </p:nvCxnSpPr>
            <p:spPr>
              <a:xfrm>
                <a:off x="2483768" y="4401108"/>
                <a:ext cx="994586" cy="192935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55" name="CasellaDiTesto 54"/>
          <p:cNvSpPr txBox="1"/>
          <p:nvPr/>
        </p:nvSpPr>
        <p:spPr>
          <a:xfrm>
            <a:off x="3635896" y="1268760"/>
            <a:ext cx="4320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endParaRPr lang="en-US" sz="2400" baseline="30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6" name="CasellaDiTesto 55"/>
          <p:cNvSpPr txBox="1"/>
          <p:nvPr/>
        </p:nvSpPr>
        <p:spPr>
          <a:xfrm>
            <a:off x="3635896" y="2143489"/>
            <a:ext cx="4320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B</a:t>
            </a:r>
            <a:endParaRPr lang="en-US" sz="2400" baseline="30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7" name="CasellaDiTesto 56"/>
          <p:cNvSpPr txBox="1"/>
          <p:nvPr/>
        </p:nvSpPr>
        <p:spPr>
          <a:xfrm>
            <a:off x="3246380" y="4519753"/>
            <a:ext cx="4320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endParaRPr lang="en-US" sz="2400" baseline="30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8" name="CasellaDiTesto 57"/>
          <p:cNvSpPr txBox="1"/>
          <p:nvPr/>
        </p:nvSpPr>
        <p:spPr>
          <a:xfrm>
            <a:off x="2534510" y="6103788"/>
            <a:ext cx="4320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B</a:t>
            </a:r>
            <a:endParaRPr lang="en-US" sz="2400" baseline="300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61" name="Connettore 1 60"/>
          <p:cNvCxnSpPr/>
          <p:nvPr/>
        </p:nvCxnSpPr>
        <p:spPr>
          <a:xfrm>
            <a:off x="1907704" y="4797152"/>
            <a:ext cx="2952328" cy="1112019"/>
          </a:xfrm>
          <a:prstGeom prst="line">
            <a:avLst/>
          </a:prstGeom>
          <a:ln w="31750"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grpSp>
        <p:nvGrpSpPr>
          <p:cNvPr id="5" name="Gruppo 72"/>
          <p:cNvGrpSpPr/>
          <p:nvPr/>
        </p:nvGrpSpPr>
        <p:grpSpPr>
          <a:xfrm>
            <a:off x="2019821" y="4500910"/>
            <a:ext cx="2170873" cy="2064684"/>
            <a:chOff x="2019821" y="4500910"/>
            <a:chExt cx="2170873" cy="2064684"/>
          </a:xfrm>
        </p:grpSpPr>
        <p:sp>
          <p:nvSpPr>
            <p:cNvPr id="66" name="CasellaDiTesto 65"/>
            <p:cNvSpPr txBox="1"/>
            <p:nvPr/>
          </p:nvSpPr>
          <p:spPr>
            <a:xfrm>
              <a:off x="2536933" y="4500910"/>
              <a:ext cx="43204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solidFill>
                    <a:srgbClr val="0033CC"/>
                  </a:solidFill>
                  <a:latin typeface="Times New Roman" pitchFamily="18" charset="0"/>
                  <a:cs typeface="Times New Roman" pitchFamily="18" charset="0"/>
                </a:rPr>
                <a:t>A</a:t>
              </a:r>
              <a:endParaRPr lang="en-US" sz="2400" baseline="300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67" name="CasellaDiTesto 66"/>
            <p:cNvSpPr txBox="1"/>
            <p:nvPr/>
          </p:nvSpPr>
          <p:spPr>
            <a:xfrm>
              <a:off x="3758646" y="4994192"/>
              <a:ext cx="43204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solidFill>
                    <a:srgbClr val="0033CC"/>
                  </a:solidFill>
                  <a:latin typeface="Times New Roman" pitchFamily="18" charset="0"/>
                  <a:cs typeface="Times New Roman" pitchFamily="18" charset="0"/>
                </a:rPr>
                <a:t>A</a:t>
              </a:r>
              <a:endParaRPr lang="en-US" sz="2400" baseline="300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68" name="CasellaDiTesto 67"/>
            <p:cNvSpPr txBox="1"/>
            <p:nvPr/>
          </p:nvSpPr>
          <p:spPr>
            <a:xfrm>
              <a:off x="3254590" y="6103929"/>
              <a:ext cx="43204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solidFill>
                    <a:srgbClr val="0033CC"/>
                  </a:solidFill>
                  <a:latin typeface="Times New Roman" pitchFamily="18" charset="0"/>
                  <a:cs typeface="Times New Roman" pitchFamily="18" charset="0"/>
                </a:rPr>
                <a:t>B</a:t>
              </a:r>
              <a:endParaRPr lang="en-US" sz="2400" baseline="300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69" name="CasellaDiTesto 68"/>
            <p:cNvSpPr txBox="1"/>
            <p:nvPr/>
          </p:nvSpPr>
          <p:spPr>
            <a:xfrm>
              <a:off x="3758646" y="5661248"/>
              <a:ext cx="43204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solidFill>
                    <a:srgbClr val="0033CC"/>
                  </a:solidFill>
                  <a:latin typeface="Times New Roman" pitchFamily="18" charset="0"/>
                  <a:cs typeface="Times New Roman" pitchFamily="18" charset="0"/>
                </a:rPr>
                <a:t>B</a:t>
              </a:r>
              <a:endParaRPr lang="en-US" sz="2400" baseline="300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71" name="CasellaDiTesto 70"/>
            <p:cNvSpPr txBox="1"/>
            <p:nvPr/>
          </p:nvSpPr>
          <p:spPr>
            <a:xfrm>
              <a:off x="2019821" y="5013176"/>
              <a:ext cx="43204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solidFill>
                    <a:srgbClr val="0033CC"/>
                  </a:solidFill>
                  <a:latin typeface="Times New Roman" pitchFamily="18" charset="0"/>
                  <a:cs typeface="Times New Roman" pitchFamily="18" charset="0"/>
                </a:rPr>
                <a:t>B</a:t>
              </a:r>
              <a:endParaRPr lang="en-US" sz="2400" baseline="300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72" name="CasellaDiTesto 71"/>
            <p:cNvSpPr txBox="1"/>
            <p:nvPr/>
          </p:nvSpPr>
          <p:spPr>
            <a:xfrm>
              <a:off x="2019821" y="5674163"/>
              <a:ext cx="43204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solidFill>
                    <a:srgbClr val="0033CC"/>
                  </a:solidFill>
                  <a:latin typeface="Times New Roman" pitchFamily="18" charset="0"/>
                  <a:cs typeface="Times New Roman" pitchFamily="18" charset="0"/>
                </a:rPr>
                <a:t>B</a:t>
              </a:r>
              <a:endParaRPr lang="en-US" sz="2400" baseline="300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60" name="CasellaDiTesto 59"/>
          <p:cNvSpPr txBox="1"/>
          <p:nvPr/>
        </p:nvSpPr>
        <p:spPr>
          <a:xfrm>
            <a:off x="4355976" y="4437112"/>
            <a:ext cx="4320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i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endParaRPr lang="en-US" sz="3200" i="1" baseline="30000" dirty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2" name="CasellaDiTesto 61"/>
          <p:cNvSpPr txBox="1"/>
          <p:nvPr/>
        </p:nvSpPr>
        <p:spPr>
          <a:xfrm>
            <a:off x="4499992" y="6021288"/>
            <a:ext cx="10801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3200" i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-x</a:t>
            </a:r>
            <a:endParaRPr lang="en-US" sz="3200" i="1" baseline="30000" dirty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Immagine 32" descr="miner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305969" y="2636912"/>
            <a:ext cx="1289720" cy="967290"/>
          </a:xfrm>
          <a:prstGeom prst="rect">
            <a:avLst/>
          </a:prstGeom>
        </p:spPr>
      </p:pic>
      <p:pic>
        <p:nvPicPr>
          <p:cNvPr id="34" name="Immagine 33" descr="miner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239650" y="2636912"/>
            <a:ext cx="1289720" cy="967290"/>
          </a:xfrm>
          <a:prstGeom prst="rect">
            <a:avLst/>
          </a:prstGeom>
        </p:spPr>
      </p:pic>
      <p:pic>
        <p:nvPicPr>
          <p:cNvPr id="35" name="Immagine 34" descr="miner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309235" y="455406"/>
            <a:ext cx="1289720" cy="967290"/>
          </a:xfrm>
          <a:prstGeom prst="rect">
            <a:avLst/>
          </a:prstGeom>
        </p:spPr>
      </p:pic>
      <p:pic>
        <p:nvPicPr>
          <p:cNvPr id="32" name="Immagine 31" descr="miner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341232" y="455406"/>
            <a:ext cx="1289720" cy="967290"/>
          </a:xfrm>
          <a:prstGeom prst="rect">
            <a:avLst/>
          </a:prstGeom>
        </p:spPr>
      </p:pic>
      <p:sp>
        <p:nvSpPr>
          <p:cNvPr id="4" name="Rettangolo 3"/>
          <p:cNvSpPr/>
          <p:nvPr/>
        </p:nvSpPr>
        <p:spPr>
          <a:xfrm>
            <a:off x="395536" y="1628800"/>
            <a:ext cx="1008112" cy="648072"/>
          </a:xfrm>
          <a:prstGeom prst="rect">
            <a:avLst/>
          </a:prstGeom>
          <a:noFill/>
          <a:ln w="508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8" name="Connettore 1 7"/>
          <p:cNvCxnSpPr>
            <a:stCxn id="20" idx="1"/>
            <a:endCxn id="4" idx="3"/>
          </p:cNvCxnSpPr>
          <p:nvPr/>
        </p:nvCxnSpPr>
        <p:spPr>
          <a:xfrm flipH="1">
            <a:off x="1403648" y="1952836"/>
            <a:ext cx="288032" cy="0"/>
          </a:xfrm>
          <a:prstGeom prst="lin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 Box 3"/>
          <p:cNvSpPr txBox="1">
            <a:spLocks noChangeArrowheads="1"/>
          </p:cNvSpPr>
          <p:nvPr/>
        </p:nvSpPr>
        <p:spPr bwMode="auto">
          <a:xfrm>
            <a:off x="24863" y="3862209"/>
            <a:ext cx="8972426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it-IT" sz="22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idea: </a:t>
            </a:r>
            <a:r>
              <a:rPr lang="en-US" altLang="it-IT" sz="2200" dirty="0">
                <a:latin typeface="Times New Roman" pitchFamily="18" charset="0"/>
                <a:cs typeface="Times New Roman" pitchFamily="18" charset="0"/>
              </a:rPr>
              <a:t>selfishly decide when to announce solved blocks</a:t>
            </a:r>
            <a:r>
              <a:rPr lang="en-US" altLang="it-IT" sz="22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2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Rettangolo 19"/>
          <p:cNvSpPr/>
          <p:nvPr/>
        </p:nvSpPr>
        <p:spPr>
          <a:xfrm>
            <a:off x="1691680" y="1628800"/>
            <a:ext cx="1008112" cy="648072"/>
          </a:xfrm>
          <a:prstGeom prst="rect">
            <a:avLst/>
          </a:prstGeom>
          <a:noFill/>
          <a:ln w="508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23" name="Connettore 1 22"/>
          <p:cNvCxnSpPr>
            <a:stCxn id="4" idx="1"/>
          </p:cNvCxnSpPr>
          <p:nvPr/>
        </p:nvCxnSpPr>
        <p:spPr>
          <a:xfrm flipH="1">
            <a:off x="35496" y="1952836"/>
            <a:ext cx="360040" cy="6528"/>
          </a:xfrm>
          <a:prstGeom prst="lin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Rettangolo 35"/>
          <p:cNvSpPr/>
          <p:nvPr/>
        </p:nvSpPr>
        <p:spPr>
          <a:xfrm>
            <a:off x="3347864" y="1196752"/>
            <a:ext cx="1008112" cy="648072"/>
          </a:xfrm>
          <a:prstGeom prst="rect">
            <a:avLst/>
          </a:prstGeom>
          <a:noFill/>
          <a:ln w="50800"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4" name="Rettangolo 13"/>
          <p:cNvSpPr/>
          <p:nvPr/>
        </p:nvSpPr>
        <p:spPr>
          <a:xfrm>
            <a:off x="3347864" y="2060848"/>
            <a:ext cx="1008112" cy="648072"/>
          </a:xfrm>
          <a:prstGeom prst="rect">
            <a:avLst/>
          </a:prstGeom>
          <a:noFill/>
          <a:ln w="508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16" name="Connettore 1 15"/>
          <p:cNvCxnSpPr>
            <a:stCxn id="14" idx="1"/>
            <a:endCxn id="20" idx="3"/>
          </p:cNvCxnSpPr>
          <p:nvPr/>
        </p:nvCxnSpPr>
        <p:spPr>
          <a:xfrm flipH="1" flipV="1">
            <a:off x="2699792" y="1952836"/>
            <a:ext cx="648072" cy="432048"/>
          </a:xfrm>
          <a:prstGeom prst="lin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nettore 1 14"/>
          <p:cNvCxnSpPr>
            <a:stCxn id="36" idx="1"/>
            <a:endCxn id="20" idx="3"/>
          </p:cNvCxnSpPr>
          <p:nvPr/>
        </p:nvCxnSpPr>
        <p:spPr>
          <a:xfrm flipH="1">
            <a:off x="2699792" y="1520788"/>
            <a:ext cx="648072" cy="432048"/>
          </a:xfrm>
          <a:prstGeom prst="lin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Gruppo 18"/>
          <p:cNvGrpSpPr/>
          <p:nvPr/>
        </p:nvGrpSpPr>
        <p:grpSpPr>
          <a:xfrm>
            <a:off x="1979712" y="4509120"/>
            <a:ext cx="2232248" cy="2088232"/>
            <a:chOff x="1115616" y="1772816"/>
            <a:chExt cx="2232248" cy="2088232"/>
          </a:xfrm>
        </p:grpSpPr>
        <p:sp>
          <p:nvSpPr>
            <p:cNvPr id="21" name="Ovale 20"/>
            <p:cNvSpPr/>
            <p:nvPr/>
          </p:nvSpPr>
          <p:spPr>
            <a:xfrm>
              <a:off x="2339752" y="1772816"/>
              <a:ext cx="504056" cy="504056"/>
            </a:xfrm>
            <a:prstGeom prst="ellipse">
              <a:avLst/>
            </a:prstGeom>
            <a:solidFill>
              <a:schemeClr val="bg1"/>
            </a:solidFill>
            <a:ln w="317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22" name="Ovale 21"/>
            <p:cNvSpPr/>
            <p:nvPr/>
          </p:nvSpPr>
          <p:spPr>
            <a:xfrm>
              <a:off x="1619672" y="3356992"/>
              <a:ext cx="504056" cy="504056"/>
            </a:xfrm>
            <a:prstGeom prst="ellipse">
              <a:avLst/>
            </a:prstGeom>
            <a:solidFill>
              <a:schemeClr val="bg1"/>
            </a:solidFill>
            <a:ln w="317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24" name="Ovale 23"/>
            <p:cNvSpPr/>
            <p:nvPr/>
          </p:nvSpPr>
          <p:spPr>
            <a:xfrm>
              <a:off x="2339752" y="3356992"/>
              <a:ext cx="504056" cy="504056"/>
            </a:xfrm>
            <a:prstGeom prst="ellipse">
              <a:avLst/>
            </a:prstGeom>
            <a:solidFill>
              <a:schemeClr val="bg1"/>
            </a:solidFill>
            <a:ln w="317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25" name="Ovale 24"/>
            <p:cNvSpPr/>
            <p:nvPr/>
          </p:nvSpPr>
          <p:spPr>
            <a:xfrm>
              <a:off x="2843808" y="2276872"/>
              <a:ext cx="504056" cy="504056"/>
            </a:xfrm>
            <a:prstGeom prst="ellipse">
              <a:avLst/>
            </a:prstGeom>
            <a:solidFill>
              <a:schemeClr val="bg1"/>
            </a:solidFill>
            <a:ln w="317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26" name="Ovale 25"/>
            <p:cNvSpPr/>
            <p:nvPr/>
          </p:nvSpPr>
          <p:spPr>
            <a:xfrm>
              <a:off x="2843808" y="2924944"/>
              <a:ext cx="504056" cy="504056"/>
            </a:xfrm>
            <a:prstGeom prst="ellipse">
              <a:avLst/>
            </a:prstGeom>
            <a:solidFill>
              <a:schemeClr val="bg1"/>
            </a:solidFill>
            <a:ln w="317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27" name="Ovale 26"/>
            <p:cNvSpPr/>
            <p:nvPr/>
          </p:nvSpPr>
          <p:spPr>
            <a:xfrm>
              <a:off x="1115616" y="2276872"/>
              <a:ext cx="504056" cy="504056"/>
            </a:xfrm>
            <a:prstGeom prst="ellipse">
              <a:avLst/>
            </a:prstGeom>
            <a:solidFill>
              <a:schemeClr val="bg1"/>
            </a:solidFill>
            <a:ln w="317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28" name="Ovale 27"/>
            <p:cNvSpPr/>
            <p:nvPr/>
          </p:nvSpPr>
          <p:spPr>
            <a:xfrm>
              <a:off x="1115616" y="2924944"/>
              <a:ext cx="504056" cy="504056"/>
            </a:xfrm>
            <a:prstGeom prst="ellipse">
              <a:avLst/>
            </a:prstGeom>
            <a:solidFill>
              <a:schemeClr val="bg1"/>
            </a:solidFill>
            <a:ln w="317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29" name="Ovale 28"/>
            <p:cNvSpPr/>
            <p:nvPr/>
          </p:nvSpPr>
          <p:spPr>
            <a:xfrm>
              <a:off x="1619672" y="1772816"/>
              <a:ext cx="504056" cy="504056"/>
            </a:xfrm>
            <a:prstGeom prst="ellipse">
              <a:avLst/>
            </a:prstGeom>
            <a:solidFill>
              <a:schemeClr val="bg1"/>
            </a:solidFill>
            <a:ln w="317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grpSp>
          <p:nvGrpSpPr>
            <p:cNvPr id="3" name="Gruppo 49"/>
            <p:cNvGrpSpPr/>
            <p:nvPr/>
          </p:nvGrpSpPr>
          <p:grpSpPr>
            <a:xfrm>
              <a:off x="1619672" y="2276872"/>
              <a:ext cx="1224136" cy="1093035"/>
              <a:chOff x="2483768" y="3501008"/>
              <a:chExt cx="1224136" cy="1093035"/>
            </a:xfrm>
          </p:grpSpPr>
          <p:cxnSp>
            <p:nvCxnSpPr>
              <p:cNvPr id="31" name="Connettore 1 30"/>
              <p:cNvCxnSpPr/>
              <p:nvPr/>
            </p:nvCxnSpPr>
            <p:spPr>
              <a:xfrm flipV="1">
                <a:off x="2483768" y="3753036"/>
                <a:ext cx="0" cy="637369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Connettore 1 36"/>
              <p:cNvCxnSpPr/>
              <p:nvPr/>
            </p:nvCxnSpPr>
            <p:spPr>
              <a:xfrm flipH="1" flipV="1">
                <a:off x="2735796" y="3501008"/>
                <a:ext cx="972108" cy="252028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Connettore 1 37"/>
              <p:cNvCxnSpPr/>
              <p:nvPr/>
            </p:nvCxnSpPr>
            <p:spPr>
              <a:xfrm flipH="1" flipV="1">
                <a:off x="2735796" y="3501008"/>
                <a:ext cx="972107" cy="881328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Connettore 1 38"/>
              <p:cNvCxnSpPr/>
              <p:nvPr/>
            </p:nvCxnSpPr>
            <p:spPr>
              <a:xfrm flipH="1" flipV="1">
                <a:off x="2735796" y="3501008"/>
                <a:ext cx="51954" cy="1090612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" name="Connettore 1 39"/>
              <p:cNvCxnSpPr/>
              <p:nvPr/>
            </p:nvCxnSpPr>
            <p:spPr>
              <a:xfrm>
                <a:off x="2735796" y="3501008"/>
                <a:ext cx="720080" cy="0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" name="Connettore 1 40"/>
              <p:cNvCxnSpPr/>
              <p:nvPr/>
            </p:nvCxnSpPr>
            <p:spPr>
              <a:xfrm flipV="1">
                <a:off x="2787750" y="4581128"/>
                <a:ext cx="668126" cy="10492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" name="Connettore 1 41"/>
              <p:cNvCxnSpPr/>
              <p:nvPr/>
            </p:nvCxnSpPr>
            <p:spPr>
              <a:xfrm>
                <a:off x="3455876" y="3501008"/>
                <a:ext cx="252028" cy="252028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Connettore 1 42"/>
              <p:cNvCxnSpPr/>
              <p:nvPr/>
            </p:nvCxnSpPr>
            <p:spPr>
              <a:xfrm flipV="1">
                <a:off x="3455876" y="4382336"/>
                <a:ext cx="252027" cy="198792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" name="Connettore 1 43"/>
              <p:cNvCxnSpPr/>
              <p:nvPr/>
            </p:nvCxnSpPr>
            <p:spPr>
              <a:xfrm flipV="1">
                <a:off x="2483768" y="3501008"/>
                <a:ext cx="252028" cy="252028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Connettore 1 44"/>
              <p:cNvCxnSpPr/>
              <p:nvPr/>
            </p:nvCxnSpPr>
            <p:spPr>
              <a:xfrm flipV="1">
                <a:off x="2483768" y="3501008"/>
                <a:ext cx="252028" cy="889397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Connettore 1 45"/>
              <p:cNvCxnSpPr/>
              <p:nvPr/>
            </p:nvCxnSpPr>
            <p:spPr>
              <a:xfrm flipV="1">
                <a:off x="2787750" y="4382336"/>
                <a:ext cx="920153" cy="209284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" name="Connettore 1 46"/>
              <p:cNvCxnSpPr/>
              <p:nvPr/>
            </p:nvCxnSpPr>
            <p:spPr>
              <a:xfrm flipV="1">
                <a:off x="2787750" y="3753036"/>
                <a:ext cx="920154" cy="838584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" name="Connettore 1 47"/>
              <p:cNvCxnSpPr/>
              <p:nvPr/>
            </p:nvCxnSpPr>
            <p:spPr>
              <a:xfrm flipV="1">
                <a:off x="2787750" y="3501008"/>
                <a:ext cx="668126" cy="1090612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" name="Connettore 1 48"/>
              <p:cNvCxnSpPr/>
              <p:nvPr/>
            </p:nvCxnSpPr>
            <p:spPr>
              <a:xfrm flipH="1" flipV="1">
                <a:off x="2483768" y="4390405"/>
                <a:ext cx="303982" cy="201215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Connettore 1 49"/>
              <p:cNvCxnSpPr/>
              <p:nvPr/>
            </p:nvCxnSpPr>
            <p:spPr>
              <a:xfrm flipH="1">
                <a:off x="2483768" y="3753036"/>
                <a:ext cx="1224136" cy="637369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Connettore 1 50"/>
              <p:cNvCxnSpPr/>
              <p:nvPr/>
            </p:nvCxnSpPr>
            <p:spPr>
              <a:xfrm flipH="1">
                <a:off x="2483768" y="4382336"/>
                <a:ext cx="1224135" cy="18772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" name="Connettore 1 51"/>
              <p:cNvCxnSpPr/>
              <p:nvPr/>
            </p:nvCxnSpPr>
            <p:spPr>
              <a:xfrm flipV="1">
                <a:off x="3455876" y="3501008"/>
                <a:ext cx="0" cy="1080120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" name="Connettore 1 52"/>
              <p:cNvCxnSpPr/>
              <p:nvPr/>
            </p:nvCxnSpPr>
            <p:spPr>
              <a:xfrm flipH="1">
                <a:off x="2483768" y="3501008"/>
                <a:ext cx="972108" cy="252028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" name="Connettore 1 53"/>
              <p:cNvCxnSpPr/>
              <p:nvPr/>
            </p:nvCxnSpPr>
            <p:spPr>
              <a:xfrm>
                <a:off x="2483768" y="4401108"/>
                <a:ext cx="994586" cy="192935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55" name="CasellaDiTesto 54"/>
          <p:cNvSpPr txBox="1"/>
          <p:nvPr/>
        </p:nvSpPr>
        <p:spPr>
          <a:xfrm>
            <a:off x="3635896" y="1268760"/>
            <a:ext cx="4320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endParaRPr lang="en-US" sz="2400" baseline="30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6" name="CasellaDiTesto 55"/>
          <p:cNvSpPr txBox="1"/>
          <p:nvPr/>
        </p:nvSpPr>
        <p:spPr>
          <a:xfrm>
            <a:off x="3635896" y="2143489"/>
            <a:ext cx="4320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B</a:t>
            </a:r>
            <a:endParaRPr lang="en-US" sz="2400" baseline="30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7" name="CasellaDiTesto 56"/>
          <p:cNvSpPr txBox="1"/>
          <p:nvPr/>
        </p:nvSpPr>
        <p:spPr>
          <a:xfrm>
            <a:off x="3246380" y="4519753"/>
            <a:ext cx="4320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endParaRPr lang="en-US" sz="2400" baseline="30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8" name="CasellaDiTesto 57"/>
          <p:cNvSpPr txBox="1"/>
          <p:nvPr/>
        </p:nvSpPr>
        <p:spPr>
          <a:xfrm>
            <a:off x="2534510" y="6103788"/>
            <a:ext cx="4320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B</a:t>
            </a:r>
            <a:endParaRPr lang="en-US" sz="2400" baseline="300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61" name="Connettore 1 60"/>
          <p:cNvCxnSpPr/>
          <p:nvPr/>
        </p:nvCxnSpPr>
        <p:spPr>
          <a:xfrm>
            <a:off x="1907704" y="4797152"/>
            <a:ext cx="2952328" cy="1112019"/>
          </a:xfrm>
          <a:prstGeom prst="line">
            <a:avLst/>
          </a:prstGeom>
          <a:ln w="31750"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grpSp>
        <p:nvGrpSpPr>
          <p:cNvPr id="5" name="Gruppo 72"/>
          <p:cNvGrpSpPr/>
          <p:nvPr/>
        </p:nvGrpSpPr>
        <p:grpSpPr>
          <a:xfrm>
            <a:off x="2019821" y="4500910"/>
            <a:ext cx="2170873" cy="2064684"/>
            <a:chOff x="2019821" y="4500910"/>
            <a:chExt cx="2170873" cy="2064684"/>
          </a:xfrm>
        </p:grpSpPr>
        <p:sp>
          <p:nvSpPr>
            <p:cNvPr id="66" name="CasellaDiTesto 65"/>
            <p:cNvSpPr txBox="1"/>
            <p:nvPr/>
          </p:nvSpPr>
          <p:spPr>
            <a:xfrm>
              <a:off x="2536933" y="4500910"/>
              <a:ext cx="43204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solidFill>
                    <a:srgbClr val="0033CC"/>
                  </a:solidFill>
                  <a:latin typeface="Times New Roman" pitchFamily="18" charset="0"/>
                  <a:cs typeface="Times New Roman" pitchFamily="18" charset="0"/>
                </a:rPr>
                <a:t>A</a:t>
              </a:r>
              <a:endParaRPr lang="en-US" sz="2400" baseline="300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67" name="CasellaDiTesto 66"/>
            <p:cNvSpPr txBox="1"/>
            <p:nvPr/>
          </p:nvSpPr>
          <p:spPr>
            <a:xfrm>
              <a:off x="3758646" y="4994192"/>
              <a:ext cx="43204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solidFill>
                    <a:srgbClr val="0033CC"/>
                  </a:solidFill>
                  <a:latin typeface="Times New Roman" pitchFamily="18" charset="0"/>
                  <a:cs typeface="Times New Roman" pitchFamily="18" charset="0"/>
                </a:rPr>
                <a:t>A</a:t>
              </a:r>
              <a:endParaRPr lang="en-US" sz="2400" baseline="300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68" name="CasellaDiTesto 67"/>
            <p:cNvSpPr txBox="1"/>
            <p:nvPr/>
          </p:nvSpPr>
          <p:spPr>
            <a:xfrm>
              <a:off x="3254590" y="6103929"/>
              <a:ext cx="43204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solidFill>
                    <a:srgbClr val="0033CC"/>
                  </a:solidFill>
                  <a:latin typeface="Times New Roman" pitchFamily="18" charset="0"/>
                  <a:cs typeface="Times New Roman" pitchFamily="18" charset="0"/>
                </a:rPr>
                <a:t>B</a:t>
              </a:r>
              <a:endParaRPr lang="en-US" sz="2400" baseline="300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69" name="CasellaDiTesto 68"/>
            <p:cNvSpPr txBox="1"/>
            <p:nvPr/>
          </p:nvSpPr>
          <p:spPr>
            <a:xfrm>
              <a:off x="3758646" y="5661248"/>
              <a:ext cx="43204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solidFill>
                    <a:srgbClr val="0033CC"/>
                  </a:solidFill>
                  <a:latin typeface="Times New Roman" pitchFamily="18" charset="0"/>
                  <a:cs typeface="Times New Roman" pitchFamily="18" charset="0"/>
                </a:rPr>
                <a:t>B</a:t>
              </a:r>
              <a:endParaRPr lang="en-US" sz="2400" baseline="300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71" name="CasellaDiTesto 70"/>
            <p:cNvSpPr txBox="1"/>
            <p:nvPr/>
          </p:nvSpPr>
          <p:spPr>
            <a:xfrm>
              <a:off x="2019821" y="5013176"/>
              <a:ext cx="43204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solidFill>
                    <a:srgbClr val="0033CC"/>
                  </a:solidFill>
                  <a:latin typeface="Times New Roman" pitchFamily="18" charset="0"/>
                  <a:cs typeface="Times New Roman" pitchFamily="18" charset="0"/>
                </a:rPr>
                <a:t>B</a:t>
              </a:r>
              <a:endParaRPr lang="en-US" sz="2400" baseline="300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72" name="CasellaDiTesto 71"/>
            <p:cNvSpPr txBox="1"/>
            <p:nvPr/>
          </p:nvSpPr>
          <p:spPr>
            <a:xfrm>
              <a:off x="2019821" y="5674163"/>
              <a:ext cx="43204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solidFill>
                    <a:srgbClr val="0033CC"/>
                  </a:solidFill>
                  <a:latin typeface="Times New Roman" pitchFamily="18" charset="0"/>
                  <a:cs typeface="Times New Roman" pitchFamily="18" charset="0"/>
                </a:rPr>
                <a:t>B</a:t>
              </a:r>
              <a:endParaRPr lang="en-US" sz="2400" baseline="300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60" name="CasellaDiTesto 59"/>
          <p:cNvSpPr txBox="1"/>
          <p:nvPr/>
        </p:nvSpPr>
        <p:spPr>
          <a:xfrm>
            <a:off x="4355976" y="4437112"/>
            <a:ext cx="4320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i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endParaRPr lang="en-US" sz="3200" i="1" baseline="30000" dirty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2" name="CasellaDiTesto 61"/>
          <p:cNvSpPr txBox="1"/>
          <p:nvPr/>
        </p:nvSpPr>
        <p:spPr>
          <a:xfrm>
            <a:off x="4499992" y="6021288"/>
            <a:ext cx="10801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3200" i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-x</a:t>
            </a:r>
            <a:endParaRPr lang="en-US" sz="3200" i="1" baseline="30000" dirty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9" name="Rettangolo 58"/>
          <p:cNvSpPr/>
          <p:nvPr/>
        </p:nvSpPr>
        <p:spPr>
          <a:xfrm>
            <a:off x="4633375" y="1196752"/>
            <a:ext cx="1008112" cy="648072"/>
          </a:xfrm>
          <a:prstGeom prst="rect">
            <a:avLst/>
          </a:prstGeom>
          <a:noFill/>
          <a:ln w="50800"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63" name="Connettore 1 62"/>
          <p:cNvCxnSpPr>
            <a:stCxn id="59" idx="1"/>
            <a:endCxn id="36" idx="3"/>
          </p:cNvCxnSpPr>
          <p:nvPr/>
        </p:nvCxnSpPr>
        <p:spPr>
          <a:xfrm flipH="1">
            <a:off x="4355976" y="1520788"/>
            <a:ext cx="277399" cy="0"/>
          </a:xfrm>
          <a:prstGeom prst="lin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Immagine 32" descr="miner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44008" y="1772816"/>
            <a:ext cx="1289720" cy="967290"/>
          </a:xfrm>
          <a:prstGeom prst="rect">
            <a:avLst/>
          </a:prstGeom>
        </p:spPr>
      </p:pic>
      <p:pic>
        <p:nvPicPr>
          <p:cNvPr id="34" name="Immagine 33" descr="miner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577689" y="1772816"/>
            <a:ext cx="1289720" cy="967290"/>
          </a:xfrm>
          <a:prstGeom prst="rect">
            <a:avLst/>
          </a:prstGeom>
        </p:spPr>
      </p:pic>
      <p:pic>
        <p:nvPicPr>
          <p:cNvPr id="35" name="Immagine 34" descr="miner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586536" y="455406"/>
            <a:ext cx="1289720" cy="967290"/>
          </a:xfrm>
          <a:prstGeom prst="rect">
            <a:avLst/>
          </a:prstGeom>
        </p:spPr>
      </p:pic>
      <p:pic>
        <p:nvPicPr>
          <p:cNvPr id="32" name="Immagine 31" descr="miner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18533" y="455406"/>
            <a:ext cx="1289720" cy="967290"/>
          </a:xfrm>
          <a:prstGeom prst="rect">
            <a:avLst/>
          </a:prstGeom>
        </p:spPr>
      </p:pic>
      <p:sp>
        <p:nvSpPr>
          <p:cNvPr id="4" name="Rettangolo 3"/>
          <p:cNvSpPr/>
          <p:nvPr/>
        </p:nvSpPr>
        <p:spPr>
          <a:xfrm>
            <a:off x="395536" y="1628800"/>
            <a:ext cx="1008112" cy="648072"/>
          </a:xfrm>
          <a:prstGeom prst="rect">
            <a:avLst/>
          </a:prstGeom>
          <a:noFill/>
          <a:ln w="508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8" name="Connettore 1 7"/>
          <p:cNvCxnSpPr>
            <a:stCxn id="20" idx="1"/>
            <a:endCxn id="4" idx="3"/>
          </p:cNvCxnSpPr>
          <p:nvPr/>
        </p:nvCxnSpPr>
        <p:spPr>
          <a:xfrm flipH="1">
            <a:off x="1403648" y="1952836"/>
            <a:ext cx="288032" cy="0"/>
          </a:xfrm>
          <a:prstGeom prst="lin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 Box 3"/>
          <p:cNvSpPr txBox="1">
            <a:spLocks noChangeArrowheads="1"/>
          </p:cNvSpPr>
          <p:nvPr/>
        </p:nvSpPr>
        <p:spPr bwMode="auto">
          <a:xfrm>
            <a:off x="24863" y="3862209"/>
            <a:ext cx="8972426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it-IT" sz="22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idea: </a:t>
            </a:r>
            <a:r>
              <a:rPr lang="en-US" altLang="it-IT" sz="2200" dirty="0">
                <a:latin typeface="Times New Roman" pitchFamily="18" charset="0"/>
                <a:cs typeface="Times New Roman" pitchFamily="18" charset="0"/>
              </a:rPr>
              <a:t>selfishly decide when to announce solved blocks</a:t>
            </a:r>
            <a:r>
              <a:rPr lang="en-US" altLang="it-IT" sz="22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2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Rettangolo 19"/>
          <p:cNvSpPr/>
          <p:nvPr/>
        </p:nvSpPr>
        <p:spPr>
          <a:xfrm>
            <a:off x="1691680" y="1628800"/>
            <a:ext cx="1008112" cy="648072"/>
          </a:xfrm>
          <a:prstGeom prst="rect">
            <a:avLst/>
          </a:prstGeom>
          <a:noFill/>
          <a:ln w="508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23" name="Connettore 1 22"/>
          <p:cNvCxnSpPr>
            <a:stCxn id="4" idx="1"/>
          </p:cNvCxnSpPr>
          <p:nvPr/>
        </p:nvCxnSpPr>
        <p:spPr>
          <a:xfrm flipH="1">
            <a:off x="35496" y="1952836"/>
            <a:ext cx="360040" cy="6528"/>
          </a:xfrm>
          <a:prstGeom prst="lin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Rettangolo 35"/>
          <p:cNvSpPr/>
          <p:nvPr/>
        </p:nvSpPr>
        <p:spPr>
          <a:xfrm>
            <a:off x="3347864" y="1196752"/>
            <a:ext cx="1008112" cy="648072"/>
          </a:xfrm>
          <a:prstGeom prst="rect">
            <a:avLst/>
          </a:prstGeom>
          <a:noFill/>
          <a:ln w="50800"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4" name="Rettangolo 13"/>
          <p:cNvSpPr/>
          <p:nvPr/>
        </p:nvSpPr>
        <p:spPr>
          <a:xfrm>
            <a:off x="3347864" y="2060848"/>
            <a:ext cx="1008112" cy="648072"/>
          </a:xfrm>
          <a:prstGeom prst="rect">
            <a:avLst/>
          </a:prstGeom>
          <a:noFill/>
          <a:ln w="508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16" name="Connettore 1 15"/>
          <p:cNvCxnSpPr>
            <a:stCxn id="14" idx="1"/>
            <a:endCxn id="20" idx="3"/>
          </p:cNvCxnSpPr>
          <p:nvPr/>
        </p:nvCxnSpPr>
        <p:spPr>
          <a:xfrm flipH="1" flipV="1">
            <a:off x="2699792" y="1952836"/>
            <a:ext cx="648072" cy="432048"/>
          </a:xfrm>
          <a:prstGeom prst="lin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nettore 1 14"/>
          <p:cNvCxnSpPr>
            <a:stCxn id="36" idx="1"/>
            <a:endCxn id="20" idx="3"/>
          </p:cNvCxnSpPr>
          <p:nvPr/>
        </p:nvCxnSpPr>
        <p:spPr>
          <a:xfrm flipH="1">
            <a:off x="2699792" y="1520788"/>
            <a:ext cx="648072" cy="432048"/>
          </a:xfrm>
          <a:prstGeom prst="lin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Gruppo 18"/>
          <p:cNvGrpSpPr/>
          <p:nvPr/>
        </p:nvGrpSpPr>
        <p:grpSpPr>
          <a:xfrm>
            <a:off x="1979712" y="4509120"/>
            <a:ext cx="2232248" cy="2088232"/>
            <a:chOff x="1115616" y="1772816"/>
            <a:chExt cx="2232248" cy="2088232"/>
          </a:xfrm>
        </p:grpSpPr>
        <p:sp>
          <p:nvSpPr>
            <p:cNvPr id="21" name="Ovale 20"/>
            <p:cNvSpPr/>
            <p:nvPr/>
          </p:nvSpPr>
          <p:spPr>
            <a:xfrm>
              <a:off x="2339752" y="1772816"/>
              <a:ext cx="504056" cy="504056"/>
            </a:xfrm>
            <a:prstGeom prst="ellipse">
              <a:avLst/>
            </a:prstGeom>
            <a:solidFill>
              <a:schemeClr val="bg1"/>
            </a:solidFill>
            <a:ln w="317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22" name="Ovale 21"/>
            <p:cNvSpPr/>
            <p:nvPr/>
          </p:nvSpPr>
          <p:spPr>
            <a:xfrm>
              <a:off x="1619672" y="3356992"/>
              <a:ext cx="504056" cy="504056"/>
            </a:xfrm>
            <a:prstGeom prst="ellipse">
              <a:avLst/>
            </a:prstGeom>
            <a:solidFill>
              <a:schemeClr val="bg1"/>
            </a:solidFill>
            <a:ln w="317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24" name="Ovale 23"/>
            <p:cNvSpPr/>
            <p:nvPr/>
          </p:nvSpPr>
          <p:spPr>
            <a:xfrm>
              <a:off x="2339752" y="3356992"/>
              <a:ext cx="504056" cy="504056"/>
            </a:xfrm>
            <a:prstGeom prst="ellipse">
              <a:avLst/>
            </a:prstGeom>
            <a:solidFill>
              <a:schemeClr val="bg1"/>
            </a:solidFill>
            <a:ln w="317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25" name="Ovale 24"/>
            <p:cNvSpPr/>
            <p:nvPr/>
          </p:nvSpPr>
          <p:spPr>
            <a:xfrm>
              <a:off x="2843808" y="2276872"/>
              <a:ext cx="504056" cy="504056"/>
            </a:xfrm>
            <a:prstGeom prst="ellipse">
              <a:avLst/>
            </a:prstGeom>
            <a:solidFill>
              <a:schemeClr val="bg1"/>
            </a:solidFill>
            <a:ln w="317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26" name="Ovale 25"/>
            <p:cNvSpPr/>
            <p:nvPr/>
          </p:nvSpPr>
          <p:spPr>
            <a:xfrm>
              <a:off x="2843808" y="2924944"/>
              <a:ext cx="504056" cy="504056"/>
            </a:xfrm>
            <a:prstGeom prst="ellipse">
              <a:avLst/>
            </a:prstGeom>
            <a:solidFill>
              <a:schemeClr val="bg1"/>
            </a:solidFill>
            <a:ln w="317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27" name="Ovale 26"/>
            <p:cNvSpPr/>
            <p:nvPr/>
          </p:nvSpPr>
          <p:spPr>
            <a:xfrm>
              <a:off x="1115616" y="2276872"/>
              <a:ext cx="504056" cy="504056"/>
            </a:xfrm>
            <a:prstGeom prst="ellipse">
              <a:avLst/>
            </a:prstGeom>
            <a:solidFill>
              <a:schemeClr val="bg1"/>
            </a:solidFill>
            <a:ln w="317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28" name="Ovale 27"/>
            <p:cNvSpPr/>
            <p:nvPr/>
          </p:nvSpPr>
          <p:spPr>
            <a:xfrm>
              <a:off x="1115616" y="2924944"/>
              <a:ext cx="504056" cy="504056"/>
            </a:xfrm>
            <a:prstGeom prst="ellipse">
              <a:avLst/>
            </a:prstGeom>
            <a:solidFill>
              <a:schemeClr val="bg1"/>
            </a:solidFill>
            <a:ln w="317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29" name="Ovale 28"/>
            <p:cNvSpPr/>
            <p:nvPr/>
          </p:nvSpPr>
          <p:spPr>
            <a:xfrm>
              <a:off x="1619672" y="1772816"/>
              <a:ext cx="504056" cy="504056"/>
            </a:xfrm>
            <a:prstGeom prst="ellipse">
              <a:avLst/>
            </a:prstGeom>
            <a:solidFill>
              <a:schemeClr val="bg1"/>
            </a:solidFill>
            <a:ln w="317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grpSp>
          <p:nvGrpSpPr>
            <p:cNvPr id="3" name="Gruppo 49"/>
            <p:cNvGrpSpPr/>
            <p:nvPr/>
          </p:nvGrpSpPr>
          <p:grpSpPr>
            <a:xfrm>
              <a:off x="1619672" y="2276872"/>
              <a:ext cx="1224136" cy="1093035"/>
              <a:chOff x="2483768" y="3501008"/>
              <a:chExt cx="1224136" cy="1093035"/>
            </a:xfrm>
          </p:grpSpPr>
          <p:cxnSp>
            <p:nvCxnSpPr>
              <p:cNvPr id="31" name="Connettore 1 30"/>
              <p:cNvCxnSpPr/>
              <p:nvPr/>
            </p:nvCxnSpPr>
            <p:spPr>
              <a:xfrm flipV="1">
                <a:off x="2483768" y="3753036"/>
                <a:ext cx="0" cy="637369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Connettore 1 36"/>
              <p:cNvCxnSpPr/>
              <p:nvPr/>
            </p:nvCxnSpPr>
            <p:spPr>
              <a:xfrm flipH="1" flipV="1">
                <a:off x="2735796" y="3501008"/>
                <a:ext cx="972108" cy="252028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Connettore 1 37"/>
              <p:cNvCxnSpPr/>
              <p:nvPr/>
            </p:nvCxnSpPr>
            <p:spPr>
              <a:xfrm flipH="1" flipV="1">
                <a:off x="2735796" y="3501008"/>
                <a:ext cx="972107" cy="881328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Connettore 1 38"/>
              <p:cNvCxnSpPr/>
              <p:nvPr/>
            </p:nvCxnSpPr>
            <p:spPr>
              <a:xfrm flipH="1" flipV="1">
                <a:off x="2735796" y="3501008"/>
                <a:ext cx="51954" cy="1090612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" name="Connettore 1 39"/>
              <p:cNvCxnSpPr/>
              <p:nvPr/>
            </p:nvCxnSpPr>
            <p:spPr>
              <a:xfrm>
                <a:off x="2735796" y="3501008"/>
                <a:ext cx="720080" cy="0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" name="Connettore 1 40"/>
              <p:cNvCxnSpPr/>
              <p:nvPr/>
            </p:nvCxnSpPr>
            <p:spPr>
              <a:xfrm flipV="1">
                <a:off x="2787750" y="4581128"/>
                <a:ext cx="668126" cy="10492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" name="Connettore 1 41"/>
              <p:cNvCxnSpPr/>
              <p:nvPr/>
            </p:nvCxnSpPr>
            <p:spPr>
              <a:xfrm>
                <a:off x="3455876" y="3501008"/>
                <a:ext cx="252028" cy="252028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Connettore 1 42"/>
              <p:cNvCxnSpPr/>
              <p:nvPr/>
            </p:nvCxnSpPr>
            <p:spPr>
              <a:xfrm flipV="1">
                <a:off x="3455876" y="4382336"/>
                <a:ext cx="252027" cy="198792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" name="Connettore 1 43"/>
              <p:cNvCxnSpPr/>
              <p:nvPr/>
            </p:nvCxnSpPr>
            <p:spPr>
              <a:xfrm flipV="1">
                <a:off x="2483768" y="3501008"/>
                <a:ext cx="252028" cy="252028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Connettore 1 44"/>
              <p:cNvCxnSpPr/>
              <p:nvPr/>
            </p:nvCxnSpPr>
            <p:spPr>
              <a:xfrm flipV="1">
                <a:off x="2483768" y="3501008"/>
                <a:ext cx="252028" cy="889397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Connettore 1 45"/>
              <p:cNvCxnSpPr/>
              <p:nvPr/>
            </p:nvCxnSpPr>
            <p:spPr>
              <a:xfrm flipV="1">
                <a:off x="2787750" y="4382336"/>
                <a:ext cx="920153" cy="209284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" name="Connettore 1 46"/>
              <p:cNvCxnSpPr/>
              <p:nvPr/>
            </p:nvCxnSpPr>
            <p:spPr>
              <a:xfrm flipV="1">
                <a:off x="2787750" y="3753036"/>
                <a:ext cx="920154" cy="838584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" name="Connettore 1 47"/>
              <p:cNvCxnSpPr/>
              <p:nvPr/>
            </p:nvCxnSpPr>
            <p:spPr>
              <a:xfrm flipV="1">
                <a:off x="2787750" y="3501008"/>
                <a:ext cx="668126" cy="1090612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" name="Connettore 1 48"/>
              <p:cNvCxnSpPr/>
              <p:nvPr/>
            </p:nvCxnSpPr>
            <p:spPr>
              <a:xfrm flipH="1" flipV="1">
                <a:off x="2483768" y="4390405"/>
                <a:ext cx="303982" cy="201215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Connettore 1 49"/>
              <p:cNvCxnSpPr/>
              <p:nvPr/>
            </p:nvCxnSpPr>
            <p:spPr>
              <a:xfrm flipH="1">
                <a:off x="2483768" y="3753036"/>
                <a:ext cx="1224136" cy="637369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Connettore 1 50"/>
              <p:cNvCxnSpPr/>
              <p:nvPr/>
            </p:nvCxnSpPr>
            <p:spPr>
              <a:xfrm flipH="1">
                <a:off x="2483768" y="4382336"/>
                <a:ext cx="1224135" cy="18772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" name="Connettore 1 51"/>
              <p:cNvCxnSpPr/>
              <p:nvPr/>
            </p:nvCxnSpPr>
            <p:spPr>
              <a:xfrm flipV="1">
                <a:off x="3455876" y="3501008"/>
                <a:ext cx="0" cy="1080120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" name="Connettore 1 52"/>
              <p:cNvCxnSpPr/>
              <p:nvPr/>
            </p:nvCxnSpPr>
            <p:spPr>
              <a:xfrm flipH="1">
                <a:off x="2483768" y="3501008"/>
                <a:ext cx="972108" cy="252028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" name="Connettore 1 53"/>
              <p:cNvCxnSpPr/>
              <p:nvPr/>
            </p:nvCxnSpPr>
            <p:spPr>
              <a:xfrm>
                <a:off x="2483768" y="4401108"/>
                <a:ext cx="994586" cy="192935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55" name="CasellaDiTesto 54"/>
          <p:cNvSpPr txBox="1"/>
          <p:nvPr/>
        </p:nvSpPr>
        <p:spPr>
          <a:xfrm>
            <a:off x="3635896" y="1268760"/>
            <a:ext cx="4320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endParaRPr lang="en-US" sz="2400" baseline="30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6" name="CasellaDiTesto 55"/>
          <p:cNvSpPr txBox="1"/>
          <p:nvPr/>
        </p:nvSpPr>
        <p:spPr>
          <a:xfrm>
            <a:off x="3635896" y="2143489"/>
            <a:ext cx="4320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B</a:t>
            </a:r>
            <a:endParaRPr lang="en-US" sz="2400" baseline="30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7" name="CasellaDiTesto 56"/>
          <p:cNvSpPr txBox="1"/>
          <p:nvPr/>
        </p:nvSpPr>
        <p:spPr>
          <a:xfrm>
            <a:off x="3246380" y="4519753"/>
            <a:ext cx="4320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endParaRPr lang="en-US" sz="2400" baseline="30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8" name="CasellaDiTesto 57"/>
          <p:cNvSpPr txBox="1"/>
          <p:nvPr/>
        </p:nvSpPr>
        <p:spPr>
          <a:xfrm>
            <a:off x="2534510" y="6103788"/>
            <a:ext cx="4320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B</a:t>
            </a:r>
            <a:endParaRPr lang="en-US" sz="2400" baseline="300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61" name="Connettore 1 60"/>
          <p:cNvCxnSpPr/>
          <p:nvPr/>
        </p:nvCxnSpPr>
        <p:spPr>
          <a:xfrm>
            <a:off x="1907704" y="4797152"/>
            <a:ext cx="2952328" cy="1112019"/>
          </a:xfrm>
          <a:prstGeom prst="line">
            <a:avLst/>
          </a:prstGeom>
          <a:ln w="31750"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grpSp>
        <p:nvGrpSpPr>
          <p:cNvPr id="5" name="Gruppo 72"/>
          <p:cNvGrpSpPr/>
          <p:nvPr/>
        </p:nvGrpSpPr>
        <p:grpSpPr>
          <a:xfrm>
            <a:off x="2019821" y="4500910"/>
            <a:ext cx="2170873" cy="2064684"/>
            <a:chOff x="2019821" y="4500910"/>
            <a:chExt cx="2170873" cy="2064684"/>
          </a:xfrm>
        </p:grpSpPr>
        <p:sp>
          <p:nvSpPr>
            <p:cNvPr id="66" name="CasellaDiTesto 65"/>
            <p:cNvSpPr txBox="1"/>
            <p:nvPr/>
          </p:nvSpPr>
          <p:spPr>
            <a:xfrm>
              <a:off x="2536933" y="4500910"/>
              <a:ext cx="43204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solidFill>
                    <a:srgbClr val="0033CC"/>
                  </a:solidFill>
                  <a:latin typeface="Times New Roman" pitchFamily="18" charset="0"/>
                  <a:cs typeface="Times New Roman" pitchFamily="18" charset="0"/>
                </a:rPr>
                <a:t>A</a:t>
              </a:r>
              <a:endParaRPr lang="en-US" sz="2400" baseline="300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67" name="CasellaDiTesto 66"/>
            <p:cNvSpPr txBox="1"/>
            <p:nvPr/>
          </p:nvSpPr>
          <p:spPr>
            <a:xfrm>
              <a:off x="3758646" y="4994192"/>
              <a:ext cx="43204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solidFill>
                    <a:srgbClr val="0033CC"/>
                  </a:solidFill>
                  <a:latin typeface="Times New Roman" pitchFamily="18" charset="0"/>
                  <a:cs typeface="Times New Roman" pitchFamily="18" charset="0"/>
                </a:rPr>
                <a:t>A</a:t>
              </a:r>
              <a:endParaRPr lang="en-US" sz="2400" baseline="300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68" name="CasellaDiTesto 67"/>
            <p:cNvSpPr txBox="1"/>
            <p:nvPr/>
          </p:nvSpPr>
          <p:spPr>
            <a:xfrm>
              <a:off x="3254590" y="6103929"/>
              <a:ext cx="43204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solidFill>
                    <a:srgbClr val="0033CC"/>
                  </a:solidFill>
                  <a:latin typeface="Times New Roman" pitchFamily="18" charset="0"/>
                  <a:cs typeface="Times New Roman" pitchFamily="18" charset="0"/>
                </a:rPr>
                <a:t>B</a:t>
              </a:r>
              <a:endParaRPr lang="en-US" sz="2400" baseline="300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69" name="CasellaDiTesto 68"/>
            <p:cNvSpPr txBox="1"/>
            <p:nvPr/>
          </p:nvSpPr>
          <p:spPr>
            <a:xfrm>
              <a:off x="3758646" y="5661248"/>
              <a:ext cx="43204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solidFill>
                    <a:srgbClr val="0033CC"/>
                  </a:solidFill>
                  <a:latin typeface="Times New Roman" pitchFamily="18" charset="0"/>
                  <a:cs typeface="Times New Roman" pitchFamily="18" charset="0"/>
                </a:rPr>
                <a:t>B</a:t>
              </a:r>
              <a:endParaRPr lang="en-US" sz="2400" baseline="300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71" name="CasellaDiTesto 70"/>
            <p:cNvSpPr txBox="1"/>
            <p:nvPr/>
          </p:nvSpPr>
          <p:spPr>
            <a:xfrm>
              <a:off x="2019821" y="5013176"/>
              <a:ext cx="43204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solidFill>
                    <a:srgbClr val="0033CC"/>
                  </a:solidFill>
                  <a:latin typeface="Times New Roman" pitchFamily="18" charset="0"/>
                  <a:cs typeface="Times New Roman" pitchFamily="18" charset="0"/>
                </a:rPr>
                <a:t>B</a:t>
              </a:r>
              <a:endParaRPr lang="en-US" sz="2400" baseline="300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72" name="CasellaDiTesto 71"/>
            <p:cNvSpPr txBox="1"/>
            <p:nvPr/>
          </p:nvSpPr>
          <p:spPr>
            <a:xfrm>
              <a:off x="2019821" y="5674163"/>
              <a:ext cx="43204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solidFill>
                    <a:srgbClr val="0033CC"/>
                  </a:solidFill>
                  <a:latin typeface="Times New Roman" pitchFamily="18" charset="0"/>
                  <a:cs typeface="Times New Roman" pitchFamily="18" charset="0"/>
                </a:rPr>
                <a:t>B</a:t>
              </a:r>
              <a:endParaRPr lang="en-US" sz="2400" baseline="300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60" name="CasellaDiTesto 59"/>
          <p:cNvSpPr txBox="1"/>
          <p:nvPr/>
        </p:nvSpPr>
        <p:spPr>
          <a:xfrm>
            <a:off x="4355976" y="4437112"/>
            <a:ext cx="4320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i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endParaRPr lang="en-US" sz="3200" i="1" baseline="30000" dirty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2" name="CasellaDiTesto 61"/>
          <p:cNvSpPr txBox="1"/>
          <p:nvPr/>
        </p:nvSpPr>
        <p:spPr>
          <a:xfrm>
            <a:off x="4499992" y="6021288"/>
            <a:ext cx="10801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3200" i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-x</a:t>
            </a:r>
            <a:endParaRPr lang="en-US" sz="3200" i="1" baseline="30000" dirty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9" name="Rettangolo 58"/>
          <p:cNvSpPr/>
          <p:nvPr/>
        </p:nvSpPr>
        <p:spPr>
          <a:xfrm>
            <a:off x="4633375" y="1196752"/>
            <a:ext cx="1008112" cy="648072"/>
          </a:xfrm>
          <a:prstGeom prst="rect">
            <a:avLst/>
          </a:prstGeom>
          <a:noFill/>
          <a:ln w="50800"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63" name="Connettore 1 62"/>
          <p:cNvCxnSpPr>
            <a:stCxn id="59" idx="1"/>
            <a:endCxn id="36" idx="3"/>
          </p:cNvCxnSpPr>
          <p:nvPr/>
        </p:nvCxnSpPr>
        <p:spPr>
          <a:xfrm flipH="1">
            <a:off x="4355976" y="1520788"/>
            <a:ext cx="277399" cy="0"/>
          </a:xfrm>
          <a:prstGeom prst="lin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CasellaDiTesto 63"/>
          <p:cNvSpPr txBox="1"/>
          <p:nvPr/>
        </p:nvSpPr>
        <p:spPr>
          <a:xfrm>
            <a:off x="2267744" y="3068960"/>
            <a:ext cx="1728192" cy="430887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200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wasted work!</a:t>
            </a:r>
            <a:endParaRPr lang="en-US" sz="2200" baseline="30000" dirty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65" name="Connettore 1 64"/>
          <p:cNvCxnSpPr/>
          <p:nvPr/>
        </p:nvCxnSpPr>
        <p:spPr>
          <a:xfrm flipH="1">
            <a:off x="2915816" y="2564904"/>
            <a:ext cx="648072" cy="576064"/>
          </a:xfrm>
          <a:prstGeom prst="line">
            <a:avLst/>
          </a:prstGeom>
          <a:ln w="19050"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" grpId="0" animBg="1"/>
    </p:bld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CasellaDiTesto 63"/>
          <p:cNvSpPr txBox="1"/>
          <p:nvPr/>
        </p:nvSpPr>
        <p:spPr>
          <a:xfrm>
            <a:off x="2267744" y="3068960"/>
            <a:ext cx="1728192" cy="430887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200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wasted work!</a:t>
            </a:r>
            <a:endParaRPr lang="en-US" sz="2200" baseline="30000" dirty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65" name="Connettore 1 64"/>
          <p:cNvCxnSpPr/>
          <p:nvPr/>
        </p:nvCxnSpPr>
        <p:spPr>
          <a:xfrm flipH="1">
            <a:off x="2915816" y="2564904"/>
            <a:ext cx="648072" cy="576064"/>
          </a:xfrm>
          <a:prstGeom prst="line">
            <a:avLst/>
          </a:prstGeom>
          <a:ln w="19050"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pic>
        <p:nvPicPr>
          <p:cNvPr id="33" name="Immagine 32" descr="miner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44008" y="1772816"/>
            <a:ext cx="1289720" cy="967290"/>
          </a:xfrm>
          <a:prstGeom prst="rect">
            <a:avLst/>
          </a:prstGeom>
        </p:spPr>
      </p:pic>
      <p:pic>
        <p:nvPicPr>
          <p:cNvPr id="34" name="Immagine 33" descr="miner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577689" y="1772816"/>
            <a:ext cx="1289720" cy="967290"/>
          </a:xfrm>
          <a:prstGeom prst="rect">
            <a:avLst/>
          </a:prstGeom>
        </p:spPr>
      </p:pic>
      <p:pic>
        <p:nvPicPr>
          <p:cNvPr id="35" name="Immagine 34" descr="miner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586536" y="455406"/>
            <a:ext cx="1289720" cy="967290"/>
          </a:xfrm>
          <a:prstGeom prst="rect">
            <a:avLst/>
          </a:prstGeom>
        </p:spPr>
      </p:pic>
      <p:pic>
        <p:nvPicPr>
          <p:cNvPr id="32" name="Immagine 31" descr="miner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18533" y="455406"/>
            <a:ext cx="1289720" cy="967290"/>
          </a:xfrm>
          <a:prstGeom prst="rect">
            <a:avLst/>
          </a:prstGeom>
        </p:spPr>
      </p:pic>
      <p:sp>
        <p:nvSpPr>
          <p:cNvPr id="4" name="Rettangolo 3"/>
          <p:cNvSpPr/>
          <p:nvPr/>
        </p:nvSpPr>
        <p:spPr>
          <a:xfrm>
            <a:off x="395536" y="1628800"/>
            <a:ext cx="1008112" cy="648072"/>
          </a:xfrm>
          <a:prstGeom prst="rect">
            <a:avLst/>
          </a:prstGeom>
          <a:noFill/>
          <a:ln w="508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8" name="Connettore 1 7"/>
          <p:cNvCxnSpPr>
            <a:stCxn id="20" idx="1"/>
            <a:endCxn id="4" idx="3"/>
          </p:cNvCxnSpPr>
          <p:nvPr/>
        </p:nvCxnSpPr>
        <p:spPr>
          <a:xfrm flipH="1">
            <a:off x="1403648" y="1952836"/>
            <a:ext cx="288032" cy="0"/>
          </a:xfrm>
          <a:prstGeom prst="lin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 Box 3"/>
          <p:cNvSpPr txBox="1">
            <a:spLocks noChangeArrowheads="1"/>
          </p:cNvSpPr>
          <p:nvPr/>
        </p:nvSpPr>
        <p:spPr bwMode="auto">
          <a:xfrm>
            <a:off x="24863" y="3862209"/>
            <a:ext cx="8972426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it-IT" sz="22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idea: </a:t>
            </a:r>
            <a:r>
              <a:rPr lang="en-US" altLang="it-IT" sz="2200" dirty="0">
                <a:latin typeface="Times New Roman" pitchFamily="18" charset="0"/>
                <a:cs typeface="Times New Roman" pitchFamily="18" charset="0"/>
              </a:rPr>
              <a:t>selfishly decide when to announce solved blocks</a:t>
            </a:r>
            <a:r>
              <a:rPr lang="en-US" altLang="it-IT" sz="22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2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Rettangolo 19"/>
          <p:cNvSpPr/>
          <p:nvPr/>
        </p:nvSpPr>
        <p:spPr>
          <a:xfrm>
            <a:off x="1691680" y="1628800"/>
            <a:ext cx="1008112" cy="648072"/>
          </a:xfrm>
          <a:prstGeom prst="rect">
            <a:avLst/>
          </a:prstGeom>
          <a:noFill/>
          <a:ln w="508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23" name="Connettore 1 22"/>
          <p:cNvCxnSpPr>
            <a:stCxn id="4" idx="1"/>
          </p:cNvCxnSpPr>
          <p:nvPr/>
        </p:nvCxnSpPr>
        <p:spPr>
          <a:xfrm flipH="1">
            <a:off x="35496" y="1952836"/>
            <a:ext cx="360040" cy="6528"/>
          </a:xfrm>
          <a:prstGeom prst="lin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Rettangolo 35"/>
          <p:cNvSpPr/>
          <p:nvPr/>
        </p:nvSpPr>
        <p:spPr>
          <a:xfrm>
            <a:off x="3347864" y="1196752"/>
            <a:ext cx="1008112" cy="648072"/>
          </a:xfrm>
          <a:prstGeom prst="rect">
            <a:avLst/>
          </a:prstGeom>
          <a:noFill/>
          <a:ln w="50800"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4" name="Rettangolo 13"/>
          <p:cNvSpPr/>
          <p:nvPr/>
        </p:nvSpPr>
        <p:spPr>
          <a:xfrm>
            <a:off x="3347864" y="2060848"/>
            <a:ext cx="1008112" cy="648072"/>
          </a:xfrm>
          <a:prstGeom prst="rect">
            <a:avLst/>
          </a:prstGeom>
          <a:noFill/>
          <a:ln w="508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16" name="Connettore 1 15"/>
          <p:cNvCxnSpPr>
            <a:stCxn id="14" idx="1"/>
            <a:endCxn id="20" idx="3"/>
          </p:cNvCxnSpPr>
          <p:nvPr/>
        </p:nvCxnSpPr>
        <p:spPr>
          <a:xfrm flipH="1" flipV="1">
            <a:off x="2699792" y="1952836"/>
            <a:ext cx="648072" cy="432048"/>
          </a:xfrm>
          <a:prstGeom prst="lin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nettore 1 14"/>
          <p:cNvCxnSpPr>
            <a:stCxn id="36" idx="1"/>
            <a:endCxn id="20" idx="3"/>
          </p:cNvCxnSpPr>
          <p:nvPr/>
        </p:nvCxnSpPr>
        <p:spPr>
          <a:xfrm flipH="1">
            <a:off x="2699792" y="1520788"/>
            <a:ext cx="648072" cy="432048"/>
          </a:xfrm>
          <a:prstGeom prst="lin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Gruppo 18"/>
          <p:cNvGrpSpPr/>
          <p:nvPr/>
        </p:nvGrpSpPr>
        <p:grpSpPr>
          <a:xfrm>
            <a:off x="1979712" y="4509120"/>
            <a:ext cx="2232248" cy="2088232"/>
            <a:chOff x="1115616" y="1772816"/>
            <a:chExt cx="2232248" cy="2088232"/>
          </a:xfrm>
        </p:grpSpPr>
        <p:sp>
          <p:nvSpPr>
            <p:cNvPr id="21" name="Ovale 20"/>
            <p:cNvSpPr/>
            <p:nvPr/>
          </p:nvSpPr>
          <p:spPr>
            <a:xfrm>
              <a:off x="2339752" y="1772816"/>
              <a:ext cx="504056" cy="504056"/>
            </a:xfrm>
            <a:prstGeom prst="ellipse">
              <a:avLst/>
            </a:prstGeom>
            <a:solidFill>
              <a:schemeClr val="bg1"/>
            </a:solidFill>
            <a:ln w="317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22" name="Ovale 21"/>
            <p:cNvSpPr/>
            <p:nvPr/>
          </p:nvSpPr>
          <p:spPr>
            <a:xfrm>
              <a:off x="1619672" y="3356992"/>
              <a:ext cx="504056" cy="504056"/>
            </a:xfrm>
            <a:prstGeom prst="ellipse">
              <a:avLst/>
            </a:prstGeom>
            <a:solidFill>
              <a:schemeClr val="bg1"/>
            </a:solidFill>
            <a:ln w="317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24" name="Ovale 23"/>
            <p:cNvSpPr/>
            <p:nvPr/>
          </p:nvSpPr>
          <p:spPr>
            <a:xfrm>
              <a:off x="2339752" y="3356992"/>
              <a:ext cx="504056" cy="504056"/>
            </a:xfrm>
            <a:prstGeom prst="ellipse">
              <a:avLst/>
            </a:prstGeom>
            <a:solidFill>
              <a:schemeClr val="bg1"/>
            </a:solidFill>
            <a:ln w="317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25" name="Ovale 24"/>
            <p:cNvSpPr/>
            <p:nvPr/>
          </p:nvSpPr>
          <p:spPr>
            <a:xfrm>
              <a:off x="2843808" y="2276872"/>
              <a:ext cx="504056" cy="504056"/>
            </a:xfrm>
            <a:prstGeom prst="ellipse">
              <a:avLst/>
            </a:prstGeom>
            <a:solidFill>
              <a:schemeClr val="bg1"/>
            </a:solidFill>
            <a:ln w="317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26" name="Ovale 25"/>
            <p:cNvSpPr/>
            <p:nvPr/>
          </p:nvSpPr>
          <p:spPr>
            <a:xfrm>
              <a:off x="2843808" y="2924944"/>
              <a:ext cx="504056" cy="504056"/>
            </a:xfrm>
            <a:prstGeom prst="ellipse">
              <a:avLst/>
            </a:prstGeom>
            <a:solidFill>
              <a:schemeClr val="bg1"/>
            </a:solidFill>
            <a:ln w="317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27" name="Ovale 26"/>
            <p:cNvSpPr/>
            <p:nvPr/>
          </p:nvSpPr>
          <p:spPr>
            <a:xfrm>
              <a:off x="1115616" y="2276872"/>
              <a:ext cx="504056" cy="504056"/>
            </a:xfrm>
            <a:prstGeom prst="ellipse">
              <a:avLst/>
            </a:prstGeom>
            <a:solidFill>
              <a:schemeClr val="bg1"/>
            </a:solidFill>
            <a:ln w="317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28" name="Ovale 27"/>
            <p:cNvSpPr/>
            <p:nvPr/>
          </p:nvSpPr>
          <p:spPr>
            <a:xfrm>
              <a:off x="1115616" y="2924944"/>
              <a:ext cx="504056" cy="504056"/>
            </a:xfrm>
            <a:prstGeom prst="ellipse">
              <a:avLst/>
            </a:prstGeom>
            <a:solidFill>
              <a:schemeClr val="bg1"/>
            </a:solidFill>
            <a:ln w="317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29" name="Ovale 28"/>
            <p:cNvSpPr/>
            <p:nvPr/>
          </p:nvSpPr>
          <p:spPr>
            <a:xfrm>
              <a:off x="1619672" y="1772816"/>
              <a:ext cx="504056" cy="504056"/>
            </a:xfrm>
            <a:prstGeom prst="ellipse">
              <a:avLst/>
            </a:prstGeom>
            <a:solidFill>
              <a:schemeClr val="bg1"/>
            </a:solidFill>
            <a:ln w="317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grpSp>
          <p:nvGrpSpPr>
            <p:cNvPr id="3" name="Gruppo 49"/>
            <p:cNvGrpSpPr/>
            <p:nvPr/>
          </p:nvGrpSpPr>
          <p:grpSpPr>
            <a:xfrm>
              <a:off x="1619672" y="2276872"/>
              <a:ext cx="1224136" cy="1093035"/>
              <a:chOff x="2483768" y="3501008"/>
              <a:chExt cx="1224136" cy="1093035"/>
            </a:xfrm>
          </p:grpSpPr>
          <p:cxnSp>
            <p:nvCxnSpPr>
              <p:cNvPr id="31" name="Connettore 1 30"/>
              <p:cNvCxnSpPr/>
              <p:nvPr/>
            </p:nvCxnSpPr>
            <p:spPr>
              <a:xfrm flipV="1">
                <a:off x="2483768" y="3753036"/>
                <a:ext cx="0" cy="637369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Connettore 1 36"/>
              <p:cNvCxnSpPr/>
              <p:nvPr/>
            </p:nvCxnSpPr>
            <p:spPr>
              <a:xfrm flipH="1" flipV="1">
                <a:off x="2735796" y="3501008"/>
                <a:ext cx="972108" cy="252028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Connettore 1 37"/>
              <p:cNvCxnSpPr/>
              <p:nvPr/>
            </p:nvCxnSpPr>
            <p:spPr>
              <a:xfrm flipH="1" flipV="1">
                <a:off x="2735796" y="3501008"/>
                <a:ext cx="972107" cy="881328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Connettore 1 38"/>
              <p:cNvCxnSpPr/>
              <p:nvPr/>
            </p:nvCxnSpPr>
            <p:spPr>
              <a:xfrm flipH="1" flipV="1">
                <a:off x="2735796" y="3501008"/>
                <a:ext cx="51954" cy="1090612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" name="Connettore 1 39"/>
              <p:cNvCxnSpPr/>
              <p:nvPr/>
            </p:nvCxnSpPr>
            <p:spPr>
              <a:xfrm>
                <a:off x="2735796" y="3501008"/>
                <a:ext cx="720080" cy="0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" name="Connettore 1 40"/>
              <p:cNvCxnSpPr/>
              <p:nvPr/>
            </p:nvCxnSpPr>
            <p:spPr>
              <a:xfrm flipV="1">
                <a:off x="2787750" y="4581128"/>
                <a:ext cx="668126" cy="10492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" name="Connettore 1 41"/>
              <p:cNvCxnSpPr/>
              <p:nvPr/>
            </p:nvCxnSpPr>
            <p:spPr>
              <a:xfrm>
                <a:off x="3455876" y="3501008"/>
                <a:ext cx="252028" cy="252028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Connettore 1 42"/>
              <p:cNvCxnSpPr/>
              <p:nvPr/>
            </p:nvCxnSpPr>
            <p:spPr>
              <a:xfrm flipV="1">
                <a:off x="3455876" y="4382336"/>
                <a:ext cx="252027" cy="198792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" name="Connettore 1 43"/>
              <p:cNvCxnSpPr/>
              <p:nvPr/>
            </p:nvCxnSpPr>
            <p:spPr>
              <a:xfrm flipV="1">
                <a:off x="2483768" y="3501008"/>
                <a:ext cx="252028" cy="252028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Connettore 1 44"/>
              <p:cNvCxnSpPr/>
              <p:nvPr/>
            </p:nvCxnSpPr>
            <p:spPr>
              <a:xfrm flipV="1">
                <a:off x="2483768" y="3501008"/>
                <a:ext cx="252028" cy="889397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Connettore 1 45"/>
              <p:cNvCxnSpPr/>
              <p:nvPr/>
            </p:nvCxnSpPr>
            <p:spPr>
              <a:xfrm flipV="1">
                <a:off x="2787750" y="4382336"/>
                <a:ext cx="920153" cy="209284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" name="Connettore 1 46"/>
              <p:cNvCxnSpPr/>
              <p:nvPr/>
            </p:nvCxnSpPr>
            <p:spPr>
              <a:xfrm flipV="1">
                <a:off x="2787750" y="3753036"/>
                <a:ext cx="920154" cy="838584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" name="Connettore 1 47"/>
              <p:cNvCxnSpPr/>
              <p:nvPr/>
            </p:nvCxnSpPr>
            <p:spPr>
              <a:xfrm flipV="1">
                <a:off x="2787750" y="3501008"/>
                <a:ext cx="668126" cy="1090612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" name="Connettore 1 48"/>
              <p:cNvCxnSpPr/>
              <p:nvPr/>
            </p:nvCxnSpPr>
            <p:spPr>
              <a:xfrm flipH="1" flipV="1">
                <a:off x="2483768" y="4390405"/>
                <a:ext cx="303982" cy="201215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Connettore 1 49"/>
              <p:cNvCxnSpPr/>
              <p:nvPr/>
            </p:nvCxnSpPr>
            <p:spPr>
              <a:xfrm flipH="1">
                <a:off x="2483768" y="3753036"/>
                <a:ext cx="1224136" cy="637369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Connettore 1 50"/>
              <p:cNvCxnSpPr/>
              <p:nvPr/>
            </p:nvCxnSpPr>
            <p:spPr>
              <a:xfrm flipH="1">
                <a:off x="2483768" y="4382336"/>
                <a:ext cx="1224135" cy="18772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" name="Connettore 1 51"/>
              <p:cNvCxnSpPr/>
              <p:nvPr/>
            </p:nvCxnSpPr>
            <p:spPr>
              <a:xfrm flipV="1">
                <a:off x="3455876" y="3501008"/>
                <a:ext cx="0" cy="1080120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" name="Connettore 1 52"/>
              <p:cNvCxnSpPr/>
              <p:nvPr/>
            </p:nvCxnSpPr>
            <p:spPr>
              <a:xfrm flipH="1">
                <a:off x="2483768" y="3501008"/>
                <a:ext cx="972108" cy="252028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" name="Connettore 1 53"/>
              <p:cNvCxnSpPr/>
              <p:nvPr/>
            </p:nvCxnSpPr>
            <p:spPr>
              <a:xfrm>
                <a:off x="2483768" y="4401108"/>
                <a:ext cx="994586" cy="192935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55" name="CasellaDiTesto 54"/>
          <p:cNvSpPr txBox="1"/>
          <p:nvPr/>
        </p:nvSpPr>
        <p:spPr>
          <a:xfrm>
            <a:off x="3635896" y="1268760"/>
            <a:ext cx="4320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endParaRPr lang="en-US" sz="2400" baseline="30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6" name="CasellaDiTesto 55"/>
          <p:cNvSpPr txBox="1"/>
          <p:nvPr/>
        </p:nvSpPr>
        <p:spPr>
          <a:xfrm>
            <a:off x="3635896" y="2143489"/>
            <a:ext cx="4320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B</a:t>
            </a:r>
            <a:endParaRPr lang="en-US" sz="2400" baseline="30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7" name="CasellaDiTesto 56"/>
          <p:cNvSpPr txBox="1"/>
          <p:nvPr/>
        </p:nvSpPr>
        <p:spPr>
          <a:xfrm>
            <a:off x="3246380" y="4519753"/>
            <a:ext cx="4320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endParaRPr lang="en-US" sz="2400" baseline="30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8" name="CasellaDiTesto 57"/>
          <p:cNvSpPr txBox="1"/>
          <p:nvPr/>
        </p:nvSpPr>
        <p:spPr>
          <a:xfrm>
            <a:off x="2534510" y="6103788"/>
            <a:ext cx="4320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B</a:t>
            </a:r>
            <a:endParaRPr lang="en-US" sz="2400" baseline="300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61" name="Connettore 1 60"/>
          <p:cNvCxnSpPr/>
          <p:nvPr/>
        </p:nvCxnSpPr>
        <p:spPr>
          <a:xfrm>
            <a:off x="1907704" y="4797152"/>
            <a:ext cx="2952328" cy="1112019"/>
          </a:xfrm>
          <a:prstGeom prst="line">
            <a:avLst/>
          </a:prstGeom>
          <a:ln w="31750"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grpSp>
        <p:nvGrpSpPr>
          <p:cNvPr id="5" name="Gruppo 72"/>
          <p:cNvGrpSpPr/>
          <p:nvPr/>
        </p:nvGrpSpPr>
        <p:grpSpPr>
          <a:xfrm>
            <a:off x="2019821" y="4500910"/>
            <a:ext cx="2170873" cy="2064684"/>
            <a:chOff x="2019821" y="4500910"/>
            <a:chExt cx="2170873" cy="2064684"/>
          </a:xfrm>
        </p:grpSpPr>
        <p:sp>
          <p:nvSpPr>
            <p:cNvPr id="66" name="CasellaDiTesto 65"/>
            <p:cNvSpPr txBox="1"/>
            <p:nvPr/>
          </p:nvSpPr>
          <p:spPr>
            <a:xfrm>
              <a:off x="2536933" y="4500910"/>
              <a:ext cx="43204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solidFill>
                    <a:srgbClr val="0033CC"/>
                  </a:solidFill>
                  <a:latin typeface="Times New Roman" pitchFamily="18" charset="0"/>
                  <a:cs typeface="Times New Roman" pitchFamily="18" charset="0"/>
                </a:rPr>
                <a:t>A</a:t>
              </a:r>
              <a:endParaRPr lang="en-US" sz="2400" baseline="300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67" name="CasellaDiTesto 66"/>
            <p:cNvSpPr txBox="1"/>
            <p:nvPr/>
          </p:nvSpPr>
          <p:spPr>
            <a:xfrm>
              <a:off x="3758646" y="4994192"/>
              <a:ext cx="43204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solidFill>
                    <a:srgbClr val="0033CC"/>
                  </a:solidFill>
                  <a:latin typeface="Times New Roman" pitchFamily="18" charset="0"/>
                  <a:cs typeface="Times New Roman" pitchFamily="18" charset="0"/>
                </a:rPr>
                <a:t>A</a:t>
              </a:r>
              <a:endParaRPr lang="en-US" sz="2400" baseline="300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68" name="CasellaDiTesto 67"/>
            <p:cNvSpPr txBox="1"/>
            <p:nvPr/>
          </p:nvSpPr>
          <p:spPr>
            <a:xfrm>
              <a:off x="3254590" y="6103929"/>
              <a:ext cx="43204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solidFill>
                    <a:srgbClr val="0033CC"/>
                  </a:solidFill>
                  <a:latin typeface="Times New Roman" pitchFamily="18" charset="0"/>
                  <a:cs typeface="Times New Roman" pitchFamily="18" charset="0"/>
                </a:rPr>
                <a:t>B</a:t>
              </a:r>
              <a:endParaRPr lang="en-US" sz="2400" baseline="300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69" name="CasellaDiTesto 68"/>
            <p:cNvSpPr txBox="1"/>
            <p:nvPr/>
          </p:nvSpPr>
          <p:spPr>
            <a:xfrm>
              <a:off x="3758646" y="5661248"/>
              <a:ext cx="43204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solidFill>
                    <a:srgbClr val="0033CC"/>
                  </a:solidFill>
                  <a:latin typeface="Times New Roman" pitchFamily="18" charset="0"/>
                  <a:cs typeface="Times New Roman" pitchFamily="18" charset="0"/>
                </a:rPr>
                <a:t>B</a:t>
              </a:r>
              <a:endParaRPr lang="en-US" sz="2400" baseline="300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71" name="CasellaDiTesto 70"/>
            <p:cNvSpPr txBox="1"/>
            <p:nvPr/>
          </p:nvSpPr>
          <p:spPr>
            <a:xfrm>
              <a:off x="2019821" y="5013176"/>
              <a:ext cx="43204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solidFill>
                    <a:srgbClr val="0033CC"/>
                  </a:solidFill>
                  <a:latin typeface="Times New Roman" pitchFamily="18" charset="0"/>
                  <a:cs typeface="Times New Roman" pitchFamily="18" charset="0"/>
                </a:rPr>
                <a:t>B</a:t>
              </a:r>
              <a:endParaRPr lang="en-US" sz="2400" baseline="300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72" name="CasellaDiTesto 71"/>
            <p:cNvSpPr txBox="1"/>
            <p:nvPr/>
          </p:nvSpPr>
          <p:spPr>
            <a:xfrm>
              <a:off x="2019821" y="5674163"/>
              <a:ext cx="43204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solidFill>
                    <a:srgbClr val="0033CC"/>
                  </a:solidFill>
                  <a:latin typeface="Times New Roman" pitchFamily="18" charset="0"/>
                  <a:cs typeface="Times New Roman" pitchFamily="18" charset="0"/>
                </a:rPr>
                <a:t>B</a:t>
              </a:r>
              <a:endParaRPr lang="en-US" sz="2400" baseline="300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60" name="CasellaDiTesto 59"/>
          <p:cNvSpPr txBox="1"/>
          <p:nvPr/>
        </p:nvSpPr>
        <p:spPr>
          <a:xfrm>
            <a:off x="4355976" y="4437112"/>
            <a:ext cx="4320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i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endParaRPr lang="en-US" sz="3200" i="1" baseline="30000" dirty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2" name="CasellaDiTesto 61"/>
          <p:cNvSpPr txBox="1"/>
          <p:nvPr/>
        </p:nvSpPr>
        <p:spPr>
          <a:xfrm>
            <a:off x="4499992" y="6021288"/>
            <a:ext cx="10801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3200" i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-x</a:t>
            </a:r>
            <a:endParaRPr lang="en-US" sz="3200" i="1" baseline="30000" dirty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9" name="Rettangolo 58"/>
          <p:cNvSpPr/>
          <p:nvPr/>
        </p:nvSpPr>
        <p:spPr>
          <a:xfrm>
            <a:off x="4633375" y="1196752"/>
            <a:ext cx="1008112" cy="648072"/>
          </a:xfrm>
          <a:prstGeom prst="rect">
            <a:avLst/>
          </a:prstGeom>
          <a:noFill/>
          <a:ln w="50800"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63" name="Connettore 1 62"/>
          <p:cNvCxnSpPr>
            <a:stCxn id="59" idx="1"/>
            <a:endCxn id="36" idx="3"/>
          </p:cNvCxnSpPr>
          <p:nvPr/>
        </p:nvCxnSpPr>
        <p:spPr>
          <a:xfrm flipH="1">
            <a:off x="4355976" y="1520788"/>
            <a:ext cx="277399" cy="0"/>
          </a:xfrm>
          <a:prstGeom prst="lin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" name="CasellaDiTesto 69"/>
          <p:cNvSpPr txBox="1"/>
          <p:nvPr/>
        </p:nvSpPr>
        <p:spPr>
          <a:xfrm>
            <a:off x="683568" y="836712"/>
            <a:ext cx="7632848" cy="4464496"/>
          </a:xfrm>
          <a:prstGeom prst="rect">
            <a:avLst/>
          </a:prstGeom>
          <a:solidFill>
            <a:schemeClr val="bg1"/>
          </a:solidFill>
          <a:ln w="3810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3" name="Immagine 72" descr="miner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31575" y="927563"/>
            <a:ext cx="4704521" cy="3528392"/>
          </a:xfrm>
          <a:prstGeom prst="rect">
            <a:avLst/>
          </a:prstGeom>
        </p:spPr>
      </p:pic>
      <p:sp>
        <p:nvSpPr>
          <p:cNvPr id="74" name="CasellaDiTesto 73"/>
          <p:cNvSpPr txBox="1"/>
          <p:nvPr/>
        </p:nvSpPr>
        <p:spPr>
          <a:xfrm>
            <a:off x="4283968" y="980728"/>
            <a:ext cx="4536504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Convenient if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>
              <a:buFontTx/>
              <a:buChar char="-"/>
            </a:pP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>
                <a:latin typeface="Times New Roman" pitchFamily="18" charset="0"/>
                <a:cs typeface="Times New Roman" pitchFamily="18" charset="0"/>
                <a:sym typeface="Symbol"/>
              </a:rPr>
              <a:t>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1/3 of the total computational power </a:t>
            </a:r>
          </a:p>
          <a:p>
            <a:pPr>
              <a:buFontTx/>
              <a:buChar char="-"/>
            </a:pPr>
            <a:r>
              <a:rPr lang="en-US" sz="2400" baseline="30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x</a:t>
            </a:r>
            <a:r>
              <a:rPr lang="en-US" sz="2400" dirty="0">
                <a:latin typeface="Times New Roman" pitchFamily="18" charset="0"/>
                <a:cs typeface="Times New Roman" pitchFamily="18" charset="0"/>
                <a:sym typeface="Symbol"/>
              </a:rPr>
              <a:t>1/2 &amp; </a:t>
            </a:r>
            <a:r>
              <a:rPr lang="en-US" sz="2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1/4 of the total computational power</a:t>
            </a:r>
            <a:endParaRPr lang="en-US" sz="2400" baseline="30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Risultati immagini per blockchai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  <p:sp>
        <p:nvSpPr>
          <p:cNvPr id="12" name="Titolo 1"/>
          <p:cNvSpPr>
            <a:spLocks noGrp="1"/>
          </p:cNvSpPr>
          <p:nvPr>
            <p:ph type="title"/>
          </p:nvPr>
        </p:nvSpPr>
        <p:spPr>
          <a:xfrm>
            <a:off x="1619672" y="2924944"/>
            <a:ext cx="6336704" cy="778098"/>
          </a:xfrm>
        </p:spPr>
        <p:txBody>
          <a:bodyPr>
            <a:noAutofit/>
          </a:bodyPr>
          <a:lstStyle/>
          <a:p>
            <a:r>
              <a:rPr lang="en-US" sz="6000" b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Book Antiqua" pitchFamily="18" charset="0"/>
              </a:rPr>
              <a:t>Thank you for your attention!</a:t>
            </a:r>
            <a:endParaRPr lang="en-US" sz="60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asellaDiTesto 13"/>
          <p:cNvSpPr txBox="1"/>
          <p:nvPr/>
        </p:nvSpPr>
        <p:spPr>
          <a:xfrm>
            <a:off x="326751" y="1137518"/>
            <a:ext cx="66215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- all agents agree on the content of the ledger</a:t>
            </a:r>
            <a:endParaRPr lang="en-US" sz="2400" baseline="30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CasellaDiTesto 15"/>
          <p:cNvSpPr txBox="1"/>
          <p:nvPr/>
        </p:nvSpPr>
        <p:spPr>
          <a:xfrm>
            <a:off x="179512" y="260648"/>
            <a:ext cx="147989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problem:</a:t>
            </a:r>
            <a:endParaRPr lang="en-US" sz="2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CasellaDiTesto 16"/>
          <p:cNvSpPr txBox="1"/>
          <p:nvPr/>
        </p:nvSpPr>
        <p:spPr>
          <a:xfrm>
            <a:off x="179512" y="735087"/>
            <a:ext cx="89289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maintain a </a:t>
            </a:r>
            <a:r>
              <a:rPr lang="en-US" sz="24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ledger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containing a sequence of </a:t>
            </a:r>
            <a:r>
              <a:rPr lang="en-US" sz="24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commands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such that:</a:t>
            </a:r>
            <a:endParaRPr lang="en-US" sz="2400" baseline="30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8" name="CasellaDiTesto 47"/>
          <p:cNvSpPr txBox="1"/>
          <p:nvPr/>
        </p:nvSpPr>
        <p:spPr>
          <a:xfrm>
            <a:off x="326751" y="1484784"/>
            <a:ext cx="66215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- every agent can fairly write its commands</a:t>
            </a:r>
            <a:endParaRPr lang="en-US" sz="2400" baseline="30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9" name="Pergamena 1 48"/>
          <p:cNvSpPr/>
          <p:nvPr/>
        </p:nvSpPr>
        <p:spPr>
          <a:xfrm>
            <a:off x="3059832" y="2276872"/>
            <a:ext cx="2448272" cy="2664296"/>
          </a:xfrm>
          <a:prstGeom prst="verticalScroll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2" name="AutoShape 5"/>
          <p:cNvSpPr>
            <a:spLocks noChangeArrowheads="1"/>
          </p:cNvSpPr>
          <p:nvPr/>
        </p:nvSpPr>
        <p:spPr bwMode="auto">
          <a:xfrm>
            <a:off x="1330871" y="5877272"/>
            <a:ext cx="504825" cy="503237"/>
          </a:xfrm>
          <a:prstGeom prst="smileyFace">
            <a:avLst>
              <a:gd name="adj" fmla="val 4653"/>
            </a:avLst>
          </a:prstGeom>
          <a:solidFill>
            <a:srgbClr val="FFCC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53" name="AutoShape 5"/>
          <p:cNvSpPr>
            <a:spLocks noChangeArrowheads="1"/>
          </p:cNvSpPr>
          <p:nvPr/>
        </p:nvSpPr>
        <p:spPr bwMode="auto">
          <a:xfrm>
            <a:off x="2987055" y="5877272"/>
            <a:ext cx="504825" cy="503237"/>
          </a:xfrm>
          <a:prstGeom prst="smileyFace">
            <a:avLst>
              <a:gd name="adj" fmla="val 4653"/>
            </a:avLst>
          </a:prstGeom>
          <a:solidFill>
            <a:srgbClr val="FFCC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54" name="AutoShape 5"/>
          <p:cNvSpPr>
            <a:spLocks noChangeArrowheads="1"/>
          </p:cNvSpPr>
          <p:nvPr/>
        </p:nvSpPr>
        <p:spPr bwMode="auto">
          <a:xfrm>
            <a:off x="4931271" y="5877272"/>
            <a:ext cx="504825" cy="503237"/>
          </a:xfrm>
          <a:prstGeom prst="smileyFace">
            <a:avLst>
              <a:gd name="adj" fmla="val 4653"/>
            </a:avLst>
          </a:prstGeom>
          <a:solidFill>
            <a:srgbClr val="FFCC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56" name="AutoShape 5"/>
          <p:cNvSpPr>
            <a:spLocks noChangeArrowheads="1"/>
          </p:cNvSpPr>
          <p:nvPr/>
        </p:nvSpPr>
        <p:spPr bwMode="auto">
          <a:xfrm>
            <a:off x="6515447" y="5877272"/>
            <a:ext cx="504825" cy="503237"/>
          </a:xfrm>
          <a:prstGeom prst="smileyFace">
            <a:avLst>
              <a:gd name="adj" fmla="val 4653"/>
            </a:avLst>
          </a:prstGeom>
          <a:solidFill>
            <a:srgbClr val="FFCC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19" name="Rettangolo 18"/>
          <p:cNvSpPr/>
          <p:nvPr/>
        </p:nvSpPr>
        <p:spPr>
          <a:xfrm>
            <a:off x="3563888" y="2708920"/>
            <a:ext cx="504056" cy="144016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3" name="Rettangolo 22"/>
          <p:cNvSpPr/>
          <p:nvPr/>
        </p:nvSpPr>
        <p:spPr>
          <a:xfrm>
            <a:off x="3563888" y="3253085"/>
            <a:ext cx="504056" cy="14401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4" name="Rettangolo 23"/>
          <p:cNvSpPr/>
          <p:nvPr/>
        </p:nvSpPr>
        <p:spPr>
          <a:xfrm>
            <a:off x="3563888" y="2986319"/>
            <a:ext cx="504056" cy="144016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5" name="Rettangolo 24"/>
          <p:cNvSpPr/>
          <p:nvPr/>
        </p:nvSpPr>
        <p:spPr>
          <a:xfrm>
            <a:off x="3563888" y="3522274"/>
            <a:ext cx="504056" cy="144016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6" name="Rettangolo 25"/>
          <p:cNvSpPr/>
          <p:nvPr/>
        </p:nvSpPr>
        <p:spPr>
          <a:xfrm>
            <a:off x="3563888" y="3807883"/>
            <a:ext cx="504056" cy="144016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7" name="CasellaDiTesto 26"/>
          <p:cNvSpPr txBox="1"/>
          <p:nvPr/>
        </p:nvSpPr>
        <p:spPr>
          <a:xfrm>
            <a:off x="3707904" y="3789040"/>
            <a:ext cx="3484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28" name="CasellaDiTesto 27"/>
          <p:cNvSpPr txBox="1"/>
          <p:nvPr/>
        </p:nvSpPr>
        <p:spPr>
          <a:xfrm>
            <a:off x="3707904" y="3941440"/>
            <a:ext cx="3484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29" name="CasellaDiTesto 28"/>
          <p:cNvSpPr txBox="1"/>
          <p:nvPr/>
        </p:nvSpPr>
        <p:spPr>
          <a:xfrm>
            <a:off x="3707904" y="4104473"/>
            <a:ext cx="3484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5" grpId="0" animBg="1"/>
      <p:bldP spid="26" grpId="0" animBg="1"/>
      <p:bldP spid="27" grpId="0"/>
      <p:bldP spid="28" grpId="0"/>
      <p:bldP spid="29" grpId="0"/>
    </p:bld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2825</Words>
  <Application>Microsoft Office PowerPoint</Application>
  <PresentationFormat>Presentazione su schermo (4:3)</PresentationFormat>
  <Paragraphs>585</Paragraphs>
  <Slides>84</Slides>
  <Notes>3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5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84</vt:i4>
      </vt:variant>
    </vt:vector>
  </HeadingPairs>
  <TitlesOfParts>
    <vt:vector size="90" baseType="lpstr">
      <vt:lpstr>Arial</vt:lpstr>
      <vt:lpstr>Book Antiqua</vt:lpstr>
      <vt:lpstr>Calibri</vt:lpstr>
      <vt:lpstr>Comic Sans MS</vt:lpstr>
      <vt:lpstr>Times New Roman</vt:lpstr>
      <vt:lpstr>Tema di Office</vt:lpstr>
      <vt:lpstr>Consensus &amp; fault tolerance: distributed and strategic aspects of the Blockchain technology</vt:lpstr>
      <vt:lpstr>Presentazione standard di PowerPoint</vt:lpstr>
      <vt:lpstr>Presentazione standard di PowerPoint</vt:lpstr>
      <vt:lpstr>the distributed ledger problem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how to solve the distributed ledger problem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the consensus  problem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Bitcoin system  (in a nutshell)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robustness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selfish mining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Thank you for your attention!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Improved Purely Additive Fault-Tolerant Spanners</dc:title>
  <dc:creator>Luciano</dc:creator>
  <cp:lastModifiedBy>luciano guala'</cp:lastModifiedBy>
  <cp:revision>444</cp:revision>
  <dcterms:created xsi:type="dcterms:W3CDTF">2015-09-05T11:17:37Z</dcterms:created>
  <dcterms:modified xsi:type="dcterms:W3CDTF">2022-01-20T23:57:45Z</dcterms:modified>
</cp:coreProperties>
</file>