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4"/>
  </p:notesMasterIdLst>
  <p:sldIdLst>
    <p:sldId id="518" r:id="rId2"/>
    <p:sldId id="520" r:id="rId3"/>
    <p:sldId id="519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2" r:id="rId25"/>
    <p:sldId id="541" r:id="rId26"/>
    <p:sldId id="543" r:id="rId27"/>
    <p:sldId id="544" r:id="rId28"/>
    <p:sldId id="620" r:id="rId29"/>
    <p:sldId id="619" r:id="rId30"/>
    <p:sldId id="623" r:id="rId31"/>
    <p:sldId id="624" r:id="rId32"/>
    <p:sldId id="625" r:id="rId33"/>
    <p:sldId id="626" r:id="rId34"/>
    <p:sldId id="627" r:id="rId35"/>
    <p:sldId id="628" r:id="rId36"/>
    <p:sldId id="629" r:id="rId37"/>
    <p:sldId id="630" r:id="rId38"/>
    <p:sldId id="631" r:id="rId39"/>
    <p:sldId id="662" r:id="rId40"/>
    <p:sldId id="632" r:id="rId41"/>
    <p:sldId id="663" r:id="rId42"/>
    <p:sldId id="664" r:id="rId43"/>
    <p:sldId id="665" r:id="rId44"/>
    <p:sldId id="633" r:id="rId45"/>
    <p:sldId id="634" r:id="rId46"/>
    <p:sldId id="635" r:id="rId47"/>
    <p:sldId id="636" r:id="rId48"/>
    <p:sldId id="637" r:id="rId49"/>
    <p:sldId id="638" r:id="rId50"/>
    <p:sldId id="639" r:id="rId51"/>
    <p:sldId id="640" r:id="rId52"/>
    <p:sldId id="641" r:id="rId53"/>
    <p:sldId id="642" r:id="rId54"/>
    <p:sldId id="643" r:id="rId55"/>
    <p:sldId id="644" r:id="rId56"/>
    <p:sldId id="645" r:id="rId57"/>
    <p:sldId id="646" r:id="rId58"/>
    <p:sldId id="647" r:id="rId59"/>
    <p:sldId id="648" r:id="rId60"/>
    <p:sldId id="649" r:id="rId61"/>
    <p:sldId id="650" r:id="rId62"/>
    <p:sldId id="651" r:id="rId63"/>
    <p:sldId id="652" r:id="rId64"/>
    <p:sldId id="653" r:id="rId65"/>
    <p:sldId id="654" r:id="rId66"/>
    <p:sldId id="655" r:id="rId67"/>
    <p:sldId id="656" r:id="rId68"/>
    <p:sldId id="657" r:id="rId69"/>
    <p:sldId id="658" r:id="rId70"/>
    <p:sldId id="659" r:id="rId71"/>
    <p:sldId id="660" r:id="rId72"/>
    <p:sldId id="661" r:id="rId7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33CC"/>
    <a:srgbClr val="00FF99"/>
    <a:srgbClr val="00FF00"/>
    <a:srgbClr val="33CC33"/>
    <a:srgbClr val="660066"/>
    <a:srgbClr val="6600CC"/>
    <a:srgbClr val="6666FF"/>
    <a:srgbClr val="9966FF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38" autoAdjust="0"/>
  </p:normalViewPr>
  <p:slideViewPr>
    <p:cSldViewPr>
      <p:cViewPr>
        <p:scale>
          <a:sx n="90" d="100"/>
          <a:sy n="90" d="100"/>
        </p:scale>
        <p:origin x="-141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DB8B4-EDD1-4E1B-990C-82F79AFA3E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A4678-7063-498F-B20F-FF6E2155271A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A4678-7063-498F-B20F-FF6E215527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A4678-7063-498F-B20F-FF6E215527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A4678-7063-498F-B20F-FF6E2155271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FAD0-161D-4FB5-9B30-839B7864DE1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A6C0-F259-4557-87C9-8DC2EC3C897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timroughgarden.org/f16/l/l9.pdf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ervizieditoriali.org/wp-content/uploads/et_temp/universit%C3%A0-19273_160x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437112"/>
            <a:ext cx="1224136" cy="122413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846640" cy="1944216"/>
          </a:xfrm>
          <a:noFill/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Consensus &amp; fault tolerance: distributed and strategic aspects of the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Blockchain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 technology</a:t>
            </a:r>
            <a:endParaRPr lang="en-US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3275856" y="5648673"/>
            <a:ext cx="2664296" cy="103252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 Rome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“Tor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Vergata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843808" y="3573016"/>
            <a:ext cx="3600400" cy="17526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Luciano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Gualà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563888" y="2708920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563888" y="3253085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563888" y="2986319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3563888" y="3522274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563888" y="3807883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3707904" y="378904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707904" y="394144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707904" y="4104473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11560" y="2492896"/>
            <a:ext cx="7200800" cy="339580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System: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259632" y="3069779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2329119" y="309008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node of the network (miners)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907704" y="3109069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Pergamena 1 30"/>
          <p:cNvSpPr/>
          <p:nvPr/>
        </p:nvSpPr>
        <p:spPr>
          <a:xfrm>
            <a:off x="1166358" y="3780656"/>
            <a:ext cx="639688" cy="584448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329119" y="37890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blockchain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907704" y="3808024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1238366" y="4797152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2339752" y="460453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block (of transactions) 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918337" y="4623519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containing a seq. of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Gruppo 64"/>
          <p:cNvGrpSpPr/>
          <p:nvPr/>
        </p:nvGrpSpPr>
        <p:grpSpPr>
          <a:xfrm>
            <a:off x="1979712" y="2996952"/>
            <a:ext cx="2233017" cy="2088232"/>
            <a:chOff x="1979712" y="2996952"/>
            <a:chExt cx="2233017" cy="2088232"/>
          </a:xfrm>
        </p:grpSpPr>
        <p:sp>
          <p:nvSpPr>
            <p:cNvPr id="12" name="Ovale 11"/>
            <p:cNvSpPr/>
            <p:nvPr/>
          </p:nvSpPr>
          <p:spPr>
            <a:xfrm>
              <a:off x="3203848" y="299695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483768" y="4581128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3203848" y="4581128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3707904" y="3501008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3707904" y="4149080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1979712" y="3501008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1979712" y="4149080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2483768" y="299695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AutoShape 5"/>
            <p:cNvSpPr>
              <a:spLocks noChangeArrowheads="1"/>
            </p:cNvSpPr>
            <p:nvPr/>
          </p:nvSpPr>
          <p:spPr bwMode="auto">
            <a:xfrm>
              <a:off x="2483768" y="2996952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3203079" y="2996952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3707135" y="3501827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AutoShape 5"/>
            <p:cNvSpPr>
              <a:spLocks noChangeArrowheads="1"/>
            </p:cNvSpPr>
            <p:nvPr/>
          </p:nvSpPr>
          <p:spPr bwMode="auto">
            <a:xfrm>
              <a:off x="3707904" y="4149899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203848" y="4581947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2483768" y="4578705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1979712" y="4149080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1979712" y="3492798"/>
              <a:ext cx="504825" cy="503237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2483768" y="3501008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asellaDiTesto 50"/>
          <p:cNvSpPr txBox="1"/>
          <p:nvPr/>
        </p:nvSpPr>
        <p:spPr>
          <a:xfrm>
            <a:off x="4716016" y="227687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network can be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used to exchange messages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Connettore 1 56"/>
          <p:cNvCxnSpPr/>
          <p:nvPr/>
        </p:nvCxnSpPr>
        <p:spPr>
          <a:xfrm flipV="1">
            <a:off x="2915816" y="2780928"/>
            <a:ext cx="2088232" cy="1224136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Pergamena 1 48"/>
          <p:cNvSpPr/>
          <p:nvPr/>
        </p:nvSpPr>
        <p:spPr>
          <a:xfrm>
            <a:off x="5436096" y="4509120"/>
            <a:ext cx="1224136" cy="1152128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CasellaDiTesto 63"/>
          <p:cNvSpPr txBox="1"/>
          <p:nvPr/>
        </p:nvSpPr>
        <p:spPr>
          <a:xfrm>
            <a:off x="2563986" y="364502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33454 -0.157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9" grpId="0" animBg="1"/>
      <p:bldP spid="49" grpId="1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6402442" y="116632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simple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987824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267744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987824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491880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491880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763688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763688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49"/>
          <p:cNvGrpSpPr/>
          <p:nvPr/>
        </p:nvGrpSpPr>
        <p:grpSpPr>
          <a:xfrm>
            <a:off x="2267744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asellaDiTesto 50"/>
          <p:cNvSpPr txBox="1"/>
          <p:nvPr/>
        </p:nvSpPr>
        <p:spPr>
          <a:xfrm>
            <a:off x="0" y="3356992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(trusted party)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611560" y="1268760"/>
            <a:ext cx="1152128" cy="129614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451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91680" y="1916832"/>
            <a:ext cx="648072" cy="648072"/>
          </a:xfrm>
          <a:prstGeom prst="rect">
            <a:avLst/>
          </a:prstGeom>
          <a:noFill/>
        </p:spPr>
      </p:pic>
      <p:cxnSp>
        <p:nvCxnSpPr>
          <p:cNvPr id="50" name="Connettore 1 49"/>
          <p:cNvCxnSpPr>
            <a:stCxn id="51" idx="0"/>
          </p:cNvCxnSpPr>
          <p:nvPr/>
        </p:nvCxnSpPr>
        <p:spPr>
          <a:xfrm flipV="1">
            <a:off x="845840" y="2636912"/>
            <a:ext cx="1133872" cy="72008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6402442" y="116632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simple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987824" y="1772816"/>
            <a:ext cx="504056" cy="504056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267744" y="335699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987824" y="3356992"/>
            <a:ext cx="504056" cy="504056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491880" y="227687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491880" y="2924944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763688" y="227687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763688" y="2924944"/>
            <a:ext cx="504056" cy="504056"/>
          </a:xfrm>
          <a:prstGeom prst="ellipse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1772816"/>
            <a:ext cx="504056" cy="504056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2267744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611560" y="1268760"/>
            <a:ext cx="1152128" cy="129614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451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91680" y="1916832"/>
            <a:ext cx="648072" cy="648072"/>
          </a:xfrm>
          <a:prstGeom prst="rect">
            <a:avLst/>
          </a:prstGeom>
          <a:noFill/>
        </p:spPr>
      </p:pic>
      <p:cxnSp>
        <p:nvCxnSpPr>
          <p:cNvPr id="50" name="Connettore 1 49"/>
          <p:cNvCxnSpPr/>
          <p:nvPr/>
        </p:nvCxnSpPr>
        <p:spPr>
          <a:xfrm flipV="1">
            <a:off x="935596" y="2636912"/>
            <a:ext cx="1044116" cy="72008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929068" y="1495417"/>
            <a:ext cx="504056" cy="144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0" y="3356992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(trusted party)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6402442" y="116632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simple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987824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267744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987824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491880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491880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763688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763688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2267744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611560" y="1268760"/>
            <a:ext cx="1152128" cy="129614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451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91680" y="1916832"/>
            <a:ext cx="648072" cy="648072"/>
          </a:xfrm>
          <a:prstGeom prst="rect">
            <a:avLst/>
          </a:prstGeom>
          <a:noFill/>
        </p:spPr>
      </p:pic>
      <p:cxnSp>
        <p:nvCxnSpPr>
          <p:cNvPr id="50" name="Connettore 1 49"/>
          <p:cNvCxnSpPr/>
          <p:nvPr/>
        </p:nvCxnSpPr>
        <p:spPr>
          <a:xfrm flipV="1">
            <a:off x="935596" y="2636912"/>
            <a:ext cx="1044116" cy="72008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929068" y="1495417"/>
            <a:ext cx="504056" cy="144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0" y="3356992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(trusted party)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6402442" y="116632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simple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987824" y="177281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267744" y="3356992"/>
            <a:ext cx="504056" cy="504056"/>
          </a:xfrm>
          <a:prstGeom prst="ellipse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987824" y="3356992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491880" y="2276872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491880" y="2924944"/>
            <a:ext cx="504056" cy="504056"/>
          </a:xfrm>
          <a:prstGeom prst="ellipse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763688" y="2276872"/>
            <a:ext cx="504056" cy="504056"/>
          </a:xfrm>
          <a:prstGeom prst="ellipse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763688" y="2924944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1772816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2267744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611560" y="1268760"/>
            <a:ext cx="1152128" cy="129614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451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91680" y="1916832"/>
            <a:ext cx="648072" cy="648072"/>
          </a:xfrm>
          <a:prstGeom prst="rect">
            <a:avLst/>
          </a:prstGeom>
          <a:noFill/>
        </p:spPr>
      </p:pic>
      <p:cxnSp>
        <p:nvCxnSpPr>
          <p:cNvPr id="50" name="Connettore 1 49"/>
          <p:cNvCxnSpPr/>
          <p:nvPr/>
        </p:nvCxnSpPr>
        <p:spPr>
          <a:xfrm flipV="1">
            <a:off x="935596" y="2636912"/>
            <a:ext cx="1044116" cy="72008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929068" y="1495417"/>
            <a:ext cx="504056" cy="144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920858" y="1722074"/>
            <a:ext cx="504056" cy="14401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043608" y="4564285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what if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fails?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1043608" y="50851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what if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not honest?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Parentesi graffa aperta 54"/>
          <p:cNvSpPr/>
          <p:nvPr/>
        </p:nvSpPr>
        <p:spPr>
          <a:xfrm rot="10800000">
            <a:off x="5652120" y="4653135"/>
            <a:ext cx="360040" cy="1008112"/>
          </a:xfrm>
          <a:prstGeom prst="leftBrac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5950785" y="467440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</a:p>
          <a:p>
            <a:pPr algn="ctr"/>
            <a:r>
              <a:rPr lang="en-US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tolerance</a:t>
            </a:r>
          </a:p>
        </p:txBody>
      </p:sp>
      <p:pic>
        <p:nvPicPr>
          <p:cNvPr id="74754" name="Picture 2" descr="Risultati immagini per doubt em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1512168" cy="1512169"/>
          </a:xfrm>
          <a:prstGeom prst="rect">
            <a:avLst/>
          </a:prstGeom>
          <a:noFill/>
        </p:spPr>
      </p:pic>
      <p:sp>
        <p:nvSpPr>
          <p:cNvPr id="57" name="Fumetto 4 56"/>
          <p:cNvSpPr/>
          <p:nvPr/>
        </p:nvSpPr>
        <p:spPr>
          <a:xfrm>
            <a:off x="6012160" y="836712"/>
            <a:ext cx="2736304" cy="1728192"/>
          </a:xfrm>
          <a:prstGeom prst="cloudCallout">
            <a:avLst>
              <a:gd name="adj1" fmla="val -16365"/>
              <a:gd name="adj2" fmla="val 828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6588224" y="119675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it really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distributed?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0" y="3356992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(trusted party)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1032975" y="162880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1032975" y="178120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1032975" y="1944233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 animBg="1"/>
      <p:bldP spid="56" grpId="0"/>
      <p:bldP spid="57" grpId="0" animBg="1"/>
      <p:bldP spid="58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496744" y="116632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better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5076056" y="1196752"/>
            <a:ext cx="3888432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Consistency: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nodes always agree on the current state of the ledger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5076056" y="2852936"/>
            <a:ext cx="3888432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Eventual consistency: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nodes eventually agree on the current state of the ledger (if no new updates are issued)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496744" y="116632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better solution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5076056" y="1196752"/>
            <a:ext cx="3888432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Consistency: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nodes always agree on the current state of the ledger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5076056" y="2852936"/>
            <a:ext cx="3888432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Eventual consistency: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nodes eventually agree on the current state of the ledger (if no new updates are issued)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1763688" y="1165027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763688" y="1319502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1763688" y="1484784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1619672" y="4365278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1619672" y="4519753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1619672" y="4685035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2483768" y="4373488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2483768" y="4527963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/>
          <p:cNvSpPr/>
          <p:nvPr/>
        </p:nvSpPr>
        <p:spPr>
          <a:xfrm>
            <a:off x="2483768" y="4693245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2636168" y="1205136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2636168" y="1359611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636168" y="1524893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/>
          <p:cNvSpPr/>
          <p:nvPr/>
        </p:nvSpPr>
        <p:spPr>
          <a:xfrm>
            <a:off x="3635896" y="2061022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3635896" y="2215497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ttangolo 77"/>
          <p:cNvSpPr/>
          <p:nvPr/>
        </p:nvSpPr>
        <p:spPr>
          <a:xfrm>
            <a:off x="3635896" y="2380779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ttangolo 78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ttangolo 79"/>
          <p:cNvSpPr/>
          <p:nvPr/>
        </p:nvSpPr>
        <p:spPr>
          <a:xfrm>
            <a:off x="3563888" y="3213150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ttangolo 80"/>
          <p:cNvSpPr/>
          <p:nvPr/>
        </p:nvSpPr>
        <p:spPr>
          <a:xfrm>
            <a:off x="3563888" y="3367625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/>
          <p:cNvSpPr/>
          <p:nvPr/>
        </p:nvSpPr>
        <p:spPr>
          <a:xfrm>
            <a:off x="3563888" y="3532907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82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83"/>
          <p:cNvSpPr/>
          <p:nvPr/>
        </p:nvSpPr>
        <p:spPr>
          <a:xfrm>
            <a:off x="611560" y="3159985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ttangolo 84"/>
          <p:cNvSpPr/>
          <p:nvPr/>
        </p:nvSpPr>
        <p:spPr>
          <a:xfrm>
            <a:off x="611560" y="3314460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611560" y="3479742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Rettangolo 87"/>
          <p:cNvSpPr/>
          <p:nvPr/>
        </p:nvSpPr>
        <p:spPr>
          <a:xfrm>
            <a:off x="683568" y="2061022"/>
            <a:ext cx="288032" cy="1121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Rettangolo 88"/>
          <p:cNvSpPr/>
          <p:nvPr/>
        </p:nvSpPr>
        <p:spPr>
          <a:xfrm>
            <a:off x="683568" y="2215497"/>
            <a:ext cx="288032" cy="1121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Rettangolo 89"/>
          <p:cNvSpPr/>
          <p:nvPr/>
        </p:nvSpPr>
        <p:spPr>
          <a:xfrm>
            <a:off x="683568" y="2380779"/>
            <a:ext cx="288032" cy="1121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656184"/>
          </a:xfrm>
          <a:noFill/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how to solve the distributed ledger problem</a:t>
            </a:r>
            <a:endParaRPr lang="en-US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uppo 50"/>
          <p:cNvGrpSpPr/>
          <p:nvPr/>
        </p:nvGrpSpPr>
        <p:grpSpPr>
          <a:xfrm>
            <a:off x="1115616" y="1772816"/>
            <a:ext cx="2232248" cy="2088232"/>
            <a:chOff x="1115616" y="1772816"/>
            <a:chExt cx="2232248" cy="2088232"/>
          </a:xfrm>
        </p:grpSpPr>
        <p:sp>
          <p:nvSpPr>
            <p:cNvPr id="12" name="Ovale 11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29" name="Connettore 1 28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1 32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44625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Understanding </a:t>
            </a:r>
          </a:p>
          <a:p>
            <a:pPr algn="ctr"/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technology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isultati immagini per block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168796" cy="4032448"/>
          </a:xfrm>
          <a:prstGeom prst="rect">
            <a:avLst/>
          </a:prstGeom>
          <a:noFill/>
        </p:spPr>
      </p:pic>
      <p:grpSp>
        <p:nvGrpSpPr>
          <p:cNvPr id="2" name="Gruppo 70"/>
          <p:cNvGrpSpPr/>
          <p:nvPr/>
        </p:nvGrpSpPr>
        <p:grpSpPr>
          <a:xfrm>
            <a:off x="2604095" y="2060848"/>
            <a:ext cx="4056137" cy="3979135"/>
            <a:chOff x="2604095" y="2060848"/>
            <a:chExt cx="4056137" cy="3979135"/>
          </a:xfrm>
        </p:grpSpPr>
        <p:sp>
          <p:nvSpPr>
            <p:cNvPr id="14" name="Esagono 13"/>
            <p:cNvSpPr/>
            <p:nvPr/>
          </p:nvSpPr>
          <p:spPr>
            <a:xfrm rot="19902844">
              <a:off x="2604095" y="2060848"/>
              <a:ext cx="4056137" cy="3672408"/>
            </a:xfrm>
            <a:prstGeom prst="hexagon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1 15"/>
            <p:cNvCxnSpPr>
              <a:stCxn id="14" idx="4"/>
            </p:cNvCxnSpPr>
            <p:nvPr/>
          </p:nvCxnSpPr>
          <p:spPr>
            <a:xfrm>
              <a:off x="2784609" y="2806085"/>
              <a:ext cx="1715383" cy="112697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>
              <a:endCxn id="14" idx="0"/>
            </p:cNvCxnSpPr>
            <p:nvPr/>
          </p:nvCxnSpPr>
          <p:spPr>
            <a:xfrm flipV="1">
              <a:off x="4499992" y="2936007"/>
              <a:ext cx="1918076" cy="9859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>
              <a:stCxn id="14" idx="2"/>
            </p:cNvCxnSpPr>
            <p:nvPr/>
          </p:nvCxnSpPr>
          <p:spPr>
            <a:xfrm flipH="1" flipV="1">
              <a:off x="4499992" y="3933056"/>
              <a:ext cx="24867" cy="210692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CasellaDiTesto 71"/>
          <p:cNvSpPr txBox="1"/>
          <p:nvPr/>
        </p:nvSpPr>
        <p:spPr>
          <a:xfrm>
            <a:off x="3563888" y="253528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cryptography 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2843808" y="396615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distributed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computing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4644008" y="400506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403" y="175790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6623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980" y="2914311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031" y="334635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10186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111" y="1762183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13108 -0.1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482 -0.2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13785 -0.1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19288 -0.006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347 L -0.19687 -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3906 0.17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06962 0.2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403" y="175790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6623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980" y="2914311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111" y="1762183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116" y="3335726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 descr="http://www.comune.veroli.fr.it/wp-content/uploads/2014/11/mail-0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66239"/>
            <a:ext cx="647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ttangolo 66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13785 -0.1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19288 -0.006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347 L -0.19687 -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3906 0.17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06962 0.23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8368 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18976 0.0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957588" y="116632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distributed ledger via repeated consensus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3975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619672" y="335699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39752" y="335699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843808" y="227687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15616" y="2924944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619672" y="1772816"/>
            <a:ext cx="504056" cy="504056"/>
          </a:xfrm>
          <a:prstGeom prst="ellipse">
            <a:avLst/>
          </a:prstGeom>
          <a:solidFill>
            <a:srgbClr val="0033C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9"/>
          <p:cNvGrpSpPr/>
          <p:nvPr/>
        </p:nvGrpSpPr>
        <p:grpSpPr>
          <a:xfrm>
            <a:off x="1619672" y="2276872"/>
            <a:ext cx="1224136" cy="1093035"/>
            <a:chOff x="2483768" y="3501008"/>
            <a:chExt cx="1224136" cy="1093035"/>
          </a:xfrm>
        </p:grpSpPr>
        <p:cxnSp>
          <p:nvCxnSpPr>
            <p:cNvPr id="29" name="Connettore 1 28"/>
            <p:cNvCxnSpPr/>
            <p:nvPr/>
          </p:nvCxnSpPr>
          <p:spPr>
            <a:xfrm flipV="1">
              <a:off x="2483768" y="3753036"/>
              <a:ext cx="0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 flipV="1">
              <a:off x="2735796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H="1" flipV="1">
              <a:off x="2735796" y="3501008"/>
              <a:ext cx="972107" cy="881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2735796" y="3501008"/>
              <a:ext cx="51954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2735796" y="350100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2787750" y="4581128"/>
              <a:ext cx="668126" cy="10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3455876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3455876" y="4382336"/>
              <a:ext cx="252027" cy="198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483768" y="3501008"/>
              <a:ext cx="25202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483768" y="3501008"/>
              <a:ext cx="252028" cy="889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787750" y="4382336"/>
              <a:ext cx="920153" cy="2092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787750" y="3753036"/>
              <a:ext cx="920154" cy="8385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2787750" y="3501008"/>
              <a:ext cx="668126" cy="1090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H="1" flipV="1">
              <a:off x="2483768" y="4390405"/>
              <a:ext cx="303982" cy="2012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H="1">
              <a:off x="2483768" y="3753036"/>
              <a:ext cx="1224136" cy="637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2483768" y="4382336"/>
              <a:ext cx="1224135" cy="18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455876" y="3501008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483768" y="3501008"/>
              <a:ext cx="972108" cy="252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83768" y="4401108"/>
              <a:ext cx="994586" cy="192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ergamena 1 48"/>
          <p:cNvSpPr/>
          <p:nvPr/>
        </p:nvSpPr>
        <p:spPr>
          <a:xfrm>
            <a:off x="395536" y="165248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Pergamena 1 52"/>
          <p:cNvSpPr/>
          <p:nvPr/>
        </p:nvSpPr>
        <p:spPr>
          <a:xfrm>
            <a:off x="1475656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ergamena 1 53"/>
          <p:cNvSpPr/>
          <p:nvPr/>
        </p:nvSpPr>
        <p:spPr>
          <a:xfrm>
            <a:off x="2339752" y="764704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ergamena 1 54"/>
          <p:cNvSpPr/>
          <p:nvPr/>
        </p:nvSpPr>
        <p:spPr>
          <a:xfrm>
            <a:off x="3347864" y="16418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Pergamena 1 55"/>
          <p:cNvSpPr/>
          <p:nvPr/>
        </p:nvSpPr>
        <p:spPr>
          <a:xfrm>
            <a:off x="323528" y="2732609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ergamena 1 56"/>
          <p:cNvSpPr/>
          <p:nvPr/>
        </p:nvSpPr>
        <p:spPr>
          <a:xfrm>
            <a:off x="3275856" y="2772718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ergamena 1 57"/>
          <p:cNvSpPr/>
          <p:nvPr/>
        </p:nvSpPr>
        <p:spPr>
          <a:xfrm>
            <a:off x="1331640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rgamena 1 58"/>
          <p:cNvSpPr/>
          <p:nvPr/>
        </p:nvSpPr>
        <p:spPr>
          <a:xfrm>
            <a:off x="2195736" y="3933056"/>
            <a:ext cx="864096" cy="984423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932040" y="1484784"/>
            <a:ext cx="3888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repeat: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067846" y="1916832"/>
            <a:ext cx="40324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each node supports its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076056" y="2350041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exchange messages to get an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agreement on the winning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76056" y="3429000"/>
            <a:ext cx="40324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every node updates its (local)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ledger with the winning 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command </a:t>
            </a:r>
            <a:endParaRPr lang="en-US" sz="2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763688" y="1012627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619672" y="421287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2483768" y="4221088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2636168" y="1052736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3635896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3563888" y="3060750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611560" y="3007585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683568" y="1908622"/>
            <a:ext cx="288032" cy="1121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1763688" y="1165027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1619672" y="4365278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/>
          <p:cNvSpPr/>
          <p:nvPr/>
        </p:nvSpPr>
        <p:spPr>
          <a:xfrm>
            <a:off x="2483768" y="4373488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2636168" y="1205136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3635896" y="2061022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3563888" y="3213150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611560" y="3159985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683568" y="2061022"/>
            <a:ext cx="288032" cy="11211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656184"/>
          </a:xfrm>
          <a:noFill/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Bitcoin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 system </a:t>
            </a:r>
            <a:b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(in a nutshell)</a:t>
            </a:r>
            <a:endParaRPr lang="en-US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39085" y="5805264"/>
            <a:ext cx="48768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dirty="0" smtClean="0"/>
              <a:t>Tim </a:t>
            </a:r>
            <a:r>
              <a:rPr lang="it-IT" dirty="0" err="1" smtClean="0"/>
              <a:t>Roughgarden</a:t>
            </a:r>
            <a:r>
              <a:rPr lang="en-US" altLang="zh-CN" dirty="0" smtClean="0">
                <a:ea typeface="宋体" pitchFamily="2" charset="-122"/>
              </a:rPr>
              <a:t>, </a:t>
            </a:r>
            <a:r>
              <a:rPr lang="en-US" altLang="zh-CN" dirty="0" smtClean="0">
                <a:solidFill>
                  <a:srgbClr val="800080"/>
                </a:solidFill>
                <a:ea typeface="宋体" pitchFamily="2" charset="-122"/>
              </a:rPr>
              <a:t>Incentives in Computer Science</a:t>
            </a:r>
          </a:p>
          <a:p>
            <a:pPr algn="r"/>
            <a:r>
              <a:rPr lang="en-US" altLang="zh-CN" dirty="0" smtClean="0">
                <a:ea typeface="宋体" pitchFamily="2" charset="-122"/>
              </a:rPr>
              <a:t>Lecture #9: Incentives in </a:t>
            </a:r>
            <a:r>
              <a:rPr lang="en-US" altLang="zh-CN" dirty="0" err="1" smtClean="0">
                <a:ea typeface="宋体" pitchFamily="2" charset="-122"/>
              </a:rPr>
              <a:t>Bitcoin</a:t>
            </a:r>
            <a:r>
              <a:rPr lang="en-US" altLang="zh-CN" dirty="0" smtClean="0">
                <a:ea typeface="宋体" pitchFamily="2" charset="-122"/>
              </a:rPr>
              <a:t> Mining</a:t>
            </a:r>
            <a:r>
              <a:rPr lang="en-US" dirty="0" smtClean="0">
                <a:ea typeface="宋体" pitchFamily="2" charset="-122"/>
              </a:rPr>
              <a:t>, </a:t>
            </a:r>
            <a:br>
              <a:rPr lang="en-US" dirty="0" smtClean="0">
                <a:ea typeface="宋体" pitchFamily="2" charset="-122"/>
              </a:rPr>
            </a:br>
            <a:r>
              <a:rPr lang="en-US" dirty="0" smtClean="0">
                <a:ea typeface="宋体" pitchFamily="2" charset="-122"/>
              </a:rPr>
              <a:t> </a:t>
            </a:r>
            <a:r>
              <a:rPr lang="it-IT" dirty="0" smtClean="0">
                <a:hlinkClick r:id="rId2"/>
              </a:rPr>
              <a:t>http://timroughgarden.org/f16/l/l9.pdf</a:t>
            </a:r>
            <a:endParaRPr lang="en-US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1052736"/>
            <a:ext cx="7632848" cy="411394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transaction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1550401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One or more senders.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One or more receivers.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The amount of BTC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Bitcoins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transferred from each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sender to each receiver.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A proof of ownership of the coins being transferred,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in the form of a pointer back to most recent transactions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involving the transferred coins.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A transaction fee, paid by the sender to the authorizer of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the transaction.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Transactions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44625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Understanding </a:t>
            </a:r>
          </a:p>
          <a:p>
            <a:pPr algn="ctr"/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technology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isultati immagini per block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168796" cy="4032448"/>
          </a:xfrm>
          <a:prstGeom prst="rect">
            <a:avLst/>
          </a:prstGeom>
          <a:noFill/>
        </p:spPr>
      </p:pic>
      <p:sp>
        <p:nvSpPr>
          <p:cNvPr id="14" name="Esagono 13"/>
          <p:cNvSpPr/>
          <p:nvPr/>
        </p:nvSpPr>
        <p:spPr>
          <a:xfrm rot="19902844">
            <a:off x="2604095" y="2060848"/>
            <a:ext cx="4056137" cy="3672408"/>
          </a:xfrm>
          <a:prstGeom prst="hexagon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4"/>
          </p:cNvCxnSpPr>
          <p:nvPr/>
        </p:nvCxnSpPr>
        <p:spPr>
          <a:xfrm>
            <a:off x="2784609" y="2806085"/>
            <a:ext cx="1715383" cy="112697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endCxn id="14" idx="0"/>
          </p:cNvCxnSpPr>
          <p:nvPr/>
        </p:nvCxnSpPr>
        <p:spPr>
          <a:xfrm flipV="1">
            <a:off x="4499992" y="2936007"/>
            <a:ext cx="1918076" cy="9859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3563888" y="253528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cryptography 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2843808" y="396615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distributed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computing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4644008" y="400506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game theory</a:t>
            </a:r>
          </a:p>
        </p:txBody>
      </p:sp>
      <p:cxnSp>
        <p:nvCxnSpPr>
          <p:cNvPr id="75" name="Connettore 1 74"/>
          <p:cNvCxnSpPr/>
          <p:nvPr/>
        </p:nvCxnSpPr>
        <p:spPr>
          <a:xfrm flipH="1" flipV="1">
            <a:off x="6419341" y="2924944"/>
            <a:ext cx="24867" cy="210692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14" idx="3"/>
          </p:cNvCxnSpPr>
          <p:nvPr/>
        </p:nvCxnSpPr>
        <p:spPr>
          <a:xfrm flipH="1" flipV="1">
            <a:off x="2808309" y="2823461"/>
            <a:ext cx="37950" cy="203463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>
            <a:stCxn id="14" idx="2"/>
            <a:endCxn id="14" idx="3"/>
          </p:cNvCxnSpPr>
          <p:nvPr/>
        </p:nvCxnSpPr>
        <p:spPr>
          <a:xfrm flipH="1" flipV="1">
            <a:off x="2846259" y="4858097"/>
            <a:ext cx="1678600" cy="118188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>
            <a:stCxn id="14" idx="1"/>
            <a:endCxn id="14" idx="2"/>
          </p:cNvCxnSpPr>
          <p:nvPr/>
        </p:nvCxnSpPr>
        <p:spPr>
          <a:xfrm flipH="1">
            <a:off x="4524859" y="4988019"/>
            <a:ext cx="1954859" cy="105196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flipH="1" flipV="1">
            <a:off x="4499992" y="3933056"/>
            <a:ext cx="24867" cy="21069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ottotitolo 2"/>
          <p:cNvSpPr txBox="1">
            <a:spLocks/>
          </p:cNvSpPr>
          <p:nvPr/>
        </p:nvSpPr>
        <p:spPr>
          <a:xfrm>
            <a:off x="3635896" y="4149080"/>
            <a:ext cx="1800200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0033CC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fault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tolerance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Transactions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12474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transaction is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valid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if: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has been cryptographically signed by all of the senders.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senders really do own the coins being transferred.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27584" y="1772816"/>
            <a:ext cx="0" cy="936104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91952" y="2708920"/>
            <a:ext cx="2943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This can be verified using the senders’ public keys.</a:t>
            </a:r>
            <a:endParaRPr lang="en-US" sz="2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539552" y="2204864"/>
            <a:ext cx="0" cy="180020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67544" y="3689737"/>
            <a:ext cx="852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This can be verified as follows: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transactions are broadcast to all other users (through a peer-to-peer network); 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users keep track of all transactions that have ever been 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thus, everyone knows everyone’s current balance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5325015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the record of all the authorized transactions.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Transactions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124744"/>
            <a:ext cx="84969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important questions: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do transactions get authorized and added to the ledger?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(Traditionally, this would done by a centralized entity like a bank.)</a:t>
            </a:r>
            <a:b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Bitcoins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get created in the first place?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(Traditionally, money is printed by the government.)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Blocks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55679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contains: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or more transactions.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hash of the previous block.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(I.e., a bunch of bits that can be set arbitrarily.)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683568" y="2636912"/>
            <a:ext cx="576064" cy="1008112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23528" y="3573016"/>
            <a:ext cx="852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This imposes a natural linked list-type structure on the ledger: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predecessor of a block 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being the block 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whose hash matches the hash stored in 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5536" y="90872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Transactions are added to the ledger in groups, known as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763979" y="5805264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1 16"/>
          <p:cNvCxnSpPr>
            <a:stCxn id="18" idx="1"/>
            <a:endCxn id="14" idx="3"/>
          </p:cNvCxnSpPr>
          <p:nvPr/>
        </p:nvCxnSpPr>
        <p:spPr>
          <a:xfrm flipH="1">
            <a:off x="3772091" y="6129300"/>
            <a:ext cx="288032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4060123" y="5805264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>
            <a:stCxn id="14" idx="1"/>
            <a:endCxn id="22" idx="3"/>
          </p:cNvCxnSpPr>
          <p:nvPr/>
        </p:nvCxnSpPr>
        <p:spPr>
          <a:xfrm flipH="1">
            <a:off x="2403939" y="6129300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1395827" y="5805264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24" idx="1"/>
            <a:endCxn id="18" idx="3"/>
          </p:cNvCxnSpPr>
          <p:nvPr/>
        </p:nvCxnSpPr>
        <p:spPr>
          <a:xfrm flipH="1">
            <a:off x="5068235" y="6129300"/>
            <a:ext cx="296242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5364477" y="5805264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1601218" y="5868741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953478" y="5868741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204139" y="5877272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556399" y="585810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31" name="Connettore 1 30"/>
          <p:cNvCxnSpPr/>
          <p:nvPr/>
        </p:nvCxnSpPr>
        <p:spPr>
          <a:xfrm flipH="1">
            <a:off x="6377435" y="6125195"/>
            <a:ext cx="296242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841382" y="5650615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203848" y="49940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Blockchain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4" grpId="0" animBg="1"/>
      <p:bldP spid="18" grpId="0" animBg="1"/>
      <p:bldP spid="22" grpId="0" animBg="1"/>
      <p:bldP spid="24" grpId="0" animBg="1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Blockchain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83264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Some issues: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do new blocks get added to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Who can do it?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Why should they bother?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can we make sure that everybody agrees on the contents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23528" y="3429000"/>
            <a:ext cx="8748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Two key ingredients: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Any user can authorize a block.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incentivizes users to do authorizations through explicit monetary rewards (in BTC, naturally).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Authorizing a new block of transactions involves a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proof of work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meaning that the authorizer has to solve a computationally difficult puzzle.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Computational difficult puzzle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83264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block </a:t>
            </a:r>
            <a:r>
              <a:rPr lang="en-US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valid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n-US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is sufficiently close to 0.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31115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pre-agreed upon hash function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(currently, SHA-256)</a:t>
            </a:r>
          </a:p>
        </p:txBody>
      </p:sp>
      <p:sp>
        <p:nvSpPr>
          <p:cNvPr id="8" name="Parentesi graffa aperta 7"/>
          <p:cNvSpPr/>
          <p:nvPr/>
        </p:nvSpPr>
        <p:spPr>
          <a:xfrm rot="16200000">
            <a:off x="4968044" y="80628"/>
            <a:ext cx="360040" cy="259228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148478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leading </a:t>
            </a:r>
            <a:r>
              <a:rPr lang="en-US" sz="2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bits of </a:t>
            </a:r>
            <a:r>
              <a:rPr lang="en-US" sz="2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should all be 0, where </a:t>
            </a:r>
            <a:r>
              <a:rPr lang="en-US" sz="2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is a parameter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227687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block contains: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transactions, the hash of the previous block, the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nonce</a:t>
            </a:r>
          </a:p>
        </p:txBody>
      </p:sp>
      <p:sp>
        <p:nvSpPr>
          <p:cNvPr id="11" name="Parentesi graffa aperta 10"/>
          <p:cNvSpPr/>
          <p:nvPr/>
        </p:nvSpPr>
        <p:spPr>
          <a:xfrm rot="16200000">
            <a:off x="6840252" y="2744924"/>
            <a:ext cx="360040" cy="86409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220072" y="329717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has to be set properly set in order to make the block valid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432619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parameter </a:t>
            </a:r>
            <a:r>
              <a:rPr lang="en-US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chosen to keep the rate of valid block creation roughly every ten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 Rewards and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Mining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83264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mining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the process of finding new valid blocks.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311151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miner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chooses a subset of the transactions;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inserts the hash of the current last block;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arbitrarily set the bits in the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(and hope that the resulting block is valid).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15616" y="4077072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accepted belief is that there is no algorithm for finding a valid block that is smarter or faster than random guessing or exhaustive search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364502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 cryptographic hash function</a:t>
            </a:r>
          </a:p>
        </p:txBody>
      </p:sp>
      <p:pic>
        <p:nvPicPr>
          <p:cNvPr id="14" name="Immagine 1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284984"/>
            <a:ext cx="364840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Block Rewards and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Mining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764118"/>
            <a:ext cx="8496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reward that a miner gets for adding a new (valid) block to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has two ingredients: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flat reward that does not depend on the contents of the block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(When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debuted this reward was 50 BTC, but the protocol dictates that this amount gets cut in half every four years. Currently, it is 12.5.)</a:t>
            </a:r>
            <a:b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sum of the transaction fees of the transactions in the block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(Currently, transaction fees are non-zero but typically constitute only a few percent of the overall reward.)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436510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remark: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a new block is the only way that new money gets printed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5190291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miner gets the new mined BTCs as special transaction inserted into the mined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Forks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764704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When a new valid block has been found: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miner is supposed to immediately broadcast it across the entire network, so that it gets appended to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blockchain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someone else announces a new valid block first, then the miner restarts this procedure, now using only transactions not already authorized by the new block, and using the hash of the new block.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38610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two miners solve a block at roughly the same time: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47664" y="51043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" idx="1"/>
            <a:endCxn id="9" idx="3"/>
          </p:cNvCxnSpPr>
          <p:nvPr/>
        </p:nvCxnSpPr>
        <p:spPr>
          <a:xfrm flipH="1">
            <a:off x="2555776" y="5428384"/>
            <a:ext cx="288032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2843808" y="51043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9" idx="1"/>
            <a:endCxn id="13" idx="3"/>
          </p:cNvCxnSpPr>
          <p:nvPr/>
        </p:nvCxnSpPr>
        <p:spPr>
          <a:xfrm flipH="1">
            <a:off x="1187624" y="5428384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79512" y="51043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5" idx="1"/>
            <a:endCxn id="11" idx="3"/>
          </p:cNvCxnSpPr>
          <p:nvPr/>
        </p:nvCxnSpPr>
        <p:spPr>
          <a:xfrm flipH="1">
            <a:off x="3851920" y="4905164"/>
            <a:ext cx="296242" cy="52322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148162" y="458112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84903" y="516782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37163" y="516782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987824" y="517635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340084" y="463397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0" name="Connettore 1 19"/>
          <p:cNvCxnSpPr>
            <a:stCxn id="24" idx="1"/>
            <a:endCxn id="11" idx="3"/>
          </p:cNvCxnSpPr>
          <p:nvPr/>
        </p:nvCxnSpPr>
        <p:spPr>
          <a:xfrm flipH="1" flipV="1">
            <a:off x="3851920" y="5428384"/>
            <a:ext cx="309298" cy="487315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868144" y="52100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161218" y="559166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353140" y="564450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516081" y="5466490"/>
            <a:ext cx="42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3" grpId="0" animBg="1"/>
      <p:bldP spid="15" grpId="0" animBg="1"/>
      <p:bldP spid="16" grpId="0"/>
      <p:bldP spid="17" grpId="0"/>
      <p:bldP spid="18" grpId="0"/>
      <p:bldP spid="19" grpId="0"/>
      <p:bldP spid="22" grpId="0"/>
      <p:bldP spid="24" grpId="0" animBg="1"/>
      <p:bldP spid="25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Forks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76470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Intended behavior when there is a fork: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user should regard the longest branch as the valid one;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break ties according to the block that it heard about first.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123728" y="337373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" idx="1"/>
            <a:endCxn id="9" idx="3"/>
          </p:cNvCxnSpPr>
          <p:nvPr/>
        </p:nvCxnSpPr>
        <p:spPr>
          <a:xfrm flipH="1">
            <a:off x="3131840" y="3697769"/>
            <a:ext cx="288032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3419872" y="337373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9" idx="1"/>
            <a:endCxn id="13" idx="3"/>
          </p:cNvCxnSpPr>
          <p:nvPr/>
        </p:nvCxnSpPr>
        <p:spPr>
          <a:xfrm flipH="1">
            <a:off x="1763688" y="3697769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755576" y="337373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5" idx="1"/>
            <a:endCxn id="11" idx="3"/>
          </p:cNvCxnSpPr>
          <p:nvPr/>
        </p:nvCxnSpPr>
        <p:spPr>
          <a:xfrm flipH="1">
            <a:off x="4427984" y="3174549"/>
            <a:ext cx="296242" cy="52322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724226" y="285051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960967" y="343721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313227" y="343721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563888" y="3445741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916148" y="290335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0" name="Connettore 1 19"/>
          <p:cNvCxnSpPr>
            <a:stCxn id="24" idx="1"/>
            <a:endCxn id="11" idx="3"/>
          </p:cNvCxnSpPr>
          <p:nvPr/>
        </p:nvCxnSpPr>
        <p:spPr>
          <a:xfrm flipH="1" flipV="1">
            <a:off x="4427984" y="3697769"/>
            <a:ext cx="309298" cy="487315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619672" y="249289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737282" y="38610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929204" y="391389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092145" y="3735875"/>
            <a:ext cx="42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1" name="Connettore 1 20"/>
          <p:cNvCxnSpPr>
            <a:stCxn id="23" idx="1"/>
            <a:endCxn id="15" idx="3"/>
          </p:cNvCxnSpPr>
          <p:nvPr/>
        </p:nvCxnSpPr>
        <p:spPr>
          <a:xfrm flipH="1" flipV="1">
            <a:off x="5732338" y="3174549"/>
            <a:ext cx="432048" cy="2423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6164386" y="285293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6356308" y="290578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9" name="Ovale 28"/>
          <p:cNvSpPr/>
          <p:nvPr/>
        </p:nvSpPr>
        <p:spPr>
          <a:xfrm>
            <a:off x="4499992" y="3573016"/>
            <a:ext cx="1512168" cy="122413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4436368" y="4901098"/>
            <a:ext cx="2943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“orphaned” block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9" grpId="0" animBg="1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656184"/>
          </a:xfrm>
          <a:noFill/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robustness</a:t>
            </a:r>
            <a:endParaRPr lang="en-US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656184"/>
          </a:xfrm>
          <a:noFill/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the distributed ledger problem</a:t>
            </a:r>
            <a:endParaRPr lang="en-US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47477" y="5805264"/>
            <a:ext cx="6068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dirty="0" smtClean="0"/>
              <a:t>Roger </a:t>
            </a:r>
            <a:r>
              <a:rPr lang="it-IT" dirty="0" err="1" smtClean="0"/>
              <a:t>Wattenhofer</a:t>
            </a:r>
            <a:r>
              <a:rPr lang="en-US" altLang="zh-CN" dirty="0" smtClean="0">
                <a:ea typeface="宋体" pitchFamily="2" charset="-122"/>
              </a:rPr>
              <a:t>,</a:t>
            </a:r>
          </a:p>
          <a:p>
            <a:pPr algn="r"/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800080"/>
                </a:solidFill>
                <a:ea typeface="宋体" pitchFamily="2" charset="-122"/>
              </a:rPr>
              <a:t>Distributed Ledger Technology – The science of th</a:t>
            </a:r>
            <a:r>
              <a:rPr lang="en-US" altLang="zh-CN" dirty="0" smtClean="0">
                <a:solidFill>
                  <a:srgbClr val="800080"/>
                </a:solidFill>
                <a:ea typeface="宋体" pitchFamily="2" charset="-122"/>
              </a:rPr>
              <a:t>e </a:t>
            </a:r>
            <a:r>
              <a:rPr lang="en-US" altLang="zh-CN" dirty="0" err="1" smtClean="0">
                <a:solidFill>
                  <a:srgbClr val="800080"/>
                </a:solidFill>
                <a:ea typeface="宋体" pitchFamily="2" charset="-122"/>
              </a:rPr>
              <a:t>Blockchain</a:t>
            </a:r>
            <a:endParaRPr lang="en-US" altLang="zh-CN" dirty="0" smtClean="0">
              <a:solidFill>
                <a:srgbClr val="80008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988840"/>
            <a:ext cx="7632848" cy="195951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Mining Protocol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630521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work on the next block to be added to the longest chain  </a:t>
            </a:r>
          </a:p>
          <a:p>
            <a:pPr>
              <a:buFontTx/>
              <a:buChar char="-"/>
            </a:pP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announce the solved block as soon as you get it</a:t>
            </a:r>
          </a:p>
          <a:p>
            <a:pPr>
              <a:buFontTx/>
              <a:buChar char="-"/>
            </a:pP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465603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Does a miner have convenience to follow the protocol?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348880"/>
            <a:ext cx="1728192" cy="12961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Double-Spend Attack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80709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Idea: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miners deliberately create forks.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78526" y="38057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" idx="1"/>
            <a:endCxn id="37" idx="3"/>
          </p:cNvCxnSpPr>
          <p:nvPr/>
        </p:nvCxnSpPr>
        <p:spPr>
          <a:xfrm flipH="1">
            <a:off x="1032975" y="3302145"/>
            <a:ext cx="277399" cy="829774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310374" y="2978109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9" idx="1"/>
            <a:endCxn id="13" idx="3"/>
          </p:cNvCxnSpPr>
          <p:nvPr/>
        </p:nvCxnSpPr>
        <p:spPr>
          <a:xfrm flipH="1">
            <a:off x="2318486" y="4129817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310374" y="38057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5" idx="1"/>
            <a:endCxn id="11" idx="3"/>
          </p:cNvCxnSpPr>
          <p:nvPr/>
        </p:nvCxnSpPr>
        <p:spPr>
          <a:xfrm flipH="1">
            <a:off x="2318486" y="3299722"/>
            <a:ext cx="360040" cy="2423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678526" y="297568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515765" y="386925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68025" y="386925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454390" y="305011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62651" y="3039484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0" name="Connettore 1 19"/>
          <p:cNvCxnSpPr>
            <a:stCxn id="24" idx="1"/>
            <a:endCxn id="15" idx="3"/>
          </p:cNvCxnSpPr>
          <p:nvPr/>
        </p:nvCxnSpPr>
        <p:spPr>
          <a:xfrm flipH="1">
            <a:off x="3686638" y="3299722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4025412" y="297568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217334" y="302853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1" name="Connettore 1 20"/>
          <p:cNvCxnSpPr>
            <a:stCxn id="13" idx="1"/>
            <a:endCxn id="37" idx="3"/>
          </p:cNvCxnSpPr>
          <p:nvPr/>
        </p:nvCxnSpPr>
        <p:spPr>
          <a:xfrm flipH="1">
            <a:off x="1032975" y="4129817"/>
            <a:ext cx="277399" cy="2102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1331640" y="3933056"/>
            <a:ext cx="1008112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1331640" y="6021288"/>
            <a:ext cx="3744416" cy="360040"/>
          </a:xfrm>
          <a:prstGeom prst="rect">
            <a:avLst/>
          </a:prstGeom>
          <a:solidFill>
            <a:schemeClr val="accent2">
              <a:alpha val="56000"/>
            </a:schemeClr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ccia a destra 28"/>
          <p:cNvSpPr/>
          <p:nvPr/>
        </p:nvSpPr>
        <p:spPr>
          <a:xfrm>
            <a:off x="2659683" y="600002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57769" y="5157192"/>
            <a:ext cx="78623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344304" y="5157192"/>
            <a:ext cx="923440" cy="112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Risultati immagini per bitcoin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271732"/>
            <a:ext cx="694234" cy="694234"/>
          </a:xfrm>
          <a:prstGeom prst="rect">
            <a:avLst/>
          </a:prstGeom>
          <a:noFill/>
        </p:spPr>
      </p:pic>
      <p:cxnSp>
        <p:nvCxnSpPr>
          <p:cNvPr id="33" name="Connettore 1 32"/>
          <p:cNvCxnSpPr/>
          <p:nvPr/>
        </p:nvCxnSpPr>
        <p:spPr>
          <a:xfrm>
            <a:off x="2123728" y="3973165"/>
            <a:ext cx="288032" cy="20481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79512" y="1599183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Assumption: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Bob only ships the purchased goods to Alice once another block 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has been appended to 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4863" y="380788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208988" y="389294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45490" y="2442154"/>
            <a:ext cx="419384" cy="5088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6" name="CasellaDiTesto 45"/>
          <p:cNvSpPr txBox="1"/>
          <p:nvPr/>
        </p:nvSpPr>
        <p:spPr>
          <a:xfrm>
            <a:off x="5508104" y="2852936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fraction of the computational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power controlled by Alice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400600" y="4077072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probability of success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</a:t>
            </a:r>
            <a:r>
              <a:rPr lang="en-US" sz="2400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4046678" y="3109069"/>
            <a:ext cx="1008112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ttangolo 48"/>
          <p:cNvSpPr/>
          <p:nvPr/>
        </p:nvSpPr>
        <p:spPr>
          <a:xfrm>
            <a:off x="5292080" y="6021288"/>
            <a:ext cx="3744416" cy="360040"/>
          </a:xfrm>
          <a:prstGeom prst="rect">
            <a:avLst/>
          </a:prstGeom>
          <a:solidFill>
            <a:schemeClr val="accent2">
              <a:alpha val="56000"/>
            </a:schemeClr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ccia a destra 49"/>
          <p:cNvSpPr/>
          <p:nvPr/>
        </p:nvSpPr>
        <p:spPr>
          <a:xfrm>
            <a:off x="6620123" y="600002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Immagine 5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04744" y="5157192"/>
            <a:ext cx="923440" cy="112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7" descr="Risultati immagini per bitcoin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271732"/>
            <a:ext cx="694234" cy="694234"/>
          </a:xfrm>
          <a:prstGeom prst="rect">
            <a:avLst/>
          </a:prstGeom>
          <a:noFill/>
        </p:spPr>
      </p:pic>
      <p:cxnSp>
        <p:nvCxnSpPr>
          <p:cNvPr id="53" name="Connettore 1 52"/>
          <p:cNvCxnSpPr/>
          <p:nvPr/>
        </p:nvCxnSpPr>
        <p:spPr>
          <a:xfrm>
            <a:off x="4860032" y="3140968"/>
            <a:ext cx="432048" cy="28083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magine 53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8100392" y="5157192"/>
            <a:ext cx="748312" cy="115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7" grpId="0"/>
      <p:bldP spid="18" grpId="0"/>
      <p:bldP spid="19" grpId="0"/>
      <p:bldP spid="24" grpId="0" animBg="1"/>
      <p:bldP spid="25" grpId="0"/>
      <p:bldP spid="23" grpId="0" animBg="1"/>
      <p:bldP spid="28" grpId="0" animBg="1"/>
      <p:bldP spid="29" grpId="0" animBg="1"/>
      <p:bldP spid="35" grpId="0"/>
      <p:bldP spid="46" grpId="0"/>
      <p:bldP spid="47" grpId="0"/>
      <p:bldP spid="48" grpId="0" animBg="1"/>
      <p:bldP spid="49" grpId="0" animBg="1"/>
      <p:bldP spid="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348880"/>
            <a:ext cx="1728192" cy="12961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Double-Spend Attack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80709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Idea: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miners deliberately create forks.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78526" y="38057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" idx="1"/>
            <a:endCxn id="37" idx="3"/>
          </p:cNvCxnSpPr>
          <p:nvPr/>
        </p:nvCxnSpPr>
        <p:spPr>
          <a:xfrm flipH="1">
            <a:off x="1032975" y="3302145"/>
            <a:ext cx="277399" cy="829774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310374" y="2978109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9" idx="1"/>
            <a:endCxn id="13" idx="3"/>
          </p:cNvCxnSpPr>
          <p:nvPr/>
        </p:nvCxnSpPr>
        <p:spPr>
          <a:xfrm flipH="1">
            <a:off x="2318486" y="4129817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310374" y="38057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5" idx="1"/>
            <a:endCxn id="11" idx="3"/>
          </p:cNvCxnSpPr>
          <p:nvPr/>
        </p:nvCxnSpPr>
        <p:spPr>
          <a:xfrm flipH="1">
            <a:off x="2318486" y="3299722"/>
            <a:ext cx="360040" cy="2423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678526" y="297568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515765" y="386925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68025" y="386925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454390" y="305011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62651" y="3039484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0" name="Connettore 1 19"/>
          <p:cNvCxnSpPr>
            <a:stCxn id="24" idx="1"/>
            <a:endCxn id="15" idx="3"/>
          </p:cNvCxnSpPr>
          <p:nvPr/>
        </p:nvCxnSpPr>
        <p:spPr>
          <a:xfrm flipH="1">
            <a:off x="3686638" y="3299722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4025412" y="2975686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217334" y="302853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1" name="Connettore 1 20"/>
          <p:cNvCxnSpPr>
            <a:stCxn id="13" idx="1"/>
            <a:endCxn id="37" idx="3"/>
          </p:cNvCxnSpPr>
          <p:nvPr/>
        </p:nvCxnSpPr>
        <p:spPr>
          <a:xfrm flipH="1">
            <a:off x="1032975" y="4129817"/>
            <a:ext cx="277399" cy="2102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1331640" y="3933056"/>
            <a:ext cx="1008112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1331640" y="6021288"/>
            <a:ext cx="3744416" cy="360040"/>
          </a:xfrm>
          <a:prstGeom prst="rect">
            <a:avLst/>
          </a:prstGeom>
          <a:solidFill>
            <a:schemeClr val="accent2">
              <a:alpha val="56000"/>
            </a:schemeClr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ccia a destra 28"/>
          <p:cNvSpPr/>
          <p:nvPr/>
        </p:nvSpPr>
        <p:spPr>
          <a:xfrm>
            <a:off x="2659683" y="600002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57769" y="5157192"/>
            <a:ext cx="78623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344304" y="5157192"/>
            <a:ext cx="923440" cy="112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Risultati immagini per bitcoin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271732"/>
            <a:ext cx="694234" cy="694234"/>
          </a:xfrm>
          <a:prstGeom prst="rect">
            <a:avLst/>
          </a:prstGeom>
          <a:noFill/>
        </p:spPr>
      </p:pic>
      <p:cxnSp>
        <p:nvCxnSpPr>
          <p:cNvPr id="33" name="Connettore 1 32"/>
          <p:cNvCxnSpPr/>
          <p:nvPr/>
        </p:nvCxnSpPr>
        <p:spPr>
          <a:xfrm>
            <a:off x="2123728" y="3973165"/>
            <a:ext cx="288032" cy="20481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79512" y="1599183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Assumption: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Bob only ships the purchased goods to Alice once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other blocks have been appended to 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4863" y="3807883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208988" y="389294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45490" y="2442154"/>
            <a:ext cx="419384" cy="5088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6" name="CasellaDiTesto 45"/>
          <p:cNvSpPr txBox="1"/>
          <p:nvPr/>
        </p:nvSpPr>
        <p:spPr>
          <a:xfrm>
            <a:off x="5508104" y="2852936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fraction of the computational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power controlled by Alice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4046678" y="3109069"/>
            <a:ext cx="1008112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35"/>
          <p:cNvSpPr/>
          <p:nvPr/>
        </p:nvSpPr>
        <p:spPr>
          <a:xfrm>
            <a:off x="5292080" y="6021288"/>
            <a:ext cx="3744416" cy="360040"/>
          </a:xfrm>
          <a:prstGeom prst="rect">
            <a:avLst/>
          </a:prstGeom>
          <a:solidFill>
            <a:schemeClr val="accent2">
              <a:alpha val="56000"/>
            </a:schemeClr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ccia a destra 38"/>
          <p:cNvSpPr/>
          <p:nvPr/>
        </p:nvSpPr>
        <p:spPr>
          <a:xfrm>
            <a:off x="6620123" y="600002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04744" y="5157192"/>
            <a:ext cx="923440" cy="112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7" descr="Risultati immagini per bitcoin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271732"/>
            <a:ext cx="694234" cy="694234"/>
          </a:xfrm>
          <a:prstGeom prst="rect">
            <a:avLst/>
          </a:prstGeom>
          <a:noFill/>
        </p:spPr>
      </p:pic>
      <p:cxnSp>
        <p:nvCxnSpPr>
          <p:cNvPr id="43" name="Connettore 1 42"/>
          <p:cNvCxnSpPr/>
          <p:nvPr/>
        </p:nvCxnSpPr>
        <p:spPr>
          <a:xfrm>
            <a:off x="4860032" y="3140968"/>
            <a:ext cx="432048" cy="28083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magine 48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8100392" y="5157192"/>
            <a:ext cx="748312" cy="115466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CasellaDiTesto 49"/>
          <p:cNvSpPr txBox="1"/>
          <p:nvPr/>
        </p:nvSpPr>
        <p:spPr>
          <a:xfrm>
            <a:off x="5400600" y="4077072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probability of success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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2400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+2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586409"/>
            <a:ext cx="1728192" cy="12961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4462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51% Attack</a:t>
            </a:r>
            <a:endParaRPr lang="en-US" sz="3600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78526" y="304331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11" idx="1"/>
            <a:endCxn id="37" idx="3"/>
          </p:cNvCxnSpPr>
          <p:nvPr/>
        </p:nvCxnSpPr>
        <p:spPr>
          <a:xfrm flipH="1">
            <a:off x="1032975" y="2539674"/>
            <a:ext cx="277399" cy="829774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310374" y="221563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9" idx="1"/>
            <a:endCxn id="13" idx="3"/>
          </p:cNvCxnSpPr>
          <p:nvPr/>
        </p:nvCxnSpPr>
        <p:spPr>
          <a:xfrm flipH="1">
            <a:off x="2318486" y="3367346"/>
            <a:ext cx="360040" cy="0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310374" y="304331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>
            <a:stCxn id="15" idx="1"/>
            <a:endCxn id="11" idx="3"/>
          </p:cNvCxnSpPr>
          <p:nvPr/>
        </p:nvCxnSpPr>
        <p:spPr>
          <a:xfrm flipH="1">
            <a:off x="2318486" y="2537251"/>
            <a:ext cx="360040" cy="2423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678526" y="2213215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515765" y="310678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68025" y="310678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454390" y="228764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62651" y="2277013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0" name="Connettore 1 19"/>
          <p:cNvCxnSpPr>
            <a:stCxn id="24" idx="1"/>
            <a:endCxn id="15" idx="3"/>
          </p:cNvCxnSpPr>
          <p:nvPr/>
        </p:nvCxnSpPr>
        <p:spPr>
          <a:xfrm flipH="1">
            <a:off x="3686638" y="2537251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4025412" y="2213215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217334" y="2266059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21" name="Connettore 1 20"/>
          <p:cNvCxnSpPr>
            <a:stCxn id="13" idx="1"/>
            <a:endCxn id="37" idx="3"/>
          </p:cNvCxnSpPr>
          <p:nvPr/>
        </p:nvCxnSpPr>
        <p:spPr>
          <a:xfrm flipH="1">
            <a:off x="1032975" y="3367346"/>
            <a:ext cx="277399" cy="2102"/>
          </a:xfrm>
          <a:prstGeom prst="line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79512" y="8367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Alice controls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 50%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computational power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4863" y="3045412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208988" y="313047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5490" y="1679683"/>
            <a:ext cx="419384" cy="5088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7" name="CasellaDiTesto 46"/>
          <p:cNvSpPr txBox="1"/>
          <p:nvPr/>
        </p:nvSpPr>
        <p:spPr>
          <a:xfrm>
            <a:off x="1547664" y="429309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remark: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Bitcoin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is not intended to function when a single entity controls more than 50% of the computational power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Connettore 1 39"/>
          <p:cNvCxnSpPr>
            <a:stCxn id="41" idx="1"/>
          </p:cNvCxnSpPr>
          <p:nvPr/>
        </p:nvCxnSpPr>
        <p:spPr>
          <a:xfrm flipH="1">
            <a:off x="3697271" y="3393137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4036045" y="306910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4227967" y="312194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43" name="Connettore 1 42"/>
          <p:cNvCxnSpPr>
            <a:stCxn id="55" idx="1"/>
          </p:cNvCxnSpPr>
          <p:nvPr/>
        </p:nvCxnSpPr>
        <p:spPr>
          <a:xfrm flipH="1">
            <a:off x="5054790" y="3393137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5393564" y="306910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5585486" y="312194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57" name="Connettore 1 56"/>
          <p:cNvCxnSpPr>
            <a:stCxn id="58" idx="1"/>
          </p:cNvCxnSpPr>
          <p:nvPr/>
        </p:nvCxnSpPr>
        <p:spPr>
          <a:xfrm flipH="1">
            <a:off x="6422942" y="3382504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/>
          <p:cNvSpPr/>
          <p:nvPr/>
        </p:nvSpPr>
        <p:spPr>
          <a:xfrm>
            <a:off x="6761716" y="305846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/>
          <p:cNvSpPr txBox="1"/>
          <p:nvPr/>
        </p:nvSpPr>
        <p:spPr>
          <a:xfrm>
            <a:off x="6953638" y="311131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60" name="Connettore 1 59"/>
          <p:cNvCxnSpPr>
            <a:stCxn id="61" idx="1"/>
          </p:cNvCxnSpPr>
          <p:nvPr/>
        </p:nvCxnSpPr>
        <p:spPr>
          <a:xfrm flipH="1">
            <a:off x="5035947" y="2558517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/>
          <p:cNvSpPr/>
          <p:nvPr/>
        </p:nvSpPr>
        <p:spPr>
          <a:xfrm>
            <a:off x="5374721" y="22344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5566643" y="228732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63" name="Connettore 1 62"/>
          <p:cNvCxnSpPr>
            <a:stCxn id="64" idx="1"/>
          </p:cNvCxnSpPr>
          <p:nvPr/>
        </p:nvCxnSpPr>
        <p:spPr>
          <a:xfrm flipH="1">
            <a:off x="6393466" y="2558517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/>
          <p:cNvSpPr/>
          <p:nvPr/>
        </p:nvSpPr>
        <p:spPr>
          <a:xfrm>
            <a:off x="6732240" y="2234481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asellaDiTesto 64"/>
          <p:cNvSpPr txBox="1"/>
          <p:nvPr/>
        </p:nvSpPr>
        <p:spPr>
          <a:xfrm>
            <a:off x="6924162" y="2287325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66" name="Connettore 1 65"/>
          <p:cNvCxnSpPr>
            <a:stCxn id="67" idx="1"/>
          </p:cNvCxnSpPr>
          <p:nvPr/>
        </p:nvCxnSpPr>
        <p:spPr>
          <a:xfrm flipH="1">
            <a:off x="7761618" y="2547884"/>
            <a:ext cx="338774" cy="0"/>
          </a:xfrm>
          <a:prstGeom prst="line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tangolo 66"/>
          <p:cNvSpPr/>
          <p:nvPr/>
        </p:nvSpPr>
        <p:spPr>
          <a:xfrm>
            <a:off x="8100392" y="2223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asellaDiTesto 67"/>
          <p:cNvSpPr txBox="1"/>
          <p:nvPr/>
        </p:nvSpPr>
        <p:spPr>
          <a:xfrm>
            <a:off x="8292314" y="2276692"/>
            <a:ext cx="775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/>
      <p:bldP spid="19" grpId="0"/>
      <p:bldP spid="24" grpId="0" animBg="1"/>
      <p:bldP spid="25" grpId="0"/>
      <p:bldP spid="47" grpId="0"/>
      <p:bldP spid="55" grpId="0" animBg="1"/>
      <p:bldP spid="56" grpId="0"/>
      <p:bldP spid="58" grpId="0" animBg="1"/>
      <p:bldP spid="59" grpId="0"/>
      <p:bldP spid="61" grpId="0" animBg="1"/>
      <p:bldP spid="62" grpId="0"/>
      <p:bldP spid="64" grpId="0" animBg="1"/>
      <p:bldP spid="65" grpId="0"/>
      <p:bldP spid="67" grpId="0" animBg="1"/>
      <p:bldP spid="6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656184"/>
          </a:xfrm>
          <a:noFill/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selfish mining</a:t>
            </a:r>
            <a:endParaRPr lang="en-US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46914"/>
            <a:ext cx="5624519" cy="421839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2507" y="6023029"/>
            <a:ext cx="7363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dirty="0" smtClean="0">
                <a:ea typeface="宋体" pitchFamily="2" charset="-122"/>
              </a:rPr>
              <a:t>I. </a:t>
            </a:r>
            <a:r>
              <a:rPr lang="en-US" altLang="zh-CN" dirty="0" err="1" smtClean="0">
                <a:ea typeface="宋体" pitchFamily="2" charset="-122"/>
              </a:rPr>
              <a:t>Eyal</a:t>
            </a:r>
            <a:r>
              <a:rPr lang="en-US" altLang="zh-CN" dirty="0" smtClean="0">
                <a:ea typeface="宋体" pitchFamily="2" charset="-122"/>
              </a:rPr>
              <a:t> and E. Gun </a:t>
            </a:r>
            <a:r>
              <a:rPr lang="en-US" altLang="zh-CN" dirty="0" err="1" smtClean="0">
                <a:ea typeface="宋体" pitchFamily="2" charset="-122"/>
              </a:rPr>
              <a:t>Sirer</a:t>
            </a:r>
            <a:r>
              <a:rPr lang="en-US" altLang="zh-CN" dirty="0" smtClean="0">
                <a:ea typeface="宋体" pitchFamily="2" charset="-122"/>
              </a:rPr>
              <a:t>,  </a:t>
            </a:r>
            <a:r>
              <a:rPr lang="en-US" dirty="0" smtClean="0">
                <a:solidFill>
                  <a:schemeClr val="folHlink"/>
                </a:solidFill>
                <a:ea typeface="宋体" pitchFamily="2" charset="-122"/>
              </a:rPr>
              <a:t>Majority is not enough: </a:t>
            </a:r>
            <a:r>
              <a:rPr lang="en-US" dirty="0" err="1" smtClean="0">
                <a:solidFill>
                  <a:schemeClr val="folHlink"/>
                </a:solidFill>
                <a:ea typeface="宋体" pitchFamily="2" charset="-122"/>
              </a:rPr>
              <a:t>Bitcoin</a:t>
            </a:r>
            <a:r>
              <a:rPr lang="en-US" dirty="0" smtClean="0">
                <a:solidFill>
                  <a:schemeClr val="folHlink"/>
                </a:solidFill>
                <a:ea typeface="宋体" pitchFamily="2" charset="-122"/>
              </a:rPr>
              <a:t> mining is vulnerable</a:t>
            </a:r>
            <a:r>
              <a:rPr lang="en-US" dirty="0" smtClean="0">
                <a:ea typeface="宋体" pitchFamily="2" charset="-122"/>
              </a:rPr>
              <a:t>, </a:t>
            </a:r>
            <a:br>
              <a:rPr lang="en-US" dirty="0" smtClean="0">
                <a:ea typeface="宋体" pitchFamily="2" charset="-122"/>
              </a:rPr>
            </a:br>
            <a:r>
              <a:rPr lang="en-US" dirty="0" smtClean="0">
                <a:ea typeface="宋体" pitchFamily="2" charset="-122"/>
              </a:rPr>
              <a:t> Financial Cryptography 2014</a:t>
            </a:r>
            <a:endParaRPr lang="en-US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6"/>
          <p:cNvGrpSpPr/>
          <p:nvPr/>
        </p:nvGrpSpPr>
        <p:grpSpPr>
          <a:xfrm>
            <a:off x="1456605" y="2593383"/>
            <a:ext cx="3176770" cy="979633"/>
            <a:chOff x="1456605" y="2593383"/>
            <a:chExt cx="3176770" cy="979633"/>
          </a:xfrm>
        </p:grpSpPr>
        <p:pic>
          <p:nvPicPr>
            <p:cNvPr id="33" name="Immagine 32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605" y="2593383"/>
              <a:ext cx="1289720" cy="967290"/>
            </a:xfrm>
            <a:prstGeom prst="rect">
              <a:avLst/>
            </a:prstGeom>
          </p:spPr>
        </p:pic>
        <p:pic>
          <p:nvPicPr>
            <p:cNvPr id="34" name="Immagine 33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286" y="2593383"/>
              <a:ext cx="1289720" cy="967290"/>
            </a:xfrm>
            <a:prstGeom prst="rect">
              <a:avLst/>
            </a:prstGeom>
          </p:spPr>
        </p:pic>
        <p:pic>
          <p:nvPicPr>
            <p:cNvPr id="35" name="Immagine 34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3655" y="2605726"/>
              <a:ext cx="1289720" cy="967290"/>
            </a:xfrm>
            <a:prstGeom prst="rect">
              <a:avLst/>
            </a:prstGeom>
          </p:spPr>
        </p:pic>
      </p:grpSp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37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37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2" idx="1"/>
            <a:endCxn id="36" idx="3"/>
          </p:cNvCxnSpPr>
          <p:nvPr/>
        </p:nvCxnSpPr>
        <p:spPr>
          <a:xfrm flipH="1">
            <a:off x="4355976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4433" y="1916832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114" y="1916832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1483" y="1929175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2" idx="1"/>
            <a:endCxn id="36" idx="3"/>
          </p:cNvCxnSpPr>
          <p:nvPr/>
        </p:nvCxnSpPr>
        <p:spPr>
          <a:xfrm flipH="1">
            <a:off x="4355976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267744" y="3068960"/>
            <a:ext cx="1728192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wasted work!</a:t>
            </a:r>
            <a:endParaRPr lang="en-US" sz="2200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ttore 1 20"/>
          <p:cNvCxnSpPr/>
          <p:nvPr/>
        </p:nvCxnSpPr>
        <p:spPr>
          <a:xfrm flipH="1">
            <a:off x="2915816" y="2564904"/>
            <a:ext cx="648072" cy="576064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6"/>
          <p:cNvGrpSpPr/>
          <p:nvPr/>
        </p:nvGrpSpPr>
        <p:grpSpPr>
          <a:xfrm>
            <a:off x="1456605" y="2593383"/>
            <a:ext cx="3176770" cy="979633"/>
            <a:chOff x="1456605" y="2593383"/>
            <a:chExt cx="3176770" cy="979633"/>
          </a:xfrm>
        </p:grpSpPr>
        <p:pic>
          <p:nvPicPr>
            <p:cNvPr id="33" name="Immagine 32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605" y="2593383"/>
              <a:ext cx="1289720" cy="967290"/>
            </a:xfrm>
            <a:prstGeom prst="rect">
              <a:avLst/>
            </a:prstGeom>
          </p:spPr>
        </p:pic>
        <p:pic>
          <p:nvPicPr>
            <p:cNvPr id="34" name="Immagine 33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286" y="2593383"/>
              <a:ext cx="1289720" cy="967290"/>
            </a:xfrm>
            <a:prstGeom prst="rect">
              <a:avLst/>
            </a:prstGeom>
          </p:spPr>
        </p:pic>
        <p:pic>
          <p:nvPicPr>
            <p:cNvPr id="35" name="Immagine 34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3655" y="2605726"/>
              <a:ext cx="1289720" cy="967290"/>
            </a:xfrm>
            <a:prstGeom prst="rect">
              <a:avLst/>
            </a:prstGeom>
          </p:spPr>
        </p:pic>
      </p:grpSp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37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37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268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605" y="2593383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286" y="2593383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655" y="260572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268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398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079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448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268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398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079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448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76272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419872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29208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948264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051720" y="5301208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707904" y="5301208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580112" y="5301208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236296" y="5301208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398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079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448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60032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17" idx="1"/>
            <a:endCxn id="15" idx="3"/>
          </p:cNvCxnSpPr>
          <p:nvPr/>
        </p:nvCxnSpPr>
        <p:spPr>
          <a:xfrm flipH="1">
            <a:off x="4355976" y="2528900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5681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9050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60032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17" idx="1"/>
            <a:endCxn id="15" idx="3"/>
          </p:cNvCxnSpPr>
          <p:nvPr/>
        </p:nvCxnSpPr>
        <p:spPr>
          <a:xfrm flipH="1">
            <a:off x="4355976" y="2528900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34272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>
            <a:stCxn id="21" idx="1"/>
            <a:endCxn id="17" idx="3"/>
          </p:cNvCxnSpPr>
          <p:nvPr/>
        </p:nvCxnSpPr>
        <p:spPr>
          <a:xfrm flipH="1">
            <a:off x="5868144" y="2528900"/>
            <a:ext cx="47458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9726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07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6776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60032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17" idx="1"/>
            <a:endCxn id="15" idx="3"/>
          </p:cNvCxnSpPr>
          <p:nvPr/>
        </p:nvCxnSpPr>
        <p:spPr>
          <a:xfrm flipH="1">
            <a:off x="4355976" y="2528900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34272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>
            <a:stCxn id="21" idx="1"/>
            <a:endCxn id="17" idx="3"/>
          </p:cNvCxnSpPr>
          <p:nvPr/>
        </p:nvCxnSpPr>
        <p:spPr>
          <a:xfrm flipH="1">
            <a:off x="5868144" y="2528900"/>
            <a:ext cx="47458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9726" y="2780928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07" y="2780928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6776" y="2793271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60032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17" idx="1"/>
            <a:endCxn id="15" idx="3"/>
          </p:cNvCxnSpPr>
          <p:nvPr/>
        </p:nvCxnSpPr>
        <p:spPr>
          <a:xfrm flipH="1">
            <a:off x="4355976" y="2528900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34272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>
            <a:stCxn id="21" idx="1"/>
            <a:endCxn id="17" idx="3"/>
          </p:cNvCxnSpPr>
          <p:nvPr/>
        </p:nvCxnSpPr>
        <p:spPr>
          <a:xfrm flipH="1">
            <a:off x="5868144" y="2528900"/>
            <a:ext cx="47458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12" idx="1"/>
            <a:endCxn id="36" idx="3"/>
          </p:cNvCxnSpPr>
          <p:nvPr/>
        </p:nvCxnSpPr>
        <p:spPr>
          <a:xfrm flipH="1">
            <a:off x="4355976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14" idx="1"/>
            <a:endCxn id="12" idx="3"/>
          </p:cNvCxnSpPr>
          <p:nvPr/>
        </p:nvCxnSpPr>
        <p:spPr>
          <a:xfrm flipH="1">
            <a:off x="5868144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stCxn id="18" idx="1"/>
            <a:endCxn id="14" idx="3"/>
          </p:cNvCxnSpPr>
          <p:nvPr/>
        </p:nvCxnSpPr>
        <p:spPr>
          <a:xfrm flipH="1">
            <a:off x="7380312" y="1520788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5546" y="3406024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0792" y="2552561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9210" y="1700808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5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60032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72200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4786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5" idx="1"/>
          </p:cNvCxnSpPr>
          <p:nvPr/>
        </p:nvCxnSpPr>
        <p:spPr>
          <a:xfrm flipH="1" flipV="1">
            <a:off x="2699792" y="1952836"/>
            <a:ext cx="648072" cy="5760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66834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60032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17" idx="1"/>
            <a:endCxn id="15" idx="3"/>
          </p:cNvCxnSpPr>
          <p:nvPr/>
        </p:nvCxnSpPr>
        <p:spPr>
          <a:xfrm flipH="1">
            <a:off x="4355976" y="2528900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342724" y="2204864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>
            <a:stCxn id="21" idx="1"/>
            <a:endCxn id="17" idx="3"/>
          </p:cNvCxnSpPr>
          <p:nvPr/>
        </p:nvCxnSpPr>
        <p:spPr>
          <a:xfrm flipH="1">
            <a:off x="5868144" y="2528900"/>
            <a:ext cx="47458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12" idx="1"/>
            <a:endCxn id="36" idx="3"/>
          </p:cNvCxnSpPr>
          <p:nvPr/>
        </p:nvCxnSpPr>
        <p:spPr>
          <a:xfrm flipH="1">
            <a:off x="4355976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14" idx="1"/>
            <a:endCxn id="12" idx="3"/>
          </p:cNvCxnSpPr>
          <p:nvPr/>
        </p:nvCxnSpPr>
        <p:spPr>
          <a:xfrm flipH="1">
            <a:off x="5868144" y="1520788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stCxn id="18" idx="1"/>
            <a:endCxn id="14" idx="3"/>
          </p:cNvCxnSpPr>
          <p:nvPr/>
        </p:nvCxnSpPr>
        <p:spPr>
          <a:xfrm flipH="1">
            <a:off x="7380312" y="1520788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entesi graffa aperta 24"/>
          <p:cNvSpPr/>
          <p:nvPr/>
        </p:nvSpPr>
        <p:spPr>
          <a:xfrm rot="16200000">
            <a:off x="5184068" y="1160748"/>
            <a:ext cx="360040" cy="4176464"/>
          </a:xfrm>
          <a:prstGeom prst="leftBrac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6228184" y="4149080"/>
            <a:ext cx="1728192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wasted work!</a:t>
            </a:r>
            <a:endParaRPr lang="en-US" sz="2200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5508104" y="3429000"/>
            <a:ext cx="1368152" cy="79208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6"/>
          <p:cNvGrpSpPr/>
          <p:nvPr/>
        </p:nvGrpSpPr>
        <p:grpSpPr>
          <a:xfrm>
            <a:off x="1456605" y="2636912"/>
            <a:ext cx="3176770" cy="979633"/>
            <a:chOff x="1456605" y="2593383"/>
            <a:chExt cx="3176770" cy="979633"/>
          </a:xfrm>
        </p:grpSpPr>
        <p:pic>
          <p:nvPicPr>
            <p:cNvPr id="33" name="Immagine 32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605" y="2593383"/>
              <a:ext cx="1289720" cy="967290"/>
            </a:xfrm>
            <a:prstGeom prst="rect">
              <a:avLst/>
            </a:prstGeom>
          </p:spPr>
        </p:pic>
        <p:pic>
          <p:nvPicPr>
            <p:cNvPr id="34" name="Immagine 33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286" y="2593383"/>
              <a:ext cx="1289720" cy="967290"/>
            </a:xfrm>
            <a:prstGeom prst="rect">
              <a:avLst/>
            </a:prstGeom>
          </p:spPr>
        </p:pic>
        <p:pic>
          <p:nvPicPr>
            <p:cNvPr id="35" name="Immagine 34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3655" y="2605726"/>
              <a:ext cx="1289720" cy="967290"/>
            </a:xfrm>
            <a:prstGeom prst="rect">
              <a:avLst/>
            </a:prstGeom>
          </p:spPr>
        </p:pic>
      </p:grpSp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6"/>
          <p:cNvGrpSpPr/>
          <p:nvPr/>
        </p:nvGrpSpPr>
        <p:grpSpPr>
          <a:xfrm>
            <a:off x="1456605" y="2636912"/>
            <a:ext cx="3176770" cy="979633"/>
            <a:chOff x="1456605" y="2593383"/>
            <a:chExt cx="3176770" cy="979633"/>
          </a:xfrm>
        </p:grpSpPr>
        <p:pic>
          <p:nvPicPr>
            <p:cNvPr id="33" name="Immagine 32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605" y="2593383"/>
              <a:ext cx="1289720" cy="967290"/>
            </a:xfrm>
            <a:prstGeom prst="rect">
              <a:avLst/>
            </a:prstGeom>
          </p:spPr>
        </p:pic>
        <p:pic>
          <p:nvPicPr>
            <p:cNvPr id="34" name="Immagine 33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286" y="2593383"/>
              <a:ext cx="1289720" cy="967290"/>
            </a:xfrm>
            <a:prstGeom prst="rect">
              <a:avLst/>
            </a:prstGeom>
          </p:spPr>
        </p:pic>
        <p:pic>
          <p:nvPicPr>
            <p:cNvPr id="35" name="Immagine 34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3655" y="2605726"/>
              <a:ext cx="1289720" cy="967290"/>
            </a:xfrm>
            <a:prstGeom prst="rect">
              <a:avLst/>
            </a:prstGeom>
          </p:spPr>
        </p:pic>
      </p:grpSp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2360" y="476672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magine 75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2360" y="476672"/>
            <a:ext cx="1289720" cy="967290"/>
          </a:xfrm>
          <a:prstGeom prst="rect">
            <a:avLst/>
          </a:prstGeom>
        </p:spPr>
      </p:pic>
      <p:grpSp>
        <p:nvGrpSpPr>
          <p:cNvPr id="2" name="Gruppo 36"/>
          <p:cNvGrpSpPr/>
          <p:nvPr/>
        </p:nvGrpSpPr>
        <p:grpSpPr>
          <a:xfrm>
            <a:off x="1456605" y="2636912"/>
            <a:ext cx="3176770" cy="979633"/>
            <a:chOff x="1456605" y="2593383"/>
            <a:chExt cx="3176770" cy="979633"/>
          </a:xfrm>
        </p:grpSpPr>
        <p:pic>
          <p:nvPicPr>
            <p:cNvPr id="33" name="Immagine 32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605" y="2593383"/>
              <a:ext cx="1289720" cy="967290"/>
            </a:xfrm>
            <a:prstGeom prst="rect">
              <a:avLst/>
            </a:prstGeom>
          </p:spPr>
        </p:pic>
        <p:pic>
          <p:nvPicPr>
            <p:cNvPr id="34" name="Immagine 33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0286" y="2593383"/>
              <a:ext cx="1289720" cy="967290"/>
            </a:xfrm>
            <a:prstGeom prst="rect">
              <a:avLst/>
            </a:prstGeom>
          </p:spPr>
        </p:pic>
        <p:pic>
          <p:nvPicPr>
            <p:cNvPr id="35" name="Immagine 34" descr="min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3655" y="2605726"/>
              <a:ext cx="1289720" cy="967290"/>
            </a:xfrm>
            <a:prstGeom prst="rect">
              <a:avLst/>
            </a:prstGeom>
          </p:spPr>
        </p:pic>
      </p:grpSp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18"/>
          <p:cNvGrpSpPr/>
          <p:nvPr/>
        </p:nvGrpSpPr>
        <p:grpSpPr>
          <a:xfrm>
            <a:off x="1979712" y="4509120"/>
            <a:ext cx="2232248" cy="2088232"/>
            <a:chOff x="1115616" y="1772816"/>
            <a:chExt cx="2232248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CasellaDiTesto 54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635896" y="2143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3246380" y="45197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534510" y="61037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1907704" y="4797152"/>
            <a:ext cx="2952328" cy="1112019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" name="Gruppo 72"/>
          <p:cNvGrpSpPr/>
          <p:nvPr/>
        </p:nvGrpSpPr>
        <p:grpSpPr>
          <a:xfrm>
            <a:off x="2019821" y="4500910"/>
            <a:ext cx="2170873" cy="2064684"/>
            <a:chOff x="2019821" y="4500910"/>
            <a:chExt cx="2170873" cy="2064684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2536933" y="450091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758646" y="499419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3254590" y="610392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758646" y="56612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019821" y="5013176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019821" y="567416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CasellaDiTesto 73"/>
          <p:cNvSpPr txBox="1"/>
          <p:nvPr/>
        </p:nvSpPr>
        <p:spPr>
          <a:xfrm>
            <a:off x="4355976" y="44371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4499992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en-US" sz="3200" i="1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74" grpId="0"/>
      <p:bldP spid="7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5969" y="2636912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9650" y="2636912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9235" y="45540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1232" y="455406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8"/>
          <p:cNvGrpSpPr/>
          <p:nvPr/>
        </p:nvGrpSpPr>
        <p:grpSpPr>
          <a:xfrm>
            <a:off x="1979712" y="4509120"/>
            <a:ext cx="2232248" cy="2088232"/>
            <a:chOff x="1115616" y="1772816"/>
            <a:chExt cx="2232248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CasellaDiTesto 54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635896" y="2143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3246380" y="45197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534510" y="61037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1907704" y="4797152"/>
            <a:ext cx="2952328" cy="1112019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" name="Gruppo 72"/>
          <p:cNvGrpSpPr/>
          <p:nvPr/>
        </p:nvGrpSpPr>
        <p:grpSpPr>
          <a:xfrm>
            <a:off x="2019821" y="4500910"/>
            <a:ext cx="2170873" cy="2064684"/>
            <a:chOff x="2019821" y="4500910"/>
            <a:chExt cx="2170873" cy="2064684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2536933" y="450091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758646" y="499419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3254590" y="610392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758646" y="56612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019821" y="5013176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019821" y="567416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4355976" y="44371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499992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en-US" sz="3200" i="1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5969" y="2636912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9650" y="2636912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9235" y="45540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1232" y="455406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8"/>
          <p:cNvGrpSpPr/>
          <p:nvPr/>
        </p:nvGrpSpPr>
        <p:grpSpPr>
          <a:xfrm>
            <a:off x="1979712" y="4509120"/>
            <a:ext cx="2232248" cy="2088232"/>
            <a:chOff x="1115616" y="1772816"/>
            <a:chExt cx="2232248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CasellaDiTesto 54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635896" y="2143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3246380" y="45197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534510" y="61037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1907704" y="4797152"/>
            <a:ext cx="2952328" cy="1112019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" name="Gruppo 72"/>
          <p:cNvGrpSpPr/>
          <p:nvPr/>
        </p:nvGrpSpPr>
        <p:grpSpPr>
          <a:xfrm>
            <a:off x="2019821" y="4500910"/>
            <a:ext cx="2170873" cy="2064684"/>
            <a:chOff x="2019821" y="4500910"/>
            <a:chExt cx="2170873" cy="2064684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2536933" y="450091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758646" y="499419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3254590" y="610392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758646" y="56612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019821" y="5013176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019821" y="567416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4355976" y="44371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499992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en-US" sz="3200" i="1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4633375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3" name="Connettore 1 62"/>
          <p:cNvCxnSpPr>
            <a:stCxn id="59" idx="1"/>
            <a:endCxn id="36" idx="3"/>
          </p:cNvCxnSpPr>
          <p:nvPr/>
        </p:nvCxnSpPr>
        <p:spPr>
          <a:xfrm flipH="1">
            <a:off x="4355976" y="1520788"/>
            <a:ext cx="27739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76272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29208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948264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051720" y="5301208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563888" y="2708920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580112" y="5301208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236296" y="5301208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419872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07904" y="5301208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3924 -0.165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-0.16528 L 0.00382 -0.002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19" grpId="0" animBg="1"/>
      <p:bldP spid="22" grpId="0" animBg="1"/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7689" y="1772816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5540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533" y="455406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8"/>
          <p:cNvGrpSpPr/>
          <p:nvPr/>
        </p:nvGrpSpPr>
        <p:grpSpPr>
          <a:xfrm>
            <a:off x="1979712" y="4509120"/>
            <a:ext cx="2232248" cy="2088232"/>
            <a:chOff x="1115616" y="1772816"/>
            <a:chExt cx="2232248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CasellaDiTesto 54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635896" y="2143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3246380" y="45197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534510" y="61037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1907704" y="4797152"/>
            <a:ext cx="2952328" cy="1112019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" name="Gruppo 72"/>
          <p:cNvGrpSpPr/>
          <p:nvPr/>
        </p:nvGrpSpPr>
        <p:grpSpPr>
          <a:xfrm>
            <a:off x="2019821" y="4500910"/>
            <a:ext cx="2170873" cy="2064684"/>
            <a:chOff x="2019821" y="4500910"/>
            <a:chExt cx="2170873" cy="2064684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2536933" y="450091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758646" y="499419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3254590" y="610392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758646" y="56612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019821" y="5013176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019821" y="567416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4355976" y="44371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499992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en-US" sz="3200" i="1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4633375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3" name="Connettore 1 62"/>
          <p:cNvCxnSpPr>
            <a:stCxn id="59" idx="1"/>
            <a:endCxn id="36" idx="3"/>
          </p:cNvCxnSpPr>
          <p:nvPr/>
        </p:nvCxnSpPr>
        <p:spPr>
          <a:xfrm flipH="1">
            <a:off x="4355976" y="1520788"/>
            <a:ext cx="27739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2267744" y="3068960"/>
            <a:ext cx="1728192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wasted work!</a:t>
            </a:r>
            <a:endParaRPr lang="en-US" sz="2200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Connettore 1 64"/>
          <p:cNvCxnSpPr/>
          <p:nvPr/>
        </p:nvCxnSpPr>
        <p:spPr>
          <a:xfrm flipH="1">
            <a:off x="2915816" y="2564904"/>
            <a:ext cx="648072" cy="576064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sellaDiTesto 63"/>
          <p:cNvSpPr txBox="1"/>
          <p:nvPr/>
        </p:nvSpPr>
        <p:spPr>
          <a:xfrm>
            <a:off x="2267744" y="3068960"/>
            <a:ext cx="1728192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wasted work!</a:t>
            </a:r>
            <a:endParaRPr lang="en-US" sz="2200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Connettore 1 64"/>
          <p:cNvCxnSpPr/>
          <p:nvPr/>
        </p:nvCxnSpPr>
        <p:spPr>
          <a:xfrm flipH="1">
            <a:off x="2915816" y="2564904"/>
            <a:ext cx="648072" cy="576064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3" name="Immagine 3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1289720" cy="967290"/>
          </a:xfrm>
          <a:prstGeom prst="rect">
            <a:avLst/>
          </a:prstGeom>
        </p:spPr>
      </p:pic>
      <p:pic>
        <p:nvPicPr>
          <p:cNvPr id="34" name="Immagine 33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7689" y="1772816"/>
            <a:ext cx="1289720" cy="967290"/>
          </a:xfrm>
          <a:prstGeom prst="rect">
            <a:avLst/>
          </a:prstGeom>
        </p:spPr>
      </p:pic>
      <p:pic>
        <p:nvPicPr>
          <p:cNvPr id="35" name="Immagine 34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536" y="455406"/>
            <a:ext cx="1289720" cy="967290"/>
          </a:xfrm>
          <a:prstGeom prst="rect">
            <a:avLst/>
          </a:prstGeom>
        </p:spPr>
      </p:pic>
      <p:pic>
        <p:nvPicPr>
          <p:cNvPr id="32" name="Immagine 31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533" y="455406"/>
            <a:ext cx="1289720" cy="9672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20" idx="1"/>
            <a:endCxn id="4" idx="3"/>
          </p:cNvCxnSpPr>
          <p:nvPr/>
        </p:nvCxnSpPr>
        <p:spPr>
          <a:xfrm flipH="1">
            <a:off x="1403648" y="1952836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63" y="3862209"/>
            <a:ext cx="8972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idea: </a:t>
            </a:r>
            <a:r>
              <a:rPr lang="en-US" altLang="it-IT" sz="2200" dirty="0" smtClean="0">
                <a:latin typeface="Times New Roman" pitchFamily="18" charset="0"/>
                <a:cs typeface="Times New Roman" pitchFamily="18" charset="0"/>
              </a:rPr>
              <a:t>selfishly decide when to announce solved blocks</a:t>
            </a:r>
            <a:r>
              <a:rPr lang="en-US" altLang="it-IT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91680" y="1628800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4" idx="1"/>
          </p:cNvCxnSpPr>
          <p:nvPr/>
        </p:nvCxnSpPr>
        <p:spPr>
          <a:xfrm flipH="1">
            <a:off x="35496" y="1952836"/>
            <a:ext cx="360040" cy="65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47864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47864" y="2060848"/>
            <a:ext cx="10081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stCxn id="14" idx="1"/>
            <a:endCxn id="20" idx="3"/>
          </p:cNvCxnSpPr>
          <p:nvPr/>
        </p:nvCxnSpPr>
        <p:spPr>
          <a:xfrm flipH="1" flipV="1">
            <a:off x="2699792" y="1952836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36" idx="1"/>
            <a:endCxn id="20" idx="3"/>
          </p:cNvCxnSpPr>
          <p:nvPr/>
        </p:nvCxnSpPr>
        <p:spPr>
          <a:xfrm flipH="1">
            <a:off x="2699792" y="1520788"/>
            <a:ext cx="64807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8"/>
          <p:cNvGrpSpPr/>
          <p:nvPr/>
        </p:nvGrpSpPr>
        <p:grpSpPr>
          <a:xfrm>
            <a:off x="1979712" y="4509120"/>
            <a:ext cx="2232248" cy="2088232"/>
            <a:chOff x="1115616" y="1772816"/>
            <a:chExt cx="2232248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61967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2339752" y="335699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843808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843808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1115616" y="2276872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115616" y="2924944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1619672" y="1772816"/>
              <a:ext cx="504056" cy="50405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uppo 49"/>
            <p:cNvGrpSpPr/>
            <p:nvPr/>
          </p:nvGrpSpPr>
          <p:grpSpPr>
            <a:xfrm>
              <a:off x="1619672" y="2276872"/>
              <a:ext cx="1224136" cy="1093035"/>
              <a:chOff x="2483768" y="3501008"/>
              <a:chExt cx="1224136" cy="1093035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2483768" y="3753036"/>
                <a:ext cx="0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 flipV="1">
                <a:off x="2735796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H="1" flipV="1">
                <a:off x="2735796" y="3501008"/>
                <a:ext cx="972107" cy="881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 flipV="1">
                <a:off x="2735796" y="3501008"/>
                <a:ext cx="51954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735796" y="3501008"/>
                <a:ext cx="720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2787750" y="4581128"/>
                <a:ext cx="668126" cy="10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3455876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3455876" y="4382336"/>
                <a:ext cx="252027" cy="1987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V="1">
                <a:off x="2483768" y="3501008"/>
                <a:ext cx="25202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2483768" y="3501008"/>
                <a:ext cx="252028" cy="889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V="1">
                <a:off x="2787750" y="4382336"/>
                <a:ext cx="920153" cy="2092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2787750" y="3753036"/>
                <a:ext cx="920154" cy="838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2787750" y="3501008"/>
                <a:ext cx="668126" cy="1090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 flipV="1">
                <a:off x="2483768" y="4390405"/>
                <a:ext cx="303982" cy="2012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H="1">
                <a:off x="2483768" y="3753036"/>
                <a:ext cx="1224136" cy="637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2483768" y="4382336"/>
                <a:ext cx="1224135" cy="187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3455876" y="3501008"/>
                <a:ext cx="0" cy="1080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2483768" y="3501008"/>
                <a:ext cx="972108" cy="252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2483768" y="4401108"/>
                <a:ext cx="994586" cy="1929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CasellaDiTesto 54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635896" y="2143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3246380" y="45197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534510" y="61037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ttore 1 60"/>
          <p:cNvCxnSpPr/>
          <p:nvPr/>
        </p:nvCxnSpPr>
        <p:spPr>
          <a:xfrm>
            <a:off x="1907704" y="4797152"/>
            <a:ext cx="2952328" cy="1112019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" name="Gruppo 72"/>
          <p:cNvGrpSpPr/>
          <p:nvPr/>
        </p:nvGrpSpPr>
        <p:grpSpPr>
          <a:xfrm>
            <a:off x="2019821" y="4500910"/>
            <a:ext cx="2170873" cy="2064684"/>
            <a:chOff x="2019821" y="4500910"/>
            <a:chExt cx="2170873" cy="2064684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2536933" y="450091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758646" y="499419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3254590" y="610392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758646" y="566124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019821" y="5013176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019821" y="567416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4355976" y="44371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i="1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499992" y="60212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en-US" sz="3200" i="1" baseline="30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4633375" y="1196752"/>
            <a:ext cx="1008112" cy="648072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3" name="Connettore 1 62"/>
          <p:cNvCxnSpPr>
            <a:stCxn id="59" idx="1"/>
            <a:endCxn id="36" idx="3"/>
          </p:cNvCxnSpPr>
          <p:nvPr/>
        </p:nvCxnSpPr>
        <p:spPr>
          <a:xfrm flipH="1">
            <a:off x="4355976" y="1520788"/>
            <a:ext cx="27739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683568" y="836712"/>
            <a:ext cx="7632848" cy="446449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Immagine 72" descr="mi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75" y="927563"/>
            <a:ext cx="4704521" cy="3528392"/>
          </a:xfrm>
          <a:prstGeom prst="rect">
            <a:avLst/>
          </a:prstGeom>
        </p:spPr>
      </p:pic>
      <p:sp>
        <p:nvSpPr>
          <p:cNvPr id="74" name="CasellaDiTesto 73"/>
          <p:cNvSpPr txBox="1"/>
          <p:nvPr/>
        </p:nvSpPr>
        <p:spPr>
          <a:xfrm>
            <a:off x="4283968" y="980728"/>
            <a:ext cx="45365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Convenient 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1/3 of the total computational power </a:t>
            </a:r>
          </a:p>
          <a:p>
            <a:pPr>
              <a:buFontTx/>
              <a:buChar char="-"/>
            </a:pP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1/2 &amp;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1/4 of the total computational power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block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19672" y="2924944"/>
            <a:ext cx="6336704" cy="77809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Thank you for your attention!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76272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292080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948264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051720" y="5301208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563888" y="2708920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580112" y="5301208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236296" y="5301208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419872" y="5085184"/>
            <a:ext cx="1081088" cy="649287"/>
          </a:xfrm>
          <a:prstGeom prst="wedgeEllipseCallout">
            <a:avLst>
              <a:gd name="adj1" fmla="val -45009"/>
              <a:gd name="adj2" fmla="val 7664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07904" y="5301208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563888" y="2986319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04323 -0.1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1625 L -0.004 -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13" grpId="0" animBg="1"/>
      <p:bldP spid="2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26751" y="1137518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all agents agree on the content of the ledger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26064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problem: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73508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ledger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containing a sequence of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that: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26751" y="1484784"/>
            <a:ext cx="6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every agent can fairly write its commands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ergamena 1 48"/>
          <p:cNvSpPr/>
          <p:nvPr/>
        </p:nvSpPr>
        <p:spPr>
          <a:xfrm>
            <a:off x="3059832" y="2276872"/>
            <a:ext cx="2448272" cy="2664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3308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987055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931271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515447" y="5877272"/>
            <a:ext cx="504825" cy="50323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563888" y="2708920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563888" y="3253085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563888" y="2986319"/>
            <a:ext cx="504056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3563888" y="3522274"/>
            <a:ext cx="50405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563888" y="3807883"/>
            <a:ext cx="50405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3707904" y="378904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707904" y="3941440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707904" y="4104473"/>
            <a:ext cx="3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42040</TotalTime>
  <Words>2136</Words>
  <Application>Microsoft Office PowerPoint</Application>
  <PresentationFormat>Presentazione su schermo (4:3)</PresentationFormat>
  <Paragraphs>448</Paragraphs>
  <Slides>72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73" baseType="lpstr">
      <vt:lpstr>Tema di Office</vt:lpstr>
      <vt:lpstr>Consensus &amp; fault tolerance: distributed and strategic aspects of the Blockchain technology</vt:lpstr>
      <vt:lpstr>Diapositiva 2</vt:lpstr>
      <vt:lpstr>Diapositiva 3</vt:lpstr>
      <vt:lpstr>the distributed ledger problem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how to solve the distributed ledger problem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Bitcoin system  (in a nutshell)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robustness</vt:lpstr>
      <vt:lpstr>Diapositiva 40</vt:lpstr>
      <vt:lpstr>Diapositiva 41</vt:lpstr>
      <vt:lpstr>Diapositiva 42</vt:lpstr>
      <vt:lpstr>Diapositiva 43</vt:lpstr>
      <vt:lpstr>selfish mining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Purely Additive Fault-Tolerant Spanners</dc:title>
  <dc:creator>Luciano</dc:creator>
  <cp:lastModifiedBy>Beta</cp:lastModifiedBy>
  <cp:revision>435</cp:revision>
  <dcterms:created xsi:type="dcterms:W3CDTF">2015-09-05T11:17:37Z</dcterms:created>
  <dcterms:modified xsi:type="dcterms:W3CDTF">2021-01-21T10:26:34Z</dcterms:modified>
</cp:coreProperties>
</file>