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</p:sldMasterIdLst>
  <p:notesMasterIdLst>
    <p:notesMasterId r:id="rId33"/>
  </p:notesMasterIdLst>
  <p:sldIdLst>
    <p:sldId id="765" r:id="rId4"/>
    <p:sldId id="767" r:id="rId5"/>
    <p:sldId id="768" r:id="rId6"/>
    <p:sldId id="769" r:id="rId7"/>
    <p:sldId id="770" r:id="rId8"/>
    <p:sldId id="771" r:id="rId9"/>
    <p:sldId id="772" r:id="rId10"/>
    <p:sldId id="766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  <p:sldId id="786" r:id="rId25"/>
    <p:sldId id="787" r:id="rId26"/>
    <p:sldId id="793" r:id="rId27"/>
    <p:sldId id="788" r:id="rId28"/>
    <p:sldId id="789" r:id="rId29"/>
    <p:sldId id="790" r:id="rId30"/>
    <p:sldId id="792" r:id="rId31"/>
    <p:sldId id="791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9900"/>
    <a:srgbClr val="BD3DD7"/>
    <a:srgbClr val="211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6957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7189-FDA3-4A0A-8E53-85571FF06C41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D2CF-768F-41F3-8335-DDF3E0AB7288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D2CF-768F-41F3-8335-DDF3E0AB72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2A61FE-2566-4C43-BB7B-3A44D9110472}" type="slidenum">
              <a:rPr lang="it-IT">
                <a:solidFill>
                  <a:srgbClr val="1C1C1C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1F8D-E77F-42BE-89BE-B1025A12162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64E1-C813-422D-98B0-B6D564951AE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CC14-C1B3-49E6-B375-14E5848E55C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39F6-E7C1-4489-A7F7-C716143446A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ECDD-8408-45CE-B5F2-158CB7BC2DC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0C67-0042-488B-88CB-BC21DF55BB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91EA-BEA1-4462-8473-66343F7A8A4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5879-C733-4965-9FFB-21A1AA8D037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D9EC-3DDE-4BD6-8897-63C62ED01D3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7712-132F-40C3-B5DA-0D943EE11D4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00DE0D-68FB-4694-837F-20219735C56B}" type="slidenum">
              <a:rPr lang="it-IT">
                <a:solidFill>
                  <a:srgbClr val="1C1C1C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7405-9BAA-41A0-AB42-96E69242DDD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34F9-404E-484B-899E-6A88838102C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1AEC-F135-4B50-BAEC-45BB1068C1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B9AE-29EE-48BB-A402-97FCB7D5D36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8304-751B-4773-A934-A5EC47EEE41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BB8A-BF93-4A81-A149-A5D54DE7C8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6C51-558B-45D3-9FDB-1C4B9B98C46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D43B-9D0B-4402-AD0A-6BDFC08FA86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AB839-FBBE-46F6-A0D9-2DE2D3D3C99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7B4B-CE35-4CC5-B4B2-923F385DEE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82066-C6AC-46CB-9D9D-5F3CC0CDFC5C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60707-608E-4226-9D00-86BFF139358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Computing a Nash Equilibrium </a:t>
            </a:r>
            <a:br>
              <a:rPr lang="en-US" sz="40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of a Congestion Game:</a:t>
            </a:r>
            <a:br>
              <a:rPr lang="en-US" sz="4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2019672" y="5398368"/>
            <a:ext cx="6584776" cy="98296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based on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Chapters 19 &amp; 20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of</a:t>
            </a:r>
          </a:p>
          <a:p>
            <a:pPr algn="r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Twenty Lectures on Algorithmic Game Theory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, 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Tim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Roughgarden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1196752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TFNP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total</a:t>
            </a:r>
            <a:r>
              <a:rPr lang="en-US" sz="2400" dirty="0">
                <a:latin typeface="Comic Sans MS" pitchFamily="66" charset="0"/>
              </a:rPr>
              <a:t> FNP):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problems in FNP for which every instance has at least one witness.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3618375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3733320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If a TFNP problem is FNP-complete then NP=</a:t>
            </a:r>
            <a:r>
              <a:rPr lang="en-US" sz="2400" dirty="0" err="1">
                <a:latin typeface="Comic Sans MS" pitchFamily="66" charset="0"/>
              </a:rPr>
              <a:t>coNP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2996952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FNP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TFNP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123728" y="5589240"/>
            <a:ext cx="1672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Syntactic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211960" y="5589240"/>
            <a:ext cx="16049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Semantic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classes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718537" y="5765155"/>
            <a:ext cx="482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vs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051720" y="5373216"/>
            <a:ext cx="3888432" cy="129614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8" grpId="0"/>
      <p:bldP spid="19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95536" y="425930"/>
            <a:ext cx="2880320" cy="2952328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683568" y="1001994"/>
            <a:ext cx="2312640" cy="21602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46180" y="404664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FNP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41682" y="1063369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TFNP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920" y="404664"/>
            <a:ext cx="5078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CG-NE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problem of finding a mixed-strategy NE for a finite game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factoring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…</a:t>
            </a:r>
          </a:p>
        </p:txBody>
      </p:sp>
      <p:cxnSp>
        <p:nvCxnSpPr>
          <p:cNvPr id="11" name="Connettore 1 10"/>
          <p:cNvCxnSpPr>
            <a:endCxn id="9" idx="1"/>
          </p:cNvCxnSpPr>
          <p:nvPr/>
        </p:nvCxnSpPr>
        <p:spPr>
          <a:xfrm flipV="1">
            <a:off x="2771800" y="912496"/>
            <a:ext cx="1080120" cy="86032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4387570"/>
            <a:ext cx="6462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no: no complete problem is known for TFNP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(and people think no one can exist)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5631631"/>
            <a:ext cx="5279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which is the right class for CG-NE?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1520" y="6207695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PLS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abstract local search problems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971600" y="1628800"/>
            <a:ext cx="1744960" cy="146981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475656" y="1772816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Comic Sans MS" pitchFamily="66" charset="0"/>
              </a:rPr>
              <a:t>PLS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62153" y="3738298"/>
            <a:ext cx="6585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TFNP-complete?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793037" cy="811039"/>
          </a:xfrm>
        </p:spPr>
        <p:txBody>
          <a:bodyPr/>
          <a:lstStyle/>
          <a:p>
            <a:pPr eaLnBrk="1" hangingPunct="1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Maximum Cut problem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23850" y="1027063"/>
            <a:ext cx="4680198" cy="424815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an undirected graph G=(</a:t>
            </a:r>
            <a:r>
              <a:rPr lang="en-GB" sz="2400" dirty="0" err="1">
                <a:latin typeface="Comic Sans MS" pitchFamily="66" charset="0"/>
              </a:rPr>
              <a:t>V,E,w</a:t>
            </a:r>
            <a:r>
              <a:rPr lang="en-GB" sz="2400" dirty="0">
                <a:latin typeface="Comic Sans MS" pitchFamily="66" charset="0"/>
              </a:rPr>
              <a:t>) with non-negative edge weights</a:t>
            </a:r>
          </a:p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Solution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a cut (X,Y), where X and Y are a partition of V</a:t>
            </a:r>
            <a:endParaRPr lang="en-GB" sz="24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GB" sz="2800" dirty="0">
                <a:solidFill>
                  <a:srgbClr val="3366FF"/>
                </a:solidFill>
                <a:latin typeface="Comic Sans MS" pitchFamily="66" charset="0"/>
              </a:rPr>
              <a:t>Measure </a:t>
            </a:r>
            <a:r>
              <a:rPr lang="en-GB" sz="2400" dirty="0">
                <a:latin typeface="Comic Sans MS" pitchFamily="66" charset="0"/>
              </a:rPr>
              <a:t>(to </a:t>
            </a:r>
            <a:r>
              <a:rPr lang="en-GB" sz="2400" dirty="0" err="1">
                <a:latin typeface="Comic Sans MS" pitchFamily="66" charset="0"/>
              </a:rPr>
              <a:t>miximize</a:t>
            </a:r>
            <a:r>
              <a:rPr lang="en-GB" sz="2400" dirty="0">
                <a:latin typeface="Comic Sans MS" pitchFamily="66" charset="0"/>
              </a:rPr>
              <a:t>)</a:t>
            </a:r>
            <a:r>
              <a:rPr lang="en-GB" sz="2800" dirty="0">
                <a:latin typeface="Comic Sans MS" pitchFamily="66" charset="0"/>
              </a:rPr>
              <a:t>: </a:t>
            </a:r>
          </a:p>
          <a:p>
            <a:pPr lvl="1" eaLnBrk="1" hangingPunct="1"/>
            <a:r>
              <a:rPr lang="en-GB" sz="2400" dirty="0">
                <a:latin typeface="Comic Sans MS" pitchFamily="66" charset="0"/>
              </a:rPr>
              <a:t>the weight of the cut,     </a:t>
            </a:r>
            <a:r>
              <a:rPr lang="en-GB" sz="3200" dirty="0">
                <a:latin typeface="Comic Sans MS" pitchFamily="66" charset="0"/>
              </a:rPr>
              <a:t>∑</a:t>
            </a:r>
            <a:r>
              <a:rPr lang="en-GB" sz="2400" dirty="0">
                <a:latin typeface="Comic Sans MS" pitchFamily="66" charset="0"/>
              </a:rPr>
              <a:t>  w(</a:t>
            </a:r>
            <a:r>
              <a:rPr lang="en-GB" sz="2400" dirty="0" err="1">
                <a:latin typeface="Comic Sans MS" pitchFamily="66" charset="0"/>
              </a:rPr>
              <a:t>x,y</a:t>
            </a:r>
            <a:r>
              <a:rPr lang="en-GB" sz="2400" dirty="0">
                <a:latin typeface="Comic Sans MS" pitchFamily="66" charset="0"/>
              </a:rPr>
              <a:t>)</a:t>
            </a:r>
            <a:endParaRPr lang="en-GB" sz="2400" dirty="0">
              <a:solidFill>
                <a:schemeClr val="hlink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989" name="Oval 24"/>
          <p:cNvSpPr>
            <a:spLocks noChangeArrowheads="1"/>
          </p:cNvSpPr>
          <p:nvPr/>
        </p:nvSpPr>
        <p:spPr bwMode="auto">
          <a:xfrm>
            <a:off x="6300192" y="273429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990" name="Oval 25"/>
          <p:cNvSpPr>
            <a:spLocks noChangeArrowheads="1"/>
          </p:cNvSpPr>
          <p:nvPr/>
        </p:nvSpPr>
        <p:spPr bwMode="auto">
          <a:xfrm>
            <a:off x="7884368" y="23232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1992" name="Oval 27"/>
          <p:cNvSpPr>
            <a:spLocks noChangeArrowheads="1"/>
          </p:cNvSpPr>
          <p:nvPr/>
        </p:nvSpPr>
        <p:spPr bwMode="auto">
          <a:xfrm>
            <a:off x="6300192" y="3742407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2000" name="Oval 35"/>
          <p:cNvSpPr>
            <a:spLocks noChangeArrowheads="1"/>
          </p:cNvSpPr>
          <p:nvPr/>
        </p:nvSpPr>
        <p:spPr bwMode="auto">
          <a:xfrm>
            <a:off x="7884368" y="426742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2004" name="Oval 39"/>
          <p:cNvSpPr>
            <a:spLocks noChangeArrowheads="1"/>
          </p:cNvSpPr>
          <p:nvPr/>
        </p:nvSpPr>
        <p:spPr bwMode="auto">
          <a:xfrm>
            <a:off x="7884368" y="318730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19425" y="5359737"/>
            <a:ext cx="12763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x,y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)E: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xX,yY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24" name="Connettore 1 23"/>
          <p:cNvCxnSpPr>
            <a:stCxn id="41989" idx="6"/>
            <a:endCxn id="41990" idx="2"/>
          </p:cNvCxnSpPr>
          <p:nvPr/>
        </p:nvCxnSpPr>
        <p:spPr bwMode="auto">
          <a:xfrm flipV="1">
            <a:off x="6681192" y="2513707"/>
            <a:ext cx="1203176" cy="411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ttore 1 25"/>
          <p:cNvCxnSpPr>
            <a:stCxn id="41989" idx="5"/>
            <a:endCxn id="42004" idx="2"/>
          </p:cNvCxnSpPr>
          <p:nvPr/>
        </p:nvCxnSpPr>
        <p:spPr bwMode="auto">
          <a:xfrm>
            <a:off x="6625396" y="3059499"/>
            <a:ext cx="1258972" cy="3183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>
            <a:stCxn id="41990" idx="4"/>
            <a:endCxn id="42004" idx="0"/>
          </p:cNvCxnSpPr>
          <p:nvPr/>
        </p:nvCxnSpPr>
        <p:spPr bwMode="auto">
          <a:xfrm>
            <a:off x="8074868" y="2704207"/>
            <a:ext cx="0" cy="4830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ttore 1 29"/>
          <p:cNvCxnSpPr>
            <a:stCxn id="41989" idx="4"/>
            <a:endCxn id="41992" idx="0"/>
          </p:cNvCxnSpPr>
          <p:nvPr/>
        </p:nvCxnSpPr>
        <p:spPr bwMode="auto">
          <a:xfrm>
            <a:off x="6490692" y="3115295"/>
            <a:ext cx="0" cy="627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ttore 1 31"/>
          <p:cNvCxnSpPr>
            <a:stCxn id="42000" idx="2"/>
            <a:endCxn id="41992" idx="6"/>
          </p:cNvCxnSpPr>
          <p:nvPr/>
        </p:nvCxnSpPr>
        <p:spPr bwMode="auto">
          <a:xfrm flipH="1" flipV="1">
            <a:off x="6681192" y="3932907"/>
            <a:ext cx="1203176" cy="525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>
            <a:stCxn id="42000" idx="1"/>
            <a:endCxn id="41989" idx="5"/>
          </p:cNvCxnSpPr>
          <p:nvPr/>
        </p:nvCxnSpPr>
        <p:spPr bwMode="auto">
          <a:xfrm flipH="1" flipV="1">
            <a:off x="6625396" y="3059499"/>
            <a:ext cx="1314768" cy="1263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185089" y="3219241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8028384" y="275525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8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129403" y="23469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164288" y="2899271"/>
            <a:ext cx="457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10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164288" y="3363257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182568" y="420851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6246464" y="14804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884368" y="1499259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6057115" y="2344473"/>
            <a:ext cx="936104" cy="2232248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7617602" y="2166135"/>
            <a:ext cx="936104" cy="26135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2843808" y="6146140"/>
            <a:ext cx="2440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Comic Sans MS" pitchFamily="66" charset="0"/>
              </a:rPr>
              <a:t>It is NP-hard</a:t>
            </a:r>
            <a:endParaRPr lang="en-US" sz="2800" baseline="-25000" dirty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natural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heuristic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search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algorithm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5714" y="3966155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improving local move: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move a single vertex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from one side of the cut to the other side, if this improves the weight of the current cut. 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80396" y="1643056"/>
            <a:ext cx="573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initialize with  an arbitrary cut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(X,Y)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77973" y="2147112"/>
            <a:ext cx="6202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 while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there is an improving local move </a:t>
            </a:r>
            <a:r>
              <a:rPr lang="en-US" sz="2400" b="1" dirty="0">
                <a:solidFill>
                  <a:srgbClr val="000000"/>
                </a:solidFill>
                <a:latin typeface="Comic Sans MS" pitchFamily="66" charset="0"/>
              </a:rPr>
              <a:t>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	take an arbitrary such move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40631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local optimum: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cut with no improving local move available.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971600" y="1340768"/>
            <a:ext cx="6984776" cy="2160240"/>
          </a:xfrm>
          <a:prstGeom prst="rect">
            <a:avLst/>
          </a:prstGeom>
          <a:noFill/>
          <a:ln w="6032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116165" y="1268760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>
            <a:off x="4932040" y="1687752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254590" y="1249917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>
            <a:off x="2987823" y="1668909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local opt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15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3254896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254896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5127104" y="1844825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127104" y="4149081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>
            <a:stCxn id="5" idx="6"/>
            <a:endCxn id="7" idx="2"/>
          </p:cNvCxnSpPr>
          <p:nvPr/>
        </p:nvCxnSpPr>
        <p:spPr bwMode="auto">
          <a:xfrm>
            <a:off x="3635896" y="2035325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>
            <a:stCxn id="5" idx="5"/>
            <a:endCxn id="8" idx="1"/>
          </p:cNvCxnSpPr>
          <p:nvPr/>
        </p:nvCxnSpPr>
        <p:spPr bwMode="auto">
          <a:xfrm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>
            <a:stCxn id="7" idx="3"/>
            <a:endCxn id="6" idx="7"/>
          </p:cNvCxnSpPr>
          <p:nvPr/>
        </p:nvCxnSpPr>
        <p:spPr bwMode="auto">
          <a:xfrm flipH="1">
            <a:off x="3580100" y="2170029"/>
            <a:ext cx="1602800" cy="20348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1 15"/>
          <p:cNvCxnSpPr>
            <a:stCxn id="6" idx="6"/>
            <a:endCxn id="8" idx="2"/>
          </p:cNvCxnSpPr>
          <p:nvPr/>
        </p:nvCxnSpPr>
        <p:spPr bwMode="auto">
          <a:xfrm>
            <a:off x="3635896" y="4339581"/>
            <a:ext cx="149120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>
            <a:stCxn id="5" idx="4"/>
            <a:endCxn id="6" idx="0"/>
          </p:cNvCxnSpPr>
          <p:nvPr/>
        </p:nvCxnSpPr>
        <p:spPr bwMode="auto">
          <a:xfrm>
            <a:off x="3445396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7" idx="4"/>
            <a:endCxn id="8" idx="0"/>
          </p:cNvCxnSpPr>
          <p:nvPr/>
        </p:nvCxnSpPr>
        <p:spPr bwMode="auto">
          <a:xfrm>
            <a:off x="5317604" y="2225825"/>
            <a:ext cx="0" cy="19232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11960" y="1700809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33226" y="432503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3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139487" y="29249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4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292080" y="2996953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2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859567" y="3274390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5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628529" y="3269545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6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031916" y="4129916"/>
            <a:ext cx="412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Y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Ovale 27"/>
          <p:cNvSpPr/>
          <p:nvPr/>
        </p:nvSpPr>
        <p:spPr bwMode="auto">
          <a:xfrm rot="5400000">
            <a:off x="3939877" y="2764979"/>
            <a:ext cx="792088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6071864" y="1772816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X</a:t>
            </a:r>
            <a:endParaRPr lang="en-US" sz="28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" name="Ovale 29"/>
          <p:cNvSpPr/>
          <p:nvPr/>
        </p:nvSpPr>
        <p:spPr bwMode="auto">
          <a:xfrm rot="5400000">
            <a:off x="3939877" y="460723"/>
            <a:ext cx="936105" cy="3128243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48125" y="5271591"/>
            <a:ext cx="3451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global opt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of weight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17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>
                <a:solidFill>
                  <a:srgbClr val="FF0000"/>
                </a:solidFill>
                <a:latin typeface="Comic Sans MS" pitchFamily="66" charset="0"/>
              </a:rPr>
              <a:t>local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optimum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 global optimum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05536" y="1023119"/>
            <a:ext cx="775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finding a local opt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easier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than finding a global opt?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66627" y="1700808"/>
            <a:ext cx="668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sometimes strictly easier: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98675" y="2247255"/>
            <a:ext cx="7116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max cut is still NP-hard for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unweighted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graphs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83568" y="2780928"/>
            <a:ext cx="6845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local search algorithm converges in poly-time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66627" y="3903439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facts: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98675" y="4437112"/>
            <a:ext cx="852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no known poly-time local search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for finding local opt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					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       for general weights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83568" y="5373216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no known poly-time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alg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for computing a local opt for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general weights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Max Cut, find any local opt.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4466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local Max-Cut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4725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….this problem is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4233" y="879103"/>
            <a:ext cx="7366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Ingredients of an Abstract Local Search Problem</a:t>
            </a:r>
            <a:endParaRPr lang="en-US" sz="2400" baseline="-25000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584" y="1772816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first polynomial-time algorithm takes as input an instance and outputs an arbitrary feasible solution.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27584" y="2780928"/>
            <a:ext cx="763284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second polynomial-time algorithm takes as input an instance and a feasible solution, and returns the objective function value of the solution.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7584" y="4149080"/>
            <a:ext cx="7488832" cy="1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The third polynomial-time algorithm takes as input an instance and a feasible solution, and either reports  “locally optimal” or produces a solution with better objective function value.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5012" y="179636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1.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5536" y="2793843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2.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6802" y="4170346"/>
            <a:ext cx="449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3.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251520" y="1628800"/>
            <a:ext cx="8352928" cy="4248472"/>
          </a:xfrm>
          <a:prstGeom prst="rect">
            <a:avLst/>
          </a:prstGeom>
          <a:noFill/>
          <a:ln w="508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Global Connection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G=(V,E): directed graph</a:t>
            </a:r>
          </a:p>
          <a:p>
            <a:pPr eaLnBrk="1" hangingPunct="1"/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</a:rPr>
              <a:t>c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: non-negative cost of the edge </a:t>
            </a:r>
            <a:r>
              <a:rPr lang="en-US" sz="2400" dirty="0">
                <a:solidFill>
                  <a:schemeClr val="folHlink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 E</a:t>
            </a:r>
          </a:p>
          <a:p>
            <a:pPr eaLnBrk="1" hangingPunct="1"/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has a source node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and a sink node </a:t>
            </a:r>
            <a:r>
              <a:rPr lang="en-US" sz="24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>
              <a:solidFill>
                <a:schemeClr val="folHlink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Strategy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for player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: a </a:t>
            </a:r>
            <a:r>
              <a:rPr lang="en-US" sz="24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path P</a:t>
            </a:r>
            <a:r>
              <a:rPr lang="en-US" sz="2400" baseline="-25000" dirty="0">
                <a:solidFill>
                  <a:schemeClr val="folHlink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from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to </a:t>
            </a:r>
            <a:r>
              <a:rPr lang="en-US" sz="2400" dirty="0" err="1"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2400" baseline="-25000" dirty="0" err="1">
                <a:latin typeface="Comic Sans MS" pitchFamily="66" charset="0"/>
                <a:sym typeface="Symbol" pitchFamily="18" charset="2"/>
              </a:rPr>
              <a:t>i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Given a strategy vector </a:t>
            </a:r>
            <a:r>
              <a:rPr lang="en-US" sz="2400" dirty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 the cost of player </a:t>
            </a:r>
            <a:r>
              <a:rPr lang="en-US" sz="2400" dirty="0" err="1">
                <a:latin typeface="Comic Sans MS" pitchFamily="66" charset="0"/>
              </a:rPr>
              <a:t>i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3018218"/>
            <a:ext cx="3625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82603" y="3450266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P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7388" y="3933056"/>
            <a:ext cx="7072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>
                <a:solidFill>
                  <a:srgbClr val="3333CC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number of players whose path contains 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226518" y="5843414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379043" y="5857701"/>
            <a:ext cx="144462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74443" y="5859289"/>
            <a:ext cx="144462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9830" y="5337001"/>
            <a:ext cx="144463" cy="14446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>
            <a:off x="2367805" y="5932314"/>
            <a:ext cx="982663" cy="142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" name="AutoShape 12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3536205" y="5930726"/>
            <a:ext cx="1125538" cy="15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3" name="AutoShape 13"/>
          <p:cNvCxnSpPr>
            <a:cxnSpLocks noChangeShapeType="1"/>
            <a:endCxn id="10" idx="2"/>
          </p:cNvCxnSpPr>
          <p:nvPr/>
        </p:nvCxnSpPr>
        <p:spPr bwMode="auto">
          <a:xfrm flipV="1">
            <a:off x="4830018" y="5408439"/>
            <a:ext cx="1039812" cy="5270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149105" y="5297314"/>
            <a:ext cx="34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701180" y="55910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6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914030" y="5608464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4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77218" y="5671964"/>
            <a:ext cx="42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693118" y="5665614"/>
            <a:ext cx="615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=s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012705" y="5121101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066680" y="6246639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t</a:t>
            </a:r>
            <a:r>
              <a:rPr lang="en-US" sz="24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5869830" y="6345064"/>
            <a:ext cx="144463" cy="1444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2" name="AutoShape 13"/>
          <p:cNvCxnSpPr>
            <a:cxnSpLocks noChangeShapeType="1"/>
            <a:stCxn id="9" idx="5"/>
            <a:endCxn id="21" idx="2"/>
          </p:cNvCxnSpPr>
          <p:nvPr/>
        </p:nvCxnSpPr>
        <p:spPr bwMode="auto">
          <a:xfrm>
            <a:off x="4798268" y="5981526"/>
            <a:ext cx="1071562" cy="4349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077668" y="6160914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1</a:t>
            </a:r>
          </a:p>
        </p:txBody>
      </p:sp>
      <p:cxnSp>
        <p:nvCxnSpPr>
          <p:cNvPr id="24" name="Connettore 7 58"/>
          <p:cNvCxnSpPr>
            <a:cxnSpLocks noChangeShapeType="1"/>
            <a:stCxn id="7" idx="0"/>
            <a:endCxn id="10" idx="1"/>
          </p:cNvCxnSpPr>
          <p:nvPr/>
        </p:nvCxnSpPr>
        <p:spPr bwMode="auto">
          <a:xfrm rot="5400000" flipH="1" flipV="1">
            <a:off x="3852118" y="3805064"/>
            <a:ext cx="485775" cy="3590925"/>
          </a:xfrm>
          <a:prstGeom prst="curvedConnector3">
            <a:avLst>
              <a:gd name="adj1" fmla="val 15147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Connettore 7 61"/>
          <p:cNvCxnSpPr>
            <a:cxnSpLocks noChangeShapeType="1"/>
            <a:stCxn id="7" idx="5"/>
            <a:endCxn id="21" idx="3"/>
          </p:cNvCxnSpPr>
          <p:nvPr/>
        </p:nvCxnSpPr>
        <p:spPr bwMode="auto">
          <a:xfrm rot="16200000" flipH="1">
            <a:off x="3869581" y="4446413"/>
            <a:ext cx="501650" cy="3540125"/>
          </a:xfrm>
          <a:prstGeom prst="curvedConnector3">
            <a:avLst>
              <a:gd name="adj1" fmla="val 14977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925143" y="4760739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925143" y="641650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1909018" y="4760739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333CC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1543893" y="6172026"/>
            <a:ext cx="86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N(S)</a:t>
            </a:r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6800105" y="5624339"/>
            <a:ext cx="1062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=7</a:t>
            </a: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6795343" y="5905326"/>
            <a:ext cx="108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cost</a:t>
            </a:r>
            <a:r>
              <a:rPr lang="en-US" sz="2000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=6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700">
                <a:solidFill>
                  <a:srgbClr val="FF0000"/>
                </a:solidFill>
                <a:latin typeface="Comic Sans MS" pitchFamily="66" charset="0"/>
              </a:rPr>
              <a:t>A PLS reduction from L</a:t>
            </a:r>
            <a:r>
              <a:rPr lang="en-US" sz="27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700">
                <a:solidFill>
                  <a:srgbClr val="FF0000"/>
                </a:solidFill>
                <a:latin typeface="Comic Sans MS" pitchFamily="66" charset="0"/>
              </a:rPr>
              <a:t> to L</a:t>
            </a:r>
            <a:r>
              <a:rPr lang="en-US" sz="27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7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2564904"/>
            <a:ext cx="7718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18335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every local optimum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local optimum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x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0376" y="365755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Definition.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 problem L is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PLS-complete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if 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PLS and every problem in PLS reduces to it.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5100" y="2348334"/>
            <a:ext cx="8655372" cy="9366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875" y="2463279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Computing a local maximum of a maximum cut instance with general non-negative edge weights is a PLS-complete problem.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1844824"/>
            <a:ext cx="8860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366FF"/>
                </a:solidFill>
                <a:latin typeface="Comic Sans MS" pitchFamily="66" charset="0"/>
              </a:rPr>
              <a:t>Theorem 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’85, Schaffer,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4365104"/>
            <a:ext cx="8655372" cy="151216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9512" y="4479503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Computing a local maximum of a maximum cut instance with general non-negative edge weights using local search can require an exponential (in |V|) number of iterations, no matter how an improving local move is chosen in each iteration.</a:t>
            </a:r>
            <a:endParaRPr lang="en-US" sz="2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3913892"/>
            <a:ext cx="8924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 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(Johnson,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’85, Schaffer,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Yannakakis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91)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5100" y="666047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6875" y="780992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CG-NE is PLS-complete.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512" y="44624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188640"/>
            <a:ext cx="4472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Fabrikant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Papadimitriou,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Talwar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2004)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8137" y="126876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1844824"/>
            <a:ext cx="2092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</a:rPr>
              <a:t>CG-NE </a:t>
            </a:r>
            <a:r>
              <a:rPr lang="en-US" sz="2400" dirty="0">
                <a:latin typeface="Comic Sans MS" pitchFamily="66" charset="0"/>
                <a:sym typeface="Symbol"/>
              </a:rPr>
              <a:t></a:t>
            </a:r>
            <a:r>
              <a:rPr lang="en-US" sz="2400" dirty="0">
                <a:latin typeface="Comic Sans MS" pitchFamily="66" charset="0"/>
              </a:rPr>
              <a:t> PLS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2391271"/>
            <a:ext cx="5642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</a:rPr>
              <a:t>3 algorithms of the formal definition: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01317" y="2924944"/>
            <a:ext cx="6861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1: given the instance, returns any strategy profile 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06318" y="3356992"/>
            <a:ext cx="57759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2: given a strategy profile S, compute </a:t>
            </a:r>
            <a:r>
              <a:rPr lang="en-US" sz="2000" dirty="0">
                <a:latin typeface="Comic Sans MS" pitchFamily="66" charset="0"/>
                <a:sym typeface="Symbol"/>
              </a:rPr>
              <a:t>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(S)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2284" y="3831611"/>
            <a:ext cx="7288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  <a:sym typeface="Symbol" pitchFamily="18" charset="2"/>
              </a:rPr>
              <a:t>Alg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3: given a strategy profile S, computes a better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  <a:sym typeface="Symbol" pitchFamily="18" charset="2"/>
              </a:rPr>
              <a:t>          response for any player, if any, or report “S is a NE”.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32680" y="5210216"/>
            <a:ext cx="6385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completeness</a:t>
            </a:r>
            <a:r>
              <a:rPr lang="en-US" sz="2400" dirty="0">
                <a:latin typeface="Comic Sans MS" pitchFamily="66" charset="0"/>
              </a:rPr>
              <a:t>: reduction from local </a:t>
            </a:r>
            <a:r>
              <a:rPr lang="en-US" sz="2400" dirty="0" err="1">
                <a:latin typeface="Comic Sans MS" pitchFamily="66" charset="0"/>
              </a:rPr>
              <a:t>MaxCut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8137" y="91480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548680"/>
            <a:ext cx="3304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 player for each vertex v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940658"/>
            <a:ext cx="5003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two resources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and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for each edge 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2782433" y="1074002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512" y="1268760"/>
            <a:ext cx="3562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two strategies for player v: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19998" y="1268760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= {r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: e </a:t>
            </a:r>
            <a:r>
              <a:rPr lang="en-US" sz="2000" dirty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25263" y="1578097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= {r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: e </a:t>
            </a:r>
            <a:r>
              <a:rPr lang="en-US" sz="2000" dirty="0">
                <a:latin typeface="Comic Sans MS" pitchFamily="66" charset="0"/>
                <a:sym typeface="Symbol"/>
              </a:rPr>
              <a:t>(v)}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3" name="Connettore 1 12"/>
          <p:cNvCxnSpPr/>
          <p:nvPr/>
        </p:nvCxnSpPr>
        <p:spPr bwMode="auto">
          <a:xfrm>
            <a:off x="4345343" y="1711441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/>
          <p:nvPr/>
        </p:nvCxnSpPr>
        <p:spPr bwMode="auto">
          <a:xfrm>
            <a:off x="3748013" y="165006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00778" y="2010145"/>
            <a:ext cx="3836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cost of a resource r </a:t>
            </a:r>
            <a:r>
              <a:rPr lang="en-US" sz="2000" dirty="0">
                <a:latin typeface="Comic Sans MS" pitchFamily="66" charset="0"/>
                <a:sym typeface="Symbol"/>
              </a:rPr>
              <a:t> {</a:t>
            </a:r>
            <a:r>
              <a:rPr lang="en-US" sz="2000" dirty="0">
                <a:latin typeface="Comic Sans MS" pitchFamily="66" charset="0"/>
              </a:rPr>
              <a:t>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 , r</a:t>
            </a:r>
            <a:r>
              <a:rPr lang="en-US" sz="2000" baseline="-25000" dirty="0">
                <a:latin typeface="Comic Sans MS" pitchFamily="66" charset="0"/>
              </a:rPr>
              <a:t>e</a:t>
            </a:r>
            <a:r>
              <a:rPr lang="en-US" sz="2000" dirty="0">
                <a:latin typeface="Comic Sans MS" pitchFamily="66" charset="0"/>
              </a:rPr>
              <a:t>}: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16" name="Connettore 1 15"/>
          <p:cNvCxnSpPr/>
          <p:nvPr/>
        </p:nvCxnSpPr>
        <p:spPr bwMode="auto">
          <a:xfrm>
            <a:off x="3510723" y="2132856"/>
            <a:ext cx="1440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3608" y="2348880"/>
            <a:ext cx="3602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(0)=</a:t>
            </a: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(1)=0   and </a:t>
            </a:r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r</a:t>
            </a:r>
            <a:r>
              <a:rPr lang="en-US" sz="2000" dirty="0">
                <a:latin typeface="Comic Sans MS" pitchFamily="66" charset="0"/>
              </a:rPr>
              <a:t>(2)=w(e)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59778" y="2954459"/>
            <a:ext cx="7850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omic Sans MS" pitchFamily="66" charset="0"/>
              </a:rPr>
              <a:t>bijection</a:t>
            </a:r>
            <a:r>
              <a:rPr lang="en-US" sz="2000" dirty="0">
                <a:latin typeface="Comic Sans MS" pitchFamily="66" charset="0"/>
              </a:rPr>
              <a:t> between 2</a:t>
            </a:r>
            <a:r>
              <a:rPr lang="en-US" sz="2000" baseline="30000" dirty="0">
                <a:latin typeface="Comic Sans MS" pitchFamily="66" charset="0"/>
              </a:rPr>
              <a:t>|V|</a:t>
            </a:r>
            <a:r>
              <a:rPr lang="en-US" sz="2000" dirty="0">
                <a:latin typeface="Comic Sans MS" pitchFamily="66" charset="0"/>
              </a:rPr>
              <a:t> strategy profiles and cuts of the graph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72786" y="3399563"/>
            <a:ext cx="49840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cut corresponding to strategy profile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532159" y="3861048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(X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:={v : v plays </a:t>
            </a:r>
            <a:r>
              <a:rPr lang="en-US" sz="2000" dirty="0" err="1">
                <a:latin typeface="Comic Sans MS" pitchFamily="66" charset="0"/>
              </a:rPr>
              <a:t>S</a:t>
            </a:r>
            <a:r>
              <a:rPr lang="en-US" sz="2000" baseline="-25000" dirty="0" err="1">
                <a:latin typeface="Comic Sans MS" pitchFamily="66" charset="0"/>
              </a:rPr>
              <a:t>v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}, Y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:=V\X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581149" y="4954004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R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19672" y="4479463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24861" y="4962214"/>
            <a:ext cx="4716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179192" y="4369950"/>
            <a:ext cx="654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16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r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16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04267" y="4676605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-W(</a:t>
            </a:r>
            <a:r>
              <a:rPr lang="en-US" sz="2400" dirty="0">
                <a:latin typeface="Comic Sans MS" pitchFamily="66" charset="0"/>
              </a:rPr>
              <a:t>X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,Y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)</a:t>
            </a:r>
            <a:endParaRPr lang="en-US" sz="24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294084" y="5545508"/>
            <a:ext cx="570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16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651571" y="5081820"/>
            <a:ext cx="2879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W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= 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w(e)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71600" y="5981218"/>
            <a:ext cx="7416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,Y</a:t>
            </a:r>
            <a:r>
              <a:rPr lang="en-US" sz="2000" baseline="-25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) is a </a:t>
            </a:r>
            <a:r>
              <a:rPr lang="en-US" sz="2000" dirty="0">
                <a:latin typeface="Comic Sans MS" pitchFamily="66" charset="0"/>
              </a:rPr>
              <a:t>local maximum cut </a:t>
            </a:r>
            <a:r>
              <a:rPr lang="en-US" sz="2000" dirty="0" err="1">
                <a:latin typeface="Comic Sans MS" pitchFamily="66" charset="0"/>
              </a:rPr>
              <a:t>iff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 local minimum for 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 dirty="0">
                <a:latin typeface="Comic Sans MS" pitchFamily="66" charset="0"/>
              </a:rPr>
              <a:t>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8676580" y="6165304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Freccia a destra 29"/>
          <p:cNvSpPr/>
          <p:nvPr/>
        </p:nvSpPr>
        <p:spPr bwMode="auto">
          <a:xfrm>
            <a:off x="294052" y="6040131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what about the problem </a:t>
            </a:r>
            <a:br>
              <a:rPr lang="en-US" sz="4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of computing mixed Nash </a:t>
            </a:r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Equilibria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80020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a 2-player game in normal form (</a:t>
            </a:r>
            <a:r>
              <a:rPr lang="en-US" sz="2800" dirty="0" err="1">
                <a:solidFill>
                  <a:srgbClr val="3366FF"/>
                </a:solidFill>
                <a:latin typeface="Comic Sans MS" pitchFamily="66" charset="0"/>
              </a:rPr>
              <a:t>bimatrix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 game</a:t>
            </a:r>
            <a:r>
              <a:rPr lang="en-US" sz="2800" dirty="0">
                <a:latin typeface="Comic Sans MS" pitchFamily="66" charset="0"/>
              </a:rPr>
              <a:t>), find any mixed NE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27863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MNE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8505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Nash’s theorem guarantees that a mixed NE always exists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0778" y="3645024"/>
            <a:ext cx="2008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MNE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TFNP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145" y="4231721"/>
            <a:ext cx="688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no polynomial time algorithm is known for MNE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19672" y="5271591"/>
            <a:ext cx="6146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what is the right class for MNE problem?</a:t>
            </a:r>
            <a:endParaRPr lang="en-US" sz="24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5330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PLS:</a:t>
            </a:r>
            <a:r>
              <a:rPr lang="en-US" sz="2400" dirty="0">
                <a:latin typeface="Comic Sans MS" pitchFamily="66" charset="0"/>
              </a:rPr>
              <a:t> abstract local search problems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1187624" y="2348880"/>
            <a:ext cx="2016224" cy="2514493"/>
            <a:chOff x="4716016" y="1124744"/>
            <a:chExt cx="2016224" cy="2514493"/>
          </a:xfrm>
        </p:grpSpPr>
        <p:sp>
          <p:nvSpPr>
            <p:cNvPr id="5" name="Ovale 4"/>
            <p:cNvSpPr/>
            <p:nvPr/>
          </p:nvSpPr>
          <p:spPr bwMode="auto">
            <a:xfrm>
              <a:off x="5580112" y="112474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6" name="Ovale 5"/>
            <p:cNvSpPr/>
            <p:nvPr/>
          </p:nvSpPr>
          <p:spPr bwMode="auto">
            <a:xfrm>
              <a:off x="4716016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7" name="Ovale 6"/>
            <p:cNvSpPr/>
            <p:nvPr/>
          </p:nvSpPr>
          <p:spPr bwMode="auto">
            <a:xfrm>
              <a:off x="5580112" y="184482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6444208" y="186366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5076056" y="2583747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0" name="Ovale 9"/>
            <p:cNvSpPr/>
            <p:nvPr/>
          </p:nvSpPr>
          <p:spPr bwMode="auto">
            <a:xfrm>
              <a:off x="5065423" y="3351205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1" name="Ovale 10"/>
            <p:cNvSpPr/>
            <p:nvPr/>
          </p:nvSpPr>
          <p:spPr bwMode="auto">
            <a:xfrm>
              <a:off x="6033426" y="256490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cxnSp>
          <p:nvCxnSpPr>
            <p:cNvPr id="13" name="Connettore 2 12"/>
            <p:cNvCxnSpPr>
              <a:stCxn id="5" idx="3"/>
              <a:endCxn id="6" idx="7"/>
            </p:cNvCxnSpPr>
            <p:nvPr/>
          </p:nvCxnSpPr>
          <p:spPr bwMode="auto">
            <a:xfrm flipH="1">
              <a:off x="4961867" y="1370595"/>
              <a:ext cx="660426" cy="5164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onnettore 2 14"/>
            <p:cNvCxnSpPr>
              <a:stCxn id="5" idx="4"/>
              <a:endCxn id="7" idx="0"/>
            </p:cNvCxnSpPr>
            <p:nvPr/>
          </p:nvCxnSpPr>
          <p:spPr bwMode="auto">
            <a:xfrm>
              <a:off x="5724128" y="1412776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onnettore 2 16"/>
            <p:cNvCxnSpPr>
              <a:stCxn id="5" idx="5"/>
              <a:endCxn id="8" idx="1"/>
            </p:cNvCxnSpPr>
            <p:nvPr/>
          </p:nvCxnSpPr>
          <p:spPr bwMode="auto">
            <a:xfrm>
              <a:off x="5825963" y="1370595"/>
              <a:ext cx="660426" cy="53525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onnettore 2 18"/>
            <p:cNvCxnSpPr>
              <a:stCxn id="6" idx="4"/>
              <a:endCxn id="9" idx="1"/>
            </p:cNvCxnSpPr>
            <p:nvPr/>
          </p:nvCxnSpPr>
          <p:spPr bwMode="auto">
            <a:xfrm>
              <a:off x="4860032" y="2132856"/>
              <a:ext cx="258205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onnettore 2 20"/>
            <p:cNvCxnSpPr>
              <a:stCxn id="7" idx="4"/>
              <a:endCxn id="9" idx="7"/>
            </p:cNvCxnSpPr>
            <p:nvPr/>
          </p:nvCxnSpPr>
          <p:spPr bwMode="auto">
            <a:xfrm flipH="1">
              <a:off x="5321907" y="2132856"/>
              <a:ext cx="402221" cy="493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8" idx="2"/>
              <a:endCxn id="7" idx="6"/>
            </p:cNvCxnSpPr>
            <p:nvPr/>
          </p:nvCxnSpPr>
          <p:spPr bwMode="auto">
            <a:xfrm flipH="1" flipV="1">
              <a:off x="5868144" y="1988840"/>
              <a:ext cx="576064" cy="188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stCxn id="8" idx="4"/>
              <a:endCxn id="11" idx="7"/>
            </p:cNvCxnSpPr>
            <p:nvPr/>
          </p:nvCxnSpPr>
          <p:spPr bwMode="auto">
            <a:xfrm flipH="1">
              <a:off x="6279277" y="2151699"/>
              <a:ext cx="308947" cy="4553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9" idx="4"/>
              <a:endCxn id="10" idx="0"/>
            </p:cNvCxnSpPr>
            <p:nvPr/>
          </p:nvCxnSpPr>
          <p:spPr bwMode="auto">
            <a:xfrm flipH="1">
              <a:off x="5209439" y="2871779"/>
              <a:ext cx="10633" cy="4794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72786" y="908720"/>
            <a:ext cx="31149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nodes: </a:t>
            </a:r>
            <a:r>
              <a:rPr lang="en-US" sz="2000" dirty="0">
                <a:latin typeface="Comic Sans MS" pitchFamily="66" charset="0"/>
              </a:rPr>
              <a:t>feasible solutions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2786" y="1300698"/>
            <a:ext cx="29690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edges: </a:t>
            </a:r>
            <a:r>
              <a:rPr lang="en-US" sz="2000" dirty="0">
                <a:latin typeface="Comic Sans MS" pitchFamily="66" charset="0"/>
              </a:rPr>
              <a:t>improving moves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24306" y="470634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/>
          <p:nvPr/>
        </p:nvCxnSpPr>
        <p:spPr bwMode="auto">
          <a:xfrm>
            <a:off x="2665821" y="3931023"/>
            <a:ext cx="322003" cy="7941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31" idx="1"/>
          </p:cNvCxnSpPr>
          <p:nvPr/>
        </p:nvCxnSpPr>
        <p:spPr bwMode="auto">
          <a:xfrm>
            <a:off x="1691680" y="4706340"/>
            <a:ext cx="1032626" cy="2000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865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local search, i.e. by following a directed path to a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952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PPAD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at most 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520" y="199273"/>
            <a:ext cx="780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PPAD:</a:t>
            </a:r>
            <a:r>
              <a:rPr lang="en-US" sz="2400" dirty="0">
                <a:latin typeface="Comic Sans MS" pitchFamily="66" charset="0"/>
              </a:rPr>
              <a:t> polynomial parity argument in a directed graph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1403648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07904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1505132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251520" y="357301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78326" y="2996952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13" name="Connettore 2 12"/>
          <p:cNvCxnSpPr>
            <a:stCxn id="38" idx="6"/>
          </p:cNvCxnSpPr>
          <p:nvPr/>
        </p:nvCxnSpPr>
        <p:spPr bwMode="auto">
          <a:xfrm>
            <a:off x="827584" y="2276872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980728"/>
            <a:ext cx="2226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in- &amp; out-degree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at most 1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08282" y="3388930"/>
            <a:ext cx="1343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witnesses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33" name="Connettore 1 32"/>
          <p:cNvCxnSpPr>
            <a:stCxn id="7" idx="3"/>
            <a:endCxn id="31" idx="0"/>
          </p:cNvCxnSpPr>
          <p:nvPr/>
        </p:nvCxnSpPr>
        <p:spPr bwMode="auto">
          <a:xfrm flipH="1">
            <a:off x="3180101" y="2378707"/>
            <a:ext cx="569984" cy="1010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ttore 1 35"/>
          <p:cNvCxnSpPr>
            <a:endCxn id="56" idx="0"/>
          </p:cNvCxnSpPr>
          <p:nvPr/>
        </p:nvCxnSpPr>
        <p:spPr bwMode="auto">
          <a:xfrm>
            <a:off x="3347864" y="3789040"/>
            <a:ext cx="463947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004048" y="234888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generic reason of membership:</a:t>
            </a:r>
            <a:br>
              <a:rPr lang="en-US" sz="20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solvable by following a directed path from the source to the sink vertex.</a:t>
            </a:r>
            <a:endParaRPr lang="en-US" sz="20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8" name="Ovale 37"/>
          <p:cNvSpPr/>
          <p:nvPr/>
        </p:nvSpPr>
        <p:spPr bwMode="auto">
          <a:xfrm>
            <a:off x="539552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2955925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4" name="Ovale 43"/>
          <p:cNvSpPr/>
          <p:nvPr/>
        </p:nvSpPr>
        <p:spPr bwMode="auto">
          <a:xfrm>
            <a:off x="2206369" y="213285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46" name="Connettore 2 45"/>
          <p:cNvCxnSpPr>
            <a:stCxn id="6" idx="6"/>
            <a:endCxn id="44" idx="2"/>
          </p:cNvCxnSpPr>
          <p:nvPr/>
        </p:nvCxnSpPr>
        <p:spPr bwMode="auto">
          <a:xfrm>
            <a:off x="1691680" y="2276872"/>
            <a:ext cx="51468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onnettore 2 48"/>
          <p:cNvCxnSpPr>
            <a:stCxn id="44" idx="6"/>
            <a:endCxn id="43" idx="2"/>
          </p:cNvCxnSpPr>
          <p:nvPr/>
        </p:nvCxnSpPr>
        <p:spPr bwMode="auto">
          <a:xfrm>
            <a:off x="2494401" y="227687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onnettore 2 51"/>
          <p:cNvCxnSpPr>
            <a:stCxn id="43" idx="6"/>
            <a:endCxn id="7" idx="2"/>
          </p:cNvCxnSpPr>
          <p:nvPr/>
        </p:nvCxnSpPr>
        <p:spPr bwMode="auto">
          <a:xfrm>
            <a:off x="3243957" y="227687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e 55"/>
          <p:cNvSpPr/>
          <p:nvPr/>
        </p:nvSpPr>
        <p:spPr bwMode="auto">
          <a:xfrm>
            <a:off x="3667795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7" name="Ovale 56"/>
          <p:cNvSpPr/>
          <p:nvPr/>
        </p:nvSpPr>
        <p:spPr bwMode="auto">
          <a:xfrm>
            <a:off x="2915816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58" name="Ovale 57"/>
          <p:cNvSpPr/>
          <p:nvPr/>
        </p:nvSpPr>
        <p:spPr bwMode="auto">
          <a:xfrm>
            <a:off x="2166260" y="465313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59" name="Connettore 2 58"/>
          <p:cNvCxnSpPr>
            <a:stCxn id="58" idx="6"/>
            <a:endCxn id="57" idx="2"/>
          </p:cNvCxnSpPr>
          <p:nvPr/>
        </p:nvCxnSpPr>
        <p:spPr bwMode="auto">
          <a:xfrm>
            <a:off x="2454292" y="4797152"/>
            <a:ext cx="4615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ttore 2 59"/>
          <p:cNvCxnSpPr>
            <a:stCxn id="57" idx="6"/>
            <a:endCxn id="56" idx="2"/>
          </p:cNvCxnSpPr>
          <p:nvPr/>
        </p:nvCxnSpPr>
        <p:spPr bwMode="auto">
          <a:xfrm>
            <a:off x="3203848" y="4797152"/>
            <a:ext cx="46394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e 60"/>
          <p:cNvSpPr/>
          <p:nvPr/>
        </p:nvSpPr>
        <p:spPr bwMode="auto">
          <a:xfrm>
            <a:off x="878326" y="4221088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79" name="Connettore 2 78"/>
          <p:cNvCxnSpPr>
            <a:stCxn id="9" idx="0"/>
            <a:endCxn id="11" idx="2"/>
          </p:cNvCxnSpPr>
          <p:nvPr/>
        </p:nvCxnSpPr>
        <p:spPr bwMode="auto">
          <a:xfrm flipV="1">
            <a:off x="395536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onnettore 2 80"/>
          <p:cNvCxnSpPr>
            <a:stCxn id="11" idx="6"/>
            <a:endCxn id="8" idx="0"/>
          </p:cNvCxnSpPr>
          <p:nvPr/>
        </p:nvCxnSpPr>
        <p:spPr bwMode="auto">
          <a:xfrm>
            <a:off x="1166358" y="3140968"/>
            <a:ext cx="48279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Connettore 2 82"/>
          <p:cNvCxnSpPr>
            <a:stCxn id="8" idx="4"/>
            <a:endCxn id="61" idx="6"/>
          </p:cNvCxnSpPr>
          <p:nvPr/>
        </p:nvCxnSpPr>
        <p:spPr bwMode="auto">
          <a:xfrm flipH="1">
            <a:off x="1166358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Connettore 2 84"/>
          <p:cNvCxnSpPr>
            <a:stCxn id="61" idx="2"/>
            <a:endCxn id="9" idx="4"/>
          </p:cNvCxnSpPr>
          <p:nvPr/>
        </p:nvCxnSpPr>
        <p:spPr bwMode="auto">
          <a:xfrm flipH="1" flipV="1">
            <a:off x="395536" y="3861048"/>
            <a:ext cx="48279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95536" y="980728"/>
            <a:ext cx="1334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canonical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9900"/>
                </a:solidFill>
                <a:latin typeface="Comic Sans MS" pitchFamily="66" charset="0"/>
              </a:rPr>
              <a:t>source</a:t>
            </a:r>
            <a:endParaRPr lang="en-US" sz="2000" baseline="-25000" dirty="0">
              <a:solidFill>
                <a:srgbClr val="FF9900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87" name="Connettore 1 86"/>
          <p:cNvCxnSpPr/>
          <p:nvPr/>
        </p:nvCxnSpPr>
        <p:spPr bwMode="auto">
          <a:xfrm flipH="1">
            <a:off x="732238" y="1667348"/>
            <a:ext cx="277143" cy="4864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26496" y="2050215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96" name="Connettore 1 95"/>
          <p:cNvCxnSpPr>
            <a:endCxn id="58" idx="7"/>
          </p:cNvCxnSpPr>
          <p:nvPr/>
        </p:nvCxnSpPr>
        <p:spPr bwMode="auto">
          <a:xfrm flipH="1">
            <a:off x="2412111" y="3789040"/>
            <a:ext cx="647721" cy="906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267744" y="5457418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class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PPAD</a:t>
            </a:r>
            <a:r>
              <a:rPr lang="en-US" sz="2000" dirty="0">
                <a:latin typeface="Comic Sans MS" pitchFamily="66" charset="0"/>
              </a:rPr>
              <a:t> introduced in 94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mic Sans MS" pitchFamily="66" charset="0"/>
              </a:rPr>
              <a:t>by Christos H.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en-US" sz="2000" dirty="0">
                <a:latin typeface="Comic Sans MS" pitchFamily="66" charset="0"/>
              </a:rPr>
              <a:t>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pad</a:t>
            </a:r>
            <a:r>
              <a:rPr lang="en-US" sz="2000" dirty="0">
                <a:latin typeface="Comic Sans MS" pitchFamily="66" charset="0"/>
              </a:rPr>
              <a:t>imitriou</a:t>
            </a: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5399" y="4085624"/>
            <a:ext cx="2723065" cy="272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2627784" y="209906"/>
            <a:ext cx="2880320" cy="2952328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915816" y="785970"/>
            <a:ext cx="2312640" cy="2160240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678428" y="188640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FNP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73930" y="847345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TFNP</a:t>
            </a:r>
          </a:p>
        </p:txBody>
      </p:sp>
      <p:sp>
        <p:nvSpPr>
          <p:cNvPr id="16" name="Ovale 15"/>
          <p:cNvSpPr/>
          <p:nvPr/>
        </p:nvSpPr>
        <p:spPr>
          <a:xfrm rot="3551026">
            <a:off x="2940832" y="1527692"/>
            <a:ext cx="1744960" cy="1142609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182582" y="1396356"/>
            <a:ext cx="81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PLS</a:t>
            </a:r>
          </a:p>
        </p:txBody>
      </p:sp>
      <p:sp>
        <p:nvSpPr>
          <p:cNvPr id="18" name="Ovale 17"/>
          <p:cNvSpPr/>
          <p:nvPr/>
        </p:nvSpPr>
        <p:spPr>
          <a:xfrm rot="18708680">
            <a:off x="3451728" y="1538126"/>
            <a:ext cx="1744960" cy="1173365"/>
          </a:xfrm>
          <a:prstGeom prst="ellipse">
            <a:avLst/>
          </a:prstGeom>
          <a:noFill/>
          <a:ln w="317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182484" y="14151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PPAD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5100" y="3762390"/>
            <a:ext cx="8511356" cy="1178777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96875" y="3877336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Computing any MNE of a </a:t>
            </a:r>
            <a:r>
              <a:rPr lang="en-US" sz="2400" dirty="0" err="1">
                <a:latin typeface="Comic Sans MS" pitchFamily="66" charset="0"/>
              </a:rPr>
              <a:t>bimatrix</a:t>
            </a:r>
            <a:r>
              <a:rPr lang="en-US" sz="2400" dirty="0">
                <a:latin typeface="Comic Sans MS" pitchFamily="66" charset="0"/>
              </a:rPr>
              <a:t> game is PPAD-complete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9512" y="3140968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79712" y="3284984"/>
            <a:ext cx="6649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Daskalakis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Godberg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, Papadimitriou 06, </a:t>
            </a:r>
            <a:r>
              <a:rPr lang="en-US" kern="0" dirty="0" err="1">
                <a:solidFill>
                  <a:srgbClr val="3366FF"/>
                </a:solidFill>
                <a:latin typeface="Comic Sans MS" pitchFamily="66" charset="0"/>
              </a:rPr>
              <a:t>Chen,Deng,Teng</a:t>
            </a:r>
            <a:r>
              <a:rPr lang="en-US" kern="0" dirty="0">
                <a:solidFill>
                  <a:srgbClr val="3366FF"/>
                </a:solidFill>
                <a:latin typeface="Comic Sans MS" pitchFamily="66" charset="0"/>
              </a:rPr>
              <a:t> 06)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70297"/>
            <a:ext cx="7669534" cy="478383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Global Connection Game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potential game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a NE always exists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better-response dynamics always converge to a NE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Facts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no one knows how to define a dynamic converging to a NE in poly-time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no one knows how to compute a NE in poly-time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question: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can we derive an evidence that the </a:t>
            </a:r>
            <a:r>
              <a:rPr lang="en-US" sz="2000" dirty="0" err="1">
                <a:latin typeface="Comic Sans MS" pitchFamily="66" charset="0"/>
              </a:rPr>
              <a:t>probem</a:t>
            </a:r>
            <a:r>
              <a:rPr lang="en-US" sz="2000" dirty="0">
                <a:latin typeface="Comic Sans MS" pitchFamily="66" charset="0"/>
              </a:rPr>
              <a:t> is hard?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(tricky) answer: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theory of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PLS-completeness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Congestion Game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3024336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: set of resources</a:t>
            </a: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players</a:t>
            </a: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player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picks a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strategy S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from an explicit set of strategies </a:t>
            </a:r>
            <a:r>
              <a:rPr lang="en-US" sz="2400" dirty="0">
                <a:solidFill>
                  <a:srgbClr val="3366FF"/>
                </a:solidFill>
                <a:latin typeface="Brush Script MT" pitchFamily="66" charset="0"/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4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latin typeface="Comic Sans MS" pitchFamily="66" charset="0"/>
                <a:sym typeface="Symbol"/>
              </a:rPr>
              <a:t> 2</a:t>
            </a:r>
            <a:r>
              <a:rPr lang="en-US" sz="2400" baseline="30000" dirty="0">
                <a:latin typeface="Comic Sans MS" pitchFamily="66" charset="0"/>
                <a:sym typeface="Symbol"/>
              </a:rPr>
              <a:t>E</a:t>
            </a:r>
          </a:p>
          <a:p>
            <a:pPr eaLnBrk="1" hangingPunct="1"/>
            <a:r>
              <a:rPr lang="en-US" sz="2400" dirty="0">
                <a:latin typeface="Comic Sans MS" pitchFamily="66" charset="0"/>
                <a:sym typeface="Symbol"/>
              </a:rPr>
              <a:t>each resource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  <a:sym typeface="Symbol"/>
              </a:rPr>
              <a:t>e</a:t>
            </a:r>
            <a:r>
              <a:rPr lang="en-US" sz="2400" dirty="0" err="1">
                <a:latin typeface="Comic Sans MS" pitchFamily="66" charset="0"/>
                <a:sym typeface="Symbol"/>
              </a:rPr>
              <a:t>E</a:t>
            </a:r>
            <a:r>
              <a:rPr lang="en-US" sz="2400" dirty="0">
                <a:latin typeface="Comic Sans MS" pitchFamily="66" charset="0"/>
                <a:sym typeface="Symbol"/>
              </a:rPr>
              <a:t> has possible costs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(1),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(2),…, </a:t>
            </a:r>
            <a:r>
              <a:rPr lang="en-US" sz="2400" dirty="0" err="1">
                <a:latin typeface="Comic Sans MS" pitchFamily="66" charset="0"/>
                <a:sym typeface="Symbol"/>
              </a:rPr>
              <a:t>c</a:t>
            </a:r>
            <a:r>
              <a:rPr lang="en-US" sz="2400" baseline="-25000" dirty="0" err="1">
                <a:latin typeface="Comic Sans MS" pitchFamily="66" charset="0"/>
                <a:sym typeface="Symbol"/>
              </a:rPr>
              <a:t>e</a:t>
            </a:r>
            <a:r>
              <a:rPr lang="en-US" sz="2400" dirty="0">
                <a:latin typeface="Comic Sans MS" pitchFamily="66" charset="0"/>
                <a:sym typeface="Symbol"/>
              </a:rPr>
              <a:t>(k)  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Given a strategy vector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>
                <a:latin typeface="Comic Sans MS" pitchFamily="66" charset="0"/>
              </a:rPr>
              <a:t>, the cost of player </a:t>
            </a:r>
            <a:r>
              <a:rPr lang="en-US" sz="2400" dirty="0" err="1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is:</a:t>
            </a:r>
            <a:endParaRPr lang="en-US" sz="2400" baseline="-250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8278" y="4170346"/>
            <a:ext cx="37048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</a:rPr>
              <a:t>cost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dirty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sz="4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8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3333CC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35896" y="4602433"/>
            <a:ext cx="73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S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06169" y="5127277"/>
            <a:ext cx="8563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400" baseline="-25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number of players whose chosen strategy contains 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0297"/>
            <a:ext cx="7793037" cy="83842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properties of CG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70875" cy="1728192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Congestion Game is a potential game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  <a:sym typeface="Symbol" pitchFamily="18" charset="2"/>
              </a:rPr>
              <a:t>Rosenthal potential function: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51075" y="3378258"/>
            <a:ext cx="668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E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36663" y="2802194"/>
            <a:ext cx="5183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omic Sans MS" pitchFamily="66" charset="0"/>
                <a:sym typeface="Symbol" pitchFamily="18" charset="2"/>
              </a:rPr>
              <a:t>(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) = </a:t>
            </a:r>
            <a:r>
              <a:rPr lang="en-US" sz="4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   </a:t>
            </a:r>
            <a:r>
              <a:rPr lang="en-US" sz="4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4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32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13687" y="3380681"/>
            <a:ext cx="54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=0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58646" y="263691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71730" y="4047596"/>
            <a:ext cx="7676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a NE always exists (any local minimum of  is a NE)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>
            <a:off x="436714" y="4135985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4153" y="4695527"/>
            <a:ext cx="641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sym typeface="Symbol" pitchFamily="18" charset="2"/>
              </a:rPr>
              <a:t>better response dynamic converges to a NE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Freccia a destra 12"/>
          <p:cNvSpPr/>
          <p:nvPr/>
        </p:nvSpPr>
        <p:spPr bwMode="auto">
          <a:xfrm>
            <a:off x="439137" y="4783916"/>
            <a:ext cx="360040" cy="288032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980728"/>
            <a:ext cx="8712968" cy="1440160"/>
          </a:xfrm>
          <a:prstGeom prst="rect">
            <a:avLst/>
          </a:prstGeom>
          <a:ln w="50800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Given an instance of Congestion Game, find any NE</a:t>
            </a:r>
          </a:p>
          <a:p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504" y="332656"/>
            <a:ext cx="3121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CG-NE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problem</a:t>
            </a:r>
            <a:endParaRPr lang="en-US" sz="3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3039343"/>
            <a:ext cx="5561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can we prove that CG-NE is NP-hard?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41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….if yes, this would yield to quite surprising consequences.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96944" cy="478383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Addressing a </a:t>
            </a:r>
            <a:r>
              <a:rPr lang="en-US" sz="3600" dirty="0" err="1">
                <a:solidFill>
                  <a:srgbClr val="FF0000"/>
                </a:solidFill>
                <a:latin typeface="Comic Sans MS" pitchFamily="66" charset="0"/>
              </a:rPr>
              <a:t>typechecking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 error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70875" cy="266429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omic Sans MS" pitchFamily="66" charset="0"/>
              </a:rPr>
              <a:t>an NP problem is a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decision problem</a:t>
            </a:r>
            <a:r>
              <a:rPr lang="en-US" sz="2400" dirty="0">
                <a:latin typeface="Comic Sans MS" pitchFamily="66" charset="0"/>
              </a:rPr>
              <a:t> admitting short (polynomial size)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witnesses </a:t>
            </a:r>
            <a:r>
              <a:rPr lang="en-US" sz="2400" dirty="0">
                <a:latin typeface="Comic Sans MS" pitchFamily="66" charset="0"/>
              </a:rPr>
              <a:t>for YES-instances and poly-time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verifier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inputs accepted by the verifier are called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witnesses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CG-NE is not a decision problem</a:t>
            </a: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class FNP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Functional</a:t>
            </a:r>
            <a:r>
              <a:rPr lang="en-US" sz="2400" dirty="0">
                <a:latin typeface="Comic Sans MS" pitchFamily="66" charset="0"/>
              </a:rPr>
              <a:t> NP): problem just like NP </a:t>
            </a:r>
            <a:r>
              <a:rPr lang="en-US" sz="2400" dirty="0" err="1">
                <a:latin typeface="Comic Sans MS" pitchFamily="66" charset="0"/>
              </a:rPr>
              <a:t>probems</a:t>
            </a:r>
            <a:r>
              <a:rPr lang="en-US" sz="2400" dirty="0">
                <a:latin typeface="Comic Sans MS" pitchFamily="66" charset="0"/>
              </a:rPr>
              <a:t> except that, for YES-instances, a witness must be provided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also called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search problems</a:t>
            </a:r>
          </a:p>
          <a:p>
            <a:pPr eaLnBrk="1" hangingPunct="1"/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dirty="0">
                <a:latin typeface="Comic Sans MS" pitchFamily="66" charset="0"/>
              </a:rPr>
              <a:t>An algorithm for an FNP problem: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takes as input an instance </a:t>
            </a:r>
          </a:p>
          <a:p>
            <a:pPr lvl="1" eaLnBrk="1" hangingPunct="1"/>
            <a:r>
              <a:rPr lang="en-US" sz="2000" dirty="0">
                <a:latin typeface="Comic Sans MS" pitchFamily="66" charset="0"/>
              </a:rPr>
              <a:t>outputs a witness for a YES-instance or say “No”.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Reduction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from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problem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onother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700" dirty="0" err="1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it-IT" sz="2700" dirty="0">
                <a:solidFill>
                  <a:srgbClr val="FF0000"/>
                </a:solidFill>
                <a:latin typeface="Comic Sans MS" pitchFamily="66" charset="0"/>
              </a:rPr>
              <a:t> L</a:t>
            </a:r>
            <a:r>
              <a:rPr lang="it-IT" sz="27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27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873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Two polynomial-time algorithms: 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2564904"/>
            <a:ext cx="7539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instances x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L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to instances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of 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7722" y="3183359"/>
            <a:ext cx="87463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mapping witnesses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A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(x) to witnesses of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x </a:t>
            </a:r>
            <a:br>
              <a:rPr lang="en-US" sz="24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                                                                  (and “no” to “no”)</a:t>
            </a:r>
            <a:endParaRPr lang="en-US" sz="2400" dirty="0">
              <a:solidFill>
                <a:srgbClr val="000000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376" y="5085184"/>
            <a:ext cx="9023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Notice: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if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is solvable in poly-time then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L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400" baseline="-25000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is solvable in poly-time as well.</a:t>
            </a:r>
            <a:endParaRPr lang="en-US" sz="24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100" y="607086"/>
            <a:ext cx="8511356" cy="6486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6875" y="722031"/>
            <a:ext cx="8135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CG-NE is not FNP-complete unless NP=</a:t>
            </a:r>
            <a:r>
              <a:rPr lang="en-US" sz="2400" dirty="0" err="1">
                <a:latin typeface="Comic Sans MS" pitchFamily="66" charset="0"/>
              </a:rPr>
              <a:t>coNP</a:t>
            </a:r>
            <a:endParaRPr lang="en-US" sz="24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512" y="-14337"/>
            <a:ext cx="1865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Theorem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18137" y="1167276"/>
            <a:ext cx="96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proof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512" y="1628800"/>
            <a:ext cx="4349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Assume we have two poly-time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algs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9512" y="1988840"/>
            <a:ext cx="792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-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that maps every SAT formula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to instances of CG-NE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87722" y="2348880"/>
            <a:ext cx="89562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that maps every NE S of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to a satisfying assignment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of ,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  if one exists, or to the string “no” otherwise.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9512" y="3140968"/>
            <a:ext cx="2097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Then NP=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CoNP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.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79512" y="3532946"/>
            <a:ext cx="6857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Let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 be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  <a:sym typeface="Symbol"/>
              </a:rPr>
              <a:t>unsatisfiable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 SAT formula, S be a NE of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().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79512" y="4037002"/>
            <a:ext cx="837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S is a short, efficiently verifiable proof of the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unsatisfiability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of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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411760" y="4543200"/>
            <a:ext cx="39308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A poly-time verifier: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compute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S is a NE of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()</a:t>
            </a:r>
            <a:endParaRPr lang="en-US" sz="20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verify that A</a:t>
            </a:r>
            <a:r>
              <a:rPr lang="en-US" sz="2000" baseline="-25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sym typeface="Symbol"/>
              </a:rPr>
              <a:t>(S) returns “no”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676580" y="5455857"/>
            <a:ext cx="215900" cy="215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7504" y="6165304"/>
            <a:ext cx="90236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Note: </a:t>
            </a:r>
            <a:r>
              <a:rPr lang="en-US" sz="2200" dirty="0">
                <a:solidFill>
                  <a:srgbClr val="000000"/>
                </a:solidFill>
                <a:latin typeface="Comic Sans MS" pitchFamily="66" charset="0"/>
              </a:rPr>
              <a:t>we’re using only the fact that every instance of CG has a NE</a:t>
            </a:r>
            <a:endParaRPr lang="en-US" sz="2200" baseline="-25000" dirty="0">
              <a:solidFill>
                <a:srgbClr val="00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1805</Words>
  <Application>Microsoft Office PowerPoint</Application>
  <PresentationFormat>Presentazione su schermo (4:3)</PresentationFormat>
  <Paragraphs>274</Paragraphs>
  <Slides>29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29</vt:i4>
      </vt:variant>
    </vt:vector>
  </HeadingPairs>
  <TitlesOfParts>
    <vt:vector size="38" baseType="lpstr">
      <vt:lpstr>Arial</vt:lpstr>
      <vt:lpstr>Brush Script MT</vt:lpstr>
      <vt:lpstr>Calibri</vt:lpstr>
      <vt:lpstr>Comic Sans MS</vt:lpstr>
      <vt:lpstr>Tahoma</vt:lpstr>
      <vt:lpstr>Wingdings</vt:lpstr>
      <vt:lpstr>Tema di Office</vt:lpstr>
      <vt:lpstr>5_Sfumature</vt:lpstr>
      <vt:lpstr>6_Sfumature</vt:lpstr>
      <vt:lpstr>Computing a Nash Equilibrium  of a Congestion Game: PLS-completeness</vt:lpstr>
      <vt:lpstr>Global Connection Game</vt:lpstr>
      <vt:lpstr>Presentazione standard di PowerPoint</vt:lpstr>
      <vt:lpstr>Congestion Game</vt:lpstr>
      <vt:lpstr>properties of CG</vt:lpstr>
      <vt:lpstr>Presentazione standard di PowerPoint</vt:lpstr>
      <vt:lpstr>Addressing a typechecking error</vt:lpstr>
      <vt:lpstr>Reduction from one search problem L1 to onother one L2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Maximum Cut problem</vt:lpstr>
      <vt:lpstr>A natural heuristic: Local search algorithm</vt:lpstr>
      <vt:lpstr>local optimum vs global optimum</vt:lpstr>
      <vt:lpstr>local optimum vs global optimum</vt:lpstr>
      <vt:lpstr>local optimum vs global optimum</vt:lpstr>
      <vt:lpstr>Presentazione standard di PowerPoint</vt:lpstr>
      <vt:lpstr>Presentazione standard di PowerPoint</vt:lpstr>
      <vt:lpstr>A PLS reduction from L1 to L2</vt:lpstr>
      <vt:lpstr>Presentazione standard di PowerPoint</vt:lpstr>
      <vt:lpstr>Presentazione standard di PowerPoint</vt:lpstr>
      <vt:lpstr>Presentazione standard di PowerPoint</vt:lpstr>
      <vt:lpstr>what about the problem  of computing mixed Nash Equilibria?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 guala'</cp:lastModifiedBy>
  <cp:revision>514</cp:revision>
  <dcterms:created xsi:type="dcterms:W3CDTF">2013-03-05T17:51:33Z</dcterms:created>
  <dcterms:modified xsi:type="dcterms:W3CDTF">2022-01-17T18:11:06Z</dcterms:modified>
</cp:coreProperties>
</file>