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60" r:id="rId6"/>
    <p:sldId id="261" r:id="rId7"/>
    <p:sldId id="258" r:id="rId8"/>
    <p:sldId id="262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80" r:id="rId17"/>
    <p:sldId id="281" r:id="rId18"/>
    <p:sldId id="282" r:id="rId19"/>
    <p:sldId id="284" r:id="rId20"/>
    <p:sldId id="285" r:id="rId21"/>
    <p:sldId id="286" r:id="rId22"/>
    <p:sldId id="287" r:id="rId23"/>
    <p:sldId id="283" r:id="rId24"/>
    <p:sldId id="288" r:id="rId25"/>
    <p:sldId id="271" r:id="rId26"/>
    <p:sldId id="272" r:id="rId27"/>
    <p:sldId id="273" r:id="rId28"/>
    <p:sldId id="274" r:id="rId29"/>
    <p:sldId id="275" r:id="rId30"/>
    <p:sldId id="276" r:id="rId31"/>
    <p:sldId id="277" r:id="rId32"/>
    <p:sldId id="279" r:id="rId33"/>
    <p:sldId id="278" r:id="rId34"/>
    <p:sldId id="289" r:id="rId35"/>
    <p:sldId id="290" r:id="rId36"/>
    <p:sldId id="292" r:id="rId37"/>
    <p:sldId id="291" r:id="rId3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85ED8F"/>
    <a:srgbClr val="83EFA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98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20340-1CEF-4BE4-B733-6F2503904D30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20340-1CEF-4BE4-B733-6F2503904D30}" type="datetimeFigureOut">
              <a:rPr lang="en-US" smtClean="0"/>
              <a:pPr/>
              <a:t>3/8/2016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03B70-0C27-41C5-BDDC-B296E2F388E3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Usi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(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meno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scontati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)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della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visita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DFS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4" name="Sottotitolo 2"/>
          <p:cNvSpPr>
            <a:spLocks noGrp="1"/>
          </p:cNvSpPr>
          <p:nvPr>
            <p:ph type="subTitle" idx="1"/>
          </p:nvPr>
        </p:nvSpPr>
        <p:spPr>
          <a:xfrm>
            <a:off x="1547664" y="5229200"/>
            <a:ext cx="6584776" cy="982960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lezione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basata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sul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capito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3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del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libro</a:t>
            </a:r>
            <a:endParaRPr lang="en-US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r"/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Algorithms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Dasgupta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, Papadimitriou, </a:t>
            </a:r>
            <a:r>
              <a:rPr lang="en-US" dirty="0" err="1" smtClean="0">
                <a:solidFill>
                  <a:schemeClr val="tx1"/>
                </a:solidFill>
                <a:latin typeface="Comic Sans MS" pitchFamily="66" charset="0"/>
              </a:rPr>
              <a:t>Vazirani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,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McGraw-Hill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quali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grafi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(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diretti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)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ammettono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un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ordinamento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topologico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?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3200" dirty="0"/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323528" y="908720"/>
            <a:ext cx="8280400" cy="864914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buNone/>
            </a:pPr>
            <a:r>
              <a:rPr lang="en-US" sz="2000" dirty="0" smtClean="0">
                <a:latin typeface="Comic Sans MS" pitchFamily="66" charset="0"/>
              </a:rPr>
              <a:t>Un </a:t>
            </a:r>
            <a:r>
              <a:rPr lang="en-US" sz="2000" dirty="0" err="1" smtClean="0">
                <a:latin typeface="Comic Sans MS" pitchFamily="66" charset="0"/>
              </a:rPr>
              <a:t>grafo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diretto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ammette</a:t>
            </a:r>
            <a:r>
              <a:rPr lang="en-US" sz="2000" dirty="0" smtClean="0">
                <a:latin typeface="Comic Sans MS" pitchFamily="66" charset="0"/>
              </a:rPr>
              <a:t> un </a:t>
            </a:r>
            <a:r>
              <a:rPr lang="en-US" sz="2000" dirty="0" err="1" smtClean="0">
                <a:latin typeface="Comic Sans MS" pitchFamily="66" charset="0"/>
              </a:rPr>
              <a:t>ordinamento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topologico</a:t>
            </a:r>
            <a:r>
              <a:rPr lang="en-US" sz="2000" dirty="0" smtClean="0">
                <a:latin typeface="Comic Sans MS" pitchFamily="66" charset="0"/>
              </a:rPr>
              <a:t> se e solo se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r>
              <a:rPr lang="en-US" sz="2000" dirty="0" smtClean="0">
                <a:latin typeface="Comic Sans MS" pitchFamily="66" charset="0"/>
              </a:rPr>
              <a:t> è un DAG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6" name="CasellaDiTesto 7"/>
          <p:cNvSpPr txBox="1">
            <a:spLocks noChangeArrowheads="1"/>
          </p:cNvSpPr>
          <p:nvPr/>
        </p:nvSpPr>
        <p:spPr bwMode="auto">
          <a:xfrm>
            <a:off x="6924053" y="476672"/>
            <a:ext cx="14366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Teorema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23528" y="4797152"/>
            <a:ext cx="7380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(</a:t>
            </a:r>
            <a:r>
              <a:rPr lang="en-US" sz="2000" dirty="0" smtClean="0">
                <a:latin typeface="Comic Sans MS" pitchFamily="66" charset="0"/>
                <a:sym typeface="Symbol"/>
              </a:rPr>
              <a:t></a:t>
            </a:r>
            <a:r>
              <a:rPr lang="en-US" sz="2000" dirty="0" smtClean="0">
                <a:latin typeface="Comic Sans MS" pitchFamily="66" charset="0"/>
              </a:rPr>
              <a:t>): …</a:t>
            </a:r>
            <a:r>
              <a:rPr lang="en-US" sz="2000" dirty="0" err="1" smtClean="0">
                <a:latin typeface="Comic Sans MS" pitchFamily="66" charset="0"/>
              </a:rPr>
              <a:t>adesso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diamo</a:t>
            </a:r>
            <a:r>
              <a:rPr lang="en-US" sz="2000" dirty="0" smtClean="0">
                <a:latin typeface="Comic Sans MS" pitchFamily="66" charset="0"/>
              </a:rPr>
              <a:t> un </a:t>
            </a:r>
            <a:r>
              <a:rPr lang="en-US" sz="2000" dirty="0" err="1" smtClean="0">
                <a:latin typeface="Comic Sans MS" pitchFamily="66" charset="0"/>
              </a:rPr>
              <a:t>algoritmo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costruttivo</a:t>
            </a:r>
            <a:r>
              <a:rPr lang="en-US" sz="2000" dirty="0" smtClean="0">
                <a:latin typeface="Comic Sans MS" pitchFamily="66" charset="0"/>
              </a:rPr>
              <a:t>.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23528" y="1988840"/>
            <a:ext cx="864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dim </a:t>
            </a:r>
          </a:p>
          <a:p>
            <a:r>
              <a:rPr lang="en-US" sz="2000" dirty="0" smtClean="0">
                <a:latin typeface="Comic Sans MS" pitchFamily="66" charset="0"/>
              </a:rPr>
              <a:t>(</a:t>
            </a:r>
            <a:r>
              <a:rPr lang="en-US" sz="2000" dirty="0" smtClean="0">
                <a:latin typeface="Comic Sans MS" pitchFamily="66" charset="0"/>
                <a:sym typeface="Symbol"/>
              </a:rPr>
              <a:t>)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23528" y="2852936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per </a:t>
            </a:r>
            <a:r>
              <a:rPr lang="en-US" sz="2000" dirty="0" err="1" smtClean="0">
                <a:latin typeface="Comic Sans MS" pitchFamily="66" charset="0"/>
              </a:rPr>
              <a:t>assurdo</a:t>
            </a:r>
            <a:r>
              <a:rPr lang="en-US" sz="2000" dirty="0" smtClean="0">
                <a:latin typeface="Comic Sans MS" pitchFamily="66" charset="0"/>
              </a:rPr>
              <a:t>: </a:t>
            </a:r>
            <a:r>
              <a:rPr lang="en-US" sz="2000" dirty="0" err="1" smtClean="0">
                <a:latin typeface="Comic Sans MS" pitchFamily="66" charset="0"/>
              </a:rPr>
              <a:t>sia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  <a:sym typeface="Symbol"/>
              </a:rPr>
              <a:t> un </a:t>
            </a:r>
            <a:r>
              <a:rPr lang="en-US" sz="2000" dirty="0" err="1" smtClean="0">
                <a:latin typeface="Comic Sans MS" pitchFamily="66" charset="0"/>
                <a:sym typeface="Symbol"/>
              </a:rPr>
              <a:t>ordinamento</a:t>
            </a:r>
            <a:r>
              <a:rPr lang="en-US" sz="2000" dirty="0" smtClean="0">
                <a:latin typeface="Comic Sans MS" pitchFamily="66" charset="0"/>
                <a:sym typeface="Symbol"/>
              </a:rPr>
              <a:t> </a:t>
            </a:r>
            <a:r>
              <a:rPr lang="en-US" sz="2000" dirty="0" err="1" smtClean="0">
                <a:latin typeface="Comic Sans MS" pitchFamily="66" charset="0"/>
                <a:sym typeface="Symbol"/>
              </a:rPr>
              <a:t>topologico</a:t>
            </a:r>
            <a:r>
              <a:rPr lang="en-US" sz="2000" dirty="0" smtClean="0">
                <a:latin typeface="Comic Sans MS" pitchFamily="66" charset="0"/>
                <a:sym typeface="Symbol"/>
              </a:rPr>
              <a:t> </a:t>
            </a:r>
            <a:r>
              <a:rPr lang="en-US" sz="2000" dirty="0" err="1" smtClean="0">
                <a:latin typeface="Comic Sans MS" pitchFamily="66" charset="0"/>
                <a:sym typeface="Symbol"/>
              </a:rPr>
              <a:t>di</a:t>
            </a:r>
            <a:r>
              <a:rPr lang="en-US" sz="2000" dirty="0" smtClean="0">
                <a:latin typeface="Comic Sans MS" pitchFamily="66" charset="0"/>
                <a:sym typeface="Symbol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G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395536" y="3573016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e </a:t>
            </a:r>
            <a:r>
              <a:rPr lang="en-US" sz="2000" dirty="0" err="1" smtClean="0">
                <a:latin typeface="Comic Sans MS" pitchFamily="66" charset="0"/>
              </a:rPr>
              <a:t>sia</a:t>
            </a:r>
            <a:r>
              <a:rPr lang="en-US" sz="2000" dirty="0" smtClean="0">
                <a:latin typeface="Comic Sans MS" pitchFamily="66" charset="0"/>
              </a:rPr>
              <a:t> &lt;v</a:t>
            </a:r>
            <a:r>
              <a:rPr lang="en-US" sz="2000" baseline="-25000" dirty="0" smtClean="0">
                <a:latin typeface="Comic Sans MS" pitchFamily="66" charset="0"/>
              </a:rPr>
              <a:t>0</a:t>
            </a:r>
            <a:r>
              <a:rPr lang="en-US" sz="2000" dirty="0" smtClean="0">
                <a:latin typeface="Comic Sans MS" pitchFamily="66" charset="0"/>
              </a:rPr>
              <a:t>,v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  <a:r>
              <a:rPr lang="en-US" sz="2000" dirty="0" smtClean="0">
                <a:latin typeface="Comic Sans MS" pitchFamily="66" charset="0"/>
              </a:rPr>
              <a:t>, …, </a:t>
            </a:r>
            <a:r>
              <a:rPr lang="en-US" sz="2000" dirty="0" err="1" smtClean="0">
                <a:latin typeface="Comic Sans MS" pitchFamily="66" charset="0"/>
              </a:rPr>
              <a:t>v</a:t>
            </a:r>
            <a:r>
              <a:rPr lang="en-US" sz="2000" baseline="-25000" dirty="0" err="1" smtClean="0">
                <a:latin typeface="Comic Sans MS" pitchFamily="66" charset="0"/>
              </a:rPr>
              <a:t>k</a:t>
            </a:r>
            <a:r>
              <a:rPr lang="en-US" sz="2000" dirty="0" smtClean="0">
                <a:latin typeface="Comic Sans MS" pitchFamily="66" charset="0"/>
              </a:rPr>
              <a:t>=v</a:t>
            </a:r>
            <a:r>
              <a:rPr lang="en-US" sz="2000" baseline="-25000" dirty="0" smtClean="0">
                <a:latin typeface="Comic Sans MS" pitchFamily="66" charset="0"/>
              </a:rPr>
              <a:t>0</a:t>
            </a:r>
            <a:r>
              <a:rPr lang="en-US" sz="2000" dirty="0" smtClean="0">
                <a:latin typeface="Comic Sans MS" pitchFamily="66" charset="0"/>
              </a:rPr>
              <a:t>&gt; un </a:t>
            </a:r>
            <a:r>
              <a:rPr lang="en-US" sz="2000" dirty="0" err="1" smtClean="0">
                <a:latin typeface="Comic Sans MS" pitchFamily="66" charset="0"/>
              </a:rPr>
              <a:t>ciclo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395536" y="4005064"/>
            <a:ext cx="5392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omic Sans MS" pitchFamily="66" charset="0"/>
              </a:rPr>
              <a:t>allora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</a:t>
            </a:r>
            <a:r>
              <a:rPr lang="en-US" sz="2000" dirty="0" smtClean="0">
                <a:latin typeface="Comic Sans MS" pitchFamily="66" charset="0"/>
                <a:sym typeface="Symbol"/>
              </a:rPr>
              <a:t>(</a:t>
            </a:r>
            <a:r>
              <a:rPr lang="en-US" sz="2000" dirty="0" smtClean="0">
                <a:latin typeface="Comic Sans MS" pitchFamily="66" charset="0"/>
              </a:rPr>
              <a:t>v</a:t>
            </a:r>
            <a:r>
              <a:rPr lang="en-US" sz="2000" baseline="-25000" dirty="0" smtClean="0">
                <a:latin typeface="Comic Sans MS" pitchFamily="66" charset="0"/>
              </a:rPr>
              <a:t>0</a:t>
            </a:r>
            <a:r>
              <a:rPr lang="en-US" sz="2000" dirty="0" smtClean="0">
                <a:latin typeface="Comic Sans MS" pitchFamily="66" charset="0"/>
              </a:rPr>
              <a:t>) &lt;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</a:t>
            </a:r>
            <a:r>
              <a:rPr lang="en-US" sz="2000" dirty="0" smtClean="0">
                <a:latin typeface="Comic Sans MS" pitchFamily="66" charset="0"/>
                <a:sym typeface="Symbol"/>
              </a:rPr>
              <a:t>(</a:t>
            </a:r>
            <a:r>
              <a:rPr lang="en-US" sz="2000" dirty="0" smtClean="0">
                <a:latin typeface="Comic Sans MS" pitchFamily="66" charset="0"/>
              </a:rPr>
              <a:t>v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  <a:r>
              <a:rPr lang="en-US" sz="2000" dirty="0" smtClean="0">
                <a:latin typeface="Comic Sans MS" pitchFamily="66" charset="0"/>
              </a:rPr>
              <a:t>) &lt;…&lt;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</a:t>
            </a:r>
            <a:r>
              <a:rPr lang="en-US" sz="2000" dirty="0" smtClean="0">
                <a:latin typeface="Comic Sans MS" pitchFamily="66" charset="0"/>
                <a:sym typeface="Symbol"/>
              </a:rPr>
              <a:t>(</a:t>
            </a:r>
            <a:r>
              <a:rPr lang="en-US" sz="2000" dirty="0" smtClean="0">
                <a:latin typeface="Comic Sans MS" pitchFamily="66" charset="0"/>
              </a:rPr>
              <a:t>v</a:t>
            </a:r>
            <a:r>
              <a:rPr lang="en-US" sz="2000" baseline="-25000" dirty="0" smtClean="0">
                <a:latin typeface="Comic Sans MS" pitchFamily="66" charset="0"/>
              </a:rPr>
              <a:t>k-1</a:t>
            </a:r>
            <a:r>
              <a:rPr lang="en-US" sz="2000" dirty="0" smtClean="0">
                <a:latin typeface="Comic Sans MS" pitchFamily="66" charset="0"/>
              </a:rPr>
              <a:t>) &lt;</a:t>
            </a:r>
            <a:r>
              <a:rPr lang="en-US" sz="2000" dirty="0" smtClean="0">
                <a:latin typeface="Comic Sans MS" pitchFamily="66" charset="0"/>
                <a:sym typeface="Symbol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</a:t>
            </a:r>
            <a:r>
              <a:rPr lang="en-US" sz="2000" dirty="0" smtClean="0">
                <a:latin typeface="Comic Sans MS" pitchFamily="66" charset="0"/>
                <a:sym typeface="Symbol"/>
              </a:rPr>
              <a:t>(</a:t>
            </a:r>
            <a:r>
              <a:rPr lang="en-US" sz="2000" dirty="0" err="1" smtClean="0">
                <a:latin typeface="Comic Sans MS" pitchFamily="66" charset="0"/>
              </a:rPr>
              <a:t>v</a:t>
            </a:r>
            <a:r>
              <a:rPr lang="en-US" sz="2000" baseline="-25000" dirty="0" err="1" smtClean="0">
                <a:latin typeface="Comic Sans MS" pitchFamily="66" charset="0"/>
              </a:rPr>
              <a:t>k</a:t>
            </a:r>
            <a:r>
              <a:rPr lang="en-US" sz="2000" dirty="0" smtClean="0">
                <a:latin typeface="Comic Sans MS" pitchFamily="66" charset="0"/>
              </a:rPr>
              <a:t>)=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</a:t>
            </a:r>
            <a:r>
              <a:rPr lang="en-US" sz="2000" dirty="0" smtClean="0">
                <a:latin typeface="Comic Sans MS" pitchFamily="66" charset="0"/>
                <a:sym typeface="Symbol"/>
              </a:rPr>
              <a:t>(</a:t>
            </a:r>
            <a:r>
              <a:rPr lang="en-US" sz="2000" dirty="0" smtClean="0">
                <a:latin typeface="Comic Sans MS" pitchFamily="66" charset="0"/>
              </a:rPr>
              <a:t>v</a:t>
            </a:r>
            <a:r>
              <a:rPr lang="en-US" sz="2000" baseline="-25000" dirty="0" smtClean="0">
                <a:latin typeface="Comic Sans MS" pitchFamily="66" charset="0"/>
              </a:rPr>
              <a:t>0</a:t>
            </a:r>
            <a:r>
              <a:rPr lang="en-US" sz="2000" dirty="0" smtClean="0">
                <a:latin typeface="Comic Sans MS" pitchFamily="66" charset="0"/>
              </a:rPr>
              <a:t>)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r"/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calcolare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ordinamento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topologico</a:t>
            </a:r>
            <a:endParaRPr lang="en-US" sz="32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95536" y="980728"/>
            <a:ext cx="43924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C00000"/>
                </a:solidFill>
                <a:latin typeface="Comic Sans MS" pitchFamily="66" charset="0"/>
              </a:rPr>
              <a:t>Algoritmo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:</a:t>
            </a:r>
            <a:r>
              <a:rPr lang="en-US" sz="2000" dirty="0" smtClean="0">
                <a:latin typeface="Comic Sans MS" pitchFamily="66" charset="0"/>
              </a:rPr>
              <a:t> </a:t>
            </a:r>
          </a:p>
          <a:p>
            <a:pPr algn="ctr"/>
            <a:r>
              <a:rPr lang="en-US" sz="2000" dirty="0" err="1" smtClean="0">
                <a:latin typeface="Comic Sans MS" pitchFamily="66" charset="0"/>
              </a:rPr>
              <a:t>fai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una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visita</a:t>
            </a:r>
            <a:r>
              <a:rPr lang="en-US" sz="2000" dirty="0" smtClean="0">
                <a:latin typeface="Comic Sans MS" pitchFamily="66" charset="0"/>
              </a:rPr>
              <a:t> DFS e </a:t>
            </a:r>
            <a:r>
              <a:rPr lang="en-US" sz="2000" dirty="0" err="1" smtClean="0">
                <a:latin typeface="Comic Sans MS" pitchFamily="66" charset="0"/>
              </a:rPr>
              <a:t>restituisci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nodi</a:t>
            </a:r>
            <a:r>
              <a:rPr lang="en-US" sz="2000" dirty="0" smtClean="0">
                <a:latin typeface="Comic Sans MS" pitchFamily="66" charset="0"/>
              </a:rPr>
              <a:t> in </a:t>
            </a:r>
            <a:r>
              <a:rPr lang="en-US" sz="2000" dirty="0" err="1" smtClean="0">
                <a:latin typeface="Comic Sans MS" pitchFamily="66" charset="0"/>
              </a:rPr>
              <a:t>ordine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decrescente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rispetto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ai</a:t>
            </a:r>
            <a:r>
              <a:rPr lang="en-US" sz="2000" dirty="0" smtClean="0">
                <a:latin typeface="Comic Sans MS" pitchFamily="66" charset="0"/>
              </a:rPr>
              <a:t> tempi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fine </a:t>
            </a:r>
            <a:r>
              <a:rPr lang="en-US" sz="2000" dirty="0" err="1" smtClean="0">
                <a:latin typeface="Comic Sans MS" pitchFamily="66" charset="0"/>
              </a:rPr>
              <a:t>visita</a:t>
            </a:r>
            <a:r>
              <a:rPr lang="en-US" sz="2000" dirty="0" smtClean="0">
                <a:latin typeface="Comic Sans MS" pitchFamily="66" charset="0"/>
              </a:rPr>
              <a:t> post(v)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67544" y="2924944"/>
            <a:ext cx="7488832" cy="286232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dirty="0" err="1" smtClean="0"/>
              <a:t>OrdinamentoTopologico</a:t>
            </a:r>
            <a:r>
              <a:rPr lang="en-US" sz="1800" dirty="0" smtClean="0"/>
              <a:t> (</a:t>
            </a:r>
            <a:r>
              <a:rPr lang="en-US" sz="1800" dirty="0" err="1" smtClean="0"/>
              <a:t>grafo</a:t>
            </a:r>
            <a:r>
              <a:rPr lang="en-US" sz="1800" dirty="0" smtClean="0"/>
              <a:t> </a:t>
            </a:r>
            <a:r>
              <a:rPr lang="en-US" sz="1800" i="1" dirty="0" smtClean="0"/>
              <a:t>G</a:t>
            </a:r>
            <a:r>
              <a:rPr lang="en-US" sz="1800" dirty="0" smtClean="0"/>
              <a:t>)</a:t>
            </a:r>
            <a:endParaRPr lang="en-US" sz="1800" i="1" dirty="0"/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 smtClean="0"/>
              <a:t> top=n; </a:t>
            </a:r>
            <a:r>
              <a:rPr lang="en-US" sz="1800" i="1" dirty="0" smtClean="0"/>
              <a:t>L</a:t>
            </a:r>
            <a:r>
              <a:rPr lang="en-US" sz="1800" dirty="0" smtClean="0"/>
              <a:t> </a:t>
            </a:r>
            <a:r>
              <a:rPr lang="en-US" sz="1800" dirty="0" smtClean="0">
                <a:sym typeface="Wingdings" pitchFamily="2" charset="2"/>
              </a:rPr>
              <a:t> </a:t>
            </a:r>
            <a:r>
              <a:rPr lang="en-US" sz="1800" dirty="0" err="1" smtClean="0">
                <a:sym typeface="Wingdings" pitchFamily="2" charset="2"/>
              </a:rPr>
              <a:t>lista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vuota</a:t>
            </a:r>
            <a:r>
              <a:rPr lang="en-US" sz="1800" dirty="0" smtClean="0">
                <a:sym typeface="Wingdings" pitchFamily="2" charset="2"/>
              </a:rPr>
              <a:t>;</a:t>
            </a:r>
            <a:r>
              <a:rPr lang="en-US" sz="1800" dirty="0" smtClean="0"/>
              <a:t>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chiama</a:t>
            </a:r>
            <a:r>
              <a:rPr lang="en-US" dirty="0" smtClean="0"/>
              <a:t> </a:t>
            </a:r>
            <a:r>
              <a:rPr lang="en-US" dirty="0" err="1" smtClean="0"/>
              <a:t>visita</a:t>
            </a:r>
            <a:r>
              <a:rPr lang="en-US" dirty="0" smtClean="0"/>
              <a:t> DFS ma:</a:t>
            </a:r>
          </a:p>
          <a:p>
            <a:pPr marL="914400" lvl="1" indent="-457200">
              <a:spcBef>
                <a:spcPct val="50000"/>
              </a:spcBef>
              <a:buFontTx/>
              <a:buAutoNum type="arabicPeriod"/>
            </a:pP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finito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visitare</a:t>
            </a:r>
            <a:r>
              <a:rPr lang="en-US" dirty="0" smtClean="0"/>
              <a:t> un </a:t>
            </a:r>
            <a:r>
              <a:rPr lang="en-US" dirty="0" err="1" smtClean="0"/>
              <a:t>nodo</a:t>
            </a:r>
            <a:r>
              <a:rPr lang="en-US" dirty="0" smtClean="0"/>
              <a:t> </a:t>
            </a:r>
            <a:r>
              <a:rPr lang="en-US" i="1" dirty="0" smtClean="0"/>
              <a:t>v</a:t>
            </a:r>
            <a:r>
              <a:rPr lang="en-US" dirty="0" smtClean="0"/>
              <a:t> (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imposti</a:t>
            </a:r>
            <a:r>
              <a:rPr lang="en-US" dirty="0" smtClean="0"/>
              <a:t> post(v)):</a:t>
            </a:r>
          </a:p>
          <a:p>
            <a:pPr marL="914400" lvl="1" indent="-457200"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sym typeface="Symbol"/>
              </a:rPr>
              <a:t>(v)=top; top=top-1;</a:t>
            </a:r>
            <a:endParaRPr lang="en-US" dirty="0" smtClean="0"/>
          </a:p>
          <a:p>
            <a:pPr marL="914400" lvl="1" indent="-457200">
              <a:spcBef>
                <a:spcPct val="50000"/>
              </a:spcBef>
              <a:buFontTx/>
              <a:buAutoNum type="arabicPeriod"/>
            </a:pPr>
            <a:r>
              <a:rPr lang="en-US" dirty="0" err="1" smtClean="0"/>
              <a:t>aggiungi</a:t>
            </a:r>
            <a:r>
              <a:rPr lang="en-US" dirty="0" smtClean="0"/>
              <a:t> v in </a:t>
            </a:r>
            <a:r>
              <a:rPr lang="en-US" dirty="0" err="1" smtClean="0"/>
              <a:t>testa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L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b="1" dirty="0" smtClean="0"/>
              <a:t>return</a:t>
            </a:r>
            <a:r>
              <a:rPr lang="en-US" sz="1800" dirty="0" smtClean="0"/>
              <a:t> </a:t>
            </a:r>
            <a:r>
              <a:rPr lang="en-US" sz="1800" i="1" dirty="0" smtClean="0"/>
              <a:t>L </a:t>
            </a:r>
            <a:r>
              <a:rPr lang="en-US" sz="1800" dirty="0" smtClean="0"/>
              <a:t>e </a:t>
            </a:r>
            <a:r>
              <a:rPr lang="en-US" sz="1800" dirty="0" smtClean="0">
                <a:sym typeface="Symbol"/>
              </a:rPr>
              <a:t></a:t>
            </a:r>
            <a:endParaRPr lang="en-US" sz="18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292080" y="1916832"/>
            <a:ext cx="367240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Complessità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temporale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:</a:t>
            </a:r>
            <a:r>
              <a:rPr lang="en-US" sz="2400" dirty="0" smtClean="0">
                <a:latin typeface="Comic Sans MS" pitchFamily="66" charset="0"/>
              </a:rPr>
              <a:t> </a:t>
            </a:r>
          </a:p>
          <a:p>
            <a:pPr algn="ctr"/>
            <a:r>
              <a:rPr lang="it-IT" sz="2400" dirty="0" smtClean="0">
                <a:latin typeface="Comic Sans MS" pitchFamily="66" charset="0"/>
              </a:rPr>
              <a:t>se G è rappresentato con liste di adiacenza</a:t>
            </a:r>
          </a:p>
          <a:p>
            <a:pPr algn="ctr"/>
            <a:r>
              <a:rPr lang="el-GR" sz="3200" dirty="0" smtClean="0">
                <a:solidFill>
                  <a:srgbClr val="3366FF"/>
                </a:solidFill>
                <a:latin typeface="Comic Sans MS" pitchFamily="66" charset="0"/>
              </a:rPr>
              <a:t>Θ(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n+m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)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animBg="1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609600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3366FF"/>
                </a:solidFill>
                <a:latin typeface="Comic Sans MS" pitchFamily="66" charset="0"/>
                <a:ea typeface="+mj-ea"/>
                <a:cs typeface="+mj-cs"/>
              </a:rPr>
              <a:t>Un </a:t>
            </a:r>
            <a:r>
              <a:rPr lang="en-US" sz="3600" dirty="0" err="1" smtClean="0">
                <a:solidFill>
                  <a:srgbClr val="3366FF"/>
                </a:solidFill>
                <a:latin typeface="Comic Sans MS" pitchFamily="66" charset="0"/>
                <a:ea typeface="+mj-ea"/>
                <a:cs typeface="+mj-cs"/>
              </a:rPr>
              <a:t>esempio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Ovale 2"/>
          <p:cNvSpPr/>
          <p:nvPr/>
        </p:nvSpPr>
        <p:spPr>
          <a:xfrm>
            <a:off x="2551584" y="1916832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1763688" y="980728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e 5"/>
          <p:cNvSpPr/>
          <p:nvPr/>
        </p:nvSpPr>
        <p:spPr>
          <a:xfrm>
            <a:off x="3275856" y="980728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e 6"/>
          <p:cNvSpPr/>
          <p:nvPr/>
        </p:nvSpPr>
        <p:spPr>
          <a:xfrm>
            <a:off x="3419872" y="2852936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e 7"/>
          <p:cNvSpPr/>
          <p:nvPr/>
        </p:nvSpPr>
        <p:spPr>
          <a:xfrm>
            <a:off x="3995936" y="1916832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e 8"/>
          <p:cNvSpPr/>
          <p:nvPr/>
        </p:nvSpPr>
        <p:spPr>
          <a:xfrm>
            <a:off x="1115616" y="1916832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e 9"/>
          <p:cNvSpPr/>
          <p:nvPr/>
        </p:nvSpPr>
        <p:spPr>
          <a:xfrm>
            <a:off x="1835696" y="2852936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G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Connettore 2 18"/>
          <p:cNvCxnSpPr>
            <a:stCxn id="5" idx="5"/>
            <a:endCxn id="3" idx="1"/>
          </p:cNvCxnSpPr>
          <p:nvPr/>
        </p:nvCxnSpPr>
        <p:spPr>
          <a:xfrm>
            <a:off x="2071001" y="1288041"/>
            <a:ext cx="533310" cy="68151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>
            <a:stCxn id="6" idx="5"/>
            <a:endCxn id="8" idx="1"/>
          </p:cNvCxnSpPr>
          <p:nvPr/>
        </p:nvCxnSpPr>
        <p:spPr>
          <a:xfrm>
            <a:off x="3583169" y="1288041"/>
            <a:ext cx="465494" cy="68151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>
            <a:stCxn id="9" idx="5"/>
            <a:endCxn id="10" idx="1"/>
          </p:cNvCxnSpPr>
          <p:nvPr/>
        </p:nvCxnSpPr>
        <p:spPr>
          <a:xfrm>
            <a:off x="1422929" y="2224145"/>
            <a:ext cx="465494" cy="68151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>
            <a:stCxn id="5" idx="6"/>
            <a:endCxn id="6" idx="2"/>
          </p:cNvCxnSpPr>
          <p:nvPr/>
        </p:nvCxnSpPr>
        <p:spPr>
          <a:xfrm>
            <a:off x="2123728" y="1160748"/>
            <a:ext cx="1152128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>
            <a:stCxn id="6" idx="4"/>
            <a:endCxn id="3" idx="7"/>
          </p:cNvCxnSpPr>
          <p:nvPr/>
        </p:nvCxnSpPr>
        <p:spPr>
          <a:xfrm flipH="1">
            <a:off x="2858897" y="1340768"/>
            <a:ext cx="596979" cy="62879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>
            <a:stCxn id="5" idx="3"/>
            <a:endCxn id="9" idx="0"/>
          </p:cNvCxnSpPr>
          <p:nvPr/>
        </p:nvCxnSpPr>
        <p:spPr>
          <a:xfrm flipH="1">
            <a:off x="1295636" y="1288041"/>
            <a:ext cx="520779" cy="62879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>
            <a:stCxn id="3" idx="3"/>
            <a:endCxn id="10" idx="7"/>
          </p:cNvCxnSpPr>
          <p:nvPr/>
        </p:nvCxnSpPr>
        <p:spPr>
          <a:xfrm flipH="1">
            <a:off x="2143009" y="2224145"/>
            <a:ext cx="461302" cy="68151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>
            <a:stCxn id="7" idx="2"/>
            <a:endCxn id="10" idx="6"/>
          </p:cNvCxnSpPr>
          <p:nvPr/>
        </p:nvCxnSpPr>
        <p:spPr>
          <a:xfrm flipH="1">
            <a:off x="2195736" y="3032956"/>
            <a:ext cx="1224136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>
            <a:stCxn id="8" idx="2"/>
            <a:endCxn id="3" idx="6"/>
          </p:cNvCxnSpPr>
          <p:nvPr/>
        </p:nvCxnSpPr>
        <p:spPr>
          <a:xfrm flipH="1">
            <a:off x="2911624" y="2096852"/>
            <a:ext cx="1084312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>
            <a:stCxn id="7" idx="1"/>
            <a:endCxn id="3" idx="5"/>
          </p:cNvCxnSpPr>
          <p:nvPr/>
        </p:nvCxnSpPr>
        <p:spPr>
          <a:xfrm flipH="1" flipV="1">
            <a:off x="2858897" y="2224145"/>
            <a:ext cx="613702" cy="68151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>
            <a:stCxn id="7" idx="7"/>
            <a:endCxn id="8" idx="3"/>
          </p:cNvCxnSpPr>
          <p:nvPr/>
        </p:nvCxnSpPr>
        <p:spPr>
          <a:xfrm flipV="1">
            <a:off x="3727185" y="2224145"/>
            <a:ext cx="321478" cy="68151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2 50"/>
          <p:cNvCxnSpPr>
            <a:stCxn id="3" idx="2"/>
            <a:endCxn id="9" idx="6"/>
          </p:cNvCxnSpPr>
          <p:nvPr/>
        </p:nvCxnSpPr>
        <p:spPr>
          <a:xfrm flipH="1">
            <a:off x="1475656" y="2096852"/>
            <a:ext cx="1075928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sellaDiTesto 54"/>
          <p:cNvSpPr txBox="1"/>
          <p:nvPr/>
        </p:nvSpPr>
        <p:spPr>
          <a:xfrm>
            <a:off x="1691680" y="620688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12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6" name="CasellaDiTesto 55"/>
          <p:cNvSpPr txBox="1"/>
          <p:nvPr/>
        </p:nvSpPr>
        <p:spPr>
          <a:xfrm>
            <a:off x="1403648" y="620688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11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7" name="CasellaDiTesto 56"/>
          <p:cNvSpPr txBox="1"/>
          <p:nvPr/>
        </p:nvSpPr>
        <p:spPr>
          <a:xfrm>
            <a:off x="1946696" y="620688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2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58" name="CasellaDiTesto 57"/>
          <p:cNvSpPr txBox="1"/>
          <p:nvPr/>
        </p:nvSpPr>
        <p:spPr>
          <a:xfrm>
            <a:off x="3275856" y="620688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10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9" name="CasellaDiTesto 58"/>
          <p:cNvSpPr txBox="1"/>
          <p:nvPr/>
        </p:nvSpPr>
        <p:spPr>
          <a:xfrm>
            <a:off x="2987824" y="620688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1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0" name="CasellaDiTesto 59"/>
          <p:cNvSpPr txBox="1"/>
          <p:nvPr/>
        </p:nvSpPr>
        <p:spPr>
          <a:xfrm>
            <a:off x="3530872" y="620688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3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61" name="CasellaDiTesto 60"/>
          <p:cNvSpPr txBox="1"/>
          <p:nvPr/>
        </p:nvSpPr>
        <p:spPr>
          <a:xfrm>
            <a:off x="2555776" y="1465967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8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2" name="CasellaDiTesto 61"/>
          <p:cNvSpPr txBox="1"/>
          <p:nvPr/>
        </p:nvSpPr>
        <p:spPr>
          <a:xfrm>
            <a:off x="2267744" y="1465967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3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3" name="CasellaDiTesto 62"/>
          <p:cNvSpPr txBox="1"/>
          <p:nvPr/>
        </p:nvSpPr>
        <p:spPr>
          <a:xfrm>
            <a:off x="2810792" y="1465967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5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64" name="CasellaDiTesto 63"/>
          <p:cNvSpPr txBox="1"/>
          <p:nvPr/>
        </p:nvSpPr>
        <p:spPr>
          <a:xfrm>
            <a:off x="683568" y="1618367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7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5" name="CasellaDiTesto 64"/>
          <p:cNvSpPr txBox="1"/>
          <p:nvPr/>
        </p:nvSpPr>
        <p:spPr>
          <a:xfrm>
            <a:off x="395536" y="1618367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4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6" name="CasellaDiTesto 65"/>
          <p:cNvSpPr txBox="1"/>
          <p:nvPr/>
        </p:nvSpPr>
        <p:spPr>
          <a:xfrm>
            <a:off x="938584" y="1618367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6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67" name="CasellaDiTesto 66"/>
          <p:cNvSpPr txBox="1"/>
          <p:nvPr/>
        </p:nvSpPr>
        <p:spPr>
          <a:xfrm>
            <a:off x="4283968" y="161950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9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8" name="CasellaDiTesto 67"/>
          <p:cNvSpPr txBox="1"/>
          <p:nvPr/>
        </p:nvSpPr>
        <p:spPr>
          <a:xfrm>
            <a:off x="3995936" y="1619508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2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9" name="CasellaDiTesto 68"/>
          <p:cNvSpPr txBox="1"/>
          <p:nvPr/>
        </p:nvSpPr>
        <p:spPr>
          <a:xfrm>
            <a:off x="4538984" y="161950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4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70" name="CasellaDiTesto 69"/>
          <p:cNvSpPr txBox="1"/>
          <p:nvPr/>
        </p:nvSpPr>
        <p:spPr>
          <a:xfrm>
            <a:off x="3995936" y="2862461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14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1" name="CasellaDiTesto 70"/>
          <p:cNvSpPr txBox="1"/>
          <p:nvPr/>
        </p:nvSpPr>
        <p:spPr>
          <a:xfrm>
            <a:off x="3683521" y="2862461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13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2" name="CasellaDiTesto 71"/>
          <p:cNvSpPr txBox="1"/>
          <p:nvPr/>
        </p:nvSpPr>
        <p:spPr>
          <a:xfrm>
            <a:off x="4257643" y="2862461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1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73" name="CasellaDiTesto 72"/>
          <p:cNvSpPr txBox="1"/>
          <p:nvPr/>
        </p:nvSpPr>
        <p:spPr>
          <a:xfrm>
            <a:off x="1187624" y="284364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6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4" name="CasellaDiTesto 73"/>
          <p:cNvSpPr txBox="1"/>
          <p:nvPr/>
        </p:nvSpPr>
        <p:spPr>
          <a:xfrm>
            <a:off x="899592" y="2843644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5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5" name="CasellaDiTesto 74"/>
          <p:cNvSpPr txBox="1"/>
          <p:nvPr/>
        </p:nvSpPr>
        <p:spPr>
          <a:xfrm>
            <a:off x="1442640" y="284364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7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76" name="CasellaDiTesto 75"/>
          <p:cNvSpPr txBox="1"/>
          <p:nvPr/>
        </p:nvSpPr>
        <p:spPr>
          <a:xfrm>
            <a:off x="5736786" y="1772816"/>
            <a:ext cx="2273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pre(v)</a:t>
            </a:r>
            <a:r>
              <a:rPr lang="en-US" dirty="0" smtClean="0">
                <a:latin typeface="Comic Sans MS" pitchFamily="66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post(v) 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(v)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77" name="Ovale 76"/>
          <p:cNvSpPr/>
          <p:nvPr/>
        </p:nvSpPr>
        <p:spPr>
          <a:xfrm>
            <a:off x="6660232" y="2262128"/>
            <a:ext cx="432048" cy="432048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CasellaDiTesto 77"/>
          <p:cNvSpPr txBox="1"/>
          <p:nvPr/>
        </p:nvSpPr>
        <p:spPr>
          <a:xfrm>
            <a:off x="6701178" y="2204864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grpSp>
        <p:nvGrpSpPr>
          <p:cNvPr id="138" name="Gruppo 137"/>
          <p:cNvGrpSpPr/>
          <p:nvPr/>
        </p:nvGrpSpPr>
        <p:grpSpPr>
          <a:xfrm>
            <a:off x="1331640" y="4856459"/>
            <a:ext cx="6192688" cy="379091"/>
            <a:chOff x="1331640" y="4856459"/>
            <a:chExt cx="6192688" cy="379091"/>
          </a:xfrm>
        </p:grpSpPr>
        <p:sp>
          <p:nvSpPr>
            <p:cNvPr id="11" name="Ovale 10"/>
            <p:cNvSpPr/>
            <p:nvPr/>
          </p:nvSpPr>
          <p:spPr>
            <a:xfrm>
              <a:off x="5220072" y="4869160"/>
              <a:ext cx="360040" cy="360040"/>
            </a:xfrm>
            <a:prstGeom prst="ellipse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Ovale 11"/>
            <p:cNvSpPr/>
            <p:nvPr/>
          </p:nvSpPr>
          <p:spPr>
            <a:xfrm>
              <a:off x="2195736" y="4869160"/>
              <a:ext cx="360040" cy="360040"/>
            </a:xfrm>
            <a:prstGeom prst="ellipse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Ovale 12"/>
            <p:cNvSpPr/>
            <p:nvPr/>
          </p:nvSpPr>
          <p:spPr>
            <a:xfrm>
              <a:off x="3203848" y="4869160"/>
              <a:ext cx="360040" cy="360040"/>
            </a:xfrm>
            <a:prstGeom prst="ellipse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e 13"/>
            <p:cNvSpPr/>
            <p:nvPr/>
          </p:nvSpPr>
          <p:spPr>
            <a:xfrm>
              <a:off x="1331640" y="4869160"/>
              <a:ext cx="360040" cy="360040"/>
            </a:xfrm>
            <a:prstGeom prst="ellipse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F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Ovale 14"/>
            <p:cNvSpPr/>
            <p:nvPr/>
          </p:nvSpPr>
          <p:spPr>
            <a:xfrm>
              <a:off x="4139952" y="4869160"/>
              <a:ext cx="360040" cy="360040"/>
            </a:xfrm>
            <a:prstGeom prst="ellipse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" name="Ovale 15"/>
            <p:cNvSpPr/>
            <p:nvPr/>
          </p:nvSpPr>
          <p:spPr>
            <a:xfrm>
              <a:off x="6156176" y="4869160"/>
              <a:ext cx="360040" cy="360040"/>
            </a:xfrm>
            <a:prstGeom prst="ellipse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Ovale 16"/>
            <p:cNvSpPr/>
            <p:nvPr/>
          </p:nvSpPr>
          <p:spPr>
            <a:xfrm>
              <a:off x="7164288" y="4869160"/>
              <a:ext cx="360040" cy="360040"/>
            </a:xfrm>
            <a:prstGeom prst="ellipse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82" name="Connettore 2 81"/>
            <p:cNvCxnSpPr>
              <a:stCxn id="12" idx="6"/>
              <a:endCxn id="13" idx="2"/>
            </p:cNvCxnSpPr>
            <p:nvPr/>
          </p:nvCxnSpPr>
          <p:spPr>
            <a:xfrm>
              <a:off x="2555776" y="5049180"/>
              <a:ext cx="648072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ttore 2 83"/>
            <p:cNvCxnSpPr>
              <a:stCxn id="13" idx="6"/>
              <a:endCxn id="15" idx="2"/>
            </p:cNvCxnSpPr>
            <p:nvPr/>
          </p:nvCxnSpPr>
          <p:spPr>
            <a:xfrm>
              <a:off x="3563888" y="5049180"/>
              <a:ext cx="576064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ttore 2 84"/>
            <p:cNvCxnSpPr>
              <a:stCxn id="15" idx="6"/>
              <a:endCxn id="11" idx="2"/>
            </p:cNvCxnSpPr>
            <p:nvPr/>
          </p:nvCxnSpPr>
          <p:spPr>
            <a:xfrm>
              <a:off x="4499992" y="5049180"/>
              <a:ext cx="720080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ttore 2 85"/>
            <p:cNvCxnSpPr>
              <a:stCxn id="11" idx="6"/>
              <a:endCxn id="16" idx="2"/>
            </p:cNvCxnSpPr>
            <p:nvPr/>
          </p:nvCxnSpPr>
          <p:spPr>
            <a:xfrm>
              <a:off x="5580112" y="5049180"/>
              <a:ext cx="576064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ttore 2 94"/>
            <p:cNvCxnSpPr>
              <a:stCxn id="16" idx="6"/>
              <a:endCxn id="17" idx="2"/>
            </p:cNvCxnSpPr>
            <p:nvPr/>
          </p:nvCxnSpPr>
          <p:spPr>
            <a:xfrm>
              <a:off x="6516216" y="5049180"/>
              <a:ext cx="648072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ttore 7 106"/>
            <p:cNvCxnSpPr>
              <a:stCxn id="14" idx="7"/>
              <a:endCxn id="15" idx="1"/>
            </p:cNvCxnSpPr>
            <p:nvPr/>
          </p:nvCxnSpPr>
          <p:spPr>
            <a:xfrm rot="5400000" flipH="1" flipV="1">
              <a:off x="2915816" y="3645024"/>
              <a:ext cx="12700" cy="2553726"/>
            </a:xfrm>
            <a:prstGeom prst="curvedConnector3">
              <a:avLst>
                <a:gd name="adj1" fmla="val 2215173"/>
              </a:avLst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ttore 7 108"/>
            <p:cNvCxnSpPr/>
            <p:nvPr/>
          </p:nvCxnSpPr>
          <p:spPr>
            <a:xfrm rot="5400000" flipH="1" flipV="1">
              <a:off x="3502253" y="3058587"/>
              <a:ext cx="12700" cy="3633846"/>
            </a:xfrm>
            <a:prstGeom prst="curvedConnector3">
              <a:avLst>
                <a:gd name="adj1" fmla="val 3415174"/>
              </a:avLst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ttore 7 112"/>
            <p:cNvCxnSpPr/>
            <p:nvPr/>
          </p:nvCxnSpPr>
          <p:spPr>
            <a:xfrm rot="5400000" flipH="1" flipV="1">
              <a:off x="4427984" y="1946485"/>
              <a:ext cx="12700" cy="5832648"/>
            </a:xfrm>
            <a:prstGeom prst="curvedConnector3">
              <a:avLst>
                <a:gd name="adj1" fmla="val 6750002"/>
              </a:avLst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ttore 7 123"/>
            <p:cNvCxnSpPr>
              <a:stCxn id="13" idx="5"/>
              <a:endCxn id="11" idx="3"/>
            </p:cNvCxnSpPr>
            <p:nvPr/>
          </p:nvCxnSpPr>
          <p:spPr>
            <a:xfrm rot="16200000" flipH="1">
              <a:off x="4391980" y="4295654"/>
              <a:ext cx="12700" cy="1761638"/>
            </a:xfrm>
            <a:prstGeom prst="curvedConnector3">
              <a:avLst>
                <a:gd name="adj1" fmla="val 2215173"/>
              </a:avLst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nettore 7 126"/>
            <p:cNvCxnSpPr>
              <a:stCxn id="12" idx="5"/>
              <a:endCxn id="11" idx="4"/>
            </p:cNvCxnSpPr>
            <p:nvPr/>
          </p:nvCxnSpPr>
          <p:spPr>
            <a:xfrm rot="16200000" flipH="1">
              <a:off x="3925207" y="3754314"/>
              <a:ext cx="52727" cy="2897043"/>
            </a:xfrm>
            <a:prstGeom prst="curvedConnector3">
              <a:avLst>
                <a:gd name="adj1" fmla="val 912914"/>
              </a:avLst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nettore 7 130"/>
            <p:cNvCxnSpPr>
              <a:stCxn id="12" idx="4"/>
              <a:endCxn id="16" idx="4"/>
            </p:cNvCxnSpPr>
            <p:nvPr/>
          </p:nvCxnSpPr>
          <p:spPr>
            <a:xfrm rot="16200000" flipH="1">
              <a:off x="4355976" y="3248980"/>
              <a:ext cx="12700" cy="3960440"/>
            </a:xfrm>
            <a:prstGeom prst="curvedConnector3">
              <a:avLst>
                <a:gd name="adj1" fmla="val 5550002"/>
              </a:avLst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Connettore 7 134"/>
            <p:cNvCxnSpPr>
              <a:stCxn id="11" idx="7"/>
              <a:endCxn id="17" idx="1"/>
            </p:cNvCxnSpPr>
            <p:nvPr/>
          </p:nvCxnSpPr>
          <p:spPr>
            <a:xfrm rot="5400000" flipH="1" flipV="1">
              <a:off x="6372200" y="4077072"/>
              <a:ext cx="12700" cy="1689630"/>
            </a:xfrm>
            <a:prstGeom prst="curvedConnector3">
              <a:avLst>
                <a:gd name="adj1" fmla="val 2215173"/>
              </a:avLst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609600" y="44624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err="1" smtClean="0">
                <a:solidFill>
                  <a:srgbClr val="3366FF"/>
                </a:solidFill>
                <a:latin typeface="Comic Sans MS" pitchFamily="66" charset="0"/>
                <a:ea typeface="+mj-ea"/>
                <a:cs typeface="+mj-cs"/>
              </a:rPr>
              <a:t>correttezza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35496" y="809417"/>
            <a:ext cx="52565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per </a:t>
            </a:r>
            <a:r>
              <a:rPr lang="en-US" sz="2000" dirty="0" err="1" smtClean="0">
                <a:latin typeface="Comic Sans MS" pitchFamily="66" charset="0"/>
              </a:rPr>
              <a:t>ogni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coppia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nodi</a:t>
            </a:r>
            <a:r>
              <a:rPr lang="en-US" sz="2000" dirty="0" smtClean="0">
                <a:latin typeface="Comic Sans MS" pitchFamily="66" charset="0"/>
              </a:rPr>
              <a:t> u e v, </a:t>
            </a:r>
            <a:r>
              <a:rPr lang="en-US" sz="2000" dirty="0" err="1" smtClean="0">
                <a:latin typeface="Comic Sans MS" pitchFamily="66" charset="0"/>
              </a:rPr>
              <a:t>gli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intervalli</a:t>
            </a:r>
            <a:r>
              <a:rPr lang="en-US" sz="2000" dirty="0" smtClean="0">
                <a:latin typeface="Comic Sans MS" pitchFamily="66" charset="0"/>
              </a:rPr>
              <a:t> </a:t>
            </a:r>
          </a:p>
          <a:p>
            <a:pPr algn="ctr"/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[pre(u),post(u)]</a:t>
            </a:r>
            <a:r>
              <a:rPr lang="en-US" sz="2000" dirty="0" smtClean="0">
                <a:latin typeface="Comic Sans MS" pitchFamily="66" charset="0"/>
              </a:rPr>
              <a:t> e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[pre(v),post(v)]</a:t>
            </a:r>
          </a:p>
          <a:p>
            <a:pPr algn="ctr"/>
            <a:r>
              <a:rPr lang="en-US" sz="2000" dirty="0" smtClean="0">
                <a:latin typeface="Comic Sans MS" pitchFamily="66" charset="0"/>
              </a:rPr>
              <a:t>o </a:t>
            </a:r>
            <a:r>
              <a:rPr lang="en-US" sz="2000" dirty="0" err="1" smtClean="0">
                <a:latin typeface="Comic Sans MS" pitchFamily="66" charset="0"/>
              </a:rPr>
              <a:t>sono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disgiunti</a:t>
            </a:r>
            <a:r>
              <a:rPr lang="en-US" sz="2000" dirty="0" smtClean="0">
                <a:latin typeface="Comic Sans MS" pitchFamily="66" charset="0"/>
              </a:rPr>
              <a:t> o </a:t>
            </a:r>
            <a:r>
              <a:rPr lang="en-US" sz="2000" dirty="0" err="1" smtClean="0">
                <a:latin typeface="Comic Sans MS" pitchFamily="66" charset="0"/>
              </a:rPr>
              <a:t>l’uno</a:t>
            </a:r>
            <a:r>
              <a:rPr lang="en-US" sz="2000" dirty="0" smtClean="0">
                <a:latin typeface="Comic Sans MS" pitchFamily="66" charset="0"/>
              </a:rPr>
              <a:t> è </a:t>
            </a:r>
            <a:r>
              <a:rPr lang="en-US" sz="2000" dirty="0" err="1" smtClean="0">
                <a:latin typeface="Comic Sans MS" pitchFamily="66" charset="0"/>
              </a:rPr>
              <a:t>contenuto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nell’altro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5364088" y="3717032"/>
            <a:ext cx="2304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non </a:t>
            </a:r>
            <a:r>
              <a:rPr lang="en-US" sz="2000" dirty="0" err="1" smtClean="0">
                <a:latin typeface="Comic Sans MS" pitchFamily="66" charset="0"/>
              </a:rPr>
              <a:t>ci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possono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essere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archi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all’indietro</a:t>
            </a:r>
            <a:endParaRPr lang="en-US" sz="2000" dirty="0">
              <a:latin typeface="Comic Sans MS" pitchFamily="66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216" y="3158083"/>
            <a:ext cx="25146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sellaDiTesto 8"/>
          <p:cNvSpPr txBox="1"/>
          <p:nvPr/>
        </p:nvSpPr>
        <p:spPr>
          <a:xfrm>
            <a:off x="144016" y="2654027"/>
            <a:ext cx="313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pre/post</a:t>
            </a:r>
            <a:r>
              <a:rPr lang="en-US" sz="2000" dirty="0" smtClean="0">
                <a:latin typeface="Comic Sans MS" pitchFamily="66" charset="0"/>
              </a:rPr>
              <a:t> per </a:t>
            </a:r>
            <a:r>
              <a:rPr lang="en-US" sz="2000" dirty="0" err="1" smtClean="0">
                <a:latin typeface="Comic Sans MS" pitchFamily="66" charset="0"/>
              </a:rPr>
              <a:t>l’arco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u,v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)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275856" y="2654027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tipo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arco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275856" y="3158083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in </a:t>
            </a:r>
            <a:r>
              <a:rPr lang="en-US" sz="2000" dirty="0" err="1" smtClean="0">
                <a:latin typeface="Comic Sans MS" pitchFamily="66" charset="0"/>
              </a:rPr>
              <a:t>avanti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3275856" y="3950171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Comic Sans MS" pitchFamily="66" charset="0"/>
              </a:rPr>
              <a:t>all’indietro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3347864" y="4725144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Comic Sans MS" pitchFamily="66" charset="0"/>
              </a:rPr>
              <a:t>trasversali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251520" y="2492896"/>
            <a:ext cx="4752528" cy="3024336"/>
          </a:xfrm>
          <a:prstGeom prst="rect">
            <a:avLst/>
          </a:prstGeom>
          <a:noFill/>
          <a:ln w="444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Connettore 1 15"/>
          <p:cNvCxnSpPr/>
          <p:nvPr/>
        </p:nvCxnSpPr>
        <p:spPr>
          <a:xfrm>
            <a:off x="0" y="4149080"/>
            <a:ext cx="52920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609600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3366FF"/>
                </a:solidFill>
                <a:latin typeface="Comic Sans MS" pitchFamily="66" charset="0"/>
                <a:ea typeface="+mj-ea"/>
                <a:cs typeface="+mj-cs"/>
              </a:rPr>
              <a:t>Un </a:t>
            </a:r>
            <a:r>
              <a:rPr lang="en-US" sz="3600" dirty="0" err="1" smtClean="0">
                <a:solidFill>
                  <a:srgbClr val="3366FF"/>
                </a:solidFill>
                <a:latin typeface="Comic Sans MS" pitchFamily="66" charset="0"/>
                <a:ea typeface="+mj-ea"/>
                <a:cs typeface="+mj-cs"/>
              </a:rPr>
              <a:t>algoritmo</a:t>
            </a:r>
            <a:r>
              <a:rPr lang="en-US" sz="3600" dirty="0" smtClean="0">
                <a:solidFill>
                  <a:srgbClr val="3366FF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en-US" sz="3600" dirty="0" err="1" smtClean="0">
                <a:solidFill>
                  <a:srgbClr val="3366FF"/>
                </a:solidFill>
                <a:latin typeface="Comic Sans MS" pitchFamily="66" charset="0"/>
                <a:ea typeface="+mj-ea"/>
                <a:cs typeface="+mj-cs"/>
              </a:rPr>
              <a:t>alternativo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40768"/>
            <a:ext cx="8712200" cy="296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50825" y="4330030"/>
            <a:ext cx="8642350" cy="671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/>
              <a:t>(*) </a:t>
            </a:r>
            <a:r>
              <a:rPr lang="en-US" sz="1800" dirty="0" err="1"/>
              <a:t>perché</a:t>
            </a:r>
            <a:r>
              <a:rPr lang="en-US" sz="1800" dirty="0"/>
              <a:t> </a:t>
            </a:r>
            <a:r>
              <a:rPr lang="en-US" sz="1800" dirty="0" err="1"/>
              <a:t>altrimenti</a:t>
            </a:r>
            <a:r>
              <a:rPr lang="en-US" sz="1800" dirty="0"/>
              <a:t> in </a:t>
            </a:r>
            <a:r>
              <a:rPr lang="en-US" sz="2000" i="1" dirty="0"/>
              <a:t>Ĝ</a:t>
            </a:r>
            <a:r>
              <a:rPr lang="en-US" sz="1800" dirty="0"/>
              <a:t> </a:t>
            </a:r>
            <a:r>
              <a:rPr lang="en-US" sz="1800" dirty="0" err="1"/>
              <a:t>ogni</a:t>
            </a:r>
            <a:r>
              <a:rPr lang="en-US" sz="1800" dirty="0"/>
              <a:t> </a:t>
            </a:r>
            <a:r>
              <a:rPr lang="en-US" sz="1800" dirty="0" err="1"/>
              <a:t>vertice</a:t>
            </a:r>
            <a:r>
              <a:rPr lang="en-US" sz="1800" dirty="0"/>
              <a:t> </a:t>
            </a:r>
            <a:r>
              <a:rPr lang="en-US" sz="1800" dirty="0" err="1"/>
              <a:t>deve</a:t>
            </a:r>
            <a:r>
              <a:rPr lang="en-US" sz="1800" dirty="0"/>
              <a:t> </a:t>
            </a:r>
            <a:r>
              <a:rPr lang="en-US" sz="1800" dirty="0" err="1"/>
              <a:t>avere</a:t>
            </a:r>
            <a:r>
              <a:rPr lang="en-US" sz="1800" dirty="0"/>
              <a:t> </a:t>
            </a:r>
            <a:r>
              <a:rPr lang="en-US" sz="1800" dirty="0" err="1"/>
              <a:t>almeno</a:t>
            </a:r>
            <a:r>
              <a:rPr lang="en-US" sz="1800" dirty="0"/>
              <a:t> un </a:t>
            </a:r>
            <a:r>
              <a:rPr lang="en-US" sz="1800" dirty="0" err="1"/>
              <a:t>arco</a:t>
            </a:r>
            <a:r>
              <a:rPr lang="en-US" sz="1800" dirty="0"/>
              <a:t> </a:t>
            </a:r>
            <a:r>
              <a:rPr lang="en-US" sz="1800" dirty="0" err="1"/>
              <a:t>entrante</a:t>
            </a:r>
            <a:r>
              <a:rPr lang="en-US" sz="1800" dirty="0"/>
              <a:t>, e </a:t>
            </a:r>
            <a:r>
              <a:rPr lang="en-US" sz="1800" dirty="0" err="1"/>
              <a:t>quindi</a:t>
            </a:r>
            <a:r>
              <a:rPr lang="en-US" sz="1800" dirty="0"/>
              <a:t> </a:t>
            </a:r>
            <a:r>
              <a:rPr lang="en-US" sz="1800" dirty="0" err="1"/>
              <a:t>posso</a:t>
            </a:r>
            <a:r>
              <a:rPr lang="en-US" sz="1800" dirty="0"/>
              <a:t> </a:t>
            </a:r>
            <a:r>
              <a:rPr lang="en-US" sz="1800" dirty="0" err="1"/>
              <a:t>trovare</a:t>
            </a:r>
            <a:r>
              <a:rPr lang="en-US" sz="1800" dirty="0"/>
              <a:t> un </a:t>
            </a:r>
            <a:r>
              <a:rPr lang="en-US" sz="1800" dirty="0" err="1"/>
              <a:t>ciclo</a:t>
            </a:r>
            <a:r>
              <a:rPr lang="en-US" sz="1800" dirty="0"/>
              <a:t> </a:t>
            </a:r>
            <a:r>
              <a:rPr lang="en-US" sz="1800" dirty="0" err="1"/>
              <a:t>percorrendo</a:t>
            </a:r>
            <a:r>
              <a:rPr lang="en-US" sz="1800" dirty="0"/>
              <a:t> </a:t>
            </a:r>
            <a:r>
              <a:rPr lang="en-US" sz="1800" dirty="0" err="1"/>
              <a:t>archi</a:t>
            </a:r>
            <a:r>
              <a:rPr lang="en-US" sz="1800" dirty="0"/>
              <a:t> </a:t>
            </a:r>
            <a:r>
              <a:rPr lang="en-US" sz="1800" dirty="0" err="1"/>
              <a:t>entranti</a:t>
            </a:r>
            <a:r>
              <a:rPr lang="en-US" sz="1800" dirty="0"/>
              <a:t> a </a:t>
            </a:r>
            <a:r>
              <a:rPr lang="en-US" sz="1800" dirty="0" err="1"/>
              <a:t>ritroso</a:t>
            </a:r>
            <a:r>
              <a:rPr lang="en-US" sz="1800" dirty="0"/>
              <a:t>, e </a:t>
            </a:r>
            <a:r>
              <a:rPr lang="en-US" sz="1800" dirty="0" err="1"/>
              <a:t>quindi</a:t>
            </a:r>
            <a:r>
              <a:rPr lang="en-US" sz="1800" dirty="0"/>
              <a:t> </a:t>
            </a:r>
            <a:r>
              <a:rPr lang="en-US" sz="1800" i="1" dirty="0"/>
              <a:t>G</a:t>
            </a:r>
            <a:r>
              <a:rPr lang="en-US" sz="1800" dirty="0"/>
              <a:t> non </a:t>
            </a:r>
            <a:r>
              <a:rPr lang="en-US" sz="1800" dirty="0" err="1"/>
              <a:t>può</a:t>
            </a:r>
            <a:r>
              <a:rPr lang="en-US" sz="1800" dirty="0"/>
              <a:t> </a:t>
            </a:r>
            <a:r>
              <a:rPr lang="en-US" sz="1800" dirty="0" err="1"/>
              <a:t>essere</a:t>
            </a:r>
            <a:r>
              <a:rPr lang="en-US" sz="1800" dirty="0"/>
              <a:t> </a:t>
            </a:r>
            <a:r>
              <a:rPr lang="en-US" sz="1800" dirty="0" err="1"/>
              <a:t>aciclico</a:t>
            </a:r>
            <a:r>
              <a:rPr lang="en-US" sz="1800" dirty="0"/>
              <a:t>)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30213" y="5530552"/>
            <a:ext cx="817403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it-IT" sz="3200" dirty="0">
                <a:latin typeface="Comic Sans MS" pitchFamily="66" charset="0"/>
              </a:rPr>
              <a:t>Tempo di esecuzione (con liste di adiacenza): </a:t>
            </a:r>
            <a:r>
              <a:rPr lang="el-GR" sz="3200" dirty="0">
                <a:solidFill>
                  <a:srgbClr val="3366FF"/>
                </a:solidFill>
                <a:latin typeface="Comic Sans MS" pitchFamily="66" charset="0"/>
                <a:cs typeface="Times New Roman" pitchFamily="18" charset="0"/>
              </a:rPr>
              <a:t>Θ</a:t>
            </a:r>
            <a:r>
              <a:rPr lang="it-IT" sz="3200" dirty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it-IT" sz="3200" dirty="0" err="1">
                <a:solidFill>
                  <a:srgbClr val="3366FF"/>
                </a:solidFill>
                <a:latin typeface="Comic Sans MS" pitchFamily="66" charset="0"/>
              </a:rPr>
              <a:t>n</a:t>
            </a:r>
            <a:r>
              <a:rPr lang="it-IT" sz="2800" b="1" dirty="0" err="1">
                <a:solidFill>
                  <a:srgbClr val="3366FF"/>
                </a:solidFill>
                <a:latin typeface="Comic Sans MS" pitchFamily="66" charset="0"/>
              </a:rPr>
              <a:t>+</a:t>
            </a:r>
            <a:r>
              <a:rPr lang="it-IT" sz="3200" dirty="0" err="1">
                <a:solidFill>
                  <a:srgbClr val="3366FF"/>
                </a:solidFill>
                <a:latin typeface="Comic Sans MS" pitchFamily="66" charset="0"/>
              </a:rPr>
              <a:t>m</a:t>
            </a:r>
            <a:r>
              <a:rPr lang="it-IT" sz="3200" dirty="0">
                <a:solidFill>
                  <a:srgbClr val="3366FF"/>
                </a:solidFill>
                <a:latin typeface="Comic Sans MS" pitchFamily="66" charset="0"/>
              </a:rPr>
              <a:t>) </a:t>
            </a:r>
            <a:r>
              <a:rPr lang="it-IT" sz="3200" dirty="0">
                <a:latin typeface="Comic Sans MS" pitchFamily="66" charset="0"/>
              </a:rPr>
              <a:t>(dimostrare!)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51520" y="3645024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(*)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609600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3366FF"/>
                </a:solidFill>
                <a:latin typeface="Comic Sans MS" pitchFamily="66" charset="0"/>
                <a:ea typeface="+mj-ea"/>
                <a:cs typeface="+mj-cs"/>
              </a:rPr>
              <a:t>Un </a:t>
            </a:r>
            <a:r>
              <a:rPr lang="en-US" sz="3600" dirty="0" err="1" smtClean="0">
                <a:solidFill>
                  <a:srgbClr val="3366FF"/>
                </a:solidFill>
                <a:latin typeface="Comic Sans MS" pitchFamily="66" charset="0"/>
                <a:ea typeface="+mj-ea"/>
                <a:cs typeface="+mj-cs"/>
              </a:rPr>
              <a:t>esempio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vale 5"/>
          <p:cNvSpPr/>
          <p:nvPr/>
        </p:nvSpPr>
        <p:spPr>
          <a:xfrm>
            <a:off x="2551584" y="1916832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e 6"/>
          <p:cNvSpPr/>
          <p:nvPr/>
        </p:nvSpPr>
        <p:spPr>
          <a:xfrm>
            <a:off x="1763688" y="980728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e 7"/>
          <p:cNvSpPr/>
          <p:nvPr/>
        </p:nvSpPr>
        <p:spPr>
          <a:xfrm>
            <a:off x="3275856" y="980728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e 8"/>
          <p:cNvSpPr/>
          <p:nvPr/>
        </p:nvSpPr>
        <p:spPr>
          <a:xfrm>
            <a:off x="3419872" y="2852936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e 9"/>
          <p:cNvSpPr/>
          <p:nvPr/>
        </p:nvSpPr>
        <p:spPr>
          <a:xfrm>
            <a:off x="3995936" y="1916832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e 10"/>
          <p:cNvSpPr/>
          <p:nvPr/>
        </p:nvSpPr>
        <p:spPr>
          <a:xfrm>
            <a:off x="1115616" y="1916832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e 11"/>
          <p:cNvSpPr/>
          <p:nvPr/>
        </p:nvSpPr>
        <p:spPr>
          <a:xfrm>
            <a:off x="1835696" y="2852936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G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Connettore 2 12"/>
          <p:cNvCxnSpPr>
            <a:stCxn id="7" idx="5"/>
            <a:endCxn id="6" idx="1"/>
          </p:cNvCxnSpPr>
          <p:nvPr/>
        </p:nvCxnSpPr>
        <p:spPr>
          <a:xfrm>
            <a:off x="2071001" y="1288041"/>
            <a:ext cx="533310" cy="68151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>
            <a:stCxn id="8" idx="5"/>
            <a:endCxn id="10" idx="1"/>
          </p:cNvCxnSpPr>
          <p:nvPr/>
        </p:nvCxnSpPr>
        <p:spPr>
          <a:xfrm>
            <a:off x="3583169" y="1288041"/>
            <a:ext cx="465494" cy="68151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>
            <a:stCxn id="11" idx="5"/>
            <a:endCxn id="12" idx="1"/>
          </p:cNvCxnSpPr>
          <p:nvPr/>
        </p:nvCxnSpPr>
        <p:spPr>
          <a:xfrm>
            <a:off x="1422929" y="2224145"/>
            <a:ext cx="465494" cy="68151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>
            <a:stCxn id="7" idx="6"/>
            <a:endCxn id="8" idx="2"/>
          </p:cNvCxnSpPr>
          <p:nvPr/>
        </p:nvCxnSpPr>
        <p:spPr>
          <a:xfrm>
            <a:off x="2123728" y="1160748"/>
            <a:ext cx="1152128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>
            <a:stCxn id="8" idx="4"/>
            <a:endCxn id="6" idx="7"/>
          </p:cNvCxnSpPr>
          <p:nvPr/>
        </p:nvCxnSpPr>
        <p:spPr>
          <a:xfrm flipH="1">
            <a:off x="2858897" y="1340768"/>
            <a:ext cx="596979" cy="62879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>
            <a:stCxn id="7" idx="3"/>
            <a:endCxn id="11" idx="0"/>
          </p:cNvCxnSpPr>
          <p:nvPr/>
        </p:nvCxnSpPr>
        <p:spPr>
          <a:xfrm flipH="1">
            <a:off x="1295636" y="1288041"/>
            <a:ext cx="520779" cy="62879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>
            <a:stCxn id="6" idx="3"/>
            <a:endCxn id="12" idx="7"/>
          </p:cNvCxnSpPr>
          <p:nvPr/>
        </p:nvCxnSpPr>
        <p:spPr>
          <a:xfrm flipH="1">
            <a:off x="2143009" y="2224145"/>
            <a:ext cx="461302" cy="68151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>
            <a:stCxn id="9" idx="2"/>
            <a:endCxn id="12" idx="6"/>
          </p:cNvCxnSpPr>
          <p:nvPr/>
        </p:nvCxnSpPr>
        <p:spPr>
          <a:xfrm flipH="1">
            <a:off x="2195736" y="3032956"/>
            <a:ext cx="1224136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>
            <a:stCxn id="10" idx="2"/>
            <a:endCxn id="6" idx="6"/>
          </p:cNvCxnSpPr>
          <p:nvPr/>
        </p:nvCxnSpPr>
        <p:spPr>
          <a:xfrm flipH="1">
            <a:off x="2911624" y="2096852"/>
            <a:ext cx="1084312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>
            <a:stCxn id="9" idx="1"/>
            <a:endCxn id="6" idx="5"/>
          </p:cNvCxnSpPr>
          <p:nvPr/>
        </p:nvCxnSpPr>
        <p:spPr>
          <a:xfrm flipH="1" flipV="1">
            <a:off x="2858897" y="2224145"/>
            <a:ext cx="613702" cy="68151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>
            <a:stCxn id="9" idx="7"/>
            <a:endCxn id="10" idx="3"/>
          </p:cNvCxnSpPr>
          <p:nvPr/>
        </p:nvCxnSpPr>
        <p:spPr>
          <a:xfrm flipV="1">
            <a:off x="3727185" y="2224145"/>
            <a:ext cx="321478" cy="68151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>
            <a:stCxn id="6" idx="2"/>
            <a:endCxn id="11" idx="6"/>
          </p:cNvCxnSpPr>
          <p:nvPr/>
        </p:nvCxnSpPr>
        <p:spPr>
          <a:xfrm flipH="1">
            <a:off x="1475656" y="2096852"/>
            <a:ext cx="1075928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609600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3366FF"/>
                </a:solidFill>
                <a:latin typeface="Comic Sans MS" pitchFamily="66" charset="0"/>
                <a:ea typeface="+mj-ea"/>
                <a:cs typeface="+mj-cs"/>
              </a:rPr>
              <a:t>Un </a:t>
            </a:r>
            <a:r>
              <a:rPr lang="en-US" sz="3600" dirty="0" err="1" smtClean="0">
                <a:solidFill>
                  <a:srgbClr val="3366FF"/>
                </a:solidFill>
                <a:latin typeface="Comic Sans MS" pitchFamily="66" charset="0"/>
                <a:ea typeface="+mj-ea"/>
                <a:cs typeface="+mj-cs"/>
              </a:rPr>
              <a:t>esempio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vale 5"/>
          <p:cNvSpPr/>
          <p:nvPr/>
        </p:nvSpPr>
        <p:spPr>
          <a:xfrm>
            <a:off x="2551584" y="1916832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e 6"/>
          <p:cNvSpPr/>
          <p:nvPr/>
        </p:nvSpPr>
        <p:spPr>
          <a:xfrm>
            <a:off x="1763688" y="980728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e 7"/>
          <p:cNvSpPr/>
          <p:nvPr/>
        </p:nvSpPr>
        <p:spPr>
          <a:xfrm>
            <a:off x="3275856" y="980728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e 9"/>
          <p:cNvSpPr/>
          <p:nvPr/>
        </p:nvSpPr>
        <p:spPr>
          <a:xfrm>
            <a:off x="3995936" y="1916832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e 10"/>
          <p:cNvSpPr/>
          <p:nvPr/>
        </p:nvSpPr>
        <p:spPr>
          <a:xfrm>
            <a:off x="1115616" y="1916832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e 11"/>
          <p:cNvSpPr/>
          <p:nvPr/>
        </p:nvSpPr>
        <p:spPr>
          <a:xfrm>
            <a:off x="1835696" y="2852936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G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Connettore 2 12"/>
          <p:cNvCxnSpPr>
            <a:stCxn id="7" idx="5"/>
            <a:endCxn id="6" idx="1"/>
          </p:cNvCxnSpPr>
          <p:nvPr/>
        </p:nvCxnSpPr>
        <p:spPr>
          <a:xfrm>
            <a:off x="2071001" y="1288041"/>
            <a:ext cx="533310" cy="68151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>
            <a:stCxn id="8" idx="5"/>
            <a:endCxn id="10" idx="1"/>
          </p:cNvCxnSpPr>
          <p:nvPr/>
        </p:nvCxnSpPr>
        <p:spPr>
          <a:xfrm>
            <a:off x="3583169" y="1288041"/>
            <a:ext cx="465494" cy="68151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>
            <a:stCxn id="11" idx="5"/>
            <a:endCxn id="12" idx="1"/>
          </p:cNvCxnSpPr>
          <p:nvPr/>
        </p:nvCxnSpPr>
        <p:spPr>
          <a:xfrm>
            <a:off x="1422929" y="2224145"/>
            <a:ext cx="465494" cy="68151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>
            <a:stCxn id="7" idx="6"/>
            <a:endCxn id="8" idx="2"/>
          </p:cNvCxnSpPr>
          <p:nvPr/>
        </p:nvCxnSpPr>
        <p:spPr>
          <a:xfrm>
            <a:off x="2123728" y="1160748"/>
            <a:ext cx="1152128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>
            <a:stCxn id="8" idx="4"/>
            <a:endCxn id="6" idx="7"/>
          </p:cNvCxnSpPr>
          <p:nvPr/>
        </p:nvCxnSpPr>
        <p:spPr>
          <a:xfrm flipH="1">
            <a:off x="2858897" y="1340768"/>
            <a:ext cx="596979" cy="62879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>
            <a:stCxn id="7" idx="3"/>
            <a:endCxn id="11" idx="0"/>
          </p:cNvCxnSpPr>
          <p:nvPr/>
        </p:nvCxnSpPr>
        <p:spPr>
          <a:xfrm flipH="1">
            <a:off x="1295636" y="1288041"/>
            <a:ext cx="520779" cy="62879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>
            <a:stCxn id="6" idx="3"/>
            <a:endCxn id="12" idx="7"/>
          </p:cNvCxnSpPr>
          <p:nvPr/>
        </p:nvCxnSpPr>
        <p:spPr>
          <a:xfrm flipH="1">
            <a:off x="2143009" y="2224145"/>
            <a:ext cx="461302" cy="68151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>
            <a:stCxn id="10" idx="2"/>
            <a:endCxn id="6" idx="6"/>
          </p:cNvCxnSpPr>
          <p:nvPr/>
        </p:nvCxnSpPr>
        <p:spPr>
          <a:xfrm flipH="1">
            <a:off x="2911624" y="2096852"/>
            <a:ext cx="1084312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>
            <a:stCxn id="6" idx="2"/>
            <a:endCxn id="11" idx="6"/>
          </p:cNvCxnSpPr>
          <p:nvPr/>
        </p:nvCxnSpPr>
        <p:spPr>
          <a:xfrm flipH="1">
            <a:off x="1475656" y="2096852"/>
            <a:ext cx="1075928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e 49"/>
          <p:cNvSpPr/>
          <p:nvPr/>
        </p:nvSpPr>
        <p:spPr>
          <a:xfrm>
            <a:off x="1331640" y="4869160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609600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3366FF"/>
                </a:solidFill>
                <a:latin typeface="Comic Sans MS" pitchFamily="66" charset="0"/>
                <a:ea typeface="+mj-ea"/>
                <a:cs typeface="+mj-cs"/>
              </a:rPr>
              <a:t>Un </a:t>
            </a:r>
            <a:r>
              <a:rPr lang="en-US" sz="3600" dirty="0" err="1" smtClean="0">
                <a:solidFill>
                  <a:srgbClr val="3366FF"/>
                </a:solidFill>
                <a:latin typeface="Comic Sans MS" pitchFamily="66" charset="0"/>
                <a:ea typeface="+mj-ea"/>
                <a:cs typeface="+mj-cs"/>
              </a:rPr>
              <a:t>esempio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vale 5"/>
          <p:cNvSpPr/>
          <p:nvPr/>
        </p:nvSpPr>
        <p:spPr>
          <a:xfrm>
            <a:off x="2551584" y="1916832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e 7"/>
          <p:cNvSpPr/>
          <p:nvPr/>
        </p:nvSpPr>
        <p:spPr>
          <a:xfrm>
            <a:off x="3275856" y="980728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e 9"/>
          <p:cNvSpPr/>
          <p:nvPr/>
        </p:nvSpPr>
        <p:spPr>
          <a:xfrm>
            <a:off x="3995936" y="1916832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e 10"/>
          <p:cNvSpPr/>
          <p:nvPr/>
        </p:nvSpPr>
        <p:spPr>
          <a:xfrm>
            <a:off x="1115616" y="1916832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e 11"/>
          <p:cNvSpPr/>
          <p:nvPr/>
        </p:nvSpPr>
        <p:spPr>
          <a:xfrm>
            <a:off x="1835696" y="2852936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G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Connettore 2 13"/>
          <p:cNvCxnSpPr>
            <a:stCxn id="8" idx="5"/>
            <a:endCxn id="10" idx="1"/>
          </p:cNvCxnSpPr>
          <p:nvPr/>
        </p:nvCxnSpPr>
        <p:spPr>
          <a:xfrm>
            <a:off x="3583169" y="1288041"/>
            <a:ext cx="465494" cy="68151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>
            <a:stCxn id="11" idx="5"/>
            <a:endCxn id="12" idx="1"/>
          </p:cNvCxnSpPr>
          <p:nvPr/>
        </p:nvCxnSpPr>
        <p:spPr>
          <a:xfrm>
            <a:off x="1422929" y="2224145"/>
            <a:ext cx="465494" cy="68151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>
            <a:stCxn id="8" idx="4"/>
            <a:endCxn id="6" idx="7"/>
          </p:cNvCxnSpPr>
          <p:nvPr/>
        </p:nvCxnSpPr>
        <p:spPr>
          <a:xfrm flipH="1">
            <a:off x="2858897" y="1340768"/>
            <a:ext cx="596979" cy="62879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>
            <a:stCxn id="6" idx="3"/>
            <a:endCxn id="12" idx="7"/>
          </p:cNvCxnSpPr>
          <p:nvPr/>
        </p:nvCxnSpPr>
        <p:spPr>
          <a:xfrm flipH="1">
            <a:off x="2143009" y="2224145"/>
            <a:ext cx="461302" cy="68151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>
            <a:stCxn id="10" idx="2"/>
            <a:endCxn id="6" idx="6"/>
          </p:cNvCxnSpPr>
          <p:nvPr/>
        </p:nvCxnSpPr>
        <p:spPr>
          <a:xfrm flipH="1">
            <a:off x="2911624" y="2096852"/>
            <a:ext cx="1084312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>
            <a:stCxn id="6" idx="2"/>
            <a:endCxn id="11" idx="6"/>
          </p:cNvCxnSpPr>
          <p:nvPr/>
        </p:nvCxnSpPr>
        <p:spPr>
          <a:xfrm flipH="1">
            <a:off x="1475656" y="2096852"/>
            <a:ext cx="1075928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e 49"/>
          <p:cNvSpPr/>
          <p:nvPr/>
        </p:nvSpPr>
        <p:spPr>
          <a:xfrm>
            <a:off x="1331640" y="4869160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e 25"/>
          <p:cNvSpPr/>
          <p:nvPr/>
        </p:nvSpPr>
        <p:spPr>
          <a:xfrm>
            <a:off x="2195736" y="4869160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609600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3366FF"/>
                </a:solidFill>
                <a:latin typeface="Comic Sans MS" pitchFamily="66" charset="0"/>
                <a:ea typeface="+mj-ea"/>
                <a:cs typeface="+mj-cs"/>
              </a:rPr>
              <a:t>Un </a:t>
            </a:r>
            <a:r>
              <a:rPr lang="en-US" sz="3600" dirty="0" err="1" smtClean="0">
                <a:solidFill>
                  <a:srgbClr val="3366FF"/>
                </a:solidFill>
                <a:latin typeface="Comic Sans MS" pitchFamily="66" charset="0"/>
                <a:ea typeface="+mj-ea"/>
                <a:cs typeface="+mj-cs"/>
              </a:rPr>
              <a:t>esempio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vale 5"/>
          <p:cNvSpPr/>
          <p:nvPr/>
        </p:nvSpPr>
        <p:spPr>
          <a:xfrm>
            <a:off x="2551584" y="1916832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e 9"/>
          <p:cNvSpPr/>
          <p:nvPr/>
        </p:nvSpPr>
        <p:spPr>
          <a:xfrm>
            <a:off x="3995936" y="1916832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e 10"/>
          <p:cNvSpPr/>
          <p:nvPr/>
        </p:nvSpPr>
        <p:spPr>
          <a:xfrm>
            <a:off x="1115616" y="1916832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e 11"/>
          <p:cNvSpPr/>
          <p:nvPr/>
        </p:nvSpPr>
        <p:spPr>
          <a:xfrm>
            <a:off x="1835696" y="2852936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G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Connettore 2 14"/>
          <p:cNvCxnSpPr>
            <a:stCxn id="11" idx="5"/>
            <a:endCxn id="12" idx="1"/>
          </p:cNvCxnSpPr>
          <p:nvPr/>
        </p:nvCxnSpPr>
        <p:spPr>
          <a:xfrm>
            <a:off x="1422929" y="2224145"/>
            <a:ext cx="465494" cy="68151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>
            <a:stCxn id="6" idx="3"/>
            <a:endCxn id="12" idx="7"/>
          </p:cNvCxnSpPr>
          <p:nvPr/>
        </p:nvCxnSpPr>
        <p:spPr>
          <a:xfrm flipH="1">
            <a:off x="2143009" y="2224145"/>
            <a:ext cx="461302" cy="68151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>
            <a:stCxn id="10" idx="2"/>
            <a:endCxn id="6" idx="6"/>
          </p:cNvCxnSpPr>
          <p:nvPr/>
        </p:nvCxnSpPr>
        <p:spPr>
          <a:xfrm flipH="1">
            <a:off x="2911624" y="2096852"/>
            <a:ext cx="1084312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>
            <a:stCxn id="6" idx="2"/>
            <a:endCxn id="11" idx="6"/>
          </p:cNvCxnSpPr>
          <p:nvPr/>
        </p:nvCxnSpPr>
        <p:spPr>
          <a:xfrm flipH="1">
            <a:off x="1475656" y="2096852"/>
            <a:ext cx="1075928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e 49"/>
          <p:cNvSpPr/>
          <p:nvPr/>
        </p:nvSpPr>
        <p:spPr>
          <a:xfrm>
            <a:off x="1331640" y="4869160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e 25"/>
          <p:cNvSpPr/>
          <p:nvPr/>
        </p:nvSpPr>
        <p:spPr>
          <a:xfrm>
            <a:off x="2195736" y="4869160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Ovale 15"/>
          <p:cNvSpPr/>
          <p:nvPr/>
        </p:nvSpPr>
        <p:spPr>
          <a:xfrm>
            <a:off x="3203848" y="4869160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solidFill>
                  <a:srgbClr val="3366FF"/>
                </a:solidFill>
                <a:latin typeface="Comic Sans MS" pitchFamily="66" charset="0"/>
              </a:rPr>
              <a:t>Informazioni</a:t>
            </a:r>
            <a:r>
              <a:rPr lang="en-US" sz="36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rgbClr val="3366FF"/>
                </a:solidFill>
                <a:latin typeface="Comic Sans MS" pitchFamily="66" charset="0"/>
              </a:rPr>
              <a:t>utili</a:t>
            </a:r>
            <a:r>
              <a:rPr lang="en-US" sz="3600" dirty="0" smtClean="0">
                <a:solidFill>
                  <a:srgbClr val="3366FF"/>
                </a:solidFill>
                <a:latin typeface="Comic Sans MS" pitchFamily="66" charset="0"/>
              </a:rPr>
              <a:t>: </a:t>
            </a:r>
            <a:r>
              <a:rPr lang="en-US" sz="3600" dirty="0" err="1" smtClean="0">
                <a:solidFill>
                  <a:srgbClr val="3366FF"/>
                </a:solidFill>
                <a:latin typeface="Comic Sans MS" pitchFamily="66" charset="0"/>
              </a:rPr>
              <a:t>tenere</a:t>
            </a:r>
            <a:r>
              <a:rPr lang="en-US" sz="36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rgbClr val="3366FF"/>
                </a:solidFill>
                <a:latin typeface="Comic Sans MS" pitchFamily="66" charset="0"/>
              </a:rPr>
              <a:t>il</a:t>
            </a:r>
            <a:r>
              <a:rPr lang="en-US" sz="3600" dirty="0" smtClean="0">
                <a:solidFill>
                  <a:srgbClr val="3366FF"/>
                </a:solidFill>
                <a:latin typeface="Comic Sans MS" pitchFamily="66" charset="0"/>
              </a:rPr>
              <a:t> tempo</a:t>
            </a:r>
            <a:endParaRPr lang="en-US" sz="36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" y="1628800"/>
            <a:ext cx="83439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4644008" y="4437112"/>
            <a:ext cx="1011815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clock=1</a:t>
            </a:r>
            <a:endParaRPr lang="en-US" sz="2000" dirty="0">
              <a:solidFill>
                <a:srgbClr val="33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Connettore 2 6"/>
          <p:cNvCxnSpPr/>
          <p:nvPr/>
        </p:nvCxnSpPr>
        <p:spPr>
          <a:xfrm flipH="1">
            <a:off x="3779912" y="4509120"/>
            <a:ext cx="86409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5309547" y="1988840"/>
            <a:ext cx="1710725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pre(v</a:t>
            </a:r>
            <a:r>
              <a:rPr lang="en-US" sz="2000" dirty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=clock</a:t>
            </a:r>
          </a:p>
          <a:p>
            <a:r>
              <a:rPr lang="en-US" sz="2000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clock=clock+1</a:t>
            </a:r>
            <a:endParaRPr lang="en-US" sz="2000" dirty="0">
              <a:solidFill>
                <a:srgbClr val="33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Connettore 2 8"/>
          <p:cNvCxnSpPr/>
          <p:nvPr/>
        </p:nvCxnSpPr>
        <p:spPr>
          <a:xfrm flipH="1">
            <a:off x="4427984" y="2370914"/>
            <a:ext cx="86409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1386181" y="3622990"/>
            <a:ext cx="3268844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post(v)=clock; clock=clock+1</a:t>
            </a:r>
            <a:endParaRPr lang="en-US" sz="2000" dirty="0">
              <a:solidFill>
                <a:srgbClr val="33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419872" y="5733256"/>
            <a:ext cx="47820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  <a:latin typeface="Comic Sans MS" pitchFamily="66" charset="0"/>
              </a:rPr>
              <a:t>pre(v):</a:t>
            </a:r>
            <a:r>
              <a:rPr lang="en-US" sz="2000" dirty="0" smtClean="0">
                <a:latin typeface="Comic Sans MS" pitchFamily="66" charset="0"/>
              </a:rPr>
              <a:t> tempo in cui </a:t>
            </a:r>
            <a:r>
              <a:rPr lang="en-US" sz="2000" dirty="0" err="1" smtClean="0">
                <a:latin typeface="Comic Sans MS" pitchFamily="66" charset="0"/>
              </a:rPr>
              <a:t>viene</a:t>
            </a:r>
            <a:r>
              <a:rPr lang="en-US" sz="2000" dirty="0" smtClean="0">
                <a:latin typeface="Comic Sans MS" pitchFamily="66" charset="0"/>
              </a:rPr>
              <a:t> “</a:t>
            </a:r>
            <a:r>
              <a:rPr lang="en-US" sz="2000" dirty="0" err="1" smtClean="0">
                <a:latin typeface="Comic Sans MS" pitchFamily="66" charset="0"/>
              </a:rPr>
              <a:t>scoperto</a:t>
            </a:r>
            <a:r>
              <a:rPr lang="en-US" sz="2000" dirty="0" smtClean="0">
                <a:latin typeface="Comic Sans MS" pitchFamily="66" charset="0"/>
              </a:rPr>
              <a:t>” v 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post(v): </a:t>
            </a:r>
            <a:r>
              <a:rPr lang="en-US" sz="2000" dirty="0" smtClean="0">
                <a:latin typeface="Comic Sans MS" pitchFamily="66" charset="0"/>
              </a:rPr>
              <a:t>tempo in cui </a:t>
            </a:r>
            <a:r>
              <a:rPr lang="en-US" sz="2000" dirty="0" err="1" smtClean="0">
                <a:latin typeface="Comic Sans MS" pitchFamily="66" charset="0"/>
              </a:rPr>
              <a:t>si</a:t>
            </a:r>
            <a:r>
              <a:rPr lang="en-US" sz="2000" dirty="0" smtClean="0">
                <a:latin typeface="Comic Sans MS" pitchFamily="66" charset="0"/>
              </a:rPr>
              <a:t> “</a:t>
            </a:r>
            <a:r>
              <a:rPr lang="en-US" sz="2000" dirty="0" err="1" smtClean="0">
                <a:latin typeface="Comic Sans MS" pitchFamily="66" charset="0"/>
              </a:rPr>
              <a:t>abbandona</a:t>
            </a:r>
            <a:r>
              <a:rPr lang="en-US" sz="2000" dirty="0" smtClean="0">
                <a:latin typeface="Comic Sans MS" pitchFamily="66" charset="0"/>
              </a:rPr>
              <a:t>” v</a:t>
            </a: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609600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3366FF"/>
                </a:solidFill>
                <a:latin typeface="Comic Sans MS" pitchFamily="66" charset="0"/>
                <a:ea typeface="+mj-ea"/>
                <a:cs typeface="+mj-cs"/>
              </a:rPr>
              <a:t>Un </a:t>
            </a:r>
            <a:r>
              <a:rPr lang="en-US" sz="3600" dirty="0" err="1" smtClean="0">
                <a:solidFill>
                  <a:srgbClr val="3366FF"/>
                </a:solidFill>
                <a:latin typeface="Comic Sans MS" pitchFamily="66" charset="0"/>
                <a:ea typeface="+mj-ea"/>
                <a:cs typeface="+mj-cs"/>
              </a:rPr>
              <a:t>esempio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vale 5"/>
          <p:cNvSpPr/>
          <p:nvPr/>
        </p:nvSpPr>
        <p:spPr>
          <a:xfrm>
            <a:off x="2551584" y="1916832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e 10"/>
          <p:cNvSpPr/>
          <p:nvPr/>
        </p:nvSpPr>
        <p:spPr>
          <a:xfrm>
            <a:off x="1115616" y="1916832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e 11"/>
          <p:cNvSpPr/>
          <p:nvPr/>
        </p:nvSpPr>
        <p:spPr>
          <a:xfrm>
            <a:off x="1835696" y="2852936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G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Connettore 2 14"/>
          <p:cNvCxnSpPr>
            <a:stCxn id="11" idx="5"/>
            <a:endCxn id="12" idx="1"/>
          </p:cNvCxnSpPr>
          <p:nvPr/>
        </p:nvCxnSpPr>
        <p:spPr>
          <a:xfrm>
            <a:off x="1422929" y="2224145"/>
            <a:ext cx="465494" cy="68151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>
            <a:stCxn id="6" idx="3"/>
            <a:endCxn id="12" idx="7"/>
          </p:cNvCxnSpPr>
          <p:nvPr/>
        </p:nvCxnSpPr>
        <p:spPr>
          <a:xfrm flipH="1">
            <a:off x="2143009" y="2224145"/>
            <a:ext cx="461302" cy="68151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>
            <a:stCxn id="6" idx="2"/>
            <a:endCxn id="11" idx="6"/>
          </p:cNvCxnSpPr>
          <p:nvPr/>
        </p:nvCxnSpPr>
        <p:spPr>
          <a:xfrm flipH="1">
            <a:off x="1475656" y="2096852"/>
            <a:ext cx="1075928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e 49"/>
          <p:cNvSpPr/>
          <p:nvPr/>
        </p:nvSpPr>
        <p:spPr>
          <a:xfrm>
            <a:off x="1331640" y="4869160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e 25"/>
          <p:cNvSpPr/>
          <p:nvPr/>
        </p:nvSpPr>
        <p:spPr>
          <a:xfrm>
            <a:off x="2195736" y="4869160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Ovale 15"/>
          <p:cNvSpPr/>
          <p:nvPr/>
        </p:nvSpPr>
        <p:spPr>
          <a:xfrm>
            <a:off x="3203848" y="4869160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e 13"/>
          <p:cNvSpPr/>
          <p:nvPr/>
        </p:nvSpPr>
        <p:spPr>
          <a:xfrm>
            <a:off x="4139952" y="4869160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609600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3366FF"/>
                </a:solidFill>
                <a:latin typeface="Comic Sans MS" pitchFamily="66" charset="0"/>
                <a:ea typeface="+mj-ea"/>
                <a:cs typeface="+mj-cs"/>
              </a:rPr>
              <a:t>Un </a:t>
            </a:r>
            <a:r>
              <a:rPr lang="en-US" sz="3600" dirty="0" err="1" smtClean="0">
                <a:solidFill>
                  <a:srgbClr val="3366FF"/>
                </a:solidFill>
                <a:latin typeface="Comic Sans MS" pitchFamily="66" charset="0"/>
                <a:ea typeface="+mj-ea"/>
                <a:cs typeface="+mj-cs"/>
              </a:rPr>
              <a:t>esempio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Ovale 10"/>
          <p:cNvSpPr/>
          <p:nvPr/>
        </p:nvSpPr>
        <p:spPr>
          <a:xfrm>
            <a:off x="1115616" y="1916832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e 11"/>
          <p:cNvSpPr/>
          <p:nvPr/>
        </p:nvSpPr>
        <p:spPr>
          <a:xfrm>
            <a:off x="1835696" y="2852936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G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Connettore 2 14"/>
          <p:cNvCxnSpPr>
            <a:stCxn id="11" idx="5"/>
            <a:endCxn id="12" idx="1"/>
          </p:cNvCxnSpPr>
          <p:nvPr/>
        </p:nvCxnSpPr>
        <p:spPr>
          <a:xfrm>
            <a:off x="1422929" y="2224145"/>
            <a:ext cx="465494" cy="68151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e 49"/>
          <p:cNvSpPr/>
          <p:nvPr/>
        </p:nvSpPr>
        <p:spPr>
          <a:xfrm>
            <a:off x="1331640" y="4869160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e 25"/>
          <p:cNvSpPr/>
          <p:nvPr/>
        </p:nvSpPr>
        <p:spPr>
          <a:xfrm>
            <a:off x="2195736" y="4869160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Ovale 15"/>
          <p:cNvSpPr/>
          <p:nvPr/>
        </p:nvSpPr>
        <p:spPr>
          <a:xfrm>
            <a:off x="3203848" y="4869160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e 13"/>
          <p:cNvSpPr/>
          <p:nvPr/>
        </p:nvSpPr>
        <p:spPr>
          <a:xfrm>
            <a:off x="4139952" y="4869160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e 12"/>
          <p:cNvSpPr/>
          <p:nvPr/>
        </p:nvSpPr>
        <p:spPr>
          <a:xfrm>
            <a:off x="5220072" y="4869160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609600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3366FF"/>
                </a:solidFill>
                <a:latin typeface="Comic Sans MS" pitchFamily="66" charset="0"/>
                <a:ea typeface="+mj-ea"/>
                <a:cs typeface="+mj-cs"/>
              </a:rPr>
              <a:t>Un </a:t>
            </a:r>
            <a:r>
              <a:rPr lang="en-US" sz="3600" dirty="0" err="1" smtClean="0">
                <a:solidFill>
                  <a:srgbClr val="3366FF"/>
                </a:solidFill>
                <a:latin typeface="Comic Sans MS" pitchFamily="66" charset="0"/>
                <a:ea typeface="+mj-ea"/>
                <a:cs typeface="+mj-cs"/>
              </a:rPr>
              <a:t>esempio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Ovale 11"/>
          <p:cNvSpPr/>
          <p:nvPr/>
        </p:nvSpPr>
        <p:spPr>
          <a:xfrm>
            <a:off x="1835696" y="2852936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Ovale 49"/>
          <p:cNvSpPr/>
          <p:nvPr/>
        </p:nvSpPr>
        <p:spPr>
          <a:xfrm>
            <a:off x="1331640" y="4869160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e 25"/>
          <p:cNvSpPr/>
          <p:nvPr/>
        </p:nvSpPr>
        <p:spPr>
          <a:xfrm>
            <a:off x="2195736" y="4869160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Ovale 15"/>
          <p:cNvSpPr/>
          <p:nvPr/>
        </p:nvSpPr>
        <p:spPr>
          <a:xfrm>
            <a:off x="3203848" y="4869160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e 13"/>
          <p:cNvSpPr/>
          <p:nvPr/>
        </p:nvSpPr>
        <p:spPr>
          <a:xfrm>
            <a:off x="4139952" y="4869160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Ovale 12"/>
          <p:cNvSpPr/>
          <p:nvPr/>
        </p:nvSpPr>
        <p:spPr>
          <a:xfrm>
            <a:off x="5220072" y="4869160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Ovale 16"/>
          <p:cNvSpPr/>
          <p:nvPr/>
        </p:nvSpPr>
        <p:spPr>
          <a:xfrm>
            <a:off x="6156176" y="4869160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609600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3366FF"/>
                </a:solidFill>
                <a:latin typeface="Comic Sans MS" pitchFamily="66" charset="0"/>
                <a:ea typeface="+mj-ea"/>
                <a:cs typeface="+mj-cs"/>
              </a:rPr>
              <a:t>Un </a:t>
            </a:r>
            <a:r>
              <a:rPr lang="en-US" sz="3600" dirty="0" err="1" smtClean="0">
                <a:solidFill>
                  <a:srgbClr val="3366FF"/>
                </a:solidFill>
                <a:latin typeface="Comic Sans MS" pitchFamily="66" charset="0"/>
                <a:ea typeface="+mj-ea"/>
                <a:cs typeface="+mj-cs"/>
              </a:rPr>
              <a:t>esempio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0" name="Ovale 49"/>
          <p:cNvSpPr/>
          <p:nvPr/>
        </p:nvSpPr>
        <p:spPr>
          <a:xfrm>
            <a:off x="1331640" y="4869160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e 19"/>
          <p:cNvSpPr/>
          <p:nvPr/>
        </p:nvSpPr>
        <p:spPr>
          <a:xfrm>
            <a:off x="5220072" y="4869160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e 21"/>
          <p:cNvSpPr/>
          <p:nvPr/>
        </p:nvSpPr>
        <p:spPr>
          <a:xfrm>
            <a:off x="2195736" y="4869160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Ovale 22"/>
          <p:cNvSpPr/>
          <p:nvPr/>
        </p:nvSpPr>
        <p:spPr>
          <a:xfrm>
            <a:off x="3203848" y="4869160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Ovale 24"/>
          <p:cNvSpPr/>
          <p:nvPr/>
        </p:nvSpPr>
        <p:spPr>
          <a:xfrm>
            <a:off x="4139952" y="4869160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e 25"/>
          <p:cNvSpPr/>
          <p:nvPr/>
        </p:nvSpPr>
        <p:spPr>
          <a:xfrm>
            <a:off x="6156176" y="4869160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e 26"/>
          <p:cNvSpPr/>
          <p:nvPr/>
        </p:nvSpPr>
        <p:spPr>
          <a:xfrm>
            <a:off x="7164288" y="4869160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G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609600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3366FF"/>
                </a:solidFill>
                <a:latin typeface="Comic Sans MS" pitchFamily="66" charset="0"/>
                <a:ea typeface="+mj-ea"/>
                <a:cs typeface="+mj-cs"/>
              </a:rPr>
              <a:t>Un </a:t>
            </a:r>
            <a:r>
              <a:rPr lang="en-US" sz="3600" dirty="0" err="1" smtClean="0">
                <a:solidFill>
                  <a:srgbClr val="3366FF"/>
                </a:solidFill>
                <a:latin typeface="Comic Sans MS" pitchFamily="66" charset="0"/>
                <a:ea typeface="+mj-ea"/>
                <a:cs typeface="+mj-cs"/>
              </a:rPr>
              <a:t>esempio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vale 5"/>
          <p:cNvSpPr/>
          <p:nvPr/>
        </p:nvSpPr>
        <p:spPr>
          <a:xfrm>
            <a:off x="2551584" y="1916832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e 6"/>
          <p:cNvSpPr/>
          <p:nvPr/>
        </p:nvSpPr>
        <p:spPr>
          <a:xfrm>
            <a:off x="1763688" y="980728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e 7"/>
          <p:cNvSpPr/>
          <p:nvPr/>
        </p:nvSpPr>
        <p:spPr>
          <a:xfrm>
            <a:off x="3275856" y="980728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e 8"/>
          <p:cNvSpPr/>
          <p:nvPr/>
        </p:nvSpPr>
        <p:spPr>
          <a:xfrm>
            <a:off x="3419872" y="2852936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Ovale 9"/>
          <p:cNvSpPr/>
          <p:nvPr/>
        </p:nvSpPr>
        <p:spPr>
          <a:xfrm>
            <a:off x="3995936" y="1916832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e 10"/>
          <p:cNvSpPr/>
          <p:nvPr/>
        </p:nvSpPr>
        <p:spPr>
          <a:xfrm>
            <a:off x="1115616" y="1916832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Ovale 11"/>
          <p:cNvSpPr/>
          <p:nvPr/>
        </p:nvSpPr>
        <p:spPr>
          <a:xfrm>
            <a:off x="1835696" y="2852936"/>
            <a:ext cx="360040" cy="360040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G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Connettore 2 12"/>
          <p:cNvCxnSpPr>
            <a:stCxn id="7" idx="5"/>
            <a:endCxn id="6" idx="1"/>
          </p:cNvCxnSpPr>
          <p:nvPr/>
        </p:nvCxnSpPr>
        <p:spPr>
          <a:xfrm>
            <a:off x="2071001" y="1288041"/>
            <a:ext cx="533310" cy="68151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>
            <a:stCxn id="8" idx="5"/>
            <a:endCxn id="10" idx="1"/>
          </p:cNvCxnSpPr>
          <p:nvPr/>
        </p:nvCxnSpPr>
        <p:spPr>
          <a:xfrm>
            <a:off x="3583169" y="1288041"/>
            <a:ext cx="465494" cy="68151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>
            <a:stCxn id="11" idx="5"/>
            <a:endCxn id="12" idx="1"/>
          </p:cNvCxnSpPr>
          <p:nvPr/>
        </p:nvCxnSpPr>
        <p:spPr>
          <a:xfrm>
            <a:off x="1422929" y="2224145"/>
            <a:ext cx="465494" cy="68151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>
            <a:stCxn id="7" idx="6"/>
            <a:endCxn id="8" idx="2"/>
          </p:cNvCxnSpPr>
          <p:nvPr/>
        </p:nvCxnSpPr>
        <p:spPr>
          <a:xfrm>
            <a:off x="2123728" y="1160748"/>
            <a:ext cx="1152128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>
            <a:stCxn id="8" idx="4"/>
            <a:endCxn id="6" idx="7"/>
          </p:cNvCxnSpPr>
          <p:nvPr/>
        </p:nvCxnSpPr>
        <p:spPr>
          <a:xfrm flipH="1">
            <a:off x="2858897" y="1340768"/>
            <a:ext cx="596979" cy="62879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>
            <a:stCxn id="7" idx="3"/>
            <a:endCxn id="11" idx="0"/>
          </p:cNvCxnSpPr>
          <p:nvPr/>
        </p:nvCxnSpPr>
        <p:spPr>
          <a:xfrm flipH="1">
            <a:off x="1295636" y="1288041"/>
            <a:ext cx="520779" cy="62879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>
            <a:stCxn id="6" idx="3"/>
            <a:endCxn id="12" idx="7"/>
          </p:cNvCxnSpPr>
          <p:nvPr/>
        </p:nvCxnSpPr>
        <p:spPr>
          <a:xfrm flipH="1">
            <a:off x="2143009" y="2224145"/>
            <a:ext cx="461302" cy="68151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>
            <a:stCxn id="9" idx="2"/>
            <a:endCxn id="12" idx="6"/>
          </p:cNvCxnSpPr>
          <p:nvPr/>
        </p:nvCxnSpPr>
        <p:spPr>
          <a:xfrm flipH="1">
            <a:off x="2195736" y="3032956"/>
            <a:ext cx="1224136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>
            <a:stCxn id="10" idx="2"/>
            <a:endCxn id="6" idx="6"/>
          </p:cNvCxnSpPr>
          <p:nvPr/>
        </p:nvCxnSpPr>
        <p:spPr>
          <a:xfrm flipH="1">
            <a:off x="2911624" y="2096852"/>
            <a:ext cx="1084312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>
            <a:stCxn id="9" idx="1"/>
            <a:endCxn id="6" idx="5"/>
          </p:cNvCxnSpPr>
          <p:nvPr/>
        </p:nvCxnSpPr>
        <p:spPr>
          <a:xfrm flipH="1" flipV="1">
            <a:off x="2858897" y="2224145"/>
            <a:ext cx="613702" cy="68151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>
            <a:stCxn id="9" idx="7"/>
            <a:endCxn id="10" idx="3"/>
          </p:cNvCxnSpPr>
          <p:nvPr/>
        </p:nvCxnSpPr>
        <p:spPr>
          <a:xfrm flipV="1">
            <a:off x="3727185" y="2224145"/>
            <a:ext cx="321478" cy="68151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>
            <a:stCxn id="6" idx="2"/>
            <a:endCxn id="11" idx="6"/>
          </p:cNvCxnSpPr>
          <p:nvPr/>
        </p:nvCxnSpPr>
        <p:spPr>
          <a:xfrm flipH="1">
            <a:off x="1475656" y="2096852"/>
            <a:ext cx="1075928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uppo 24"/>
          <p:cNvGrpSpPr/>
          <p:nvPr/>
        </p:nvGrpSpPr>
        <p:grpSpPr>
          <a:xfrm>
            <a:off x="1331640" y="4856459"/>
            <a:ext cx="6192688" cy="379091"/>
            <a:chOff x="1331640" y="4856459"/>
            <a:chExt cx="6192688" cy="379091"/>
          </a:xfrm>
        </p:grpSpPr>
        <p:sp>
          <p:nvSpPr>
            <p:cNvPr id="26" name="Ovale 25"/>
            <p:cNvSpPr/>
            <p:nvPr/>
          </p:nvSpPr>
          <p:spPr>
            <a:xfrm>
              <a:off x="5220072" y="4869160"/>
              <a:ext cx="360040" cy="360040"/>
            </a:xfrm>
            <a:prstGeom prst="ellipse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7" name="Ovale 26"/>
            <p:cNvSpPr/>
            <p:nvPr/>
          </p:nvSpPr>
          <p:spPr>
            <a:xfrm>
              <a:off x="2195736" y="4869160"/>
              <a:ext cx="360040" cy="360040"/>
            </a:xfrm>
            <a:prstGeom prst="ellipse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C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Ovale 27"/>
            <p:cNvSpPr/>
            <p:nvPr/>
          </p:nvSpPr>
          <p:spPr>
            <a:xfrm>
              <a:off x="3203848" y="4869160"/>
              <a:ext cx="360040" cy="360040"/>
            </a:xfrm>
            <a:prstGeom prst="ellipse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Ovale 28"/>
            <p:cNvSpPr/>
            <p:nvPr/>
          </p:nvSpPr>
          <p:spPr>
            <a:xfrm>
              <a:off x="1331640" y="4869160"/>
              <a:ext cx="360040" cy="360040"/>
            </a:xfrm>
            <a:prstGeom prst="ellipse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F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Ovale 29"/>
            <p:cNvSpPr/>
            <p:nvPr/>
          </p:nvSpPr>
          <p:spPr>
            <a:xfrm>
              <a:off x="4139952" y="4869160"/>
              <a:ext cx="360040" cy="360040"/>
            </a:xfrm>
            <a:prstGeom prst="ellipse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Ovale 30"/>
            <p:cNvSpPr/>
            <p:nvPr/>
          </p:nvSpPr>
          <p:spPr>
            <a:xfrm>
              <a:off x="6156176" y="4869160"/>
              <a:ext cx="360040" cy="360040"/>
            </a:xfrm>
            <a:prstGeom prst="ellipse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e 31"/>
            <p:cNvSpPr/>
            <p:nvPr/>
          </p:nvSpPr>
          <p:spPr>
            <a:xfrm>
              <a:off x="7164288" y="4869160"/>
              <a:ext cx="360040" cy="360040"/>
            </a:xfrm>
            <a:prstGeom prst="ellipse">
              <a:avLst/>
            </a:prstGeom>
            <a:noFill/>
            <a:ln w="317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G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3" name="Connettore 2 32"/>
            <p:cNvCxnSpPr>
              <a:stCxn id="27" idx="6"/>
              <a:endCxn id="28" idx="2"/>
            </p:cNvCxnSpPr>
            <p:nvPr/>
          </p:nvCxnSpPr>
          <p:spPr>
            <a:xfrm>
              <a:off x="2555776" y="5049180"/>
              <a:ext cx="648072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ttore 2 33"/>
            <p:cNvCxnSpPr>
              <a:stCxn id="28" idx="6"/>
              <a:endCxn id="30" idx="2"/>
            </p:cNvCxnSpPr>
            <p:nvPr/>
          </p:nvCxnSpPr>
          <p:spPr>
            <a:xfrm>
              <a:off x="3563888" y="5049180"/>
              <a:ext cx="576064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ttore 2 34"/>
            <p:cNvCxnSpPr>
              <a:stCxn id="30" idx="6"/>
              <a:endCxn id="26" idx="2"/>
            </p:cNvCxnSpPr>
            <p:nvPr/>
          </p:nvCxnSpPr>
          <p:spPr>
            <a:xfrm>
              <a:off x="4499992" y="5049180"/>
              <a:ext cx="720080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ttore 2 35"/>
            <p:cNvCxnSpPr>
              <a:stCxn id="26" idx="6"/>
              <a:endCxn id="31" idx="2"/>
            </p:cNvCxnSpPr>
            <p:nvPr/>
          </p:nvCxnSpPr>
          <p:spPr>
            <a:xfrm>
              <a:off x="5580112" y="5049180"/>
              <a:ext cx="576064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2 36"/>
            <p:cNvCxnSpPr>
              <a:stCxn id="31" idx="6"/>
              <a:endCxn id="32" idx="2"/>
            </p:cNvCxnSpPr>
            <p:nvPr/>
          </p:nvCxnSpPr>
          <p:spPr>
            <a:xfrm>
              <a:off x="6516216" y="5049180"/>
              <a:ext cx="648072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7 37"/>
            <p:cNvCxnSpPr>
              <a:stCxn id="29" idx="7"/>
              <a:endCxn id="30" idx="1"/>
            </p:cNvCxnSpPr>
            <p:nvPr/>
          </p:nvCxnSpPr>
          <p:spPr>
            <a:xfrm rot="5400000" flipH="1" flipV="1">
              <a:off x="2915816" y="3645024"/>
              <a:ext cx="12700" cy="2553726"/>
            </a:xfrm>
            <a:prstGeom prst="curvedConnector3">
              <a:avLst>
                <a:gd name="adj1" fmla="val 2215173"/>
              </a:avLst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7 38"/>
            <p:cNvCxnSpPr/>
            <p:nvPr/>
          </p:nvCxnSpPr>
          <p:spPr>
            <a:xfrm rot="5400000" flipH="1" flipV="1">
              <a:off x="3502253" y="3058587"/>
              <a:ext cx="12700" cy="3633846"/>
            </a:xfrm>
            <a:prstGeom prst="curvedConnector3">
              <a:avLst>
                <a:gd name="adj1" fmla="val 3415174"/>
              </a:avLst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ttore 7 39"/>
            <p:cNvCxnSpPr/>
            <p:nvPr/>
          </p:nvCxnSpPr>
          <p:spPr>
            <a:xfrm rot="5400000" flipH="1" flipV="1">
              <a:off x="4427984" y="1946485"/>
              <a:ext cx="12700" cy="5832648"/>
            </a:xfrm>
            <a:prstGeom prst="curvedConnector3">
              <a:avLst>
                <a:gd name="adj1" fmla="val 6750002"/>
              </a:avLst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7 40"/>
            <p:cNvCxnSpPr>
              <a:stCxn id="28" idx="5"/>
              <a:endCxn id="26" idx="3"/>
            </p:cNvCxnSpPr>
            <p:nvPr/>
          </p:nvCxnSpPr>
          <p:spPr>
            <a:xfrm rot="16200000" flipH="1">
              <a:off x="4391980" y="4295654"/>
              <a:ext cx="12700" cy="1761638"/>
            </a:xfrm>
            <a:prstGeom prst="curvedConnector3">
              <a:avLst>
                <a:gd name="adj1" fmla="val 2215173"/>
              </a:avLst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ttore 7 41"/>
            <p:cNvCxnSpPr>
              <a:stCxn id="27" idx="5"/>
              <a:endCxn id="26" idx="4"/>
            </p:cNvCxnSpPr>
            <p:nvPr/>
          </p:nvCxnSpPr>
          <p:spPr>
            <a:xfrm rot="16200000" flipH="1">
              <a:off x="3925207" y="3754314"/>
              <a:ext cx="52727" cy="2897043"/>
            </a:xfrm>
            <a:prstGeom prst="curvedConnector3">
              <a:avLst>
                <a:gd name="adj1" fmla="val 912914"/>
              </a:avLst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ttore 7 42"/>
            <p:cNvCxnSpPr>
              <a:stCxn id="27" idx="4"/>
              <a:endCxn id="31" idx="4"/>
            </p:cNvCxnSpPr>
            <p:nvPr/>
          </p:nvCxnSpPr>
          <p:spPr>
            <a:xfrm rot="16200000" flipH="1">
              <a:off x="4355976" y="3248980"/>
              <a:ext cx="12700" cy="3960440"/>
            </a:xfrm>
            <a:prstGeom prst="curvedConnector3">
              <a:avLst>
                <a:gd name="adj1" fmla="val 5550002"/>
              </a:avLst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ttore 7 43"/>
            <p:cNvCxnSpPr>
              <a:stCxn id="26" idx="7"/>
              <a:endCxn id="32" idx="1"/>
            </p:cNvCxnSpPr>
            <p:nvPr/>
          </p:nvCxnSpPr>
          <p:spPr>
            <a:xfrm rot="5400000" flipH="1" flipV="1">
              <a:off x="6372200" y="4077072"/>
              <a:ext cx="12700" cy="1689630"/>
            </a:xfrm>
            <a:prstGeom prst="curvedConnector3">
              <a:avLst>
                <a:gd name="adj1" fmla="val 2215173"/>
              </a:avLst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componenti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fortemente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connesse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asellaDiTesto 24"/>
          <p:cNvSpPr txBox="1"/>
          <p:nvPr/>
        </p:nvSpPr>
        <p:spPr>
          <a:xfrm>
            <a:off x="3779912" y="548680"/>
            <a:ext cx="52565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Comic Sans MS" pitchFamily="66" charset="0"/>
              </a:rPr>
              <a:t>una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componente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fortemente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connessa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un </a:t>
            </a:r>
            <a:r>
              <a:rPr lang="en-US" sz="2000" dirty="0" err="1" smtClean="0">
                <a:latin typeface="Comic Sans MS" pitchFamily="66" charset="0"/>
              </a:rPr>
              <a:t>grafo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G=(V,E)</a:t>
            </a:r>
            <a:r>
              <a:rPr lang="en-US" sz="2000" dirty="0" smtClean="0">
                <a:latin typeface="Comic Sans MS" pitchFamily="66" charset="0"/>
              </a:rPr>
              <a:t> è un </a:t>
            </a:r>
            <a:r>
              <a:rPr lang="en-US" sz="2000" dirty="0" err="1" smtClean="0">
                <a:latin typeface="Comic Sans MS" pitchFamily="66" charset="0"/>
              </a:rPr>
              <a:t>insieme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Comic Sans MS" pitchFamily="66" charset="0"/>
              </a:rPr>
              <a:t>massimale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vertici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C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  <a:sym typeface="Symbol"/>
              </a:rPr>
              <a:t>V</a:t>
            </a:r>
            <a:r>
              <a:rPr lang="en-US" sz="2000" dirty="0" smtClean="0">
                <a:latin typeface="Comic Sans MS" pitchFamily="66" charset="0"/>
              </a:rPr>
              <a:t> tale </a:t>
            </a:r>
            <a:r>
              <a:rPr lang="en-US" sz="2000" dirty="0" err="1" smtClean="0">
                <a:latin typeface="Comic Sans MS" pitchFamily="66" charset="0"/>
              </a:rPr>
              <a:t>che</a:t>
            </a:r>
            <a:r>
              <a:rPr lang="en-US" sz="2000" dirty="0" smtClean="0">
                <a:latin typeface="Comic Sans MS" pitchFamily="66" charset="0"/>
              </a:rPr>
              <a:t> per </a:t>
            </a:r>
            <a:r>
              <a:rPr lang="en-US" sz="2000" dirty="0" err="1" smtClean="0">
                <a:latin typeface="Comic Sans MS" pitchFamily="66" charset="0"/>
              </a:rPr>
              <a:t>ogni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coppia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nodi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u</a:t>
            </a:r>
            <a:r>
              <a:rPr lang="en-US" sz="2000" dirty="0" smtClean="0">
                <a:latin typeface="Comic Sans MS" pitchFamily="66" charset="0"/>
              </a:rPr>
              <a:t> e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en-US" sz="2000" dirty="0" smtClean="0">
                <a:latin typeface="Comic Sans MS" pitchFamily="66" charset="0"/>
              </a:rPr>
              <a:t> in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C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u</a:t>
            </a:r>
            <a:r>
              <a:rPr lang="en-US" sz="2000" dirty="0" smtClean="0">
                <a:latin typeface="Comic Sans MS" pitchFamily="66" charset="0"/>
              </a:rPr>
              <a:t> è </a:t>
            </a:r>
            <a:r>
              <a:rPr lang="en-US" sz="2000" dirty="0" err="1" smtClean="0">
                <a:latin typeface="Comic Sans MS" pitchFamily="66" charset="0"/>
              </a:rPr>
              <a:t>raggiungibile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en-US" sz="2000" dirty="0" smtClean="0">
                <a:latin typeface="Comic Sans MS" pitchFamily="66" charset="0"/>
              </a:rPr>
              <a:t> e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r>
              <a:rPr lang="en-US" sz="2000" dirty="0" smtClean="0">
                <a:latin typeface="Comic Sans MS" pitchFamily="66" charset="0"/>
              </a:rPr>
              <a:t> è </a:t>
            </a:r>
            <a:r>
              <a:rPr lang="en-US" sz="2000" dirty="0" err="1" smtClean="0">
                <a:latin typeface="Comic Sans MS" pitchFamily="66" charset="0"/>
              </a:rPr>
              <a:t>raggiungibile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u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4355976" y="3933056"/>
            <a:ext cx="4104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Comic Sans MS" pitchFamily="66" charset="0"/>
              </a:rPr>
              <a:t>grafo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delle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componenti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fortemente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connesse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G</a:t>
            </a:r>
            <a:endParaRPr lang="en-US" sz="2000" dirty="0">
              <a:latin typeface="Comic Sans MS" pitchFamily="66" charset="0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3168351" cy="3960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sellaDiTesto 8"/>
          <p:cNvSpPr txBox="1"/>
          <p:nvPr/>
        </p:nvSpPr>
        <p:spPr>
          <a:xfrm>
            <a:off x="3834997" y="2582622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C00000"/>
                </a:solidFill>
                <a:latin typeface="Comic Sans MS" pitchFamily="66" charset="0"/>
              </a:rPr>
              <a:t>massimale</a:t>
            </a:r>
            <a:r>
              <a:rPr lang="en-US" sz="2000" dirty="0" smtClean="0">
                <a:latin typeface="Comic Sans MS" pitchFamily="66" charset="0"/>
              </a:rPr>
              <a:t>: se </a:t>
            </a:r>
            <a:r>
              <a:rPr lang="en-US" sz="2000" dirty="0" err="1" smtClean="0">
                <a:latin typeface="Comic Sans MS" pitchFamily="66" charset="0"/>
              </a:rPr>
              <a:t>si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aggiunge</a:t>
            </a:r>
            <a:r>
              <a:rPr lang="en-US" sz="2000" dirty="0" smtClean="0">
                <a:latin typeface="Comic Sans MS" pitchFamily="66" charset="0"/>
              </a:rPr>
              <a:t> un </a:t>
            </a:r>
            <a:r>
              <a:rPr lang="en-US" sz="2000" dirty="0" err="1" smtClean="0">
                <a:latin typeface="Comic Sans MS" pitchFamily="66" charset="0"/>
              </a:rPr>
              <a:t>qualsiasi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vertice</a:t>
            </a:r>
            <a:r>
              <a:rPr lang="en-US" sz="2000" dirty="0" smtClean="0">
                <a:latin typeface="Comic Sans MS" pitchFamily="66" charset="0"/>
              </a:rPr>
              <a:t> a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C</a:t>
            </a:r>
            <a:r>
              <a:rPr lang="en-US" sz="2000" dirty="0" smtClean="0">
                <a:latin typeface="Comic Sans MS" pitchFamily="66" charset="0"/>
              </a:rPr>
              <a:t> la </a:t>
            </a:r>
            <a:r>
              <a:rPr lang="en-US" sz="2000" dirty="0" err="1" smtClean="0">
                <a:latin typeface="Comic Sans MS" pitchFamily="66" charset="0"/>
              </a:rPr>
              <a:t>proprietà</a:t>
            </a:r>
            <a:r>
              <a:rPr lang="en-US" sz="2000" dirty="0" smtClean="0">
                <a:latin typeface="Comic Sans MS" pitchFamily="66" charset="0"/>
              </a:rPr>
              <a:t> non è </a:t>
            </a:r>
            <a:r>
              <a:rPr lang="en-US" sz="2000" dirty="0" err="1" smtClean="0">
                <a:latin typeface="Comic Sans MS" pitchFamily="66" charset="0"/>
              </a:rPr>
              <a:t>più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vera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355976" y="5373216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è </a:t>
            </a:r>
            <a:r>
              <a:rPr lang="en-US" sz="2000" dirty="0" err="1" smtClean="0">
                <a:latin typeface="Comic Sans MS" pitchFamily="66" charset="0"/>
              </a:rPr>
              <a:t>sempre</a:t>
            </a:r>
            <a:r>
              <a:rPr lang="en-US" sz="2000" dirty="0" smtClean="0">
                <a:latin typeface="Comic Sans MS" pitchFamily="66" charset="0"/>
              </a:rPr>
              <a:t> un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DAG</a:t>
            </a:r>
            <a:r>
              <a:rPr lang="en-US" sz="2000" dirty="0" smtClean="0">
                <a:latin typeface="Comic Sans MS" pitchFamily="66" charset="0"/>
              </a:rPr>
              <a:t>!</a:t>
            </a:r>
            <a:endParaRPr lang="en-US" sz="2000" dirty="0">
              <a:latin typeface="Comic Sans MS" pitchFamily="66" charset="0"/>
            </a:endParaRP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8334" y="4777278"/>
            <a:ext cx="2903586" cy="153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come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si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possono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calcolare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le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componenti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fortemente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connesse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un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grafo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diretto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?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asellaDiTesto 24"/>
          <p:cNvSpPr txBox="1"/>
          <p:nvPr/>
        </p:nvSpPr>
        <p:spPr>
          <a:xfrm>
            <a:off x="3779912" y="548680"/>
            <a:ext cx="52565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C00000"/>
                </a:solidFill>
                <a:latin typeface="Comic Sans MS" pitchFamily="66" charset="0"/>
              </a:rPr>
              <a:t>Proprietà</a:t>
            </a:r>
            <a:r>
              <a:rPr lang="en-US" sz="2000" dirty="0" smtClean="0">
                <a:solidFill>
                  <a:srgbClr val="C00000"/>
                </a:solidFill>
                <a:latin typeface="Comic Sans MS" pitchFamily="66" charset="0"/>
              </a:rPr>
              <a:t> 1:</a:t>
            </a:r>
            <a:r>
              <a:rPr lang="en-US" sz="2000" dirty="0" smtClean="0">
                <a:latin typeface="Comic Sans MS" pitchFamily="66" charset="0"/>
              </a:rPr>
              <a:t> se </a:t>
            </a:r>
            <a:r>
              <a:rPr lang="en-US" sz="2000" dirty="0" err="1" smtClean="0">
                <a:latin typeface="Comic Sans MS" pitchFamily="66" charset="0"/>
              </a:rPr>
              <a:t>si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esegue</a:t>
            </a:r>
            <a:r>
              <a:rPr lang="en-US" sz="2000" dirty="0" smtClean="0">
                <a:latin typeface="Comic Sans MS" pitchFamily="66" charset="0"/>
              </a:rPr>
              <a:t> la </a:t>
            </a:r>
            <a:r>
              <a:rPr lang="en-US" sz="2000" dirty="0" err="1" smtClean="0">
                <a:latin typeface="Comic Sans MS" pitchFamily="66" charset="0"/>
              </a:rPr>
              <a:t>procedura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visitaDFSricorsiva</a:t>
            </a:r>
            <a:r>
              <a:rPr lang="en-US" sz="2000" dirty="0" smtClean="0">
                <a:latin typeface="Comic Sans MS" pitchFamily="66" charset="0"/>
              </a:rPr>
              <a:t> a </a:t>
            </a:r>
            <a:r>
              <a:rPr lang="en-US" sz="2000" dirty="0" err="1" smtClean="0">
                <a:latin typeface="Comic Sans MS" pitchFamily="66" charset="0"/>
              </a:rPr>
              <a:t>partire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</a:t>
            </a:r>
            <a:r>
              <a:rPr lang="en-US" sz="2000" dirty="0" smtClean="0">
                <a:latin typeface="Comic Sans MS" pitchFamily="66" charset="0"/>
              </a:rPr>
              <a:t> un </a:t>
            </a:r>
            <a:r>
              <a:rPr lang="en-US" sz="2000" dirty="0" err="1" smtClean="0">
                <a:latin typeface="Comic Sans MS" pitchFamily="66" charset="0"/>
              </a:rPr>
              <a:t>nodo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u</a:t>
            </a:r>
            <a:r>
              <a:rPr lang="en-US" sz="2000" dirty="0" smtClean="0">
                <a:latin typeface="Comic Sans MS" pitchFamily="66" charset="0"/>
              </a:rPr>
              <a:t> la </a:t>
            </a:r>
            <a:r>
              <a:rPr lang="en-US" sz="2000" dirty="0" err="1" smtClean="0">
                <a:latin typeface="Comic Sans MS" pitchFamily="66" charset="0"/>
              </a:rPr>
              <a:t>procedura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termina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dopo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che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tutti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nodi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raggiungibili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sono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stati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visitati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4860032" y="4365104"/>
            <a:ext cx="41044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come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trovo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una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componente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pozzo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?</a:t>
            </a:r>
            <a:endParaRPr lang="en-US" sz="28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3168351" cy="3960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sellaDiTesto 8"/>
          <p:cNvSpPr txBox="1"/>
          <p:nvPr/>
        </p:nvSpPr>
        <p:spPr>
          <a:xfrm>
            <a:off x="3834997" y="2582622"/>
            <a:ext cx="52565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Comic Sans MS" pitchFamily="66" charset="0"/>
              </a:rPr>
              <a:t>Idea</a:t>
            </a:r>
            <a:r>
              <a:rPr lang="en-US" sz="2000" dirty="0" smtClean="0">
                <a:latin typeface="Comic Sans MS" pitchFamily="66" charset="0"/>
              </a:rPr>
              <a:t>: </a:t>
            </a:r>
            <a:r>
              <a:rPr lang="en-US" sz="2000" dirty="0" err="1" smtClean="0">
                <a:latin typeface="Comic Sans MS" pitchFamily="66" charset="0"/>
              </a:rPr>
              <a:t>eseguire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una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visita</a:t>
            </a:r>
            <a:r>
              <a:rPr lang="en-US" sz="2000" dirty="0" smtClean="0">
                <a:latin typeface="Comic Sans MS" pitchFamily="66" charset="0"/>
              </a:rPr>
              <a:t> a </a:t>
            </a:r>
            <a:r>
              <a:rPr lang="en-US" sz="2000" dirty="0" err="1" smtClean="0">
                <a:latin typeface="Comic Sans MS" pitchFamily="66" charset="0"/>
              </a:rPr>
              <a:t>partire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</a:t>
            </a:r>
            <a:r>
              <a:rPr lang="en-US" sz="2000" dirty="0" smtClean="0">
                <a:latin typeface="Comic Sans MS" pitchFamily="66" charset="0"/>
              </a:rPr>
              <a:t> un </a:t>
            </a:r>
            <a:r>
              <a:rPr lang="en-US" sz="2000" dirty="0" err="1" smtClean="0">
                <a:latin typeface="Comic Sans MS" pitchFamily="66" charset="0"/>
              </a:rPr>
              <a:t>nodo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una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componente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i="1" dirty="0" err="1" smtClean="0">
                <a:latin typeface="Comic Sans MS" pitchFamily="66" charset="0"/>
              </a:rPr>
              <a:t>pozzo</a:t>
            </a:r>
            <a:r>
              <a:rPr lang="en-US" sz="2000" dirty="0" smtClean="0">
                <a:latin typeface="Comic Sans MS" pitchFamily="66" charset="0"/>
              </a:rPr>
              <a:t>, “</a:t>
            </a:r>
            <a:r>
              <a:rPr lang="en-US" sz="2000" dirty="0" err="1" smtClean="0">
                <a:latin typeface="Comic Sans MS" pitchFamily="66" charset="0"/>
              </a:rPr>
              <a:t>eliminare</a:t>
            </a:r>
            <a:r>
              <a:rPr lang="en-US" sz="2000" dirty="0" smtClean="0">
                <a:latin typeface="Comic Sans MS" pitchFamily="66" charset="0"/>
              </a:rPr>
              <a:t>” la </a:t>
            </a:r>
            <a:r>
              <a:rPr lang="en-US" sz="2000" dirty="0" err="1" smtClean="0">
                <a:latin typeface="Comic Sans MS" pitchFamily="66" charset="0"/>
              </a:rPr>
              <a:t>componente</a:t>
            </a:r>
            <a:r>
              <a:rPr lang="en-US" sz="2000" dirty="0" smtClean="0">
                <a:latin typeface="Comic Sans MS" pitchFamily="66" charset="0"/>
              </a:rPr>
              <a:t> e </a:t>
            </a:r>
            <a:r>
              <a:rPr lang="en-US" sz="2000" dirty="0" err="1" smtClean="0">
                <a:latin typeface="Comic Sans MS" pitchFamily="66" charset="0"/>
              </a:rPr>
              <a:t>ripetere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8334" y="4777278"/>
            <a:ext cx="2903586" cy="153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asellaDiTesto 24"/>
          <p:cNvSpPr txBox="1"/>
          <p:nvPr/>
        </p:nvSpPr>
        <p:spPr>
          <a:xfrm>
            <a:off x="3779912" y="548680"/>
            <a:ext cx="52565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C00000"/>
                </a:solidFill>
                <a:latin typeface="Comic Sans MS" pitchFamily="66" charset="0"/>
              </a:rPr>
              <a:t>Proprietà</a:t>
            </a:r>
            <a:r>
              <a:rPr lang="en-US" sz="2000" dirty="0" smtClean="0">
                <a:solidFill>
                  <a:srgbClr val="C00000"/>
                </a:solidFill>
                <a:latin typeface="Comic Sans MS" pitchFamily="66" charset="0"/>
              </a:rPr>
              <a:t> 2:</a:t>
            </a:r>
            <a:r>
              <a:rPr lang="en-US" sz="2000" dirty="0" smtClean="0">
                <a:latin typeface="Comic Sans MS" pitchFamily="66" charset="0"/>
              </a:rPr>
              <a:t> se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C</a:t>
            </a:r>
            <a:r>
              <a:rPr lang="en-US" sz="2000" dirty="0" smtClean="0">
                <a:latin typeface="Comic Sans MS" pitchFamily="66" charset="0"/>
              </a:rPr>
              <a:t> e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C’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sono</a:t>
            </a:r>
            <a:r>
              <a:rPr lang="en-US" sz="2000" dirty="0" smtClean="0">
                <a:latin typeface="Comic Sans MS" pitchFamily="66" charset="0"/>
              </a:rPr>
              <a:t> due </a:t>
            </a:r>
            <a:r>
              <a:rPr lang="en-US" sz="2000" dirty="0" err="1" smtClean="0">
                <a:latin typeface="Comic Sans MS" pitchFamily="66" charset="0"/>
              </a:rPr>
              <a:t>componenti</a:t>
            </a:r>
            <a:r>
              <a:rPr lang="en-US" sz="2000" dirty="0" smtClean="0">
                <a:latin typeface="Comic Sans MS" pitchFamily="66" charset="0"/>
              </a:rPr>
              <a:t> e </a:t>
            </a:r>
            <a:r>
              <a:rPr lang="en-US" sz="2000" dirty="0" err="1" smtClean="0">
                <a:latin typeface="Comic Sans MS" pitchFamily="66" charset="0"/>
              </a:rPr>
              <a:t>c’è</a:t>
            </a:r>
            <a:r>
              <a:rPr lang="en-US" sz="2000" dirty="0" smtClean="0">
                <a:latin typeface="Comic Sans MS" pitchFamily="66" charset="0"/>
              </a:rPr>
              <a:t> un </a:t>
            </a:r>
            <a:r>
              <a:rPr lang="en-US" sz="2000" dirty="0" err="1" smtClean="0">
                <a:latin typeface="Comic Sans MS" pitchFamily="66" charset="0"/>
              </a:rPr>
              <a:t>arco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</a:t>
            </a:r>
            <a:r>
              <a:rPr lang="en-US" sz="2000" dirty="0" smtClean="0">
                <a:latin typeface="Comic Sans MS" pitchFamily="66" charset="0"/>
              </a:rPr>
              <a:t> un </a:t>
            </a:r>
            <a:r>
              <a:rPr lang="en-US" sz="2000" dirty="0" err="1" smtClean="0">
                <a:latin typeface="Comic Sans MS" pitchFamily="66" charset="0"/>
              </a:rPr>
              <a:t>nodo</a:t>
            </a:r>
            <a:r>
              <a:rPr lang="en-US" sz="2000" dirty="0" smtClean="0">
                <a:latin typeface="Comic Sans MS" pitchFamily="66" charset="0"/>
              </a:rPr>
              <a:t> in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C</a:t>
            </a:r>
            <a:r>
              <a:rPr lang="en-US" sz="2000" dirty="0" smtClean="0">
                <a:latin typeface="Comic Sans MS" pitchFamily="66" charset="0"/>
              </a:rPr>
              <a:t> verso </a:t>
            </a:r>
            <a:r>
              <a:rPr lang="en-US" sz="2000" dirty="0" err="1" smtClean="0">
                <a:latin typeface="Comic Sans MS" pitchFamily="66" charset="0"/>
              </a:rPr>
              <a:t>uno</a:t>
            </a:r>
            <a:r>
              <a:rPr lang="en-US" sz="2000" dirty="0" smtClean="0">
                <a:latin typeface="Comic Sans MS" pitchFamily="66" charset="0"/>
              </a:rPr>
              <a:t> in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C’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allora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il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più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grande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valore</a:t>
            </a:r>
            <a:r>
              <a:rPr lang="en-US" sz="2000" dirty="0" smtClean="0">
                <a:latin typeface="Comic Sans MS" pitchFamily="66" charset="0"/>
              </a:rPr>
              <a:t> post() in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C</a:t>
            </a:r>
            <a:r>
              <a:rPr lang="en-US" sz="2000" dirty="0" smtClean="0">
                <a:latin typeface="Comic Sans MS" pitchFamily="66" charset="0"/>
              </a:rPr>
              <a:t> è </a:t>
            </a:r>
            <a:r>
              <a:rPr lang="en-US" sz="2000" dirty="0" err="1" smtClean="0">
                <a:latin typeface="Comic Sans MS" pitchFamily="66" charset="0"/>
              </a:rPr>
              <a:t>maggiore</a:t>
            </a:r>
            <a:r>
              <a:rPr lang="en-US" sz="2000" dirty="0" smtClean="0">
                <a:latin typeface="Comic Sans MS" pitchFamily="66" charset="0"/>
              </a:rPr>
              <a:t> del </a:t>
            </a:r>
            <a:r>
              <a:rPr lang="en-US" sz="2000" dirty="0" err="1" smtClean="0">
                <a:latin typeface="Comic Sans MS" pitchFamily="66" charset="0"/>
              </a:rPr>
              <a:t>più</a:t>
            </a:r>
            <a:r>
              <a:rPr lang="en-US" sz="2000" dirty="0" smtClean="0">
                <a:latin typeface="Comic Sans MS" pitchFamily="66" charset="0"/>
              </a:rPr>
              <a:t> alto </a:t>
            </a:r>
            <a:r>
              <a:rPr lang="en-US" sz="2000" dirty="0" err="1" smtClean="0">
                <a:latin typeface="Comic Sans MS" pitchFamily="66" charset="0"/>
              </a:rPr>
              <a:t>valore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post()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C’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4716016" y="4941168"/>
            <a:ext cx="41044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ma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avevamo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bisogno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una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componente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800" i="1" dirty="0" err="1" smtClean="0">
                <a:solidFill>
                  <a:srgbClr val="3366FF"/>
                </a:solidFill>
                <a:latin typeface="Comic Sans MS" pitchFamily="66" charset="0"/>
              </a:rPr>
              <a:t>pozzo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?</a:t>
            </a:r>
            <a:endParaRPr lang="en-US" sz="28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3168351" cy="3960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sellaDiTesto 8"/>
          <p:cNvSpPr txBox="1"/>
          <p:nvPr/>
        </p:nvSpPr>
        <p:spPr>
          <a:xfrm>
            <a:off x="3887416" y="3789040"/>
            <a:ext cx="52565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C00000"/>
                </a:solidFill>
                <a:latin typeface="Comic Sans MS" pitchFamily="66" charset="0"/>
              </a:rPr>
              <a:t>Proprietà</a:t>
            </a:r>
            <a:r>
              <a:rPr lang="en-US" sz="2000" dirty="0" smtClean="0">
                <a:solidFill>
                  <a:srgbClr val="C00000"/>
                </a:solidFill>
                <a:latin typeface="Comic Sans MS" pitchFamily="66" charset="0"/>
              </a:rPr>
              <a:t> 3</a:t>
            </a:r>
            <a:r>
              <a:rPr lang="en-US" sz="2000" dirty="0" smtClean="0">
                <a:latin typeface="Comic Sans MS" pitchFamily="66" charset="0"/>
              </a:rPr>
              <a:t>: </a:t>
            </a:r>
            <a:r>
              <a:rPr lang="en-US" sz="2000" dirty="0" err="1" smtClean="0">
                <a:latin typeface="Comic Sans MS" pitchFamily="66" charset="0"/>
              </a:rPr>
              <a:t>il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nodo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che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riceve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una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visita</a:t>
            </a:r>
            <a:r>
              <a:rPr lang="en-US" sz="2000" dirty="0" smtClean="0">
                <a:latin typeface="Comic Sans MS" pitchFamily="66" charset="0"/>
              </a:rPr>
              <a:t> DFS </a:t>
            </a:r>
            <a:r>
              <a:rPr lang="en-US" sz="2000" dirty="0" err="1" smtClean="0">
                <a:latin typeface="Comic Sans MS" pitchFamily="66" charset="0"/>
              </a:rPr>
              <a:t>il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valore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più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grande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post() </a:t>
            </a:r>
            <a:r>
              <a:rPr lang="en-US" sz="2000" dirty="0" err="1" smtClean="0">
                <a:latin typeface="Comic Sans MS" pitchFamily="66" charset="0"/>
              </a:rPr>
              <a:t>appartiene</a:t>
            </a:r>
            <a:r>
              <a:rPr lang="en-US" sz="2000" dirty="0" smtClean="0">
                <a:latin typeface="Comic Sans MS" pitchFamily="66" charset="0"/>
              </a:rPr>
              <a:t> a </a:t>
            </a:r>
            <a:r>
              <a:rPr lang="en-US" sz="2000" dirty="0" err="1" smtClean="0">
                <a:latin typeface="Comic Sans MS" pitchFamily="66" charset="0"/>
              </a:rPr>
              <a:t>una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componente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i="1" dirty="0" err="1" smtClean="0">
                <a:latin typeface="Comic Sans MS" pitchFamily="66" charset="0"/>
              </a:rPr>
              <a:t>sorgente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8334" y="4777278"/>
            <a:ext cx="2903586" cy="153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sellaDiTesto 6"/>
          <p:cNvSpPr txBox="1"/>
          <p:nvPr/>
        </p:nvSpPr>
        <p:spPr>
          <a:xfrm>
            <a:off x="3779912" y="1988840"/>
            <a:ext cx="52565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dim</a:t>
            </a:r>
            <a:r>
              <a:rPr lang="en-US" sz="2000" dirty="0" smtClean="0">
                <a:latin typeface="Comic Sans MS" pitchFamily="66" charset="0"/>
              </a:rPr>
              <a:t>: se la DFS </a:t>
            </a:r>
            <a:r>
              <a:rPr lang="en-US" sz="2000" dirty="0" err="1" smtClean="0">
                <a:latin typeface="Comic Sans MS" pitchFamily="66" charset="0"/>
              </a:rPr>
              <a:t>visita</a:t>
            </a:r>
            <a:r>
              <a:rPr lang="en-US" sz="2000" dirty="0" smtClean="0">
                <a:latin typeface="Comic Sans MS" pitchFamily="66" charset="0"/>
              </a:rPr>
              <a:t> prima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C’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C</a:t>
            </a:r>
            <a:r>
              <a:rPr lang="en-US" sz="2000" dirty="0" smtClean="0">
                <a:latin typeface="Comic Sans MS" pitchFamily="66" charset="0"/>
              </a:rPr>
              <a:t>: </a:t>
            </a:r>
            <a:r>
              <a:rPr lang="en-US" sz="2000" dirty="0" err="1" smtClean="0">
                <a:latin typeface="Comic Sans MS" pitchFamily="66" charset="0"/>
              </a:rPr>
              <a:t>banale</a:t>
            </a:r>
            <a:r>
              <a:rPr lang="en-US" sz="2000" dirty="0" smtClean="0">
                <a:latin typeface="Comic Sans MS" pitchFamily="66" charset="0"/>
              </a:rPr>
              <a:t>.</a:t>
            </a:r>
          </a:p>
          <a:p>
            <a:pPr algn="ctr"/>
            <a:r>
              <a:rPr lang="en-US" sz="2000" dirty="0" smtClean="0">
                <a:latin typeface="Comic Sans MS" pitchFamily="66" charset="0"/>
              </a:rPr>
              <a:t>se </a:t>
            </a:r>
            <a:r>
              <a:rPr lang="en-US" sz="2000" dirty="0" err="1" smtClean="0">
                <a:latin typeface="Comic Sans MS" pitchFamily="66" charset="0"/>
              </a:rPr>
              <a:t>visita</a:t>
            </a:r>
            <a:r>
              <a:rPr lang="en-US" sz="2000" dirty="0" smtClean="0">
                <a:latin typeface="Comic Sans MS" pitchFamily="66" charset="0"/>
              </a:rPr>
              <a:t> prima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C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allora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ferma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dopo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che</a:t>
            </a:r>
            <a:r>
              <a:rPr lang="en-US" sz="2000" dirty="0" smtClean="0">
                <a:latin typeface="Comic Sans MS" pitchFamily="66" charset="0"/>
              </a:rPr>
              <a:t> ha </a:t>
            </a:r>
            <a:r>
              <a:rPr lang="en-US" sz="2000" dirty="0" err="1" smtClean="0">
                <a:latin typeface="Comic Sans MS" pitchFamily="66" charset="0"/>
              </a:rPr>
              <a:t>raggiunto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tutti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nodi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C</a:t>
            </a:r>
            <a:r>
              <a:rPr lang="en-US" sz="2000" dirty="0" smtClean="0">
                <a:latin typeface="Comic Sans MS" pitchFamily="66" charset="0"/>
              </a:rPr>
              <a:t> e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C’</a:t>
            </a:r>
            <a:r>
              <a:rPr lang="en-US" sz="2000" dirty="0" smtClean="0">
                <a:latin typeface="Comic Sans MS" pitchFamily="66" charset="0"/>
              </a:rPr>
              <a:t> e </a:t>
            </a:r>
            <a:r>
              <a:rPr lang="en-US" sz="2000" dirty="0" err="1" smtClean="0">
                <a:latin typeface="Comic Sans MS" pitchFamily="66" charset="0"/>
              </a:rPr>
              <a:t>termina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su</a:t>
            </a:r>
            <a:r>
              <a:rPr lang="en-US" sz="2000" dirty="0" smtClean="0">
                <a:latin typeface="Comic Sans MS" pitchFamily="66" charset="0"/>
              </a:rPr>
              <a:t> un </a:t>
            </a:r>
            <a:r>
              <a:rPr lang="en-US" sz="2000" dirty="0" err="1" smtClean="0">
                <a:latin typeface="Comic Sans MS" pitchFamily="66" charset="0"/>
              </a:rPr>
              <a:t>nodo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C</a:t>
            </a:r>
            <a:r>
              <a:rPr lang="en-US" sz="2000" dirty="0" smtClean="0">
                <a:latin typeface="Comic Sans MS" pitchFamily="66" charset="0"/>
              </a:rPr>
              <a:t>.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4427984" y="6125234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idea</a:t>
            </a:r>
            <a:r>
              <a:rPr lang="en-US" sz="2400" dirty="0" smtClean="0">
                <a:latin typeface="Comic Sans MS" pitchFamily="66" charset="0"/>
              </a:rPr>
              <a:t>: </a:t>
            </a:r>
            <a:r>
              <a:rPr lang="en-US" sz="2400" dirty="0" err="1" smtClean="0">
                <a:latin typeface="Comic Sans MS" pitchFamily="66" charset="0"/>
              </a:rPr>
              <a:t>invertiamo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gli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archi</a:t>
            </a:r>
            <a:r>
              <a:rPr lang="en-US" sz="2400" dirty="0" smtClean="0">
                <a:latin typeface="Comic Sans MS" pitchFamily="66" charset="0"/>
              </a:rPr>
              <a:t>!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0" name="Freccia a destra 9"/>
          <p:cNvSpPr/>
          <p:nvPr/>
        </p:nvSpPr>
        <p:spPr>
          <a:xfrm>
            <a:off x="3851920" y="3429000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asellaDiTesto 10"/>
          <p:cNvSpPr txBox="1"/>
          <p:nvPr/>
        </p:nvSpPr>
        <p:spPr>
          <a:xfrm>
            <a:off x="1280898" y="713962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C</a:t>
            </a:r>
            <a:endParaRPr lang="en-US" sz="28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835696" y="2357090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C’</a:t>
            </a:r>
            <a:endParaRPr lang="en-US" sz="28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cxnSp>
        <p:nvCxnSpPr>
          <p:cNvPr id="14" name="Connettore 2 13"/>
          <p:cNvCxnSpPr/>
          <p:nvPr/>
        </p:nvCxnSpPr>
        <p:spPr>
          <a:xfrm flipH="1">
            <a:off x="1670414" y="1506050"/>
            <a:ext cx="10633" cy="586697"/>
          </a:xfrm>
          <a:prstGeom prst="straightConnector1">
            <a:avLst/>
          </a:prstGeom>
          <a:ln w="31750">
            <a:solidFill>
              <a:srgbClr val="33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9" grpId="0"/>
      <p:bldP spid="7" grpId="0"/>
      <p:bldP spid="8" grpId="0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quando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 non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tutti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i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nodi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sono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raggiungibili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dal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punto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3366FF"/>
                </a:solidFill>
                <a:latin typeface="Comic Sans MS" pitchFamily="66" charset="0"/>
              </a:rPr>
              <a:t>partenza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7544" y="1988840"/>
            <a:ext cx="5471839" cy="410881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dirty="0" err="1" smtClean="0"/>
              <a:t>VisitaDFS</a:t>
            </a:r>
            <a:r>
              <a:rPr lang="en-US" sz="1800" dirty="0" smtClean="0"/>
              <a:t> (</a:t>
            </a:r>
            <a:r>
              <a:rPr lang="en-US" sz="1800" dirty="0" err="1" smtClean="0"/>
              <a:t>grafo</a:t>
            </a:r>
            <a:r>
              <a:rPr lang="en-US" sz="1800" dirty="0" smtClean="0"/>
              <a:t> </a:t>
            </a:r>
            <a:r>
              <a:rPr lang="en-US" sz="1800" i="1" dirty="0" smtClean="0"/>
              <a:t>G</a:t>
            </a:r>
            <a:r>
              <a:rPr lang="en-US" sz="1800" dirty="0" smtClean="0"/>
              <a:t>)</a:t>
            </a:r>
            <a:endParaRPr lang="en-US" sz="1800" i="1" dirty="0"/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 smtClean="0"/>
              <a:t> </a:t>
            </a:r>
            <a:r>
              <a:rPr lang="en-US" sz="1800" b="1" dirty="0" smtClean="0"/>
              <a:t>for each</a:t>
            </a:r>
            <a:r>
              <a:rPr lang="en-US" sz="1800" dirty="0" smtClean="0"/>
              <a:t> </a:t>
            </a:r>
            <a:r>
              <a:rPr lang="en-US" sz="1800" dirty="0" err="1" smtClean="0"/>
              <a:t>nodo</a:t>
            </a:r>
            <a:r>
              <a:rPr lang="en-US" sz="1800" dirty="0" smtClean="0"/>
              <a:t> </a:t>
            </a:r>
            <a:r>
              <a:rPr lang="en-US" sz="1800" i="1" dirty="0" smtClean="0"/>
              <a:t>v</a:t>
            </a:r>
            <a:r>
              <a:rPr lang="en-US" sz="1800" dirty="0" smtClean="0"/>
              <a:t> </a:t>
            </a:r>
            <a:r>
              <a:rPr lang="en-US" sz="1800" b="1" dirty="0" smtClean="0"/>
              <a:t>do </a:t>
            </a:r>
            <a:r>
              <a:rPr lang="en-US" sz="1800" dirty="0" err="1" smtClean="0"/>
              <a:t>imposta</a:t>
            </a:r>
            <a:r>
              <a:rPr lang="en-US" sz="1800" dirty="0" smtClean="0"/>
              <a:t> </a:t>
            </a:r>
            <a:r>
              <a:rPr lang="en-US" sz="1800" i="1" dirty="0" smtClean="0"/>
              <a:t>v</a:t>
            </a:r>
            <a:r>
              <a:rPr lang="en-US" sz="1800" dirty="0" smtClean="0"/>
              <a:t> come </a:t>
            </a:r>
            <a:r>
              <a:rPr lang="en-US" sz="1800" i="1" dirty="0" smtClean="0"/>
              <a:t>non </a:t>
            </a:r>
            <a:r>
              <a:rPr lang="en-US" sz="1800" i="1" dirty="0" err="1" smtClean="0"/>
              <a:t>marcato</a:t>
            </a:r>
            <a:r>
              <a:rPr lang="en-US" sz="1800" dirty="0" smtClean="0"/>
              <a:t>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 smtClean="0"/>
              <a:t> clock=1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i="1" dirty="0" smtClean="0"/>
              <a:t> F</a:t>
            </a:r>
            <a:r>
              <a:rPr lang="en-US" sz="1800" dirty="0" smtClean="0"/>
              <a:t> </a:t>
            </a:r>
            <a:r>
              <a:rPr lang="en-US" sz="1800" dirty="0" smtClean="0">
                <a:sym typeface="Wingdings" pitchFamily="2" charset="2"/>
              </a:rPr>
              <a:t> </a:t>
            </a:r>
            <a:r>
              <a:rPr lang="en-US" sz="1800" dirty="0" err="1" smtClean="0">
                <a:sym typeface="Wingdings" pitchFamily="2" charset="2"/>
              </a:rPr>
              <a:t>foresta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vuota</a:t>
            </a:r>
            <a:endParaRPr lang="en-US" b="1" dirty="0" smtClean="0"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ym typeface="Wingdings" pitchFamily="2" charset="2"/>
              </a:rPr>
              <a:t>for each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nodo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v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ym typeface="Wingdings" pitchFamily="2" charset="2"/>
              </a:rPr>
              <a:t>do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sym typeface="Wingdings" pitchFamily="2" charset="2"/>
              </a:rPr>
              <a:t>     </a:t>
            </a:r>
            <a:r>
              <a:rPr lang="en-US" b="1" dirty="0" smtClean="0">
                <a:sym typeface="Wingdings" pitchFamily="2" charset="2"/>
              </a:rPr>
              <a:t>if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i="1" dirty="0" smtClean="0">
                <a:sym typeface="Wingdings" pitchFamily="2" charset="2"/>
              </a:rPr>
              <a:t>v</a:t>
            </a:r>
            <a:r>
              <a:rPr lang="en-US" dirty="0" smtClean="0">
                <a:sym typeface="Wingdings" pitchFamily="2" charset="2"/>
              </a:rPr>
              <a:t> è </a:t>
            </a:r>
            <a:r>
              <a:rPr lang="en-US" i="1" dirty="0" smtClean="0">
                <a:sym typeface="Wingdings" pitchFamily="2" charset="2"/>
              </a:rPr>
              <a:t>non </a:t>
            </a:r>
            <a:r>
              <a:rPr lang="en-US" i="1" dirty="0" err="1" smtClean="0">
                <a:sym typeface="Wingdings" pitchFamily="2" charset="2"/>
              </a:rPr>
              <a:t>marcato</a:t>
            </a:r>
            <a:r>
              <a:rPr lang="en-US" dirty="0" smtClean="0">
                <a:sym typeface="Wingdings" pitchFamily="2" charset="2"/>
              </a:rPr>
              <a:t>) </a:t>
            </a:r>
            <a:r>
              <a:rPr lang="en-US" b="1" dirty="0" smtClean="0">
                <a:sym typeface="Wingdings" pitchFamily="2" charset="2"/>
              </a:rPr>
              <a:t>then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sym typeface="Wingdings" pitchFamily="2" charset="2"/>
              </a:rPr>
              <a:t>          </a:t>
            </a:r>
            <a:r>
              <a:rPr lang="en-US" i="1" dirty="0" smtClean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  </a:t>
            </a:r>
            <a:r>
              <a:rPr lang="en-US" dirty="0" err="1" smtClean="0">
                <a:sym typeface="Wingdings" pitchFamily="2" charset="2"/>
              </a:rPr>
              <a:t>albero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vuoto</a:t>
            </a:r>
            <a:endParaRPr lang="en-US" dirty="0" smtClean="0"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sym typeface="Wingdings" pitchFamily="2" charset="2"/>
              </a:rPr>
              <a:t>          </a:t>
            </a:r>
            <a:r>
              <a:rPr lang="en-US" dirty="0" err="1" smtClean="0">
                <a:sym typeface="Wingdings" pitchFamily="2" charset="2"/>
              </a:rPr>
              <a:t>visitaDSFRicorsiva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err="1" smtClean="0">
                <a:sym typeface="Wingdings" pitchFamily="2" charset="2"/>
              </a:rPr>
              <a:t>v</a:t>
            </a:r>
            <a:r>
              <a:rPr lang="en-US" dirty="0" err="1" smtClean="0">
                <a:sym typeface="Wingdings" pitchFamily="2" charset="2"/>
              </a:rPr>
              <a:t>,</a:t>
            </a:r>
            <a:r>
              <a:rPr lang="en-US" i="1" dirty="0" err="1" smtClean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sym typeface="Wingdings" pitchFamily="2" charset="2"/>
              </a:rPr>
              <a:t>          </a:t>
            </a:r>
            <a:r>
              <a:rPr lang="en-US" dirty="0" err="1" smtClean="0">
                <a:sym typeface="Wingdings" pitchFamily="2" charset="2"/>
              </a:rPr>
              <a:t>aggiungi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 ad </a:t>
            </a:r>
            <a:r>
              <a:rPr lang="en-US" i="1" dirty="0" smtClean="0">
                <a:sym typeface="Wingdings" pitchFamily="2" charset="2"/>
              </a:rPr>
              <a:t>F</a:t>
            </a:r>
            <a:endParaRPr lang="en-US" sz="1800" i="1" dirty="0"/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 smtClean="0"/>
              <a:t> </a:t>
            </a:r>
            <a:r>
              <a:rPr lang="en-US" sz="1800" b="1" dirty="0" smtClean="0"/>
              <a:t>return</a:t>
            </a:r>
            <a:r>
              <a:rPr lang="en-US" sz="1800" dirty="0" smtClean="0"/>
              <a:t> </a:t>
            </a:r>
            <a:r>
              <a:rPr lang="en-US" sz="1800" i="1" dirty="0" smtClean="0"/>
              <a:t>F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168351" cy="3960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221088"/>
            <a:ext cx="2903586" cy="1532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161970"/>
            <a:ext cx="2880320" cy="3627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4221088"/>
            <a:ext cx="2901837" cy="155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7"/>
          <p:cNvSpPr txBox="1"/>
          <p:nvPr/>
        </p:nvSpPr>
        <p:spPr>
          <a:xfrm>
            <a:off x="3491880" y="2498120"/>
            <a:ext cx="24482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Comic Sans MS" pitchFamily="66" charset="0"/>
              </a:rPr>
              <a:t>Nota </a:t>
            </a:r>
            <a:r>
              <a:rPr lang="en-US" sz="2000" dirty="0" err="1" smtClean="0">
                <a:solidFill>
                  <a:srgbClr val="C00000"/>
                </a:solidFill>
                <a:latin typeface="Comic Sans MS" pitchFamily="66" charset="0"/>
              </a:rPr>
              <a:t>bene</a:t>
            </a:r>
            <a:r>
              <a:rPr lang="en-US" sz="2000" dirty="0" smtClean="0">
                <a:latin typeface="Comic Sans MS" pitchFamily="66" charset="0"/>
              </a:rPr>
              <a:t>: le </a:t>
            </a:r>
            <a:r>
              <a:rPr lang="en-US" sz="2000" dirty="0" err="1" smtClean="0">
                <a:latin typeface="Comic Sans MS" pitchFamily="66" charset="0"/>
              </a:rPr>
              <a:t>componenti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fortemente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connesse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sono</a:t>
            </a:r>
            <a:r>
              <a:rPr lang="en-US" sz="2000" dirty="0" smtClean="0">
                <a:latin typeface="Comic Sans MS" pitchFamily="66" charset="0"/>
              </a:rPr>
              <a:t> le </a:t>
            </a:r>
            <a:r>
              <a:rPr lang="en-US" sz="2000" dirty="0" err="1" smtClean="0">
                <a:latin typeface="Comic Sans MS" pitchFamily="66" charset="0"/>
              </a:rPr>
              <a:t>stesse</a:t>
            </a:r>
            <a:r>
              <a:rPr lang="en-US" sz="2000" dirty="0" smtClean="0">
                <a:latin typeface="Comic Sans MS" pitchFamily="66" charset="0"/>
              </a:rPr>
              <a:t>!</a:t>
            </a:r>
          </a:p>
          <a:p>
            <a:pPr algn="ctr"/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perchè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?)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987824" y="26064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364088" y="26064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r>
              <a:rPr lang="en-US" sz="3200" baseline="30000" dirty="0" smtClean="0">
                <a:solidFill>
                  <a:srgbClr val="3366FF"/>
                </a:solidFill>
                <a:latin typeface="Comic Sans MS" pitchFamily="66" charset="0"/>
              </a:rPr>
              <a:t>R</a:t>
            </a:r>
            <a:endParaRPr lang="en-US" sz="3200" baseline="30000" dirty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23528" y="2636912"/>
            <a:ext cx="5471839" cy="369331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dirty="0" err="1" smtClean="0"/>
              <a:t>CompConnesse</a:t>
            </a:r>
            <a:r>
              <a:rPr lang="en-US" sz="1800" dirty="0" smtClean="0"/>
              <a:t> (</a:t>
            </a:r>
            <a:r>
              <a:rPr lang="en-US" sz="1800" dirty="0" err="1" smtClean="0"/>
              <a:t>grafo</a:t>
            </a:r>
            <a:r>
              <a:rPr lang="en-US" sz="1800" dirty="0" smtClean="0"/>
              <a:t> </a:t>
            </a:r>
            <a:r>
              <a:rPr lang="en-US" sz="1800" i="1" dirty="0" smtClean="0"/>
              <a:t>G</a:t>
            </a:r>
            <a:r>
              <a:rPr lang="en-US" sz="1800" dirty="0" smtClean="0"/>
              <a:t>)</a:t>
            </a:r>
            <a:endParaRPr lang="en-US" sz="1800" i="1" dirty="0"/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 smtClean="0"/>
              <a:t> </a:t>
            </a:r>
            <a:r>
              <a:rPr lang="en-US" sz="1800" b="1" dirty="0" smtClean="0"/>
              <a:t>for each</a:t>
            </a:r>
            <a:r>
              <a:rPr lang="en-US" sz="1800" dirty="0" smtClean="0"/>
              <a:t> </a:t>
            </a:r>
            <a:r>
              <a:rPr lang="en-US" sz="1800" dirty="0" err="1" smtClean="0"/>
              <a:t>nodo</a:t>
            </a:r>
            <a:r>
              <a:rPr lang="en-US" sz="1800" dirty="0" smtClean="0"/>
              <a:t> </a:t>
            </a:r>
            <a:r>
              <a:rPr lang="en-US" sz="1800" i="1" dirty="0" smtClean="0"/>
              <a:t>v</a:t>
            </a:r>
            <a:r>
              <a:rPr lang="en-US" sz="1800" dirty="0" smtClean="0"/>
              <a:t> </a:t>
            </a:r>
            <a:r>
              <a:rPr lang="en-US" sz="1800" b="1" dirty="0" smtClean="0"/>
              <a:t>do </a:t>
            </a:r>
            <a:r>
              <a:rPr lang="en-US" sz="1800" dirty="0" err="1" smtClean="0"/>
              <a:t>imposta</a:t>
            </a:r>
            <a:r>
              <a:rPr lang="en-US" sz="1800" dirty="0" smtClean="0"/>
              <a:t> </a:t>
            </a:r>
            <a:r>
              <a:rPr lang="en-US" sz="1800" i="1" dirty="0" smtClean="0"/>
              <a:t>v</a:t>
            </a:r>
            <a:r>
              <a:rPr lang="en-US" sz="1800" dirty="0" smtClean="0"/>
              <a:t> come </a:t>
            </a:r>
            <a:r>
              <a:rPr lang="en-US" sz="1800" i="1" dirty="0" smtClean="0"/>
              <a:t>non </a:t>
            </a:r>
            <a:r>
              <a:rPr lang="en-US" sz="1800" i="1" dirty="0" err="1" smtClean="0"/>
              <a:t>marcato</a:t>
            </a:r>
            <a:r>
              <a:rPr lang="en-US" sz="1800" dirty="0" smtClean="0"/>
              <a:t> </a:t>
            </a:r>
            <a:endParaRPr lang="en-US" dirty="0" smtClean="0"/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i="1" dirty="0" smtClean="0"/>
              <a:t> Comp</a:t>
            </a:r>
            <a:r>
              <a:rPr lang="en-US" sz="1800" dirty="0" smtClean="0"/>
              <a:t> </a:t>
            </a:r>
            <a:r>
              <a:rPr lang="en-US" sz="1800" dirty="0" smtClean="0">
                <a:sym typeface="Wingdings" pitchFamily="2" charset="2"/>
              </a:rPr>
              <a:t> </a:t>
            </a:r>
            <a:r>
              <a:rPr lang="en-US" sz="1800" dirty="0" smtClean="0">
                <a:sym typeface="Symbol"/>
              </a:rPr>
              <a:t></a:t>
            </a:r>
            <a:endParaRPr lang="en-US" b="1" dirty="0" smtClean="0"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ym typeface="Wingdings" pitchFamily="2" charset="2"/>
              </a:rPr>
              <a:t>for each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nodo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v</a:t>
            </a:r>
            <a:r>
              <a:rPr lang="en-US" dirty="0" smtClean="0">
                <a:sym typeface="Wingdings" pitchFamily="2" charset="2"/>
              </a:rPr>
              <a:t> in </a:t>
            </a:r>
            <a:r>
              <a:rPr lang="en-US" dirty="0" err="1" smtClean="0">
                <a:sym typeface="Wingdings" pitchFamily="2" charset="2"/>
              </a:rPr>
              <a:t>ordine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decrescente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post(v) </a:t>
            </a:r>
            <a:r>
              <a:rPr lang="en-US" b="1" dirty="0" smtClean="0">
                <a:sym typeface="Wingdings" pitchFamily="2" charset="2"/>
              </a:rPr>
              <a:t>do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sym typeface="Wingdings" pitchFamily="2" charset="2"/>
              </a:rPr>
              <a:t>     </a:t>
            </a:r>
            <a:r>
              <a:rPr lang="en-US" b="1" dirty="0" smtClean="0">
                <a:sym typeface="Wingdings" pitchFamily="2" charset="2"/>
              </a:rPr>
              <a:t>if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i="1" dirty="0" smtClean="0">
                <a:sym typeface="Wingdings" pitchFamily="2" charset="2"/>
              </a:rPr>
              <a:t>v</a:t>
            </a:r>
            <a:r>
              <a:rPr lang="en-US" dirty="0" smtClean="0">
                <a:sym typeface="Wingdings" pitchFamily="2" charset="2"/>
              </a:rPr>
              <a:t> è </a:t>
            </a:r>
            <a:r>
              <a:rPr lang="en-US" i="1" dirty="0" smtClean="0">
                <a:sym typeface="Wingdings" pitchFamily="2" charset="2"/>
              </a:rPr>
              <a:t>non </a:t>
            </a:r>
            <a:r>
              <a:rPr lang="en-US" i="1" dirty="0" err="1" smtClean="0">
                <a:sym typeface="Wingdings" pitchFamily="2" charset="2"/>
              </a:rPr>
              <a:t>marcato</a:t>
            </a:r>
            <a:r>
              <a:rPr lang="en-US" dirty="0" smtClean="0">
                <a:sym typeface="Wingdings" pitchFamily="2" charset="2"/>
              </a:rPr>
              <a:t>) </a:t>
            </a:r>
            <a:r>
              <a:rPr lang="en-US" b="1" dirty="0" smtClean="0">
                <a:sym typeface="Wingdings" pitchFamily="2" charset="2"/>
              </a:rPr>
              <a:t>then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sym typeface="Wingdings" pitchFamily="2" charset="2"/>
              </a:rPr>
              <a:t>          </a:t>
            </a:r>
            <a:r>
              <a:rPr lang="en-US" i="1" dirty="0" smtClean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  </a:t>
            </a:r>
            <a:r>
              <a:rPr lang="en-US" dirty="0" err="1" smtClean="0">
                <a:sym typeface="Wingdings" pitchFamily="2" charset="2"/>
              </a:rPr>
              <a:t>albero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vuoto</a:t>
            </a:r>
            <a:endParaRPr lang="en-US" dirty="0" smtClean="0">
              <a:sym typeface="Wingdings" pitchFamily="2" charset="2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sym typeface="Wingdings" pitchFamily="2" charset="2"/>
              </a:rPr>
              <a:t>          </a:t>
            </a:r>
            <a:r>
              <a:rPr lang="en-US" dirty="0" err="1" smtClean="0">
                <a:sym typeface="Wingdings" pitchFamily="2" charset="2"/>
              </a:rPr>
              <a:t>visitaDSFRicorsiva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i="1" dirty="0" err="1" smtClean="0">
                <a:sym typeface="Wingdings" pitchFamily="2" charset="2"/>
              </a:rPr>
              <a:t>v</a:t>
            </a:r>
            <a:r>
              <a:rPr lang="en-US" dirty="0" err="1" smtClean="0">
                <a:sym typeface="Wingdings" pitchFamily="2" charset="2"/>
              </a:rPr>
              <a:t>,</a:t>
            </a:r>
            <a:r>
              <a:rPr lang="en-US" i="1" dirty="0" err="1" smtClean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sym typeface="Wingdings" pitchFamily="2" charset="2"/>
              </a:rPr>
              <a:t>          </a:t>
            </a:r>
            <a:r>
              <a:rPr lang="en-US" dirty="0" err="1" smtClean="0">
                <a:sym typeface="Wingdings" pitchFamily="2" charset="2"/>
              </a:rPr>
              <a:t>aggiungi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T</a:t>
            </a:r>
            <a:r>
              <a:rPr lang="en-US" dirty="0" smtClean="0">
                <a:sym typeface="Wingdings" pitchFamily="2" charset="2"/>
              </a:rPr>
              <a:t> a </a:t>
            </a:r>
            <a:r>
              <a:rPr lang="en-US" i="1" dirty="0" smtClean="0">
                <a:sym typeface="Wingdings" pitchFamily="2" charset="2"/>
              </a:rPr>
              <a:t>Comp</a:t>
            </a:r>
            <a:endParaRPr lang="en-US" sz="1800" i="1" dirty="0"/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 smtClean="0"/>
              <a:t> </a:t>
            </a:r>
            <a:r>
              <a:rPr lang="en-US" sz="1800" b="1" dirty="0" smtClean="0"/>
              <a:t>return</a:t>
            </a:r>
            <a:r>
              <a:rPr lang="en-US" sz="1800" dirty="0" smtClean="0"/>
              <a:t> </a:t>
            </a:r>
            <a:r>
              <a:rPr lang="en-US" sz="1800" i="1" dirty="0" smtClean="0"/>
              <a:t>Comp</a:t>
            </a:r>
            <a:endParaRPr lang="en-US" sz="1800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75928" y="260648"/>
            <a:ext cx="5471839" cy="161582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dirty="0" err="1" smtClean="0"/>
              <a:t>VisitaDFS</a:t>
            </a:r>
            <a:r>
              <a:rPr lang="en-US" sz="1800" dirty="0" smtClean="0"/>
              <a:t> (</a:t>
            </a:r>
            <a:r>
              <a:rPr lang="en-US" sz="1800" dirty="0" err="1" smtClean="0"/>
              <a:t>grafo</a:t>
            </a:r>
            <a:r>
              <a:rPr lang="en-US" sz="1800" dirty="0" smtClean="0"/>
              <a:t> </a:t>
            </a:r>
            <a:r>
              <a:rPr lang="en-US" sz="1800" i="1" dirty="0" smtClean="0"/>
              <a:t>G</a:t>
            </a:r>
            <a:r>
              <a:rPr lang="en-US" sz="1800" dirty="0" smtClean="0"/>
              <a:t>)</a:t>
            </a:r>
            <a:endParaRPr lang="en-US" sz="1800" i="1" dirty="0"/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 smtClean="0"/>
              <a:t> </a:t>
            </a:r>
            <a:r>
              <a:rPr lang="en-US" sz="1800" dirty="0" err="1" smtClean="0"/>
              <a:t>calcola</a:t>
            </a:r>
            <a:r>
              <a:rPr lang="en-US" sz="1800" dirty="0" smtClean="0"/>
              <a:t> G</a:t>
            </a:r>
            <a:r>
              <a:rPr lang="en-US" sz="1800" baseline="30000" dirty="0" smtClean="0"/>
              <a:t>R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dirty="0" err="1" smtClean="0"/>
              <a:t>esegui</a:t>
            </a:r>
            <a:r>
              <a:rPr lang="en-US" dirty="0" smtClean="0"/>
              <a:t> DFS(G</a:t>
            </a:r>
            <a:r>
              <a:rPr lang="en-US" baseline="30000" dirty="0" smtClean="0"/>
              <a:t>R</a:t>
            </a:r>
            <a:r>
              <a:rPr lang="en-US" dirty="0" smtClean="0"/>
              <a:t>) per </a:t>
            </a:r>
            <a:r>
              <a:rPr lang="en-US" dirty="0" err="1" smtClean="0"/>
              <a:t>trovare</a:t>
            </a:r>
            <a:r>
              <a:rPr lang="en-US" dirty="0" smtClean="0"/>
              <a:t> </a:t>
            </a:r>
            <a:r>
              <a:rPr lang="en-US" dirty="0" err="1" smtClean="0"/>
              <a:t>valori</a:t>
            </a:r>
            <a:r>
              <a:rPr lang="en-US" dirty="0" smtClean="0"/>
              <a:t> post(v)</a:t>
            </a:r>
            <a:endParaRPr lang="en-US" sz="1800" dirty="0"/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800" dirty="0" smtClean="0"/>
              <a:t> </a:t>
            </a:r>
            <a:r>
              <a:rPr lang="en-US" sz="1800" b="1" dirty="0" smtClean="0"/>
              <a:t>return</a:t>
            </a:r>
            <a:r>
              <a:rPr lang="en-US" sz="1800" dirty="0" smtClean="0"/>
              <a:t> </a:t>
            </a:r>
            <a:r>
              <a:rPr lang="en-US" dirty="0" err="1" smtClean="0"/>
              <a:t>CompConnesse</a:t>
            </a:r>
            <a:r>
              <a:rPr lang="en-US" dirty="0" smtClean="0"/>
              <a:t>(G)</a:t>
            </a:r>
            <a:endParaRPr lang="en-US" sz="18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292080" y="2024261"/>
            <a:ext cx="367240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Complessità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temporale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:</a:t>
            </a:r>
            <a:r>
              <a:rPr lang="en-US" sz="2400" dirty="0" smtClean="0">
                <a:latin typeface="Comic Sans MS" pitchFamily="66" charset="0"/>
              </a:rPr>
              <a:t> </a:t>
            </a:r>
          </a:p>
          <a:p>
            <a:pPr algn="ctr"/>
            <a:r>
              <a:rPr lang="it-IT" sz="2400" dirty="0" smtClean="0">
                <a:latin typeface="Comic Sans MS" pitchFamily="66" charset="0"/>
              </a:rPr>
              <a:t>se G è rappresentato con liste di adiacenza</a:t>
            </a:r>
          </a:p>
          <a:p>
            <a:pPr algn="ctr"/>
            <a:r>
              <a:rPr lang="el-GR" sz="3200" dirty="0" smtClean="0">
                <a:solidFill>
                  <a:srgbClr val="3366FF"/>
                </a:solidFill>
                <a:latin typeface="Comic Sans MS" pitchFamily="66" charset="0"/>
              </a:rPr>
              <a:t>Θ(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n+m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)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168351" cy="3960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924944"/>
            <a:ext cx="2880320" cy="3627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2987824" y="26064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884368" y="2132856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r>
              <a:rPr lang="en-US" sz="3200" baseline="30000" dirty="0" smtClean="0">
                <a:solidFill>
                  <a:srgbClr val="3366FF"/>
                </a:solidFill>
                <a:latin typeface="Comic Sans MS" pitchFamily="66" charset="0"/>
              </a:rPr>
              <a:t>R</a:t>
            </a:r>
            <a:endParaRPr lang="en-US" sz="3200" baseline="30000" dirty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168351" cy="3960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924944"/>
            <a:ext cx="2880320" cy="3627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2987824" y="26064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884368" y="2132856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r>
              <a:rPr lang="en-US" sz="3200" baseline="30000" dirty="0" smtClean="0">
                <a:solidFill>
                  <a:srgbClr val="3366FF"/>
                </a:solidFill>
                <a:latin typeface="Comic Sans MS" pitchFamily="66" charset="0"/>
              </a:rPr>
              <a:t>R</a:t>
            </a:r>
            <a:endParaRPr lang="en-US" sz="3200" baseline="30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076056" y="270892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788024" y="270892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1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6084168" y="270892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7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5796136" y="2708920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4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7020272" y="2708920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12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6732240" y="2708920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9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5043040" y="386104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8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4755008" y="3861048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3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5868144" y="412114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6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5580112" y="4121140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 5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7485371" y="3933056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11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7164288" y="3933056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10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5691077" y="464384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23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5381011" y="4643844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14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7369330" y="4658247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24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7059264" y="4658247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13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" name="CasellaDiTesto 23"/>
          <p:cNvSpPr txBox="1"/>
          <p:nvPr/>
        </p:nvSpPr>
        <p:spPr>
          <a:xfrm>
            <a:off x="5545366" y="549519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22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5242106" y="5495198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15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6524244" y="5085184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21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6228184" y="5085184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16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7546362" y="5291916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19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7247313" y="5291916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18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7057534" y="594928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20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6743257" y="5949280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17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33" name="Connettore 2 32"/>
          <p:cNvCxnSpPr/>
          <p:nvPr/>
        </p:nvCxnSpPr>
        <p:spPr>
          <a:xfrm flipH="1">
            <a:off x="2627784" y="1772816"/>
            <a:ext cx="648072" cy="21602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/>
          <p:nvPr/>
        </p:nvCxnSpPr>
        <p:spPr>
          <a:xfrm flipH="1">
            <a:off x="7225279" y="4437112"/>
            <a:ext cx="515073" cy="26009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e 36"/>
          <p:cNvSpPr/>
          <p:nvPr/>
        </p:nvSpPr>
        <p:spPr>
          <a:xfrm>
            <a:off x="683568" y="1556792"/>
            <a:ext cx="2448272" cy="237626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Connettore 2 37"/>
          <p:cNvCxnSpPr/>
          <p:nvPr/>
        </p:nvCxnSpPr>
        <p:spPr>
          <a:xfrm flipH="1">
            <a:off x="2627784" y="188640"/>
            <a:ext cx="648072" cy="21602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 flipH="1">
            <a:off x="7236296" y="3068960"/>
            <a:ext cx="648072" cy="21602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/>
          <p:nvPr/>
        </p:nvCxnSpPr>
        <p:spPr>
          <a:xfrm flipV="1">
            <a:off x="251520" y="1412776"/>
            <a:ext cx="360040" cy="57606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/>
          <p:nvPr/>
        </p:nvCxnSpPr>
        <p:spPr>
          <a:xfrm flipV="1">
            <a:off x="5004048" y="4221088"/>
            <a:ext cx="360040" cy="57606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/>
          <p:nvPr/>
        </p:nvCxnSpPr>
        <p:spPr>
          <a:xfrm flipH="1">
            <a:off x="6300192" y="2924944"/>
            <a:ext cx="351656" cy="28803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/>
          <p:cNvCxnSpPr/>
          <p:nvPr/>
        </p:nvCxnSpPr>
        <p:spPr>
          <a:xfrm flipH="1">
            <a:off x="1619672" y="116632"/>
            <a:ext cx="351656" cy="28803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46"/>
          <p:cNvCxnSpPr/>
          <p:nvPr/>
        </p:nvCxnSpPr>
        <p:spPr>
          <a:xfrm flipH="1">
            <a:off x="5444480" y="2780928"/>
            <a:ext cx="351656" cy="28803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/>
          <p:cNvCxnSpPr/>
          <p:nvPr/>
        </p:nvCxnSpPr>
        <p:spPr>
          <a:xfrm flipH="1">
            <a:off x="539552" y="44624"/>
            <a:ext cx="351656" cy="28803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e 48"/>
          <p:cNvSpPr/>
          <p:nvPr/>
        </p:nvSpPr>
        <p:spPr>
          <a:xfrm>
            <a:off x="2051720" y="116632"/>
            <a:ext cx="864096" cy="1359768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e 49"/>
          <p:cNvSpPr/>
          <p:nvPr/>
        </p:nvSpPr>
        <p:spPr>
          <a:xfrm>
            <a:off x="1115616" y="125016"/>
            <a:ext cx="864096" cy="1359768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e 50"/>
          <p:cNvSpPr/>
          <p:nvPr/>
        </p:nvSpPr>
        <p:spPr>
          <a:xfrm>
            <a:off x="107504" y="116632"/>
            <a:ext cx="576064" cy="63130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e 51"/>
          <p:cNvSpPr/>
          <p:nvPr/>
        </p:nvSpPr>
        <p:spPr>
          <a:xfrm>
            <a:off x="467544" y="925488"/>
            <a:ext cx="576064" cy="63130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9" grpId="0" animBg="1"/>
      <p:bldP spid="50" grpId="0" animBg="1"/>
      <p:bldP spid="51" grpId="0" animBg="1"/>
      <p:bldP spid="5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1055564"/>
            <a:ext cx="9044253" cy="4245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775" y="980728"/>
            <a:ext cx="8859713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images.atelier.net/sites/default/files/imagecache/scale_crop_587_310/articles/421144/atelier-robo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2387" y="2636912"/>
            <a:ext cx="1512168" cy="798590"/>
          </a:xfrm>
          <a:prstGeom prst="rect">
            <a:avLst/>
          </a:prstGeom>
          <a:noFill/>
        </p:spPr>
      </p:pic>
      <p:pic>
        <p:nvPicPr>
          <p:cNvPr id="32" name="Picture 2" descr="http://thumbs.dreamstime.com/z/surprised-vintage-robot-looking-toy-over-white-background-3152549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86363" y="1412776"/>
            <a:ext cx="751658" cy="802721"/>
          </a:xfrm>
          <a:prstGeom prst="rect">
            <a:avLst/>
          </a:prstGeom>
          <a:noFill/>
        </p:spPr>
      </p:pic>
      <p:sp>
        <p:nvSpPr>
          <p:cNvPr id="4" name="Ovale 6"/>
          <p:cNvSpPr>
            <a:spLocks noChangeArrowheads="1"/>
          </p:cNvSpPr>
          <p:nvPr/>
        </p:nvSpPr>
        <p:spPr bwMode="auto">
          <a:xfrm>
            <a:off x="6083747" y="1052513"/>
            <a:ext cx="287337" cy="288925"/>
          </a:xfrm>
          <a:prstGeom prst="ellipse">
            <a:avLst/>
          </a:prstGeom>
          <a:solidFill>
            <a:srgbClr val="83EFAF"/>
          </a:solidFill>
          <a:ln w="3810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5" name="Ovale 7"/>
          <p:cNvSpPr>
            <a:spLocks noChangeArrowheads="1"/>
          </p:cNvSpPr>
          <p:nvPr/>
        </p:nvSpPr>
        <p:spPr bwMode="auto">
          <a:xfrm>
            <a:off x="5867847" y="1916113"/>
            <a:ext cx="287337" cy="288925"/>
          </a:xfrm>
          <a:prstGeom prst="ellipse">
            <a:avLst/>
          </a:prstGeom>
          <a:solidFill>
            <a:srgbClr val="85ED8F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6" name="Ovale 11"/>
          <p:cNvSpPr>
            <a:spLocks noChangeArrowheads="1"/>
          </p:cNvSpPr>
          <p:nvPr/>
        </p:nvSpPr>
        <p:spPr bwMode="auto">
          <a:xfrm>
            <a:off x="6802884" y="2420938"/>
            <a:ext cx="288925" cy="287337"/>
          </a:xfrm>
          <a:prstGeom prst="ellipse">
            <a:avLst/>
          </a:prstGeom>
          <a:solidFill>
            <a:srgbClr val="83EFAF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7" name="Ovale 12"/>
          <p:cNvSpPr>
            <a:spLocks noChangeArrowheads="1"/>
          </p:cNvSpPr>
          <p:nvPr/>
        </p:nvSpPr>
        <p:spPr bwMode="auto">
          <a:xfrm>
            <a:off x="7379147" y="3213100"/>
            <a:ext cx="288925" cy="287338"/>
          </a:xfrm>
          <a:prstGeom prst="ellipse">
            <a:avLst/>
          </a:prstGeom>
          <a:solidFill>
            <a:srgbClr val="83EFAF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" name="Ovale 13"/>
          <p:cNvSpPr>
            <a:spLocks noChangeArrowheads="1"/>
          </p:cNvSpPr>
          <p:nvPr/>
        </p:nvSpPr>
        <p:spPr bwMode="auto">
          <a:xfrm>
            <a:off x="6444109" y="3213100"/>
            <a:ext cx="287338" cy="287338"/>
          </a:xfrm>
          <a:prstGeom prst="ellipse">
            <a:avLst/>
          </a:prstGeom>
          <a:solidFill>
            <a:srgbClr val="85ED8F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9" name="Ovale 14"/>
          <p:cNvSpPr>
            <a:spLocks noChangeArrowheads="1"/>
          </p:cNvSpPr>
          <p:nvPr/>
        </p:nvSpPr>
        <p:spPr bwMode="auto">
          <a:xfrm>
            <a:off x="5794822" y="3933825"/>
            <a:ext cx="288925" cy="287338"/>
          </a:xfrm>
          <a:prstGeom prst="ellipse">
            <a:avLst/>
          </a:prstGeom>
          <a:solidFill>
            <a:srgbClr val="83EFAF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0" name="Ovale 15"/>
          <p:cNvSpPr>
            <a:spLocks noChangeArrowheads="1"/>
          </p:cNvSpPr>
          <p:nvPr/>
        </p:nvSpPr>
        <p:spPr bwMode="auto">
          <a:xfrm>
            <a:off x="7236272" y="4005263"/>
            <a:ext cx="287337" cy="287337"/>
          </a:xfrm>
          <a:prstGeom prst="ellipse">
            <a:avLst/>
          </a:prstGeom>
          <a:solidFill>
            <a:srgbClr val="83EFAF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1" name="Ovale 16"/>
          <p:cNvSpPr>
            <a:spLocks noChangeArrowheads="1"/>
          </p:cNvSpPr>
          <p:nvPr/>
        </p:nvSpPr>
        <p:spPr bwMode="auto">
          <a:xfrm>
            <a:off x="6299647" y="4941888"/>
            <a:ext cx="287337" cy="287337"/>
          </a:xfrm>
          <a:prstGeom prst="ellipse">
            <a:avLst/>
          </a:prstGeom>
          <a:solidFill>
            <a:srgbClr val="83EFAF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2" name="Ovale 17"/>
          <p:cNvSpPr>
            <a:spLocks noChangeArrowheads="1"/>
          </p:cNvSpPr>
          <p:nvPr/>
        </p:nvSpPr>
        <p:spPr bwMode="auto">
          <a:xfrm>
            <a:off x="5075684" y="4149725"/>
            <a:ext cx="287338" cy="287338"/>
          </a:xfrm>
          <a:prstGeom prst="ellipse">
            <a:avLst/>
          </a:prstGeom>
          <a:solidFill>
            <a:srgbClr val="83EFAF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3" name="Ovale 18"/>
          <p:cNvSpPr>
            <a:spLocks noChangeArrowheads="1"/>
          </p:cNvSpPr>
          <p:nvPr/>
        </p:nvSpPr>
        <p:spPr bwMode="auto">
          <a:xfrm>
            <a:off x="7668072" y="5229225"/>
            <a:ext cx="287337" cy="287338"/>
          </a:xfrm>
          <a:prstGeom prst="ellipse">
            <a:avLst/>
          </a:prstGeom>
          <a:solidFill>
            <a:srgbClr val="83EFAF"/>
          </a:solidFill>
          <a:ln w="38100" algn="ctr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cxnSp>
        <p:nvCxnSpPr>
          <p:cNvPr id="14" name="Connettore 1 20"/>
          <p:cNvCxnSpPr>
            <a:cxnSpLocks noChangeShapeType="1"/>
            <a:endCxn id="5" idx="0"/>
          </p:cNvCxnSpPr>
          <p:nvPr/>
        </p:nvCxnSpPr>
        <p:spPr bwMode="auto">
          <a:xfrm flipH="1">
            <a:off x="6010722" y="1341438"/>
            <a:ext cx="144462" cy="574675"/>
          </a:xfrm>
          <a:prstGeom prst="line">
            <a:avLst/>
          </a:prstGeom>
          <a:noFill/>
          <a:ln w="19050" algn="ctr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15" name="Connettore 1 21"/>
          <p:cNvCxnSpPr>
            <a:cxnSpLocks noChangeShapeType="1"/>
            <a:stCxn id="6" idx="1"/>
          </p:cNvCxnSpPr>
          <p:nvPr/>
        </p:nvCxnSpPr>
        <p:spPr bwMode="auto">
          <a:xfrm flipH="1" flipV="1">
            <a:off x="6155184" y="2133600"/>
            <a:ext cx="690563" cy="330200"/>
          </a:xfrm>
          <a:prstGeom prst="line">
            <a:avLst/>
          </a:prstGeom>
          <a:noFill/>
          <a:ln w="19050" algn="ctr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16" name="Connettore 1 24"/>
          <p:cNvCxnSpPr>
            <a:cxnSpLocks noChangeShapeType="1"/>
            <a:endCxn id="7" idx="0"/>
          </p:cNvCxnSpPr>
          <p:nvPr/>
        </p:nvCxnSpPr>
        <p:spPr bwMode="auto">
          <a:xfrm>
            <a:off x="7091809" y="2636838"/>
            <a:ext cx="431800" cy="576262"/>
          </a:xfrm>
          <a:prstGeom prst="line">
            <a:avLst/>
          </a:prstGeom>
          <a:noFill/>
          <a:ln w="19050" algn="ctr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17" name="Connettore 1 27"/>
          <p:cNvCxnSpPr>
            <a:cxnSpLocks noChangeShapeType="1"/>
            <a:stCxn id="9" idx="0"/>
            <a:endCxn id="8" idx="3"/>
          </p:cNvCxnSpPr>
          <p:nvPr/>
        </p:nvCxnSpPr>
        <p:spPr bwMode="auto">
          <a:xfrm flipV="1">
            <a:off x="5939284" y="3459163"/>
            <a:ext cx="546100" cy="474662"/>
          </a:xfrm>
          <a:prstGeom prst="line">
            <a:avLst/>
          </a:prstGeom>
          <a:noFill/>
          <a:ln w="19050" algn="ctr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18" name="Connettore 1 28"/>
          <p:cNvCxnSpPr>
            <a:cxnSpLocks noChangeShapeType="1"/>
            <a:stCxn id="9" idx="4"/>
            <a:endCxn id="11" idx="1"/>
          </p:cNvCxnSpPr>
          <p:nvPr/>
        </p:nvCxnSpPr>
        <p:spPr bwMode="auto">
          <a:xfrm>
            <a:off x="5939284" y="4221163"/>
            <a:ext cx="401638" cy="762000"/>
          </a:xfrm>
          <a:prstGeom prst="line">
            <a:avLst/>
          </a:prstGeom>
          <a:noFill/>
          <a:ln w="19050" algn="ctr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19" name="Connettore 1 29"/>
          <p:cNvCxnSpPr>
            <a:cxnSpLocks noChangeShapeType="1"/>
            <a:stCxn id="8" idx="5"/>
            <a:endCxn id="10" idx="1"/>
          </p:cNvCxnSpPr>
          <p:nvPr/>
        </p:nvCxnSpPr>
        <p:spPr bwMode="auto">
          <a:xfrm>
            <a:off x="6688584" y="3459163"/>
            <a:ext cx="588963" cy="587375"/>
          </a:xfrm>
          <a:prstGeom prst="line">
            <a:avLst/>
          </a:prstGeom>
          <a:noFill/>
          <a:ln w="19050" algn="ctr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20" name="Connettore 1 30"/>
          <p:cNvCxnSpPr>
            <a:cxnSpLocks noChangeShapeType="1"/>
            <a:stCxn id="8" idx="6"/>
            <a:endCxn id="7" idx="2"/>
          </p:cNvCxnSpPr>
          <p:nvPr/>
        </p:nvCxnSpPr>
        <p:spPr bwMode="auto">
          <a:xfrm>
            <a:off x="6731447" y="3357563"/>
            <a:ext cx="647700" cy="0"/>
          </a:xfrm>
          <a:prstGeom prst="line">
            <a:avLst/>
          </a:prstGeom>
          <a:noFill/>
          <a:ln w="19050" algn="ctr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21" name="Connettore 1 31"/>
          <p:cNvCxnSpPr>
            <a:cxnSpLocks noChangeShapeType="1"/>
            <a:stCxn id="8" idx="7"/>
            <a:endCxn id="6" idx="3"/>
          </p:cNvCxnSpPr>
          <p:nvPr/>
        </p:nvCxnSpPr>
        <p:spPr bwMode="auto">
          <a:xfrm flipV="1">
            <a:off x="6688584" y="2667000"/>
            <a:ext cx="157163" cy="587375"/>
          </a:xfrm>
          <a:prstGeom prst="line">
            <a:avLst/>
          </a:prstGeom>
          <a:noFill/>
          <a:ln w="19050" algn="ctr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22" name="Connettore 1 44"/>
          <p:cNvCxnSpPr>
            <a:cxnSpLocks noChangeShapeType="1"/>
            <a:stCxn id="10" idx="3"/>
            <a:endCxn id="11" idx="6"/>
          </p:cNvCxnSpPr>
          <p:nvPr/>
        </p:nvCxnSpPr>
        <p:spPr bwMode="auto">
          <a:xfrm flipH="1">
            <a:off x="6586984" y="4251325"/>
            <a:ext cx="690563" cy="833438"/>
          </a:xfrm>
          <a:prstGeom prst="line">
            <a:avLst/>
          </a:prstGeom>
          <a:noFill/>
          <a:ln w="19050" algn="ctr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23" name="Connettore 1 47"/>
          <p:cNvCxnSpPr>
            <a:cxnSpLocks noChangeShapeType="1"/>
            <a:stCxn id="13" idx="2"/>
            <a:endCxn id="11" idx="5"/>
          </p:cNvCxnSpPr>
          <p:nvPr/>
        </p:nvCxnSpPr>
        <p:spPr bwMode="auto">
          <a:xfrm flipH="1" flipV="1">
            <a:off x="6545709" y="5186363"/>
            <a:ext cx="1122363" cy="187325"/>
          </a:xfrm>
          <a:prstGeom prst="line">
            <a:avLst/>
          </a:prstGeom>
          <a:noFill/>
          <a:ln w="19050" algn="ctr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24" name="Connettore 1 50"/>
          <p:cNvCxnSpPr>
            <a:cxnSpLocks noChangeShapeType="1"/>
            <a:stCxn id="12" idx="6"/>
            <a:endCxn id="9" idx="3"/>
          </p:cNvCxnSpPr>
          <p:nvPr/>
        </p:nvCxnSpPr>
        <p:spPr bwMode="auto">
          <a:xfrm flipV="1">
            <a:off x="5363022" y="4178300"/>
            <a:ext cx="474662" cy="114300"/>
          </a:xfrm>
          <a:prstGeom prst="line">
            <a:avLst/>
          </a:prstGeom>
          <a:noFill/>
          <a:ln w="19050" algn="ctr">
            <a:solidFill>
              <a:schemeClr val="tx2"/>
            </a:solidFill>
            <a:round/>
            <a:headEnd/>
            <a:tailEnd/>
          </a:ln>
        </p:spPr>
      </p:cxn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5813695" y="1855496"/>
            <a:ext cx="4154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i="1" dirty="0">
                <a:solidFill>
                  <a:srgbClr val="3366FF"/>
                </a:solidFill>
              </a:rPr>
              <a:t>s1</a:t>
            </a:r>
            <a:endParaRPr lang="it-IT" sz="2000" i="1" baseline="-25000" dirty="0">
              <a:solidFill>
                <a:srgbClr val="3366FF"/>
              </a:solidFill>
            </a:endParaRPr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7668072" y="5589588"/>
            <a:ext cx="4010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i="1" dirty="0">
                <a:solidFill>
                  <a:srgbClr val="3366FF"/>
                </a:solidFill>
              </a:rPr>
              <a:t>t1</a:t>
            </a:r>
            <a:endParaRPr lang="it-IT" sz="2000" i="1" baseline="-25000" dirty="0">
              <a:solidFill>
                <a:srgbClr val="3366FF"/>
              </a:solidFill>
            </a:endParaRP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6383842" y="3143391"/>
            <a:ext cx="412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i="1" dirty="0">
                <a:solidFill>
                  <a:schemeClr val="accent2"/>
                </a:solidFill>
              </a:rPr>
              <a:t>s2</a:t>
            </a:r>
            <a:endParaRPr lang="it-IT" sz="2000" i="1" baseline="-25000" dirty="0">
              <a:solidFill>
                <a:schemeClr val="accent2"/>
              </a:solidFill>
            </a:endParaRP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6444109" y="981075"/>
            <a:ext cx="3825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i="1">
                <a:solidFill>
                  <a:schemeClr val="accent2"/>
                </a:solidFill>
              </a:rPr>
              <a:t>t2</a:t>
            </a:r>
            <a:endParaRPr lang="it-IT" sz="2000" i="1" baseline="-25000">
              <a:solidFill>
                <a:schemeClr val="accent2"/>
              </a:solidFill>
            </a:endParaRP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7740352" y="980728"/>
            <a:ext cx="6335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i="1" dirty="0" smtClean="0">
                <a:solidFill>
                  <a:srgbClr val="3366FF"/>
                </a:solidFill>
              </a:rPr>
              <a:t>k=2</a:t>
            </a:r>
            <a:endParaRPr lang="it-IT" sz="2400" i="1" dirty="0">
              <a:solidFill>
                <a:srgbClr val="3366FF"/>
              </a:solidFill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179512" y="1988840"/>
            <a:ext cx="3816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Comic Sans MS" pitchFamily="66" charset="0"/>
              </a:rPr>
              <a:t>trovare la sequenza minima di mosse per portare il </a:t>
            </a:r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</a:rPr>
              <a:t>robot 1 </a:t>
            </a:r>
            <a:r>
              <a:rPr lang="it-IT" sz="2400" dirty="0" smtClean="0">
                <a:latin typeface="Comic Sans MS" pitchFamily="66" charset="0"/>
              </a:rPr>
              <a:t>in </a:t>
            </a:r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</a:rPr>
              <a:t>t1</a:t>
            </a:r>
            <a:r>
              <a:rPr lang="it-IT" sz="2400" dirty="0" smtClean="0">
                <a:latin typeface="Comic Sans MS" pitchFamily="66" charset="0"/>
              </a:rPr>
              <a:t> e </a:t>
            </a:r>
            <a:r>
              <a:rPr lang="it-IT" sz="2400" dirty="0" smtClean="0">
                <a:solidFill>
                  <a:srgbClr val="FF0000"/>
                </a:solidFill>
                <a:latin typeface="Comic Sans MS" pitchFamily="66" charset="0"/>
              </a:rPr>
              <a:t>robot 2 </a:t>
            </a:r>
            <a:r>
              <a:rPr lang="it-IT" sz="2400" dirty="0" smtClean="0">
                <a:latin typeface="Comic Sans MS" pitchFamily="66" charset="0"/>
              </a:rPr>
              <a:t>in </a:t>
            </a:r>
            <a:r>
              <a:rPr lang="it-IT" sz="2400" dirty="0" smtClean="0">
                <a:solidFill>
                  <a:srgbClr val="FF0000"/>
                </a:solidFill>
                <a:latin typeface="Comic Sans MS" pitchFamily="66" charset="0"/>
              </a:rPr>
              <a:t>t2</a:t>
            </a:r>
            <a:endParaRPr lang="en-US" sz="3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1" name="CasellaDiTesto 30"/>
          <p:cNvSpPr txBox="1"/>
          <p:nvPr/>
        </p:nvSpPr>
        <p:spPr>
          <a:xfrm>
            <a:off x="179512" y="3573016"/>
            <a:ext cx="3816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Comic Sans MS" pitchFamily="66" charset="0"/>
              </a:rPr>
              <a:t>con il vincolo che i due robot devono essere sempre a </a:t>
            </a:r>
            <a:r>
              <a:rPr lang="it-IT" sz="2400" dirty="0" err="1" smtClean="0">
                <a:latin typeface="Comic Sans MS" pitchFamily="66" charset="0"/>
              </a:rPr>
              <a:t>distanaza</a:t>
            </a:r>
            <a:r>
              <a:rPr lang="it-IT" sz="2400" dirty="0" smtClean="0">
                <a:latin typeface="Comic Sans MS" pitchFamily="66" charset="0"/>
              </a:rPr>
              <a:t> almeno </a:t>
            </a:r>
            <a:r>
              <a:rPr lang="it-IT" sz="2400" dirty="0" smtClean="0">
                <a:solidFill>
                  <a:srgbClr val="3366FF"/>
                </a:solidFill>
                <a:latin typeface="Comic Sans MS" pitchFamily="66" charset="0"/>
              </a:rPr>
              <a:t>k</a:t>
            </a:r>
            <a:endParaRPr lang="en-US" sz="3200" dirty="0">
              <a:solidFill>
                <a:srgbClr val="3366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3" y="4027909"/>
            <a:ext cx="894397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488" y="1816927"/>
            <a:ext cx="896302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609600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3366FF"/>
                </a:solidFill>
                <a:latin typeface="Comic Sans MS" pitchFamily="66" charset="0"/>
                <a:ea typeface="+mj-ea"/>
                <a:cs typeface="+mj-cs"/>
              </a:rPr>
              <a:t>Un </a:t>
            </a:r>
            <a:r>
              <a:rPr lang="en-US" sz="3600" dirty="0" err="1" smtClean="0">
                <a:solidFill>
                  <a:srgbClr val="3366FF"/>
                </a:solidFill>
                <a:latin typeface="Comic Sans MS" pitchFamily="66" charset="0"/>
                <a:ea typeface="+mj-ea"/>
                <a:cs typeface="+mj-cs"/>
              </a:rPr>
              <a:t>esempio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80728"/>
            <a:ext cx="3168377" cy="3587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827584" y="5157192"/>
            <a:ext cx="1715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pre(v)</a:t>
            </a:r>
            <a:r>
              <a:rPr lang="en-US" dirty="0" smtClean="0">
                <a:latin typeface="Comic Sans MS" pitchFamily="66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post(v)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Ovale 6"/>
          <p:cNvSpPr/>
          <p:nvPr/>
        </p:nvSpPr>
        <p:spPr>
          <a:xfrm>
            <a:off x="1475656" y="5661248"/>
            <a:ext cx="432048" cy="432048"/>
          </a:xfrm>
          <a:prstGeom prst="ellipse">
            <a:avLst/>
          </a:prstGeom>
          <a:solidFill>
            <a:schemeClr val="accent1">
              <a:alpha val="29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sellaDiTesto 7"/>
          <p:cNvSpPr txBox="1"/>
          <p:nvPr/>
        </p:nvSpPr>
        <p:spPr>
          <a:xfrm>
            <a:off x="1515259" y="5589240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3366FF"/>
                </a:solidFill>
                <a:latin typeface="Comic Sans MS" pitchFamily="66" charset="0"/>
              </a:rPr>
              <a:t>v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123728" y="764704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16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835696" y="764704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1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827584" y="827420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11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539552" y="827420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2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3421994" y="827420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15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3133962" y="827420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12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467544" y="2771636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10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179512" y="2771636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3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2485890" y="269962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7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2197858" y="2699628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4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3862937" y="2439536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14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3574905" y="2439536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13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3870965" y="372977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3582933" y="3729774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8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2123728" y="406778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1835696" y="4067780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5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052736"/>
            <a:ext cx="3115714" cy="41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609600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err="1" smtClean="0">
                <a:solidFill>
                  <a:srgbClr val="3366FF"/>
                </a:solidFill>
                <a:latin typeface="Comic Sans MS" pitchFamily="66" charset="0"/>
                <a:ea typeface="+mj-ea"/>
                <a:cs typeface="+mj-cs"/>
              </a:rPr>
              <a:t>proprietà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052736"/>
            <a:ext cx="3115714" cy="41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CasellaDiTesto 24"/>
          <p:cNvSpPr txBox="1"/>
          <p:nvPr/>
        </p:nvSpPr>
        <p:spPr>
          <a:xfrm>
            <a:off x="35496" y="809417"/>
            <a:ext cx="52565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per </a:t>
            </a:r>
            <a:r>
              <a:rPr lang="en-US" sz="2000" dirty="0" err="1" smtClean="0">
                <a:latin typeface="Comic Sans MS" pitchFamily="66" charset="0"/>
              </a:rPr>
              <a:t>ogni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coppia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nodi</a:t>
            </a:r>
            <a:r>
              <a:rPr lang="en-US" sz="2000" dirty="0" smtClean="0">
                <a:latin typeface="Comic Sans MS" pitchFamily="66" charset="0"/>
              </a:rPr>
              <a:t> u e v, </a:t>
            </a:r>
            <a:r>
              <a:rPr lang="en-US" sz="2000" dirty="0" err="1" smtClean="0">
                <a:latin typeface="Comic Sans MS" pitchFamily="66" charset="0"/>
              </a:rPr>
              <a:t>gli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intervalli</a:t>
            </a:r>
            <a:r>
              <a:rPr lang="en-US" sz="2000" dirty="0" smtClean="0">
                <a:latin typeface="Comic Sans MS" pitchFamily="66" charset="0"/>
              </a:rPr>
              <a:t> </a:t>
            </a:r>
          </a:p>
          <a:p>
            <a:pPr algn="ctr"/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[pre(u),post(u)]</a:t>
            </a:r>
            <a:r>
              <a:rPr lang="en-US" sz="2000" dirty="0" smtClean="0">
                <a:latin typeface="Comic Sans MS" pitchFamily="66" charset="0"/>
              </a:rPr>
              <a:t> e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[pre(v),post(v)]</a:t>
            </a:r>
          </a:p>
          <a:p>
            <a:pPr algn="ctr"/>
            <a:r>
              <a:rPr lang="en-US" sz="2000" dirty="0" smtClean="0">
                <a:latin typeface="Comic Sans MS" pitchFamily="66" charset="0"/>
              </a:rPr>
              <a:t>o </a:t>
            </a:r>
            <a:r>
              <a:rPr lang="en-US" sz="2000" dirty="0" err="1" smtClean="0">
                <a:latin typeface="Comic Sans MS" pitchFamily="66" charset="0"/>
              </a:rPr>
              <a:t>sono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disgiunti</a:t>
            </a:r>
            <a:r>
              <a:rPr lang="en-US" sz="2000" dirty="0" smtClean="0">
                <a:latin typeface="Comic Sans MS" pitchFamily="66" charset="0"/>
              </a:rPr>
              <a:t> o </a:t>
            </a:r>
            <a:r>
              <a:rPr lang="en-US" sz="2000" dirty="0" err="1" smtClean="0">
                <a:latin typeface="Comic Sans MS" pitchFamily="66" charset="0"/>
              </a:rPr>
              <a:t>l’uno</a:t>
            </a:r>
            <a:r>
              <a:rPr lang="en-US" sz="2000" dirty="0" smtClean="0">
                <a:latin typeface="Comic Sans MS" pitchFamily="66" charset="0"/>
              </a:rPr>
              <a:t> è </a:t>
            </a:r>
            <a:r>
              <a:rPr lang="en-US" sz="2000" dirty="0" err="1" smtClean="0">
                <a:latin typeface="Comic Sans MS" pitchFamily="66" charset="0"/>
              </a:rPr>
              <a:t>contenuto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nell’altro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-36512" y="2708920"/>
            <a:ext cx="52565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u è </a:t>
            </a:r>
            <a:r>
              <a:rPr lang="en-US" sz="2000" dirty="0" err="1" smtClean="0">
                <a:latin typeface="Comic Sans MS" pitchFamily="66" charset="0"/>
              </a:rPr>
              <a:t>antenato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v </a:t>
            </a:r>
            <a:r>
              <a:rPr lang="en-US" sz="2000" dirty="0" err="1" smtClean="0">
                <a:latin typeface="Comic Sans MS" pitchFamily="66" charset="0"/>
              </a:rPr>
              <a:t>nell’albero</a:t>
            </a:r>
            <a:r>
              <a:rPr lang="en-US" sz="2000" dirty="0" smtClean="0">
                <a:latin typeface="Comic Sans MS" pitchFamily="66" charset="0"/>
              </a:rPr>
              <a:t> DFS, se </a:t>
            </a:r>
          </a:p>
          <a:p>
            <a:pPr algn="ctr"/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pre(u) &lt; pre(v) &lt; post(v) &lt; post(u)</a:t>
            </a:r>
            <a:r>
              <a:rPr lang="en-US" sz="2000" dirty="0" smtClean="0">
                <a:latin typeface="Comic Sans MS" pitchFamily="66" charset="0"/>
              </a:rPr>
              <a:t> </a:t>
            </a:r>
          </a:p>
          <a:p>
            <a:pPr algn="ctr"/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condizione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che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rappresentiamo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così</a:t>
            </a:r>
            <a:r>
              <a:rPr lang="en-US" sz="2000" dirty="0" smtClean="0">
                <a:latin typeface="Comic Sans MS" pitchFamily="66" charset="0"/>
              </a:rPr>
              <a:t>:</a:t>
            </a:r>
            <a:endParaRPr lang="en-US" sz="2000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915519"/>
            <a:ext cx="27527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CasellaDiTesto 26"/>
          <p:cNvSpPr txBox="1"/>
          <p:nvPr/>
        </p:nvSpPr>
        <p:spPr>
          <a:xfrm>
            <a:off x="1763688" y="5437673"/>
            <a:ext cx="52565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Comic Sans MS" pitchFamily="66" charset="0"/>
              </a:rPr>
              <a:t>possiamo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usare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</a:t>
            </a:r>
            <a:r>
              <a:rPr lang="en-US" sz="2000" dirty="0" smtClean="0">
                <a:latin typeface="Comic Sans MS" pitchFamily="66" charset="0"/>
              </a:rPr>
              <a:t> tempi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visita</a:t>
            </a:r>
            <a:r>
              <a:rPr lang="en-US" sz="2000" dirty="0" smtClean="0">
                <a:latin typeface="Comic Sans MS" pitchFamily="66" charset="0"/>
              </a:rPr>
              <a:t> per</a:t>
            </a:r>
          </a:p>
          <a:p>
            <a:pPr algn="ctr"/>
            <a:r>
              <a:rPr lang="en-US" sz="2000" dirty="0" err="1" smtClean="0">
                <a:latin typeface="Comic Sans MS" pitchFamily="66" charset="0"/>
              </a:rPr>
              <a:t>riconoscere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il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tipo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un </a:t>
            </a:r>
            <a:r>
              <a:rPr lang="en-US" sz="2000" dirty="0" err="1" smtClean="0">
                <a:latin typeface="Comic Sans MS" pitchFamily="66" charset="0"/>
              </a:rPr>
              <a:t>generico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arco</a:t>
            </a:r>
            <a:endParaRPr lang="en-US" sz="2000" dirty="0" smtClean="0">
              <a:latin typeface="Comic Sans MS" pitchFamily="66" charset="0"/>
            </a:endParaRPr>
          </a:p>
          <a:p>
            <a:pPr algn="ctr"/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u,v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) </a:t>
            </a:r>
            <a:r>
              <a:rPr lang="en-US" sz="2000" dirty="0" smtClean="0">
                <a:latin typeface="Comic Sans MS" pitchFamily="66" charset="0"/>
              </a:rPr>
              <a:t>del </a:t>
            </a:r>
            <a:r>
              <a:rPr lang="en-US" sz="2000" dirty="0" err="1" smtClean="0">
                <a:latin typeface="Comic Sans MS" pitchFamily="66" charset="0"/>
              </a:rPr>
              <a:t>grafo</a:t>
            </a:r>
            <a:r>
              <a:rPr lang="en-US" sz="2000" dirty="0" smtClean="0">
                <a:latin typeface="Comic Sans MS" pitchFamily="66" charset="0"/>
              </a:rPr>
              <a:t>?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634082"/>
          </a:xfrm>
        </p:spPr>
        <p:txBody>
          <a:bodyPr>
            <a:normAutofit fontScale="90000"/>
          </a:bodyPr>
          <a:lstStyle/>
          <a:p>
            <a:pPr lvl="0" algn="r">
              <a:defRPr/>
            </a:pPr>
            <a:r>
              <a:rPr lang="en-US" sz="3600" dirty="0" smtClean="0">
                <a:solidFill>
                  <a:srgbClr val="3366FF"/>
                </a:solidFill>
                <a:latin typeface="Comic Sans MS" pitchFamily="66" charset="0"/>
              </a:rPr>
              <a:t>…</a:t>
            </a:r>
            <a:r>
              <a:rPr lang="en-US" sz="3600" dirty="0" err="1" smtClean="0">
                <a:solidFill>
                  <a:srgbClr val="3366FF"/>
                </a:solidFill>
                <a:latin typeface="Comic Sans MS" pitchFamily="66" charset="0"/>
              </a:rPr>
              <a:t>riconoscere</a:t>
            </a:r>
            <a:r>
              <a:rPr lang="en-US" sz="36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rgbClr val="3366FF"/>
                </a:solidFill>
                <a:latin typeface="Comic Sans MS" pitchFamily="66" charset="0"/>
              </a:rPr>
              <a:t>i</a:t>
            </a:r>
            <a:r>
              <a:rPr lang="en-US" sz="3600" dirty="0" smtClean="0">
                <a:solidFill>
                  <a:srgbClr val="3366FF"/>
                </a:solidFill>
                <a:latin typeface="Comic Sans MS" pitchFamily="66" charset="0"/>
              </a:rPr>
              <a:t> tipi </a:t>
            </a:r>
            <a:r>
              <a:rPr lang="en-US" sz="3600" dirty="0" err="1" smtClean="0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sz="36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600" dirty="0" err="1" smtClean="0">
                <a:solidFill>
                  <a:srgbClr val="3366FF"/>
                </a:solidFill>
                <a:latin typeface="Comic Sans MS" pitchFamily="66" charset="0"/>
              </a:rPr>
              <a:t>arco</a:t>
            </a:r>
            <a:endParaRPr 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200" y="2221979"/>
            <a:ext cx="25146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0" y="1717923"/>
            <a:ext cx="313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pre/post</a:t>
            </a:r>
            <a:r>
              <a:rPr lang="en-US" sz="2000" dirty="0" smtClean="0">
                <a:latin typeface="Comic Sans MS" pitchFamily="66" charset="0"/>
              </a:rPr>
              <a:t> per </a:t>
            </a:r>
            <a:r>
              <a:rPr lang="en-US" sz="2000" dirty="0" err="1" smtClean="0">
                <a:latin typeface="Comic Sans MS" pitchFamily="66" charset="0"/>
              </a:rPr>
              <a:t>l’arco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(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u,v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)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131840" y="1717923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tipo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arco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131840" y="2221979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in </a:t>
            </a:r>
            <a:r>
              <a:rPr lang="en-US" sz="2000" dirty="0" err="1" smtClean="0">
                <a:latin typeface="Comic Sans MS" pitchFamily="66" charset="0"/>
              </a:rPr>
              <a:t>avanti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131840" y="3014067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Comic Sans MS" pitchFamily="66" charset="0"/>
              </a:rPr>
              <a:t>all’indietro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203848" y="3789040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Comic Sans MS" pitchFamily="66" charset="0"/>
              </a:rPr>
              <a:t>trasversali</a:t>
            </a:r>
            <a:endParaRPr lang="en-US" sz="2000" dirty="0">
              <a:latin typeface="Comic Sans MS" pitchFamily="66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052736"/>
            <a:ext cx="3115714" cy="41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ttangolo 10"/>
          <p:cNvSpPr/>
          <p:nvPr/>
        </p:nvSpPr>
        <p:spPr>
          <a:xfrm>
            <a:off x="107504" y="1556792"/>
            <a:ext cx="4752528" cy="3024336"/>
          </a:xfrm>
          <a:prstGeom prst="rect">
            <a:avLst/>
          </a:prstGeom>
          <a:noFill/>
          <a:ln w="444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cicli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, DAG e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ordinamenti</a:t>
            </a:r>
            <a:r>
              <a:rPr lang="en-US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topologici</a:t>
            </a:r>
            <a:endParaRPr lang="en-US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10492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riconoscere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la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presenza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di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un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ciclo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in un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grafo</a:t>
            </a:r>
            <a:r>
              <a:rPr lang="en-US" sz="32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rgbClr val="3366FF"/>
                </a:solidFill>
                <a:latin typeface="Comic Sans MS" pitchFamily="66" charset="0"/>
              </a:rPr>
              <a:t>diretto</a:t>
            </a:r>
            <a:endParaRPr lang="en-US" sz="32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95536" y="1055638"/>
            <a:ext cx="38164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C00000"/>
                </a:solidFill>
                <a:latin typeface="Comic Sans MS" pitchFamily="66" charset="0"/>
              </a:rPr>
              <a:t>Algoritmo</a:t>
            </a:r>
            <a:r>
              <a:rPr lang="en-US" sz="2400" dirty="0" smtClean="0">
                <a:solidFill>
                  <a:srgbClr val="C00000"/>
                </a:solidFill>
                <a:latin typeface="Comic Sans MS" pitchFamily="66" charset="0"/>
              </a:rPr>
              <a:t>:</a:t>
            </a:r>
            <a:r>
              <a:rPr lang="en-US" sz="2000" dirty="0" smtClean="0">
                <a:latin typeface="Comic Sans MS" pitchFamily="66" charset="0"/>
              </a:rPr>
              <a:t> </a:t>
            </a:r>
          </a:p>
          <a:p>
            <a:pPr algn="ctr"/>
            <a:r>
              <a:rPr lang="en-US" sz="2000" dirty="0" err="1" smtClean="0">
                <a:latin typeface="Comic Sans MS" pitchFamily="66" charset="0"/>
              </a:rPr>
              <a:t>fai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una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visita</a:t>
            </a:r>
            <a:r>
              <a:rPr lang="en-US" sz="2000" dirty="0" smtClean="0">
                <a:latin typeface="Comic Sans MS" pitchFamily="66" charset="0"/>
              </a:rPr>
              <a:t> DFS e </a:t>
            </a:r>
            <a:r>
              <a:rPr lang="en-US" sz="2000" dirty="0" err="1" smtClean="0">
                <a:latin typeface="Comic Sans MS" pitchFamily="66" charset="0"/>
              </a:rPr>
              <a:t>controlla</a:t>
            </a:r>
            <a:endParaRPr lang="en-US" sz="2000" dirty="0" smtClean="0">
              <a:latin typeface="Comic Sans MS" pitchFamily="66" charset="0"/>
            </a:endParaRPr>
          </a:p>
          <a:p>
            <a:pPr algn="ctr"/>
            <a:r>
              <a:rPr lang="en-US" sz="2000" dirty="0" smtClean="0">
                <a:latin typeface="Comic Sans MS" pitchFamily="66" charset="0"/>
              </a:rPr>
              <a:t> se </a:t>
            </a:r>
            <a:r>
              <a:rPr lang="en-US" sz="2000" dirty="0" err="1" smtClean="0">
                <a:latin typeface="Comic Sans MS" pitchFamily="66" charset="0"/>
              </a:rPr>
              <a:t>c’è</a:t>
            </a:r>
            <a:r>
              <a:rPr lang="en-US" sz="2000" dirty="0" smtClean="0">
                <a:latin typeface="Comic Sans MS" pitchFamily="66" charset="0"/>
              </a:rPr>
              <a:t> un </a:t>
            </a:r>
            <a:r>
              <a:rPr lang="en-US" sz="2000" dirty="0" err="1" smtClean="0">
                <a:latin typeface="Comic Sans MS" pitchFamily="66" charset="0"/>
              </a:rPr>
              <a:t>arco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all’indietro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323528" y="2596842"/>
            <a:ext cx="8280400" cy="864914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buNone/>
            </a:pPr>
            <a:r>
              <a:rPr lang="en-US" sz="2000" dirty="0" smtClean="0">
                <a:latin typeface="Comic Sans MS" pitchFamily="66" charset="0"/>
              </a:rPr>
              <a:t>Un </a:t>
            </a:r>
            <a:r>
              <a:rPr lang="en-US" sz="2000" dirty="0" err="1" smtClean="0">
                <a:latin typeface="Comic Sans MS" pitchFamily="66" charset="0"/>
              </a:rPr>
              <a:t>grafo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diretto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ha un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ciclo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se e solo se la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visita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DFS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rivela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un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arco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all’indietro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6" name="CasellaDiTesto 7"/>
          <p:cNvSpPr txBox="1">
            <a:spLocks noChangeArrowheads="1"/>
          </p:cNvSpPr>
          <p:nvPr/>
        </p:nvSpPr>
        <p:spPr bwMode="auto">
          <a:xfrm>
            <a:off x="6924053" y="2164794"/>
            <a:ext cx="16145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Proprietà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23528" y="3460938"/>
            <a:ext cx="7380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(</a:t>
            </a:r>
            <a:r>
              <a:rPr lang="en-US" sz="2000" dirty="0" smtClean="0">
                <a:latin typeface="Comic Sans MS" pitchFamily="66" charset="0"/>
                <a:sym typeface="Symbol"/>
              </a:rPr>
              <a:t></a:t>
            </a:r>
            <a:r>
              <a:rPr lang="en-US" sz="2000" dirty="0" smtClean="0">
                <a:latin typeface="Comic Sans MS" pitchFamily="66" charset="0"/>
              </a:rPr>
              <a:t>): se </a:t>
            </a:r>
            <a:r>
              <a:rPr lang="en-US" sz="2000" dirty="0" err="1" smtClean="0">
                <a:latin typeface="Comic Sans MS" pitchFamily="66" charset="0"/>
              </a:rPr>
              <a:t>c’è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arco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all’indietro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chiaramente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r>
              <a:rPr lang="en-US" sz="2000" dirty="0" smtClean="0">
                <a:latin typeface="Comic Sans MS" pitchFamily="66" charset="0"/>
              </a:rPr>
              <a:t> ha un </a:t>
            </a:r>
            <a:r>
              <a:rPr lang="en-US" sz="2000" dirty="0" err="1" smtClean="0">
                <a:latin typeface="Comic Sans MS" pitchFamily="66" charset="0"/>
              </a:rPr>
              <a:t>ciclo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23528" y="3964994"/>
            <a:ext cx="7380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(</a:t>
            </a:r>
            <a:r>
              <a:rPr lang="en-US" sz="2000" dirty="0" smtClean="0">
                <a:latin typeface="Comic Sans MS" pitchFamily="66" charset="0"/>
                <a:sym typeface="Symbol"/>
              </a:rPr>
              <a:t></a:t>
            </a:r>
            <a:r>
              <a:rPr lang="en-US" sz="2000" dirty="0" smtClean="0">
                <a:latin typeface="Comic Sans MS" pitchFamily="66" charset="0"/>
              </a:rPr>
              <a:t>): se </a:t>
            </a:r>
            <a:r>
              <a:rPr lang="en-US" sz="2000" dirty="0" err="1" smtClean="0">
                <a:latin typeface="Comic Sans MS" pitchFamily="66" charset="0"/>
              </a:rPr>
              <a:t>c’è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ciclo</a:t>
            </a:r>
            <a:r>
              <a:rPr lang="en-US" sz="2000" dirty="0" smtClean="0">
                <a:latin typeface="Comic Sans MS" pitchFamily="66" charset="0"/>
              </a:rPr>
              <a:t> &lt;v</a:t>
            </a:r>
            <a:r>
              <a:rPr lang="en-US" sz="2000" baseline="-25000" dirty="0" smtClean="0">
                <a:latin typeface="Comic Sans MS" pitchFamily="66" charset="0"/>
              </a:rPr>
              <a:t>0</a:t>
            </a:r>
            <a:r>
              <a:rPr lang="en-US" sz="2000" dirty="0" smtClean="0">
                <a:latin typeface="Comic Sans MS" pitchFamily="66" charset="0"/>
              </a:rPr>
              <a:t>,v</a:t>
            </a:r>
            <a:r>
              <a:rPr lang="en-US" sz="2000" baseline="-25000" dirty="0" smtClean="0">
                <a:latin typeface="Comic Sans MS" pitchFamily="66" charset="0"/>
              </a:rPr>
              <a:t>1</a:t>
            </a:r>
            <a:r>
              <a:rPr lang="en-US" sz="2000" dirty="0" smtClean="0">
                <a:latin typeface="Comic Sans MS" pitchFamily="66" charset="0"/>
              </a:rPr>
              <a:t>, …, </a:t>
            </a:r>
            <a:r>
              <a:rPr lang="en-US" sz="2000" dirty="0" err="1" smtClean="0">
                <a:latin typeface="Comic Sans MS" pitchFamily="66" charset="0"/>
              </a:rPr>
              <a:t>v</a:t>
            </a:r>
            <a:r>
              <a:rPr lang="en-US" sz="2000" baseline="-25000" dirty="0" err="1" smtClean="0">
                <a:latin typeface="Comic Sans MS" pitchFamily="66" charset="0"/>
              </a:rPr>
              <a:t>k</a:t>
            </a:r>
            <a:r>
              <a:rPr lang="en-US" sz="2000" dirty="0" smtClean="0">
                <a:latin typeface="Comic Sans MS" pitchFamily="66" charset="0"/>
              </a:rPr>
              <a:t>=v</a:t>
            </a:r>
            <a:r>
              <a:rPr lang="en-US" sz="2000" baseline="-25000" dirty="0" smtClean="0">
                <a:latin typeface="Comic Sans MS" pitchFamily="66" charset="0"/>
              </a:rPr>
              <a:t>0</a:t>
            </a:r>
            <a:r>
              <a:rPr lang="en-US" sz="2000" dirty="0" smtClean="0">
                <a:latin typeface="Comic Sans MS" pitchFamily="66" charset="0"/>
              </a:rPr>
              <a:t>&gt;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78177" y="4301345"/>
            <a:ext cx="7380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omic Sans MS" pitchFamily="66" charset="0"/>
              </a:rPr>
              <a:t>sia</a:t>
            </a:r>
            <a:r>
              <a:rPr lang="en-US" sz="2000" dirty="0" smtClean="0">
                <a:latin typeface="Comic Sans MS" pitchFamily="66" charset="0"/>
              </a:rPr>
              <a:t> v</a:t>
            </a:r>
            <a:r>
              <a:rPr lang="en-US" sz="2000" baseline="-25000" dirty="0" smtClean="0">
                <a:latin typeface="Comic Sans MS" pitchFamily="66" charset="0"/>
              </a:rPr>
              <a:t>i</a:t>
            </a:r>
            <a:r>
              <a:rPr lang="en-US" sz="2000" dirty="0" smtClean="0">
                <a:latin typeface="Comic Sans MS" pitchFamily="66" charset="0"/>
              </a:rPr>
              <a:t> è </a:t>
            </a:r>
            <a:r>
              <a:rPr lang="en-US" sz="2000" dirty="0" err="1" smtClean="0">
                <a:latin typeface="Comic Sans MS" pitchFamily="66" charset="0"/>
              </a:rPr>
              <a:t>il</a:t>
            </a:r>
            <a:r>
              <a:rPr lang="en-US" sz="2000" dirty="0" smtClean="0">
                <a:latin typeface="Comic Sans MS" pitchFamily="66" charset="0"/>
              </a:rPr>
              <a:t> primo </a:t>
            </a:r>
            <a:r>
              <a:rPr lang="en-US" sz="2000" dirty="0" err="1" smtClean="0">
                <a:latin typeface="Comic Sans MS" pitchFamily="66" charset="0"/>
              </a:rPr>
              <a:t>nodo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scoperto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nella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visita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67544" y="6432070"/>
            <a:ext cx="43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omic Sans MS" pitchFamily="66" charset="0"/>
              </a:rPr>
              <a:t>allora</a:t>
            </a:r>
            <a:r>
              <a:rPr lang="en-US" sz="2000" dirty="0" smtClean="0">
                <a:latin typeface="Comic Sans MS" pitchFamily="66" charset="0"/>
              </a:rPr>
              <a:t> (v</a:t>
            </a:r>
            <a:r>
              <a:rPr lang="en-US" sz="2000" baseline="-25000" dirty="0" smtClean="0">
                <a:latin typeface="Comic Sans MS" pitchFamily="66" charset="0"/>
              </a:rPr>
              <a:t>i-1</a:t>
            </a:r>
            <a:r>
              <a:rPr lang="en-US" sz="2000" dirty="0" smtClean="0">
                <a:latin typeface="Comic Sans MS" pitchFamily="66" charset="0"/>
              </a:rPr>
              <a:t>,v</a:t>
            </a:r>
            <a:r>
              <a:rPr lang="en-US" sz="2000" baseline="-25000" dirty="0" smtClean="0">
                <a:latin typeface="Comic Sans MS" pitchFamily="66" charset="0"/>
              </a:rPr>
              <a:t>i</a:t>
            </a:r>
            <a:r>
              <a:rPr lang="en-US" sz="2000" dirty="0" smtClean="0">
                <a:latin typeface="Comic Sans MS" pitchFamily="66" charset="0"/>
              </a:rPr>
              <a:t>) è un </a:t>
            </a:r>
            <a:r>
              <a:rPr lang="en-US" sz="2000" dirty="0" err="1" smtClean="0">
                <a:latin typeface="Comic Sans MS" pitchFamily="66" charset="0"/>
              </a:rPr>
              <a:t>arco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all’indietro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78177" y="4661385"/>
            <a:ext cx="7380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v</a:t>
            </a:r>
            <a:r>
              <a:rPr lang="en-US" sz="2000" baseline="-25000" dirty="0" smtClean="0">
                <a:latin typeface="Comic Sans MS" pitchFamily="66" charset="0"/>
              </a:rPr>
              <a:t>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termina</a:t>
            </a:r>
            <a:r>
              <a:rPr lang="en-US" sz="2000" dirty="0" smtClean="0">
                <a:latin typeface="Comic Sans MS" pitchFamily="66" charset="0"/>
              </a:rPr>
              <a:t> la </a:t>
            </a:r>
            <a:r>
              <a:rPr lang="en-US" sz="2000" dirty="0" err="1" smtClean="0">
                <a:latin typeface="Comic Sans MS" pitchFamily="66" charset="0"/>
              </a:rPr>
              <a:t>visita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dopo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che</a:t>
            </a:r>
            <a:r>
              <a:rPr lang="en-US" sz="2000" dirty="0" smtClean="0">
                <a:latin typeface="Comic Sans MS" pitchFamily="66" charset="0"/>
              </a:rPr>
              <a:t> v</a:t>
            </a:r>
            <a:r>
              <a:rPr lang="en-US" sz="2000" baseline="-25000" dirty="0" smtClean="0">
                <a:latin typeface="Comic Sans MS" pitchFamily="66" charset="0"/>
              </a:rPr>
              <a:t>i+1</a:t>
            </a:r>
            <a:r>
              <a:rPr lang="en-US" sz="2000" dirty="0" smtClean="0">
                <a:latin typeface="Comic Sans MS" pitchFamily="66" charset="0"/>
              </a:rPr>
              <a:t> ha </a:t>
            </a:r>
            <a:r>
              <a:rPr lang="en-US" sz="2000" dirty="0" err="1" smtClean="0">
                <a:latin typeface="Comic Sans MS" pitchFamily="66" charset="0"/>
              </a:rPr>
              <a:t>terminato</a:t>
            </a:r>
            <a:r>
              <a:rPr lang="en-US" sz="2000" dirty="0" smtClean="0">
                <a:latin typeface="Comic Sans MS" pitchFamily="66" charset="0"/>
              </a:rPr>
              <a:t> la </a:t>
            </a:r>
            <a:r>
              <a:rPr lang="en-US" sz="2000" dirty="0" err="1" smtClean="0">
                <a:latin typeface="Comic Sans MS" pitchFamily="66" charset="0"/>
              </a:rPr>
              <a:t>sua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78177" y="5053363"/>
            <a:ext cx="7380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v</a:t>
            </a:r>
            <a:r>
              <a:rPr lang="en-US" sz="2000" baseline="-25000" dirty="0" smtClean="0">
                <a:latin typeface="Comic Sans MS" pitchFamily="66" charset="0"/>
              </a:rPr>
              <a:t>i+1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termina</a:t>
            </a:r>
            <a:r>
              <a:rPr lang="en-US" sz="2000" dirty="0" smtClean="0">
                <a:latin typeface="Comic Sans MS" pitchFamily="66" charset="0"/>
              </a:rPr>
              <a:t> la </a:t>
            </a:r>
            <a:r>
              <a:rPr lang="en-US" sz="2000" dirty="0" err="1" smtClean="0">
                <a:latin typeface="Comic Sans MS" pitchFamily="66" charset="0"/>
              </a:rPr>
              <a:t>visita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dopo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che</a:t>
            </a:r>
            <a:r>
              <a:rPr lang="en-US" sz="2000" dirty="0" smtClean="0">
                <a:latin typeface="Comic Sans MS" pitchFamily="66" charset="0"/>
              </a:rPr>
              <a:t> v</a:t>
            </a:r>
            <a:r>
              <a:rPr lang="en-US" sz="2000" baseline="-25000" dirty="0" smtClean="0">
                <a:latin typeface="Comic Sans MS" pitchFamily="66" charset="0"/>
              </a:rPr>
              <a:t>i+2</a:t>
            </a:r>
            <a:r>
              <a:rPr lang="en-US" sz="2000" dirty="0" smtClean="0">
                <a:latin typeface="Comic Sans MS" pitchFamily="66" charset="0"/>
              </a:rPr>
              <a:t> ha </a:t>
            </a:r>
            <a:r>
              <a:rPr lang="en-US" sz="2000" dirty="0" err="1" smtClean="0">
                <a:latin typeface="Comic Sans MS" pitchFamily="66" charset="0"/>
              </a:rPr>
              <a:t>terminato</a:t>
            </a:r>
            <a:r>
              <a:rPr lang="en-US" sz="2000" dirty="0" smtClean="0">
                <a:latin typeface="Comic Sans MS" pitchFamily="66" charset="0"/>
              </a:rPr>
              <a:t> la </a:t>
            </a:r>
            <a:r>
              <a:rPr lang="en-US" sz="2000" dirty="0" err="1" smtClean="0">
                <a:latin typeface="Comic Sans MS" pitchFamily="66" charset="0"/>
              </a:rPr>
              <a:t>sua</a:t>
            </a:r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67544" y="5783998"/>
            <a:ext cx="7380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omic Sans MS" pitchFamily="66" charset="0"/>
              </a:rPr>
              <a:t>quindi</a:t>
            </a:r>
            <a:r>
              <a:rPr lang="en-US" sz="2000" dirty="0" smtClean="0">
                <a:latin typeface="Comic Sans MS" pitchFamily="66" charset="0"/>
              </a:rPr>
              <a:t>, per </a:t>
            </a:r>
            <a:r>
              <a:rPr lang="en-US" sz="2000" dirty="0" err="1" smtClean="0">
                <a:latin typeface="Comic Sans MS" pitchFamily="66" charset="0"/>
              </a:rPr>
              <a:t>transitività</a:t>
            </a:r>
            <a:r>
              <a:rPr lang="en-US" sz="2000" dirty="0" smtClean="0">
                <a:latin typeface="Comic Sans MS" pitchFamily="66" charset="0"/>
              </a:rPr>
              <a:t>, v</a:t>
            </a:r>
            <a:r>
              <a:rPr lang="en-US" sz="2000" baseline="-25000" dirty="0" smtClean="0">
                <a:latin typeface="Comic Sans MS" pitchFamily="66" charset="0"/>
              </a:rPr>
              <a:t>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termina</a:t>
            </a:r>
            <a:r>
              <a:rPr lang="en-US" sz="2000" dirty="0" smtClean="0">
                <a:latin typeface="Comic Sans MS" pitchFamily="66" charset="0"/>
              </a:rPr>
              <a:t> la </a:t>
            </a:r>
            <a:r>
              <a:rPr lang="en-US" sz="2000" dirty="0" err="1" smtClean="0">
                <a:latin typeface="Comic Sans MS" pitchFamily="66" charset="0"/>
              </a:rPr>
              <a:t>visita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dopo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che</a:t>
            </a:r>
            <a:r>
              <a:rPr lang="en-US" sz="2000" dirty="0" smtClean="0">
                <a:latin typeface="Comic Sans MS" pitchFamily="66" charset="0"/>
              </a:rPr>
              <a:t> v</a:t>
            </a:r>
            <a:r>
              <a:rPr lang="en-US" sz="2000" baseline="-25000" dirty="0" smtClean="0">
                <a:latin typeface="Comic Sans MS" pitchFamily="66" charset="0"/>
              </a:rPr>
              <a:t>i-1</a:t>
            </a:r>
            <a:r>
              <a:rPr lang="en-US" sz="2000" dirty="0" smtClean="0">
                <a:latin typeface="Comic Sans MS" pitchFamily="66" charset="0"/>
              </a:rPr>
              <a:t> ha </a:t>
            </a:r>
            <a:r>
              <a:rPr lang="en-US" sz="2000" dirty="0" err="1" smtClean="0">
                <a:latin typeface="Comic Sans MS" pitchFamily="66" charset="0"/>
              </a:rPr>
              <a:t>terminato</a:t>
            </a:r>
            <a:r>
              <a:rPr lang="en-US" sz="2000" dirty="0" smtClean="0">
                <a:latin typeface="Comic Sans MS" pitchFamily="66" charset="0"/>
              </a:rPr>
              <a:t> la </a:t>
            </a:r>
            <a:r>
              <a:rPr lang="en-US" sz="2000" dirty="0" err="1" smtClean="0">
                <a:latin typeface="Comic Sans MS" pitchFamily="66" charset="0"/>
              </a:rPr>
              <a:t>sua</a:t>
            </a:r>
            <a:endParaRPr lang="en-US" sz="2000" dirty="0" smtClean="0">
              <a:latin typeface="Comic Sans MS" pitchFamily="66" charset="0"/>
            </a:endParaRPr>
          </a:p>
        </p:txBody>
      </p:sp>
      <p:grpSp>
        <p:nvGrpSpPr>
          <p:cNvPr id="17" name="Gruppo 16"/>
          <p:cNvGrpSpPr/>
          <p:nvPr/>
        </p:nvGrpSpPr>
        <p:grpSpPr>
          <a:xfrm>
            <a:off x="1979712" y="5373216"/>
            <a:ext cx="216024" cy="451793"/>
            <a:chOff x="827584" y="5373216"/>
            <a:chExt cx="216024" cy="451793"/>
          </a:xfrm>
        </p:grpSpPr>
        <p:sp>
          <p:nvSpPr>
            <p:cNvPr id="14" name="CasellaDiTesto 13"/>
            <p:cNvSpPr txBox="1"/>
            <p:nvPr/>
          </p:nvSpPr>
          <p:spPr>
            <a:xfrm>
              <a:off x="827584" y="5373216"/>
              <a:ext cx="2160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mic Sans MS" pitchFamily="66" charset="0"/>
                </a:rPr>
                <a:t>.</a:t>
              </a:r>
            </a:p>
          </p:txBody>
        </p:sp>
        <p:sp>
          <p:nvSpPr>
            <p:cNvPr id="15" name="CasellaDiTesto 14"/>
            <p:cNvSpPr txBox="1"/>
            <p:nvPr/>
          </p:nvSpPr>
          <p:spPr>
            <a:xfrm>
              <a:off x="827584" y="5445224"/>
              <a:ext cx="2160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mic Sans MS" pitchFamily="66" charset="0"/>
                </a:rPr>
                <a:t>.</a:t>
              </a:r>
            </a:p>
          </p:txBody>
        </p:sp>
        <p:sp>
          <p:nvSpPr>
            <p:cNvPr id="16" name="CasellaDiTesto 15"/>
            <p:cNvSpPr txBox="1"/>
            <p:nvPr/>
          </p:nvSpPr>
          <p:spPr>
            <a:xfrm>
              <a:off x="827584" y="5517232"/>
              <a:ext cx="2160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Comic Sans MS" pitchFamily="66" charset="0"/>
                </a:rPr>
                <a:t>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3200" dirty="0"/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323528" y="908720"/>
            <a:ext cx="8280400" cy="864914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buNone/>
            </a:pPr>
            <a:r>
              <a:rPr lang="en-US" sz="2000" dirty="0" smtClean="0">
                <a:latin typeface="Comic Sans MS" pitchFamily="66" charset="0"/>
              </a:rPr>
              <a:t>Un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grafo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diretto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aciclico</a:t>
            </a:r>
            <a:r>
              <a:rPr lang="en-US" sz="2000" dirty="0" smtClean="0">
                <a:latin typeface="Comic Sans MS" pitchFamily="66" charset="0"/>
              </a:rPr>
              <a:t> (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DAG</a:t>
            </a:r>
            <a:r>
              <a:rPr lang="en-US" sz="2000" dirty="0" smtClean="0">
                <a:latin typeface="Comic Sans MS" pitchFamily="66" charset="0"/>
              </a:rPr>
              <a:t>) è un </a:t>
            </a:r>
            <a:r>
              <a:rPr lang="en-US" sz="2000" dirty="0" err="1" smtClean="0">
                <a:latin typeface="Comic Sans MS" pitchFamily="66" charset="0"/>
              </a:rPr>
              <a:t>grafo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diretto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G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che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non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contiene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cicli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diretti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)</a:t>
            </a:r>
            <a:r>
              <a:rPr lang="en-US" sz="2000" dirty="0" smtClean="0">
                <a:latin typeface="Comic Sans MS" pitchFamily="66" charset="0"/>
              </a:rPr>
              <a:t>.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6" name="CasellaDiTesto 7"/>
          <p:cNvSpPr txBox="1">
            <a:spLocks noChangeArrowheads="1"/>
          </p:cNvSpPr>
          <p:nvPr/>
        </p:nvSpPr>
        <p:spPr bwMode="auto">
          <a:xfrm>
            <a:off x="6924053" y="476672"/>
            <a:ext cx="19030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Definizione</a:t>
            </a:r>
            <a:r>
              <a:rPr lang="en-US" sz="24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323528" y="2708102"/>
            <a:ext cx="8280400" cy="1080938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buNone/>
            </a:pPr>
            <a:r>
              <a:rPr lang="en-US" sz="2000" dirty="0" smtClean="0">
                <a:latin typeface="Comic Sans MS" pitchFamily="66" charset="0"/>
              </a:rPr>
              <a:t>Un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ordinamento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3366FF"/>
                </a:solidFill>
                <a:latin typeface="Comic Sans MS" pitchFamily="66" charset="0"/>
              </a:rPr>
              <a:t>topologico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</a:t>
            </a:r>
            <a:r>
              <a:rPr lang="en-US" sz="2000" dirty="0" smtClean="0">
                <a:latin typeface="Comic Sans MS" pitchFamily="66" charset="0"/>
              </a:rPr>
              <a:t> un </a:t>
            </a:r>
            <a:r>
              <a:rPr lang="en-US" sz="2000" dirty="0" err="1" smtClean="0">
                <a:latin typeface="Comic Sans MS" pitchFamily="66" charset="0"/>
              </a:rPr>
              <a:t>grafo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diretto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rgbClr val="3366FF"/>
                </a:solidFill>
                <a:latin typeface="Comic Sans MS" pitchFamily="66" charset="0"/>
              </a:rPr>
              <a:t>G=(V,E)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è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una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funzione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</a:rPr>
              <a:t>biettiva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  <a:sym typeface="Symbol"/>
              </a:rPr>
              <a:t>:V 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  <a:sym typeface="Wingdings" pitchFamily="2" charset="2"/>
              </a:rPr>
              <a:t> {1,2,..,n} tale </a:t>
            </a:r>
            <a:r>
              <a:rPr lang="en-US" sz="2000" dirty="0" err="1" smtClean="0">
                <a:solidFill>
                  <a:schemeClr val="tx1"/>
                </a:solidFill>
                <a:latin typeface="Comic Sans MS" pitchFamily="66" charset="0"/>
                <a:sym typeface="Wingdings" pitchFamily="2" charset="2"/>
              </a:rPr>
              <a:t>che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per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ogni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arco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 (</a:t>
            </a:r>
            <a:r>
              <a:rPr lang="en-US" sz="2000" dirty="0" err="1" smtClean="0">
                <a:latin typeface="Comic Sans MS" pitchFamily="66" charset="0"/>
                <a:sym typeface="Wingdings" pitchFamily="2" charset="2"/>
              </a:rPr>
              <a:t>u,v</a:t>
            </a:r>
            <a:r>
              <a:rPr lang="en-US" sz="2000" dirty="0" smtClean="0">
                <a:latin typeface="Comic Sans MS" pitchFamily="66" charset="0"/>
                <a:sym typeface="Wingdings" pitchFamily="2" charset="2"/>
              </a:rPr>
              <a:t>) </a:t>
            </a:r>
            <a:r>
              <a:rPr lang="en-US" sz="2000" dirty="0" smtClean="0">
                <a:latin typeface="Comic Sans MS" pitchFamily="66" charset="0"/>
                <a:sym typeface="Symbol"/>
              </a:rPr>
              <a:t>E, (u)&lt;(v) </a:t>
            </a:r>
            <a:endParaRPr lang="en-US" sz="20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sp>
        <p:nvSpPr>
          <p:cNvPr id="11" name="CasellaDiTesto 7"/>
          <p:cNvSpPr txBox="1">
            <a:spLocks noChangeArrowheads="1"/>
          </p:cNvSpPr>
          <p:nvPr/>
        </p:nvSpPr>
        <p:spPr bwMode="auto">
          <a:xfrm>
            <a:off x="6924053" y="2276054"/>
            <a:ext cx="18117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dirty="0" err="1" smtClean="0">
                <a:solidFill>
                  <a:srgbClr val="3366FF"/>
                </a:solidFill>
                <a:latin typeface="Comic Sans MS" pitchFamily="66" charset="0"/>
              </a:rPr>
              <a:t>Definizione</a:t>
            </a:r>
            <a:endParaRPr lang="en-US" sz="2400" dirty="0">
              <a:solidFill>
                <a:srgbClr val="3366FF"/>
              </a:solidFill>
              <a:latin typeface="Comic Sans MS" pitchFamily="66" charset="0"/>
            </a:endParaRPr>
          </a:p>
        </p:txBody>
      </p:sp>
      <p:pic>
        <p:nvPicPr>
          <p:cNvPr id="8194" name="Picture 2" descr="http://www.cs.cornell.edu/courses/cs3110/2011sp/lectures/lec21-graphs/images/graph-order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6813" y="3933056"/>
            <a:ext cx="6653539" cy="2772308"/>
          </a:xfrm>
          <a:prstGeom prst="rect">
            <a:avLst/>
          </a:prstGeom>
          <a:noFill/>
        </p:spPr>
      </p:pic>
      <p:sp>
        <p:nvSpPr>
          <p:cNvPr id="12" name="CasellaDiTesto 11"/>
          <p:cNvSpPr txBox="1"/>
          <p:nvPr/>
        </p:nvSpPr>
        <p:spPr>
          <a:xfrm>
            <a:off x="3275856" y="6239053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sorgente</a:t>
            </a:r>
            <a:r>
              <a:rPr lang="en-US" dirty="0" smtClean="0">
                <a:latin typeface="Comic Sans MS" pitchFamily="66" charset="0"/>
              </a:rPr>
              <a:t>: solo </a:t>
            </a:r>
            <a:r>
              <a:rPr lang="en-US" dirty="0" err="1" smtClean="0">
                <a:latin typeface="Comic Sans MS" pitchFamily="66" charset="0"/>
              </a:rPr>
              <a:t>archi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uscenti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179512" y="6167045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3366FF"/>
                </a:solidFill>
                <a:latin typeface="Comic Sans MS" pitchFamily="66" charset="0"/>
              </a:rPr>
              <a:t>pozzo</a:t>
            </a:r>
            <a:r>
              <a:rPr lang="en-US" dirty="0" smtClean="0">
                <a:latin typeface="Comic Sans MS" pitchFamily="66" charset="0"/>
              </a:rPr>
              <a:t>: solo </a:t>
            </a:r>
            <a:r>
              <a:rPr lang="en-US" dirty="0" err="1" smtClean="0">
                <a:latin typeface="Comic Sans MS" pitchFamily="66" charset="0"/>
              </a:rPr>
              <a:t>archi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entranti</a:t>
            </a:r>
            <a:endParaRPr lang="en-US" dirty="0">
              <a:latin typeface="Comic Sans MS" pitchFamily="66" charset="0"/>
            </a:endParaRPr>
          </a:p>
        </p:txBody>
      </p:sp>
      <p:cxnSp>
        <p:nvCxnSpPr>
          <p:cNvPr id="15" name="Connettore 1 14"/>
          <p:cNvCxnSpPr/>
          <p:nvPr/>
        </p:nvCxnSpPr>
        <p:spPr>
          <a:xfrm>
            <a:off x="3059832" y="5877272"/>
            <a:ext cx="576064" cy="43204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/>
          <p:nvPr/>
        </p:nvCxnSpPr>
        <p:spPr>
          <a:xfrm flipV="1">
            <a:off x="827584" y="5877272"/>
            <a:ext cx="93610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2508</TotalTime>
  <Words>1336</Words>
  <Application>Microsoft Office PowerPoint</Application>
  <PresentationFormat>Presentazione su schermo (4:3)</PresentationFormat>
  <Paragraphs>305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37</vt:i4>
      </vt:variant>
    </vt:vector>
  </HeadingPairs>
  <TitlesOfParts>
    <vt:vector size="38" baseType="lpstr">
      <vt:lpstr>Tema di Office</vt:lpstr>
      <vt:lpstr>Usi (meno scontati) della visita DFS</vt:lpstr>
      <vt:lpstr>Informazioni utili: tenere il tempo</vt:lpstr>
      <vt:lpstr>quando non tutti i nodi sono raggiungibili dal punto di partenza</vt:lpstr>
      <vt:lpstr>Diapositiva 4</vt:lpstr>
      <vt:lpstr>Diapositiva 5</vt:lpstr>
      <vt:lpstr>…riconoscere i tipi di arco</vt:lpstr>
      <vt:lpstr>cicli, DAG e ordinamenti topologici</vt:lpstr>
      <vt:lpstr>riconoscere la presenza di un ciclo in un grafo diretto</vt:lpstr>
      <vt:lpstr>Diapositiva 9</vt:lpstr>
      <vt:lpstr>quali grafi (diretti) ammettono un ordinamento topologico?</vt:lpstr>
      <vt:lpstr>Diapositiva 11</vt:lpstr>
      <vt:lpstr>calcolare ordinamento topologico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componenti fortemente connesse</vt:lpstr>
      <vt:lpstr>Diapositiva 26</vt:lpstr>
      <vt:lpstr>come si possono calcolare le componenti fortemente connesse di un grafo diretto?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 (meno scontati) della visita DFS</dc:title>
  <dc:creator>Luciano</dc:creator>
  <cp:lastModifiedBy>Luciano</cp:lastModifiedBy>
  <cp:revision>86</cp:revision>
  <dcterms:created xsi:type="dcterms:W3CDTF">2013-03-05T17:51:33Z</dcterms:created>
  <dcterms:modified xsi:type="dcterms:W3CDTF">2016-03-08T11:00:25Z</dcterms:modified>
</cp:coreProperties>
</file>