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290" r:id="rId2"/>
    <p:sldId id="281" r:id="rId3"/>
    <p:sldId id="289" r:id="rId4"/>
    <p:sldId id="283" r:id="rId5"/>
    <p:sldId id="292" r:id="rId6"/>
    <p:sldId id="293" r:id="rId7"/>
    <p:sldId id="299" r:id="rId8"/>
    <p:sldId id="298" r:id="rId9"/>
    <p:sldId id="307" r:id="rId10"/>
    <p:sldId id="306" r:id="rId11"/>
    <p:sldId id="314" r:id="rId12"/>
    <p:sldId id="323" r:id="rId13"/>
    <p:sldId id="324" r:id="rId14"/>
    <p:sldId id="322" r:id="rId15"/>
    <p:sldId id="321" r:id="rId16"/>
    <p:sldId id="294" r:id="rId17"/>
    <p:sldId id="295" r:id="rId18"/>
    <p:sldId id="303" r:id="rId19"/>
    <p:sldId id="296" r:id="rId20"/>
    <p:sldId id="304" r:id="rId21"/>
    <p:sldId id="325" r:id="rId22"/>
    <p:sldId id="308" r:id="rId23"/>
    <p:sldId id="305" r:id="rId24"/>
    <p:sldId id="315" r:id="rId25"/>
    <p:sldId id="318" r:id="rId26"/>
    <p:sldId id="320" r:id="rId27"/>
    <p:sldId id="319" r:id="rId28"/>
    <p:sldId id="317" r:id="rId29"/>
    <p:sldId id="310" r:id="rId30"/>
    <p:sldId id="326" r:id="rId31"/>
    <p:sldId id="328" r:id="rId32"/>
    <p:sldId id="316" r:id="rId33"/>
    <p:sldId id="327" r:id="rId34"/>
    <p:sldId id="313" r:id="rId35"/>
    <p:sldId id="312" r:id="rId36"/>
    <p:sldId id="311" r:id="rId37"/>
    <p:sldId id="309" r:id="rId38"/>
    <p:sldId id="302" r:id="rId39"/>
    <p:sldId id="297" r:id="rId40"/>
    <p:sldId id="300" r:id="rId41"/>
    <p:sldId id="301" r:id="rId4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D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35" d="100"/>
          <a:sy n="135" d="100"/>
        </p:scale>
        <p:origin x="-72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notesMaster" Target="notesMasters/notesMaster1.xml"/><Relationship Id="rId44" Type="http://schemas.openxmlformats.org/officeDocument/2006/relationships/handoutMaster" Target="handoutMasters/handoutMaster1.xml"/><Relationship Id="rId45" Type="http://schemas.openxmlformats.org/officeDocument/2006/relationships/printerSettings" Target="printerSettings/printerSettings1.bin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4645C7-BFB0-C543-A089-735535D23DDB}" type="datetimeFigureOut">
              <a:rPr lang="en-US" smtClean="0"/>
              <a:t>21/03/19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B700B6-EE5F-C14E-8459-218B2B12D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78270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1BE0DD-770F-6A45-8991-18AB1CACEB32}" type="datetimeFigureOut">
              <a:rPr lang="en-US" smtClean="0"/>
              <a:t>21/03/19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2B0F22-1239-244B-9B3C-33DA37249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17266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 dirty="0"/>
          </a:p>
        </p:txBody>
      </p:sp>
      <p:sp>
        <p:nvSpPr>
          <p:cNvPr id="4" name="Segnaposto intestazion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pipo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69B95AA6-D52D-A441-91F3-CE6EEBAB21C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pipo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50859417-E954-BB45-A972-7EC305167DD2}" type="slidenum">
              <a:rPr lang="en-US"/>
              <a:pPr>
                <a:defRPr/>
              </a:pPr>
              <a:t>25</a:t>
            </a:fld>
            <a:endParaRPr lang="en-US"/>
          </a:p>
        </p:txBody>
      </p:sp>
      <p:sp>
        <p:nvSpPr>
          <p:cNvPr id="19457" name="Text Box 1"/>
          <p:cNvSpPr txBox="1">
            <a:spLocks noChangeArrowheads="1"/>
          </p:cNvSpPr>
          <p:nvPr/>
        </p:nvSpPr>
        <p:spPr bwMode="auto">
          <a:xfrm>
            <a:off x="955358" y="685800"/>
            <a:ext cx="4945747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4518" tIns="42259" rIns="84518" bIns="42259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19458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913889" y="4343401"/>
            <a:ext cx="5028688" cy="4116219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pipo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50859417-E954-BB45-A972-7EC305167DD2}" type="slidenum">
              <a:rPr lang="en-US"/>
              <a:pPr>
                <a:defRPr/>
              </a:pPr>
              <a:t>26</a:t>
            </a:fld>
            <a:endParaRPr lang="en-US"/>
          </a:p>
        </p:txBody>
      </p:sp>
      <p:sp>
        <p:nvSpPr>
          <p:cNvPr id="19457" name="Text Box 1"/>
          <p:cNvSpPr txBox="1">
            <a:spLocks noChangeArrowheads="1"/>
          </p:cNvSpPr>
          <p:nvPr/>
        </p:nvSpPr>
        <p:spPr bwMode="auto">
          <a:xfrm>
            <a:off x="955358" y="685800"/>
            <a:ext cx="4945747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4518" tIns="42259" rIns="84518" bIns="42259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19458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913889" y="4343401"/>
            <a:ext cx="5028688" cy="4116219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pipo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50859417-E954-BB45-A972-7EC305167DD2}" type="slidenum">
              <a:rPr lang="en-US"/>
              <a:pPr>
                <a:defRPr/>
              </a:pPr>
              <a:t>27</a:t>
            </a:fld>
            <a:endParaRPr lang="en-US"/>
          </a:p>
        </p:txBody>
      </p:sp>
      <p:sp>
        <p:nvSpPr>
          <p:cNvPr id="19457" name="Text Box 1"/>
          <p:cNvSpPr txBox="1">
            <a:spLocks noChangeArrowheads="1"/>
          </p:cNvSpPr>
          <p:nvPr/>
        </p:nvSpPr>
        <p:spPr bwMode="auto">
          <a:xfrm>
            <a:off x="955358" y="685800"/>
            <a:ext cx="4945747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4518" tIns="42259" rIns="84518" bIns="42259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19458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913889" y="4343401"/>
            <a:ext cx="5028688" cy="4116219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pipo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50859417-E954-BB45-A972-7EC305167DD2}" type="slidenum">
              <a:rPr lang="en-US"/>
              <a:pPr>
                <a:defRPr/>
              </a:pPr>
              <a:t>28</a:t>
            </a:fld>
            <a:endParaRPr lang="en-US"/>
          </a:p>
        </p:txBody>
      </p:sp>
      <p:sp>
        <p:nvSpPr>
          <p:cNvPr id="19457" name="Text Box 1"/>
          <p:cNvSpPr txBox="1">
            <a:spLocks noChangeArrowheads="1"/>
          </p:cNvSpPr>
          <p:nvPr/>
        </p:nvSpPr>
        <p:spPr bwMode="auto">
          <a:xfrm>
            <a:off x="955358" y="685800"/>
            <a:ext cx="4945747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4518" tIns="42259" rIns="84518" bIns="42259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19458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913889" y="4343401"/>
            <a:ext cx="5028688" cy="4116219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pipo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50859417-E954-BB45-A972-7EC305167DD2}" type="slidenum">
              <a:rPr lang="en-US"/>
              <a:pPr>
                <a:defRPr/>
              </a:pPr>
              <a:t>29</a:t>
            </a:fld>
            <a:endParaRPr lang="en-US"/>
          </a:p>
        </p:txBody>
      </p:sp>
      <p:sp>
        <p:nvSpPr>
          <p:cNvPr id="19457" name="Text Box 1"/>
          <p:cNvSpPr txBox="1">
            <a:spLocks noChangeArrowheads="1"/>
          </p:cNvSpPr>
          <p:nvPr/>
        </p:nvSpPr>
        <p:spPr bwMode="auto">
          <a:xfrm>
            <a:off x="955358" y="685800"/>
            <a:ext cx="4945747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4518" tIns="42259" rIns="84518" bIns="42259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19458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913889" y="4343401"/>
            <a:ext cx="5028688" cy="4116219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pipo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50859417-E954-BB45-A972-7EC305167DD2}" type="slidenum">
              <a:rPr lang="en-US"/>
              <a:pPr>
                <a:defRPr/>
              </a:pPr>
              <a:t>30</a:t>
            </a:fld>
            <a:endParaRPr lang="en-US"/>
          </a:p>
        </p:txBody>
      </p:sp>
      <p:sp>
        <p:nvSpPr>
          <p:cNvPr id="19457" name="Text Box 1"/>
          <p:cNvSpPr txBox="1">
            <a:spLocks noChangeArrowheads="1"/>
          </p:cNvSpPr>
          <p:nvPr/>
        </p:nvSpPr>
        <p:spPr bwMode="auto">
          <a:xfrm>
            <a:off x="955358" y="685800"/>
            <a:ext cx="4945747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4518" tIns="42259" rIns="84518" bIns="42259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19458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913889" y="4343401"/>
            <a:ext cx="5028688" cy="4116219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pipo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50859417-E954-BB45-A972-7EC305167DD2}" type="slidenum">
              <a:rPr lang="en-US"/>
              <a:pPr>
                <a:defRPr/>
              </a:pPr>
              <a:t>31</a:t>
            </a:fld>
            <a:endParaRPr lang="en-US"/>
          </a:p>
        </p:txBody>
      </p:sp>
      <p:sp>
        <p:nvSpPr>
          <p:cNvPr id="19457" name="Text Box 1"/>
          <p:cNvSpPr txBox="1">
            <a:spLocks noChangeArrowheads="1"/>
          </p:cNvSpPr>
          <p:nvPr/>
        </p:nvSpPr>
        <p:spPr bwMode="auto">
          <a:xfrm>
            <a:off x="955358" y="685800"/>
            <a:ext cx="4945747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4518" tIns="42259" rIns="84518" bIns="42259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19458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913889" y="4343401"/>
            <a:ext cx="5028688" cy="4116219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pipo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50859417-E954-BB45-A972-7EC305167DD2}" type="slidenum">
              <a:rPr lang="en-US"/>
              <a:pPr>
                <a:defRPr/>
              </a:pPr>
              <a:t>32</a:t>
            </a:fld>
            <a:endParaRPr lang="en-US"/>
          </a:p>
        </p:txBody>
      </p:sp>
      <p:sp>
        <p:nvSpPr>
          <p:cNvPr id="19457" name="Text Box 1"/>
          <p:cNvSpPr txBox="1">
            <a:spLocks noChangeArrowheads="1"/>
          </p:cNvSpPr>
          <p:nvPr/>
        </p:nvSpPr>
        <p:spPr bwMode="auto">
          <a:xfrm>
            <a:off x="955358" y="685800"/>
            <a:ext cx="4945747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4518" tIns="42259" rIns="84518" bIns="42259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19458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913889" y="4343401"/>
            <a:ext cx="5028688" cy="4116219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pipo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50859417-E954-BB45-A972-7EC305167DD2}" type="slidenum">
              <a:rPr lang="en-US"/>
              <a:pPr>
                <a:defRPr/>
              </a:pPr>
              <a:t>33</a:t>
            </a:fld>
            <a:endParaRPr lang="en-US"/>
          </a:p>
        </p:txBody>
      </p:sp>
      <p:sp>
        <p:nvSpPr>
          <p:cNvPr id="19457" name="Text Box 1"/>
          <p:cNvSpPr txBox="1">
            <a:spLocks noChangeArrowheads="1"/>
          </p:cNvSpPr>
          <p:nvPr/>
        </p:nvSpPr>
        <p:spPr bwMode="auto">
          <a:xfrm>
            <a:off x="955358" y="685800"/>
            <a:ext cx="4945747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4518" tIns="42259" rIns="84518" bIns="42259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19458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913889" y="4343401"/>
            <a:ext cx="5028688" cy="4116219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pipo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50859417-E954-BB45-A972-7EC305167DD2}" type="slidenum">
              <a:rPr lang="en-US"/>
              <a:pPr>
                <a:defRPr/>
              </a:pPr>
              <a:t>34</a:t>
            </a:fld>
            <a:endParaRPr lang="en-US"/>
          </a:p>
        </p:txBody>
      </p:sp>
      <p:sp>
        <p:nvSpPr>
          <p:cNvPr id="19457" name="Text Box 1"/>
          <p:cNvSpPr txBox="1">
            <a:spLocks noChangeArrowheads="1"/>
          </p:cNvSpPr>
          <p:nvPr/>
        </p:nvSpPr>
        <p:spPr bwMode="auto">
          <a:xfrm>
            <a:off x="955358" y="685800"/>
            <a:ext cx="4945747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4518" tIns="42259" rIns="84518" bIns="42259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19458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913889" y="4343401"/>
            <a:ext cx="5028688" cy="4116219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pipo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50859417-E954-BB45-A972-7EC305167DD2}" type="slidenum">
              <a:rPr lang="en-US"/>
              <a:pPr>
                <a:defRPr/>
              </a:pPr>
              <a:t>11</a:t>
            </a:fld>
            <a:endParaRPr lang="en-US"/>
          </a:p>
        </p:txBody>
      </p:sp>
      <p:sp>
        <p:nvSpPr>
          <p:cNvPr id="19457" name="Text Box 1"/>
          <p:cNvSpPr txBox="1">
            <a:spLocks noChangeArrowheads="1"/>
          </p:cNvSpPr>
          <p:nvPr/>
        </p:nvSpPr>
        <p:spPr bwMode="auto">
          <a:xfrm>
            <a:off x="955358" y="685800"/>
            <a:ext cx="4945747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4518" tIns="42259" rIns="84518" bIns="42259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19458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913889" y="4343401"/>
            <a:ext cx="5028688" cy="4116219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pipo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50859417-E954-BB45-A972-7EC305167DD2}" type="slidenum">
              <a:rPr lang="en-US"/>
              <a:pPr>
                <a:defRPr/>
              </a:pPr>
              <a:t>35</a:t>
            </a:fld>
            <a:endParaRPr lang="en-US"/>
          </a:p>
        </p:txBody>
      </p:sp>
      <p:sp>
        <p:nvSpPr>
          <p:cNvPr id="19457" name="Text Box 1"/>
          <p:cNvSpPr txBox="1">
            <a:spLocks noChangeArrowheads="1"/>
          </p:cNvSpPr>
          <p:nvPr/>
        </p:nvSpPr>
        <p:spPr bwMode="auto">
          <a:xfrm>
            <a:off x="955358" y="685800"/>
            <a:ext cx="4945747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4518" tIns="42259" rIns="84518" bIns="42259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19458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913889" y="4343401"/>
            <a:ext cx="5028688" cy="4116219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pipo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50859417-E954-BB45-A972-7EC305167DD2}" type="slidenum">
              <a:rPr lang="en-US"/>
              <a:pPr>
                <a:defRPr/>
              </a:pPr>
              <a:t>36</a:t>
            </a:fld>
            <a:endParaRPr lang="en-US"/>
          </a:p>
        </p:txBody>
      </p:sp>
      <p:sp>
        <p:nvSpPr>
          <p:cNvPr id="19457" name="Text Box 1"/>
          <p:cNvSpPr txBox="1">
            <a:spLocks noChangeArrowheads="1"/>
          </p:cNvSpPr>
          <p:nvPr/>
        </p:nvSpPr>
        <p:spPr bwMode="auto">
          <a:xfrm>
            <a:off x="955358" y="685800"/>
            <a:ext cx="4945747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4518" tIns="42259" rIns="84518" bIns="42259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19458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913889" y="4343401"/>
            <a:ext cx="5028688" cy="4116219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pipo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50859417-E954-BB45-A972-7EC305167DD2}" type="slidenum">
              <a:rPr lang="en-US"/>
              <a:pPr>
                <a:defRPr/>
              </a:pPr>
              <a:t>37</a:t>
            </a:fld>
            <a:endParaRPr lang="en-US"/>
          </a:p>
        </p:txBody>
      </p:sp>
      <p:sp>
        <p:nvSpPr>
          <p:cNvPr id="19457" name="Text Box 1"/>
          <p:cNvSpPr txBox="1">
            <a:spLocks noChangeArrowheads="1"/>
          </p:cNvSpPr>
          <p:nvPr/>
        </p:nvSpPr>
        <p:spPr bwMode="auto">
          <a:xfrm>
            <a:off x="955358" y="685800"/>
            <a:ext cx="4945747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4518" tIns="42259" rIns="84518" bIns="42259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19458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913889" y="4343401"/>
            <a:ext cx="5028688" cy="4116219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pipo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50859417-E954-BB45-A972-7EC305167DD2}" type="slidenum">
              <a:rPr lang="en-US"/>
              <a:pPr>
                <a:defRPr/>
              </a:pPr>
              <a:t>12</a:t>
            </a:fld>
            <a:endParaRPr lang="en-US"/>
          </a:p>
        </p:txBody>
      </p:sp>
      <p:sp>
        <p:nvSpPr>
          <p:cNvPr id="19457" name="Text Box 1"/>
          <p:cNvSpPr txBox="1">
            <a:spLocks noChangeArrowheads="1"/>
          </p:cNvSpPr>
          <p:nvPr/>
        </p:nvSpPr>
        <p:spPr bwMode="auto">
          <a:xfrm>
            <a:off x="955358" y="685800"/>
            <a:ext cx="4945747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4518" tIns="42259" rIns="84518" bIns="42259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19458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913889" y="4343401"/>
            <a:ext cx="5028688" cy="4116219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pipo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50859417-E954-BB45-A972-7EC305167DD2}" type="slidenum">
              <a:rPr lang="en-US"/>
              <a:pPr>
                <a:defRPr/>
              </a:pPr>
              <a:t>13</a:t>
            </a:fld>
            <a:endParaRPr lang="en-US"/>
          </a:p>
        </p:txBody>
      </p:sp>
      <p:sp>
        <p:nvSpPr>
          <p:cNvPr id="19457" name="Text Box 1"/>
          <p:cNvSpPr txBox="1">
            <a:spLocks noChangeArrowheads="1"/>
          </p:cNvSpPr>
          <p:nvPr/>
        </p:nvSpPr>
        <p:spPr bwMode="auto">
          <a:xfrm>
            <a:off x="955358" y="685800"/>
            <a:ext cx="4945747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4518" tIns="42259" rIns="84518" bIns="42259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19458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913889" y="4343401"/>
            <a:ext cx="5028688" cy="4116219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pipo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50859417-E954-BB45-A972-7EC305167DD2}" type="slidenum">
              <a:rPr lang="en-US"/>
              <a:pPr>
                <a:defRPr/>
              </a:pPr>
              <a:t>14</a:t>
            </a:fld>
            <a:endParaRPr lang="en-US"/>
          </a:p>
        </p:txBody>
      </p:sp>
      <p:sp>
        <p:nvSpPr>
          <p:cNvPr id="19457" name="Text Box 1"/>
          <p:cNvSpPr txBox="1">
            <a:spLocks noChangeArrowheads="1"/>
          </p:cNvSpPr>
          <p:nvPr/>
        </p:nvSpPr>
        <p:spPr bwMode="auto">
          <a:xfrm>
            <a:off x="955358" y="685800"/>
            <a:ext cx="4945747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4518" tIns="42259" rIns="84518" bIns="42259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19458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913889" y="4343401"/>
            <a:ext cx="5028688" cy="4116219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pipo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50859417-E954-BB45-A972-7EC305167DD2}" type="slidenum">
              <a:rPr lang="en-US"/>
              <a:pPr>
                <a:defRPr/>
              </a:pPr>
              <a:t>15</a:t>
            </a:fld>
            <a:endParaRPr lang="en-US"/>
          </a:p>
        </p:txBody>
      </p:sp>
      <p:sp>
        <p:nvSpPr>
          <p:cNvPr id="19457" name="Text Box 1"/>
          <p:cNvSpPr txBox="1">
            <a:spLocks noChangeArrowheads="1"/>
          </p:cNvSpPr>
          <p:nvPr/>
        </p:nvSpPr>
        <p:spPr bwMode="auto">
          <a:xfrm>
            <a:off x="955358" y="685800"/>
            <a:ext cx="4945747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4518" tIns="42259" rIns="84518" bIns="42259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19458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913889" y="4343401"/>
            <a:ext cx="5028688" cy="4116219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pipo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50859417-E954-BB45-A972-7EC305167DD2}" type="slidenum">
              <a:rPr lang="en-US"/>
              <a:pPr>
                <a:defRPr/>
              </a:pPr>
              <a:t>21</a:t>
            </a:fld>
            <a:endParaRPr lang="en-US"/>
          </a:p>
        </p:txBody>
      </p:sp>
      <p:sp>
        <p:nvSpPr>
          <p:cNvPr id="19457" name="Text Box 1"/>
          <p:cNvSpPr txBox="1">
            <a:spLocks noChangeArrowheads="1"/>
          </p:cNvSpPr>
          <p:nvPr/>
        </p:nvSpPr>
        <p:spPr bwMode="auto">
          <a:xfrm>
            <a:off x="955358" y="685800"/>
            <a:ext cx="4945747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4518" tIns="42259" rIns="84518" bIns="42259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19458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913889" y="4343401"/>
            <a:ext cx="5028688" cy="4116219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pipo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50859417-E954-BB45-A972-7EC305167DD2}" type="slidenum">
              <a:rPr lang="en-US"/>
              <a:pPr>
                <a:defRPr/>
              </a:pPr>
              <a:t>23</a:t>
            </a:fld>
            <a:endParaRPr lang="en-US"/>
          </a:p>
        </p:txBody>
      </p:sp>
      <p:sp>
        <p:nvSpPr>
          <p:cNvPr id="19457" name="Text Box 1"/>
          <p:cNvSpPr txBox="1">
            <a:spLocks noChangeArrowheads="1"/>
          </p:cNvSpPr>
          <p:nvPr/>
        </p:nvSpPr>
        <p:spPr bwMode="auto">
          <a:xfrm>
            <a:off x="955358" y="685800"/>
            <a:ext cx="4945747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4518" tIns="42259" rIns="84518" bIns="42259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19458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913889" y="4343401"/>
            <a:ext cx="5028688" cy="4116219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pipo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50859417-E954-BB45-A972-7EC305167DD2}" type="slidenum">
              <a:rPr lang="en-US"/>
              <a:pPr>
                <a:defRPr/>
              </a:pPr>
              <a:t>24</a:t>
            </a:fld>
            <a:endParaRPr lang="en-US"/>
          </a:p>
        </p:txBody>
      </p:sp>
      <p:sp>
        <p:nvSpPr>
          <p:cNvPr id="19457" name="Text Box 1"/>
          <p:cNvSpPr txBox="1">
            <a:spLocks noChangeArrowheads="1"/>
          </p:cNvSpPr>
          <p:nvPr/>
        </p:nvSpPr>
        <p:spPr bwMode="auto">
          <a:xfrm>
            <a:off x="955358" y="685800"/>
            <a:ext cx="4945747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4518" tIns="42259" rIns="84518" bIns="42259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19458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913889" y="4343401"/>
            <a:ext cx="5028688" cy="4116219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10/06/2015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salvatore.micciche@unipa.it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E8794-6E90-A34F-BAFC-C64E914C0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632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10/06/2015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salvatore.micciche@unipa.it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E8794-6E90-A34F-BAFC-C64E914C0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005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10/06/2015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salvatore.micciche@unipa.it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E8794-6E90-A34F-BAFC-C64E914C0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9998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8013" cy="1143000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410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10/06/2015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salvatore.micciche@unipa.it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E8794-6E90-A34F-BAFC-C64E914C0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444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10/06/2015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salvatore.micciche@unipa.it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E8794-6E90-A34F-BAFC-C64E914C0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640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10/06/2015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salvatore.micciche@unipa.it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E8794-6E90-A34F-BAFC-C64E914C0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707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10/06/2015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salvatore.micciche@unipa.it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E8794-6E90-A34F-BAFC-C64E914C0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296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10/06/2015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salvatore.micciche@unipa.it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E8794-6E90-A34F-BAFC-C64E914C0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781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10/06/2015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salvatore.micciche@unipa.it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E8794-6E90-A34F-BAFC-C64E914C0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699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10/06/2015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salvatore.micciche@unipa.it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E8794-6E90-A34F-BAFC-C64E914C0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802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10/06/2015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salvatore.micciche@unipa.it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E8794-6E90-A34F-BAFC-C64E914C0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053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10/06/2015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err="1" smtClean="0"/>
              <a:t>salvatore.micciche@unipa.it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0E8794-6E90-A34F-BAFC-C64E914C09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0385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4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5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6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4" Type="http://schemas.openxmlformats.org/officeDocument/2006/relationships/image" Target="../media/image48.emf"/><Relationship Id="rId5" Type="http://schemas.openxmlformats.org/officeDocument/2006/relationships/image" Target="../media/image49.emf"/><Relationship Id="rId6" Type="http://schemas.openxmlformats.org/officeDocument/2006/relationships/image" Target="../media/image50.emf"/><Relationship Id="rId7" Type="http://schemas.openxmlformats.org/officeDocument/2006/relationships/image" Target="../media/image51.emf"/><Relationship Id="rId8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file://localhost/Users/micciche/Desktop/PROGETTO_ECCELLENZA/CohenPhysRevLett.85.4626.pdf" TargetMode="External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jpeg"/><Relationship Id="rId5" Type="http://schemas.openxmlformats.org/officeDocument/2006/relationships/image" Target="../media/image69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6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2" descr="caravaggi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54" y="181051"/>
            <a:ext cx="1971353" cy="1869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2064737" y="-26988"/>
            <a:ext cx="5105400" cy="1371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lnSpc>
                <a:spcPct val="110000"/>
              </a:lnSpc>
              <a:defRPr/>
            </a:pPr>
            <a:r>
              <a:rPr 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Baskerville SemiBold" charset="0"/>
              </a:rPr>
              <a:t>Observatory of Complex Systems</a:t>
            </a:r>
            <a:endParaRPr lang="it-IT" sz="3200" dirty="0">
              <a:solidFill>
                <a:schemeClr val="tx1"/>
              </a:solidFill>
              <a:latin typeface="Comic Sans MS" charset="0"/>
            </a:endParaRPr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545848" y="1685752"/>
            <a:ext cx="4343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sz="2800" b="1" u="sng" dirty="0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urier New" charset="0"/>
                <a:cs typeface="+mn-cs"/>
              </a:rPr>
              <a:t>http://</a:t>
            </a:r>
            <a:r>
              <a:rPr lang="it-IT" sz="2800" b="1" u="sng" dirty="0" err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urier New" charset="0"/>
                <a:cs typeface="+mn-cs"/>
              </a:rPr>
              <a:t>ocs.unipa.it</a:t>
            </a:r>
            <a:endParaRPr lang="it-IT" sz="2000" dirty="0">
              <a:effectLst>
                <a:outerShdw blurRad="38100" dist="38100" dir="2700000" algn="tl">
                  <a:srgbClr val="FFFFFF"/>
                </a:outerShdw>
              </a:effectLst>
              <a:latin typeface="Courier" charset="0"/>
              <a:cs typeface="+mn-cs"/>
            </a:endParaRPr>
          </a:p>
        </p:txBody>
      </p:sp>
      <p:sp>
        <p:nvSpPr>
          <p:cNvPr id="5" name="Rectangle 15"/>
          <p:cNvSpPr>
            <a:spLocks noChangeArrowheads="1"/>
          </p:cNvSpPr>
          <p:nvPr/>
        </p:nvSpPr>
        <p:spPr bwMode="auto">
          <a:xfrm>
            <a:off x="0" y="4015247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3200" b="1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  <a:cs typeface="+mn-cs"/>
              </a:rPr>
              <a:t>S</a:t>
            </a:r>
            <a:r>
              <a:rPr lang="it-IT" sz="3200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  <a:cs typeface="+mn-cs"/>
              </a:rPr>
              <a:t>. </a:t>
            </a:r>
            <a:r>
              <a:rPr lang="it-IT" sz="3200" b="1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  <a:cs typeface="+mn-cs"/>
              </a:rPr>
              <a:t>Miccichè</a:t>
            </a:r>
          </a:p>
          <a:p>
            <a:pPr algn="ctr">
              <a:defRPr/>
            </a:pPr>
            <a:r>
              <a:rPr lang="it-IT" sz="1600" b="1" u="sng" dirty="0" err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urier New" charset="0"/>
              </a:rPr>
              <a:t>salvatore.micciche@unipa.it</a:t>
            </a:r>
            <a:endParaRPr lang="en-US" sz="1600" b="1" u="sng" dirty="0">
              <a:solidFill>
                <a:srgbClr val="3333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urier New" charset="0"/>
            </a:endParaRPr>
          </a:p>
        </p:txBody>
      </p:sp>
      <p:sp>
        <p:nvSpPr>
          <p:cNvPr id="6" name="Text Box 17"/>
          <p:cNvSpPr txBox="1">
            <a:spLocks noChangeArrowheads="1"/>
          </p:cNvSpPr>
          <p:nvPr/>
        </p:nvSpPr>
        <p:spPr bwMode="auto">
          <a:xfrm>
            <a:off x="323528" y="2780928"/>
            <a:ext cx="842493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6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ea typeface="ＭＳ Ｐゴシック" charset="0"/>
              </a:rPr>
              <a:t>A percolation approach for the detection of bottlenecks in air traffic networks</a:t>
            </a:r>
          </a:p>
        </p:txBody>
      </p:sp>
      <p:sp>
        <p:nvSpPr>
          <p:cNvPr id="7" name="Rectangle 21"/>
          <p:cNvSpPr>
            <a:spLocks noChangeArrowheads="1"/>
          </p:cNvSpPr>
          <p:nvPr/>
        </p:nvSpPr>
        <p:spPr bwMode="auto">
          <a:xfrm>
            <a:off x="-36512" y="5092947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dirty="0" err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  <a:cs typeface="+mn-cs"/>
              </a:rPr>
              <a:t>Università</a:t>
            </a:r>
            <a:r>
              <a:rPr lang="en-US" dirty="0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  <a:cs typeface="+mn-cs"/>
              </a:rPr>
              <a:t> </a:t>
            </a:r>
            <a:r>
              <a:rPr lang="en-US" dirty="0" err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  <a:cs typeface="+mn-cs"/>
              </a:rPr>
              <a:t>degli</a:t>
            </a:r>
            <a:r>
              <a:rPr lang="en-US" dirty="0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  <a:cs typeface="+mn-cs"/>
              </a:rPr>
              <a:t> </a:t>
            </a:r>
            <a:r>
              <a:rPr lang="en-US" dirty="0" err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  <a:cs typeface="+mn-cs"/>
              </a:rPr>
              <a:t>Studi</a:t>
            </a:r>
            <a:r>
              <a:rPr lang="en-US" dirty="0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  <a:cs typeface="+mn-cs"/>
              </a:rPr>
              <a:t> di Palermo</a:t>
            </a:r>
            <a:br>
              <a:rPr lang="en-US" dirty="0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  <a:cs typeface="+mn-cs"/>
              </a:rPr>
            </a:br>
            <a:r>
              <a:rPr lang="en-US" sz="2000" dirty="0" err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  <a:cs typeface="+mn-cs"/>
              </a:rPr>
              <a:t>Dipartimento</a:t>
            </a:r>
            <a:r>
              <a:rPr lang="en-US" sz="2000" dirty="0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  <a:cs typeface="+mn-cs"/>
              </a:rPr>
              <a:t> di </a:t>
            </a:r>
            <a:r>
              <a:rPr lang="en-US" sz="2000" dirty="0" err="1" smtClean="0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  <a:cs typeface="+mn-cs"/>
              </a:rPr>
              <a:t>Fisica</a:t>
            </a:r>
            <a:r>
              <a:rPr lang="en-US" sz="2000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  <a:cs typeface="+mn-cs"/>
              </a:rPr>
              <a:t> e </a:t>
            </a:r>
            <a:r>
              <a:rPr lang="en-US" sz="2000" dirty="0" err="1" smtClean="0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  <a:cs typeface="+mn-cs"/>
              </a:rPr>
              <a:t>Chimica</a:t>
            </a:r>
            <a:endParaRPr lang="it-IT" sz="1400" dirty="0">
              <a:solidFill>
                <a:srgbClr val="3333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charset="0"/>
              <a:cs typeface="+mn-cs"/>
            </a:endParaRPr>
          </a:p>
        </p:txBody>
      </p:sp>
      <p:sp>
        <p:nvSpPr>
          <p:cNvPr id="9" name="Rectangle 30"/>
          <p:cNvSpPr>
            <a:spLocks noChangeArrowheads="1"/>
          </p:cNvSpPr>
          <p:nvPr/>
        </p:nvSpPr>
        <p:spPr bwMode="auto">
          <a:xfrm>
            <a:off x="0" y="6042390"/>
            <a:ext cx="9144000" cy="5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it-IT" b="1" i="1" dirty="0">
                <a:solidFill>
                  <a:srgbClr val="008000"/>
                </a:solidFill>
                <a:latin typeface="Bookman Old Style" charset="0"/>
              </a:rPr>
              <a:t>Mathematical </a:t>
            </a:r>
            <a:r>
              <a:rPr lang="it-IT" b="1" i="1" dirty="0" err="1">
                <a:solidFill>
                  <a:srgbClr val="008000"/>
                </a:solidFill>
                <a:latin typeface="Bookman Old Style" charset="0"/>
              </a:rPr>
              <a:t>Models</a:t>
            </a:r>
            <a:r>
              <a:rPr lang="it-IT" b="1" i="1" dirty="0">
                <a:solidFill>
                  <a:srgbClr val="008000"/>
                </a:solidFill>
                <a:latin typeface="Bookman Old Style" charset="0"/>
              </a:rPr>
              <a:t> and </a:t>
            </a:r>
            <a:r>
              <a:rPr lang="it-IT" b="1" i="1" dirty="0" err="1">
                <a:solidFill>
                  <a:srgbClr val="008000"/>
                </a:solidFill>
                <a:latin typeface="Bookman Old Style" charset="0"/>
              </a:rPr>
              <a:t>Methods</a:t>
            </a:r>
            <a:r>
              <a:rPr lang="it-IT" b="1" i="1" dirty="0">
                <a:solidFill>
                  <a:srgbClr val="008000"/>
                </a:solidFill>
                <a:latin typeface="Bookman Old Style" charset="0"/>
              </a:rPr>
              <a:t> in Earth and Space </a:t>
            </a:r>
            <a:r>
              <a:rPr lang="it-IT" b="1" i="1" dirty="0" err="1" smtClean="0">
                <a:solidFill>
                  <a:srgbClr val="008000"/>
                </a:solidFill>
                <a:latin typeface="Bookman Old Style" charset="0"/>
              </a:rPr>
              <a:t>Sciences</a:t>
            </a:r>
            <a:endParaRPr lang="it-IT" b="1" i="1" dirty="0">
              <a:solidFill>
                <a:srgbClr val="008000"/>
              </a:solidFill>
              <a:latin typeface="Bookman Old Style" charset="0"/>
            </a:endParaRPr>
          </a:p>
          <a:p>
            <a:pPr algn="ctr">
              <a:defRPr/>
            </a:pPr>
            <a:r>
              <a:rPr lang="it-IT" sz="1800" b="1" i="1" dirty="0" smtClean="0">
                <a:solidFill>
                  <a:srgbClr val="008000"/>
                </a:solidFill>
                <a:latin typeface="Bookman Old Style" charset="0"/>
                <a:cs typeface="+mn-cs"/>
              </a:rPr>
              <a:t>Tor Vergata</a:t>
            </a:r>
            <a:r>
              <a:rPr lang="en-US" sz="1800" b="1" i="1" dirty="0" smtClean="0">
                <a:solidFill>
                  <a:srgbClr val="008000"/>
                </a:solidFill>
                <a:latin typeface="Bookman Old Style" charset="0"/>
                <a:cs typeface="+mn-cs"/>
              </a:rPr>
              <a:t>, </a:t>
            </a:r>
            <a:r>
              <a:rPr lang="en-US" b="1" i="1" dirty="0" smtClean="0">
                <a:solidFill>
                  <a:srgbClr val="008000"/>
                </a:solidFill>
                <a:latin typeface="Bookman Old Style" charset="0"/>
              </a:rPr>
              <a:t>21 M</a:t>
            </a:r>
            <a:r>
              <a:rPr lang="en-US" sz="1800" b="1" i="1" dirty="0" smtClean="0">
                <a:solidFill>
                  <a:srgbClr val="008000"/>
                </a:solidFill>
                <a:latin typeface="Bookman Old Style" charset="0"/>
                <a:cs typeface="+mn-cs"/>
              </a:rPr>
              <a:t>arch 2019 </a:t>
            </a:r>
            <a:endParaRPr lang="it-IT" sz="1800" b="1" i="1" dirty="0">
              <a:solidFill>
                <a:srgbClr val="008000"/>
              </a:solidFill>
              <a:latin typeface="Bookman Old Style" charset="0"/>
              <a:cs typeface="+mn-cs"/>
            </a:endParaRPr>
          </a:p>
        </p:txBody>
      </p:sp>
      <p:pic>
        <p:nvPicPr>
          <p:cNvPr id="15" name="Picture 10" descr="Logo_DiFC_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811" y="181051"/>
            <a:ext cx="2002072" cy="116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611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piè di pagina 4"/>
          <p:cNvSpPr txBox="1">
            <a:spLocks/>
          </p:cNvSpPr>
          <p:nvPr/>
        </p:nvSpPr>
        <p:spPr>
          <a:xfrm>
            <a:off x="457201" y="6567356"/>
            <a:ext cx="3896435" cy="252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 smtClean="0">
                <a:solidFill>
                  <a:schemeClr val="bg1"/>
                </a:solidFill>
              </a:rPr>
              <a:t>APAPT WP-5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3" name="AutoShape 1"/>
          <p:cNvSpPr>
            <a:spLocks noChangeArrowheads="1"/>
          </p:cNvSpPr>
          <p:nvPr/>
        </p:nvSpPr>
        <p:spPr bwMode="auto">
          <a:xfrm>
            <a:off x="362832" y="0"/>
            <a:ext cx="8229600" cy="666466"/>
          </a:xfrm>
          <a:custGeom>
            <a:avLst/>
            <a:gdLst>
              <a:gd name="G0" fmla="*/ 22860 1 2"/>
              <a:gd name="G1" fmla="*/ 1403 1 2"/>
              <a:gd name="G2" fmla="+- 1403 0 0"/>
              <a:gd name="G3" fmla="+- 22860 0 0"/>
              <a:gd name="T0" fmla="*/ 0 w 22860"/>
              <a:gd name="T1" fmla="*/ 0 h 1403"/>
              <a:gd name="T2" fmla="*/ G3 w 22860"/>
              <a:gd name="T3" fmla="*/ G2 h 1403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22860" h="1403">
                <a:moveTo>
                  <a:pt x="0" y="0"/>
                </a:moveTo>
                <a:lnTo>
                  <a:pt x="22860" y="0"/>
                </a:lnTo>
                <a:lnTo>
                  <a:pt x="22860" y="1403"/>
                </a:lnTo>
                <a:lnTo>
                  <a:pt x="0" y="1403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algn="ctr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r>
              <a:rPr lang="en-US" sz="36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ea typeface="ＭＳ Ｐゴシック" charset="0"/>
              </a:rPr>
              <a:t>Aggregation</a:t>
            </a:r>
            <a:endParaRPr lang="en-US" sz="3600" b="1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" charset="0"/>
              <a:ea typeface="ＭＳ Ｐゴシック" charset="0"/>
            </a:endParaRPr>
          </a:p>
        </p:txBody>
      </p:sp>
      <p:pic>
        <p:nvPicPr>
          <p:cNvPr id="4" name="Picture 3" descr="pallozzi_sicili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32" y="830385"/>
            <a:ext cx="4428605" cy="2842846"/>
          </a:xfrm>
          <a:prstGeom prst="rect">
            <a:avLst/>
          </a:prstGeom>
        </p:spPr>
      </p:pic>
      <p:pic>
        <p:nvPicPr>
          <p:cNvPr id="6" name="Picture 5" descr="nvps_sicil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463" y="3647382"/>
            <a:ext cx="4396154" cy="281005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215172" y="1853979"/>
            <a:ext cx="2031125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b="1" dirty="0" err="1" smtClean="0">
                <a:solidFill>
                  <a:srgbClr val="FF0000"/>
                </a:solidFill>
                <a:latin typeface="Times"/>
                <a:cs typeface="Times"/>
              </a:rPr>
              <a:t>Agg-NVPs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8" name="Left Arrow 7"/>
          <p:cNvSpPr/>
          <p:nvPr/>
        </p:nvSpPr>
        <p:spPr>
          <a:xfrm>
            <a:off x="4806462" y="1931181"/>
            <a:ext cx="978408" cy="48463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2647462" y="4689231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053110" y="4589087"/>
            <a:ext cx="1187745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b="1" dirty="0" err="1" smtClean="0">
                <a:solidFill>
                  <a:srgbClr val="FF0000"/>
                </a:solidFill>
                <a:latin typeface="Times"/>
                <a:cs typeface="Times"/>
              </a:rPr>
              <a:t>NVPs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252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1"/>
          <p:cNvSpPr>
            <a:spLocks noChangeArrowheads="1"/>
          </p:cNvSpPr>
          <p:nvPr/>
        </p:nvSpPr>
        <p:spPr bwMode="auto">
          <a:xfrm>
            <a:off x="0" y="27812"/>
            <a:ext cx="9121559" cy="676379"/>
          </a:xfrm>
          <a:custGeom>
            <a:avLst/>
            <a:gdLst>
              <a:gd name="G0" fmla="*/ 22860 1 2"/>
              <a:gd name="G1" fmla="*/ 1403 1 2"/>
              <a:gd name="G2" fmla="+- 1403 0 0"/>
              <a:gd name="G3" fmla="+- 22860 0 0"/>
              <a:gd name="T0" fmla="*/ 0 w 22860"/>
              <a:gd name="T1" fmla="*/ 0 h 1403"/>
              <a:gd name="T2" fmla="*/ G3 w 22860"/>
              <a:gd name="T3" fmla="*/ G2 h 1403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22860" h="1403">
                <a:moveTo>
                  <a:pt x="0" y="0"/>
                </a:moveTo>
                <a:lnTo>
                  <a:pt x="22860" y="0"/>
                </a:lnTo>
                <a:lnTo>
                  <a:pt x="22860" y="1403"/>
                </a:lnTo>
                <a:lnTo>
                  <a:pt x="0" y="1403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algn="ctr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r>
              <a:rPr lang="en-US" sz="36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ea typeface="ＭＳ Ｐゴシック" charset="0"/>
              </a:rPr>
              <a:t>Percolation</a:t>
            </a:r>
            <a:endParaRPr lang="en-US" sz="3600" b="1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" charset="0"/>
              <a:ea typeface="ＭＳ Ｐゴシック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8665" y="1466191"/>
            <a:ext cx="513644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ea typeface="ＭＳ Ｐゴシック" charset="0"/>
              </a:rPr>
              <a:t>Percolation 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ea typeface="ＭＳ Ｐゴシック" charset="0"/>
              </a:rPr>
              <a:t>is the phenomenon by which a flow (of water) goes through a porous medium.</a:t>
            </a:r>
          </a:p>
        </p:txBody>
      </p:sp>
      <p:pic>
        <p:nvPicPr>
          <p:cNvPr id="4" name="Picture 3" descr="percolation_ex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9" y="4001093"/>
            <a:ext cx="3643018" cy="28163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41704" y="5801591"/>
            <a:ext cx="22104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</a:t>
            </a:r>
            <a:r>
              <a:rPr lang="en-US" dirty="0" smtClean="0"/>
              <a:t>uch fraction is called </a:t>
            </a:r>
          </a:p>
          <a:p>
            <a:pPr algn="ctr"/>
            <a:r>
              <a:rPr lang="en-US" b="1" i="1" dirty="0"/>
              <a:t>o</a:t>
            </a:r>
            <a:r>
              <a:rPr lang="en-US" b="1" i="1" dirty="0" smtClean="0"/>
              <a:t>rder parameter</a:t>
            </a:r>
            <a:endParaRPr lang="en-US" b="1" i="1" dirty="0"/>
          </a:p>
        </p:txBody>
      </p:sp>
      <p:sp>
        <p:nvSpPr>
          <p:cNvPr id="7" name="TextBox 6"/>
          <p:cNvSpPr txBox="1"/>
          <p:nvPr/>
        </p:nvSpPr>
        <p:spPr>
          <a:xfrm>
            <a:off x="6829778" y="5973703"/>
            <a:ext cx="1615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</a:t>
            </a:r>
            <a:r>
              <a:rPr lang="en-US" dirty="0" smtClean="0"/>
              <a:t>=</a:t>
            </a:r>
            <a:r>
              <a:rPr lang="en-US" dirty="0" err="1" smtClean="0"/>
              <a:t>V</a:t>
            </a:r>
            <a:r>
              <a:rPr lang="en-US" baseline="-25000" dirty="0" err="1" smtClean="0"/>
              <a:t>cavity</a:t>
            </a:r>
            <a:r>
              <a:rPr lang="en-US" dirty="0" smtClean="0"/>
              <a:t>/</a:t>
            </a:r>
            <a:r>
              <a:rPr lang="en-US" dirty="0" err="1" smtClean="0"/>
              <a:t>V</a:t>
            </a:r>
            <a:r>
              <a:rPr lang="en-US" baseline="-25000" dirty="0" err="1" smtClean="0"/>
              <a:t>medium</a:t>
            </a:r>
            <a:endParaRPr lang="en-US" baseline="-25000" dirty="0"/>
          </a:p>
        </p:txBody>
      </p:sp>
      <p:sp>
        <p:nvSpPr>
          <p:cNvPr id="8" name="Rectangle 7"/>
          <p:cNvSpPr/>
          <p:nvPr/>
        </p:nvSpPr>
        <p:spPr>
          <a:xfrm>
            <a:off x="3838222" y="4086519"/>
            <a:ext cx="517407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/>
              <a:t>Formally</a:t>
            </a:r>
            <a:r>
              <a:rPr lang="en-US" dirty="0"/>
              <a:t>: let us consider a rock which has many small cavities. Let us randomly place spherical cavities of radius r in a medium, allowing them to overlap. At what volume fraction of cavities is water able to travel arbitrarily long distances through the medium?</a:t>
            </a:r>
          </a:p>
        </p:txBody>
      </p:sp>
      <p:pic>
        <p:nvPicPr>
          <p:cNvPr id="9" name="Picture 8" descr="Moka_Animation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330" y="276519"/>
            <a:ext cx="32893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79532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1"/>
          <p:cNvSpPr>
            <a:spLocks noChangeArrowheads="1"/>
          </p:cNvSpPr>
          <p:nvPr/>
        </p:nvSpPr>
        <p:spPr bwMode="auto">
          <a:xfrm>
            <a:off x="0" y="27812"/>
            <a:ext cx="9121559" cy="676379"/>
          </a:xfrm>
          <a:custGeom>
            <a:avLst/>
            <a:gdLst>
              <a:gd name="G0" fmla="*/ 22860 1 2"/>
              <a:gd name="G1" fmla="*/ 1403 1 2"/>
              <a:gd name="G2" fmla="+- 1403 0 0"/>
              <a:gd name="G3" fmla="+- 22860 0 0"/>
              <a:gd name="T0" fmla="*/ 0 w 22860"/>
              <a:gd name="T1" fmla="*/ 0 h 1403"/>
              <a:gd name="T2" fmla="*/ G3 w 22860"/>
              <a:gd name="T3" fmla="*/ G2 h 1403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22860" h="1403">
                <a:moveTo>
                  <a:pt x="0" y="0"/>
                </a:moveTo>
                <a:lnTo>
                  <a:pt x="22860" y="0"/>
                </a:lnTo>
                <a:lnTo>
                  <a:pt x="22860" y="1403"/>
                </a:lnTo>
                <a:lnTo>
                  <a:pt x="0" y="1403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algn="ctr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r>
              <a:rPr lang="en-US" sz="36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ea typeface="ＭＳ Ｐゴシック" charset="0"/>
              </a:rPr>
              <a:t>Percolation</a:t>
            </a:r>
            <a:endParaRPr lang="en-US" sz="3600" b="1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" charset="0"/>
              <a:ea typeface="ＭＳ Ｐゴシック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2815" y="1061672"/>
            <a:ext cx="5851407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In our previous example we considered cavities distributed arbitrarily through space. It was an example of what is called continuum percolation. </a:t>
            </a:r>
            <a:endParaRPr lang="en-US" dirty="0" smtClean="0"/>
          </a:p>
          <a:p>
            <a:pPr algn="just"/>
            <a:endParaRPr lang="en-US" dirty="0"/>
          </a:p>
          <a:p>
            <a:pPr algn="just"/>
            <a:r>
              <a:rPr lang="en-US" dirty="0" smtClean="0"/>
              <a:t>Most </a:t>
            </a:r>
            <a:r>
              <a:rPr lang="en-US" dirty="0"/>
              <a:t>of the percolation theory written down so far deals with percolation on lattices. For instance, consider a square grid.  The chance that a given square is a “cavity” is a fixed probability, </a:t>
            </a:r>
            <a:r>
              <a:rPr lang="en-US" dirty="0" smtClean="0"/>
              <a:t>q.</a:t>
            </a:r>
          </a:p>
          <a:p>
            <a:pPr algn="just"/>
            <a:endParaRPr lang="en-US" dirty="0"/>
          </a:p>
          <a:p>
            <a:pPr algn="just"/>
            <a:r>
              <a:rPr lang="en-US" dirty="0" smtClean="0"/>
              <a:t>The question is: </a:t>
            </a:r>
            <a:r>
              <a:rPr lang="en-US" b="1" i="1" dirty="0" smtClean="0"/>
              <a:t>what is the value of q such that one can go from one side of the lattice to another?</a:t>
            </a:r>
            <a:endParaRPr lang="en-US" b="1" i="1" dirty="0"/>
          </a:p>
        </p:txBody>
      </p:sp>
      <p:sp>
        <p:nvSpPr>
          <p:cNvPr id="9" name="Rectangle 8"/>
          <p:cNvSpPr/>
          <p:nvPr/>
        </p:nvSpPr>
        <p:spPr>
          <a:xfrm>
            <a:off x="555037" y="519689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dirty="0" smtClean="0"/>
              <a:t>There is a general consensus that the </a:t>
            </a:r>
            <a:r>
              <a:rPr lang="en-US" dirty="0"/>
              <a:t>percolation threshold on the square lattice is:</a:t>
            </a:r>
          </a:p>
          <a:p>
            <a:pPr algn="ctr"/>
            <a:r>
              <a:rPr lang="is-IS" b="1" dirty="0" smtClean="0"/>
              <a:t>q</a:t>
            </a:r>
            <a:r>
              <a:rPr lang="is-IS" b="1" baseline="-25000" dirty="0" smtClean="0"/>
              <a:t>c</a:t>
            </a:r>
            <a:r>
              <a:rPr lang="is-IS" b="1" dirty="0" smtClean="0"/>
              <a:t> </a:t>
            </a:r>
            <a:r>
              <a:rPr lang="is-IS" b="1" dirty="0"/>
              <a:t> = </a:t>
            </a:r>
            <a:r>
              <a:rPr lang="is-IS" b="1" dirty="0" smtClean="0"/>
              <a:t>0.59274605</a:t>
            </a:r>
            <a:endParaRPr lang="is-IS" b="1" dirty="0"/>
          </a:p>
        </p:txBody>
      </p:sp>
      <p:pic>
        <p:nvPicPr>
          <p:cNvPr id="10" name="Picture 9" descr="percolation_squar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370" y="846667"/>
            <a:ext cx="2748997" cy="598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0368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rcolationcod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86" y="1337734"/>
            <a:ext cx="3917694" cy="5211704"/>
          </a:xfrm>
          <a:prstGeom prst="rect">
            <a:avLst/>
          </a:prstGeom>
        </p:spPr>
      </p:pic>
      <p:sp>
        <p:nvSpPr>
          <p:cNvPr id="5" name="AutoShape 1"/>
          <p:cNvSpPr>
            <a:spLocks noChangeArrowheads="1"/>
          </p:cNvSpPr>
          <p:nvPr/>
        </p:nvSpPr>
        <p:spPr bwMode="auto">
          <a:xfrm>
            <a:off x="0" y="27812"/>
            <a:ext cx="9121559" cy="676379"/>
          </a:xfrm>
          <a:custGeom>
            <a:avLst/>
            <a:gdLst>
              <a:gd name="G0" fmla="*/ 22860 1 2"/>
              <a:gd name="G1" fmla="*/ 1403 1 2"/>
              <a:gd name="G2" fmla="+- 1403 0 0"/>
              <a:gd name="G3" fmla="+- 22860 0 0"/>
              <a:gd name="T0" fmla="*/ 0 w 22860"/>
              <a:gd name="T1" fmla="*/ 0 h 1403"/>
              <a:gd name="T2" fmla="*/ G3 w 22860"/>
              <a:gd name="T3" fmla="*/ G2 h 1403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22860" h="1403">
                <a:moveTo>
                  <a:pt x="0" y="0"/>
                </a:moveTo>
                <a:lnTo>
                  <a:pt x="22860" y="0"/>
                </a:lnTo>
                <a:lnTo>
                  <a:pt x="22860" y="1403"/>
                </a:lnTo>
                <a:lnTo>
                  <a:pt x="0" y="1403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algn="ctr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r>
              <a:rPr lang="en-US" sz="36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ea typeface="ＭＳ Ｐゴシック" charset="0"/>
              </a:rPr>
              <a:t>Percolation</a:t>
            </a:r>
            <a:endParaRPr lang="en-US" sz="3600" b="1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" charset="0"/>
              <a:ea typeface="ＭＳ Ｐゴシック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6370" y="841261"/>
            <a:ext cx="87677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 smtClean="0"/>
              <a:t>A </a:t>
            </a:r>
            <a:r>
              <a:rPr lang="it-IT" dirty="0" err="1" smtClean="0"/>
              <a:t>student</a:t>
            </a:r>
            <a:r>
              <a:rPr lang="it-IT" dirty="0" smtClean="0"/>
              <a:t> of mine: </a:t>
            </a:r>
            <a:r>
              <a:rPr lang="it-IT" dirty="0" err="1" smtClean="0"/>
              <a:t>Physical</a:t>
            </a:r>
            <a:r>
              <a:rPr lang="it-IT" dirty="0" smtClean="0"/>
              <a:t> </a:t>
            </a:r>
            <a:r>
              <a:rPr lang="it-IT" dirty="0" err="1" smtClean="0"/>
              <a:t>Sciences</a:t>
            </a:r>
            <a:r>
              <a:rPr lang="it-IT" dirty="0" smtClean="0"/>
              <a:t> </a:t>
            </a:r>
            <a:r>
              <a:rPr lang="it-IT" dirty="0" err="1" smtClean="0"/>
              <a:t>Degree</a:t>
            </a:r>
            <a:r>
              <a:rPr lang="it-IT" dirty="0" smtClean="0"/>
              <a:t> </a:t>
            </a:r>
            <a:r>
              <a:rPr lang="mr-IN" dirty="0" smtClean="0"/>
              <a:t>–</a:t>
            </a:r>
            <a:r>
              <a:rPr lang="it-IT" dirty="0" smtClean="0"/>
              <a:t> Course on </a:t>
            </a:r>
            <a:r>
              <a:rPr lang="it-IT" dirty="0" err="1" smtClean="0"/>
              <a:t>Informatics</a:t>
            </a:r>
            <a:r>
              <a:rPr lang="it-IT" dirty="0" smtClean="0"/>
              <a:t> and Programming</a:t>
            </a:r>
            <a:endParaRPr lang="is-IS" dirty="0"/>
          </a:p>
        </p:txBody>
      </p:sp>
      <p:pic>
        <p:nvPicPr>
          <p:cNvPr id="3" name="Picture 2" descr="Pspa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111" y="4352426"/>
            <a:ext cx="4916448" cy="2204720"/>
          </a:xfrm>
          <a:prstGeom prst="rect">
            <a:avLst/>
          </a:prstGeom>
        </p:spPr>
      </p:pic>
      <p:pic>
        <p:nvPicPr>
          <p:cNvPr id="4" name="Picture 3" descr="studentereadm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683" y="1384771"/>
            <a:ext cx="3514803" cy="283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30667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4000" y="793860"/>
            <a:ext cx="866422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/>
              <a:t>In general, percolation is a random process exhibiting a phase transition. In the simplest setting percolation is investigated in simple geometrical systems such as regular lattices covering a 2D surface</a:t>
            </a:r>
            <a:r>
              <a:rPr lang="en-US" sz="2400" dirty="0" smtClean="0"/>
              <a:t>.</a:t>
            </a:r>
          </a:p>
          <a:p>
            <a:pPr algn="just"/>
            <a:r>
              <a:rPr lang="en-US" sz="2400" dirty="0" smtClean="0"/>
              <a:t> </a:t>
            </a:r>
          </a:p>
          <a:p>
            <a:pPr algn="just"/>
            <a:r>
              <a:rPr lang="en-US" sz="2400" dirty="0"/>
              <a:t>One speaks about of </a:t>
            </a:r>
            <a:r>
              <a:rPr lang="en-US" sz="2400" b="1" dirty="0"/>
              <a:t>node percolation </a:t>
            </a:r>
            <a:r>
              <a:rPr lang="en-US" sz="2400" dirty="0"/>
              <a:t>the links of the lattice are always present between two occupied sites, but each site is occupied with probability q and empty with probability (1-q). </a:t>
            </a:r>
          </a:p>
          <a:p>
            <a:pPr algn="just"/>
            <a:endParaRPr lang="en-US" sz="2400" dirty="0" smtClean="0"/>
          </a:p>
          <a:p>
            <a:pPr algn="just"/>
            <a:r>
              <a:rPr lang="en-US" sz="2400" dirty="0" smtClean="0"/>
              <a:t>One </a:t>
            </a:r>
            <a:r>
              <a:rPr lang="en-US" sz="2400" dirty="0"/>
              <a:t>speaks about </a:t>
            </a:r>
            <a:r>
              <a:rPr lang="en-US" sz="2400" b="1" dirty="0"/>
              <a:t>bond percolation </a:t>
            </a:r>
            <a:r>
              <a:rPr lang="en-US" sz="2400" dirty="0"/>
              <a:t>when a link between two </a:t>
            </a:r>
            <a:r>
              <a:rPr lang="en-US" sz="2400" dirty="0" smtClean="0"/>
              <a:t>neighboring </a:t>
            </a:r>
            <a:r>
              <a:rPr lang="en-US" sz="2400" dirty="0"/>
              <a:t>sites is present with probability q and its absence is observed with probability (1-q). In this variant all sites are present in the system and links between any pair of them may or may not be present. </a:t>
            </a:r>
            <a:endParaRPr lang="en-US" sz="2400" dirty="0" smtClean="0"/>
          </a:p>
        </p:txBody>
      </p:sp>
      <p:sp>
        <p:nvSpPr>
          <p:cNvPr id="5" name="AutoShape 1"/>
          <p:cNvSpPr>
            <a:spLocks noChangeArrowheads="1"/>
          </p:cNvSpPr>
          <p:nvPr/>
        </p:nvSpPr>
        <p:spPr bwMode="auto">
          <a:xfrm>
            <a:off x="0" y="27812"/>
            <a:ext cx="9121559" cy="676379"/>
          </a:xfrm>
          <a:custGeom>
            <a:avLst/>
            <a:gdLst>
              <a:gd name="G0" fmla="*/ 22860 1 2"/>
              <a:gd name="G1" fmla="*/ 1403 1 2"/>
              <a:gd name="G2" fmla="+- 1403 0 0"/>
              <a:gd name="G3" fmla="+- 22860 0 0"/>
              <a:gd name="T0" fmla="*/ 0 w 22860"/>
              <a:gd name="T1" fmla="*/ 0 h 1403"/>
              <a:gd name="T2" fmla="*/ G3 w 22860"/>
              <a:gd name="T3" fmla="*/ G2 h 1403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22860" h="1403">
                <a:moveTo>
                  <a:pt x="0" y="0"/>
                </a:moveTo>
                <a:lnTo>
                  <a:pt x="22860" y="0"/>
                </a:lnTo>
                <a:lnTo>
                  <a:pt x="22860" y="1403"/>
                </a:lnTo>
                <a:lnTo>
                  <a:pt x="0" y="1403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algn="ctr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r>
              <a:rPr lang="en-US" sz="36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ea typeface="ＭＳ Ｐゴシック" charset="0"/>
              </a:rPr>
              <a:t>Percolation</a:t>
            </a:r>
            <a:endParaRPr lang="en-US" sz="3600" b="1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86311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4000" y="793860"/>
            <a:ext cx="8664223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/>
              <a:t>In </a:t>
            </a:r>
            <a:r>
              <a:rPr lang="en-US" sz="2800" dirty="0"/>
              <a:t>our context, percolation refers to probabilistic, network-wide emergent </a:t>
            </a:r>
            <a:r>
              <a:rPr lang="en-US" sz="2800" dirty="0" err="1"/>
              <a:t>behaviour</a:t>
            </a:r>
            <a:r>
              <a:rPr lang="en-US" sz="2800" dirty="0"/>
              <a:t>, between </a:t>
            </a:r>
            <a:r>
              <a:rPr lang="en-US" sz="2800" dirty="0" smtClean="0"/>
              <a:t>sites. </a:t>
            </a:r>
          </a:p>
          <a:p>
            <a:pPr algn="just"/>
            <a:endParaRPr lang="en-US" sz="2800" dirty="0"/>
          </a:p>
          <a:p>
            <a:pPr algn="just"/>
            <a:r>
              <a:rPr lang="en-US" sz="2800" dirty="0" smtClean="0"/>
              <a:t>Specifically</a:t>
            </a:r>
            <a:r>
              <a:rPr lang="en-US" sz="2800" dirty="0"/>
              <a:t>, percolation refers to the phenomenon by which, according to the value of </a:t>
            </a:r>
            <a:r>
              <a:rPr lang="en-US" sz="2800" b="1" i="1" dirty="0">
                <a:solidFill>
                  <a:srgbClr val="FF0000"/>
                </a:solidFill>
              </a:rPr>
              <a:t>q</a:t>
            </a:r>
            <a:r>
              <a:rPr lang="en-US" sz="2800" dirty="0"/>
              <a:t>, which play the role of an </a:t>
            </a:r>
            <a:r>
              <a:rPr lang="en-US" sz="2800" b="1" i="1" dirty="0">
                <a:solidFill>
                  <a:srgbClr val="FF0000"/>
                </a:solidFill>
              </a:rPr>
              <a:t>order parameter</a:t>
            </a:r>
            <a:r>
              <a:rPr lang="en-US" sz="2800" dirty="0"/>
              <a:t>, the network shows a </a:t>
            </a:r>
            <a:r>
              <a:rPr lang="en-US" sz="2800" b="1" i="1" dirty="0">
                <a:solidFill>
                  <a:srgbClr val="FF0000"/>
                </a:solidFill>
              </a:rPr>
              <a:t>transition</a:t>
            </a:r>
            <a:r>
              <a:rPr lang="en-US" sz="2800" dirty="0"/>
              <a:t> </a:t>
            </a:r>
            <a:endParaRPr lang="en-US" sz="2800" dirty="0" smtClean="0"/>
          </a:p>
          <a:p>
            <a:pPr algn="ctr"/>
            <a:endParaRPr lang="en-US" sz="1400" b="1" dirty="0" smtClean="0"/>
          </a:p>
          <a:p>
            <a:pPr algn="ctr"/>
            <a:r>
              <a:rPr lang="en-US" sz="2800" b="1" dirty="0" smtClean="0"/>
              <a:t>from </a:t>
            </a:r>
          </a:p>
          <a:p>
            <a:pPr algn="just"/>
            <a:r>
              <a:rPr lang="en-US" sz="2800" dirty="0" smtClean="0"/>
              <a:t>a </a:t>
            </a:r>
            <a:r>
              <a:rPr lang="en-US" sz="2800" b="1" i="1" dirty="0">
                <a:solidFill>
                  <a:srgbClr val="3366FF"/>
                </a:solidFill>
              </a:rPr>
              <a:t>phase where all nodes are connected in a unique giant connected component </a:t>
            </a:r>
            <a:endParaRPr lang="en-US" sz="2800" b="1" i="1" dirty="0" smtClean="0">
              <a:solidFill>
                <a:srgbClr val="3366FF"/>
              </a:solidFill>
            </a:endParaRPr>
          </a:p>
          <a:p>
            <a:pPr algn="ctr"/>
            <a:r>
              <a:rPr lang="en-US" sz="2800" b="1" dirty="0" smtClean="0"/>
              <a:t>to </a:t>
            </a:r>
          </a:p>
          <a:p>
            <a:pPr algn="just"/>
            <a:r>
              <a:rPr lang="en-US" sz="2800" dirty="0" smtClean="0"/>
              <a:t>a </a:t>
            </a:r>
            <a:r>
              <a:rPr lang="en-US" sz="2800" b="1" i="1" dirty="0">
                <a:solidFill>
                  <a:srgbClr val="008000"/>
                </a:solidFill>
              </a:rPr>
              <a:t>phase where nodes belong to clusters </a:t>
            </a:r>
            <a:r>
              <a:rPr lang="en-US" sz="2800" dirty="0"/>
              <a:t>of elements not connected between each others, i.e. the </a:t>
            </a:r>
            <a:r>
              <a:rPr lang="en-US" sz="2800" b="1" i="1" dirty="0"/>
              <a:t>network gets fragmented</a:t>
            </a:r>
            <a:r>
              <a:rPr lang="en-US" sz="2800" dirty="0"/>
              <a:t>. </a:t>
            </a:r>
          </a:p>
        </p:txBody>
      </p:sp>
      <p:sp>
        <p:nvSpPr>
          <p:cNvPr id="5" name="AutoShape 1"/>
          <p:cNvSpPr>
            <a:spLocks noChangeArrowheads="1"/>
          </p:cNvSpPr>
          <p:nvPr/>
        </p:nvSpPr>
        <p:spPr bwMode="auto">
          <a:xfrm>
            <a:off x="0" y="27812"/>
            <a:ext cx="9121559" cy="676379"/>
          </a:xfrm>
          <a:custGeom>
            <a:avLst/>
            <a:gdLst>
              <a:gd name="G0" fmla="*/ 22860 1 2"/>
              <a:gd name="G1" fmla="*/ 1403 1 2"/>
              <a:gd name="G2" fmla="+- 1403 0 0"/>
              <a:gd name="G3" fmla="+- 22860 0 0"/>
              <a:gd name="T0" fmla="*/ 0 w 22860"/>
              <a:gd name="T1" fmla="*/ 0 h 1403"/>
              <a:gd name="T2" fmla="*/ G3 w 22860"/>
              <a:gd name="T3" fmla="*/ G2 h 1403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22860" h="1403">
                <a:moveTo>
                  <a:pt x="0" y="0"/>
                </a:moveTo>
                <a:lnTo>
                  <a:pt x="22860" y="0"/>
                </a:lnTo>
                <a:lnTo>
                  <a:pt x="22860" y="1403"/>
                </a:lnTo>
                <a:lnTo>
                  <a:pt x="0" y="1403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algn="ctr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r>
              <a:rPr lang="en-US" sz="36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ea typeface="ＭＳ Ｐゴシック" charset="0"/>
              </a:rPr>
              <a:t>Percolation</a:t>
            </a:r>
            <a:endParaRPr lang="en-US" sz="3600" b="1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86855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piè di pagina 4"/>
          <p:cNvSpPr txBox="1">
            <a:spLocks/>
          </p:cNvSpPr>
          <p:nvPr/>
        </p:nvSpPr>
        <p:spPr>
          <a:xfrm>
            <a:off x="457201" y="6567356"/>
            <a:ext cx="3896435" cy="252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 smtClean="0">
                <a:solidFill>
                  <a:schemeClr val="bg1"/>
                </a:solidFill>
              </a:rPr>
              <a:t>APAPT WP-5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0" name="AutoShape 1"/>
          <p:cNvSpPr>
            <a:spLocks noChangeArrowheads="1"/>
          </p:cNvSpPr>
          <p:nvPr/>
        </p:nvSpPr>
        <p:spPr bwMode="auto">
          <a:xfrm>
            <a:off x="0" y="27812"/>
            <a:ext cx="9121559" cy="676379"/>
          </a:xfrm>
          <a:custGeom>
            <a:avLst/>
            <a:gdLst>
              <a:gd name="G0" fmla="*/ 22860 1 2"/>
              <a:gd name="G1" fmla="*/ 1403 1 2"/>
              <a:gd name="G2" fmla="+- 1403 0 0"/>
              <a:gd name="G3" fmla="+- 22860 0 0"/>
              <a:gd name="T0" fmla="*/ 0 w 22860"/>
              <a:gd name="T1" fmla="*/ 0 h 1403"/>
              <a:gd name="T2" fmla="*/ G3 w 22860"/>
              <a:gd name="T3" fmla="*/ G2 h 1403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22860" h="1403">
                <a:moveTo>
                  <a:pt x="0" y="0"/>
                </a:moveTo>
                <a:lnTo>
                  <a:pt x="22860" y="0"/>
                </a:lnTo>
                <a:lnTo>
                  <a:pt x="22860" y="1403"/>
                </a:lnTo>
                <a:lnTo>
                  <a:pt x="0" y="1403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algn="ctr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r>
              <a:rPr lang="en-US" sz="36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ea typeface="ＭＳ Ｐゴシック" charset="0"/>
              </a:rPr>
              <a:t>A Percolation approach in urban traffic</a:t>
            </a:r>
            <a:endParaRPr lang="en-US" sz="3600" b="1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" charset="0"/>
              <a:ea typeface="ＭＳ Ｐゴシック" charset="0"/>
            </a:endParaRPr>
          </a:p>
        </p:txBody>
      </p:sp>
      <p:pic>
        <p:nvPicPr>
          <p:cNvPr id="3" name="Picture 2" descr="perc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38" y="1084386"/>
            <a:ext cx="6352168" cy="1934306"/>
          </a:xfrm>
          <a:prstGeom prst="rect">
            <a:avLst/>
          </a:prstGeom>
        </p:spPr>
      </p:pic>
      <p:pic>
        <p:nvPicPr>
          <p:cNvPr id="4" name="Picture 3" descr="perc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37" y="3221917"/>
            <a:ext cx="6181323" cy="23387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1691" y="3062428"/>
            <a:ext cx="559777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7463693" y="2751990"/>
            <a:ext cx="19538" cy="229576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7868922" y="2751990"/>
            <a:ext cx="19538" cy="229576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8247185" y="2751990"/>
            <a:ext cx="19538" cy="229576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8723142" y="2735411"/>
            <a:ext cx="19538" cy="229576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Decagon 8"/>
          <p:cNvSpPr/>
          <p:nvPr/>
        </p:nvSpPr>
        <p:spPr>
          <a:xfrm>
            <a:off x="8189546" y="3143739"/>
            <a:ext cx="173891" cy="162169"/>
          </a:xfrm>
          <a:prstGeom prst="decag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7112003" y="3212122"/>
            <a:ext cx="1934110" cy="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7112003" y="3669321"/>
            <a:ext cx="1934110" cy="28721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7112003" y="4400062"/>
            <a:ext cx="1934110" cy="32824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Decagon 21"/>
          <p:cNvSpPr/>
          <p:nvPr/>
        </p:nvSpPr>
        <p:spPr>
          <a:xfrm>
            <a:off x="8657688" y="3159369"/>
            <a:ext cx="173891" cy="162169"/>
          </a:xfrm>
          <a:prstGeom prst="decag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Decagon 22"/>
          <p:cNvSpPr/>
          <p:nvPr/>
        </p:nvSpPr>
        <p:spPr>
          <a:xfrm>
            <a:off x="7786077" y="3131039"/>
            <a:ext cx="173891" cy="162169"/>
          </a:xfrm>
          <a:prstGeom prst="decag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ecagon 23"/>
          <p:cNvSpPr/>
          <p:nvPr/>
        </p:nvSpPr>
        <p:spPr>
          <a:xfrm>
            <a:off x="7396285" y="3131039"/>
            <a:ext cx="173891" cy="162169"/>
          </a:xfrm>
          <a:prstGeom prst="decag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ecagon 24"/>
          <p:cNvSpPr/>
          <p:nvPr/>
        </p:nvSpPr>
        <p:spPr>
          <a:xfrm>
            <a:off x="7396285" y="3833445"/>
            <a:ext cx="173891" cy="162169"/>
          </a:xfrm>
          <a:prstGeom prst="decag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Decagon 25"/>
          <p:cNvSpPr/>
          <p:nvPr/>
        </p:nvSpPr>
        <p:spPr>
          <a:xfrm>
            <a:off x="7801514" y="3802211"/>
            <a:ext cx="173891" cy="162169"/>
          </a:xfrm>
          <a:prstGeom prst="decag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ecagon 26"/>
          <p:cNvSpPr/>
          <p:nvPr/>
        </p:nvSpPr>
        <p:spPr>
          <a:xfrm>
            <a:off x="8179777" y="3726986"/>
            <a:ext cx="173891" cy="162169"/>
          </a:xfrm>
          <a:prstGeom prst="decag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Decagon 27"/>
          <p:cNvSpPr/>
          <p:nvPr/>
        </p:nvSpPr>
        <p:spPr>
          <a:xfrm>
            <a:off x="8636196" y="3645901"/>
            <a:ext cx="173891" cy="162169"/>
          </a:xfrm>
          <a:prstGeom prst="decag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Decagon 28"/>
          <p:cNvSpPr/>
          <p:nvPr/>
        </p:nvSpPr>
        <p:spPr>
          <a:xfrm>
            <a:off x="7395503" y="4391294"/>
            <a:ext cx="173891" cy="162169"/>
          </a:xfrm>
          <a:prstGeom prst="decag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Decagon 29"/>
          <p:cNvSpPr/>
          <p:nvPr/>
        </p:nvSpPr>
        <p:spPr>
          <a:xfrm>
            <a:off x="7796434" y="4466515"/>
            <a:ext cx="173891" cy="162169"/>
          </a:xfrm>
          <a:prstGeom prst="decag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Decagon 30"/>
          <p:cNvSpPr/>
          <p:nvPr/>
        </p:nvSpPr>
        <p:spPr>
          <a:xfrm>
            <a:off x="8179777" y="4547599"/>
            <a:ext cx="173891" cy="162169"/>
          </a:xfrm>
          <a:prstGeom prst="decag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Decagon 31"/>
          <p:cNvSpPr/>
          <p:nvPr/>
        </p:nvSpPr>
        <p:spPr>
          <a:xfrm>
            <a:off x="8655734" y="4616988"/>
            <a:ext cx="173891" cy="162169"/>
          </a:xfrm>
          <a:prstGeom prst="decag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6616284" y="1379360"/>
            <a:ext cx="25052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Ne</a:t>
            </a:r>
            <a:r>
              <a:rPr lang="en-US" b="1" dirty="0" smtClean="0">
                <a:solidFill>
                  <a:srgbClr val="FF0000"/>
                </a:solidFill>
              </a:rPr>
              <a:t>twork representation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o</a:t>
            </a:r>
            <a:r>
              <a:rPr lang="en-US" b="1" dirty="0" smtClean="0">
                <a:solidFill>
                  <a:srgbClr val="FF0000"/>
                </a:solidFill>
              </a:rPr>
              <a:t>f city roads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7009839" y="5449222"/>
            <a:ext cx="16653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A very peculiar </a:t>
            </a:r>
          </a:p>
          <a:p>
            <a:pPr algn="ctr"/>
            <a:r>
              <a:rPr lang="en-US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network !!</a:t>
            </a:r>
            <a:endParaRPr lang="en-US" b="1" i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5" name="Freeform 34"/>
          <p:cNvSpPr/>
          <p:nvPr/>
        </p:nvSpPr>
        <p:spPr>
          <a:xfrm>
            <a:off x="7493000" y="3223846"/>
            <a:ext cx="1250462" cy="1221154"/>
          </a:xfrm>
          <a:custGeom>
            <a:avLst/>
            <a:gdLst>
              <a:gd name="connsiteX0" fmla="*/ 0 w 1250462"/>
              <a:gd name="connsiteY0" fmla="*/ 1221154 h 1221154"/>
              <a:gd name="connsiteX1" fmla="*/ 214923 w 1250462"/>
              <a:gd name="connsiteY1" fmla="*/ 371231 h 1221154"/>
              <a:gd name="connsiteX2" fmla="*/ 556846 w 1250462"/>
              <a:gd name="connsiteY2" fmla="*/ 205154 h 1221154"/>
              <a:gd name="connsiteX3" fmla="*/ 937846 w 1250462"/>
              <a:gd name="connsiteY3" fmla="*/ 234462 h 1221154"/>
              <a:gd name="connsiteX4" fmla="*/ 1240692 w 1250462"/>
              <a:gd name="connsiteY4" fmla="*/ 0 h 1221154"/>
              <a:gd name="connsiteX5" fmla="*/ 1240692 w 1250462"/>
              <a:gd name="connsiteY5" fmla="*/ 0 h 1221154"/>
              <a:gd name="connsiteX6" fmla="*/ 1240692 w 1250462"/>
              <a:gd name="connsiteY6" fmla="*/ 0 h 1221154"/>
              <a:gd name="connsiteX7" fmla="*/ 1250462 w 1250462"/>
              <a:gd name="connsiteY7" fmla="*/ 29308 h 1221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50462" h="1221154">
                <a:moveTo>
                  <a:pt x="0" y="1221154"/>
                </a:moveTo>
                <a:cubicBezTo>
                  <a:pt x="61057" y="880859"/>
                  <a:pt x="122115" y="540564"/>
                  <a:pt x="214923" y="371231"/>
                </a:cubicBezTo>
                <a:cubicBezTo>
                  <a:pt x="307731" y="201898"/>
                  <a:pt x="436359" y="227949"/>
                  <a:pt x="556846" y="205154"/>
                </a:cubicBezTo>
                <a:cubicBezTo>
                  <a:pt x="677333" y="182359"/>
                  <a:pt x="823872" y="268654"/>
                  <a:pt x="937846" y="234462"/>
                </a:cubicBezTo>
                <a:cubicBezTo>
                  <a:pt x="1051820" y="200270"/>
                  <a:pt x="1240692" y="0"/>
                  <a:pt x="1240692" y="0"/>
                </a:cubicBezTo>
                <a:lnTo>
                  <a:pt x="1240692" y="0"/>
                </a:lnTo>
                <a:lnTo>
                  <a:pt x="1240692" y="0"/>
                </a:lnTo>
                <a:lnTo>
                  <a:pt x="1250462" y="29308"/>
                </a:ln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7263724" y="3389924"/>
            <a:ext cx="4928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NO</a:t>
            </a:r>
            <a:endParaRPr lang="en-US" dirty="0"/>
          </a:p>
        </p:txBody>
      </p:sp>
      <p:pic>
        <p:nvPicPr>
          <p:cNvPr id="36" name="Picture 35" descr="perc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91" y="5697294"/>
            <a:ext cx="6188409" cy="1054100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472185" y="5581596"/>
            <a:ext cx="62718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119555" y="5396930"/>
            <a:ext cx="526807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634075" y="6450583"/>
            <a:ext cx="379366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383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piè di pagina 4"/>
          <p:cNvSpPr txBox="1">
            <a:spLocks/>
          </p:cNvSpPr>
          <p:nvPr/>
        </p:nvSpPr>
        <p:spPr>
          <a:xfrm>
            <a:off x="457201" y="6567356"/>
            <a:ext cx="3896435" cy="252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 smtClean="0">
                <a:solidFill>
                  <a:schemeClr val="bg1"/>
                </a:solidFill>
              </a:rPr>
              <a:t>APAPT WP-5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2" name="Picture 1" descr="perc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7000"/>
            <a:ext cx="9144000" cy="4045408"/>
          </a:xfrm>
          <a:prstGeom prst="rect">
            <a:avLst/>
          </a:prstGeom>
        </p:spPr>
      </p:pic>
      <p:sp>
        <p:nvSpPr>
          <p:cNvPr id="6" name="AutoShape 1"/>
          <p:cNvSpPr>
            <a:spLocks noChangeArrowheads="1"/>
          </p:cNvSpPr>
          <p:nvPr/>
        </p:nvSpPr>
        <p:spPr bwMode="auto">
          <a:xfrm>
            <a:off x="0" y="27812"/>
            <a:ext cx="9121559" cy="676379"/>
          </a:xfrm>
          <a:custGeom>
            <a:avLst/>
            <a:gdLst>
              <a:gd name="G0" fmla="*/ 22860 1 2"/>
              <a:gd name="G1" fmla="*/ 1403 1 2"/>
              <a:gd name="G2" fmla="+- 1403 0 0"/>
              <a:gd name="G3" fmla="+- 22860 0 0"/>
              <a:gd name="T0" fmla="*/ 0 w 22860"/>
              <a:gd name="T1" fmla="*/ 0 h 1403"/>
              <a:gd name="T2" fmla="*/ G3 w 22860"/>
              <a:gd name="T3" fmla="*/ G2 h 1403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22860" h="1403">
                <a:moveTo>
                  <a:pt x="0" y="0"/>
                </a:moveTo>
                <a:lnTo>
                  <a:pt x="22860" y="0"/>
                </a:lnTo>
                <a:lnTo>
                  <a:pt x="22860" y="1403"/>
                </a:lnTo>
                <a:lnTo>
                  <a:pt x="0" y="1403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algn="ctr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r>
              <a:rPr lang="en-US" sz="36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ea typeface="ＭＳ Ｐゴシック" charset="0"/>
              </a:rPr>
              <a:t>A Percolation approach in urban traffic</a:t>
            </a:r>
            <a:endParaRPr lang="en-US" sz="3600" b="1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2420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piè di pagina 4"/>
          <p:cNvSpPr txBox="1">
            <a:spLocks/>
          </p:cNvSpPr>
          <p:nvPr/>
        </p:nvSpPr>
        <p:spPr>
          <a:xfrm>
            <a:off x="457201" y="6567356"/>
            <a:ext cx="3896435" cy="252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 smtClean="0">
                <a:solidFill>
                  <a:schemeClr val="bg1"/>
                </a:solidFill>
              </a:rPr>
              <a:t>APAPT WP-5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6" name="AutoShape 1"/>
          <p:cNvSpPr>
            <a:spLocks noChangeArrowheads="1"/>
          </p:cNvSpPr>
          <p:nvPr/>
        </p:nvSpPr>
        <p:spPr bwMode="auto">
          <a:xfrm>
            <a:off x="0" y="27812"/>
            <a:ext cx="9121559" cy="676379"/>
          </a:xfrm>
          <a:custGeom>
            <a:avLst/>
            <a:gdLst>
              <a:gd name="G0" fmla="*/ 22860 1 2"/>
              <a:gd name="G1" fmla="*/ 1403 1 2"/>
              <a:gd name="G2" fmla="+- 1403 0 0"/>
              <a:gd name="G3" fmla="+- 22860 0 0"/>
              <a:gd name="T0" fmla="*/ 0 w 22860"/>
              <a:gd name="T1" fmla="*/ 0 h 1403"/>
              <a:gd name="T2" fmla="*/ G3 w 22860"/>
              <a:gd name="T3" fmla="*/ G2 h 1403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22860" h="1403">
                <a:moveTo>
                  <a:pt x="0" y="0"/>
                </a:moveTo>
                <a:lnTo>
                  <a:pt x="22860" y="0"/>
                </a:lnTo>
                <a:lnTo>
                  <a:pt x="22860" y="1403"/>
                </a:lnTo>
                <a:lnTo>
                  <a:pt x="0" y="1403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algn="ctr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r>
              <a:rPr lang="en-US" sz="36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ea typeface="ＭＳ Ｐゴシック" charset="0"/>
              </a:rPr>
              <a:t>A Percolation approach in urban traffic</a:t>
            </a:r>
            <a:endParaRPr lang="en-US" sz="3600" b="1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" charset="0"/>
              <a:ea typeface="ＭＳ Ｐゴシック" charset="0"/>
            </a:endParaRPr>
          </a:p>
        </p:txBody>
      </p:sp>
      <p:pic>
        <p:nvPicPr>
          <p:cNvPr id="3" name="Picture 2" descr="havlin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258" y="704192"/>
            <a:ext cx="6415853" cy="4963048"/>
          </a:xfrm>
          <a:prstGeom prst="rect">
            <a:avLst/>
          </a:prstGeom>
        </p:spPr>
      </p:pic>
      <p:pic>
        <p:nvPicPr>
          <p:cNvPr id="4" name="Picture 3" descr="havlin_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258" y="5664154"/>
            <a:ext cx="6415854" cy="112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978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piè di pagina 4"/>
          <p:cNvSpPr txBox="1">
            <a:spLocks/>
          </p:cNvSpPr>
          <p:nvPr/>
        </p:nvSpPr>
        <p:spPr>
          <a:xfrm>
            <a:off x="457201" y="6567356"/>
            <a:ext cx="3896435" cy="252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 smtClean="0">
                <a:solidFill>
                  <a:schemeClr val="bg1"/>
                </a:solidFill>
              </a:rPr>
              <a:t>APAPT WP-5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40000" y="1757012"/>
            <a:ext cx="370253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7463693" y="2751990"/>
            <a:ext cx="19538" cy="229576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7868922" y="2751990"/>
            <a:ext cx="19538" cy="229576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8247185" y="2751990"/>
            <a:ext cx="19538" cy="229576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8723142" y="2735411"/>
            <a:ext cx="19538" cy="229576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Decagon 8"/>
          <p:cNvSpPr/>
          <p:nvPr/>
        </p:nvSpPr>
        <p:spPr>
          <a:xfrm>
            <a:off x="8189546" y="3143739"/>
            <a:ext cx="173891" cy="162169"/>
          </a:xfrm>
          <a:prstGeom prst="decag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7112003" y="3212122"/>
            <a:ext cx="1934110" cy="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7112003" y="3669321"/>
            <a:ext cx="1934110" cy="28721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7112003" y="4400062"/>
            <a:ext cx="1934110" cy="32824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Decagon 21"/>
          <p:cNvSpPr/>
          <p:nvPr/>
        </p:nvSpPr>
        <p:spPr>
          <a:xfrm>
            <a:off x="8657688" y="3159369"/>
            <a:ext cx="173891" cy="162169"/>
          </a:xfrm>
          <a:prstGeom prst="decag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Decagon 22"/>
          <p:cNvSpPr/>
          <p:nvPr/>
        </p:nvSpPr>
        <p:spPr>
          <a:xfrm>
            <a:off x="7786077" y="3131039"/>
            <a:ext cx="173891" cy="162169"/>
          </a:xfrm>
          <a:prstGeom prst="decag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ecagon 23"/>
          <p:cNvSpPr/>
          <p:nvPr/>
        </p:nvSpPr>
        <p:spPr>
          <a:xfrm>
            <a:off x="7396285" y="3131039"/>
            <a:ext cx="173891" cy="162169"/>
          </a:xfrm>
          <a:prstGeom prst="decag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ecagon 24"/>
          <p:cNvSpPr/>
          <p:nvPr/>
        </p:nvSpPr>
        <p:spPr>
          <a:xfrm>
            <a:off x="7396285" y="3833445"/>
            <a:ext cx="173891" cy="162169"/>
          </a:xfrm>
          <a:prstGeom prst="decag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Decagon 25"/>
          <p:cNvSpPr/>
          <p:nvPr/>
        </p:nvSpPr>
        <p:spPr>
          <a:xfrm>
            <a:off x="7801514" y="3802211"/>
            <a:ext cx="173891" cy="162169"/>
          </a:xfrm>
          <a:prstGeom prst="decag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ecagon 26"/>
          <p:cNvSpPr/>
          <p:nvPr/>
        </p:nvSpPr>
        <p:spPr>
          <a:xfrm>
            <a:off x="8179777" y="3726986"/>
            <a:ext cx="173891" cy="162169"/>
          </a:xfrm>
          <a:prstGeom prst="decag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Decagon 27"/>
          <p:cNvSpPr/>
          <p:nvPr/>
        </p:nvSpPr>
        <p:spPr>
          <a:xfrm>
            <a:off x="8636196" y="3645901"/>
            <a:ext cx="173891" cy="162169"/>
          </a:xfrm>
          <a:prstGeom prst="decag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Decagon 28"/>
          <p:cNvSpPr/>
          <p:nvPr/>
        </p:nvSpPr>
        <p:spPr>
          <a:xfrm>
            <a:off x="7395503" y="4391294"/>
            <a:ext cx="173891" cy="162169"/>
          </a:xfrm>
          <a:prstGeom prst="decag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Decagon 29"/>
          <p:cNvSpPr/>
          <p:nvPr/>
        </p:nvSpPr>
        <p:spPr>
          <a:xfrm>
            <a:off x="7796434" y="4466515"/>
            <a:ext cx="173891" cy="162169"/>
          </a:xfrm>
          <a:prstGeom prst="decag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Decagon 30"/>
          <p:cNvSpPr/>
          <p:nvPr/>
        </p:nvSpPr>
        <p:spPr>
          <a:xfrm>
            <a:off x="8179777" y="4547599"/>
            <a:ext cx="173891" cy="162169"/>
          </a:xfrm>
          <a:prstGeom prst="decag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Decagon 31"/>
          <p:cNvSpPr/>
          <p:nvPr/>
        </p:nvSpPr>
        <p:spPr>
          <a:xfrm>
            <a:off x="8655734" y="4616988"/>
            <a:ext cx="173891" cy="162169"/>
          </a:xfrm>
          <a:prstGeom prst="decag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6616284" y="824347"/>
            <a:ext cx="25052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Network representation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o</a:t>
            </a:r>
            <a:r>
              <a:rPr lang="en-US" b="1" dirty="0" smtClean="0">
                <a:solidFill>
                  <a:srgbClr val="FF0000"/>
                </a:solidFill>
              </a:rPr>
              <a:t>f city roads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7220213" y="5449222"/>
            <a:ext cx="18258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A much  richer</a:t>
            </a:r>
          </a:p>
          <a:p>
            <a:pPr algn="ctr"/>
            <a:r>
              <a:rPr lang="en-US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network !!</a:t>
            </a:r>
            <a:endParaRPr lang="en-US" b="1" i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5" name="Freeform 34"/>
          <p:cNvSpPr/>
          <p:nvPr/>
        </p:nvSpPr>
        <p:spPr>
          <a:xfrm>
            <a:off x="7493000" y="3223846"/>
            <a:ext cx="1250462" cy="1221154"/>
          </a:xfrm>
          <a:custGeom>
            <a:avLst/>
            <a:gdLst>
              <a:gd name="connsiteX0" fmla="*/ 0 w 1250462"/>
              <a:gd name="connsiteY0" fmla="*/ 1221154 h 1221154"/>
              <a:gd name="connsiteX1" fmla="*/ 214923 w 1250462"/>
              <a:gd name="connsiteY1" fmla="*/ 371231 h 1221154"/>
              <a:gd name="connsiteX2" fmla="*/ 556846 w 1250462"/>
              <a:gd name="connsiteY2" fmla="*/ 205154 h 1221154"/>
              <a:gd name="connsiteX3" fmla="*/ 937846 w 1250462"/>
              <a:gd name="connsiteY3" fmla="*/ 234462 h 1221154"/>
              <a:gd name="connsiteX4" fmla="*/ 1240692 w 1250462"/>
              <a:gd name="connsiteY4" fmla="*/ 0 h 1221154"/>
              <a:gd name="connsiteX5" fmla="*/ 1240692 w 1250462"/>
              <a:gd name="connsiteY5" fmla="*/ 0 h 1221154"/>
              <a:gd name="connsiteX6" fmla="*/ 1240692 w 1250462"/>
              <a:gd name="connsiteY6" fmla="*/ 0 h 1221154"/>
              <a:gd name="connsiteX7" fmla="*/ 1250462 w 1250462"/>
              <a:gd name="connsiteY7" fmla="*/ 29308 h 1221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50462" h="1221154">
                <a:moveTo>
                  <a:pt x="0" y="1221154"/>
                </a:moveTo>
                <a:cubicBezTo>
                  <a:pt x="61057" y="880859"/>
                  <a:pt x="122115" y="540564"/>
                  <a:pt x="214923" y="371231"/>
                </a:cubicBezTo>
                <a:cubicBezTo>
                  <a:pt x="307731" y="201898"/>
                  <a:pt x="436359" y="227949"/>
                  <a:pt x="556846" y="205154"/>
                </a:cubicBezTo>
                <a:cubicBezTo>
                  <a:pt x="677333" y="182359"/>
                  <a:pt x="823872" y="268654"/>
                  <a:pt x="937846" y="234462"/>
                </a:cubicBezTo>
                <a:cubicBezTo>
                  <a:pt x="1051820" y="200270"/>
                  <a:pt x="1240692" y="0"/>
                  <a:pt x="1240692" y="0"/>
                </a:cubicBezTo>
                <a:lnTo>
                  <a:pt x="1240692" y="0"/>
                </a:lnTo>
                <a:lnTo>
                  <a:pt x="1240692" y="0"/>
                </a:lnTo>
                <a:lnTo>
                  <a:pt x="1250462" y="29308"/>
                </a:ln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2540000" y="1721784"/>
            <a:ext cx="352669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57201" y="858184"/>
            <a:ext cx="62718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95936" y="1043152"/>
            <a:ext cx="37611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What about our case?</a:t>
            </a:r>
            <a:endParaRPr lang="en-US" sz="2800" b="1" i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5936" y="1907252"/>
            <a:ext cx="6893121" cy="46782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Times"/>
                <a:cs typeface="Times"/>
              </a:rPr>
              <a:t>For each </a:t>
            </a:r>
            <a:r>
              <a:rPr lang="en-US" i="1" dirty="0" err="1" smtClean="0">
                <a:latin typeface="Times"/>
                <a:cs typeface="Times"/>
              </a:rPr>
              <a:t>ij</a:t>
            </a:r>
            <a:r>
              <a:rPr lang="en-US" dirty="0" smtClean="0">
                <a:latin typeface="Times"/>
                <a:cs typeface="Times"/>
              </a:rPr>
              <a:t> pair:</a:t>
            </a:r>
          </a:p>
          <a:p>
            <a:endParaRPr lang="en-US" dirty="0" smtClean="0">
              <a:latin typeface="Times"/>
              <a:cs typeface="Times"/>
            </a:endParaRPr>
          </a:p>
          <a:p>
            <a:pPr marL="342900" indent="-342900">
              <a:buAutoNum type="arabicParenR"/>
            </a:pPr>
            <a:r>
              <a:rPr lang="en-US" b="1" dirty="0" smtClean="0">
                <a:solidFill>
                  <a:srgbClr val="3366FF"/>
                </a:solidFill>
                <a:latin typeface="Times"/>
                <a:cs typeface="Times"/>
              </a:rPr>
              <a:t>Compute the inferred segment traffic load </a:t>
            </a:r>
            <a:r>
              <a:rPr lang="en-US" b="1" i="1" dirty="0" err="1" smtClean="0">
                <a:solidFill>
                  <a:srgbClr val="3366FF"/>
                </a:solidFill>
                <a:latin typeface="Times"/>
                <a:cs typeface="Times"/>
              </a:rPr>
              <a:t>Q</a:t>
            </a:r>
            <a:r>
              <a:rPr lang="en-US" b="1" i="1" baseline="-25000" dirty="0" err="1" smtClean="0">
                <a:solidFill>
                  <a:srgbClr val="3366FF"/>
                </a:solidFill>
                <a:latin typeface="Times"/>
                <a:cs typeface="Times"/>
              </a:rPr>
              <a:t>ij</a:t>
            </a:r>
            <a:r>
              <a:rPr lang="en-US" b="1" i="1" dirty="0" smtClean="0">
                <a:solidFill>
                  <a:srgbClr val="3366FF"/>
                </a:solidFill>
                <a:latin typeface="Times"/>
                <a:cs typeface="Times"/>
              </a:rPr>
              <a:t>(t)</a:t>
            </a:r>
            <a:r>
              <a:rPr lang="en-US" b="1" dirty="0" smtClean="0">
                <a:solidFill>
                  <a:srgbClr val="3366FF"/>
                </a:solidFill>
                <a:latin typeface="Times"/>
                <a:cs typeface="Times"/>
              </a:rPr>
              <a:t> in a hourly </a:t>
            </a:r>
          </a:p>
          <a:p>
            <a:r>
              <a:rPr lang="en-US" b="1" dirty="0">
                <a:solidFill>
                  <a:srgbClr val="3366FF"/>
                </a:solidFill>
                <a:latin typeface="Times"/>
                <a:cs typeface="Times"/>
              </a:rPr>
              <a:t> </a:t>
            </a:r>
            <a:r>
              <a:rPr lang="en-US" b="1" dirty="0" smtClean="0">
                <a:solidFill>
                  <a:srgbClr val="3366FF"/>
                </a:solidFill>
                <a:latin typeface="Times"/>
                <a:cs typeface="Times"/>
              </a:rPr>
              <a:t>             time window of a specific day</a:t>
            </a:r>
          </a:p>
          <a:p>
            <a:endParaRPr lang="en-US" b="1" dirty="0" smtClean="0">
              <a:solidFill>
                <a:srgbClr val="3366FF"/>
              </a:solidFill>
              <a:latin typeface="Times"/>
              <a:cs typeface="Times"/>
            </a:endParaRPr>
          </a:p>
          <a:p>
            <a:r>
              <a:rPr lang="en-US" b="1" dirty="0" smtClean="0">
                <a:solidFill>
                  <a:srgbClr val="3366FF"/>
                </a:solidFill>
                <a:latin typeface="Times"/>
                <a:cs typeface="Times"/>
              </a:rPr>
              <a:t>2) Compute the maximal </a:t>
            </a:r>
            <a:r>
              <a:rPr lang="en-US" b="1" dirty="0">
                <a:solidFill>
                  <a:srgbClr val="3366FF"/>
                </a:solidFill>
                <a:latin typeface="Times"/>
                <a:cs typeface="Times"/>
              </a:rPr>
              <a:t>segment traffic load </a:t>
            </a:r>
            <a:r>
              <a:rPr lang="en-US" b="1" i="1" dirty="0" err="1" smtClean="0">
                <a:solidFill>
                  <a:srgbClr val="3366FF"/>
                </a:solidFill>
                <a:latin typeface="Times"/>
                <a:cs typeface="Times"/>
              </a:rPr>
              <a:t>Q</a:t>
            </a:r>
            <a:r>
              <a:rPr lang="en-US" b="1" i="1" baseline="-25000" dirty="0" err="1" smtClean="0">
                <a:solidFill>
                  <a:srgbClr val="3366FF"/>
                </a:solidFill>
                <a:latin typeface="Times"/>
                <a:cs typeface="Times"/>
              </a:rPr>
              <a:t>max</a:t>
            </a:r>
            <a:r>
              <a:rPr lang="en-US" b="1" i="1" dirty="0" smtClean="0">
                <a:solidFill>
                  <a:srgbClr val="3366FF"/>
                </a:solidFill>
                <a:latin typeface="Times"/>
                <a:cs typeface="Times"/>
              </a:rPr>
              <a:t>(t)</a:t>
            </a:r>
            <a:r>
              <a:rPr lang="en-US" b="1" dirty="0" smtClean="0">
                <a:solidFill>
                  <a:srgbClr val="3366FF"/>
                </a:solidFill>
                <a:latin typeface="Times"/>
                <a:cs typeface="Times"/>
              </a:rPr>
              <a:t> in a hourly </a:t>
            </a:r>
          </a:p>
          <a:p>
            <a:r>
              <a:rPr lang="en-US" b="1" dirty="0">
                <a:solidFill>
                  <a:srgbClr val="3366FF"/>
                </a:solidFill>
                <a:latin typeface="Times"/>
                <a:cs typeface="Times"/>
              </a:rPr>
              <a:t> </a:t>
            </a:r>
            <a:r>
              <a:rPr lang="en-US" b="1" dirty="0" smtClean="0">
                <a:solidFill>
                  <a:srgbClr val="3366FF"/>
                </a:solidFill>
                <a:latin typeface="Times"/>
                <a:cs typeface="Times"/>
              </a:rPr>
              <a:t>             time window over an entire AIRAC cycle</a:t>
            </a:r>
          </a:p>
          <a:p>
            <a:endParaRPr lang="en-US" b="1" dirty="0">
              <a:solidFill>
                <a:srgbClr val="3366FF"/>
              </a:solidFill>
              <a:latin typeface="Times"/>
              <a:cs typeface="Times"/>
            </a:endParaRPr>
          </a:p>
          <a:p>
            <a:r>
              <a:rPr lang="en-US" b="1" dirty="0" smtClean="0">
                <a:solidFill>
                  <a:srgbClr val="3366FF"/>
                </a:solidFill>
                <a:latin typeface="Times"/>
                <a:cs typeface="Times"/>
              </a:rPr>
              <a:t>3) Define </a:t>
            </a:r>
            <a:r>
              <a:rPr lang="en-US" sz="2800" b="1" i="1" dirty="0" err="1" smtClean="0">
                <a:solidFill>
                  <a:srgbClr val="3366FF"/>
                </a:solidFill>
              </a:rPr>
              <a:t>r</a:t>
            </a:r>
            <a:r>
              <a:rPr lang="en-US" sz="2800" b="1" i="1" baseline="-25000" dirty="0" err="1" smtClean="0">
                <a:solidFill>
                  <a:srgbClr val="3366FF"/>
                </a:solidFill>
              </a:rPr>
              <a:t>ij</a:t>
            </a:r>
            <a:r>
              <a:rPr lang="en-US" sz="2800" b="1" i="1" dirty="0" smtClean="0">
                <a:solidFill>
                  <a:srgbClr val="3366FF"/>
                </a:solidFill>
              </a:rPr>
              <a:t>=</a:t>
            </a:r>
            <a:r>
              <a:rPr lang="en-US" sz="2800" b="1" i="1" dirty="0" err="1">
                <a:solidFill>
                  <a:srgbClr val="3366FF"/>
                </a:solidFill>
                <a:latin typeface="Times"/>
                <a:cs typeface="Times"/>
              </a:rPr>
              <a:t>Q</a:t>
            </a:r>
            <a:r>
              <a:rPr lang="en-US" sz="2800" b="1" i="1" baseline="-25000" dirty="0" err="1">
                <a:solidFill>
                  <a:srgbClr val="3366FF"/>
                </a:solidFill>
                <a:latin typeface="Times"/>
                <a:cs typeface="Times"/>
              </a:rPr>
              <a:t>ij</a:t>
            </a:r>
            <a:r>
              <a:rPr lang="en-US" sz="2800" b="1" i="1" dirty="0">
                <a:solidFill>
                  <a:srgbClr val="3366FF"/>
                </a:solidFill>
                <a:latin typeface="Times"/>
                <a:cs typeface="Times"/>
              </a:rPr>
              <a:t>(t</a:t>
            </a:r>
            <a:r>
              <a:rPr lang="en-US" sz="2800" b="1" i="1" dirty="0" smtClean="0">
                <a:solidFill>
                  <a:srgbClr val="3366FF"/>
                </a:solidFill>
                <a:latin typeface="Times"/>
                <a:cs typeface="Times"/>
              </a:rPr>
              <a:t>)/</a:t>
            </a:r>
            <a:r>
              <a:rPr lang="en-US" sz="2800" b="1" i="1" dirty="0" err="1">
                <a:solidFill>
                  <a:srgbClr val="3366FF"/>
                </a:solidFill>
                <a:latin typeface="Times"/>
                <a:cs typeface="Times"/>
              </a:rPr>
              <a:t>Q</a:t>
            </a:r>
            <a:r>
              <a:rPr lang="en-US" sz="2800" b="1" i="1" baseline="-25000" dirty="0" err="1">
                <a:solidFill>
                  <a:srgbClr val="3366FF"/>
                </a:solidFill>
                <a:latin typeface="Times"/>
                <a:cs typeface="Times"/>
              </a:rPr>
              <a:t>max</a:t>
            </a:r>
            <a:r>
              <a:rPr lang="en-US" sz="2800" b="1" i="1" dirty="0">
                <a:solidFill>
                  <a:srgbClr val="3366FF"/>
                </a:solidFill>
                <a:latin typeface="Times"/>
                <a:cs typeface="Times"/>
              </a:rPr>
              <a:t>(t</a:t>
            </a:r>
            <a:r>
              <a:rPr lang="en-US" sz="2800" b="1" i="1" dirty="0" smtClean="0">
                <a:solidFill>
                  <a:srgbClr val="3366FF"/>
                </a:solidFill>
                <a:latin typeface="Times"/>
                <a:cs typeface="Times"/>
              </a:rPr>
              <a:t>)</a:t>
            </a:r>
          </a:p>
          <a:p>
            <a:endParaRPr lang="en-US" b="1" i="1" dirty="0">
              <a:solidFill>
                <a:srgbClr val="3366FF"/>
              </a:solidFill>
              <a:latin typeface="Times"/>
              <a:cs typeface="Times"/>
            </a:endParaRPr>
          </a:p>
          <a:p>
            <a:r>
              <a:rPr lang="en-US" b="1" dirty="0" smtClean="0">
                <a:solidFill>
                  <a:srgbClr val="3366FF"/>
                </a:solidFill>
                <a:latin typeface="Times"/>
                <a:cs typeface="Times"/>
              </a:rPr>
              <a:t>4) Then make the thresholding</a:t>
            </a:r>
          </a:p>
          <a:p>
            <a:endParaRPr lang="en-US" b="1" dirty="0">
              <a:solidFill>
                <a:srgbClr val="3366FF"/>
              </a:solidFill>
              <a:latin typeface="Times"/>
              <a:cs typeface="Times"/>
            </a:endParaRPr>
          </a:p>
          <a:p>
            <a:r>
              <a:rPr lang="en-US" b="1" dirty="0" smtClean="0">
                <a:solidFill>
                  <a:srgbClr val="3366FF"/>
                </a:solidFill>
                <a:latin typeface="Times"/>
                <a:cs typeface="Times"/>
              </a:rPr>
              <a:t>5) Then compute the size of the largest and second largest connected </a:t>
            </a:r>
          </a:p>
          <a:p>
            <a:r>
              <a:rPr lang="en-US" b="1" dirty="0" smtClean="0">
                <a:solidFill>
                  <a:srgbClr val="3366FF"/>
                </a:solidFill>
                <a:latin typeface="Times"/>
                <a:cs typeface="Times"/>
              </a:rPr>
              <a:t>             component of the network</a:t>
            </a:r>
          </a:p>
          <a:p>
            <a:endParaRPr lang="en-US" b="1" i="1" dirty="0">
              <a:solidFill>
                <a:srgbClr val="3366FF"/>
              </a:solidFill>
              <a:latin typeface="Times"/>
              <a:cs typeface="Times"/>
            </a:endParaRPr>
          </a:p>
          <a:p>
            <a:r>
              <a:rPr lang="en-US" b="1" dirty="0" smtClean="0">
                <a:solidFill>
                  <a:srgbClr val="3366FF"/>
                </a:solidFill>
                <a:latin typeface="Times"/>
                <a:cs typeface="Times"/>
              </a:rPr>
              <a:t>6)</a:t>
            </a:r>
            <a:r>
              <a:rPr lang="en-US" dirty="0" smtClean="0">
                <a:solidFill>
                  <a:srgbClr val="FF0DF4"/>
                </a:solidFill>
                <a:latin typeface="Times"/>
                <a:cs typeface="Times"/>
              </a:rPr>
              <a:t> </a:t>
            </a:r>
            <a:r>
              <a:rPr lang="en-US" b="1" i="1" dirty="0">
                <a:latin typeface="Times"/>
                <a:cs typeface="Times"/>
              </a:rPr>
              <a:t>Then k</a:t>
            </a:r>
            <a:r>
              <a:rPr lang="en-US" b="1" i="1" dirty="0" smtClean="0">
                <a:latin typeface="Times"/>
                <a:cs typeface="Times"/>
              </a:rPr>
              <a:t>eep your fingers crossed !!!!</a:t>
            </a: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7184491" y="3292234"/>
            <a:ext cx="5262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YES</a:t>
            </a:r>
            <a:endParaRPr lang="en-US" dirty="0"/>
          </a:p>
        </p:txBody>
      </p:sp>
      <p:sp>
        <p:nvSpPr>
          <p:cNvPr id="38" name="AutoShape 1"/>
          <p:cNvSpPr>
            <a:spLocks noChangeArrowheads="1"/>
          </p:cNvSpPr>
          <p:nvPr/>
        </p:nvSpPr>
        <p:spPr bwMode="auto">
          <a:xfrm>
            <a:off x="0" y="27812"/>
            <a:ext cx="9121559" cy="676379"/>
          </a:xfrm>
          <a:custGeom>
            <a:avLst/>
            <a:gdLst>
              <a:gd name="G0" fmla="*/ 22860 1 2"/>
              <a:gd name="G1" fmla="*/ 1403 1 2"/>
              <a:gd name="G2" fmla="+- 1403 0 0"/>
              <a:gd name="G3" fmla="+- 22860 0 0"/>
              <a:gd name="T0" fmla="*/ 0 w 22860"/>
              <a:gd name="T1" fmla="*/ 0 h 1403"/>
              <a:gd name="T2" fmla="*/ G3 w 22860"/>
              <a:gd name="T3" fmla="*/ G2 h 1403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22860" h="1403">
                <a:moveTo>
                  <a:pt x="0" y="0"/>
                </a:moveTo>
                <a:lnTo>
                  <a:pt x="22860" y="0"/>
                </a:lnTo>
                <a:lnTo>
                  <a:pt x="22860" y="1403"/>
                </a:lnTo>
                <a:lnTo>
                  <a:pt x="0" y="1403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algn="ctr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r>
              <a:rPr lang="en-US" sz="36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ea typeface="ＭＳ Ｐゴシック" charset="0"/>
              </a:rPr>
              <a:t>A percolation approach in air traffic</a:t>
            </a:r>
            <a:endParaRPr lang="en-US" sz="3600" b="1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" charset="0"/>
              <a:ea typeface="ＭＳ Ｐゴシック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603853" y="1996250"/>
            <a:ext cx="25052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Network representation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o</a:t>
            </a:r>
            <a:r>
              <a:rPr lang="en-US" b="1" dirty="0" smtClean="0">
                <a:solidFill>
                  <a:srgbClr val="FF0000"/>
                </a:solidFill>
              </a:rPr>
              <a:t>f NVP connections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7765570" y="1552222"/>
            <a:ext cx="0" cy="5388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9503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7789" y="714394"/>
            <a:ext cx="823709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ea typeface="ＭＳ Ｐゴシック" charset="0"/>
              </a:rPr>
              <a:t>work done in collaboration with: </a:t>
            </a:r>
          </a:p>
          <a:p>
            <a:pPr algn="ctr"/>
            <a:endParaRPr lang="en-US" sz="800" b="1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" charset="0"/>
              <a:ea typeface="ＭＳ Ｐゴシック" charset="0"/>
            </a:endParaRPr>
          </a:p>
          <a:p>
            <a:pPr algn="ctr"/>
            <a:r>
              <a:rPr lang="en-US" sz="2400" b="1" i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ea typeface="ＭＳ Ｐゴシック" charset="0"/>
              </a:rPr>
              <a:t>Giuseppe </a:t>
            </a:r>
            <a:r>
              <a:rPr lang="en-US" sz="2400" b="1" i="1" dirty="0" err="1" smtClean="0">
                <a:solidFill>
                  <a:srgbClr val="00009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ea typeface="ＭＳ Ｐゴシック" charset="0"/>
              </a:rPr>
              <a:t>Pappalardo</a:t>
            </a:r>
            <a:r>
              <a:rPr lang="en-US" sz="2400" b="1" i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ea typeface="ＭＳ Ｐゴシック" charset="0"/>
              </a:rPr>
              <a:t> </a:t>
            </a:r>
            <a:r>
              <a:rPr lang="en-US" sz="2400" i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ea typeface="ＭＳ Ｐゴシック" charset="0"/>
              </a:rPr>
              <a:t>and</a:t>
            </a:r>
            <a:r>
              <a:rPr lang="en-US" sz="2400" b="1" i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ea typeface="ＭＳ Ｐゴシック" charset="0"/>
              </a:rPr>
              <a:t> </a:t>
            </a:r>
            <a:r>
              <a:rPr lang="en-US" sz="2400" b="1" i="1" dirty="0">
                <a:solidFill>
                  <a:srgbClr val="00009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ea typeface="ＭＳ Ｐゴシック" charset="0"/>
              </a:rPr>
              <a:t>Rosario N. Mantegna</a:t>
            </a:r>
          </a:p>
          <a:p>
            <a:pPr algn="ctr"/>
            <a:endParaRPr lang="en-US" sz="800" b="1" i="1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" charset="0"/>
              <a:ea typeface="ＭＳ Ｐゴシック" charset="0"/>
            </a:endParaRPr>
          </a:p>
          <a:p>
            <a:pPr algn="ctr"/>
            <a:endParaRPr lang="en-US" sz="1600" b="1" i="1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" charset="0"/>
              <a:ea typeface="ＭＳ Ｐゴシック" charset="0"/>
            </a:endParaRPr>
          </a:p>
          <a:p>
            <a:pPr algn="ctr"/>
            <a:r>
              <a:rPr lang="en-US" sz="16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ea typeface="ＭＳ Ｐゴシック" charset="0"/>
              </a:rPr>
              <a:t>within the research project:</a:t>
            </a:r>
          </a:p>
          <a:p>
            <a:pPr algn="ctr"/>
            <a:endParaRPr lang="en-US" sz="800" b="1" i="1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" charset="0"/>
              <a:ea typeface="ＭＳ Ｐゴシック" charset="0"/>
            </a:endParaRPr>
          </a:p>
          <a:p>
            <a:r>
              <a:rPr lang="en-US" sz="24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ea typeface="ＭＳ Ｐゴシック" charset="0"/>
              </a:rPr>
              <a:t>ADAPT  - </a:t>
            </a:r>
            <a:r>
              <a:rPr lang="en-US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ea typeface="ＭＳ Ｐゴシック" charset="0"/>
              </a:rPr>
              <a:t>Advanced prediction </a:t>
            </a:r>
            <a:r>
              <a:rPr lang="en-US" sz="24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ea typeface="ＭＳ Ｐゴシック" charset="0"/>
              </a:rPr>
              <a:t>models</a:t>
            </a:r>
          </a:p>
          <a:p>
            <a:r>
              <a:rPr lang="en-US" sz="24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ea typeface="ＭＳ Ｐゴシック" charset="0"/>
              </a:rPr>
              <a:t>for flexible trajectory</a:t>
            </a:r>
            <a:r>
              <a:rPr lang="en-US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ea typeface="ＭＳ Ｐゴシック" charset="0"/>
              </a:rPr>
              <a:t>-based </a:t>
            </a:r>
            <a:r>
              <a:rPr lang="en-US" sz="24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ea typeface="ＭＳ Ｐゴシック" charset="0"/>
              </a:rPr>
              <a:t>operations</a:t>
            </a:r>
            <a:endParaRPr lang="en-US" sz="2400" b="1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" charset="0"/>
              <a:ea typeface="ＭＳ Ｐゴシック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09670" y="3034130"/>
            <a:ext cx="30281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ea typeface="ＭＳ Ｐゴシック" charset="0"/>
              </a:rPr>
              <a:t>http://adapt-h2020.eu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78722" y="3870863"/>
            <a:ext cx="14993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ea typeface="ＭＳ Ｐゴシック" charset="0"/>
              </a:rPr>
              <a:t>PARTNERS: 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247319" y="4833744"/>
            <a:ext cx="15036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ea typeface="ＭＳ Ｐゴシック" charset="0"/>
              </a:rPr>
              <a:t>SPONSORS: </a:t>
            </a:r>
            <a:endParaRPr lang="en-US" dirty="0"/>
          </a:p>
        </p:txBody>
      </p:sp>
      <p:sp>
        <p:nvSpPr>
          <p:cNvPr id="33" name="AutoShape 1"/>
          <p:cNvSpPr>
            <a:spLocks noChangeArrowheads="1"/>
          </p:cNvSpPr>
          <p:nvPr/>
        </p:nvSpPr>
        <p:spPr bwMode="auto">
          <a:xfrm>
            <a:off x="362832" y="0"/>
            <a:ext cx="8229600" cy="666466"/>
          </a:xfrm>
          <a:custGeom>
            <a:avLst/>
            <a:gdLst>
              <a:gd name="G0" fmla="*/ 22860 1 2"/>
              <a:gd name="G1" fmla="*/ 1403 1 2"/>
              <a:gd name="G2" fmla="+- 1403 0 0"/>
              <a:gd name="G3" fmla="+- 22860 0 0"/>
              <a:gd name="T0" fmla="*/ 0 w 22860"/>
              <a:gd name="T1" fmla="*/ 0 h 1403"/>
              <a:gd name="T2" fmla="*/ G3 w 22860"/>
              <a:gd name="T3" fmla="*/ G2 h 1403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22860" h="1403">
                <a:moveTo>
                  <a:pt x="0" y="0"/>
                </a:moveTo>
                <a:lnTo>
                  <a:pt x="22860" y="0"/>
                </a:lnTo>
                <a:lnTo>
                  <a:pt x="22860" y="1403"/>
                </a:lnTo>
                <a:lnTo>
                  <a:pt x="0" y="1403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algn="ctr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r>
              <a:rPr lang="en-US" sz="36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ea typeface="ＭＳ Ｐゴシック" charset="0"/>
              </a:rPr>
              <a:t>Preface</a:t>
            </a:r>
            <a:endParaRPr lang="en-US" sz="3600" b="1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" charset="0"/>
              <a:ea typeface="ＭＳ Ｐゴシック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47318" y="5597687"/>
            <a:ext cx="87367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ea typeface="ＭＳ Ｐゴシック" charset="0"/>
              </a:rPr>
              <a:t>Investigating a relevant </a:t>
            </a:r>
            <a:r>
              <a:rPr lang="en-US" sz="2200" b="1" i="1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ea typeface="ＭＳ Ｐゴシック" charset="0"/>
              </a:rPr>
              <a:t>socio-technical </a:t>
            </a:r>
            <a:r>
              <a:rPr lang="en-US" sz="2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ea typeface="ＭＳ Ｐゴシック" charset="0"/>
              </a:rPr>
              <a:t>complex system with tools and methodologies of Statistical Physics, Network Science and Complex Systems.</a:t>
            </a:r>
            <a:endParaRPr lang="en-US" sz="2200" i="1" dirty="0">
              <a:solidFill>
                <a:srgbClr val="FF0000"/>
              </a:solidFill>
            </a:endParaRPr>
          </a:p>
        </p:txBody>
      </p:sp>
      <p:pic>
        <p:nvPicPr>
          <p:cNvPr id="14" name="Picture 13" descr="logosesarju-pos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975" y="4785505"/>
            <a:ext cx="1153136" cy="612000"/>
          </a:xfrm>
          <a:prstGeom prst="rect">
            <a:avLst/>
          </a:prstGeom>
        </p:spPr>
      </p:pic>
      <p:pic>
        <p:nvPicPr>
          <p:cNvPr id="15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176" y="2389205"/>
            <a:ext cx="3176632" cy="941224"/>
          </a:xfrm>
          <a:prstGeom prst="rect">
            <a:avLst/>
          </a:prstGeom>
        </p:spPr>
      </p:pic>
      <p:pic>
        <p:nvPicPr>
          <p:cNvPr id="3" name="Picture 2" descr="logo-h202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413" y="4845410"/>
            <a:ext cx="1621536" cy="496824"/>
          </a:xfrm>
          <a:prstGeom prst="rect">
            <a:avLst/>
          </a:prstGeom>
        </p:spPr>
      </p:pic>
      <p:pic>
        <p:nvPicPr>
          <p:cNvPr id="7" name="Picture 6" descr="logo-UNIT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19" y="4261604"/>
            <a:ext cx="1935352" cy="421452"/>
          </a:xfrm>
          <a:prstGeom prst="rect">
            <a:avLst/>
          </a:prstGeom>
        </p:spPr>
      </p:pic>
      <p:pic>
        <p:nvPicPr>
          <p:cNvPr id="8" name="Picture 7" descr="logo-UoW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958" y="4240195"/>
            <a:ext cx="1651017" cy="390741"/>
          </a:xfrm>
          <a:prstGeom prst="rect">
            <a:avLst/>
          </a:prstGeom>
        </p:spPr>
      </p:pic>
      <p:pic>
        <p:nvPicPr>
          <p:cNvPr id="9" name="Picture 8" descr="Logo-TUDelft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068" y="4066882"/>
            <a:ext cx="1307427" cy="806189"/>
          </a:xfrm>
          <a:prstGeom prst="rect">
            <a:avLst/>
          </a:prstGeom>
        </p:spPr>
      </p:pic>
      <p:pic>
        <p:nvPicPr>
          <p:cNvPr id="10" name="Picture 9" descr="logo-UNIPA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495" y="4151051"/>
            <a:ext cx="1336322" cy="635961"/>
          </a:xfrm>
          <a:prstGeom prst="rect">
            <a:avLst/>
          </a:prstGeom>
        </p:spPr>
      </p:pic>
      <p:pic>
        <p:nvPicPr>
          <p:cNvPr id="11" name="Picture 10" descr="logo-deepblue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166" y="4240196"/>
            <a:ext cx="1502897" cy="32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071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rcolation_day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758" y="440374"/>
            <a:ext cx="7539621" cy="5816551"/>
          </a:xfrm>
          <a:prstGeom prst="rect">
            <a:avLst/>
          </a:prstGeom>
        </p:spPr>
      </p:pic>
      <p:sp>
        <p:nvSpPr>
          <p:cNvPr id="5" name="Segnaposto piè di pagina 4"/>
          <p:cNvSpPr txBox="1">
            <a:spLocks/>
          </p:cNvSpPr>
          <p:nvPr/>
        </p:nvSpPr>
        <p:spPr>
          <a:xfrm>
            <a:off x="457201" y="6567356"/>
            <a:ext cx="3896435" cy="252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 smtClean="0">
                <a:solidFill>
                  <a:schemeClr val="bg1"/>
                </a:solidFill>
              </a:rPr>
              <a:t>APAPT WP-5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3" name="AutoShape 1"/>
          <p:cNvSpPr>
            <a:spLocks noChangeArrowheads="1"/>
          </p:cNvSpPr>
          <p:nvPr/>
        </p:nvSpPr>
        <p:spPr bwMode="auto">
          <a:xfrm>
            <a:off x="0" y="27812"/>
            <a:ext cx="9121559" cy="676379"/>
          </a:xfrm>
          <a:custGeom>
            <a:avLst/>
            <a:gdLst>
              <a:gd name="G0" fmla="*/ 22860 1 2"/>
              <a:gd name="G1" fmla="*/ 1403 1 2"/>
              <a:gd name="G2" fmla="+- 1403 0 0"/>
              <a:gd name="G3" fmla="+- 22860 0 0"/>
              <a:gd name="T0" fmla="*/ 0 w 22860"/>
              <a:gd name="T1" fmla="*/ 0 h 1403"/>
              <a:gd name="T2" fmla="*/ G3 w 22860"/>
              <a:gd name="T3" fmla="*/ G2 h 1403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22860" h="1403">
                <a:moveTo>
                  <a:pt x="0" y="0"/>
                </a:moveTo>
                <a:lnTo>
                  <a:pt x="22860" y="0"/>
                </a:lnTo>
                <a:lnTo>
                  <a:pt x="22860" y="1403"/>
                </a:lnTo>
                <a:lnTo>
                  <a:pt x="0" y="1403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algn="ctr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r>
              <a:rPr lang="en-US" sz="36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ea typeface="ＭＳ Ｐゴシック" charset="0"/>
              </a:rPr>
              <a:t>A percolation approach in air traffic</a:t>
            </a:r>
            <a:endParaRPr lang="en-US" sz="3600" b="1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" charset="0"/>
              <a:ea typeface="ＭＳ Ｐゴシック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48455" y="6018761"/>
            <a:ext cx="41845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i="1" dirty="0" smtClean="0">
                <a:latin typeface="Times"/>
                <a:cs typeface="Times"/>
              </a:rPr>
              <a:t>It does not work !!!!</a:t>
            </a:r>
            <a:endParaRPr lang="en-US" sz="3600" i="1" dirty="0"/>
          </a:p>
        </p:txBody>
      </p:sp>
    </p:spTree>
    <p:extLst>
      <p:ext uri="{BB962C8B-B14F-4D97-AF65-F5344CB8AC3E}">
        <p14:creationId xmlns:p14="http://schemas.microsoft.com/office/powerpoint/2010/main" val="1425310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"/>
          <p:cNvSpPr>
            <a:spLocks noChangeArrowheads="1"/>
          </p:cNvSpPr>
          <p:nvPr/>
        </p:nvSpPr>
        <p:spPr bwMode="auto">
          <a:xfrm>
            <a:off x="0" y="27812"/>
            <a:ext cx="9121559" cy="676379"/>
          </a:xfrm>
          <a:custGeom>
            <a:avLst/>
            <a:gdLst>
              <a:gd name="G0" fmla="*/ 22860 1 2"/>
              <a:gd name="G1" fmla="*/ 1403 1 2"/>
              <a:gd name="G2" fmla="+- 1403 0 0"/>
              <a:gd name="G3" fmla="+- 22860 0 0"/>
              <a:gd name="T0" fmla="*/ 0 w 22860"/>
              <a:gd name="T1" fmla="*/ 0 h 1403"/>
              <a:gd name="T2" fmla="*/ G3 w 22860"/>
              <a:gd name="T3" fmla="*/ G2 h 1403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22860" h="1403">
                <a:moveTo>
                  <a:pt x="0" y="0"/>
                </a:moveTo>
                <a:lnTo>
                  <a:pt x="22860" y="0"/>
                </a:lnTo>
                <a:lnTo>
                  <a:pt x="22860" y="1403"/>
                </a:lnTo>
                <a:lnTo>
                  <a:pt x="0" y="1403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algn="ctr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r>
              <a:rPr lang="en-US" sz="36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ea typeface="ＭＳ Ｐゴシック" charset="0"/>
              </a:rPr>
              <a:t>A percolation approach in air traffic</a:t>
            </a:r>
            <a:endParaRPr lang="en-US" sz="3600" b="1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" charset="0"/>
              <a:ea typeface="ＭＳ Ｐゴシック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13112" y="3466525"/>
            <a:ext cx="44308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dirty="0" smtClean="0">
                <a:solidFill>
                  <a:srgbClr val="000000"/>
                </a:solidFill>
                <a:latin typeface="Times"/>
                <a:cs typeface="Times"/>
              </a:rPr>
              <a:t>12/09/2014   </a:t>
            </a:r>
            <a:r>
              <a:rPr lang="it-IT" sz="1400" dirty="0" err="1" smtClean="0">
                <a:solidFill>
                  <a:srgbClr val="000000"/>
                </a:solidFill>
                <a:latin typeface="Times"/>
                <a:cs typeface="Times"/>
              </a:rPr>
              <a:t>all</a:t>
            </a:r>
            <a:r>
              <a:rPr lang="it-IT" sz="1400" dirty="0" smtClean="0">
                <a:solidFill>
                  <a:srgbClr val="000000"/>
                </a:solidFill>
                <a:latin typeface="Times"/>
                <a:cs typeface="Times"/>
              </a:rPr>
              <a:t>   13:00   </a:t>
            </a:r>
            <a:r>
              <a:rPr lang="it-IT" sz="1400" dirty="0" err="1" smtClean="0">
                <a:solidFill>
                  <a:srgbClr val="000000"/>
                </a:solidFill>
                <a:latin typeface="Times"/>
                <a:cs typeface="Times"/>
              </a:rPr>
              <a:t>q</a:t>
            </a:r>
            <a:r>
              <a:rPr lang="it-IT" sz="1400" dirty="0" smtClean="0">
                <a:solidFill>
                  <a:srgbClr val="000000"/>
                </a:solidFill>
                <a:latin typeface="Times"/>
                <a:cs typeface="Times"/>
              </a:rPr>
              <a:t>=0.2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0" y="6550223"/>
            <a:ext cx="44144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dirty="0" smtClean="0">
                <a:solidFill>
                  <a:srgbClr val="000000"/>
                </a:solidFill>
                <a:latin typeface="Times"/>
                <a:cs typeface="Times"/>
              </a:rPr>
              <a:t>12/09/2014   </a:t>
            </a:r>
            <a:r>
              <a:rPr lang="it-IT" sz="1400" dirty="0" err="1" smtClean="0">
                <a:solidFill>
                  <a:srgbClr val="000000"/>
                </a:solidFill>
                <a:latin typeface="Times"/>
                <a:cs typeface="Times"/>
              </a:rPr>
              <a:t>all</a:t>
            </a:r>
            <a:r>
              <a:rPr lang="it-IT" sz="1400" dirty="0" smtClean="0">
                <a:solidFill>
                  <a:srgbClr val="000000"/>
                </a:solidFill>
                <a:latin typeface="Times"/>
                <a:cs typeface="Times"/>
              </a:rPr>
              <a:t>  13:00   </a:t>
            </a:r>
            <a:r>
              <a:rPr lang="it-IT" sz="1400" dirty="0" err="1" smtClean="0">
                <a:solidFill>
                  <a:srgbClr val="000000"/>
                </a:solidFill>
                <a:latin typeface="Times"/>
                <a:cs typeface="Times"/>
              </a:rPr>
              <a:t>q</a:t>
            </a:r>
            <a:r>
              <a:rPr lang="it-IT" sz="1400" dirty="0" smtClean="0">
                <a:solidFill>
                  <a:srgbClr val="000000"/>
                </a:solidFill>
                <a:latin typeface="Times"/>
                <a:cs typeface="Times"/>
              </a:rPr>
              <a:t>=0.5</a:t>
            </a:r>
            <a:endParaRPr lang="en-US" sz="1400" dirty="0"/>
          </a:p>
        </p:txBody>
      </p:sp>
      <p:sp>
        <p:nvSpPr>
          <p:cNvPr id="8" name="Rectangle 7"/>
          <p:cNvSpPr/>
          <p:nvPr/>
        </p:nvSpPr>
        <p:spPr>
          <a:xfrm>
            <a:off x="4713112" y="6580765"/>
            <a:ext cx="440844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dirty="0" smtClean="0">
                <a:solidFill>
                  <a:srgbClr val="000000"/>
                </a:solidFill>
                <a:latin typeface="Times"/>
                <a:cs typeface="Times"/>
              </a:rPr>
              <a:t>12/09/2014   </a:t>
            </a:r>
            <a:r>
              <a:rPr lang="it-IT" sz="1400" dirty="0" err="1" smtClean="0">
                <a:solidFill>
                  <a:srgbClr val="000000"/>
                </a:solidFill>
                <a:latin typeface="Times"/>
                <a:cs typeface="Times"/>
              </a:rPr>
              <a:t>all</a:t>
            </a:r>
            <a:r>
              <a:rPr lang="it-IT" sz="1400" dirty="0" smtClean="0">
                <a:solidFill>
                  <a:srgbClr val="000000"/>
                </a:solidFill>
                <a:latin typeface="Times"/>
                <a:cs typeface="Times"/>
              </a:rPr>
              <a:t>  13:00   </a:t>
            </a:r>
            <a:r>
              <a:rPr lang="it-IT" sz="1400" dirty="0" err="1" smtClean="0">
                <a:solidFill>
                  <a:srgbClr val="000000"/>
                </a:solidFill>
                <a:latin typeface="Times"/>
                <a:cs typeface="Times"/>
              </a:rPr>
              <a:t>q</a:t>
            </a:r>
            <a:r>
              <a:rPr lang="it-IT" sz="1400" dirty="0" smtClean="0">
                <a:solidFill>
                  <a:srgbClr val="000000"/>
                </a:solidFill>
                <a:latin typeface="Times"/>
                <a:cs typeface="Times"/>
              </a:rPr>
              <a:t>=0.9</a:t>
            </a:r>
            <a:endParaRPr lang="en-US" sz="1400" dirty="0"/>
          </a:p>
        </p:txBody>
      </p:sp>
      <p:sp>
        <p:nvSpPr>
          <p:cNvPr id="9" name="Rectangle 8"/>
          <p:cNvSpPr/>
          <p:nvPr/>
        </p:nvSpPr>
        <p:spPr>
          <a:xfrm>
            <a:off x="-16757" y="3473006"/>
            <a:ext cx="44308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dirty="0" smtClean="0">
                <a:solidFill>
                  <a:srgbClr val="000000"/>
                </a:solidFill>
                <a:latin typeface="Times"/>
                <a:cs typeface="Times"/>
              </a:rPr>
              <a:t>12/09/2014   </a:t>
            </a:r>
            <a:r>
              <a:rPr lang="it-IT" sz="1400" dirty="0" err="1" smtClean="0">
                <a:solidFill>
                  <a:srgbClr val="000000"/>
                </a:solidFill>
                <a:latin typeface="Times"/>
                <a:cs typeface="Times"/>
              </a:rPr>
              <a:t>all</a:t>
            </a:r>
            <a:r>
              <a:rPr lang="it-IT" sz="1400" dirty="0" smtClean="0">
                <a:solidFill>
                  <a:srgbClr val="000000"/>
                </a:solidFill>
                <a:latin typeface="Times"/>
                <a:cs typeface="Times"/>
              </a:rPr>
              <a:t>  13:00   </a:t>
            </a:r>
            <a:r>
              <a:rPr lang="it-IT" sz="1400" dirty="0" err="1" smtClean="0">
                <a:solidFill>
                  <a:srgbClr val="000000"/>
                </a:solidFill>
                <a:latin typeface="Times"/>
                <a:cs typeface="Times"/>
              </a:rPr>
              <a:t>q</a:t>
            </a:r>
            <a:r>
              <a:rPr lang="it-IT" sz="1400" dirty="0" smtClean="0">
                <a:solidFill>
                  <a:srgbClr val="000000"/>
                </a:solidFill>
                <a:latin typeface="Times"/>
                <a:cs typeface="Times"/>
              </a:rPr>
              <a:t>=0. (</a:t>
            </a:r>
            <a:r>
              <a:rPr lang="it-IT" sz="1400" dirty="0" err="1" smtClean="0">
                <a:solidFill>
                  <a:srgbClr val="000000"/>
                </a:solidFill>
                <a:latin typeface="Times"/>
                <a:cs typeface="Times"/>
              </a:rPr>
              <a:t>all</a:t>
            </a:r>
            <a:r>
              <a:rPr lang="it-IT" sz="1400" dirty="0" smtClean="0">
                <a:solidFill>
                  <a:srgbClr val="000000"/>
                </a:solidFill>
                <a:latin typeface="Times"/>
                <a:cs typeface="Times"/>
              </a:rPr>
              <a:t> </a:t>
            </a:r>
            <a:r>
              <a:rPr lang="it-IT" sz="1400" dirty="0" err="1" smtClean="0">
                <a:solidFill>
                  <a:srgbClr val="000000"/>
                </a:solidFill>
                <a:latin typeface="Times"/>
                <a:cs typeface="Times"/>
              </a:rPr>
              <a:t>links</a:t>
            </a:r>
            <a:r>
              <a:rPr lang="it-IT" sz="1400" dirty="0" smtClean="0">
                <a:solidFill>
                  <a:srgbClr val="000000"/>
                </a:solidFill>
                <a:latin typeface="Times"/>
                <a:cs typeface="Times"/>
              </a:rPr>
              <a:t>)</a:t>
            </a:r>
            <a:endParaRPr lang="en-US" sz="1400" dirty="0"/>
          </a:p>
        </p:txBody>
      </p:sp>
      <p:pic>
        <p:nvPicPr>
          <p:cNvPr id="11" name="Picture 10" descr="Original_13_0p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8599"/>
            <a:ext cx="4506911" cy="2737926"/>
          </a:xfrm>
          <a:prstGeom prst="rect">
            <a:avLst/>
          </a:prstGeom>
        </p:spPr>
      </p:pic>
      <p:pic>
        <p:nvPicPr>
          <p:cNvPr id="12" name="Picture 11" descr="Original_13_0p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113" y="766334"/>
            <a:ext cx="4430888" cy="2702403"/>
          </a:xfrm>
          <a:prstGeom prst="rect">
            <a:avLst/>
          </a:prstGeom>
        </p:spPr>
      </p:pic>
      <p:pic>
        <p:nvPicPr>
          <p:cNvPr id="13" name="Picture 12" descr="Original_13_0p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852007"/>
            <a:ext cx="4506911" cy="2742692"/>
          </a:xfrm>
          <a:prstGeom prst="rect">
            <a:avLst/>
          </a:prstGeom>
        </p:spPr>
      </p:pic>
      <p:pic>
        <p:nvPicPr>
          <p:cNvPr id="14" name="Picture 13" descr="Original_13_0p9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113" y="3857860"/>
            <a:ext cx="4430887" cy="2711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05266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piè di pagina 4"/>
          <p:cNvSpPr txBox="1">
            <a:spLocks/>
          </p:cNvSpPr>
          <p:nvPr/>
        </p:nvSpPr>
        <p:spPr>
          <a:xfrm>
            <a:off x="457201" y="6567356"/>
            <a:ext cx="3896435" cy="252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 smtClean="0">
                <a:solidFill>
                  <a:schemeClr val="bg1"/>
                </a:solidFill>
              </a:rPr>
              <a:t>APAPT WP-5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3" name="AutoShape 1"/>
          <p:cNvSpPr>
            <a:spLocks noChangeArrowheads="1"/>
          </p:cNvSpPr>
          <p:nvPr/>
        </p:nvSpPr>
        <p:spPr bwMode="auto">
          <a:xfrm>
            <a:off x="0" y="27812"/>
            <a:ext cx="9121559" cy="676379"/>
          </a:xfrm>
          <a:custGeom>
            <a:avLst/>
            <a:gdLst>
              <a:gd name="G0" fmla="*/ 22860 1 2"/>
              <a:gd name="G1" fmla="*/ 1403 1 2"/>
              <a:gd name="G2" fmla="+- 1403 0 0"/>
              <a:gd name="G3" fmla="+- 22860 0 0"/>
              <a:gd name="T0" fmla="*/ 0 w 22860"/>
              <a:gd name="T1" fmla="*/ 0 h 1403"/>
              <a:gd name="T2" fmla="*/ G3 w 22860"/>
              <a:gd name="T3" fmla="*/ G2 h 1403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22860" h="1403">
                <a:moveTo>
                  <a:pt x="0" y="0"/>
                </a:moveTo>
                <a:lnTo>
                  <a:pt x="22860" y="0"/>
                </a:lnTo>
                <a:lnTo>
                  <a:pt x="22860" y="1403"/>
                </a:lnTo>
                <a:lnTo>
                  <a:pt x="0" y="1403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algn="ctr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r>
              <a:rPr lang="en-US" sz="36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ea typeface="ＭＳ Ｐゴシック" charset="0"/>
              </a:rPr>
              <a:t>A percolation approach in air traffic</a:t>
            </a:r>
            <a:endParaRPr lang="en-US" sz="3600" b="1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" charset="0"/>
              <a:ea typeface="ＭＳ Ｐゴシック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726038" y="1005022"/>
            <a:ext cx="13879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i="1" dirty="0">
                <a:latin typeface="Times"/>
                <a:cs typeface="Times"/>
              </a:rPr>
              <a:t>Why?</a:t>
            </a:r>
            <a:endParaRPr lang="en-US" sz="3600" i="1" dirty="0"/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7172076" y="936439"/>
            <a:ext cx="19538" cy="229576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7577305" y="936439"/>
            <a:ext cx="19538" cy="229576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7955568" y="936439"/>
            <a:ext cx="19538" cy="229576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8431525" y="919860"/>
            <a:ext cx="19538" cy="229576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Decagon 9"/>
          <p:cNvSpPr/>
          <p:nvPr/>
        </p:nvSpPr>
        <p:spPr>
          <a:xfrm>
            <a:off x="7897929" y="1328188"/>
            <a:ext cx="173891" cy="162169"/>
          </a:xfrm>
          <a:prstGeom prst="decag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6820386" y="1396571"/>
            <a:ext cx="1934110" cy="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6820386" y="1853770"/>
            <a:ext cx="1934110" cy="28721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820386" y="2584511"/>
            <a:ext cx="1934110" cy="32824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Decagon 13"/>
          <p:cNvSpPr/>
          <p:nvPr/>
        </p:nvSpPr>
        <p:spPr>
          <a:xfrm>
            <a:off x="8366071" y="1343818"/>
            <a:ext cx="173891" cy="162169"/>
          </a:xfrm>
          <a:prstGeom prst="decag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ecagon 14"/>
          <p:cNvSpPr/>
          <p:nvPr/>
        </p:nvSpPr>
        <p:spPr>
          <a:xfrm>
            <a:off x="7494460" y="1315488"/>
            <a:ext cx="173891" cy="162169"/>
          </a:xfrm>
          <a:prstGeom prst="decag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ecagon 15"/>
          <p:cNvSpPr/>
          <p:nvPr/>
        </p:nvSpPr>
        <p:spPr>
          <a:xfrm>
            <a:off x="7104668" y="1315488"/>
            <a:ext cx="173891" cy="162169"/>
          </a:xfrm>
          <a:prstGeom prst="decag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ecagon 16"/>
          <p:cNvSpPr/>
          <p:nvPr/>
        </p:nvSpPr>
        <p:spPr>
          <a:xfrm>
            <a:off x="7104668" y="2017894"/>
            <a:ext cx="173891" cy="162169"/>
          </a:xfrm>
          <a:prstGeom prst="decag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ecagon 17"/>
          <p:cNvSpPr/>
          <p:nvPr/>
        </p:nvSpPr>
        <p:spPr>
          <a:xfrm>
            <a:off x="7509897" y="1986660"/>
            <a:ext cx="173891" cy="162169"/>
          </a:xfrm>
          <a:prstGeom prst="decag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ecagon 18"/>
          <p:cNvSpPr/>
          <p:nvPr/>
        </p:nvSpPr>
        <p:spPr>
          <a:xfrm>
            <a:off x="7888160" y="1911435"/>
            <a:ext cx="173891" cy="162169"/>
          </a:xfrm>
          <a:prstGeom prst="decag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ecagon 19"/>
          <p:cNvSpPr/>
          <p:nvPr/>
        </p:nvSpPr>
        <p:spPr>
          <a:xfrm>
            <a:off x="8344579" y="1830350"/>
            <a:ext cx="173891" cy="162169"/>
          </a:xfrm>
          <a:prstGeom prst="decag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ecagon 20"/>
          <p:cNvSpPr/>
          <p:nvPr/>
        </p:nvSpPr>
        <p:spPr>
          <a:xfrm>
            <a:off x="7103886" y="2575743"/>
            <a:ext cx="173891" cy="162169"/>
          </a:xfrm>
          <a:prstGeom prst="decag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ecagon 21"/>
          <p:cNvSpPr/>
          <p:nvPr/>
        </p:nvSpPr>
        <p:spPr>
          <a:xfrm>
            <a:off x="7504817" y="2650964"/>
            <a:ext cx="173891" cy="162169"/>
          </a:xfrm>
          <a:prstGeom prst="decag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Decagon 22"/>
          <p:cNvSpPr/>
          <p:nvPr/>
        </p:nvSpPr>
        <p:spPr>
          <a:xfrm>
            <a:off x="7888160" y="2732048"/>
            <a:ext cx="173891" cy="162169"/>
          </a:xfrm>
          <a:prstGeom prst="decag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ecagon 23"/>
          <p:cNvSpPr/>
          <p:nvPr/>
        </p:nvSpPr>
        <p:spPr>
          <a:xfrm>
            <a:off x="8364117" y="2801437"/>
            <a:ext cx="173891" cy="162169"/>
          </a:xfrm>
          <a:prstGeom prst="decag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7201383" y="1408295"/>
            <a:ext cx="1250462" cy="1221154"/>
          </a:xfrm>
          <a:custGeom>
            <a:avLst/>
            <a:gdLst>
              <a:gd name="connsiteX0" fmla="*/ 0 w 1250462"/>
              <a:gd name="connsiteY0" fmla="*/ 1221154 h 1221154"/>
              <a:gd name="connsiteX1" fmla="*/ 214923 w 1250462"/>
              <a:gd name="connsiteY1" fmla="*/ 371231 h 1221154"/>
              <a:gd name="connsiteX2" fmla="*/ 556846 w 1250462"/>
              <a:gd name="connsiteY2" fmla="*/ 205154 h 1221154"/>
              <a:gd name="connsiteX3" fmla="*/ 937846 w 1250462"/>
              <a:gd name="connsiteY3" fmla="*/ 234462 h 1221154"/>
              <a:gd name="connsiteX4" fmla="*/ 1240692 w 1250462"/>
              <a:gd name="connsiteY4" fmla="*/ 0 h 1221154"/>
              <a:gd name="connsiteX5" fmla="*/ 1240692 w 1250462"/>
              <a:gd name="connsiteY5" fmla="*/ 0 h 1221154"/>
              <a:gd name="connsiteX6" fmla="*/ 1240692 w 1250462"/>
              <a:gd name="connsiteY6" fmla="*/ 0 h 1221154"/>
              <a:gd name="connsiteX7" fmla="*/ 1250462 w 1250462"/>
              <a:gd name="connsiteY7" fmla="*/ 29308 h 1221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50462" h="1221154">
                <a:moveTo>
                  <a:pt x="0" y="1221154"/>
                </a:moveTo>
                <a:cubicBezTo>
                  <a:pt x="61057" y="880859"/>
                  <a:pt x="122115" y="540564"/>
                  <a:pt x="214923" y="371231"/>
                </a:cubicBezTo>
                <a:cubicBezTo>
                  <a:pt x="307731" y="201898"/>
                  <a:pt x="436359" y="227949"/>
                  <a:pt x="556846" y="205154"/>
                </a:cubicBezTo>
                <a:cubicBezTo>
                  <a:pt x="677333" y="182359"/>
                  <a:pt x="823872" y="268654"/>
                  <a:pt x="937846" y="234462"/>
                </a:cubicBezTo>
                <a:cubicBezTo>
                  <a:pt x="1051820" y="200270"/>
                  <a:pt x="1240692" y="0"/>
                  <a:pt x="1240692" y="0"/>
                </a:cubicBezTo>
                <a:lnTo>
                  <a:pt x="1240692" y="0"/>
                </a:lnTo>
                <a:lnTo>
                  <a:pt x="1240692" y="0"/>
                </a:lnTo>
                <a:lnTo>
                  <a:pt x="1250462" y="29308"/>
                </a:ln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6892874" y="1476683"/>
            <a:ext cx="5262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YES</a:t>
            </a:r>
            <a:endParaRPr lang="en-US" dirty="0"/>
          </a:p>
        </p:txBody>
      </p:sp>
      <p:cxnSp>
        <p:nvCxnSpPr>
          <p:cNvPr id="27" name="Straight Connector 26"/>
          <p:cNvCxnSpPr/>
          <p:nvPr/>
        </p:nvCxnSpPr>
        <p:spPr>
          <a:xfrm flipH="1">
            <a:off x="784723" y="945846"/>
            <a:ext cx="19538" cy="229576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1189952" y="945846"/>
            <a:ext cx="19538" cy="229576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1568215" y="945846"/>
            <a:ext cx="19538" cy="229576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2044172" y="929267"/>
            <a:ext cx="19538" cy="229576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Decagon 30"/>
          <p:cNvSpPr/>
          <p:nvPr/>
        </p:nvSpPr>
        <p:spPr>
          <a:xfrm>
            <a:off x="1510576" y="1337595"/>
            <a:ext cx="173891" cy="162169"/>
          </a:xfrm>
          <a:prstGeom prst="decag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/>
          <p:cNvCxnSpPr/>
          <p:nvPr/>
        </p:nvCxnSpPr>
        <p:spPr>
          <a:xfrm flipV="1">
            <a:off x="433033" y="1405978"/>
            <a:ext cx="1934110" cy="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433033" y="1863177"/>
            <a:ext cx="1934110" cy="28721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33033" y="2593918"/>
            <a:ext cx="1934110" cy="32824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Decagon 34"/>
          <p:cNvSpPr/>
          <p:nvPr/>
        </p:nvSpPr>
        <p:spPr>
          <a:xfrm>
            <a:off x="1978718" y="1353225"/>
            <a:ext cx="173891" cy="162169"/>
          </a:xfrm>
          <a:prstGeom prst="decag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Decagon 35"/>
          <p:cNvSpPr/>
          <p:nvPr/>
        </p:nvSpPr>
        <p:spPr>
          <a:xfrm>
            <a:off x="1107107" y="1324895"/>
            <a:ext cx="173891" cy="162169"/>
          </a:xfrm>
          <a:prstGeom prst="decag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Decagon 36"/>
          <p:cNvSpPr/>
          <p:nvPr/>
        </p:nvSpPr>
        <p:spPr>
          <a:xfrm>
            <a:off x="717315" y="1324895"/>
            <a:ext cx="173891" cy="162169"/>
          </a:xfrm>
          <a:prstGeom prst="decag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Decagon 37"/>
          <p:cNvSpPr/>
          <p:nvPr/>
        </p:nvSpPr>
        <p:spPr>
          <a:xfrm>
            <a:off x="717315" y="2027301"/>
            <a:ext cx="173891" cy="162169"/>
          </a:xfrm>
          <a:prstGeom prst="decag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Decagon 38"/>
          <p:cNvSpPr/>
          <p:nvPr/>
        </p:nvSpPr>
        <p:spPr>
          <a:xfrm>
            <a:off x="1122544" y="1996067"/>
            <a:ext cx="173891" cy="162169"/>
          </a:xfrm>
          <a:prstGeom prst="decag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Decagon 39"/>
          <p:cNvSpPr/>
          <p:nvPr/>
        </p:nvSpPr>
        <p:spPr>
          <a:xfrm>
            <a:off x="1500807" y="1920842"/>
            <a:ext cx="173891" cy="162169"/>
          </a:xfrm>
          <a:prstGeom prst="decag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Decagon 40"/>
          <p:cNvSpPr/>
          <p:nvPr/>
        </p:nvSpPr>
        <p:spPr>
          <a:xfrm>
            <a:off x="1957226" y="1839757"/>
            <a:ext cx="173891" cy="162169"/>
          </a:xfrm>
          <a:prstGeom prst="decag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Decagon 41"/>
          <p:cNvSpPr/>
          <p:nvPr/>
        </p:nvSpPr>
        <p:spPr>
          <a:xfrm>
            <a:off x="716533" y="2585150"/>
            <a:ext cx="173891" cy="162169"/>
          </a:xfrm>
          <a:prstGeom prst="decag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Decagon 42"/>
          <p:cNvSpPr/>
          <p:nvPr/>
        </p:nvSpPr>
        <p:spPr>
          <a:xfrm>
            <a:off x="1117464" y="2660371"/>
            <a:ext cx="173891" cy="162169"/>
          </a:xfrm>
          <a:prstGeom prst="decag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Decagon 43"/>
          <p:cNvSpPr/>
          <p:nvPr/>
        </p:nvSpPr>
        <p:spPr>
          <a:xfrm>
            <a:off x="1500807" y="2741455"/>
            <a:ext cx="173891" cy="162169"/>
          </a:xfrm>
          <a:prstGeom prst="decag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Decagon 44"/>
          <p:cNvSpPr/>
          <p:nvPr/>
        </p:nvSpPr>
        <p:spPr>
          <a:xfrm>
            <a:off x="1976764" y="2810844"/>
            <a:ext cx="173891" cy="162169"/>
          </a:xfrm>
          <a:prstGeom prst="decag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 45"/>
          <p:cNvSpPr/>
          <p:nvPr/>
        </p:nvSpPr>
        <p:spPr>
          <a:xfrm>
            <a:off x="814030" y="1417702"/>
            <a:ext cx="1250462" cy="1221154"/>
          </a:xfrm>
          <a:custGeom>
            <a:avLst/>
            <a:gdLst>
              <a:gd name="connsiteX0" fmla="*/ 0 w 1250462"/>
              <a:gd name="connsiteY0" fmla="*/ 1221154 h 1221154"/>
              <a:gd name="connsiteX1" fmla="*/ 214923 w 1250462"/>
              <a:gd name="connsiteY1" fmla="*/ 371231 h 1221154"/>
              <a:gd name="connsiteX2" fmla="*/ 556846 w 1250462"/>
              <a:gd name="connsiteY2" fmla="*/ 205154 h 1221154"/>
              <a:gd name="connsiteX3" fmla="*/ 937846 w 1250462"/>
              <a:gd name="connsiteY3" fmla="*/ 234462 h 1221154"/>
              <a:gd name="connsiteX4" fmla="*/ 1240692 w 1250462"/>
              <a:gd name="connsiteY4" fmla="*/ 0 h 1221154"/>
              <a:gd name="connsiteX5" fmla="*/ 1240692 w 1250462"/>
              <a:gd name="connsiteY5" fmla="*/ 0 h 1221154"/>
              <a:gd name="connsiteX6" fmla="*/ 1240692 w 1250462"/>
              <a:gd name="connsiteY6" fmla="*/ 0 h 1221154"/>
              <a:gd name="connsiteX7" fmla="*/ 1250462 w 1250462"/>
              <a:gd name="connsiteY7" fmla="*/ 29308 h 1221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50462" h="1221154">
                <a:moveTo>
                  <a:pt x="0" y="1221154"/>
                </a:moveTo>
                <a:cubicBezTo>
                  <a:pt x="61057" y="880859"/>
                  <a:pt x="122115" y="540564"/>
                  <a:pt x="214923" y="371231"/>
                </a:cubicBezTo>
                <a:cubicBezTo>
                  <a:pt x="307731" y="201898"/>
                  <a:pt x="436359" y="227949"/>
                  <a:pt x="556846" y="205154"/>
                </a:cubicBezTo>
                <a:cubicBezTo>
                  <a:pt x="677333" y="182359"/>
                  <a:pt x="823872" y="268654"/>
                  <a:pt x="937846" y="234462"/>
                </a:cubicBezTo>
                <a:cubicBezTo>
                  <a:pt x="1051820" y="200270"/>
                  <a:pt x="1240692" y="0"/>
                  <a:pt x="1240692" y="0"/>
                </a:cubicBezTo>
                <a:lnTo>
                  <a:pt x="1240692" y="0"/>
                </a:lnTo>
                <a:lnTo>
                  <a:pt x="1240692" y="0"/>
                </a:lnTo>
                <a:lnTo>
                  <a:pt x="1250462" y="29308"/>
                </a:ln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584754" y="1583780"/>
            <a:ext cx="4928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NO</a:t>
            </a:r>
            <a:endParaRPr lang="en-US" dirty="0"/>
          </a:p>
        </p:txBody>
      </p:sp>
      <p:sp>
        <p:nvSpPr>
          <p:cNvPr id="48" name="Decagon 47"/>
          <p:cNvSpPr/>
          <p:nvPr/>
        </p:nvSpPr>
        <p:spPr>
          <a:xfrm>
            <a:off x="5214739" y="4587188"/>
            <a:ext cx="173891" cy="162169"/>
          </a:xfrm>
          <a:prstGeom prst="decag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Decagon 48"/>
          <p:cNvSpPr/>
          <p:nvPr/>
        </p:nvSpPr>
        <p:spPr>
          <a:xfrm>
            <a:off x="2367143" y="4590813"/>
            <a:ext cx="173891" cy="162169"/>
          </a:xfrm>
          <a:prstGeom prst="decag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Decagon 49"/>
          <p:cNvSpPr/>
          <p:nvPr/>
        </p:nvSpPr>
        <p:spPr>
          <a:xfrm>
            <a:off x="4681467" y="5428303"/>
            <a:ext cx="173891" cy="162169"/>
          </a:xfrm>
          <a:prstGeom prst="decag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1" name="Straight Connector 50"/>
          <p:cNvCxnSpPr>
            <a:stCxn id="50" idx="9"/>
          </p:cNvCxnSpPr>
          <p:nvPr/>
        </p:nvCxnSpPr>
        <p:spPr>
          <a:xfrm flipV="1">
            <a:off x="4795280" y="4745731"/>
            <a:ext cx="498543" cy="68257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2421478" y="4668272"/>
            <a:ext cx="2810693" cy="362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3140864" y="4217856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l</a:t>
            </a:r>
            <a:r>
              <a:rPr lang="en-US" b="1" dirty="0" smtClean="0">
                <a:solidFill>
                  <a:srgbClr val="FF0000"/>
                </a:solidFill>
              </a:rPr>
              <a:t>ong-range links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5058365" y="4991145"/>
            <a:ext cx="1795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short-range links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65" name="Dodecagon 64"/>
          <p:cNvSpPr/>
          <p:nvPr/>
        </p:nvSpPr>
        <p:spPr>
          <a:xfrm>
            <a:off x="4422263" y="3923874"/>
            <a:ext cx="2682405" cy="2643482"/>
          </a:xfrm>
          <a:prstGeom prst="dodecagon">
            <a:avLst/>
          </a:prstGeom>
          <a:gradFill flip="none" rotWithShape="1">
            <a:gsLst>
              <a:gs pos="0">
                <a:schemeClr val="accent3">
                  <a:tint val="100000"/>
                  <a:shade val="100000"/>
                  <a:satMod val="130000"/>
                  <a:alpha val="20000"/>
                </a:schemeClr>
              </a:gs>
              <a:gs pos="100000">
                <a:schemeClr val="accent3">
                  <a:tint val="50000"/>
                  <a:shade val="100000"/>
                  <a:satMod val="350000"/>
                  <a:alpha val="20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Dodecagon 65"/>
          <p:cNvSpPr/>
          <p:nvPr/>
        </p:nvSpPr>
        <p:spPr>
          <a:xfrm>
            <a:off x="581934" y="3669404"/>
            <a:ext cx="2682405" cy="2643482"/>
          </a:xfrm>
          <a:prstGeom prst="dodecagon">
            <a:avLst/>
          </a:prstGeom>
          <a:gradFill flip="none" rotWithShape="1">
            <a:gsLst>
              <a:gs pos="0">
                <a:schemeClr val="accent3">
                  <a:tint val="100000"/>
                  <a:shade val="100000"/>
                  <a:satMod val="130000"/>
                  <a:alpha val="20000"/>
                </a:schemeClr>
              </a:gs>
              <a:gs pos="100000">
                <a:schemeClr val="accent3">
                  <a:tint val="50000"/>
                  <a:shade val="100000"/>
                  <a:satMod val="350000"/>
                  <a:alpha val="20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Decagon 66"/>
          <p:cNvSpPr/>
          <p:nvPr/>
        </p:nvSpPr>
        <p:spPr>
          <a:xfrm>
            <a:off x="1358039" y="4239143"/>
            <a:ext cx="173891" cy="162169"/>
          </a:xfrm>
          <a:prstGeom prst="decag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8" name="Straight Connector 67"/>
          <p:cNvCxnSpPr/>
          <p:nvPr/>
        </p:nvCxnSpPr>
        <p:spPr>
          <a:xfrm>
            <a:off x="1477241" y="4319149"/>
            <a:ext cx="944237" cy="35274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282151" y="4487232"/>
            <a:ext cx="1795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short-range links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2421479" y="1790623"/>
            <a:ext cx="43330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i="1" dirty="0" smtClean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imes"/>
                <a:cs typeface="Times"/>
              </a:rPr>
              <a:t>Is it possible that long-range links keep the network connected even at large threshold values?</a:t>
            </a:r>
            <a:endParaRPr lang="en-US" sz="2000" i="1" dirty="0">
              <a:solidFill>
                <a:srgbClr val="008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cxnSp>
        <p:nvCxnSpPr>
          <p:cNvPr id="60" name="Straight Connector 59"/>
          <p:cNvCxnSpPr/>
          <p:nvPr/>
        </p:nvCxnSpPr>
        <p:spPr>
          <a:xfrm>
            <a:off x="2445337" y="4692911"/>
            <a:ext cx="207552" cy="81042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2652889" y="5973704"/>
            <a:ext cx="837259" cy="21637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V="1">
            <a:off x="3490148" y="5966178"/>
            <a:ext cx="790222" cy="22389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H="1">
            <a:off x="4280370" y="5503333"/>
            <a:ext cx="514910" cy="47037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2652889" y="5503333"/>
            <a:ext cx="0" cy="4923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Decagon 73"/>
          <p:cNvSpPr/>
          <p:nvPr/>
        </p:nvSpPr>
        <p:spPr>
          <a:xfrm>
            <a:off x="2572528" y="5456424"/>
            <a:ext cx="173891" cy="162169"/>
          </a:xfrm>
          <a:prstGeom prst="decag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Decagon 74"/>
          <p:cNvSpPr/>
          <p:nvPr/>
        </p:nvSpPr>
        <p:spPr>
          <a:xfrm>
            <a:off x="2565943" y="5885093"/>
            <a:ext cx="173891" cy="162169"/>
          </a:xfrm>
          <a:prstGeom prst="decag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Decagon 75"/>
          <p:cNvSpPr/>
          <p:nvPr/>
        </p:nvSpPr>
        <p:spPr>
          <a:xfrm>
            <a:off x="3435989" y="6108989"/>
            <a:ext cx="173891" cy="162169"/>
          </a:xfrm>
          <a:prstGeom prst="decag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Decagon 76"/>
          <p:cNvSpPr/>
          <p:nvPr/>
        </p:nvSpPr>
        <p:spPr>
          <a:xfrm>
            <a:off x="4248372" y="5865673"/>
            <a:ext cx="173891" cy="162169"/>
          </a:xfrm>
          <a:prstGeom prst="decag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383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stance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556" y="3189665"/>
            <a:ext cx="4755027" cy="3668335"/>
          </a:xfrm>
          <a:prstGeom prst="rect">
            <a:avLst/>
          </a:prstGeom>
        </p:spPr>
      </p:pic>
      <p:sp>
        <p:nvSpPr>
          <p:cNvPr id="4" name="AutoShape 1"/>
          <p:cNvSpPr>
            <a:spLocks noChangeArrowheads="1"/>
          </p:cNvSpPr>
          <p:nvPr/>
        </p:nvSpPr>
        <p:spPr bwMode="auto">
          <a:xfrm>
            <a:off x="0" y="27812"/>
            <a:ext cx="9121559" cy="676379"/>
          </a:xfrm>
          <a:custGeom>
            <a:avLst/>
            <a:gdLst>
              <a:gd name="G0" fmla="*/ 22860 1 2"/>
              <a:gd name="G1" fmla="*/ 1403 1 2"/>
              <a:gd name="G2" fmla="+- 1403 0 0"/>
              <a:gd name="G3" fmla="+- 22860 0 0"/>
              <a:gd name="T0" fmla="*/ 0 w 22860"/>
              <a:gd name="T1" fmla="*/ 0 h 1403"/>
              <a:gd name="T2" fmla="*/ G3 w 22860"/>
              <a:gd name="T3" fmla="*/ G2 h 1403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22860" h="1403">
                <a:moveTo>
                  <a:pt x="0" y="0"/>
                </a:moveTo>
                <a:lnTo>
                  <a:pt x="22860" y="0"/>
                </a:lnTo>
                <a:lnTo>
                  <a:pt x="22860" y="1403"/>
                </a:lnTo>
                <a:lnTo>
                  <a:pt x="0" y="1403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algn="ctr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r>
              <a:rPr lang="en-US" sz="36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ea typeface="ＭＳ Ｐゴシック" charset="0"/>
              </a:rPr>
              <a:t>A percolation approach in air traffic</a:t>
            </a:r>
            <a:endParaRPr lang="en-US" sz="3600" b="1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" charset="0"/>
              <a:ea typeface="ＭＳ Ｐゴシック" charset="0"/>
            </a:endParaRPr>
          </a:p>
        </p:txBody>
      </p:sp>
      <p:pic>
        <p:nvPicPr>
          <p:cNvPr id="2" name="Picture 1" descr="quantile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70" y="786465"/>
            <a:ext cx="8876730" cy="28071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9186" y="5860260"/>
            <a:ext cx="3657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Power-law with exponent close to 2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849915" y="2709208"/>
            <a:ext cx="9458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DECILES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6071145" y="2893874"/>
            <a:ext cx="692177" cy="37756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2560631" y="4633885"/>
            <a:ext cx="997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MEDIAN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3059626" y="3508125"/>
            <a:ext cx="0" cy="100454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779117" y="4786285"/>
            <a:ext cx="7909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MEAN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1181897" y="3271442"/>
            <a:ext cx="0" cy="151484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731730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1"/>
          <p:cNvSpPr>
            <a:spLocks noChangeArrowheads="1"/>
          </p:cNvSpPr>
          <p:nvPr/>
        </p:nvSpPr>
        <p:spPr bwMode="auto">
          <a:xfrm>
            <a:off x="0" y="27812"/>
            <a:ext cx="9121559" cy="676379"/>
          </a:xfrm>
          <a:custGeom>
            <a:avLst/>
            <a:gdLst>
              <a:gd name="G0" fmla="*/ 22860 1 2"/>
              <a:gd name="G1" fmla="*/ 1403 1 2"/>
              <a:gd name="G2" fmla="+- 1403 0 0"/>
              <a:gd name="G3" fmla="+- 22860 0 0"/>
              <a:gd name="T0" fmla="*/ 0 w 22860"/>
              <a:gd name="T1" fmla="*/ 0 h 1403"/>
              <a:gd name="T2" fmla="*/ G3 w 22860"/>
              <a:gd name="T3" fmla="*/ G2 h 1403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22860" h="1403">
                <a:moveTo>
                  <a:pt x="0" y="0"/>
                </a:moveTo>
                <a:lnTo>
                  <a:pt x="22860" y="0"/>
                </a:lnTo>
                <a:lnTo>
                  <a:pt x="22860" y="1403"/>
                </a:lnTo>
                <a:lnTo>
                  <a:pt x="0" y="1403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algn="ctr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r>
              <a:rPr lang="en-US" sz="36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ea typeface="ＭＳ Ｐゴシック" charset="0"/>
              </a:rPr>
              <a:t>A percolation approach in air traffic</a:t>
            </a:r>
            <a:endParaRPr lang="en-US" sz="3600" b="1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" charset="0"/>
              <a:ea typeface="ＭＳ Ｐゴシック" charset="0"/>
            </a:endParaRPr>
          </a:p>
        </p:txBody>
      </p:sp>
      <p:pic>
        <p:nvPicPr>
          <p:cNvPr id="5" name="Picture 4" descr="Percolation_day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807" y="903111"/>
            <a:ext cx="7481079" cy="577138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951932" y="6197494"/>
            <a:ext cx="34690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i="1" dirty="0" smtClean="0">
                <a:latin typeface="Times"/>
                <a:cs typeface="Times"/>
              </a:rPr>
              <a:t>We are close, </a:t>
            </a:r>
            <a:r>
              <a:rPr lang="mr-IN" sz="3600" b="1" i="1" dirty="0" smtClean="0">
                <a:latin typeface="Times"/>
                <a:cs typeface="Times"/>
              </a:rPr>
              <a:t>…</a:t>
            </a:r>
            <a:r>
              <a:rPr lang="it-IT" sz="3600" b="1" i="1" dirty="0" smtClean="0">
                <a:latin typeface="Times"/>
                <a:cs typeface="Times"/>
              </a:rPr>
              <a:t>.</a:t>
            </a:r>
            <a:endParaRPr lang="en-US" sz="3600" i="1" dirty="0"/>
          </a:p>
        </p:txBody>
      </p:sp>
      <p:sp>
        <p:nvSpPr>
          <p:cNvPr id="8" name="Rectangle 7"/>
          <p:cNvSpPr/>
          <p:nvPr/>
        </p:nvSpPr>
        <p:spPr>
          <a:xfrm>
            <a:off x="2248262" y="825958"/>
            <a:ext cx="64657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b="1" i="1" dirty="0" err="1" smtClean="0">
                <a:latin typeface="Times"/>
                <a:cs typeface="Times"/>
              </a:rPr>
              <a:t>Keep</a:t>
            </a:r>
            <a:r>
              <a:rPr lang="it-IT" sz="2800" b="1" i="1" dirty="0" smtClean="0">
                <a:latin typeface="Times"/>
                <a:cs typeface="Times"/>
              </a:rPr>
              <a:t> </a:t>
            </a:r>
            <a:r>
              <a:rPr lang="it-IT" sz="2800" b="1" i="1" dirty="0" err="1" smtClean="0">
                <a:latin typeface="Times"/>
                <a:cs typeface="Times"/>
              </a:rPr>
              <a:t>links</a:t>
            </a:r>
            <a:r>
              <a:rPr lang="it-IT" sz="2800" b="1" i="1" dirty="0" smtClean="0">
                <a:latin typeface="Times"/>
                <a:cs typeface="Times"/>
              </a:rPr>
              <a:t> with </a:t>
            </a:r>
            <a:r>
              <a:rPr lang="it-IT" sz="2800" b="1" i="1" dirty="0" err="1" smtClean="0">
                <a:latin typeface="Times"/>
                <a:cs typeface="Times"/>
              </a:rPr>
              <a:t>distance</a:t>
            </a:r>
            <a:r>
              <a:rPr lang="it-IT" sz="2800" b="1" i="1" dirty="0" smtClean="0">
                <a:latin typeface="Times"/>
                <a:cs typeface="Times"/>
              </a:rPr>
              <a:t> </a:t>
            </a:r>
            <a:r>
              <a:rPr lang="it-IT" sz="2800" b="1" i="1" dirty="0" smtClean="0">
                <a:solidFill>
                  <a:srgbClr val="FF0000"/>
                </a:solidFill>
                <a:latin typeface="Times"/>
                <a:cs typeface="Times"/>
              </a:rPr>
              <a:t>&lt; 18.43</a:t>
            </a:r>
            <a:r>
              <a:rPr lang="it-IT" b="1" i="1" dirty="0" smtClean="0">
                <a:latin typeface="Times"/>
                <a:cs typeface="Times"/>
              </a:rPr>
              <a:t> (1.38 </a:t>
            </a:r>
            <a:r>
              <a:rPr lang="it-IT" b="1" i="1" dirty="0">
                <a:latin typeface="Times"/>
                <a:cs typeface="Times"/>
              </a:rPr>
              <a:t>minutes</a:t>
            </a:r>
            <a:r>
              <a:rPr lang="it-IT" b="1" i="1" dirty="0" smtClean="0">
                <a:latin typeface="Times"/>
                <a:cs typeface="Times"/>
              </a:rPr>
              <a:t>)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88778537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1"/>
          <p:cNvSpPr>
            <a:spLocks noChangeArrowheads="1"/>
          </p:cNvSpPr>
          <p:nvPr/>
        </p:nvSpPr>
        <p:spPr bwMode="auto">
          <a:xfrm>
            <a:off x="0" y="27812"/>
            <a:ext cx="9121559" cy="676379"/>
          </a:xfrm>
          <a:custGeom>
            <a:avLst/>
            <a:gdLst>
              <a:gd name="G0" fmla="*/ 22860 1 2"/>
              <a:gd name="G1" fmla="*/ 1403 1 2"/>
              <a:gd name="G2" fmla="+- 1403 0 0"/>
              <a:gd name="G3" fmla="+- 22860 0 0"/>
              <a:gd name="T0" fmla="*/ 0 w 22860"/>
              <a:gd name="T1" fmla="*/ 0 h 1403"/>
              <a:gd name="T2" fmla="*/ G3 w 22860"/>
              <a:gd name="T3" fmla="*/ G2 h 1403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22860" h="1403">
                <a:moveTo>
                  <a:pt x="0" y="0"/>
                </a:moveTo>
                <a:lnTo>
                  <a:pt x="22860" y="0"/>
                </a:lnTo>
                <a:lnTo>
                  <a:pt x="22860" y="1403"/>
                </a:lnTo>
                <a:lnTo>
                  <a:pt x="0" y="1403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algn="ctr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r>
              <a:rPr lang="en-US" sz="36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ea typeface="ＭＳ Ｐゴシック" charset="0"/>
              </a:rPr>
              <a:t>A percolation approach in air traffic</a:t>
            </a:r>
            <a:endParaRPr lang="en-US" sz="3600" b="1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" charset="0"/>
              <a:ea typeface="ＭＳ Ｐゴシック" charset="0"/>
            </a:endParaRPr>
          </a:p>
        </p:txBody>
      </p:sp>
      <p:pic>
        <p:nvPicPr>
          <p:cNvPr id="2" name="Picture 1" descr="Percolation_day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286" y="899634"/>
            <a:ext cx="7649695" cy="590147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51932" y="6197494"/>
            <a:ext cx="34690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i="1" dirty="0" smtClean="0">
                <a:latin typeface="Times"/>
                <a:cs typeface="Times"/>
              </a:rPr>
              <a:t>We are close, </a:t>
            </a:r>
            <a:r>
              <a:rPr lang="mr-IN" sz="3600" b="1" i="1" dirty="0" smtClean="0">
                <a:latin typeface="Times"/>
                <a:cs typeface="Times"/>
              </a:rPr>
              <a:t>…</a:t>
            </a:r>
            <a:r>
              <a:rPr lang="it-IT" sz="3600" b="1" i="1" dirty="0" smtClean="0">
                <a:latin typeface="Times"/>
                <a:cs typeface="Times"/>
              </a:rPr>
              <a:t>.</a:t>
            </a:r>
            <a:endParaRPr lang="en-US" sz="3600" i="1" dirty="0"/>
          </a:p>
        </p:txBody>
      </p:sp>
      <p:sp>
        <p:nvSpPr>
          <p:cNvPr id="6" name="Rectangle 5"/>
          <p:cNvSpPr/>
          <p:nvPr/>
        </p:nvSpPr>
        <p:spPr>
          <a:xfrm>
            <a:off x="2248262" y="825958"/>
            <a:ext cx="64657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b="1" i="1" dirty="0" err="1" smtClean="0">
                <a:latin typeface="Times"/>
                <a:cs typeface="Times"/>
              </a:rPr>
              <a:t>Keep</a:t>
            </a:r>
            <a:r>
              <a:rPr lang="it-IT" sz="2800" b="1" i="1" dirty="0" smtClean="0">
                <a:latin typeface="Times"/>
                <a:cs typeface="Times"/>
              </a:rPr>
              <a:t> </a:t>
            </a:r>
            <a:r>
              <a:rPr lang="it-IT" sz="2800" b="1" i="1" dirty="0" err="1" smtClean="0">
                <a:latin typeface="Times"/>
                <a:cs typeface="Times"/>
              </a:rPr>
              <a:t>links</a:t>
            </a:r>
            <a:r>
              <a:rPr lang="it-IT" sz="2800" b="1" i="1" dirty="0" smtClean="0">
                <a:latin typeface="Times"/>
                <a:cs typeface="Times"/>
              </a:rPr>
              <a:t> with </a:t>
            </a:r>
            <a:r>
              <a:rPr lang="it-IT" sz="2800" b="1" i="1" dirty="0" err="1" smtClean="0">
                <a:latin typeface="Times"/>
                <a:cs typeface="Times"/>
              </a:rPr>
              <a:t>distance</a:t>
            </a:r>
            <a:r>
              <a:rPr lang="it-IT" sz="2800" b="1" i="1" dirty="0" smtClean="0">
                <a:latin typeface="Times"/>
                <a:cs typeface="Times"/>
              </a:rPr>
              <a:t> </a:t>
            </a:r>
            <a:r>
              <a:rPr lang="it-IT" sz="2800" b="1" i="1" dirty="0" smtClean="0">
                <a:solidFill>
                  <a:srgbClr val="FF0000"/>
                </a:solidFill>
                <a:latin typeface="Times"/>
                <a:cs typeface="Times"/>
              </a:rPr>
              <a:t>&lt; 23.29</a:t>
            </a:r>
            <a:r>
              <a:rPr lang="it-IT" b="1" i="1" dirty="0">
                <a:latin typeface="Times"/>
                <a:cs typeface="Times"/>
              </a:rPr>
              <a:t> (</a:t>
            </a:r>
            <a:r>
              <a:rPr lang="it-IT" b="1" i="1" dirty="0" smtClean="0">
                <a:latin typeface="Times"/>
                <a:cs typeface="Times"/>
              </a:rPr>
              <a:t>1.75 </a:t>
            </a:r>
            <a:r>
              <a:rPr lang="it-IT" b="1" i="1" dirty="0">
                <a:latin typeface="Times"/>
                <a:cs typeface="Times"/>
              </a:rPr>
              <a:t>minutes)</a:t>
            </a:r>
            <a:endParaRPr lang="en-US" b="1" i="1" dirty="0"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61416415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ercolation_nigh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76" y="835280"/>
            <a:ext cx="7831250" cy="6041533"/>
          </a:xfrm>
          <a:prstGeom prst="rect">
            <a:avLst/>
          </a:prstGeom>
        </p:spPr>
      </p:pic>
      <p:sp>
        <p:nvSpPr>
          <p:cNvPr id="4" name="AutoShape 1"/>
          <p:cNvSpPr>
            <a:spLocks noChangeArrowheads="1"/>
          </p:cNvSpPr>
          <p:nvPr/>
        </p:nvSpPr>
        <p:spPr bwMode="auto">
          <a:xfrm>
            <a:off x="0" y="27812"/>
            <a:ext cx="9121559" cy="676379"/>
          </a:xfrm>
          <a:custGeom>
            <a:avLst/>
            <a:gdLst>
              <a:gd name="G0" fmla="*/ 22860 1 2"/>
              <a:gd name="G1" fmla="*/ 1403 1 2"/>
              <a:gd name="G2" fmla="+- 1403 0 0"/>
              <a:gd name="G3" fmla="+- 22860 0 0"/>
              <a:gd name="T0" fmla="*/ 0 w 22860"/>
              <a:gd name="T1" fmla="*/ 0 h 1403"/>
              <a:gd name="T2" fmla="*/ G3 w 22860"/>
              <a:gd name="T3" fmla="*/ G2 h 1403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22860" h="1403">
                <a:moveTo>
                  <a:pt x="0" y="0"/>
                </a:moveTo>
                <a:lnTo>
                  <a:pt x="22860" y="0"/>
                </a:lnTo>
                <a:lnTo>
                  <a:pt x="22860" y="1403"/>
                </a:lnTo>
                <a:lnTo>
                  <a:pt x="0" y="1403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algn="ctr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r>
              <a:rPr lang="en-US" sz="36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ea typeface="ＭＳ Ｐゴシック" charset="0"/>
              </a:rPr>
              <a:t>A percolation approach in air traffic</a:t>
            </a:r>
            <a:endParaRPr lang="en-US" sz="3600" b="1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" charset="0"/>
              <a:ea typeface="ＭＳ Ｐゴシック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51932" y="6197494"/>
            <a:ext cx="34690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i="1" dirty="0" smtClean="0">
                <a:latin typeface="Times"/>
                <a:cs typeface="Times"/>
              </a:rPr>
              <a:t>We are close, </a:t>
            </a:r>
            <a:r>
              <a:rPr lang="mr-IN" sz="3600" b="1" i="1" dirty="0" smtClean="0">
                <a:latin typeface="Times"/>
                <a:cs typeface="Times"/>
              </a:rPr>
              <a:t>…</a:t>
            </a:r>
            <a:r>
              <a:rPr lang="it-IT" sz="3600" b="1" i="1" dirty="0" smtClean="0">
                <a:latin typeface="Times"/>
                <a:cs typeface="Times"/>
              </a:rPr>
              <a:t>.</a:t>
            </a:r>
            <a:endParaRPr lang="en-US" sz="3600" i="1" dirty="0"/>
          </a:p>
        </p:txBody>
      </p:sp>
      <p:sp>
        <p:nvSpPr>
          <p:cNvPr id="6" name="Rectangle 5"/>
          <p:cNvSpPr/>
          <p:nvPr/>
        </p:nvSpPr>
        <p:spPr>
          <a:xfrm>
            <a:off x="2248262" y="825958"/>
            <a:ext cx="50357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b="1" i="1" dirty="0" err="1" smtClean="0">
                <a:latin typeface="Times"/>
                <a:cs typeface="Times"/>
              </a:rPr>
              <a:t>Keep</a:t>
            </a:r>
            <a:r>
              <a:rPr lang="it-IT" sz="2800" b="1" i="1" dirty="0" smtClean="0">
                <a:latin typeface="Times"/>
                <a:cs typeface="Times"/>
              </a:rPr>
              <a:t> </a:t>
            </a:r>
            <a:r>
              <a:rPr lang="it-IT" sz="2800" b="1" i="1" dirty="0" err="1" smtClean="0">
                <a:latin typeface="Times"/>
                <a:cs typeface="Times"/>
              </a:rPr>
              <a:t>links</a:t>
            </a:r>
            <a:r>
              <a:rPr lang="it-IT" sz="2800" b="1" i="1" dirty="0" smtClean="0">
                <a:latin typeface="Times"/>
                <a:cs typeface="Times"/>
              </a:rPr>
              <a:t> with </a:t>
            </a:r>
            <a:r>
              <a:rPr lang="it-IT" sz="2800" b="1" i="1" dirty="0" err="1" smtClean="0">
                <a:latin typeface="Times"/>
                <a:cs typeface="Times"/>
              </a:rPr>
              <a:t>distance</a:t>
            </a:r>
            <a:r>
              <a:rPr lang="it-IT" sz="2800" b="1" i="1" dirty="0" smtClean="0">
                <a:latin typeface="Times"/>
                <a:cs typeface="Times"/>
              </a:rPr>
              <a:t> </a:t>
            </a:r>
            <a:r>
              <a:rPr lang="it-IT" sz="2800" b="1" i="1" dirty="0" smtClean="0">
                <a:solidFill>
                  <a:srgbClr val="FF0000"/>
                </a:solidFill>
                <a:latin typeface="Times"/>
                <a:cs typeface="Times"/>
              </a:rPr>
              <a:t>&lt; 23.29</a:t>
            </a:r>
            <a:endParaRPr lang="en-US" sz="28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95986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Percolation_day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345" y="718679"/>
            <a:ext cx="3268655" cy="2521652"/>
          </a:xfrm>
          <a:prstGeom prst="rect">
            <a:avLst/>
          </a:prstGeom>
        </p:spPr>
      </p:pic>
      <p:pic>
        <p:nvPicPr>
          <p:cNvPr id="9" name="Picture 8" descr="Percolation_day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93259"/>
            <a:ext cx="3081308" cy="2377120"/>
          </a:xfrm>
          <a:prstGeom prst="rect">
            <a:avLst/>
          </a:prstGeom>
        </p:spPr>
      </p:pic>
      <p:pic>
        <p:nvPicPr>
          <p:cNvPr id="2" name="Picture 1" descr="Percolation_day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299" y="691831"/>
            <a:ext cx="3118171" cy="240555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80744" y="2955662"/>
            <a:ext cx="19943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i="1" dirty="0" smtClean="0">
                <a:latin typeface="Times"/>
                <a:cs typeface="Times"/>
              </a:rPr>
              <a:t>5_th decile - 18.43</a:t>
            </a:r>
            <a:endParaRPr lang="en-US" dirty="0"/>
          </a:p>
        </p:txBody>
      </p:sp>
      <p:pic>
        <p:nvPicPr>
          <p:cNvPr id="4" name="Picture 3" descr="Percolation_day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470" y="4393259"/>
            <a:ext cx="3109530" cy="23988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586333" y="6525733"/>
            <a:ext cx="19902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i="1" dirty="0" smtClean="0">
                <a:latin typeface="Times"/>
                <a:cs typeface="Times"/>
              </a:rPr>
              <a:t>9_th decile - 82.50</a:t>
            </a:r>
          </a:p>
          <a:p>
            <a:endParaRPr lang="en-US" dirty="0"/>
          </a:p>
        </p:txBody>
      </p:sp>
      <p:pic>
        <p:nvPicPr>
          <p:cNvPr id="6" name="Picture 5" descr="Percolation_day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594" y="4393259"/>
            <a:ext cx="3194885" cy="246474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483782" y="6525733"/>
            <a:ext cx="19902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i="1" dirty="0" smtClean="0">
                <a:latin typeface="Times"/>
                <a:cs typeface="Times"/>
              </a:rPr>
              <a:t>8_th decile - 43.90</a:t>
            </a:r>
          </a:p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41142" y="6531507"/>
            <a:ext cx="1990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i="1" dirty="0" smtClean="0">
                <a:latin typeface="Times"/>
                <a:cs typeface="Times"/>
              </a:rPr>
              <a:t>7_th decile - 30.63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507007" y="2955662"/>
            <a:ext cx="19943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i="1" dirty="0" smtClean="0">
                <a:latin typeface="Times"/>
                <a:cs typeface="Times"/>
              </a:rPr>
              <a:t>6_th decile </a:t>
            </a:r>
            <a:r>
              <a:rPr lang="it-IT" b="1" i="1" dirty="0">
                <a:latin typeface="Times"/>
                <a:cs typeface="Times"/>
              </a:rPr>
              <a:t>- </a:t>
            </a:r>
            <a:r>
              <a:rPr lang="it-IT" b="1" i="1" dirty="0" smtClean="0">
                <a:latin typeface="Times"/>
                <a:cs typeface="Times"/>
              </a:rPr>
              <a:t>23.29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59780" y="3416122"/>
            <a:ext cx="84957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rgbClr val="FF0000"/>
                </a:solidFill>
                <a:latin typeface="Times"/>
                <a:cs typeface="Times"/>
              </a:rPr>
              <a:t>There is a </a:t>
            </a:r>
            <a:r>
              <a:rPr lang="en-US" sz="2800" b="1" i="1" dirty="0" smtClean="0">
                <a:solidFill>
                  <a:srgbClr val="FF0000"/>
                </a:solidFill>
                <a:latin typeface="Times"/>
                <a:cs typeface="Times"/>
              </a:rPr>
              <a:t>dependence also from </a:t>
            </a:r>
            <a:r>
              <a:rPr lang="en-US" sz="2800" b="1" i="1" dirty="0">
                <a:solidFill>
                  <a:srgbClr val="FF0000"/>
                </a:solidFill>
                <a:latin typeface="Times"/>
                <a:cs typeface="Times"/>
              </a:rPr>
              <a:t>the </a:t>
            </a:r>
            <a:endParaRPr lang="en-US" sz="2800" b="1" i="1" dirty="0" smtClean="0">
              <a:solidFill>
                <a:srgbClr val="FF0000"/>
              </a:solidFill>
              <a:latin typeface="Times"/>
              <a:cs typeface="Times"/>
            </a:endParaRPr>
          </a:p>
          <a:p>
            <a:pPr algn="ctr"/>
            <a:r>
              <a:rPr lang="en-US" sz="2800" b="1" i="1" dirty="0" smtClean="0">
                <a:solidFill>
                  <a:srgbClr val="3366FF"/>
                </a:solidFill>
                <a:latin typeface="Times"/>
                <a:cs typeface="Times"/>
              </a:rPr>
              <a:t>distance </a:t>
            </a:r>
            <a:r>
              <a:rPr lang="en-US" sz="2800" b="1" i="1" dirty="0">
                <a:solidFill>
                  <a:srgbClr val="3366FF"/>
                </a:solidFill>
                <a:latin typeface="Times"/>
                <a:cs typeface="Times"/>
              </a:rPr>
              <a:t>threshold</a:t>
            </a:r>
          </a:p>
        </p:txBody>
      </p:sp>
      <p:pic>
        <p:nvPicPr>
          <p:cNvPr id="14" name="Picture 13" descr="Percolation_day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91831"/>
            <a:ext cx="3090694" cy="238436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37071" y="2891526"/>
            <a:ext cx="19943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i="1" dirty="0" smtClean="0">
                <a:latin typeface="Times"/>
                <a:cs typeface="Times"/>
              </a:rPr>
              <a:t>4_th decile </a:t>
            </a:r>
            <a:r>
              <a:rPr lang="it-IT" b="1" i="1" dirty="0">
                <a:latin typeface="Times"/>
                <a:cs typeface="Times"/>
              </a:rPr>
              <a:t>- </a:t>
            </a:r>
            <a:r>
              <a:rPr lang="it-IT" b="1" i="1" dirty="0" smtClean="0">
                <a:latin typeface="Times"/>
                <a:cs typeface="Times"/>
              </a:rPr>
              <a:t>14.77</a:t>
            </a:r>
            <a:endParaRPr lang="en-US" dirty="0"/>
          </a:p>
        </p:txBody>
      </p:sp>
      <p:sp>
        <p:nvSpPr>
          <p:cNvPr id="16" name="AutoShape 1"/>
          <p:cNvSpPr>
            <a:spLocks noChangeArrowheads="1"/>
          </p:cNvSpPr>
          <p:nvPr/>
        </p:nvSpPr>
        <p:spPr bwMode="auto">
          <a:xfrm>
            <a:off x="0" y="27812"/>
            <a:ext cx="9121559" cy="676379"/>
          </a:xfrm>
          <a:custGeom>
            <a:avLst/>
            <a:gdLst>
              <a:gd name="G0" fmla="*/ 22860 1 2"/>
              <a:gd name="G1" fmla="*/ 1403 1 2"/>
              <a:gd name="G2" fmla="+- 1403 0 0"/>
              <a:gd name="G3" fmla="+- 22860 0 0"/>
              <a:gd name="T0" fmla="*/ 0 w 22860"/>
              <a:gd name="T1" fmla="*/ 0 h 1403"/>
              <a:gd name="T2" fmla="*/ G3 w 22860"/>
              <a:gd name="T3" fmla="*/ G2 h 1403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22860" h="1403">
                <a:moveTo>
                  <a:pt x="0" y="0"/>
                </a:moveTo>
                <a:lnTo>
                  <a:pt x="22860" y="0"/>
                </a:lnTo>
                <a:lnTo>
                  <a:pt x="22860" y="1403"/>
                </a:lnTo>
                <a:lnTo>
                  <a:pt x="0" y="1403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algn="ctr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r>
              <a:rPr lang="en-US" sz="36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ea typeface="ＭＳ Ｐゴシック" charset="0"/>
              </a:rPr>
              <a:t>A percolation approach in air traffic</a:t>
            </a:r>
            <a:endParaRPr lang="en-US" sz="3600" b="1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218658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1"/>
          <p:cNvSpPr>
            <a:spLocks noChangeArrowheads="1"/>
          </p:cNvSpPr>
          <p:nvPr/>
        </p:nvSpPr>
        <p:spPr bwMode="auto">
          <a:xfrm>
            <a:off x="0" y="27812"/>
            <a:ext cx="9121559" cy="676379"/>
          </a:xfrm>
          <a:custGeom>
            <a:avLst/>
            <a:gdLst>
              <a:gd name="G0" fmla="*/ 22860 1 2"/>
              <a:gd name="G1" fmla="*/ 1403 1 2"/>
              <a:gd name="G2" fmla="+- 1403 0 0"/>
              <a:gd name="G3" fmla="+- 22860 0 0"/>
              <a:gd name="T0" fmla="*/ 0 w 22860"/>
              <a:gd name="T1" fmla="*/ 0 h 1403"/>
              <a:gd name="T2" fmla="*/ G3 w 22860"/>
              <a:gd name="T3" fmla="*/ G2 h 1403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22860" h="1403">
                <a:moveTo>
                  <a:pt x="0" y="0"/>
                </a:moveTo>
                <a:lnTo>
                  <a:pt x="22860" y="0"/>
                </a:lnTo>
                <a:lnTo>
                  <a:pt x="22860" y="1403"/>
                </a:lnTo>
                <a:lnTo>
                  <a:pt x="0" y="1403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algn="ctr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r>
              <a:rPr lang="en-US" sz="36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ea typeface="ＭＳ Ｐゴシック" charset="0"/>
              </a:rPr>
              <a:t>A percolation approach in air traffic</a:t>
            </a:r>
            <a:endParaRPr lang="en-US" sz="3600" b="1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" charset="0"/>
              <a:ea typeface="ＭＳ Ｐゴシック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00747" y="863360"/>
            <a:ext cx="63083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b="1" i="1" dirty="0" err="1" smtClean="0">
                <a:solidFill>
                  <a:srgbClr val="3366FF"/>
                </a:solidFill>
                <a:latin typeface="Times"/>
                <a:cs typeface="Times"/>
              </a:rPr>
              <a:t>What</a:t>
            </a:r>
            <a:r>
              <a:rPr lang="it-IT" sz="2800" b="1" i="1" dirty="0" smtClean="0">
                <a:solidFill>
                  <a:srgbClr val="3366FF"/>
                </a:solidFill>
                <a:latin typeface="Times"/>
                <a:cs typeface="Times"/>
              </a:rPr>
              <a:t> </a:t>
            </a:r>
            <a:r>
              <a:rPr lang="it-IT" sz="2800" b="1" i="1" dirty="0" err="1" smtClean="0">
                <a:solidFill>
                  <a:srgbClr val="3366FF"/>
                </a:solidFill>
                <a:latin typeface="Times"/>
                <a:cs typeface="Times"/>
              </a:rPr>
              <a:t>is</a:t>
            </a:r>
            <a:r>
              <a:rPr lang="it-IT" sz="2800" b="1" i="1" dirty="0" smtClean="0">
                <a:solidFill>
                  <a:srgbClr val="3366FF"/>
                </a:solidFill>
                <a:latin typeface="Times"/>
                <a:cs typeface="Times"/>
              </a:rPr>
              <a:t> the </a:t>
            </a:r>
            <a:r>
              <a:rPr lang="it-IT" sz="2800" b="1" i="1" dirty="0" err="1" smtClean="0">
                <a:solidFill>
                  <a:srgbClr val="3366FF"/>
                </a:solidFill>
                <a:latin typeface="Times"/>
                <a:cs typeface="Times"/>
              </a:rPr>
              <a:t>interpretation</a:t>
            </a:r>
            <a:r>
              <a:rPr lang="it-IT" sz="2800" b="1" i="1" dirty="0" smtClean="0">
                <a:solidFill>
                  <a:srgbClr val="3366FF"/>
                </a:solidFill>
                <a:latin typeface="Times"/>
                <a:cs typeface="Times"/>
              </a:rPr>
              <a:t> of </a:t>
            </a:r>
            <a:r>
              <a:rPr lang="it-IT" sz="2800" b="1" i="1" dirty="0" err="1" smtClean="0">
                <a:solidFill>
                  <a:srgbClr val="3366FF"/>
                </a:solidFill>
                <a:latin typeface="Times"/>
                <a:cs typeface="Times"/>
              </a:rPr>
              <a:t>our</a:t>
            </a:r>
            <a:r>
              <a:rPr lang="it-IT" sz="2800" b="1" i="1" dirty="0" smtClean="0">
                <a:solidFill>
                  <a:srgbClr val="3366FF"/>
                </a:solidFill>
                <a:latin typeface="Times"/>
                <a:cs typeface="Times"/>
              </a:rPr>
              <a:t> </a:t>
            </a:r>
            <a:r>
              <a:rPr lang="it-IT" sz="2800" b="1" i="1" dirty="0" err="1" smtClean="0">
                <a:solidFill>
                  <a:srgbClr val="3366FF"/>
                </a:solidFill>
                <a:latin typeface="Times"/>
                <a:cs typeface="Times"/>
              </a:rPr>
              <a:t>results</a:t>
            </a:r>
            <a:r>
              <a:rPr lang="it-IT" sz="2800" b="1" i="1" dirty="0" smtClean="0">
                <a:solidFill>
                  <a:srgbClr val="3366FF"/>
                </a:solidFill>
                <a:latin typeface="Times"/>
                <a:cs typeface="Times"/>
              </a:rPr>
              <a:t>?</a:t>
            </a:r>
            <a:endParaRPr lang="en-US" sz="2800" i="1" dirty="0">
              <a:solidFill>
                <a:srgbClr val="3366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6891" y="3043089"/>
            <a:ext cx="87901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arenR"/>
            </a:pPr>
            <a:r>
              <a:rPr lang="en-US" sz="2000" b="1" i="1" dirty="0" smtClean="0">
                <a:solidFill>
                  <a:srgbClr val="FF0000"/>
                </a:solidFill>
                <a:latin typeface="Times"/>
                <a:cs typeface="Times"/>
              </a:rPr>
              <a:t>long-range links play a role: percolation seems to be a local effect !!</a:t>
            </a:r>
          </a:p>
          <a:p>
            <a:pPr marL="457200" indent="-457200" algn="just">
              <a:buFontTx/>
              <a:buAutoNum type="arabicParenR"/>
            </a:pPr>
            <a:r>
              <a:rPr lang="en-US" sz="2000" b="1" i="1" dirty="0" smtClean="0">
                <a:solidFill>
                  <a:srgbClr val="FF0000"/>
                </a:solidFill>
                <a:latin typeface="Times"/>
                <a:cs typeface="Times"/>
              </a:rPr>
              <a:t>Percolation </a:t>
            </a:r>
            <a:r>
              <a:rPr lang="en-US" sz="2000" b="1" i="1" dirty="0">
                <a:solidFill>
                  <a:srgbClr val="FF0000"/>
                </a:solidFill>
                <a:latin typeface="Times"/>
                <a:cs typeface="Times"/>
              </a:rPr>
              <a:t>thresholds might be different in different </a:t>
            </a:r>
            <a:r>
              <a:rPr lang="en-US" sz="2000" b="1" i="1" dirty="0" smtClean="0">
                <a:solidFill>
                  <a:srgbClr val="FF0000"/>
                </a:solidFill>
                <a:latin typeface="Times"/>
                <a:cs typeface="Times"/>
              </a:rPr>
              <a:t>time</a:t>
            </a:r>
            <a:r>
              <a:rPr lang="mr-IN" sz="2000" b="1" i="1" dirty="0" smtClean="0">
                <a:solidFill>
                  <a:srgbClr val="FF0000"/>
                </a:solidFill>
                <a:latin typeface="Times"/>
                <a:cs typeface="Times"/>
              </a:rPr>
              <a:t>–</a:t>
            </a:r>
            <a:r>
              <a:rPr lang="en-US" sz="2000" b="1" i="1" dirty="0">
                <a:solidFill>
                  <a:srgbClr val="FF0000"/>
                </a:solidFill>
                <a:latin typeface="Times"/>
                <a:cs typeface="Times"/>
              </a:rPr>
              <a:t>intervals over a day</a:t>
            </a:r>
            <a:endParaRPr lang="en-US" sz="2000" b="1" i="1" dirty="0">
              <a:solidFill>
                <a:srgbClr val="3366FF"/>
              </a:solidFill>
              <a:latin typeface="Times"/>
              <a:cs typeface="Times"/>
            </a:endParaRPr>
          </a:p>
          <a:p>
            <a:pPr marL="457200" indent="-457200" algn="just">
              <a:buFontTx/>
              <a:buAutoNum type="arabicParenR"/>
            </a:pPr>
            <a:r>
              <a:rPr lang="en-US" sz="2000" b="1" i="1" dirty="0" smtClean="0">
                <a:solidFill>
                  <a:srgbClr val="FF0000"/>
                </a:solidFill>
                <a:latin typeface="Times"/>
                <a:cs typeface="Times"/>
              </a:rPr>
              <a:t>Also the distance threshold seems to be different </a:t>
            </a:r>
            <a:r>
              <a:rPr lang="en-US" sz="2000" b="1" i="1" dirty="0">
                <a:solidFill>
                  <a:srgbClr val="FF0000"/>
                </a:solidFill>
                <a:latin typeface="Times"/>
                <a:cs typeface="Times"/>
              </a:rPr>
              <a:t>in different </a:t>
            </a:r>
            <a:r>
              <a:rPr lang="en-US" sz="2000" b="1" i="1" dirty="0" smtClean="0">
                <a:solidFill>
                  <a:srgbClr val="FF0000"/>
                </a:solidFill>
                <a:latin typeface="Times"/>
                <a:cs typeface="Times"/>
              </a:rPr>
              <a:t>time</a:t>
            </a:r>
            <a:r>
              <a:rPr lang="mr-IN" sz="2000" b="1" i="1" dirty="0" smtClean="0">
                <a:solidFill>
                  <a:srgbClr val="FF0000"/>
                </a:solidFill>
                <a:latin typeface="Times"/>
                <a:cs typeface="Times"/>
              </a:rPr>
              <a:t>–</a:t>
            </a:r>
            <a:r>
              <a:rPr lang="en-US" sz="2000" b="1" i="1" dirty="0">
                <a:solidFill>
                  <a:srgbClr val="FF0000"/>
                </a:solidFill>
                <a:latin typeface="Times"/>
                <a:cs typeface="Times"/>
              </a:rPr>
              <a:t>intervals over a </a:t>
            </a:r>
            <a:r>
              <a:rPr lang="en-US" sz="2000" b="1" i="1" dirty="0" smtClean="0">
                <a:solidFill>
                  <a:srgbClr val="FF0000"/>
                </a:solidFill>
                <a:latin typeface="Times"/>
                <a:cs typeface="Times"/>
              </a:rPr>
              <a:t>day</a:t>
            </a:r>
            <a:endParaRPr lang="en-US" sz="2000" b="1" i="1" dirty="0">
              <a:solidFill>
                <a:srgbClr val="3366FF"/>
              </a:solidFill>
              <a:latin typeface="Times"/>
              <a:cs typeface="Time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6890" y="4319390"/>
            <a:ext cx="889362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 smtClean="0">
                <a:solidFill>
                  <a:srgbClr val="000000"/>
                </a:solidFill>
                <a:latin typeface="Times"/>
                <a:cs typeface="Times"/>
              </a:rPr>
              <a:t>We</a:t>
            </a:r>
            <a:r>
              <a:rPr lang="it-IT" dirty="0" smtClean="0">
                <a:solidFill>
                  <a:srgbClr val="000000"/>
                </a:solidFill>
                <a:latin typeface="Times"/>
                <a:cs typeface="Times"/>
              </a:rPr>
              <a:t> are </a:t>
            </a:r>
            <a:r>
              <a:rPr lang="it-IT" dirty="0" err="1" smtClean="0">
                <a:solidFill>
                  <a:srgbClr val="000000"/>
                </a:solidFill>
                <a:latin typeface="Times"/>
                <a:cs typeface="Times"/>
              </a:rPr>
              <a:t>therefore</a:t>
            </a:r>
            <a:r>
              <a:rPr lang="it-IT" dirty="0" smtClean="0">
                <a:solidFill>
                  <a:srgbClr val="000000"/>
                </a:solidFill>
                <a:latin typeface="Times"/>
                <a:cs typeface="Times"/>
              </a:rPr>
              <a:t> </a:t>
            </a:r>
            <a:r>
              <a:rPr lang="it-IT" dirty="0" err="1" smtClean="0">
                <a:solidFill>
                  <a:srgbClr val="000000"/>
                </a:solidFill>
                <a:latin typeface="Times"/>
                <a:cs typeface="Times"/>
              </a:rPr>
              <a:t>able</a:t>
            </a:r>
            <a:r>
              <a:rPr lang="it-IT" dirty="0" smtClean="0">
                <a:solidFill>
                  <a:srgbClr val="000000"/>
                </a:solidFill>
                <a:latin typeface="Times"/>
                <a:cs typeface="Times"/>
              </a:rPr>
              <a:t> to </a:t>
            </a:r>
            <a:r>
              <a:rPr lang="it-IT" dirty="0" err="1" smtClean="0">
                <a:solidFill>
                  <a:srgbClr val="000000"/>
                </a:solidFill>
                <a:latin typeface="Times"/>
                <a:cs typeface="Times"/>
              </a:rPr>
              <a:t>detect</a:t>
            </a:r>
            <a:r>
              <a:rPr lang="it-IT" dirty="0" smtClean="0">
                <a:solidFill>
                  <a:srgbClr val="000000"/>
                </a:solidFill>
                <a:latin typeface="Times"/>
                <a:cs typeface="Times"/>
              </a:rPr>
              <a:t> </a:t>
            </a:r>
            <a:r>
              <a:rPr lang="it-IT" dirty="0" err="1" smtClean="0">
                <a:solidFill>
                  <a:srgbClr val="000000"/>
                </a:solidFill>
                <a:latin typeface="Times"/>
                <a:cs typeface="Times"/>
              </a:rPr>
              <a:t>links</a:t>
            </a:r>
            <a:r>
              <a:rPr lang="it-IT" dirty="0" smtClean="0">
                <a:solidFill>
                  <a:srgbClr val="000000"/>
                </a:solidFill>
                <a:latin typeface="Times"/>
                <a:cs typeface="Times"/>
              </a:rPr>
              <a:t> </a:t>
            </a:r>
            <a:r>
              <a:rPr lang="it-IT" b="1" i="1" dirty="0" smtClean="0">
                <a:solidFill>
                  <a:srgbClr val="000000"/>
                </a:solidFill>
                <a:latin typeface="Times"/>
                <a:cs typeface="Times"/>
              </a:rPr>
              <a:t>i </a:t>
            </a:r>
            <a:r>
              <a:rPr lang="it-IT" b="1" i="1" dirty="0" err="1" smtClean="0">
                <a:solidFill>
                  <a:srgbClr val="000000"/>
                </a:solidFill>
                <a:latin typeface="Times"/>
                <a:cs typeface="Times"/>
              </a:rPr>
              <a:t>j</a:t>
            </a:r>
            <a:r>
              <a:rPr lang="it-IT" dirty="0" smtClean="0">
                <a:solidFill>
                  <a:srgbClr val="000000"/>
                </a:solidFill>
                <a:latin typeface="Times"/>
                <a:cs typeface="Times"/>
              </a:rPr>
              <a:t> </a:t>
            </a:r>
            <a:r>
              <a:rPr lang="it-IT" dirty="0" err="1" smtClean="0">
                <a:solidFill>
                  <a:srgbClr val="000000"/>
                </a:solidFill>
                <a:latin typeface="Times"/>
                <a:cs typeface="Times"/>
              </a:rPr>
              <a:t>such</a:t>
            </a:r>
            <a:r>
              <a:rPr lang="it-IT" dirty="0" smtClean="0">
                <a:solidFill>
                  <a:srgbClr val="000000"/>
                </a:solidFill>
                <a:latin typeface="Times"/>
                <a:cs typeface="Times"/>
              </a:rPr>
              <a:t> </a:t>
            </a:r>
            <a:r>
              <a:rPr lang="it-IT" dirty="0" err="1" smtClean="0">
                <a:solidFill>
                  <a:srgbClr val="000000"/>
                </a:solidFill>
                <a:latin typeface="Times"/>
                <a:cs typeface="Times"/>
              </a:rPr>
              <a:t>that</a:t>
            </a:r>
            <a:r>
              <a:rPr lang="it-IT" dirty="0" smtClean="0">
                <a:solidFill>
                  <a:srgbClr val="000000"/>
                </a:solidFill>
                <a:latin typeface="Times"/>
                <a:cs typeface="Times"/>
              </a:rPr>
              <a:t> </a:t>
            </a:r>
          </a:p>
          <a:p>
            <a:pPr marL="285750" indent="-285750">
              <a:buFont typeface="Arial"/>
              <a:buChar char="•"/>
            </a:pPr>
            <a:r>
              <a:rPr lang="it-IT" b="1" dirty="0" smtClean="0">
                <a:solidFill>
                  <a:srgbClr val="000000"/>
                </a:solidFill>
                <a:latin typeface="Times"/>
                <a:cs typeface="Times"/>
              </a:rPr>
              <a:t>IF</a:t>
            </a:r>
            <a:r>
              <a:rPr lang="it-IT" dirty="0" smtClean="0">
                <a:solidFill>
                  <a:srgbClr val="000000"/>
                </a:solidFill>
                <a:latin typeface="Times"/>
                <a:cs typeface="Times"/>
              </a:rPr>
              <a:t> the </a:t>
            </a:r>
            <a:r>
              <a:rPr lang="it-IT" dirty="0" err="1" smtClean="0">
                <a:solidFill>
                  <a:srgbClr val="000000"/>
                </a:solidFill>
                <a:latin typeface="Times"/>
                <a:cs typeface="Times"/>
              </a:rPr>
              <a:t>traffic</a:t>
            </a:r>
            <a:r>
              <a:rPr lang="it-IT" dirty="0" smtClean="0">
                <a:solidFill>
                  <a:srgbClr val="000000"/>
                </a:solidFill>
                <a:latin typeface="Times"/>
                <a:cs typeface="Times"/>
              </a:rPr>
              <a:t> </a:t>
            </a:r>
            <a:r>
              <a:rPr lang="it-IT" dirty="0" err="1" smtClean="0">
                <a:solidFill>
                  <a:srgbClr val="000000"/>
                </a:solidFill>
                <a:latin typeface="Times"/>
                <a:cs typeface="Times"/>
              </a:rPr>
              <a:t>load</a:t>
            </a:r>
            <a:r>
              <a:rPr lang="it-IT" dirty="0" smtClean="0">
                <a:solidFill>
                  <a:srgbClr val="000000"/>
                </a:solidFill>
                <a:latin typeface="Times"/>
                <a:cs typeface="Times"/>
              </a:rPr>
              <a:t> </a:t>
            </a:r>
            <a:r>
              <a:rPr lang="it-IT" dirty="0" err="1" smtClean="0">
                <a:solidFill>
                  <a:srgbClr val="000000"/>
                </a:solidFill>
                <a:latin typeface="Times"/>
                <a:cs typeface="Times"/>
              </a:rPr>
              <a:t>is</a:t>
            </a:r>
            <a:r>
              <a:rPr lang="it-IT" dirty="0" smtClean="0">
                <a:solidFill>
                  <a:srgbClr val="000000"/>
                </a:solidFill>
                <a:latin typeface="Times"/>
                <a:cs typeface="Times"/>
              </a:rPr>
              <a:t> </a:t>
            </a:r>
            <a:r>
              <a:rPr lang="it-IT" dirty="0" err="1" smtClean="0">
                <a:solidFill>
                  <a:srgbClr val="000000"/>
                </a:solidFill>
                <a:latin typeface="Times"/>
                <a:cs typeface="Times"/>
              </a:rPr>
              <a:t>at</a:t>
            </a:r>
            <a:r>
              <a:rPr lang="it-IT" dirty="0" smtClean="0">
                <a:solidFill>
                  <a:srgbClr val="000000"/>
                </a:solidFill>
                <a:latin typeface="Times"/>
                <a:cs typeface="Times"/>
              </a:rPr>
              <a:t> a </a:t>
            </a:r>
            <a:r>
              <a:rPr lang="it-IT" dirty="0" err="1" smtClean="0">
                <a:solidFill>
                  <a:srgbClr val="000000"/>
                </a:solidFill>
                <a:latin typeface="Times"/>
                <a:cs typeface="Times"/>
              </a:rPr>
              <a:t>certain</a:t>
            </a:r>
            <a:r>
              <a:rPr lang="it-IT" dirty="0" smtClean="0">
                <a:solidFill>
                  <a:srgbClr val="000000"/>
                </a:solidFill>
                <a:latin typeface="Times"/>
                <a:cs typeface="Times"/>
              </a:rPr>
              <a:t> </a:t>
            </a:r>
            <a:r>
              <a:rPr lang="it-IT" dirty="0" err="1" smtClean="0">
                <a:solidFill>
                  <a:srgbClr val="000000"/>
                </a:solidFill>
                <a:latin typeface="Times"/>
                <a:cs typeface="Times"/>
              </a:rPr>
              <a:t>percentage</a:t>
            </a:r>
            <a:r>
              <a:rPr lang="it-IT" dirty="0" smtClean="0">
                <a:solidFill>
                  <a:srgbClr val="000000"/>
                </a:solidFill>
                <a:latin typeface="Times"/>
                <a:cs typeface="Times"/>
              </a:rPr>
              <a:t> </a:t>
            </a:r>
            <a:r>
              <a:rPr lang="it-IT" b="1" i="1" dirty="0" err="1" smtClean="0">
                <a:solidFill>
                  <a:srgbClr val="000000"/>
                </a:solidFill>
                <a:latin typeface="Times"/>
                <a:cs typeface="Times"/>
              </a:rPr>
              <a:t>r</a:t>
            </a:r>
            <a:r>
              <a:rPr lang="it-IT" b="1" i="1" baseline="-25000" dirty="0" err="1" smtClean="0">
                <a:solidFill>
                  <a:srgbClr val="000000"/>
                </a:solidFill>
                <a:latin typeface="Times"/>
                <a:cs typeface="Times"/>
              </a:rPr>
              <a:t>ij</a:t>
            </a:r>
            <a:r>
              <a:rPr lang="it-IT" dirty="0" smtClean="0">
                <a:solidFill>
                  <a:srgbClr val="000000"/>
                </a:solidFill>
                <a:latin typeface="Times"/>
                <a:cs typeface="Times"/>
              </a:rPr>
              <a:t> of </a:t>
            </a:r>
            <a:r>
              <a:rPr lang="it-IT" dirty="0" err="1" smtClean="0">
                <a:solidFill>
                  <a:srgbClr val="000000"/>
                </a:solidFill>
                <a:latin typeface="Times"/>
                <a:cs typeface="Times"/>
              </a:rPr>
              <a:t>their</a:t>
            </a:r>
            <a:r>
              <a:rPr lang="it-IT" dirty="0" smtClean="0">
                <a:solidFill>
                  <a:srgbClr val="000000"/>
                </a:solidFill>
                <a:latin typeface="Times"/>
                <a:cs typeface="Times"/>
              </a:rPr>
              <a:t> </a:t>
            </a:r>
            <a:r>
              <a:rPr lang="it-IT" dirty="0" err="1" smtClean="0">
                <a:solidFill>
                  <a:srgbClr val="000000"/>
                </a:solidFill>
                <a:latin typeface="Times"/>
                <a:cs typeface="Times"/>
              </a:rPr>
              <a:t>maximal</a:t>
            </a:r>
            <a:r>
              <a:rPr lang="it-IT" dirty="0" smtClean="0">
                <a:solidFill>
                  <a:srgbClr val="000000"/>
                </a:solidFill>
                <a:latin typeface="Times"/>
                <a:cs typeface="Times"/>
              </a:rPr>
              <a:t> </a:t>
            </a:r>
            <a:r>
              <a:rPr lang="it-IT" dirty="0" err="1" smtClean="0">
                <a:solidFill>
                  <a:srgbClr val="000000"/>
                </a:solidFill>
                <a:latin typeface="Times"/>
                <a:cs typeface="Times"/>
              </a:rPr>
              <a:t>traffic</a:t>
            </a:r>
            <a:r>
              <a:rPr lang="it-IT" dirty="0" smtClean="0">
                <a:solidFill>
                  <a:srgbClr val="000000"/>
                </a:solidFill>
                <a:latin typeface="Times"/>
                <a:cs typeface="Times"/>
              </a:rPr>
              <a:t> </a:t>
            </a:r>
            <a:r>
              <a:rPr lang="it-IT" dirty="0" err="1" smtClean="0">
                <a:solidFill>
                  <a:srgbClr val="000000"/>
                </a:solidFill>
                <a:latin typeface="Times"/>
                <a:cs typeface="Times"/>
              </a:rPr>
              <a:t>load</a:t>
            </a:r>
            <a:r>
              <a:rPr lang="it-IT" dirty="0" smtClean="0">
                <a:solidFill>
                  <a:srgbClr val="000000"/>
                </a:solidFill>
                <a:latin typeface="Times"/>
                <a:cs typeface="Times"/>
              </a:rPr>
              <a:t> </a:t>
            </a:r>
            <a:r>
              <a:rPr lang="it-IT" b="1" i="1" dirty="0" err="1" smtClean="0">
                <a:solidFill>
                  <a:srgbClr val="000000"/>
                </a:solidFill>
                <a:latin typeface="Times"/>
                <a:cs typeface="Times"/>
              </a:rPr>
              <a:t>Q</a:t>
            </a:r>
            <a:r>
              <a:rPr lang="it-IT" b="1" i="1" baseline="-25000" dirty="0" err="1" smtClean="0">
                <a:solidFill>
                  <a:srgbClr val="000000"/>
                </a:solidFill>
                <a:latin typeface="Times"/>
                <a:cs typeface="Times"/>
              </a:rPr>
              <a:t>ij</a:t>
            </a:r>
            <a:r>
              <a:rPr lang="it-IT" b="1" i="1" dirty="0" smtClean="0">
                <a:solidFill>
                  <a:srgbClr val="000000"/>
                </a:solidFill>
                <a:latin typeface="Times"/>
                <a:cs typeface="Times"/>
              </a:rPr>
              <a:t>(t)</a:t>
            </a:r>
          </a:p>
          <a:p>
            <a:r>
              <a:rPr lang="it-IT" dirty="0">
                <a:solidFill>
                  <a:srgbClr val="000000"/>
                </a:solidFill>
                <a:latin typeface="Times"/>
                <a:cs typeface="Times"/>
              </a:rPr>
              <a:t> </a:t>
            </a:r>
            <a:r>
              <a:rPr lang="it-IT" dirty="0" smtClean="0">
                <a:solidFill>
                  <a:srgbClr val="000000"/>
                </a:solidFill>
                <a:latin typeface="Times"/>
                <a:cs typeface="Times"/>
              </a:rPr>
              <a:t>                                    </a:t>
            </a:r>
            <a:r>
              <a:rPr lang="it-IT" b="1" dirty="0" smtClean="0">
                <a:solidFill>
                  <a:srgbClr val="000000"/>
                </a:solidFill>
                <a:latin typeface="Times"/>
                <a:cs typeface="Times"/>
              </a:rPr>
              <a:t>AND</a:t>
            </a:r>
          </a:p>
          <a:p>
            <a:pPr marL="285750" indent="-285750">
              <a:buFont typeface="Arial"/>
              <a:buChar char="•"/>
            </a:pPr>
            <a:r>
              <a:rPr lang="it-IT" b="1" dirty="0">
                <a:solidFill>
                  <a:srgbClr val="000000"/>
                </a:solidFill>
                <a:latin typeface="Times"/>
                <a:cs typeface="Times"/>
              </a:rPr>
              <a:t>IF</a:t>
            </a:r>
            <a:r>
              <a:rPr lang="it-IT" dirty="0">
                <a:solidFill>
                  <a:srgbClr val="000000"/>
                </a:solidFill>
                <a:latin typeface="Times"/>
                <a:cs typeface="Times"/>
              </a:rPr>
              <a:t> </a:t>
            </a:r>
            <a:r>
              <a:rPr lang="it-IT" dirty="0" err="1" smtClean="0">
                <a:solidFill>
                  <a:srgbClr val="000000"/>
                </a:solidFill>
                <a:latin typeface="Times"/>
                <a:cs typeface="Times"/>
              </a:rPr>
              <a:t>such</a:t>
            </a:r>
            <a:r>
              <a:rPr lang="it-IT" dirty="0" smtClean="0">
                <a:solidFill>
                  <a:srgbClr val="000000"/>
                </a:solidFill>
                <a:latin typeface="Times"/>
                <a:cs typeface="Times"/>
              </a:rPr>
              <a:t> </a:t>
            </a:r>
            <a:r>
              <a:rPr lang="it-IT" dirty="0" err="1" smtClean="0">
                <a:solidFill>
                  <a:srgbClr val="000000"/>
                </a:solidFill>
                <a:latin typeface="Times"/>
                <a:cs typeface="Times"/>
              </a:rPr>
              <a:t>percentage</a:t>
            </a:r>
            <a:r>
              <a:rPr lang="it-IT" dirty="0" smtClean="0">
                <a:solidFill>
                  <a:srgbClr val="000000"/>
                </a:solidFill>
                <a:latin typeface="Times"/>
                <a:cs typeface="Times"/>
              </a:rPr>
              <a:t> </a:t>
            </a:r>
            <a:r>
              <a:rPr lang="it-IT" dirty="0" err="1" smtClean="0">
                <a:solidFill>
                  <a:srgbClr val="000000"/>
                </a:solidFill>
                <a:latin typeface="Times"/>
                <a:cs typeface="Times"/>
              </a:rPr>
              <a:t>is</a:t>
            </a:r>
            <a:r>
              <a:rPr lang="it-IT" dirty="0" smtClean="0">
                <a:solidFill>
                  <a:srgbClr val="000000"/>
                </a:solidFill>
                <a:latin typeface="Times"/>
                <a:cs typeface="Times"/>
              </a:rPr>
              <a:t> </a:t>
            </a:r>
            <a:r>
              <a:rPr lang="it-IT" dirty="0" err="1" smtClean="0">
                <a:solidFill>
                  <a:srgbClr val="000000"/>
                </a:solidFill>
                <a:latin typeface="Times"/>
                <a:cs typeface="Times"/>
              </a:rPr>
              <a:t>above</a:t>
            </a:r>
            <a:r>
              <a:rPr lang="it-IT" dirty="0" smtClean="0">
                <a:solidFill>
                  <a:srgbClr val="000000"/>
                </a:solidFill>
                <a:latin typeface="Times"/>
                <a:cs typeface="Times"/>
              </a:rPr>
              <a:t> a </a:t>
            </a:r>
            <a:r>
              <a:rPr lang="it-IT" dirty="0" err="1" smtClean="0">
                <a:solidFill>
                  <a:srgbClr val="000000"/>
                </a:solidFill>
                <a:latin typeface="Times"/>
                <a:cs typeface="Times"/>
              </a:rPr>
              <a:t>critical</a:t>
            </a:r>
            <a:r>
              <a:rPr lang="it-IT" dirty="0" smtClean="0">
                <a:solidFill>
                  <a:srgbClr val="000000"/>
                </a:solidFill>
                <a:latin typeface="Times"/>
                <a:cs typeface="Times"/>
              </a:rPr>
              <a:t> </a:t>
            </a:r>
            <a:r>
              <a:rPr lang="it-IT" dirty="0" err="1" smtClean="0">
                <a:solidFill>
                  <a:srgbClr val="000000"/>
                </a:solidFill>
                <a:latin typeface="Times"/>
                <a:cs typeface="Times"/>
              </a:rPr>
              <a:t>value</a:t>
            </a:r>
            <a:r>
              <a:rPr lang="it-IT" dirty="0" smtClean="0">
                <a:solidFill>
                  <a:srgbClr val="000000"/>
                </a:solidFill>
                <a:latin typeface="Times"/>
                <a:cs typeface="Times"/>
              </a:rPr>
              <a:t> </a:t>
            </a:r>
            <a:r>
              <a:rPr lang="it-IT" b="1" i="1" dirty="0" err="1" smtClean="0">
                <a:solidFill>
                  <a:srgbClr val="000000"/>
                </a:solidFill>
                <a:latin typeface="Times"/>
                <a:cs typeface="Times"/>
              </a:rPr>
              <a:t>q</a:t>
            </a:r>
            <a:r>
              <a:rPr lang="it-IT" b="1" i="1" baseline="-25000" dirty="0" err="1" smtClean="0">
                <a:solidFill>
                  <a:srgbClr val="000000"/>
                </a:solidFill>
                <a:latin typeface="Times"/>
                <a:cs typeface="Times"/>
              </a:rPr>
              <a:t>c</a:t>
            </a:r>
            <a:endParaRPr lang="it-IT" b="1" i="1" baseline="-25000" dirty="0" smtClean="0">
              <a:solidFill>
                <a:srgbClr val="000000"/>
              </a:solidFill>
              <a:latin typeface="Times"/>
              <a:cs typeface="Times"/>
            </a:endParaRPr>
          </a:p>
          <a:p>
            <a:r>
              <a:rPr lang="it-IT" b="1" dirty="0" smtClean="0">
                <a:solidFill>
                  <a:srgbClr val="000000"/>
                </a:solidFill>
                <a:latin typeface="Times"/>
                <a:cs typeface="Times"/>
              </a:rPr>
              <a:t>THEN</a:t>
            </a:r>
            <a:r>
              <a:rPr lang="it-IT" dirty="0" smtClean="0">
                <a:solidFill>
                  <a:srgbClr val="000000"/>
                </a:solidFill>
                <a:latin typeface="Times"/>
                <a:cs typeface="Times"/>
              </a:rPr>
              <a:t> the network </a:t>
            </a:r>
            <a:r>
              <a:rPr lang="it-IT" dirty="0" err="1" smtClean="0">
                <a:solidFill>
                  <a:srgbClr val="000000"/>
                </a:solidFill>
                <a:latin typeface="Times"/>
                <a:cs typeface="Times"/>
              </a:rPr>
              <a:t>may</a:t>
            </a:r>
            <a:r>
              <a:rPr lang="it-IT" dirty="0" smtClean="0">
                <a:solidFill>
                  <a:srgbClr val="000000"/>
                </a:solidFill>
                <a:latin typeface="Times"/>
                <a:cs typeface="Times"/>
              </a:rPr>
              <a:t> </a:t>
            </a:r>
            <a:r>
              <a:rPr lang="it-IT" dirty="0" err="1" smtClean="0">
                <a:solidFill>
                  <a:srgbClr val="000000"/>
                </a:solidFill>
                <a:latin typeface="Times"/>
                <a:cs typeface="Times"/>
              </a:rPr>
              <a:t>undergo</a:t>
            </a:r>
            <a:r>
              <a:rPr lang="it-IT" dirty="0" smtClean="0">
                <a:solidFill>
                  <a:srgbClr val="000000"/>
                </a:solidFill>
                <a:latin typeface="Times"/>
                <a:cs typeface="Times"/>
              </a:rPr>
              <a:t> the </a:t>
            </a:r>
            <a:r>
              <a:rPr lang="it-IT" dirty="0" err="1" smtClean="0">
                <a:solidFill>
                  <a:srgbClr val="000000"/>
                </a:solidFill>
                <a:latin typeface="Times"/>
                <a:cs typeface="Times"/>
              </a:rPr>
              <a:t>risk</a:t>
            </a:r>
            <a:r>
              <a:rPr lang="it-IT" dirty="0" smtClean="0">
                <a:solidFill>
                  <a:srgbClr val="000000"/>
                </a:solidFill>
                <a:latin typeface="Times"/>
                <a:cs typeface="Times"/>
              </a:rPr>
              <a:t> of </a:t>
            </a:r>
            <a:r>
              <a:rPr lang="it-IT" dirty="0" err="1" smtClean="0">
                <a:solidFill>
                  <a:srgbClr val="000000"/>
                </a:solidFill>
                <a:latin typeface="Times"/>
                <a:cs typeface="Times"/>
              </a:rPr>
              <a:t>getting</a:t>
            </a:r>
            <a:r>
              <a:rPr lang="it-IT" dirty="0" smtClean="0">
                <a:solidFill>
                  <a:srgbClr val="000000"/>
                </a:solidFill>
                <a:latin typeface="Times"/>
                <a:cs typeface="Times"/>
              </a:rPr>
              <a:t> </a:t>
            </a:r>
            <a:r>
              <a:rPr lang="it-IT" dirty="0" err="1" smtClean="0">
                <a:solidFill>
                  <a:srgbClr val="000000"/>
                </a:solidFill>
                <a:latin typeface="Times"/>
                <a:cs typeface="Times"/>
              </a:rPr>
              <a:t>fragmented</a:t>
            </a:r>
            <a:r>
              <a:rPr lang="it-IT" dirty="0">
                <a:solidFill>
                  <a:srgbClr val="000000"/>
                </a:solidFill>
                <a:latin typeface="Times"/>
                <a:cs typeface="Times"/>
              </a:rPr>
              <a:t> </a:t>
            </a:r>
            <a:r>
              <a:rPr lang="it-IT" dirty="0" err="1" smtClean="0">
                <a:solidFill>
                  <a:srgbClr val="000000"/>
                </a:solidFill>
                <a:latin typeface="Times"/>
                <a:cs typeface="Times"/>
              </a:rPr>
              <a:t>into</a:t>
            </a:r>
            <a:r>
              <a:rPr lang="it-IT" dirty="0" smtClean="0">
                <a:solidFill>
                  <a:srgbClr val="000000"/>
                </a:solidFill>
                <a:latin typeface="Times"/>
                <a:cs typeface="Times"/>
              </a:rPr>
              <a:t> small </a:t>
            </a:r>
            <a:r>
              <a:rPr lang="it-IT" dirty="0" err="1" smtClean="0">
                <a:solidFill>
                  <a:srgbClr val="000000"/>
                </a:solidFill>
                <a:latin typeface="Times"/>
                <a:cs typeface="Times"/>
              </a:rPr>
              <a:t>disconnected</a:t>
            </a:r>
            <a:r>
              <a:rPr lang="it-IT" dirty="0" smtClean="0">
                <a:solidFill>
                  <a:srgbClr val="000000"/>
                </a:solidFill>
                <a:latin typeface="Times"/>
                <a:cs typeface="Times"/>
              </a:rPr>
              <a:t> </a:t>
            </a:r>
            <a:r>
              <a:rPr lang="it-IT" dirty="0" err="1" smtClean="0">
                <a:solidFill>
                  <a:srgbClr val="000000"/>
                </a:solidFill>
                <a:latin typeface="Times"/>
                <a:cs typeface="Times"/>
              </a:rPr>
              <a:t>parts</a:t>
            </a:r>
            <a:r>
              <a:rPr lang="it-IT" dirty="0" smtClean="0">
                <a:solidFill>
                  <a:srgbClr val="000000"/>
                </a:solidFill>
                <a:latin typeface="Times"/>
                <a:cs typeface="Times"/>
              </a:rPr>
              <a:t>. </a:t>
            </a:r>
            <a:endParaRPr lang="en-US" dirty="0">
              <a:solidFill>
                <a:srgbClr val="000000"/>
              </a:solidFill>
              <a:latin typeface="Times"/>
              <a:cs typeface="Time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6891" y="1584994"/>
            <a:ext cx="879014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The investigations we have so far performed, although preliminary, yet clearly shows that percolation occurs in the </a:t>
            </a:r>
            <a:r>
              <a:rPr lang="en-US" dirty="0" smtClean="0"/>
              <a:t>navigation balls network </a:t>
            </a:r>
            <a:r>
              <a:rPr lang="en-US" dirty="0"/>
              <a:t>generated starting from the aircraft trajectories flying over the ECAC airspace in a certain </a:t>
            </a:r>
            <a:r>
              <a:rPr lang="en-US" dirty="0" smtClean="0"/>
              <a:t>day. </a:t>
            </a:r>
          </a:p>
          <a:p>
            <a:pPr algn="just"/>
            <a:r>
              <a:rPr lang="en-US" dirty="0" smtClean="0"/>
              <a:t>This </a:t>
            </a:r>
            <a:r>
              <a:rPr lang="en-US" dirty="0"/>
              <a:t>approach is therefore able to detect links, characterized by certain q values, which carry a </a:t>
            </a:r>
            <a:r>
              <a:rPr lang="en-US" b="1" i="1" dirty="0">
                <a:solidFill>
                  <a:srgbClr val="3366FF"/>
                </a:solidFill>
              </a:rPr>
              <a:t>potential risk of disruption in the network</a:t>
            </a:r>
            <a:r>
              <a:rPr lang="en-US" dirty="0"/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243636" y="5916042"/>
            <a:ext cx="87968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 smtClean="0">
                <a:solidFill>
                  <a:srgbClr val="000000"/>
                </a:solidFill>
                <a:latin typeface="Times"/>
                <a:cs typeface="Times"/>
              </a:rPr>
              <a:t>Long-</a:t>
            </a:r>
            <a:r>
              <a:rPr lang="it-IT" dirty="0" err="1" smtClean="0">
                <a:solidFill>
                  <a:srgbClr val="000000"/>
                </a:solidFill>
                <a:latin typeface="Times"/>
                <a:cs typeface="Times"/>
              </a:rPr>
              <a:t>range</a:t>
            </a:r>
            <a:r>
              <a:rPr lang="it-IT" dirty="0" smtClean="0">
                <a:solidFill>
                  <a:srgbClr val="000000"/>
                </a:solidFill>
                <a:latin typeface="Times"/>
                <a:cs typeface="Times"/>
              </a:rPr>
              <a:t> </a:t>
            </a:r>
            <a:r>
              <a:rPr lang="it-IT" dirty="0" err="1" smtClean="0">
                <a:solidFill>
                  <a:srgbClr val="000000"/>
                </a:solidFill>
                <a:latin typeface="Times"/>
                <a:cs typeface="Times"/>
              </a:rPr>
              <a:t>links</a:t>
            </a:r>
            <a:r>
              <a:rPr lang="it-IT" dirty="0" smtClean="0">
                <a:solidFill>
                  <a:srgbClr val="000000"/>
                </a:solidFill>
                <a:latin typeface="Times"/>
                <a:cs typeface="Times"/>
              </a:rPr>
              <a:t> </a:t>
            </a:r>
            <a:r>
              <a:rPr lang="it-IT" dirty="0" err="1" smtClean="0">
                <a:solidFill>
                  <a:srgbClr val="000000"/>
                </a:solidFill>
                <a:latin typeface="Times"/>
                <a:cs typeface="Times"/>
              </a:rPr>
              <a:t>contribute</a:t>
            </a:r>
            <a:r>
              <a:rPr lang="it-IT" dirty="0" smtClean="0">
                <a:solidFill>
                  <a:srgbClr val="000000"/>
                </a:solidFill>
                <a:latin typeface="Times"/>
                <a:cs typeface="Times"/>
              </a:rPr>
              <a:t> to </a:t>
            </a:r>
            <a:r>
              <a:rPr lang="it-IT" dirty="0" err="1" smtClean="0">
                <a:solidFill>
                  <a:srgbClr val="000000"/>
                </a:solidFill>
                <a:latin typeface="Times"/>
                <a:cs typeface="Times"/>
              </a:rPr>
              <a:t>keep</a:t>
            </a:r>
            <a:r>
              <a:rPr lang="it-IT" dirty="0" smtClean="0">
                <a:solidFill>
                  <a:srgbClr val="000000"/>
                </a:solidFill>
                <a:latin typeface="Times"/>
                <a:cs typeface="Times"/>
              </a:rPr>
              <a:t> </a:t>
            </a:r>
            <a:r>
              <a:rPr lang="it-IT" dirty="0" err="1" smtClean="0">
                <a:solidFill>
                  <a:srgbClr val="000000"/>
                </a:solidFill>
                <a:latin typeface="Times"/>
                <a:cs typeface="Times"/>
              </a:rPr>
              <a:t>connected</a:t>
            </a:r>
            <a:r>
              <a:rPr lang="it-IT" dirty="0" smtClean="0">
                <a:solidFill>
                  <a:srgbClr val="000000"/>
                </a:solidFill>
                <a:latin typeface="Times"/>
                <a:cs typeface="Times"/>
              </a:rPr>
              <a:t> the air </a:t>
            </a:r>
            <a:r>
              <a:rPr lang="it-IT" dirty="0" err="1" smtClean="0">
                <a:solidFill>
                  <a:srgbClr val="000000"/>
                </a:solidFill>
                <a:latin typeface="Times"/>
                <a:cs typeface="Times"/>
              </a:rPr>
              <a:t>traffic</a:t>
            </a:r>
            <a:r>
              <a:rPr lang="it-IT" dirty="0" smtClean="0">
                <a:solidFill>
                  <a:srgbClr val="000000"/>
                </a:solidFill>
                <a:latin typeface="Times"/>
                <a:cs typeface="Times"/>
              </a:rPr>
              <a:t> network.</a:t>
            </a:r>
          </a:p>
        </p:txBody>
      </p:sp>
    </p:spTree>
    <p:extLst>
      <p:ext uri="{BB962C8B-B14F-4D97-AF65-F5344CB8AC3E}">
        <p14:creationId xmlns:p14="http://schemas.microsoft.com/office/powerpoint/2010/main" val="56518701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"/>
          <p:cNvSpPr>
            <a:spLocks noChangeArrowheads="1"/>
          </p:cNvSpPr>
          <p:nvPr/>
        </p:nvSpPr>
        <p:spPr bwMode="auto">
          <a:xfrm>
            <a:off x="0" y="27812"/>
            <a:ext cx="9121559" cy="676379"/>
          </a:xfrm>
          <a:custGeom>
            <a:avLst/>
            <a:gdLst>
              <a:gd name="G0" fmla="*/ 22860 1 2"/>
              <a:gd name="G1" fmla="*/ 1403 1 2"/>
              <a:gd name="G2" fmla="+- 1403 0 0"/>
              <a:gd name="G3" fmla="+- 22860 0 0"/>
              <a:gd name="T0" fmla="*/ 0 w 22860"/>
              <a:gd name="T1" fmla="*/ 0 h 1403"/>
              <a:gd name="T2" fmla="*/ G3 w 22860"/>
              <a:gd name="T3" fmla="*/ G2 h 1403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22860" h="1403">
                <a:moveTo>
                  <a:pt x="0" y="0"/>
                </a:moveTo>
                <a:lnTo>
                  <a:pt x="22860" y="0"/>
                </a:lnTo>
                <a:lnTo>
                  <a:pt x="22860" y="1403"/>
                </a:lnTo>
                <a:lnTo>
                  <a:pt x="0" y="1403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algn="ctr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r>
              <a:rPr lang="en-US" sz="36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ea typeface="ＭＳ Ｐゴシック" charset="0"/>
              </a:rPr>
              <a:t>A percolation approach in air traffic</a:t>
            </a:r>
            <a:endParaRPr lang="en-US" sz="3600" b="1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" charset="0"/>
              <a:ea typeface="ＭＳ Ｐゴシック" charset="0"/>
            </a:endParaRPr>
          </a:p>
        </p:txBody>
      </p:sp>
      <p:pic>
        <p:nvPicPr>
          <p:cNvPr id="3" name="Picture 2" descr="Percolated_23p29_13_0p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112" y="3862142"/>
            <a:ext cx="4430888" cy="2718623"/>
          </a:xfrm>
          <a:prstGeom prst="rect">
            <a:avLst/>
          </a:prstGeom>
        </p:spPr>
      </p:pic>
      <p:pic>
        <p:nvPicPr>
          <p:cNvPr id="4" name="Picture 3" descr="Percolated_23p29_13_0p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862142"/>
            <a:ext cx="4414466" cy="2734701"/>
          </a:xfrm>
          <a:prstGeom prst="rect">
            <a:avLst/>
          </a:prstGeom>
        </p:spPr>
      </p:pic>
      <p:pic>
        <p:nvPicPr>
          <p:cNvPr id="5" name="Picture 4" descr="Percolated_23p29_13_0p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112" y="728599"/>
            <a:ext cx="4430887" cy="273792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713112" y="3466525"/>
            <a:ext cx="44308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dirty="0" smtClean="0">
                <a:solidFill>
                  <a:srgbClr val="000000"/>
                </a:solidFill>
                <a:latin typeface="Times"/>
                <a:cs typeface="Times"/>
              </a:rPr>
              <a:t>12/09/2014   &lt;23.29 km  13:00   </a:t>
            </a:r>
            <a:r>
              <a:rPr lang="it-IT" sz="1400" dirty="0" err="1" smtClean="0">
                <a:solidFill>
                  <a:srgbClr val="000000"/>
                </a:solidFill>
                <a:latin typeface="Times"/>
                <a:cs typeface="Times"/>
              </a:rPr>
              <a:t>q</a:t>
            </a:r>
            <a:r>
              <a:rPr lang="it-IT" sz="1400" dirty="0" smtClean="0">
                <a:solidFill>
                  <a:srgbClr val="000000"/>
                </a:solidFill>
                <a:latin typeface="Times"/>
                <a:cs typeface="Times"/>
              </a:rPr>
              <a:t>=0.2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0" y="6550223"/>
            <a:ext cx="44144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dirty="0" smtClean="0">
                <a:solidFill>
                  <a:srgbClr val="000000"/>
                </a:solidFill>
                <a:latin typeface="Times"/>
                <a:cs typeface="Times"/>
              </a:rPr>
              <a:t>12/09/2014   &lt;23.29 km  13:00   </a:t>
            </a:r>
            <a:r>
              <a:rPr lang="it-IT" sz="1400" dirty="0" err="1" smtClean="0">
                <a:solidFill>
                  <a:srgbClr val="000000"/>
                </a:solidFill>
                <a:latin typeface="Times"/>
                <a:cs typeface="Times"/>
              </a:rPr>
              <a:t>q</a:t>
            </a:r>
            <a:r>
              <a:rPr lang="it-IT" sz="1400" dirty="0" smtClean="0">
                <a:solidFill>
                  <a:srgbClr val="000000"/>
                </a:solidFill>
                <a:latin typeface="Times"/>
                <a:cs typeface="Times"/>
              </a:rPr>
              <a:t>=0.5</a:t>
            </a:r>
            <a:endParaRPr lang="en-US" sz="1400" dirty="0"/>
          </a:p>
        </p:txBody>
      </p:sp>
      <p:sp>
        <p:nvSpPr>
          <p:cNvPr id="8" name="Rectangle 7"/>
          <p:cNvSpPr/>
          <p:nvPr/>
        </p:nvSpPr>
        <p:spPr>
          <a:xfrm>
            <a:off x="4713112" y="6561951"/>
            <a:ext cx="440844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dirty="0" smtClean="0">
                <a:solidFill>
                  <a:srgbClr val="000000"/>
                </a:solidFill>
                <a:latin typeface="Times"/>
                <a:cs typeface="Times"/>
              </a:rPr>
              <a:t>12/09/2014   &lt;23.29 km  13:00   </a:t>
            </a:r>
            <a:r>
              <a:rPr lang="it-IT" sz="1400" dirty="0" err="1" smtClean="0">
                <a:solidFill>
                  <a:srgbClr val="000000"/>
                </a:solidFill>
                <a:latin typeface="Times"/>
                <a:cs typeface="Times"/>
              </a:rPr>
              <a:t>q</a:t>
            </a:r>
            <a:r>
              <a:rPr lang="it-IT" sz="1400" dirty="0" smtClean="0">
                <a:solidFill>
                  <a:srgbClr val="000000"/>
                </a:solidFill>
                <a:latin typeface="Times"/>
                <a:cs typeface="Times"/>
              </a:rPr>
              <a:t>=0.9</a:t>
            </a:r>
            <a:endParaRPr lang="en-US" sz="1400" dirty="0"/>
          </a:p>
        </p:txBody>
      </p:sp>
      <p:sp>
        <p:nvSpPr>
          <p:cNvPr id="9" name="Rectangle 8"/>
          <p:cNvSpPr/>
          <p:nvPr/>
        </p:nvSpPr>
        <p:spPr>
          <a:xfrm>
            <a:off x="-16757" y="3473006"/>
            <a:ext cx="44308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dirty="0" smtClean="0">
                <a:solidFill>
                  <a:srgbClr val="000000"/>
                </a:solidFill>
                <a:latin typeface="Times"/>
                <a:cs typeface="Times"/>
              </a:rPr>
              <a:t>12/09/2014   &lt;23.29 km  13:00   </a:t>
            </a:r>
            <a:r>
              <a:rPr lang="it-IT" sz="1400" dirty="0" err="1" smtClean="0">
                <a:solidFill>
                  <a:srgbClr val="000000"/>
                </a:solidFill>
                <a:latin typeface="Times"/>
                <a:cs typeface="Times"/>
              </a:rPr>
              <a:t>q</a:t>
            </a:r>
            <a:r>
              <a:rPr lang="it-IT" sz="1400" dirty="0" smtClean="0">
                <a:solidFill>
                  <a:srgbClr val="000000"/>
                </a:solidFill>
                <a:latin typeface="Times"/>
                <a:cs typeface="Times"/>
              </a:rPr>
              <a:t>=0. (</a:t>
            </a:r>
            <a:r>
              <a:rPr lang="it-IT" sz="1400" dirty="0" err="1" smtClean="0">
                <a:solidFill>
                  <a:srgbClr val="000000"/>
                </a:solidFill>
                <a:latin typeface="Times"/>
                <a:cs typeface="Times"/>
              </a:rPr>
              <a:t>all</a:t>
            </a:r>
            <a:r>
              <a:rPr lang="it-IT" sz="1400" dirty="0" smtClean="0">
                <a:solidFill>
                  <a:srgbClr val="000000"/>
                </a:solidFill>
                <a:latin typeface="Times"/>
                <a:cs typeface="Times"/>
              </a:rPr>
              <a:t> </a:t>
            </a:r>
            <a:r>
              <a:rPr lang="it-IT" sz="1400" dirty="0" err="1" smtClean="0">
                <a:solidFill>
                  <a:srgbClr val="000000"/>
                </a:solidFill>
                <a:latin typeface="Times"/>
                <a:cs typeface="Times"/>
              </a:rPr>
              <a:t>links</a:t>
            </a:r>
            <a:r>
              <a:rPr lang="it-IT" sz="1400" dirty="0" smtClean="0">
                <a:solidFill>
                  <a:srgbClr val="000000"/>
                </a:solidFill>
                <a:latin typeface="Times"/>
                <a:cs typeface="Times"/>
              </a:rPr>
              <a:t>)</a:t>
            </a:r>
            <a:endParaRPr lang="en-US" sz="1400" dirty="0"/>
          </a:p>
        </p:txBody>
      </p:sp>
      <p:pic>
        <p:nvPicPr>
          <p:cNvPr id="10" name="Picture 9" descr="Percolated_23p29_13_0p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" y="728599"/>
            <a:ext cx="4500985" cy="273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48010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1"/>
          <p:cNvSpPr>
            <a:spLocks noChangeArrowheads="1"/>
          </p:cNvSpPr>
          <p:nvPr/>
        </p:nvSpPr>
        <p:spPr bwMode="auto">
          <a:xfrm>
            <a:off x="362832" y="0"/>
            <a:ext cx="8229600" cy="666466"/>
          </a:xfrm>
          <a:custGeom>
            <a:avLst/>
            <a:gdLst>
              <a:gd name="G0" fmla="*/ 22860 1 2"/>
              <a:gd name="G1" fmla="*/ 1403 1 2"/>
              <a:gd name="G2" fmla="+- 1403 0 0"/>
              <a:gd name="G3" fmla="+- 22860 0 0"/>
              <a:gd name="T0" fmla="*/ 0 w 22860"/>
              <a:gd name="T1" fmla="*/ 0 h 1403"/>
              <a:gd name="T2" fmla="*/ G3 w 22860"/>
              <a:gd name="T3" fmla="*/ G2 h 1403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22860" h="1403">
                <a:moveTo>
                  <a:pt x="0" y="0"/>
                </a:moveTo>
                <a:lnTo>
                  <a:pt x="22860" y="0"/>
                </a:lnTo>
                <a:lnTo>
                  <a:pt x="22860" y="1403"/>
                </a:lnTo>
                <a:lnTo>
                  <a:pt x="0" y="1403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algn="ctr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r>
              <a:rPr lang="en-US" sz="36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ea typeface="ＭＳ Ｐゴシック" charset="0"/>
              </a:rPr>
              <a:t>How the system works</a:t>
            </a:r>
            <a:endParaRPr lang="en-US" sz="3600" b="1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" charset="0"/>
              <a:ea typeface="ＭＳ Ｐゴシック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2403" y="981511"/>
            <a:ext cx="85981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STRATEGIC PHASE: planning of the trajectories</a:t>
            </a:r>
          </a:p>
          <a:p>
            <a:pPr algn="just"/>
            <a:r>
              <a:rPr lang="en-US" b="1" i="1" dirty="0" smtClean="0"/>
              <a:t>Accommodate as many as possible aircraft in a certain airspace, given the sectors </a:t>
            </a:r>
            <a:r>
              <a:rPr lang="en-US" b="1" i="1" u="sng" dirty="0" smtClean="0"/>
              <a:t>capacity constraints</a:t>
            </a:r>
            <a:endParaRPr lang="en-US" u="sng" dirty="0"/>
          </a:p>
        </p:txBody>
      </p:sp>
      <p:sp>
        <p:nvSpPr>
          <p:cNvPr id="8" name="Line 32"/>
          <p:cNvSpPr>
            <a:spLocks noChangeShapeType="1"/>
          </p:cNvSpPr>
          <p:nvPr/>
        </p:nvSpPr>
        <p:spPr bwMode="auto">
          <a:xfrm flipH="1">
            <a:off x="931300" y="4371537"/>
            <a:ext cx="1279135" cy="1116856"/>
          </a:xfrm>
          <a:prstGeom prst="line">
            <a:avLst/>
          </a:prstGeom>
          <a:noFill/>
          <a:ln w="36720" cap="flat">
            <a:solidFill>
              <a:srgbClr val="00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Line 32"/>
          <p:cNvSpPr>
            <a:spLocks noChangeShapeType="1"/>
          </p:cNvSpPr>
          <p:nvPr/>
        </p:nvSpPr>
        <p:spPr bwMode="auto">
          <a:xfrm flipH="1">
            <a:off x="2218429" y="4039035"/>
            <a:ext cx="1616248" cy="346828"/>
          </a:xfrm>
          <a:prstGeom prst="line">
            <a:avLst/>
          </a:prstGeom>
          <a:noFill/>
          <a:ln w="36720" cap="flat">
            <a:solidFill>
              <a:srgbClr val="00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Line 32"/>
          <p:cNvSpPr>
            <a:spLocks noChangeShapeType="1"/>
          </p:cNvSpPr>
          <p:nvPr/>
        </p:nvSpPr>
        <p:spPr bwMode="auto">
          <a:xfrm flipH="1" flipV="1">
            <a:off x="3811714" y="4039035"/>
            <a:ext cx="2166913" cy="552299"/>
          </a:xfrm>
          <a:prstGeom prst="line">
            <a:avLst/>
          </a:prstGeom>
          <a:noFill/>
          <a:ln w="36720" cap="flat">
            <a:solidFill>
              <a:srgbClr val="00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Line 32"/>
          <p:cNvSpPr>
            <a:spLocks noChangeShapeType="1"/>
          </p:cNvSpPr>
          <p:nvPr/>
        </p:nvSpPr>
        <p:spPr bwMode="auto">
          <a:xfrm flipH="1" flipV="1">
            <a:off x="5995412" y="4591334"/>
            <a:ext cx="260680" cy="1608099"/>
          </a:xfrm>
          <a:prstGeom prst="line">
            <a:avLst/>
          </a:prstGeom>
          <a:noFill/>
          <a:ln w="36720" cap="flat">
            <a:solidFill>
              <a:srgbClr val="00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32"/>
          <p:cNvSpPr>
            <a:spLocks noChangeShapeType="1"/>
          </p:cNvSpPr>
          <p:nvPr/>
        </p:nvSpPr>
        <p:spPr bwMode="auto">
          <a:xfrm>
            <a:off x="2972434" y="4236265"/>
            <a:ext cx="263839" cy="2284405"/>
          </a:xfrm>
          <a:prstGeom prst="line">
            <a:avLst/>
          </a:prstGeom>
          <a:noFill/>
          <a:ln w="36720" cap="flat">
            <a:solidFill>
              <a:srgbClr val="00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32"/>
          <p:cNvSpPr>
            <a:spLocks noChangeShapeType="1"/>
          </p:cNvSpPr>
          <p:nvPr/>
        </p:nvSpPr>
        <p:spPr bwMode="auto">
          <a:xfrm>
            <a:off x="931300" y="5488393"/>
            <a:ext cx="762000" cy="910168"/>
          </a:xfrm>
          <a:prstGeom prst="line">
            <a:avLst/>
          </a:prstGeom>
          <a:noFill/>
          <a:ln w="36720" cap="flat">
            <a:solidFill>
              <a:srgbClr val="00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Line 32"/>
          <p:cNvSpPr>
            <a:spLocks noChangeShapeType="1"/>
          </p:cNvSpPr>
          <p:nvPr/>
        </p:nvSpPr>
        <p:spPr bwMode="auto">
          <a:xfrm>
            <a:off x="1693299" y="6398561"/>
            <a:ext cx="1431535" cy="122110"/>
          </a:xfrm>
          <a:prstGeom prst="line">
            <a:avLst/>
          </a:prstGeom>
          <a:noFill/>
          <a:ln w="36720" cap="flat">
            <a:solidFill>
              <a:srgbClr val="00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Line 32"/>
          <p:cNvSpPr>
            <a:spLocks noChangeShapeType="1"/>
          </p:cNvSpPr>
          <p:nvPr/>
        </p:nvSpPr>
        <p:spPr bwMode="auto">
          <a:xfrm>
            <a:off x="3124834" y="6520671"/>
            <a:ext cx="1479221" cy="160172"/>
          </a:xfrm>
          <a:prstGeom prst="line">
            <a:avLst/>
          </a:prstGeom>
          <a:noFill/>
          <a:ln w="36720" cap="flat">
            <a:solidFill>
              <a:srgbClr val="00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Line 32"/>
          <p:cNvSpPr>
            <a:spLocks noChangeShapeType="1"/>
          </p:cNvSpPr>
          <p:nvPr/>
        </p:nvSpPr>
        <p:spPr bwMode="auto">
          <a:xfrm flipV="1">
            <a:off x="4604056" y="6187221"/>
            <a:ext cx="1652035" cy="504403"/>
          </a:xfrm>
          <a:prstGeom prst="line">
            <a:avLst/>
          </a:prstGeom>
          <a:noFill/>
          <a:ln w="36720" cap="flat">
            <a:solidFill>
              <a:srgbClr val="00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Line 32"/>
          <p:cNvSpPr>
            <a:spLocks noChangeShapeType="1"/>
          </p:cNvSpPr>
          <p:nvPr/>
        </p:nvSpPr>
        <p:spPr bwMode="auto">
          <a:xfrm flipH="1">
            <a:off x="3180838" y="4372585"/>
            <a:ext cx="1906656" cy="1495607"/>
          </a:xfrm>
          <a:prstGeom prst="line">
            <a:avLst/>
          </a:prstGeom>
          <a:noFill/>
          <a:ln w="36720" cap="flat">
            <a:solidFill>
              <a:srgbClr val="00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Line 32"/>
          <p:cNvSpPr>
            <a:spLocks noChangeShapeType="1"/>
          </p:cNvSpPr>
          <p:nvPr/>
        </p:nvSpPr>
        <p:spPr bwMode="auto">
          <a:xfrm flipH="1" flipV="1">
            <a:off x="4027066" y="5198359"/>
            <a:ext cx="1605389" cy="1193416"/>
          </a:xfrm>
          <a:prstGeom prst="line">
            <a:avLst/>
          </a:prstGeom>
          <a:noFill/>
          <a:ln w="36720" cap="flat">
            <a:solidFill>
              <a:srgbClr val="00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297831" y="5691365"/>
            <a:ext cx="9588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Origin O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010003" y="5605430"/>
            <a:ext cx="14580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Destination D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23" name="Line 32"/>
          <p:cNvSpPr>
            <a:spLocks noChangeShapeType="1"/>
          </p:cNvSpPr>
          <p:nvPr/>
        </p:nvSpPr>
        <p:spPr bwMode="auto">
          <a:xfrm flipH="1" flipV="1">
            <a:off x="6020688" y="4603545"/>
            <a:ext cx="2571743" cy="268642"/>
          </a:xfrm>
          <a:prstGeom prst="line">
            <a:avLst/>
          </a:prstGeom>
          <a:noFill/>
          <a:ln w="36720" cap="flat">
            <a:solidFill>
              <a:srgbClr val="00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Line 32"/>
          <p:cNvSpPr>
            <a:spLocks noChangeShapeType="1"/>
          </p:cNvSpPr>
          <p:nvPr/>
        </p:nvSpPr>
        <p:spPr bwMode="auto">
          <a:xfrm flipH="1">
            <a:off x="6256090" y="6060697"/>
            <a:ext cx="2524591" cy="138736"/>
          </a:xfrm>
          <a:prstGeom prst="line">
            <a:avLst/>
          </a:prstGeom>
          <a:noFill/>
          <a:ln w="36720" cap="flat">
            <a:solidFill>
              <a:srgbClr val="00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Line 32"/>
          <p:cNvSpPr>
            <a:spLocks noChangeShapeType="1"/>
          </p:cNvSpPr>
          <p:nvPr/>
        </p:nvSpPr>
        <p:spPr bwMode="auto">
          <a:xfrm flipH="1" flipV="1">
            <a:off x="8595797" y="4853613"/>
            <a:ext cx="184884" cy="1207084"/>
          </a:xfrm>
          <a:prstGeom prst="line">
            <a:avLst/>
          </a:prstGeom>
          <a:noFill/>
          <a:ln w="36720" cap="flat">
            <a:solidFill>
              <a:srgbClr val="00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900967" y="4591334"/>
            <a:ext cx="9518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Sector 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358731" y="4468729"/>
            <a:ext cx="9518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Sector 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795296" y="5198359"/>
            <a:ext cx="9518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Sector 4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652165" y="6029229"/>
            <a:ext cx="9518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Sector 3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838066" y="4928400"/>
            <a:ext cx="9518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Sector 5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1" name="Line 15"/>
          <p:cNvSpPr>
            <a:spLocks noChangeShapeType="1"/>
          </p:cNvSpPr>
          <p:nvPr/>
        </p:nvSpPr>
        <p:spPr bwMode="auto">
          <a:xfrm flipV="1">
            <a:off x="1763378" y="4419714"/>
            <a:ext cx="1533956" cy="1044257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Line 15"/>
          <p:cNvSpPr>
            <a:spLocks noChangeShapeType="1"/>
          </p:cNvSpPr>
          <p:nvPr/>
        </p:nvSpPr>
        <p:spPr bwMode="auto">
          <a:xfrm>
            <a:off x="5690957" y="4960664"/>
            <a:ext cx="2356983" cy="503306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Line 15"/>
          <p:cNvSpPr>
            <a:spLocks noChangeShapeType="1"/>
          </p:cNvSpPr>
          <p:nvPr/>
        </p:nvSpPr>
        <p:spPr bwMode="auto">
          <a:xfrm>
            <a:off x="1785223" y="5561135"/>
            <a:ext cx="2049454" cy="413626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" name="Line 15"/>
          <p:cNvSpPr>
            <a:spLocks noChangeShapeType="1"/>
          </p:cNvSpPr>
          <p:nvPr/>
        </p:nvSpPr>
        <p:spPr bwMode="auto">
          <a:xfrm flipV="1">
            <a:off x="3754534" y="5691364"/>
            <a:ext cx="1826512" cy="281292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" name="Line 15"/>
          <p:cNvSpPr>
            <a:spLocks noChangeShapeType="1"/>
          </p:cNvSpPr>
          <p:nvPr/>
        </p:nvSpPr>
        <p:spPr bwMode="auto">
          <a:xfrm flipV="1">
            <a:off x="5581046" y="5561134"/>
            <a:ext cx="2302170" cy="130229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Line 15"/>
          <p:cNvSpPr>
            <a:spLocks noChangeShapeType="1"/>
          </p:cNvSpPr>
          <p:nvPr/>
        </p:nvSpPr>
        <p:spPr bwMode="auto">
          <a:xfrm flipV="1">
            <a:off x="1763378" y="4960665"/>
            <a:ext cx="1595352" cy="527728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" name="Line 15"/>
          <p:cNvSpPr>
            <a:spLocks noChangeShapeType="1"/>
          </p:cNvSpPr>
          <p:nvPr/>
        </p:nvSpPr>
        <p:spPr bwMode="auto">
          <a:xfrm>
            <a:off x="3261339" y="4990856"/>
            <a:ext cx="1965547" cy="207502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" name="Line 15"/>
          <p:cNvSpPr>
            <a:spLocks noChangeShapeType="1"/>
          </p:cNvSpPr>
          <p:nvPr/>
        </p:nvSpPr>
        <p:spPr bwMode="auto">
          <a:xfrm>
            <a:off x="3292356" y="4419713"/>
            <a:ext cx="2398602" cy="540952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" name="Line 15"/>
          <p:cNvSpPr>
            <a:spLocks noChangeShapeType="1"/>
          </p:cNvSpPr>
          <p:nvPr/>
        </p:nvSpPr>
        <p:spPr bwMode="auto">
          <a:xfrm>
            <a:off x="5226886" y="5198358"/>
            <a:ext cx="2821054" cy="265611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" name="Line 15"/>
          <p:cNvSpPr>
            <a:spLocks noChangeShapeType="1"/>
          </p:cNvSpPr>
          <p:nvPr/>
        </p:nvSpPr>
        <p:spPr bwMode="auto">
          <a:xfrm flipV="1">
            <a:off x="1719184" y="5383024"/>
            <a:ext cx="1639547" cy="129220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" name="Line 15"/>
          <p:cNvSpPr>
            <a:spLocks noChangeShapeType="1"/>
          </p:cNvSpPr>
          <p:nvPr/>
        </p:nvSpPr>
        <p:spPr bwMode="auto">
          <a:xfrm>
            <a:off x="3280931" y="5383025"/>
            <a:ext cx="785783" cy="274638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" name="Line 15"/>
          <p:cNvSpPr>
            <a:spLocks noChangeShapeType="1"/>
          </p:cNvSpPr>
          <p:nvPr/>
        </p:nvSpPr>
        <p:spPr bwMode="auto">
          <a:xfrm>
            <a:off x="4027067" y="5672743"/>
            <a:ext cx="918936" cy="526689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" name="Line 15"/>
          <p:cNvSpPr>
            <a:spLocks noChangeShapeType="1"/>
          </p:cNvSpPr>
          <p:nvPr/>
        </p:nvSpPr>
        <p:spPr bwMode="auto">
          <a:xfrm flipV="1">
            <a:off x="4909364" y="4853612"/>
            <a:ext cx="1575395" cy="1345819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" name="Line 15"/>
          <p:cNvSpPr>
            <a:spLocks noChangeShapeType="1"/>
          </p:cNvSpPr>
          <p:nvPr/>
        </p:nvSpPr>
        <p:spPr bwMode="auto">
          <a:xfrm>
            <a:off x="6496971" y="4867344"/>
            <a:ext cx="1386246" cy="596625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Oval 17"/>
          <p:cNvSpPr>
            <a:spLocks noChangeArrowheads="1"/>
          </p:cNvSpPr>
          <p:nvPr/>
        </p:nvSpPr>
        <p:spPr bwMode="auto">
          <a:xfrm>
            <a:off x="7785520" y="5355214"/>
            <a:ext cx="274638" cy="274638"/>
          </a:xfrm>
          <a:prstGeom prst="ellipse">
            <a:avLst/>
          </a:prstGeom>
          <a:solidFill>
            <a:srgbClr val="729FCF"/>
          </a:solidFill>
          <a:ln w="9525" cap="flat">
            <a:solidFill>
              <a:srgbClr val="3465A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Oval 17"/>
          <p:cNvSpPr>
            <a:spLocks noChangeArrowheads="1"/>
          </p:cNvSpPr>
          <p:nvPr/>
        </p:nvSpPr>
        <p:spPr bwMode="auto">
          <a:xfrm>
            <a:off x="1626329" y="5383025"/>
            <a:ext cx="274638" cy="274638"/>
          </a:xfrm>
          <a:prstGeom prst="ellipse">
            <a:avLst/>
          </a:prstGeom>
          <a:solidFill>
            <a:srgbClr val="729FCF"/>
          </a:solidFill>
          <a:ln w="9525" cap="flat">
            <a:solidFill>
              <a:srgbClr val="3465A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217043" y="2077948"/>
            <a:ext cx="8807887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>
                <a:solidFill>
                  <a:srgbClr val="0000FF"/>
                </a:solidFill>
              </a:rPr>
              <a:t>TACTICAL PHASE: managing the trajectories</a:t>
            </a:r>
          </a:p>
          <a:p>
            <a:r>
              <a:rPr lang="en-US" b="1" i="1" dirty="0" smtClean="0"/>
              <a:t>Maintain the planned number of trajectories in each sector and avoid that they crash into each other;</a:t>
            </a:r>
          </a:p>
          <a:p>
            <a:r>
              <a:rPr lang="en-US" dirty="0" smtClean="0"/>
              <a:t>Take into account congestions due to ground delays;</a:t>
            </a:r>
          </a:p>
          <a:p>
            <a:r>
              <a:rPr lang="en-US" dirty="0" smtClean="0"/>
              <a:t>Take into account changes due to extreme weather events or STRIKES;</a:t>
            </a:r>
          </a:p>
          <a:p>
            <a:r>
              <a:rPr lang="en-US" dirty="0" smtClean="0"/>
              <a:t>Take into account airspace closures due to existing military areas.</a:t>
            </a:r>
            <a:endParaRPr lang="en-US" dirty="0"/>
          </a:p>
        </p:txBody>
      </p:sp>
      <p:sp>
        <p:nvSpPr>
          <p:cNvPr id="46" name="Oval 17"/>
          <p:cNvSpPr>
            <a:spLocks noChangeArrowheads="1"/>
          </p:cNvSpPr>
          <p:nvPr/>
        </p:nvSpPr>
        <p:spPr bwMode="auto">
          <a:xfrm>
            <a:off x="3191643" y="4371537"/>
            <a:ext cx="139392" cy="145433"/>
          </a:xfrm>
          <a:prstGeom prst="ellipse">
            <a:avLst/>
          </a:prstGeom>
          <a:solidFill>
            <a:srgbClr val="729FCF"/>
          </a:solidFill>
          <a:ln w="9525" cap="flat">
            <a:solidFill>
              <a:srgbClr val="3465A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" name="Oval 17"/>
          <p:cNvSpPr>
            <a:spLocks noChangeArrowheads="1"/>
          </p:cNvSpPr>
          <p:nvPr/>
        </p:nvSpPr>
        <p:spPr bwMode="auto">
          <a:xfrm>
            <a:off x="3236273" y="4928400"/>
            <a:ext cx="139392" cy="145433"/>
          </a:xfrm>
          <a:prstGeom prst="ellipse">
            <a:avLst/>
          </a:prstGeom>
          <a:solidFill>
            <a:srgbClr val="729FCF"/>
          </a:solidFill>
          <a:ln w="9525" cap="flat">
            <a:solidFill>
              <a:srgbClr val="3465A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" name="Oval 17"/>
          <p:cNvSpPr>
            <a:spLocks noChangeArrowheads="1"/>
          </p:cNvSpPr>
          <p:nvPr/>
        </p:nvSpPr>
        <p:spPr bwMode="auto">
          <a:xfrm>
            <a:off x="4850438" y="6114504"/>
            <a:ext cx="139392" cy="145433"/>
          </a:xfrm>
          <a:prstGeom prst="ellipse">
            <a:avLst/>
          </a:prstGeom>
          <a:solidFill>
            <a:srgbClr val="729FCF"/>
          </a:solidFill>
          <a:ln w="9525" cap="flat">
            <a:solidFill>
              <a:srgbClr val="3465A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" name="Oval 17"/>
          <p:cNvSpPr>
            <a:spLocks noChangeArrowheads="1"/>
          </p:cNvSpPr>
          <p:nvPr/>
        </p:nvSpPr>
        <p:spPr bwMode="auto">
          <a:xfrm>
            <a:off x="3927322" y="5567901"/>
            <a:ext cx="139392" cy="145433"/>
          </a:xfrm>
          <a:prstGeom prst="ellipse">
            <a:avLst/>
          </a:prstGeom>
          <a:solidFill>
            <a:srgbClr val="729FCF"/>
          </a:solidFill>
          <a:ln w="9525" cap="flat">
            <a:solidFill>
              <a:srgbClr val="3465A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" name="Oval 17"/>
          <p:cNvSpPr>
            <a:spLocks noChangeArrowheads="1"/>
          </p:cNvSpPr>
          <p:nvPr/>
        </p:nvSpPr>
        <p:spPr bwMode="auto">
          <a:xfrm>
            <a:off x="3714384" y="5893723"/>
            <a:ext cx="139392" cy="145433"/>
          </a:xfrm>
          <a:prstGeom prst="ellipse">
            <a:avLst/>
          </a:prstGeom>
          <a:solidFill>
            <a:srgbClr val="729FCF"/>
          </a:solidFill>
          <a:ln w="9525" cap="flat">
            <a:solidFill>
              <a:srgbClr val="3465A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" name="Oval 17"/>
          <p:cNvSpPr>
            <a:spLocks noChangeArrowheads="1"/>
          </p:cNvSpPr>
          <p:nvPr/>
        </p:nvSpPr>
        <p:spPr bwMode="auto">
          <a:xfrm>
            <a:off x="3227638" y="5324860"/>
            <a:ext cx="139392" cy="145433"/>
          </a:xfrm>
          <a:prstGeom prst="ellipse">
            <a:avLst/>
          </a:prstGeom>
          <a:solidFill>
            <a:srgbClr val="729FCF"/>
          </a:solidFill>
          <a:ln w="9525" cap="flat">
            <a:solidFill>
              <a:srgbClr val="3465A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" name="Oval 17"/>
          <p:cNvSpPr>
            <a:spLocks noChangeArrowheads="1"/>
          </p:cNvSpPr>
          <p:nvPr/>
        </p:nvSpPr>
        <p:spPr bwMode="auto">
          <a:xfrm>
            <a:off x="6415063" y="4782967"/>
            <a:ext cx="139392" cy="145433"/>
          </a:xfrm>
          <a:prstGeom prst="ellipse">
            <a:avLst/>
          </a:prstGeom>
          <a:solidFill>
            <a:srgbClr val="729FCF"/>
          </a:solidFill>
          <a:ln w="9525" cap="flat">
            <a:solidFill>
              <a:srgbClr val="3465A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" name="Oval 17"/>
          <p:cNvSpPr>
            <a:spLocks noChangeArrowheads="1"/>
          </p:cNvSpPr>
          <p:nvPr/>
        </p:nvSpPr>
        <p:spPr bwMode="auto">
          <a:xfrm>
            <a:off x="5581046" y="4867344"/>
            <a:ext cx="139392" cy="145433"/>
          </a:xfrm>
          <a:prstGeom prst="ellipse">
            <a:avLst/>
          </a:prstGeom>
          <a:solidFill>
            <a:srgbClr val="729FCF"/>
          </a:solidFill>
          <a:ln w="9525" cap="flat">
            <a:solidFill>
              <a:srgbClr val="3465A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" name="Oval 17"/>
          <p:cNvSpPr>
            <a:spLocks noChangeArrowheads="1"/>
          </p:cNvSpPr>
          <p:nvPr/>
        </p:nvSpPr>
        <p:spPr bwMode="auto">
          <a:xfrm>
            <a:off x="5087494" y="5119521"/>
            <a:ext cx="139392" cy="145433"/>
          </a:xfrm>
          <a:prstGeom prst="ellipse">
            <a:avLst/>
          </a:prstGeom>
          <a:solidFill>
            <a:srgbClr val="729FCF"/>
          </a:solidFill>
          <a:ln w="9525" cap="flat">
            <a:solidFill>
              <a:srgbClr val="3465A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" name="Oval 17"/>
          <p:cNvSpPr>
            <a:spLocks noChangeArrowheads="1"/>
          </p:cNvSpPr>
          <p:nvPr/>
        </p:nvSpPr>
        <p:spPr bwMode="auto">
          <a:xfrm>
            <a:off x="5441654" y="5657663"/>
            <a:ext cx="139392" cy="145433"/>
          </a:xfrm>
          <a:prstGeom prst="ellipse">
            <a:avLst/>
          </a:prstGeom>
          <a:solidFill>
            <a:srgbClr val="729FCF"/>
          </a:solidFill>
          <a:ln w="9525" cap="flat">
            <a:solidFill>
              <a:srgbClr val="3465A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" name="Oval 17"/>
          <p:cNvSpPr>
            <a:spLocks noChangeArrowheads="1"/>
          </p:cNvSpPr>
          <p:nvPr/>
        </p:nvSpPr>
        <p:spPr bwMode="auto">
          <a:xfrm>
            <a:off x="6678265" y="5265473"/>
            <a:ext cx="139392" cy="145433"/>
          </a:xfrm>
          <a:prstGeom prst="ellipse">
            <a:avLst/>
          </a:prstGeom>
          <a:solidFill>
            <a:srgbClr val="729FCF"/>
          </a:solidFill>
          <a:ln w="9525" cap="flat">
            <a:solidFill>
              <a:srgbClr val="3465A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" name="Oval 17"/>
          <p:cNvSpPr>
            <a:spLocks noChangeArrowheads="1"/>
          </p:cNvSpPr>
          <p:nvPr/>
        </p:nvSpPr>
        <p:spPr bwMode="auto">
          <a:xfrm>
            <a:off x="6817657" y="5557135"/>
            <a:ext cx="139392" cy="145433"/>
          </a:xfrm>
          <a:prstGeom prst="ellipse">
            <a:avLst/>
          </a:prstGeom>
          <a:solidFill>
            <a:srgbClr val="729FCF"/>
          </a:solidFill>
          <a:ln w="9525" cap="flat">
            <a:solidFill>
              <a:srgbClr val="3465A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459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"/>
          <p:cNvSpPr>
            <a:spLocks noChangeArrowheads="1"/>
          </p:cNvSpPr>
          <p:nvPr/>
        </p:nvSpPr>
        <p:spPr bwMode="auto">
          <a:xfrm>
            <a:off x="0" y="27812"/>
            <a:ext cx="9121559" cy="676379"/>
          </a:xfrm>
          <a:custGeom>
            <a:avLst/>
            <a:gdLst>
              <a:gd name="G0" fmla="*/ 22860 1 2"/>
              <a:gd name="G1" fmla="*/ 1403 1 2"/>
              <a:gd name="G2" fmla="+- 1403 0 0"/>
              <a:gd name="G3" fmla="+- 22860 0 0"/>
              <a:gd name="T0" fmla="*/ 0 w 22860"/>
              <a:gd name="T1" fmla="*/ 0 h 1403"/>
              <a:gd name="T2" fmla="*/ G3 w 22860"/>
              <a:gd name="T3" fmla="*/ G2 h 1403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22860" h="1403">
                <a:moveTo>
                  <a:pt x="0" y="0"/>
                </a:moveTo>
                <a:lnTo>
                  <a:pt x="22860" y="0"/>
                </a:lnTo>
                <a:lnTo>
                  <a:pt x="22860" y="1403"/>
                </a:lnTo>
                <a:lnTo>
                  <a:pt x="0" y="1403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algn="ctr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r>
              <a:rPr lang="en-US" sz="36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ea typeface="ＭＳ Ｐゴシック" charset="0"/>
              </a:rPr>
              <a:t>A percolation approach in air traffic</a:t>
            </a:r>
            <a:endParaRPr lang="en-US" sz="3600" b="1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" charset="0"/>
              <a:ea typeface="ＭＳ Ｐゴシック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13112" y="3466525"/>
            <a:ext cx="44308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dirty="0" smtClean="0">
                <a:solidFill>
                  <a:srgbClr val="000000"/>
                </a:solidFill>
                <a:latin typeface="Times"/>
                <a:cs typeface="Times"/>
              </a:rPr>
              <a:t>12/09/2014   &lt;30.63 km  13:00   </a:t>
            </a:r>
            <a:r>
              <a:rPr lang="it-IT" sz="1400" dirty="0" err="1" smtClean="0">
                <a:solidFill>
                  <a:srgbClr val="000000"/>
                </a:solidFill>
                <a:latin typeface="Times"/>
                <a:cs typeface="Times"/>
              </a:rPr>
              <a:t>q</a:t>
            </a:r>
            <a:r>
              <a:rPr lang="it-IT" sz="1400" dirty="0" smtClean="0">
                <a:solidFill>
                  <a:srgbClr val="000000"/>
                </a:solidFill>
                <a:latin typeface="Times"/>
                <a:cs typeface="Times"/>
              </a:rPr>
              <a:t>=0.2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0" y="6550223"/>
            <a:ext cx="44144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dirty="0" smtClean="0">
                <a:solidFill>
                  <a:srgbClr val="000000"/>
                </a:solidFill>
                <a:latin typeface="Times"/>
                <a:cs typeface="Times"/>
              </a:rPr>
              <a:t>12/09/2014   &lt;30.63 km  13:00   </a:t>
            </a:r>
            <a:r>
              <a:rPr lang="it-IT" sz="1400" dirty="0" err="1" smtClean="0">
                <a:solidFill>
                  <a:srgbClr val="000000"/>
                </a:solidFill>
                <a:latin typeface="Times"/>
                <a:cs typeface="Times"/>
              </a:rPr>
              <a:t>q</a:t>
            </a:r>
            <a:r>
              <a:rPr lang="it-IT" sz="1400" dirty="0" smtClean="0">
                <a:solidFill>
                  <a:srgbClr val="000000"/>
                </a:solidFill>
                <a:latin typeface="Times"/>
                <a:cs typeface="Times"/>
              </a:rPr>
              <a:t>=0.5</a:t>
            </a:r>
            <a:endParaRPr lang="en-US" sz="1400" dirty="0"/>
          </a:p>
        </p:txBody>
      </p:sp>
      <p:sp>
        <p:nvSpPr>
          <p:cNvPr id="8" name="Rectangle 7"/>
          <p:cNvSpPr/>
          <p:nvPr/>
        </p:nvSpPr>
        <p:spPr>
          <a:xfrm>
            <a:off x="4713112" y="6580765"/>
            <a:ext cx="440844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dirty="0" smtClean="0">
                <a:solidFill>
                  <a:srgbClr val="000000"/>
                </a:solidFill>
                <a:latin typeface="Times"/>
                <a:cs typeface="Times"/>
              </a:rPr>
              <a:t>12/09/2014   &lt;30.63 km  13:00   </a:t>
            </a:r>
            <a:r>
              <a:rPr lang="it-IT" sz="1400" dirty="0" err="1" smtClean="0">
                <a:solidFill>
                  <a:srgbClr val="000000"/>
                </a:solidFill>
                <a:latin typeface="Times"/>
                <a:cs typeface="Times"/>
              </a:rPr>
              <a:t>q</a:t>
            </a:r>
            <a:r>
              <a:rPr lang="it-IT" sz="1400" dirty="0" smtClean="0">
                <a:solidFill>
                  <a:srgbClr val="000000"/>
                </a:solidFill>
                <a:latin typeface="Times"/>
                <a:cs typeface="Times"/>
              </a:rPr>
              <a:t>=0.9</a:t>
            </a:r>
            <a:endParaRPr lang="en-US" sz="1400" dirty="0"/>
          </a:p>
        </p:txBody>
      </p:sp>
      <p:sp>
        <p:nvSpPr>
          <p:cNvPr id="9" name="Rectangle 8"/>
          <p:cNvSpPr/>
          <p:nvPr/>
        </p:nvSpPr>
        <p:spPr>
          <a:xfrm>
            <a:off x="-16757" y="3473006"/>
            <a:ext cx="44308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dirty="0" smtClean="0">
                <a:solidFill>
                  <a:srgbClr val="000000"/>
                </a:solidFill>
                <a:latin typeface="Times"/>
                <a:cs typeface="Times"/>
              </a:rPr>
              <a:t>12/09/2014   &lt;30.63 km  13:00   </a:t>
            </a:r>
            <a:r>
              <a:rPr lang="it-IT" sz="1400" dirty="0" err="1" smtClean="0">
                <a:solidFill>
                  <a:srgbClr val="000000"/>
                </a:solidFill>
                <a:latin typeface="Times"/>
                <a:cs typeface="Times"/>
              </a:rPr>
              <a:t>q</a:t>
            </a:r>
            <a:r>
              <a:rPr lang="it-IT" sz="1400" dirty="0" smtClean="0">
                <a:solidFill>
                  <a:srgbClr val="000000"/>
                </a:solidFill>
                <a:latin typeface="Times"/>
                <a:cs typeface="Times"/>
              </a:rPr>
              <a:t>=0. (</a:t>
            </a:r>
            <a:r>
              <a:rPr lang="it-IT" sz="1400" dirty="0" err="1" smtClean="0">
                <a:solidFill>
                  <a:srgbClr val="000000"/>
                </a:solidFill>
                <a:latin typeface="Times"/>
                <a:cs typeface="Times"/>
              </a:rPr>
              <a:t>all</a:t>
            </a:r>
            <a:r>
              <a:rPr lang="it-IT" sz="1400" dirty="0" smtClean="0">
                <a:solidFill>
                  <a:srgbClr val="000000"/>
                </a:solidFill>
                <a:latin typeface="Times"/>
                <a:cs typeface="Times"/>
              </a:rPr>
              <a:t> </a:t>
            </a:r>
            <a:r>
              <a:rPr lang="it-IT" sz="1400" dirty="0" err="1" smtClean="0">
                <a:solidFill>
                  <a:srgbClr val="000000"/>
                </a:solidFill>
                <a:latin typeface="Times"/>
                <a:cs typeface="Times"/>
              </a:rPr>
              <a:t>links</a:t>
            </a:r>
            <a:r>
              <a:rPr lang="it-IT" sz="1400" dirty="0" smtClean="0">
                <a:solidFill>
                  <a:srgbClr val="000000"/>
                </a:solidFill>
                <a:latin typeface="Times"/>
                <a:cs typeface="Times"/>
              </a:rPr>
              <a:t>)</a:t>
            </a:r>
            <a:endParaRPr lang="en-US" sz="1400" dirty="0"/>
          </a:p>
        </p:txBody>
      </p:sp>
      <p:pic>
        <p:nvPicPr>
          <p:cNvPr id="11" name="Picture 10" descr="Percolated_30p63_13_0p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112" y="766698"/>
            <a:ext cx="4430887" cy="2706464"/>
          </a:xfrm>
          <a:prstGeom prst="rect">
            <a:avLst/>
          </a:prstGeom>
        </p:spPr>
      </p:pic>
      <p:pic>
        <p:nvPicPr>
          <p:cNvPr id="12" name="Picture 11" descr="Percolated_30p63_13_0p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" y="3851270"/>
            <a:ext cx="4500985" cy="2743996"/>
          </a:xfrm>
          <a:prstGeom prst="rect">
            <a:avLst/>
          </a:prstGeom>
        </p:spPr>
      </p:pic>
      <p:pic>
        <p:nvPicPr>
          <p:cNvPr id="13" name="Picture 12" descr="Percolated_30p63_13_0p9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113" y="3875077"/>
            <a:ext cx="4431224" cy="2716101"/>
          </a:xfrm>
          <a:prstGeom prst="rect">
            <a:avLst/>
          </a:prstGeom>
        </p:spPr>
      </p:pic>
      <p:pic>
        <p:nvPicPr>
          <p:cNvPr id="14" name="Picture 13" descr="Percolated_30p63_13_0p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57" y="729069"/>
            <a:ext cx="4491322" cy="2737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75282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"/>
          <p:cNvSpPr>
            <a:spLocks noChangeArrowheads="1"/>
          </p:cNvSpPr>
          <p:nvPr/>
        </p:nvSpPr>
        <p:spPr bwMode="auto">
          <a:xfrm>
            <a:off x="0" y="27812"/>
            <a:ext cx="9121559" cy="676379"/>
          </a:xfrm>
          <a:custGeom>
            <a:avLst/>
            <a:gdLst>
              <a:gd name="G0" fmla="*/ 22860 1 2"/>
              <a:gd name="G1" fmla="*/ 1403 1 2"/>
              <a:gd name="G2" fmla="+- 1403 0 0"/>
              <a:gd name="G3" fmla="+- 22860 0 0"/>
              <a:gd name="T0" fmla="*/ 0 w 22860"/>
              <a:gd name="T1" fmla="*/ 0 h 1403"/>
              <a:gd name="T2" fmla="*/ G3 w 22860"/>
              <a:gd name="T3" fmla="*/ G2 h 1403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22860" h="1403">
                <a:moveTo>
                  <a:pt x="0" y="0"/>
                </a:moveTo>
                <a:lnTo>
                  <a:pt x="22860" y="0"/>
                </a:lnTo>
                <a:lnTo>
                  <a:pt x="22860" y="1403"/>
                </a:lnTo>
                <a:lnTo>
                  <a:pt x="0" y="1403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algn="ctr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r>
              <a:rPr lang="en-US" sz="36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ea typeface="ＭＳ Ｐゴシック" charset="0"/>
              </a:rPr>
              <a:t>A percolation approach in air traffic</a:t>
            </a:r>
            <a:endParaRPr lang="en-US" sz="3600" b="1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" charset="0"/>
              <a:ea typeface="ＭＳ Ｐゴシック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52678" y="6524720"/>
            <a:ext cx="44308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dirty="0" smtClean="0">
                <a:solidFill>
                  <a:srgbClr val="000000"/>
                </a:solidFill>
                <a:latin typeface="Times"/>
                <a:cs typeface="Times"/>
              </a:rPr>
              <a:t>12/09/2014   </a:t>
            </a:r>
            <a:r>
              <a:rPr lang="it-IT" sz="1400" b="1" dirty="0" smtClean="0">
                <a:solidFill>
                  <a:srgbClr val="FF0000"/>
                </a:solidFill>
                <a:latin typeface="Times"/>
                <a:cs typeface="Times"/>
              </a:rPr>
              <a:t>&lt;30.63 km  </a:t>
            </a:r>
            <a:r>
              <a:rPr lang="it-IT" sz="1400" dirty="0" smtClean="0">
                <a:solidFill>
                  <a:srgbClr val="000000"/>
                </a:solidFill>
                <a:latin typeface="Times"/>
                <a:cs typeface="Times"/>
              </a:rPr>
              <a:t>13:00   </a:t>
            </a:r>
            <a:r>
              <a:rPr lang="it-IT" sz="1400" b="1" dirty="0" err="1" smtClean="0">
                <a:solidFill>
                  <a:srgbClr val="3366FF"/>
                </a:solidFill>
                <a:latin typeface="Times"/>
                <a:cs typeface="Times"/>
              </a:rPr>
              <a:t>q</a:t>
            </a:r>
            <a:r>
              <a:rPr lang="it-IT" sz="1400" b="1" dirty="0" smtClean="0">
                <a:solidFill>
                  <a:srgbClr val="3366FF"/>
                </a:solidFill>
                <a:latin typeface="Times"/>
                <a:cs typeface="Times"/>
              </a:rPr>
              <a:t>=0. (</a:t>
            </a:r>
            <a:r>
              <a:rPr lang="it-IT" sz="1400" b="1" dirty="0" err="1" smtClean="0">
                <a:solidFill>
                  <a:srgbClr val="3366FF"/>
                </a:solidFill>
                <a:latin typeface="Times"/>
                <a:cs typeface="Times"/>
              </a:rPr>
              <a:t>all</a:t>
            </a:r>
            <a:r>
              <a:rPr lang="it-IT" sz="1400" b="1" dirty="0" smtClean="0">
                <a:solidFill>
                  <a:srgbClr val="3366FF"/>
                </a:solidFill>
                <a:latin typeface="Times"/>
                <a:cs typeface="Times"/>
              </a:rPr>
              <a:t> </a:t>
            </a:r>
            <a:r>
              <a:rPr lang="it-IT" sz="1400" b="1" dirty="0" err="1" smtClean="0">
                <a:solidFill>
                  <a:srgbClr val="3366FF"/>
                </a:solidFill>
                <a:latin typeface="Times"/>
                <a:cs typeface="Times"/>
              </a:rPr>
              <a:t>links</a:t>
            </a:r>
            <a:r>
              <a:rPr lang="it-IT" sz="1400" b="1" dirty="0" smtClean="0">
                <a:solidFill>
                  <a:srgbClr val="3366FF"/>
                </a:solidFill>
                <a:latin typeface="Times"/>
                <a:cs typeface="Times"/>
              </a:rPr>
              <a:t>)</a:t>
            </a:r>
            <a:endParaRPr lang="en-US" sz="1400" b="1" dirty="0">
              <a:solidFill>
                <a:srgbClr val="3366FF"/>
              </a:solidFill>
            </a:endParaRPr>
          </a:p>
        </p:txBody>
      </p:sp>
      <p:pic>
        <p:nvPicPr>
          <p:cNvPr id="14" name="Picture 13" descr="Percolated_30p63_13_0p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678" y="3780783"/>
            <a:ext cx="4491322" cy="273745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-16757" y="3473006"/>
            <a:ext cx="44308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dirty="0" smtClean="0">
                <a:solidFill>
                  <a:srgbClr val="000000"/>
                </a:solidFill>
                <a:latin typeface="Times"/>
                <a:cs typeface="Times"/>
              </a:rPr>
              <a:t>12/09/2014   </a:t>
            </a:r>
            <a:r>
              <a:rPr lang="it-IT" sz="1400" b="1" dirty="0" smtClean="0">
                <a:solidFill>
                  <a:srgbClr val="FF0000"/>
                </a:solidFill>
                <a:latin typeface="Times"/>
                <a:cs typeface="Times"/>
              </a:rPr>
              <a:t>&lt;23.29 </a:t>
            </a:r>
            <a:r>
              <a:rPr lang="it-IT" sz="1400" dirty="0" smtClean="0">
                <a:solidFill>
                  <a:srgbClr val="000000"/>
                </a:solidFill>
                <a:latin typeface="Times"/>
                <a:cs typeface="Times"/>
              </a:rPr>
              <a:t>km  13:00   </a:t>
            </a:r>
            <a:r>
              <a:rPr lang="it-IT" sz="1400" b="1" dirty="0" err="1" smtClean="0">
                <a:solidFill>
                  <a:srgbClr val="3366FF"/>
                </a:solidFill>
                <a:latin typeface="Times"/>
                <a:cs typeface="Times"/>
              </a:rPr>
              <a:t>q</a:t>
            </a:r>
            <a:r>
              <a:rPr lang="it-IT" sz="1400" b="1" dirty="0" smtClean="0">
                <a:solidFill>
                  <a:srgbClr val="3366FF"/>
                </a:solidFill>
                <a:latin typeface="Times"/>
                <a:cs typeface="Times"/>
              </a:rPr>
              <a:t>=0. (</a:t>
            </a:r>
            <a:r>
              <a:rPr lang="it-IT" sz="1400" b="1" dirty="0" err="1" smtClean="0">
                <a:solidFill>
                  <a:srgbClr val="3366FF"/>
                </a:solidFill>
                <a:latin typeface="Times"/>
                <a:cs typeface="Times"/>
              </a:rPr>
              <a:t>all</a:t>
            </a:r>
            <a:r>
              <a:rPr lang="it-IT" sz="1400" b="1" dirty="0" smtClean="0">
                <a:solidFill>
                  <a:srgbClr val="3366FF"/>
                </a:solidFill>
                <a:latin typeface="Times"/>
                <a:cs typeface="Times"/>
              </a:rPr>
              <a:t> </a:t>
            </a:r>
            <a:r>
              <a:rPr lang="it-IT" sz="1400" b="1" dirty="0" err="1" smtClean="0">
                <a:solidFill>
                  <a:srgbClr val="3366FF"/>
                </a:solidFill>
                <a:latin typeface="Times"/>
                <a:cs typeface="Times"/>
              </a:rPr>
              <a:t>links</a:t>
            </a:r>
            <a:r>
              <a:rPr lang="it-IT" sz="1400" b="1" dirty="0" smtClean="0">
                <a:solidFill>
                  <a:srgbClr val="3366FF"/>
                </a:solidFill>
                <a:latin typeface="Times"/>
                <a:cs typeface="Times"/>
              </a:rPr>
              <a:t>)</a:t>
            </a:r>
            <a:endParaRPr lang="en-US" sz="1400" b="1" dirty="0">
              <a:solidFill>
                <a:srgbClr val="3366FF"/>
              </a:solidFill>
            </a:endParaRPr>
          </a:p>
        </p:txBody>
      </p:sp>
      <p:pic>
        <p:nvPicPr>
          <p:cNvPr id="16" name="Picture 15" descr="Percolated_23p29_13_0p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" y="728599"/>
            <a:ext cx="4500985" cy="273792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215172" y="1402443"/>
            <a:ext cx="2183010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b="1" dirty="0" err="1" smtClean="0">
                <a:solidFill>
                  <a:srgbClr val="FF0000"/>
                </a:solidFill>
                <a:latin typeface="Times"/>
                <a:cs typeface="Times"/>
              </a:rPr>
              <a:t>Percolation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8" name="Left Arrow 17"/>
          <p:cNvSpPr/>
          <p:nvPr/>
        </p:nvSpPr>
        <p:spPr>
          <a:xfrm>
            <a:off x="4806462" y="1479645"/>
            <a:ext cx="978408" cy="48463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>
            <a:off x="3174254" y="4689231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197036" y="4607691"/>
            <a:ext cx="2787141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b="1" dirty="0" smtClean="0">
                <a:solidFill>
                  <a:srgbClr val="FF0000"/>
                </a:solidFill>
                <a:latin typeface="Times"/>
                <a:cs typeface="Times"/>
              </a:rPr>
              <a:t>No </a:t>
            </a:r>
            <a:r>
              <a:rPr lang="it-IT" sz="3200" b="1" dirty="0" err="1" smtClean="0">
                <a:solidFill>
                  <a:srgbClr val="FF0000"/>
                </a:solidFill>
                <a:latin typeface="Times"/>
                <a:cs typeface="Times"/>
              </a:rPr>
              <a:t>Percolation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06462" y="2229575"/>
            <a:ext cx="31397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Size of network: </a:t>
            </a:r>
            <a:r>
              <a:rPr lang="en-US" dirty="0" smtClean="0"/>
              <a:t>21159</a:t>
            </a:r>
            <a:endParaRPr lang="en-US" dirty="0"/>
          </a:p>
          <a:p>
            <a:r>
              <a:rPr lang="en-US" dirty="0" smtClean="0"/>
              <a:t>Size of largest: 7354 (35%)</a:t>
            </a:r>
          </a:p>
          <a:p>
            <a:r>
              <a:rPr lang="en-US" dirty="0" smtClean="0"/>
              <a:t>Size of second largest: 532 (2%)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97036" y="5476993"/>
            <a:ext cx="32567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Size of network: </a:t>
            </a:r>
            <a:r>
              <a:rPr lang="is-IS" dirty="0"/>
              <a:t>22418</a:t>
            </a:r>
            <a:endParaRPr lang="en-US" dirty="0"/>
          </a:p>
          <a:p>
            <a:r>
              <a:rPr lang="en-US" dirty="0" smtClean="0"/>
              <a:t>Size of largest: </a:t>
            </a:r>
            <a:r>
              <a:rPr lang="is-IS" dirty="0" smtClean="0"/>
              <a:t>12082 (54%)</a:t>
            </a:r>
            <a:endParaRPr lang="en-US" dirty="0" smtClean="0"/>
          </a:p>
          <a:p>
            <a:r>
              <a:rPr lang="en-US" dirty="0" smtClean="0"/>
              <a:t>Size of second largest</a:t>
            </a:r>
            <a:r>
              <a:rPr lang="en-US" dirty="0"/>
              <a:t>: </a:t>
            </a:r>
            <a:r>
              <a:rPr lang="en-US" dirty="0" smtClean="0"/>
              <a:t>1475 (7%)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638913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1"/>
          <p:cNvSpPr>
            <a:spLocks noChangeArrowheads="1"/>
          </p:cNvSpPr>
          <p:nvPr/>
        </p:nvSpPr>
        <p:spPr bwMode="auto">
          <a:xfrm>
            <a:off x="0" y="27812"/>
            <a:ext cx="9121559" cy="676379"/>
          </a:xfrm>
          <a:custGeom>
            <a:avLst/>
            <a:gdLst>
              <a:gd name="G0" fmla="*/ 22860 1 2"/>
              <a:gd name="G1" fmla="*/ 1403 1 2"/>
              <a:gd name="G2" fmla="+- 1403 0 0"/>
              <a:gd name="G3" fmla="+- 22860 0 0"/>
              <a:gd name="T0" fmla="*/ 0 w 22860"/>
              <a:gd name="T1" fmla="*/ 0 h 1403"/>
              <a:gd name="T2" fmla="*/ G3 w 22860"/>
              <a:gd name="T3" fmla="*/ G2 h 1403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22860" h="1403">
                <a:moveTo>
                  <a:pt x="0" y="0"/>
                </a:moveTo>
                <a:lnTo>
                  <a:pt x="22860" y="0"/>
                </a:lnTo>
                <a:lnTo>
                  <a:pt x="22860" y="1403"/>
                </a:lnTo>
                <a:lnTo>
                  <a:pt x="0" y="1403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algn="ctr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r>
              <a:rPr lang="en-US" sz="36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ea typeface="ＭＳ Ｐゴシック" charset="0"/>
              </a:rPr>
              <a:t>A percolation approach in air traffic</a:t>
            </a:r>
            <a:endParaRPr lang="en-US" sz="3600" b="1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" charset="0"/>
              <a:ea typeface="ＭＳ Ｐゴシック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19192" y="1017571"/>
            <a:ext cx="47208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b="1" i="1" dirty="0" err="1" smtClean="0">
                <a:latin typeface="Times"/>
                <a:cs typeface="Times"/>
              </a:rPr>
              <a:t>Where</a:t>
            </a:r>
            <a:r>
              <a:rPr lang="it-IT" sz="2800" b="1" i="1" dirty="0" smtClean="0">
                <a:latin typeface="Times"/>
                <a:cs typeface="Times"/>
              </a:rPr>
              <a:t> do </a:t>
            </a:r>
            <a:r>
              <a:rPr lang="it-IT" sz="2800" b="1" i="1" dirty="0" err="1" smtClean="0">
                <a:latin typeface="Times"/>
                <a:cs typeface="Times"/>
              </a:rPr>
              <a:t>we</a:t>
            </a:r>
            <a:r>
              <a:rPr lang="it-IT" sz="2800" b="1" i="1" dirty="0" smtClean="0">
                <a:latin typeface="Times"/>
                <a:cs typeface="Times"/>
              </a:rPr>
              <a:t> go from </a:t>
            </a:r>
            <a:r>
              <a:rPr lang="it-IT" sz="2800" b="1" i="1" dirty="0" err="1" smtClean="0">
                <a:latin typeface="Times"/>
                <a:cs typeface="Times"/>
              </a:rPr>
              <a:t>here</a:t>
            </a:r>
            <a:r>
              <a:rPr lang="it-IT" sz="2800" b="1" i="1" dirty="0" smtClean="0">
                <a:latin typeface="Times"/>
                <a:cs typeface="Times"/>
              </a:rPr>
              <a:t> 1 ?</a:t>
            </a:r>
            <a:endParaRPr lang="en-US" sz="2800" i="1" dirty="0"/>
          </a:p>
        </p:txBody>
      </p:sp>
      <p:sp>
        <p:nvSpPr>
          <p:cNvPr id="2" name="Rectangle 1"/>
          <p:cNvSpPr/>
          <p:nvPr/>
        </p:nvSpPr>
        <p:spPr>
          <a:xfrm>
            <a:off x="388875" y="1861444"/>
            <a:ext cx="85387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 err="1" smtClean="0">
                <a:solidFill>
                  <a:srgbClr val="000000"/>
                </a:solidFill>
                <a:latin typeface="Times"/>
                <a:cs typeface="Times"/>
              </a:rPr>
              <a:t>Understand</a:t>
            </a:r>
            <a:r>
              <a:rPr lang="it-IT" dirty="0" smtClean="0">
                <a:solidFill>
                  <a:srgbClr val="000000"/>
                </a:solidFill>
                <a:latin typeface="Times"/>
                <a:cs typeface="Times"/>
              </a:rPr>
              <a:t> </a:t>
            </a:r>
            <a:r>
              <a:rPr lang="it-IT" dirty="0" err="1" smtClean="0">
                <a:solidFill>
                  <a:srgbClr val="000000"/>
                </a:solidFill>
                <a:latin typeface="Times"/>
                <a:cs typeface="Times"/>
              </a:rPr>
              <a:t>theoretically</a:t>
            </a:r>
            <a:r>
              <a:rPr lang="it-IT" dirty="0" smtClean="0">
                <a:solidFill>
                  <a:srgbClr val="000000"/>
                </a:solidFill>
                <a:latin typeface="Times"/>
                <a:cs typeface="Times"/>
              </a:rPr>
              <a:t> the </a:t>
            </a:r>
            <a:r>
              <a:rPr lang="it-IT" dirty="0" err="1" smtClean="0">
                <a:solidFill>
                  <a:srgbClr val="000000"/>
                </a:solidFill>
                <a:latin typeface="Times"/>
                <a:cs typeface="Times"/>
              </a:rPr>
              <a:t>role</a:t>
            </a:r>
            <a:r>
              <a:rPr lang="it-IT" dirty="0" smtClean="0">
                <a:solidFill>
                  <a:srgbClr val="000000"/>
                </a:solidFill>
                <a:latin typeface="Times"/>
                <a:cs typeface="Times"/>
              </a:rPr>
              <a:t> of long-</a:t>
            </a:r>
            <a:r>
              <a:rPr lang="it-IT" dirty="0" err="1" smtClean="0">
                <a:solidFill>
                  <a:srgbClr val="000000"/>
                </a:solidFill>
                <a:latin typeface="Times"/>
                <a:cs typeface="Times"/>
              </a:rPr>
              <a:t>range</a:t>
            </a:r>
            <a:r>
              <a:rPr lang="it-IT" dirty="0" smtClean="0">
                <a:solidFill>
                  <a:srgbClr val="000000"/>
                </a:solidFill>
                <a:latin typeface="Times"/>
                <a:cs typeface="Times"/>
              </a:rPr>
              <a:t> </a:t>
            </a:r>
            <a:r>
              <a:rPr lang="it-IT" dirty="0" err="1" smtClean="0">
                <a:solidFill>
                  <a:srgbClr val="000000"/>
                </a:solidFill>
                <a:latin typeface="Times"/>
                <a:cs typeface="Times"/>
              </a:rPr>
              <a:t>links</a:t>
            </a:r>
            <a:r>
              <a:rPr lang="it-IT" dirty="0" smtClean="0">
                <a:solidFill>
                  <a:srgbClr val="000000"/>
                </a:solidFill>
                <a:latin typeface="Times"/>
                <a:cs typeface="Times"/>
              </a:rPr>
              <a:t> and the </a:t>
            </a:r>
            <a:r>
              <a:rPr lang="it-IT" dirty="0" err="1" smtClean="0">
                <a:solidFill>
                  <a:srgbClr val="000000"/>
                </a:solidFill>
                <a:latin typeface="Times"/>
                <a:cs typeface="Times"/>
              </a:rPr>
              <a:t>interplay</a:t>
            </a:r>
            <a:r>
              <a:rPr lang="it-IT" dirty="0" smtClean="0">
                <a:solidFill>
                  <a:srgbClr val="000000"/>
                </a:solidFill>
                <a:latin typeface="Times"/>
                <a:cs typeface="Times"/>
              </a:rPr>
              <a:t> </a:t>
            </a:r>
            <a:r>
              <a:rPr lang="it-IT" dirty="0" err="1" smtClean="0">
                <a:solidFill>
                  <a:srgbClr val="000000"/>
                </a:solidFill>
                <a:latin typeface="Times"/>
                <a:cs typeface="Times"/>
              </a:rPr>
              <a:t>between</a:t>
            </a:r>
            <a:r>
              <a:rPr lang="it-IT" dirty="0" smtClean="0">
                <a:solidFill>
                  <a:srgbClr val="000000"/>
                </a:solidFill>
                <a:latin typeface="Times"/>
                <a:cs typeface="Times"/>
              </a:rPr>
              <a:t> long-</a:t>
            </a:r>
            <a:r>
              <a:rPr lang="it-IT" dirty="0" err="1" smtClean="0">
                <a:solidFill>
                  <a:srgbClr val="000000"/>
                </a:solidFill>
                <a:latin typeface="Times"/>
                <a:cs typeface="Times"/>
              </a:rPr>
              <a:t>range</a:t>
            </a:r>
            <a:r>
              <a:rPr lang="it-IT" dirty="0" smtClean="0">
                <a:solidFill>
                  <a:srgbClr val="000000"/>
                </a:solidFill>
                <a:latin typeface="Times"/>
                <a:cs typeface="Times"/>
              </a:rPr>
              <a:t>-</a:t>
            </a:r>
            <a:r>
              <a:rPr lang="it-IT" dirty="0" err="1" smtClean="0">
                <a:solidFill>
                  <a:srgbClr val="000000"/>
                </a:solidFill>
                <a:latin typeface="Times"/>
                <a:cs typeface="Times"/>
              </a:rPr>
              <a:t>ness</a:t>
            </a:r>
            <a:r>
              <a:rPr lang="it-IT" dirty="0" smtClean="0">
                <a:solidFill>
                  <a:srgbClr val="000000"/>
                </a:solidFill>
                <a:latin typeface="Times"/>
                <a:cs typeface="Times"/>
              </a:rPr>
              <a:t> and </a:t>
            </a:r>
            <a:r>
              <a:rPr lang="it-IT" dirty="0" err="1" smtClean="0">
                <a:solidFill>
                  <a:srgbClr val="000000"/>
                </a:solidFill>
                <a:latin typeface="Times"/>
                <a:cs typeface="Times"/>
              </a:rPr>
              <a:t>initial</a:t>
            </a:r>
            <a:r>
              <a:rPr lang="it-IT" dirty="0" smtClean="0">
                <a:solidFill>
                  <a:srgbClr val="000000"/>
                </a:solidFill>
                <a:latin typeface="Times"/>
                <a:cs typeface="Times"/>
              </a:rPr>
              <a:t> </a:t>
            </a:r>
            <a:r>
              <a:rPr lang="it-IT" dirty="0" err="1" smtClean="0">
                <a:solidFill>
                  <a:srgbClr val="000000"/>
                </a:solidFill>
                <a:latin typeface="Times"/>
                <a:cs typeface="Times"/>
              </a:rPr>
              <a:t>fragmentation</a:t>
            </a:r>
            <a:r>
              <a:rPr lang="it-IT" dirty="0" smtClean="0">
                <a:solidFill>
                  <a:srgbClr val="000000"/>
                </a:solidFill>
                <a:latin typeface="Times"/>
                <a:cs typeface="Times"/>
              </a:rPr>
              <a:t>.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994562" y="2595223"/>
            <a:ext cx="777314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  <a:latin typeface="Times"/>
                <a:cs typeface="Times"/>
              </a:rPr>
              <a:t>Can we reproduce </a:t>
            </a:r>
            <a:r>
              <a:rPr lang="en-US" b="1" i="1" dirty="0" smtClean="0">
                <a:solidFill>
                  <a:srgbClr val="FF0DF4"/>
                </a:solidFill>
                <a:latin typeface="Times"/>
                <a:cs typeface="Times"/>
              </a:rPr>
              <a:t>percolation</a:t>
            </a:r>
            <a:r>
              <a:rPr lang="en-US" b="1" i="1" dirty="0" smtClean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en-US" b="1" i="1" dirty="0" smtClean="0">
                <a:solidFill>
                  <a:srgbClr val="FF0000"/>
                </a:solidFill>
                <a:latin typeface="Times"/>
                <a:cs typeface="Times"/>
              </a:rPr>
              <a:t>&amp; </a:t>
            </a:r>
            <a:r>
              <a:rPr lang="en-US" b="1" i="1" dirty="0" smtClean="0">
                <a:solidFill>
                  <a:srgbClr val="3366FF"/>
                </a:solidFill>
                <a:latin typeface="Times"/>
                <a:cs typeface="Times"/>
              </a:rPr>
              <a:t>long-range links role </a:t>
            </a:r>
            <a:r>
              <a:rPr lang="en-US" b="1" i="1" dirty="0" smtClean="0">
                <a:solidFill>
                  <a:srgbClr val="FF0000"/>
                </a:solidFill>
                <a:latin typeface="Times"/>
                <a:cs typeface="Times"/>
              </a:rPr>
              <a:t>at </a:t>
            </a:r>
            <a:r>
              <a:rPr lang="en-US" b="1" i="1" dirty="0" smtClean="0">
                <a:solidFill>
                  <a:srgbClr val="FF0000"/>
                </a:solidFill>
                <a:latin typeface="Times"/>
                <a:cs typeface="Times"/>
              </a:rPr>
              <a:t>the level of:</a:t>
            </a:r>
          </a:p>
          <a:p>
            <a:endParaRPr lang="en-US" b="1" i="1" dirty="0">
              <a:solidFill>
                <a:srgbClr val="FF0000"/>
              </a:solidFill>
              <a:latin typeface="Times"/>
              <a:cs typeface="Times"/>
            </a:endParaRPr>
          </a:p>
          <a:p>
            <a:pPr lvl="1"/>
            <a:r>
              <a:rPr lang="en-US" b="1" i="1" dirty="0" err="1" smtClean="0">
                <a:solidFill>
                  <a:srgbClr val="FF0000"/>
                </a:solidFill>
                <a:latin typeface="Times"/>
                <a:cs typeface="Times"/>
              </a:rPr>
              <a:t>Erdos-Reny</a:t>
            </a:r>
            <a:r>
              <a:rPr lang="en-US" b="1" i="1" dirty="0" smtClean="0">
                <a:solidFill>
                  <a:srgbClr val="FF0000"/>
                </a:solidFill>
                <a:latin typeface="Times"/>
                <a:cs typeface="Times"/>
              </a:rPr>
              <a:t> random networks?</a:t>
            </a:r>
          </a:p>
          <a:p>
            <a:pPr lvl="1"/>
            <a:endParaRPr lang="en-US" b="1" i="1" dirty="0" smtClean="0">
              <a:solidFill>
                <a:srgbClr val="FF0000"/>
              </a:solidFill>
              <a:latin typeface="Times"/>
              <a:cs typeface="Times"/>
            </a:endParaRPr>
          </a:p>
          <a:p>
            <a:pPr lvl="1"/>
            <a:r>
              <a:rPr lang="en-US" b="1" i="1" dirty="0" smtClean="0">
                <a:solidFill>
                  <a:srgbClr val="FF0000"/>
                </a:solidFill>
                <a:latin typeface="Times"/>
                <a:cs typeface="Times"/>
              </a:rPr>
              <a:t>Preferential attachment networks?</a:t>
            </a:r>
          </a:p>
          <a:p>
            <a:pPr lvl="1"/>
            <a:endParaRPr lang="en-US" b="1" i="1" dirty="0" smtClean="0">
              <a:solidFill>
                <a:srgbClr val="FF0000"/>
              </a:solidFill>
              <a:latin typeface="Times"/>
              <a:cs typeface="Times"/>
            </a:endParaRPr>
          </a:p>
          <a:p>
            <a:pPr lvl="1"/>
            <a:r>
              <a:rPr lang="en-US" b="1" i="1" dirty="0" smtClean="0">
                <a:solidFill>
                  <a:srgbClr val="FF0000"/>
                </a:solidFill>
                <a:latin typeface="Times"/>
                <a:cs typeface="Times"/>
              </a:rPr>
              <a:t>Core-periphery networks?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41275" y="5090066"/>
            <a:ext cx="85387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 smtClean="0">
                <a:solidFill>
                  <a:srgbClr val="000000"/>
                </a:solidFill>
                <a:latin typeface="Times"/>
                <a:cs typeface="Times"/>
              </a:rPr>
              <a:t>Can </a:t>
            </a:r>
            <a:r>
              <a:rPr lang="it-IT" dirty="0" err="1" smtClean="0">
                <a:solidFill>
                  <a:srgbClr val="000000"/>
                </a:solidFill>
                <a:latin typeface="Times"/>
                <a:cs typeface="Times"/>
              </a:rPr>
              <a:t>this</a:t>
            </a:r>
            <a:r>
              <a:rPr lang="it-IT" dirty="0" smtClean="0">
                <a:solidFill>
                  <a:srgbClr val="000000"/>
                </a:solidFill>
                <a:latin typeface="Times"/>
                <a:cs typeface="Times"/>
              </a:rPr>
              <a:t> help in </a:t>
            </a:r>
            <a:r>
              <a:rPr lang="it-IT" dirty="0" err="1" smtClean="0">
                <a:solidFill>
                  <a:srgbClr val="000000"/>
                </a:solidFill>
                <a:latin typeface="Times"/>
                <a:cs typeface="Times"/>
              </a:rPr>
              <a:t>understanding</a:t>
            </a:r>
            <a:r>
              <a:rPr lang="it-IT" dirty="0" smtClean="0">
                <a:solidFill>
                  <a:srgbClr val="000000"/>
                </a:solidFill>
                <a:latin typeface="Times"/>
                <a:cs typeface="Times"/>
              </a:rPr>
              <a:t> </a:t>
            </a:r>
            <a:r>
              <a:rPr lang="it-IT" dirty="0" err="1" smtClean="0">
                <a:solidFill>
                  <a:srgbClr val="000000"/>
                </a:solidFill>
                <a:latin typeface="Times"/>
                <a:cs typeface="Times"/>
              </a:rPr>
              <a:t>what</a:t>
            </a:r>
            <a:r>
              <a:rPr lang="it-IT" dirty="0" smtClean="0">
                <a:solidFill>
                  <a:srgbClr val="000000"/>
                </a:solidFill>
                <a:latin typeface="Times"/>
                <a:cs typeface="Times"/>
              </a:rPr>
              <a:t> </a:t>
            </a:r>
            <a:r>
              <a:rPr lang="it-IT" dirty="0" err="1" smtClean="0">
                <a:solidFill>
                  <a:srgbClr val="000000"/>
                </a:solidFill>
                <a:latin typeface="Times"/>
                <a:cs typeface="Times"/>
              </a:rPr>
              <a:t>is</a:t>
            </a:r>
            <a:r>
              <a:rPr lang="it-IT" dirty="0" smtClean="0">
                <a:solidFill>
                  <a:srgbClr val="000000"/>
                </a:solidFill>
                <a:latin typeface="Times"/>
                <a:cs typeface="Times"/>
              </a:rPr>
              <a:t> </a:t>
            </a:r>
            <a:r>
              <a:rPr lang="it-IT" dirty="0" err="1" smtClean="0">
                <a:solidFill>
                  <a:srgbClr val="000000"/>
                </a:solidFill>
                <a:latin typeface="Times"/>
                <a:cs typeface="Times"/>
              </a:rPr>
              <a:t>going</a:t>
            </a:r>
            <a:r>
              <a:rPr lang="it-IT" dirty="0" smtClean="0">
                <a:solidFill>
                  <a:srgbClr val="000000"/>
                </a:solidFill>
                <a:latin typeface="Times"/>
                <a:cs typeface="Times"/>
              </a:rPr>
              <a:t> on?</a:t>
            </a:r>
            <a:endParaRPr lang="en-US" dirty="0"/>
          </a:p>
        </p:txBody>
      </p:sp>
      <p:pic>
        <p:nvPicPr>
          <p:cNvPr id="3" name="Picture 2" descr="PRL.png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892" y="2896100"/>
            <a:ext cx="4006138" cy="18889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71061" y="5945490"/>
            <a:ext cx="7308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DF4"/>
                </a:solidFill>
              </a:rPr>
              <a:t>As a physicist I would be happy: lot of work for the months to come, </a:t>
            </a:r>
            <a:r>
              <a:rPr lang="mr-IN" b="1" dirty="0" smtClean="0">
                <a:solidFill>
                  <a:srgbClr val="FF0DF4"/>
                </a:solidFill>
              </a:rPr>
              <a:t>…</a:t>
            </a:r>
            <a:r>
              <a:rPr lang="it-IT" b="1" dirty="0">
                <a:solidFill>
                  <a:srgbClr val="FF0DF4"/>
                </a:solidFill>
              </a:rPr>
              <a:t> </a:t>
            </a:r>
            <a:r>
              <a:rPr lang="it-IT" b="1" dirty="0" smtClean="0">
                <a:solidFill>
                  <a:srgbClr val="FF0DF4"/>
                </a:solidFill>
              </a:rPr>
              <a:t>!!!!</a:t>
            </a:r>
            <a:endParaRPr lang="en-US" b="1" dirty="0">
              <a:solidFill>
                <a:srgbClr val="FF0DF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11116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1"/>
          <p:cNvSpPr>
            <a:spLocks noChangeArrowheads="1"/>
          </p:cNvSpPr>
          <p:nvPr/>
        </p:nvSpPr>
        <p:spPr bwMode="auto">
          <a:xfrm>
            <a:off x="0" y="27812"/>
            <a:ext cx="9121559" cy="676379"/>
          </a:xfrm>
          <a:custGeom>
            <a:avLst/>
            <a:gdLst>
              <a:gd name="G0" fmla="*/ 22860 1 2"/>
              <a:gd name="G1" fmla="*/ 1403 1 2"/>
              <a:gd name="G2" fmla="+- 1403 0 0"/>
              <a:gd name="G3" fmla="+- 22860 0 0"/>
              <a:gd name="T0" fmla="*/ 0 w 22860"/>
              <a:gd name="T1" fmla="*/ 0 h 1403"/>
              <a:gd name="T2" fmla="*/ G3 w 22860"/>
              <a:gd name="T3" fmla="*/ G2 h 1403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22860" h="1403">
                <a:moveTo>
                  <a:pt x="0" y="0"/>
                </a:moveTo>
                <a:lnTo>
                  <a:pt x="22860" y="0"/>
                </a:lnTo>
                <a:lnTo>
                  <a:pt x="22860" y="1403"/>
                </a:lnTo>
                <a:lnTo>
                  <a:pt x="0" y="1403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algn="ctr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r>
              <a:rPr lang="en-US" sz="36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ea typeface="ＭＳ Ｐゴシック" charset="0"/>
              </a:rPr>
              <a:t>A percolation approach in air traffic</a:t>
            </a:r>
            <a:endParaRPr lang="en-US" sz="3600" b="1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" charset="0"/>
              <a:ea typeface="ＭＳ Ｐゴシック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19192" y="1017571"/>
            <a:ext cx="47208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b="1" i="1" dirty="0" err="1" smtClean="0">
                <a:latin typeface="Times"/>
                <a:cs typeface="Times"/>
              </a:rPr>
              <a:t>Where</a:t>
            </a:r>
            <a:r>
              <a:rPr lang="it-IT" sz="2800" b="1" i="1" dirty="0" smtClean="0">
                <a:latin typeface="Times"/>
                <a:cs typeface="Times"/>
              </a:rPr>
              <a:t> do </a:t>
            </a:r>
            <a:r>
              <a:rPr lang="it-IT" sz="2800" b="1" i="1" dirty="0" err="1" smtClean="0">
                <a:latin typeface="Times"/>
                <a:cs typeface="Times"/>
              </a:rPr>
              <a:t>we</a:t>
            </a:r>
            <a:r>
              <a:rPr lang="it-IT" sz="2800" b="1" i="1" dirty="0" smtClean="0">
                <a:latin typeface="Times"/>
                <a:cs typeface="Times"/>
              </a:rPr>
              <a:t> go from </a:t>
            </a:r>
            <a:r>
              <a:rPr lang="it-IT" sz="2800" b="1" i="1" dirty="0" err="1" smtClean="0">
                <a:latin typeface="Times"/>
                <a:cs typeface="Times"/>
              </a:rPr>
              <a:t>here</a:t>
            </a:r>
            <a:r>
              <a:rPr lang="it-IT" sz="2800" b="1" i="1" dirty="0" smtClean="0">
                <a:latin typeface="Times"/>
                <a:cs typeface="Times"/>
              </a:rPr>
              <a:t> 2 ?</a:t>
            </a:r>
            <a:endParaRPr lang="en-US" sz="2800" i="1" dirty="0"/>
          </a:p>
        </p:txBody>
      </p:sp>
      <p:sp>
        <p:nvSpPr>
          <p:cNvPr id="2" name="Rectangle 1"/>
          <p:cNvSpPr/>
          <p:nvPr/>
        </p:nvSpPr>
        <p:spPr>
          <a:xfrm>
            <a:off x="115458" y="1861445"/>
            <a:ext cx="8965463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b="1" i="1" dirty="0" err="1">
                <a:latin typeface="Times"/>
                <a:cs typeface="Times"/>
              </a:rPr>
              <a:t>We</a:t>
            </a:r>
            <a:r>
              <a:rPr lang="it-IT" sz="2800" b="1" i="1" dirty="0">
                <a:latin typeface="Times"/>
                <a:cs typeface="Times"/>
              </a:rPr>
              <a:t> </a:t>
            </a:r>
            <a:r>
              <a:rPr lang="it-IT" sz="2800" b="1" i="1" dirty="0" err="1">
                <a:latin typeface="Times"/>
                <a:cs typeface="Times"/>
              </a:rPr>
              <a:t>now</a:t>
            </a:r>
            <a:r>
              <a:rPr lang="it-IT" sz="2800" b="1" i="1" dirty="0">
                <a:latin typeface="Times"/>
                <a:cs typeface="Times"/>
              </a:rPr>
              <a:t> </a:t>
            </a:r>
            <a:r>
              <a:rPr lang="it-IT" sz="2800" b="1" i="1" dirty="0" err="1">
                <a:latin typeface="Times"/>
                <a:cs typeface="Times"/>
              </a:rPr>
              <a:t>have</a:t>
            </a:r>
            <a:r>
              <a:rPr lang="it-IT" sz="2800" b="1" i="1" dirty="0">
                <a:latin typeface="Times"/>
                <a:cs typeface="Times"/>
              </a:rPr>
              <a:t> to </a:t>
            </a:r>
            <a:r>
              <a:rPr lang="it-IT" sz="2800" b="1" i="1" dirty="0" err="1">
                <a:latin typeface="Times"/>
                <a:cs typeface="Times"/>
              </a:rPr>
              <a:t>think</a:t>
            </a:r>
            <a:r>
              <a:rPr lang="it-IT" sz="2800" b="1" i="1" dirty="0">
                <a:latin typeface="Times"/>
                <a:cs typeface="Times"/>
              </a:rPr>
              <a:t> </a:t>
            </a:r>
            <a:r>
              <a:rPr lang="it-IT" sz="2800" b="1" i="1" dirty="0" err="1">
                <a:latin typeface="Times"/>
                <a:cs typeface="Times"/>
              </a:rPr>
              <a:t>about</a:t>
            </a:r>
            <a:r>
              <a:rPr lang="it-IT" sz="2800" b="1" i="1" dirty="0">
                <a:latin typeface="Times"/>
                <a:cs typeface="Times"/>
              </a:rPr>
              <a:t> the </a:t>
            </a:r>
            <a:r>
              <a:rPr lang="it-IT" sz="2800" b="1" i="1" dirty="0" err="1">
                <a:latin typeface="Times"/>
                <a:cs typeface="Times"/>
              </a:rPr>
              <a:t>operational</a:t>
            </a:r>
            <a:r>
              <a:rPr lang="it-IT" sz="2800" b="1" i="1" dirty="0">
                <a:latin typeface="Times"/>
                <a:cs typeface="Times"/>
              </a:rPr>
              <a:t> </a:t>
            </a:r>
            <a:endParaRPr lang="it-IT" sz="2800" b="1" i="1" dirty="0" smtClean="0">
              <a:latin typeface="Times"/>
              <a:cs typeface="Times"/>
            </a:endParaRPr>
          </a:p>
          <a:p>
            <a:pPr algn="ctr"/>
            <a:r>
              <a:rPr lang="it-IT" sz="2800" b="1" i="1" dirty="0" err="1" smtClean="0">
                <a:latin typeface="Times"/>
                <a:cs typeface="Times"/>
              </a:rPr>
              <a:t>consequencies</a:t>
            </a:r>
            <a:r>
              <a:rPr lang="it-IT" sz="2800" b="1" i="1" dirty="0" smtClean="0">
                <a:latin typeface="Times"/>
                <a:cs typeface="Times"/>
              </a:rPr>
              <a:t> </a:t>
            </a:r>
            <a:r>
              <a:rPr lang="it-IT" sz="2800" b="1" i="1" dirty="0">
                <a:latin typeface="Times"/>
                <a:cs typeface="Times"/>
              </a:rPr>
              <a:t>of </a:t>
            </a:r>
            <a:r>
              <a:rPr lang="it-IT" sz="2800" b="1" i="1" dirty="0" err="1">
                <a:latin typeface="Times"/>
                <a:cs typeface="Times"/>
              </a:rPr>
              <a:t>our</a:t>
            </a:r>
            <a:r>
              <a:rPr lang="it-IT" sz="2800" b="1" i="1" dirty="0">
                <a:latin typeface="Times"/>
                <a:cs typeface="Times"/>
              </a:rPr>
              <a:t> </a:t>
            </a:r>
            <a:r>
              <a:rPr lang="it-IT" sz="2800" b="1" i="1" dirty="0" err="1">
                <a:latin typeface="Times"/>
                <a:cs typeface="Times"/>
              </a:rPr>
              <a:t>results</a:t>
            </a:r>
            <a:r>
              <a:rPr lang="it-IT" sz="2800" b="1" i="1" dirty="0">
                <a:latin typeface="Times"/>
                <a:cs typeface="Times"/>
              </a:rPr>
              <a:t>.</a:t>
            </a:r>
          </a:p>
          <a:p>
            <a:endParaRPr lang="it-IT" dirty="0">
              <a:solidFill>
                <a:srgbClr val="000000"/>
              </a:solidFill>
              <a:latin typeface="Times"/>
              <a:cs typeface="Times"/>
            </a:endParaRPr>
          </a:p>
          <a:p>
            <a:pPr algn="just"/>
            <a:r>
              <a:rPr lang="it-IT" dirty="0" smtClean="0">
                <a:solidFill>
                  <a:srgbClr val="000000"/>
                </a:solidFill>
                <a:latin typeface="Times"/>
                <a:cs typeface="Times"/>
              </a:rPr>
              <a:t>The </a:t>
            </a:r>
            <a:r>
              <a:rPr lang="it-IT" dirty="0" err="1" smtClean="0">
                <a:solidFill>
                  <a:srgbClr val="000000"/>
                </a:solidFill>
                <a:latin typeface="Times"/>
                <a:cs typeface="Times"/>
              </a:rPr>
              <a:t>most</a:t>
            </a:r>
            <a:r>
              <a:rPr lang="it-IT" dirty="0" smtClean="0">
                <a:solidFill>
                  <a:srgbClr val="000000"/>
                </a:solidFill>
                <a:latin typeface="Times"/>
                <a:cs typeface="Times"/>
              </a:rPr>
              <a:t> </a:t>
            </a:r>
            <a:r>
              <a:rPr lang="it-IT" dirty="0" err="1" smtClean="0">
                <a:solidFill>
                  <a:srgbClr val="000000"/>
                </a:solidFill>
                <a:latin typeface="Times"/>
                <a:cs typeface="Times"/>
              </a:rPr>
              <a:t>elementary</a:t>
            </a:r>
            <a:r>
              <a:rPr lang="it-IT" dirty="0" smtClean="0">
                <a:solidFill>
                  <a:srgbClr val="000000"/>
                </a:solidFill>
                <a:latin typeface="Times"/>
                <a:cs typeface="Times"/>
              </a:rPr>
              <a:t> </a:t>
            </a:r>
            <a:r>
              <a:rPr lang="it-IT" dirty="0" err="1" smtClean="0">
                <a:solidFill>
                  <a:srgbClr val="000000"/>
                </a:solidFill>
                <a:latin typeface="Times"/>
                <a:cs typeface="Times"/>
              </a:rPr>
              <a:t>operational</a:t>
            </a:r>
            <a:r>
              <a:rPr lang="it-IT" dirty="0" smtClean="0">
                <a:solidFill>
                  <a:srgbClr val="000000"/>
                </a:solidFill>
                <a:latin typeface="Times"/>
                <a:cs typeface="Times"/>
              </a:rPr>
              <a:t> </a:t>
            </a:r>
            <a:r>
              <a:rPr lang="it-IT" dirty="0" err="1" smtClean="0">
                <a:solidFill>
                  <a:srgbClr val="000000"/>
                </a:solidFill>
                <a:latin typeface="Times"/>
                <a:cs typeface="Times"/>
              </a:rPr>
              <a:t>units</a:t>
            </a:r>
            <a:r>
              <a:rPr lang="it-IT" dirty="0" smtClean="0">
                <a:solidFill>
                  <a:srgbClr val="000000"/>
                </a:solidFill>
                <a:latin typeface="Times"/>
                <a:cs typeface="Times"/>
              </a:rPr>
              <a:t> in ATM are Air </a:t>
            </a:r>
            <a:r>
              <a:rPr lang="it-IT" dirty="0" err="1" smtClean="0">
                <a:solidFill>
                  <a:srgbClr val="000000"/>
                </a:solidFill>
                <a:latin typeface="Times"/>
                <a:cs typeface="Times"/>
              </a:rPr>
              <a:t>traffic</a:t>
            </a:r>
            <a:r>
              <a:rPr lang="it-IT" dirty="0" smtClean="0">
                <a:solidFill>
                  <a:srgbClr val="000000"/>
                </a:solidFill>
                <a:latin typeface="Times"/>
                <a:cs typeface="Times"/>
              </a:rPr>
              <a:t> </a:t>
            </a:r>
            <a:r>
              <a:rPr lang="it-IT" dirty="0" err="1" smtClean="0">
                <a:solidFill>
                  <a:srgbClr val="000000"/>
                </a:solidFill>
                <a:latin typeface="Times"/>
                <a:cs typeface="Times"/>
              </a:rPr>
              <a:t>sectors</a:t>
            </a:r>
            <a:endParaRPr lang="it-IT" dirty="0" smtClean="0">
              <a:solidFill>
                <a:srgbClr val="000000"/>
              </a:solidFill>
              <a:latin typeface="Times"/>
              <a:cs typeface="Times"/>
            </a:endParaRPr>
          </a:p>
          <a:p>
            <a:pPr algn="just"/>
            <a:endParaRPr lang="it-IT" dirty="0" smtClean="0">
              <a:solidFill>
                <a:srgbClr val="000000"/>
              </a:solidFill>
              <a:latin typeface="Times"/>
              <a:cs typeface="Times"/>
            </a:endParaRPr>
          </a:p>
          <a:p>
            <a:pPr algn="just"/>
            <a:r>
              <a:rPr lang="it-IT" dirty="0" smtClean="0">
                <a:solidFill>
                  <a:srgbClr val="000000"/>
                </a:solidFill>
                <a:latin typeface="Times"/>
                <a:cs typeface="Times"/>
              </a:rPr>
              <a:t>Air </a:t>
            </a:r>
            <a:r>
              <a:rPr lang="it-IT" dirty="0" err="1" smtClean="0">
                <a:solidFill>
                  <a:srgbClr val="000000"/>
                </a:solidFill>
                <a:latin typeface="Times"/>
                <a:cs typeface="Times"/>
              </a:rPr>
              <a:t>Traffic</a:t>
            </a:r>
            <a:r>
              <a:rPr lang="it-IT" dirty="0" smtClean="0">
                <a:solidFill>
                  <a:srgbClr val="000000"/>
                </a:solidFill>
                <a:latin typeface="Times"/>
                <a:cs typeface="Times"/>
              </a:rPr>
              <a:t> </a:t>
            </a:r>
            <a:r>
              <a:rPr lang="it-IT" dirty="0" err="1" smtClean="0">
                <a:solidFill>
                  <a:srgbClr val="000000"/>
                </a:solidFill>
                <a:latin typeface="Times"/>
                <a:cs typeface="Times"/>
              </a:rPr>
              <a:t>Sectors</a:t>
            </a:r>
            <a:r>
              <a:rPr lang="it-IT" dirty="0" smtClean="0">
                <a:solidFill>
                  <a:srgbClr val="000000"/>
                </a:solidFill>
                <a:latin typeface="Times"/>
                <a:cs typeface="Times"/>
              </a:rPr>
              <a:t> are </a:t>
            </a:r>
            <a:r>
              <a:rPr lang="it-IT" dirty="0" err="1" smtClean="0">
                <a:solidFill>
                  <a:srgbClr val="000000"/>
                </a:solidFill>
                <a:latin typeface="Times"/>
                <a:cs typeface="Times"/>
              </a:rPr>
              <a:t>characterized</a:t>
            </a:r>
            <a:r>
              <a:rPr lang="it-IT" dirty="0" smtClean="0">
                <a:solidFill>
                  <a:srgbClr val="000000"/>
                </a:solidFill>
                <a:latin typeface="Times"/>
                <a:cs typeface="Times"/>
              </a:rPr>
              <a:t> by </a:t>
            </a:r>
            <a:r>
              <a:rPr lang="it-IT" dirty="0" err="1" smtClean="0">
                <a:solidFill>
                  <a:srgbClr val="000000"/>
                </a:solidFill>
                <a:latin typeface="Times"/>
                <a:cs typeface="Times"/>
              </a:rPr>
              <a:t>Capacity</a:t>
            </a:r>
            <a:endParaRPr lang="it-IT" dirty="0">
              <a:solidFill>
                <a:srgbClr val="000000"/>
              </a:solidFill>
              <a:latin typeface="Times"/>
              <a:cs typeface="Times"/>
            </a:endParaRPr>
          </a:p>
          <a:p>
            <a:pPr algn="just"/>
            <a:endParaRPr lang="it-IT" dirty="0" smtClean="0">
              <a:solidFill>
                <a:srgbClr val="000000"/>
              </a:solidFill>
              <a:latin typeface="Times"/>
              <a:cs typeface="Times"/>
            </a:endParaRPr>
          </a:p>
          <a:p>
            <a:pPr algn="just"/>
            <a:r>
              <a:rPr lang="it-IT" dirty="0" err="1" smtClean="0">
                <a:solidFill>
                  <a:srgbClr val="000000"/>
                </a:solidFill>
                <a:latin typeface="Times"/>
                <a:cs typeface="Times"/>
              </a:rPr>
              <a:t>Sectors</a:t>
            </a:r>
            <a:r>
              <a:rPr lang="it-IT" dirty="0" smtClean="0">
                <a:solidFill>
                  <a:srgbClr val="000000"/>
                </a:solidFill>
                <a:latin typeface="Times"/>
                <a:cs typeface="Times"/>
              </a:rPr>
              <a:t>’ </a:t>
            </a:r>
            <a:r>
              <a:rPr lang="it-IT" dirty="0" err="1" smtClean="0">
                <a:solidFill>
                  <a:srgbClr val="000000"/>
                </a:solidFill>
                <a:latin typeface="Times"/>
                <a:cs typeface="Times"/>
              </a:rPr>
              <a:t>capacity</a:t>
            </a:r>
            <a:r>
              <a:rPr lang="it-IT" dirty="0" smtClean="0">
                <a:solidFill>
                  <a:srgbClr val="000000"/>
                </a:solidFill>
                <a:latin typeface="Times"/>
                <a:cs typeface="Times"/>
              </a:rPr>
              <a:t> </a:t>
            </a:r>
            <a:r>
              <a:rPr lang="it-IT" dirty="0" err="1" smtClean="0">
                <a:solidFill>
                  <a:srgbClr val="000000"/>
                </a:solidFill>
                <a:latin typeface="Times"/>
                <a:cs typeface="Times"/>
              </a:rPr>
              <a:t>is</a:t>
            </a:r>
            <a:r>
              <a:rPr lang="it-IT" dirty="0" smtClean="0">
                <a:solidFill>
                  <a:srgbClr val="000000"/>
                </a:solidFill>
                <a:latin typeface="Times"/>
                <a:cs typeface="Times"/>
              </a:rPr>
              <a:t> </a:t>
            </a:r>
            <a:r>
              <a:rPr lang="it-IT" dirty="0" err="1" smtClean="0">
                <a:solidFill>
                  <a:srgbClr val="000000"/>
                </a:solidFill>
                <a:latin typeface="Times"/>
                <a:cs typeface="Times"/>
              </a:rPr>
              <a:t>nowadays</a:t>
            </a:r>
            <a:r>
              <a:rPr lang="it-IT" dirty="0" smtClean="0">
                <a:solidFill>
                  <a:srgbClr val="000000"/>
                </a:solidFill>
                <a:latin typeface="Times"/>
                <a:cs typeface="Times"/>
              </a:rPr>
              <a:t> the </a:t>
            </a:r>
            <a:r>
              <a:rPr lang="it-IT" dirty="0" err="1" smtClean="0">
                <a:solidFill>
                  <a:srgbClr val="000000"/>
                </a:solidFill>
                <a:latin typeface="Times"/>
                <a:cs typeface="Times"/>
              </a:rPr>
              <a:t>most</a:t>
            </a:r>
            <a:r>
              <a:rPr lang="it-IT" dirty="0" smtClean="0">
                <a:solidFill>
                  <a:srgbClr val="000000"/>
                </a:solidFill>
                <a:latin typeface="Times"/>
                <a:cs typeface="Times"/>
              </a:rPr>
              <a:t> </a:t>
            </a:r>
            <a:r>
              <a:rPr lang="it-IT" dirty="0" err="1" smtClean="0">
                <a:solidFill>
                  <a:srgbClr val="000000"/>
                </a:solidFill>
                <a:latin typeface="Times"/>
                <a:cs typeface="Times"/>
              </a:rPr>
              <a:t>relevant</a:t>
            </a:r>
            <a:r>
              <a:rPr lang="it-IT" dirty="0" smtClean="0">
                <a:solidFill>
                  <a:srgbClr val="000000"/>
                </a:solidFill>
                <a:latin typeface="Times"/>
                <a:cs typeface="Times"/>
              </a:rPr>
              <a:t> </a:t>
            </a:r>
            <a:r>
              <a:rPr lang="it-IT" dirty="0" err="1" smtClean="0">
                <a:solidFill>
                  <a:srgbClr val="000000"/>
                </a:solidFill>
                <a:latin typeface="Times"/>
                <a:cs typeface="Times"/>
              </a:rPr>
              <a:t>issue</a:t>
            </a:r>
            <a:r>
              <a:rPr lang="it-IT" dirty="0" smtClean="0">
                <a:solidFill>
                  <a:srgbClr val="000000"/>
                </a:solidFill>
                <a:latin typeface="Times"/>
                <a:cs typeface="Times"/>
              </a:rPr>
              <a:t> </a:t>
            </a:r>
            <a:r>
              <a:rPr lang="it-IT" dirty="0" err="1" smtClean="0">
                <a:solidFill>
                  <a:srgbClr val="000000"/>
                </a:solidFill>
                <a:latin typeface="Times"/>
                <a:cs typeface="Times"/>
              </a:rPr>
              <a:t>when</a:t>
            </a:r>
            <a:r>
              <a:rPr lang="it-IT" dirty="0" smtClean="0">
                <a:solidFill>
                  <a:srgbClr val="000000"/>
                </a:solidFill>
                <a:latin typeface="Times"/>
                <a:cs typeface="Times"/>
              </a:rPr>
              <a:t> </a:t>
            </a:r>
            <a:r>
              <a:rPr lang="it-IT" dirty="0" err="1" smtClean="0">
                <a:solidFill>
                  <a:srgbClr val="000000"/>
                </a:solidFill>
                <a:latin typeface="Times"/>
                <a:cs typeface="Times"/>
              </a:rPr>
              <a:t>talking</a:t>
            </a:r>
            <a:r>
              <a:rPr lang="it-IT" dirty="0" smtClean="0">
                <a:solidFill>
                  <a:srgbClr val="000000"/>
                </a:solidFill>
                <a:latin typeface="Times"/>
                <a:cs typeface="Times"/>
              </a:rPr>
              <a:t> </a:t>
            </a:r>
            <a:r>
              <a:rPr lang="it-IT" dirty="0" err="1" smtClean="0">
                <a:solidFill>
                  <a:srgbClr val="000000"/>
                </a:solidFill>
                <a:latin typeface="Times"/>
                <a:cs typeface="Times"/>
              </a:rPr>
              <a:t>about</a:t>
            </a:r>
            <a:r>
              <a:rPr lang="it-IT" dirty="0" smtClean="0">
                <a:solidFill>
                  <a:srgbClr val="000000"/>
                </a:solidFill>
                <a:latin typeface="Times"/>
                <a:cs typeface="Times"/>
              </a:rPr>
              <a:t> the future of ATM.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5458" y="4756730"/>
            <a:ext cx="87843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 err="1" smtClean="0">
                <a:solidFill>
                  <a:srgbClr val="000000"/>
                </a:solidFill>
                <a:latin typeface="Times"/>
                <a:cs typeface="Times"/>
              </a:rPr>
              <a:t>Everybody</a:t>
            </a:r>
            <a:r>
              <a:rPr lang="it-IT" dirty="0" smtClean="0">
                <a:solidFill>
                  <a:srgbClr val="000000"/>
                </a:solidFill>
                <a:latin typeface="Times"/>
                <a:cs typeface="Times"/>
              </a:rPr>
              <a:t> </a:t>
            </a:r>
            <a:r>
              <a:rPr lang="it-IT" dirty="0" err="1" smtClean="0">
                <a:solidFill>
                  <a:srgbClr val="000000"/>
                </a:solidFill>
                <a:latin typeface="Times"/>
                <a:cs typeface="Times"/>
              </a:rPr>
              <a:t>is</a:t>
            </a:r>
            <a:r>
              <a:rPr lang="it-IT" dirty="0" smtClean="0">
                <a:solidFill>
                  <a:srgbClr val="000000"/>
                </a:solidFill>
                <a:latin typeface="Times"/>
                <a:cs typeface="Times"/>
              </a:rPr>
              <a:t> </a:t>
            </a:r>
            <a:r>
              <a:rPr lang="it-IT" dirty="0" err="1" smtClean="0">
                <a:solidFill>
                  <a:srgbClr val="000000"/>
                </a:solidFill>
                <a:latin typeface="Times"/>
                <a:cs typeface="Times"/>
              </a:rPr>
              <a:t>looking</a:t>
            </a:r>
            <a:r>
              <a:rPr lang="it-IT" dirty="0" smtClean="0">
                <a:solidFill>
                  <a:srgbClr val="000000"/>
                </a:solidFill>
                <a:latin typeface="Times"/>
                <a:cs typeface="Times"/>
              </a:rPr>
              <a:t> for a way to </a:t>
            </a:r>
            <a:r>
              <a:rPr lang="it-IT" dirty="0" err="1" smtClean="0">
                <a:solidFill>
                  <a:srgbClr val="000000"/>
                </a:solidFill>
                <a:latin typeface="Times"/>
                <a:cs typeface="Times"/>
              </a:rPr>
              <a:t>increase</a:t>
            </a:r>
            <a:r>
              <a:rPr lang="it-IT" dirty="0" smtClean="0">
                <a:solidFill>
                  <a:srgbClr val="000000"/>
                </a:solidFill>
                <a:latin typeface="Times"/>
                <a:cs typeface="Times"/>
              </a:rPr>
              <a:t> </a:t>
            </a:r>
            <a:r>
              <a:rPr lang="it-IT" dirty="0" err="1" smtClean="0">
                <a:solidFill>
                  <a:srgbClr val="000000"/>
                </a:solidFill>
                <a:latin typeface="Times"/>
                <a:cs typeface="Times"/>
              </a:rPr>
              <a:t>capacity</a:t>
            </a:r>
            <a:r>
              <a:rPr lang="it-IT" dirty="0" smtClean="0">
                <a:solidFill>
                  <a:srgbClr val="000000"/>
                </a:solidFill>
                <a:latin typeface="Times"/>
                <a:cs typeface="Times"/>
              </a:rPr>
              <a:t>, </a:t>
            </a:r>
            <a:r>
              <a:rPr lang="it-IT" dirty="0" err="1" smtClean="0">
                <a:solidFill>
                  <a:srgbClr val="000000"/>
                </a:solidFill>
                <a:latin typeface="Times"/>
                <a:cs typeface="Times"/>
              </a:rPr>
              <a:t>i.e</a:t>
            </a:r>
            <a:r>
              <a:rPr lang="it-IT" dirty="0" smtClean="0">
                <a:solidFill>
                  <a:srgbClr val="000000"/>
                </a:solidFill>
                <a:latin typeface="Times"/>
                <a:cs typeface="Times"/>
              </a:rPr>
              <a:t> a way to accomodate </a:t>
            </a:r>
            <a:r>
              <a:rPr lang="it-IT" dirty="0" err="1" smtClean="0">
                <a:solidFill>
                  <a:srgbClr val="000000"/>
                </a:solidFill>
                <a:latin typeface="Times"/>
                <a:cs typeface="Times"/>
              </a:rPr>
              <a:t>as</a:t>
            </a:r>
            <a:r>
              <a:rPr lang="it-IT" dirty="0" smtClean="0">
                <a:solidFill>
                  <a:srgbClr val="000000"/>
                </a:solidFill>
                <a:latin typeface="Times"/>
                <a:cs typeface="Times"/>
              </a:rPr>
              <a:t> </a:t>
            </a:r>
            <a:r>
              <a:rPr lang="it-IT" dirty="0" err="1" smtClean="0">
                <a:solidFill>
                  <a:srgbClr val="000000"/>
                </a:solidFill>
                <a:latin typeface="Times"/>
                <a:cs typeface="Times"/>
              </a:rPr>
              <a:t>many</a:t>
            </a:r>
            <a:r>
              <a:rPr lang="it-IT" dirty="0" smtClean="0">
                <a:solidFill>
                  <a:srgbClr val="000000"/>
                </a:solidFill>
                <a:latin typeface="Times"/>
                <a:cs typeface="Times"/>
              </a:rPr>
              <a:t> </a:t>
            </a:r>
            <a:r>
              <a:rPr lang="it-IT" dirty="0" err="1" smtClean="0">
                <a:solidFill>
                  <a:srgbClr val="000000"/>
                </a:solidFill>
                <a:latin typeface="Times"/>
                <a:cs typeface="Times"/>
              </a:rPr>
              <a:t>as</a:t>
            </a:r>
            <a:r>
              <a:rPr lang="it-IT" dirty="0" smtClean="0">
                <a:solidFill>
                  <a:srgbClr val="000000"/>
                </a:solidFill>
                <a:latin typeface="Times"/>
                <a:cs typeface="Times"/>
              </a:rPr>
              <a:t> </a:t>
            </a:r>
            <a:r>
              <a:rPr lang="it-IT" dirty="0" err="1" smtClean="0">
                <a:solidFill>
                  <a:srgbClr val="000000"/>
                </a:solidFill>
                <a:latin typeface="Times"/>
                <a:cs typeface="Times"/>
              </a:rPr>
              <a:t>possible</a:t>
            </a:r>
            <a:r>
              <a:rPr lang="it-IT" dirty="0" smtClean="0">
                <a:solidFill>
                  <a:srgbClr val="000000"/>
                </a:solidFill>
                <a:latin typeface="Times"/>
                <a:cs typeface="Times"/>
              </a:rPr>
              <a:t> </a:t>
            </a:r>
            <a:r>
              <a:rPr lang="it-IT" dirty="0" err="1" smtClean="0">
                <a:solidFill>
                  <a:srgbClr val="000000"/>
                </a:solidFill>
                <a:latin typeface="Times"/>
                <a:cs typeface="Times"/>
              </a:rPr>
              <a:t>aicraft</a:t>
            </a:r>
            <a:r>
              <a:rPr lang="it-IT" dirty="0" smtClean="0">
                <a:solidFill>
                  <a:srgbClr val="000000"/>
                </a:solidFill>
                <a:latin typeface="Times"/>
                <a:cs typeface="Times"/>
              </a:rPr>
              <a:t> in a </a:t>
            </a:r>
            <a:r>
              <a:rPr lang="it-IT" dirty="0" err="1" smtClean="0">
                <a:solidFill>
                  <a:srgbClr val="000000"/>
                </a:solidFill>
                <a:latin typeface="Times"/>
                <a:cs typeface="Times"/>
              </a:rPr>
              <a:t>certain</a:t>
            </a:r>
            <a:r>
              <a:rPr lang="it-IT" dirty="0" smtClean="0">
                <a:solidFill>
                  <a:srgbClr val="000000"/>
                </a:solidFill>
                <a:latin typeface="Times"/>
                <a:cs typeface="Times"/>
              </a:rPr>
              <a:t> </a:t>
            </a:r>
            <a:r>
              <a:rPr lang="it-IT" dirty="0" err="1" smtClean="0">
                <a:solidFill>
                  <a:srgbClr val="000000"/>
                </a:solidFill>
                <a:latin typeface="Times"/>
                <a:cs typeface="Times"/>
              </a:rPr>
              <a:t>airspace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77155" y="5796887"/>
            <a:ext cx="82623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1" dirty="0" smtClean="0">
                <a:solidFill>
                  <a:srgbClr val="FF0000"/>
                </a:solidFill>
                <a:latin typeface="Times"/>
                <a:cs typeface="Times"/>
              </a:rPr>
              <a:t>Can we transpose percolation at the level of </a:t>
            </a:r>
          </a:p>
          <a:p>
            <a:pPr algn="ctr"/>
            <a:r>
              <a:rPr lang="en-US" sz="2400" b="1" i="1" dirty="0" smtClean="0">
                <a:solidFill>
                  <a:srgbClr val="FF0000"/>
                </a:solidFill>
                <a:latin typeface="Times"/>
                <a:cs typeface="Times"/>
              </a:rPr>
              <a:t>AIR TRAFFIC SECTORS?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5493200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ctoriza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0976"/>
            <a:ext cx="9144000" cy="5753995"/>
          </a:xfrm>
          <a:prstGeom prst="rect">
            <a:avLst/>
          </a:prstGeom>
        </p:spPr>
      </p:pic>
      <p:sp>
        <p:nvSpPr>
          <p:cNvPr id="3" name="AutoShape 1"/>
          <p:cNvSpPr>
            <a:spLocks noChangeArrowheads="1"/>
          </p:cNvSpPr>
          <p:nvPr/>
        </p:nvSpPr>
        <p:spPr bwMode="auto">
          <a:xfrm>
            <a:off x="0" y="27812"/>
            <a:ext cx="9121559" cy="676379"/>
          </a:xfrm>
          <a:custGeom>
            <a:avLst/>
            <a:gdLst>
              <a:gd name="G0" fmla="*/ 22860 1 2"/>
              <a:gd name="G1" fmla="*/ 1403 1 2"/>
              <a:gd name="G2" fmla="+- 1403 0 0"/>
              <a:gd name="G3" fmla="+- 22860 0 0"/>
              <a:gd name="T0" fmla="*/ 0 w 22860"/>
              <a:gd name="T1" fmla="*/ 0 h 1403"/>
              <a:gd name="T2" fmla="*/ G3 w 22860"/>
              <a:gd name="T3" fmla="*/ G2 h 1403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22860" h="1403">
                <a:moveTo>
                  <a:pt x="0" y="0"/>
                </a:moveTo>
                <a:lnTo>
                  <a:pt x="22860" y="0"/>
                </a:lnTo>
                <a:lnTo>
                  <a:pt x="22860" y="1403"/>
                </a:lnTo>
                <a:lnTo>
                  <a:pt x="0" y="1403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algn="ctr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r>
              <a:rPr lang="en-US" sz="36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ea typeface="ＭＳ Ｐゴシック" charset="0"/>
              </a:rPr>
              <a:t>A percolation approach in air traffic - sectors</a:t>
            </a:r>
            <a:endParaRPr lang="en-US" sz="3600" b="1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652075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"/>
          <p:cNvSpPr>
            <a:spLocks noChangeArrowheads="1"/>
          </p:cNvSpPr>
          <p:nvPr/>
        </p:nvSpPr>
        <p:spPr bwMode="auto">
          <a:xfrm>
            <a:off x="0" y="27812"/>
            <a:ext cx="9121559" cy="676379"/>
          </a:xfrm>
          <a:custGeom>
            <a:avLst/>
            <a:gdLst>
              <a:gd name="G0" fmla="*/ 22860 1 2"/>
              <a:gd name="G1" fmla="*/ 1403 1 2"/>
              <a:gd name="G2" fmla="+- 1403 0 0"/>
              <a:gd name="G3" fmla="+- 22860 0 0"/>
              <a:gd name="T0" fmla="*/ 0 w 22860"/>
              <a:gd name="T1" fmla="*/ 0 h 1403"/>
              <a:gd name="T2" fmla="*/ G3 w 22860"/>
              <a:gd name="T3" fmla="*/ G2 h 1403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22860" h="1403">
                <a:moveTo>
                  <a:pt x="0" y="0"/>
                </a:moveTo>
                <a:lnTo>
                  <a:pt x="22860" y="0"/>
                </a:lnTo>
                <a:lnTo>
                  <a:pt x="22860" y="1403"/>
                </a:lnTo>
                <a:lnTo>
                  <a:pt x="0" y="1403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algn="ctr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r>
              <a:rPr lang="en-US" sz="36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ea typeface="ＭＳ Ｐゴシック" charset="0"/>
              </a:rPr>
              <a:t>A percolation approach in air traffic - sectors</a:t>
            </a:r>
            <a:endParaRPr lang="en-US" sz="3600" b="1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" charset="0"/>
              <a:ea typeface="ＭＳ Ｐゴシック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3565" y="1039163"/>
            <a:ext cx="86400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solidFill>
                  <a:srgbClr val="FF0000"/>
                </a:solidFill>
                <a:latin typeface="Times"/>
                <a:cs typeface="Times"/>
              </a:rPr>
              <a:t>We need a </a:t>
            </a:r>
            <a:r>
              <a:rPr lang="en-US" sz="3200" b="1" i="1" dirty="0" err="1">
                <a:solidFill>
                  <a:srgbClr val="FF0000"/>
                </a:solidFill>
                <a:latin typeface="Times"/>
                <a:cs typeface="Times"/>
              </a:rPr>
              <a:t>resonable</a:t>
            </a:r>
            <a:r>
              <a:rPr lang="en-US" sz="3200" b="1" i="1" dirty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"/>
                <a:cs typeface="Times"/>
              </a:rPr>
              <a:t>sectorization</a:t>
            </a:r>
            <a:r>
              <a:rPr lang="en-US" sz="3200" b="1" i="1" dirty="0">
                <a:solidFill>
                  <a:srgbClr val="FF0000"/>
                </a:solidFill>
                <a:latin typeface="Times"/>
                <a:cs typeface="Times"/>
              </a:rPr>
              <a:t> linked to the operational level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73224" y="2673334"/>
            <a:ext cx="3412851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>
                <a:solidFill>
                  <a:srgbClr val="FF0DF4"/>
                </a:solidFill>
              </a:rPr>
              <a:t>Node percolation?</a:t>
            </a:r>
          </a:p>
          <a:p>
            <a:endParaRPr lang="en-US" dirty="0"/>
          </a:p>
          <a:p>
            <a:r>
              <a:rPr lang="en-US" sz="3200" b="1" i="1" dirty="0">
                <a:solidFill>
                  <a:srgbClr val="FF0DF4"/>
                </a:solidFill>
              </a:rPr>
              <a:t>Link percolation?</a:t>
            </a:r>
          </a:p>
        </p:txBody>
      </p:sp>
      <p:sp>
        <p:nvSpPr>
          <p:cNvPr id="5" name="Rectangle 4"/>
          <p:cNvSpPr/>
          <p:nvPr/>
        </p:nvSpPr>
        <p:spPr>
          <a:xfrm>
            <a:off x="3037017" y="4681160"/>
            <a:ext cx="26599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b="1" i="1" dirty="0" smtClean="0">
                <a:latin typeface="Times"/>
                <a:cs typeface="Times"/>
              </a:rPr>
              <a:t>Work to be </a:t>
            </a:r>
            <a:r>
              <a:rPr lang="it-IT" sz="2800" b="1" i="1" dirty="0" err="1" smtClean="0">
                <a:latin typeface="Times"/>
                <a:cs typeface="Times"/>
              </a:rPr>
              <a:t>done</a:t>
            </a: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21994641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"/>
          <p:cNvSpPr>
            <a:spLocks noChangeArrowheads="1"/>
          </p:cNvSpPr>
          <p:nvPr/>
        </p:nvSpPr>
        <p:spPr bwMode="auto">
          <a:xfrm>
            <a:off x="0" y="27812"/>
            <a:ext cx="9121559" cy="676379"/>
          </a:xfrm>
          <a:custGeom>
            <a:avLst/>
            <a:gdLst>
              <a:gd name="G0" fmla="*/ 22860 1 2"/>
              <a:gd name="G1" fmla="*/ 1403 1 2"/>
              <a:gd name="G2" fmla="+- 1403 0 0"/>
              <a:gd name="G3" fmla="+- 22860 0 0"/>
              <a:gd name="T0" fmla="*/ 0 w 22860"/>
              <a:gd name="T1" fmla="*/ 0 h 1403"/>
              <a:gd name="T2" fmla="*/ G3 w 22860"/>
              <a:gd name="T3" fmla="*/ G2 h 1403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22860" h="1403">
                <a:moveTo>
                  <a:pt x="0" y="0"/>
                </a:moveTo>
                <a:lnTo>
                  <a:pt x="22860" y="0"/>
                </a:lnTo>
                <a:lnTo>
                  <a:pt x="22860" y="1403"/>
                </a:lnTo>
                <a:lnTo>
                  <a:pt x="0" y="1403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algn="ctr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r>
              <a:rPr lang="en-US" sz="36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ea typeface="ＭＳ Ｐゴシック" charset="0"/>
              </a:rPr>
              <a:t>Conclusions</a:t>
            </a:r>
            <a:endParaRPr lang="en-US" sz="3600" b="1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" charset="0"/>
              <a:ea typeface="ＭＳ Ｐゴシック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18445" y="1829407"/>
            <a:ext cx="7830032" cy="48320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b="1" i="1" dirty="0" smtClean="0">
                <a:latin typeface="Times"/>
                <a:cs typeface="Times"/>
              </a:rPr>
              <a:t>Long-</a:t>
            </a:r>
            <a:r>
              <a:rPr lang="it-IT" sz="2800" b="1" i="1" dirty="0" err="1" smtClean="0">
                <a:latin typeface="Times"/>
                <a:cs typeface="Times"/>
              </a:rPr>
              <a:t>range</a:t>
            </a:r>
            <a:r>
              <a:rPr lang="it-IT" sz="2800" b="1" i="1" dirty="0" smtClean="0">
                <a:latin typeface="Times"/>
                <a:cs typeface="Times"/>
              </a:rPr>
              <a:t> </a:t>
            </a:r>
            <a:r>
              <a:rPr lang="it-IT" sz="2800" b="1" i="1" dirty="0" err="1" smtClean="0">
                <a:latin typeface="Times"/>
                <a:cs typeface="Times"/>
              </a:rPr>
              <a:t>links</a:t>
            </a:r>
            <a:r>
              <a:rPr lang="it-IT" sz="2800" b="1" i="1" dirty="0" smtClean="0">
                <a:latin typeface="Times"/>
                <a:cs typeface="Times"/>
              </a:rPr>
              <a:t> play an </a:t>
            </a:r>
            <a:r>
              <a:rPr lang="it-IT" sz="2800" b="1" i="1" dirty="0" err="1" smtClean="0">
                <a:latin typeface="Times"/>
                <a:cs typeface="Times"/>
              </a:rPr>
              <a:t>important</a:t>
            </a:r>
            <a:r>
              <a:rPr lang="it-IT" sz="2800" b="1" i="1" dirty="0" smtClean="0">
                <a:latin typeface="Times"/>
                <a:cs typeface="Times"/>
              </a:rPr>
              <a:t> </a:t>
            </a:r>
            <a:r>
              <a:rPr lang="it-IT" sz="2800" b="1" i="1" dirty="0" err="1" smtClean="0">
                <a:latin typeface="Times"/>
                <a:cs typeface="Times"/>
              </a:rPr>
              <a:t>role</a:t>
            </a:r>
            <a:endParaRPr lang="it-IT" sz="2800" b="1" i="1" dirty="0" smtClean="0">
              <a:latin typeface="Times"/>
              <a:cs typeface="Times"/>
            </a:endParaRPr>
          </a:p>
          <a:p>
            <a:r>
              <a:rPr lang="it-IT" sz="2800" b="1" i="1" dirty="0">
                <a:latin typeface="Times"/>
                <a:cs typeface="Times"/>
              </a:rPr>
              <a:t>	</a:t>
            </a:r>
            <a:r>
              <a:rPr lang="it-IT" b="1" i="1" dirty="0" err="1" smtClean="0">
                <a:solidFill>
                  <a:srgbClr val="3366FF"/>
                </a:solidFill>
                <a:latin typeface="Times"/>
                <a:cs typeface="Times"/>
              </a:rPr>
              <a:t>percolation</a:t>
            </a:r>
            <a:r>
              <a:rPr lang="it-IT" b="1" i="1" dirty="0" smtClean="0">
                <a:solidFill>
                  <a:srgbClr val="3366FF"/>
                </a:solidFill>
                <a:latin typeface="Times"/>
                <a:cs typeface="Times"/>
              </a:rPr>
              <a:t> </a:t>
            </a:r>
            <a:r>
              <a:rPr lang="it-IT" b="1" i="1" dirty="0" err="1" smtClean="0">
                <a:solidFill>
                  <a:srgbClr val="3366FF"/>
                </a:solidFill>
                <a:latin typeface="Times"/>
                <a:cs typeface="Times"/>
              </a:rPr>
              <a:t>is</a:t>
            </a:r>
            <a:r>
              <a:rPr lang="it-IT" b="1" i="1" dirty="0" smtClean="0">
                <a:solidFill>
                  <a:srgbClr val="3366FF"/>
                </a:solidFill>
                <a:latin typeface="Times"/>
                <a:cs typeface="Times"/>
              </a:rPr>
              <a:t> a </a:t>
            </a:r>
            <a:r>
              <a:rPr lang="it-IT" b="1" i="1" dirty="0" err="1" smtClean="0">
                <a:solidFill>
                  <a:srgbClr val="3366FF"/>
                </a:solidFill>
                <a:latin typeface="Times"/>
                <a:cs typeface="Times"/>
              </a:rPr>
              <a:t>local</a:t>
            </a:r>
            <a:r>
              <a:rPr lang="it-IT" b="1" i="1" dirty="0" smtClean="0">
                <a:solidFill>
                  <a:srgbClr val="3366FF"/>
                </a:solidFill>
                <a:latin typeface="Times"/>
                <a:cs typeface="Times"/>
              </a:rPr>
              <a:t> </a:t>
            </a:r>
            <a:r>
              <a:rPr lang="it-IT" b="1" i="1" dirty="0" err="1" smtClean="0">
                <a:solidFill>
                  <a:srgbClr val="3366FF"/>
                </a:solidFill>
                <a:latin typeface="Times"/>
                <a:cs typeface="Times"/>
              </a:rPr>
              <a:t>effect</a:t>
            </a:r>
            <a:endParaRPr lang="it-IT" b="1" i="1" dirty="0" smtClean="0">
              <a:solidFill>
                <a:srgbClr val="3366FF"/>
              </a:solidFill>
              <a:latin typeface="Times"/>
              <a:cs typeface="Times"/>
            </a:endParaRPr>
          </a:p>
          <a:p>
            <a:endParaRPr lang="it-IT" sz="2800" b="1" i="1" dirty="0">
              <a:latin typeface="Times"/>
              <a:cs typeface="Times"/>
            </a:endParaRPr>
          </a:p>
          <a:p>
            <a:r>
              <a:rPr lang="it-IT" sz="2800" b="1" i="1" dirty="0" err="1" smtClean="0">
                <a:latin typeface="Times"/>
                <a:cs typeface="Times"/>
              </a:rPr>
              <a:t>Interplay</a:t>
            </a:r>
            <a:r>
              <a:rPr lang="it-IT" sz="2800" b="1" i="1" dirty="0" smtClean="0">
                <a:latin typeface="Times"/>
                <a:cs typeface="Times"/>
              </a:rPr>
              <a:t> with </a:t>
            </a:r>
            <a:r>
              <a:rPr lang="it-IT" sz="2800" b="1" i="1" dirty="0" err="1" smtClean="0">
                <a:latin typeface="Times"/>
                <a:cs typeface="Times"/>
              </a:rPr>
              <a:t>initial</a:t>
            </a:r>
            <a:r>
              <a:rPr lang="it-IT" sz="2800" b="1" i="1" dirty="0" smtClean="0">
                <a:latin typeface="Times"/>
                <a:cs typeface="Times"/>
              </a:rPr>
              <a:t> </a:t>
            </a:r>
            <a:r>
              <a:rPr lang="it-IT" sz="2800" b="1" i="1" dirty="0" err="1" smtClean="0">
                <a:latin typeface="Times"/>
                <a:cs typeface="Times"/>
              </a:rPr>
              <a:t>fragmentation</a:t>
            </a:r>
            <a:endParaRPr lang="it-IT" sz="2800" b="1" i="1" dirty="0" smtClean="0">
              <a:latin typeface="Times"/>
              <a:cs typeface="Times"/>
            </a:endParaRPr>
          </a:p>
          <a:p>
            <a:r>
              <a:rPr lang="it-IT" sz="2800" b="1" i="1" dirty="0" smtClean="0">
                <a:latin typeface="Times"/>
                <a:cs typeface="Times"/>
              </a:rPr>
              <a:t>	</a:t>
            </a:r>
            <a:r>
              <a:rPr lang="it-IT" b="1" i="1" dirty="0" err="1">
                <a:solidFill>
                  <a:srgbClr val="3366FF"/>
                </a:solidFill>
                <a:latin typeface="Times"/>
                <a:cs typeface="Times"/>
              </a:rPr>
              <a:t>u</a:t>
            </a:r>
            <a:r>
              <a:rPr lang="it-IT" b="1" i="1" dirty="0" err="1" smtClean="0">
                <a:solidFill>
                  <a:srgbClr val="3366FF"/>
                </a:solidFill>
                <a:latin typeface="Times"/>
                <a:cs typeface="Times"/>
              </a:rPr>
              <a:t>nderstand</a:t>
            </a:r>
            <a:r>
              <a:rPr lang="it-IT" b="1" i="1" dirty="0" smtClean="0">
                <a:solidFill>
                  <a:srgbClr val="3366FF"/>
                </a:solidFill>
                <a:latin typeface="Times"/>
                <a:cs typeface="Times"/>
              </a:rPr>
              <a:t> </a:t>
            </a:r>
            <a:r>
              <a:rPr lang="it-IT" b="1" i="1" dirty="0" err="1" smtClean="0">
                <a:solidFill>
                  <a:srgbClr val="3366FF"/>
                </a:solidFill>
                <a:latin typeface="Times"/>
                <a:cs typeface="Times"/>
              </a:rPr>
              <a:t>why</a:t>
            </a:r>
            <a:r>
              <a:rPr lang="it-IT" b="1" i="1" dirty="0" smtClean="0">
                <a:solidFill>
                  <a:srgbClr val="3366FF"/>
                </a:solidFill>
                <a:latin typeface="Times"/>
                <a:cs typeface="Times"/>
              </a:rPr>
              <a:t> </a:t>
            </a:r>
            <a:r>
              <a:rPr lang="it-IT" b="1" i="1" dirty="0" err="1" smtClean="0">
                <a:solidFill>
                  <a:srgbClr val="3366FF"/>
                </a:solidFill>
                <a:latin typeface="Times"/>
                <a:cs typeface="Times"/>
              </a:rPr>
              <a:t>initial</a:t>
            </a:r>
            <a:r>
              <a:rPr lang="it-IT" b="1" i="1" dirty="0" smtClean="0">
                <a:solidFill>
                  <a:srgbClr val="3366FF"/>
                </a:solidFill>
                <a:latin typeface="Times"/>
                <a:cs typeface="Times"/>
              </a:rPr>
              <a:t> </a:t>
            </a:r>
            <a:r>
              <a:rPr lang="it-IT" b="1" i="1" dirty="0" err="1" smtClean="0">
                <a:solidFill>
                  <a:srgbClr val="3366FF"/>
                </a:solidFill>
                <a:latin typeface="Times"/>
                <a:cs typeface="Times"/>
              </a:rPr>
              <a:t>fragmntation</a:t>
            </a:r>
            <a:r>
              <a:rPr lang="it-IT" b="1" i="1" dirty="0" smtClean="0">
                <a:solidFill>
                  <a:srgbClr val="3366FF"/>
                </a:solidFill>
                <a:latin typeface="Times"/>
                <a:cs typeface="Times"/>
              </a:rPr>
              <a:t> </a:t>
            </a:r>
            <a:r>
              <a:rPr lang="it-IT" b="1" i="1" dirty="0" err="1" smtClean="0">
                <a:solidFill>
                  <a:srgbClr val="3366FF"/>
                </a:solidFill>
                <a:latin typeface="Times"/>
                <a:cs typeface="Times"/>
              </a:rPr>
              <a:t>does</a:t>
            </a:r>
            <a:r>
              <a:rPr lang="it-IT" b="1" i="1" dirty="0" smtClean="0">
                <a:solidFill>
                  <a:srgbClr val="3366FF"/>
                </a:solidFill>
                <a:latin typeface="Times"/>
                <a:cs typeface="Times"/>
              </a:rPr>
              <a:t> </a:t>
            </a:r>
            <a:r>
              <a:rPr lang="it-IT" b="1" i="1" dirty="0" err="1" smtClean="0">
                <a:solidFill>
                  <a:srgbClr val="3366FF"/>
                </a:solidFill>
                <a:latin typeface="Times"/>
                <a:cs typeface="Times"/>
              </a:rPr>
              <a:t>not</a:t>
            </a:r>
            <a:r>
              <a:rPr lang="it-IT" b="1" i="1" dirty="0" smtClean="0">
                <a:solidFill>
                  <a:srgbClr val="3366FF"/>
                </a:solidFill>
                <a:latin typeface="Times"/>
                <a:cs typeface="Times"/>
              </a:rPr>
              <a:t> </a:t>
            </a:r>
            <a:r>
              <a:rPr lang="it-IT" b="1" i="1" dirty="0" err="1" smtClean="0">
                <a:solidFill>
                  <a:srgbClr val="3366FF"/>
                </a:solidFill>
                <a:latin typeface="Times"/>
                <a:cs typeface="Times"/>
              </a:rPr>
              <a:t>necessarily</a:t>
            </a:r>
            <a:r>
              <a:rPr lang="it-IT" b="1" i="1" dirty="0" smtClean="0">
                <a:solidFill>
                  <a:srgbClr val="3366FF"/>
                </a:solidFill>
                <a:latin typeface="Times"/>
                <a:cs typeface="Times"/>
              </a:rPr>
              <a:t> </a:t>
            </a:r>
            <a:r>
              <a:rPr lang="it-IT" b="1" i="1" dirty="0" err="1" smtClean="0">
                <a:solidFill>
                  <a:srgbClr val="3366FF"/>
                </a:solidFill>
                <a:latin typeface="Times"/>
                <a:cs typeface="Times"/>
              </a:rPr>
              <a:t>imply</a:t>
            </a:r>
            <a:r>
              <a:rPr lang="it-IT" b="1" i="1" dirty="0" smtClean="0">
                <a:solidFill>
                  <a:srgbClr val="3366FF"/>
                </a:solidFill>
                <a:latin typeface="Times"/>
                <a:cs typeface="Times"/>
              </a:rPr>
              <a:t> </a:t>
            </a:r>
            <a:r>
              <a:rPr lang="it-IT" b="1" i="1" dirty="0" err="1" smtClean="0">
                <a:solidFill>
                  <a:srgbClr val="3366FF"/>
                </a:solidFill>
                <a:latin typeface="Times"/>
                <a:cs typeface="Times"/>
              </a:rPr>
              <a:t>percolation</a:t>
            </a:r>
            <a:endParaRPr lang="it-IT" b="1" i="1" dirty="0">
              <a:solidFill>
                <a:srgbClr val="3366FF"/>
              </a:solidFill>
              <a:latin typeface="Times"/>
              <a:cs typeface="Times"/>
            </a:endParaRPr>
          </a:p>
          <a:p>
            <a:endParaRPr lang="it-IT" sz="2800" b="1" i="1" dirty="0">
              <a:latin typeface="Times"/>
              <a:cs typeface="Times"/>
            </a:endParaRPr>
          </a:p>
          <a:p>
            <a:r>
              <a:rPr lang="it-IT" sz="2800" b="1" i="1" dirty="0" err="1" smtClean="0">
                <a:latin typeface="Times"/>
                <a:cs typeface="Times"/>
              </a:rPr>
              <a:t>We</a:t>
            </a:r>
            <a:r>
              <a:rPr lang="it-IT" sz="2800" b="1" i="1" dirty="0" smtClean="0">
                <a:latin typeface="Times"/>
                <a:cs typeface="Times"/>
              </a:rPr>
              <a:t> </a:t>
            </a:r>
            <a:r>
              <a:rPr lang="it-IT" sz="2800" b="1" i="1" dirty="0" err="1" smtClean="0">
                <a:latin typeface="Times"/>
                <a:cs typeface="Times"/>
              </a:rPr>
              <a:t>need</a:t>
            </a:r>
            <a:r>
              <a:rPr lang="it-IT" sz="2800" b="1" i="1" dirty="0" smtClean="0">
                <a:latin typeface="Times"/>
                <a:cs typeface="Times"/>
              </a:rPr>
              <a:t> to </a:t>
            </a:r>
            <a:r>
              <a:rPr lang="it-IT" sz="2800" b="1" i="1" dirty="0" err="1" smtClean="0">
                <a:latin typeface="Times"/>
                <a:cs typeface="Times"/>
              </a:rPr>
              <a:t>theoretically</a:t>
            </a:r>
            <a:r>
              <a:rPr lang="it-IT" sz="2800" b="1" i="1" dirty="0" smtClean="0">
                <a:latin typeface="Times"/>
                <a:cs typeface="Times"/>
              </a:rPr>
              <a:t> </a:t>
            </a:r>
            <a:r>
              <a:rPr lang="it-IT" sz="2800" b="1" i="1" dirty="0" err="1" smtClean="0">
                <a:latin typeface="Times"/>
                <a:cs typeface="Times"/>
              </a:rPr>
              <a:t>understand</a:t>
            </a:r>
            <a:r>
              <a:rPr lang="it-IT" sz="2800" b="1" i="1" dirty="0" smtClean="0">
                <a:latin typeface="Times"/>
                <a:cs typeface="Times"/>
              </a:rPr>
              <a:t> </a:t>
            </a:r>
            <a:r>
              <a:rPr lang="it-IT" sz="2800" b="1" i="1" dirty="0" err="1" smtClean="0">
                <a:latin typeface="Times"/>
                <a:cs typeface="Times"/>
              </a:rPr>
              <a:t>these</a:t>
            </a:r>
            <a:r>
              <a:rPr lang="it-IT" sz="2800" b="1" i="1" dirty="0" smtClean="0">
                <a:latin typeface="Times"/>
                <a:cs typeface="Times"/>
              </a:rPr>
              <a:t> </a:t>
            </a:r>
            <a:r>
              <a:rPr lang="it-IT" sz="2800" b="1" i="1" dirty="0" err="1" smtClean="0">
                <a:latin typeface="Times"/>
                <a:cs typeface="Times"/>
              </a:rPr>
              <a:t>issues</a:t>
            </a:r>
            <a:endParaRPr lang="it-IT" sz="2800" b="1" i="1" dirty="0" smtClean="0">
              <a:latin typeface="Times"/>
              <a:cs typeface="Times"/>
            </a:endParaRPr>
          </a:p>
          <a:p>
            <a:r>
              <a:rPr lang="it-IT" sz="2800" b="1" i="1" dirty="0">
                <a:latin typeface="Times"/>
                <a:cs typeface="Times"/>
              </a:rPr>
              <a:t>	</a:t>
            </a:r>
            <a:r>
              <a:rPr lang="it-IT" b="1" i="1" dirty="0" err="1">
                <a:solidFill>
                  <a:srgbClr val="3366FF"/>
                </a:solidFill>
                <a:latin typeface="Times"/>
                <a:cs typeface="Times"/>
              </a:rPr>
              <a:t>toy</a:t>
            </a:r>
            <a:r>
              <a:rPr lang="it-IT" b="1" i="1" dirty="0">
                <a:solidFill>
                  <a:srgbClr val="3366FF"/>
                </a:solidFill>
                <a:latin typeface="Times"/>
                <a:cs typeface="Times"/>
              </a:rPr>
              <a:t> </a:t>
            </a:r>
            <a:r>
              <a:rPr lang="it-IT" b="1" i="1" dirty="0" err="1">
                <a:solidFill>
                  <a:srgbClr val="3366FF"/>
                </a:solidFill>
                <a:latin typeface="Times"/>
                <a:cs typeface="Times"/>
              </a:rPr>
              <a:t>models</a:t>
            </a:r>
            <a:r>
              <a:rPr lang="it-IT" b="1" i="1" dirty="0">
                <a:solidFill>
                  <a:srgbClr val="3366FF"/>
                </a:solidFill>
                <a:latin typeface="Times"/>
                <a:cs typeface="Times"/>
              </a:rPr>
              <a:t> with </a:t>
            </a:r>
            <a:r>
              <a:rPr lang="it-IT" b="1" i="1" dirty="0" err="1">
                <a:solidFill>
                  <a:srgbClr val="3366FF"/>
                </a:solidFill>
                <a:latin typeface="Times"/>
                <a:cs typeface="Times"/>
              </a:rPr>
              <a:t>different</a:t>
            </a:r>
            <a:r>
              <a:rPr lang="it-IT" b="1" i="1" dirty="0">
                <a:solidFill>
                  <a:srgbClr val="3366FF"/>
                </a:solidFill>
                <a:latin typeface="Times"/>
                <a:cs typeface="Times"/>
              </a:rPr>
              <a:t> network </a:t>
            </a:r>
            <a:r>
              <a:rPr lang="it-IT" b="1" i="1" dirty="0" err="1">
                <a:solidFill>
                  <a:srgbClr val="3366FF"/>
                </a:solidFill>
                <a:latin typeface="Times"/>
                <a:cs typeface="Times"/>
              </a:rPr>
              <a:t>generating</a:t>
            </a:r>
            <a:r>
              <a:rPr lang="it-IT" b="1" i="1" dirty="0">
                <a:solidFill>
                  <a:srgbClr val="3366FF"/>
                </a:solidFill>
                <a:latin typeface="Times"/>
                <a:cs typeface="Times"/>
              </a:rPr>
              <a:t> </a:t>
            </a:r>
            <a:r>
              <a:rPr lang="it-IT" b="1" i="1" dirty="0" err="1">
                <a:solidFill>
                  <a:srgbClr val="3366FF"/>
                </a:solidFill>
                <a:latin typeface="Times"/>
                <a:cs typeface="Times"/>
              </a:rPr>
              <a:t>mechanisms</a:t>
            </a:r>
            <a:endParaRPr lang="it-IT" b="1" i="1" dirty="0">
              <a:solidFill>
                <a:srgbClr val="3366FF"/>
              </a:solidFill>
              <a:latin typeface="Times"/>
              <a:cs typeface="Times"/>
            </a:endParaRPr>
          </a:p>
          <a:p>
            <a:endParaRPr lang="it-IT" sz="2800" b="1" i="1" dirty="0">
              <a:latin typeface="Times"/>
              <a:cs typeface="Times"/>
            </a:endParaRPr>
          </a:p>
          <a:p>
            <a:r>
              <a:rPr lang="it-IT" sz="2800" b="1" i="1" dirty="0" err="1" smtClean="0">
                <a:latin typeface="Times"/>
                <a:cs typeface="Times"/>
              </a:rPr>
              <a:t>Percolation</a:t>
            </a:r>
            <a:r>
              <a:rPr lang="it-IT" sz="2800" b="1" i="1" dirty="0" smtClean="0">
                <a:latin typeface="Times"/>
                <a:cs typeface="Times"/>
              </a:rPr>
              <a:t> </a:t>
            </a:r>
            <a:r>
              <a:rPr lang="it-IT" sz="2800" b="1" i="1" dirty="0" err="1" smtClean="0">
                <a:latin typeface="Times"/>
                <a:cs typeface="Times"/>
              </a:rPr>
              <a:t>at</a:t>
            </a:r>
            <a:r>
              <a:rPr lang="it-IT" sz="2800" b="1" i="1" dirty="0" smtClean="0">
                <a:latin typeface="Times"/>
                <a:cs typeface="Times"/>
              </a:rPr>
              <a:t> the </a:t>
            </a:r>
            <a:r>
              <a:rPr lang="it-IT" sz="2800" b="1" i="1" dirty="0" err="1" smtClean="0">
                <a:latin typeface="Times"/>
                <a:cs typeface="Times"/>
              </a:rPr>
              <a:t>level</a:t>
            </a:r>
            <a:r>
              <a:rPr lang="it-IT" sz="2800" b="1" i="1" dirty="0" smtClean="0">
                <a:latin typeface="Times"/>
                <a:cs typeface="Times"/>
              </a:rPr>
              <a:t> of Air </a:t>
            </a:r>
            <a:r>
              <a:rPr lang="it-IT" sz="2800" b="1" i="1" dirty="0" err="1" smtClean="0">
                <a:latin typeface="Times"/>
                <a:cs typeface="Times"/>
              </a:rPr>
              <a:t>Traffic</a:t>
            </a:r>
            <a:r>
              <a:rPr lang="it-IT" sz="2800" b="1" i="1" dirty="0" smtClean="0">
                <a:latin typeface="Times"/>
                <a:cs typeface="Times"/>
              </a:rPr>
              <a:t> </a:t>
            </a:r>
            <a:r>
              <a:rPr lang="it-IT" sz="2800" b="1" i="1" dirty="0" err="1" smtClean="0">
                <a:latin typeface="Times"/>
                <a:cs typeface="Times"/>
              </a:rPr>
              <a:t>Sectors</a:t>
            </a:r>
            <a:endParaRPr lang="it-IT" sz="2800" b="1" i="1" dirty="0">
              <a:latin typeface="Times"/>
              <a:cs typeface="Times"/>
            </a:endParaRPr>
          </a:p>
          <a:p>
            <a:r>
              <a:rPr lang="it-IT" sz="2800" b="1" i="1" dirty="0" smtClean="0">
                <a:latin typeface="Times"/>
                <a:cs typeface="Times"/>
              </a:rPr>
              <a:t>	</a:t>
            </a:r>
            <a:r>
              <a:rPr lang="it-IT" b="1" i="1" dirty="0" err="1">
                <a:solidFill>
                  <a:srgbClr val="3366FF"/>
                </a:solidFill>
                <a:latin typeface="Times"/>
                <a:cs typeface="Times"/>
              </a:rPr>
              <a:t>node</a:t>
            </a:r>
            <a:r>
              <a:rPr lang="it-IT" b="1" i="1" dirty="0">
                <a:solidFill>
                  <a:srgbClr val="3366FF"/>
                </a:solidFill>
                <a:latin typeface="Times"/>
                <a:cs typeface="Times"/>
              </a:rPr>
              <a:t> </a:t>
            </a:r>
            <a:r>
              <a:rPr lang="it-IT" b="1" i="1" dirty="0" err="1">
                <a:solidFill>
                  <a:srgbClr val="3366FF"/>
                </a:solidFill>
                <a:latin typeface="Times"/>
                <a:cs typeface="Times"/>
              </a:rPr>
              <a:t>percolation</a:t>
            </a:r>
            <a:r>
              <a:rPr lang="it-IT" b="1" i="1" dirty="0">
                <a:solidFill>
                  <a:srgbClr val="3366FF"/>
                </a:solidFill>
                <a:latin typeface="Times"/>
                <a:cs typeface="Times"/>
              </a:rPr>
              <a:t> vs link </a:t>
            </a:r>
            <a:r>
              <a:rPr lang="it-IT" b="1" i="1" dirty="0" err="1" smtClean="0">
                <a:solidFill>
                  <a:srgbClr val="3366FF"/>
                </a:solidFill>
                <a:latin typeface="Times"/>
                <a:cs typeface="Times"/>
              </a:rPr>
              <a:t>percolation</a:t>
            </a:r>
            <a:r>
              <a:rPr lang="it-IT" b="1" i="1" dirty="0" smtClean="0">
                <a:solidFill>
                  <a:srgbClr val="3366FF"/>
                </a:solidFill>
                <a:latin typeface="Times"/>
                <a:cs typeface="Times"/>
              </a:rPr>
              <a:t> -  </a:t>
            </a:r>
            <a:r>
              <a:rPr lang="it-IT" b="1" i="1" dirty="0" err="1">
                <a:solidFill>
                  <a:srgbClr val="3366FF"/>
                </a:solidFill>
                <a:latin typeface="Times"/>
                <a:cs typeface="Times"/>
              </a:rPr>
              <a:t>o</a:t>
            </a:r>
            <a:r>
              <a:rPr lang="it-IT" b="1" i="1" dirty="0" err="1" smtClean="0">
                <a:solidFill>
                  <a:srgbClr val="3366FF"/>
                </a:solidFill>
                <a:latin typeface="Times"/>
                <a:cs typeface="Times"/>
              </a:rPr>
              <a:t>perational</a:t>
            </a:r>
            <a:r>
              <a:rPr lang="it-IT" b="1" i="1" dirty="0" smtClean="0">
                <a:solidFill>
                  <a:srgbClr val="3366FF"/>
                </a:solidFill>
                <a:latin typeface="Times"/>
                <a:cs typeface="Times"/>
              </a:rPr>
              <a:t> </a:t>
            </a:r>
            <a:r>
              <a:rPr lang="it-IT" b="1" i="1" dirty="0" err="1" smtClean="0">
                <a:solidFill>
                  <a:srgbClr val="3366FF"/>
                </a:solidFill>
                <a:latin typeface="Times"/>
                <a:cs typeface="Times"/>
              </a:rPr>
              <a:t>importance</a:t>
            </a:r>
            <a:endParaRPr lang="en-US" b="1" i="1" dirty="0">
              <a:solidFill>
                <a:srgbClr val="3366FF"/>
              </a:solidFill>
              <a:latin typeface="Times"/>
              <a:cs typeface="Times"/>
            </a:endParaRPr>
          </a:p>
        </p:txBody>
      </p:sp>
      <p:sp>
        <p:nvSpPr>
          <p:cNvPr id="4" name="AutoShape 1"/>
          <p:cNvSpPr>
            <a:spLocks noChangeArrowheads="1"/>
          </p:cNvSpPr>
          <p:nvPr/>
        </p:nvSpPr>
        <p:spPr bwMode="auto">
          <a:xfrm>
            <a:off x="22441" y="875923"/>
            <a:ext cx="9121559" cy="676379"/>
          </a:xfrm>
          <a:custGeom>
            <a:avLst/>
            <a:gdLst>
              <a:gd name="G0" fmla="*/ 22860 1 2"/>
              <a:gd name="G1" fmla="*/ 1403 1 2"/>
              <a:gd name="G2" fmla="+- 1403 0 0"/>
              <a:gd name="G3" fmla="+- 22860 0 0"/>
              <a:gd name="T0" fmla="*/ 0 w 22860"/>
              <a:gd name="T1" fmla="*/ 0 h 1403"/>
              <a:gd name="T2" fmla="*/ G3 w 22860"/>
              <a:gd name="T3" fmla="*/ G2 h 1403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22860" h="1403">
                <a:moveTo>
                  <a:pt x="0" y="0"/>
                </a:moveTo>
                <a:lnTo>
                  <a:pt x="22860" y="0"/>
                </a:lnTo>
                <a:lnTo>
                  <a:pt x="22860" y="1403"/>
                </a:lnTo>
                <a:lnTo>
                  <a:pt x="0" y="1403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algn="ctr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r>
              <a:rPr lang="en-US" sz="36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ea typeface="ＭＳ Ｐゴシック" charset="0"/>
              </a:rPr>
              <a:t>A percolation approach in air traffic networks</a:t>
            </a:r>
            <a:endParaRPr lang="en-US" sz="3600" b="1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240380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0" y="2273799"/>
            <a:ext cx="9144000" cy="119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9600" b="1" i="1" dirty="0">
                <a:solidFill>
                  <a:srgbClr val="FF0000"/>
                </a:solidFill>
                <a:latin typeface="Comic Sans MS" charset="0"/>
                <a:cs typeface="+mn-cs"/>
              </a:rPr>
              <a:t>The End</a:t>
            </a: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401530" y="3923350"/>
            <a:ext cx="4639583" cy="442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400" b="1" i="1" dirty="0" err="1" smtClean="0">
                <a:solidFill>
                  <a:srgbClr val="FF0000"/>
                </a:solidFill>
                <a:latin typeface="Comic Sans MS" charset="0"/>
                <a:cs typeface="+mn-cs"/>
              </a:rPr>
              <a:t>salvatore.micciche@unipa.it</a:t>
            </a:r>
            <a:endParaRPr lang="it-IT" sz="2400" b="1" i="1" dirty="0">
              <a:solidFill>
                <a:srgbClr val="FF0000"/>
              </a:solidFill>
              <a:latin typeface="Comic Sans MS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227313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1"/>
          <p:cNvSpPr>
            <a:spLocks noChangeArrowheads="1"/>
          </p:cNvSpPr>
          <p:nvPr/>
        </p:nvSpPr>
        <p:spPr bwMode="auto">
          <a:xfrm>
            <a:off x="362832" y="0"/>
            <a:ext cx="8229600" cy="666466"/>
          </a:xfrm>
          <a:custGeom>
            <a:avLst/>
            <a:gdLst>
              <a:gd name="G0" fmla="*/ 22860 1 2"/>
              <a:gd name="G1" fmla="*/ 1403 1 2"/>
              <a:gd name="G2" fmla="+- 1403 0 0"/>
              <a:gd name="G3" fmla="+- 22860 0 0"/>
              <a:gd name="T0" fmla="*/ 0 w 22860"/>
              <a:gd name="T1" fmla="*/ 0 h 1403"/>
              <a:gd name="T2" fmla="*/ G3 w 22860"/>
              <a:gd name="T3" fmla="*/ G2 h 1403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22860" h="1403">
                <a:moveTo>
                  <a:pt x="0" y="0"/>
                </a:moveTo>
                <a:lnTo>
                  <a:pt x="22860" y="0"/>
                </a:lnTo>
                <a:lnTo>
                  <a:pt x="22860" y="1403"/>
                </a:lnTo>
                <a:lnTo>
                  <a:pt x="0" y="1403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algn="ctr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r>
              <a:rPr lang="en-US" sz="36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ea typeface="ＭＳ Ｐゴシック" charset="0"/>
              </a:rPr>
              <a:t>Advertisement</a:t>
            </a:r>
            <a:endParaRPr lang="en-US" sz="3600" b="1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" charset="0"/>
              <a:ea typeface="ＭＳ Ｐゴシック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62832" y="1146763"/>
            <a:ext cx="86899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i="1" dirty="0" err="1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We</a:t>
            </a:r>
            <a:r>
              <a:rPr lang="it-IT" sz="2400" b="1" i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 </a:t>
            </a:r>
            <a:r>
              <a:rPr lang="it-IT" sz="2400" b="1" i="1" dirty="0" err="1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will</a:t>
            </a:r>
            <a:r>
              <a:rPr lang="it-IT" sz="2400" b="1" i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 </a:t>
            </a:r>
            <a:r>
              <a:rPr lang="it-IT" sz="2400" b="1" i="1" dirty="0" err="1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have</a:t>
            </a:r>
            <a:r>
              <a:rPr lang="it-IT" sz="2400" b="1" i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 </a:t>
            </a:r>
            <a:r>
              <a:rPr lang="it-IT" sz="2400" b="1" i="1" dirty="0" err="1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soon</a:t>
            </a:r>
            <a:r>
              <a:rPr lang="it-IT" sz="2400" b="1" i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 </a:t>
            </a:r>
            <a:r>
              <a:rPr lang="it-IT" sz="2400" b="1" i="1" dirty="0" err="1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two</a:t>
            </a:r>
            <a:r>
              <a:rPr lang="it-IT" sz="2400" b="1" i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 open positions </a:t>
            </a:r>
            <a:r>
              <a:rPr lang="it-IT" sz="24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(</a:t>
            </a:r>
            <a:r>
              <a:rPr lang="it-IT" sz="2400" b="1" i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expected</a:t>
            </a:r>
            <a:r>
              <a:rPr lang="it-IT" sz="24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 in </a:t>
            </a:r>
            <a:r>
              <a:rPr lang="it-IT" sz="2400" b="1" i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June</a:t>
            </a:r>
            <a:r>
              <a:rPr lang="it-IT" sz="24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 2019)</a:t>
            </a:r>
            <a:r>
              <a:rPr lang="it-IT" sz="2400" b="1" i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: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831196" y="2338327"/>
            <a:ext cx="507484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RTD-a FIS/07 </a:t>
            </a:r>
            <a:r>
              <a:rPr lang="mr-IN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–</a:t>
            </a:r>
            <a:r>
              <a:rPr lang="it-IT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  </a:t>
            </a:r>
            <a:r>
              <a:rPr lang="it-IT" sz="2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temporary</a:t>
            </a:r>
            <a:r>
              <a:rPr lang="it-IT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 </a:t>
            </a:r>
            <a:r>
              <a:rPr lang="it-IT" sz="2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lecturer</a:t>
            </a:r>
            <a:endParaRPr lang="it-IT" sz="24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charset="0"/>
            </a:endParaRPr>
          </a:p>
          <a:p>
            <a:r>
              <a:rPr lang="it-IT" sz="2400" b="1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	</a:t>
            </a:r>
            <a:r>
              <a:rPr lang="it-IT" sz="2400" b="1" i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Complex</a:t>
            </a:r>
            <a:r>
              <a:rPr lang="it-IT" sz="2400" b="1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 </a:t>
            </a:r>
            <a:r>
              <a:rPr lang="it-IT" sz="24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S</a:t>
            </a:r>
            <a:r>
              <a:rPr lang="it-IT" sz="2400" b="1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ystems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831196" y="3876278"/>
            <a:ext cx="6566559" cy="1200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Assegno di Ricerca </a:t>
            </a:r>
            <a:r>
              <a:rPr lang="mr-IN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–</a:t>
            </a:r>
            <a:r>
              <a:rPr lang="it-IT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  </a:t>
            </a:r>
            <a:r>
              <a:rPr lang="it-IT" sz="2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postdoc</a:t>
            </a:r>
            <a:r>
              <a:rPr lang="it-IT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 18 </a:t>
            </a:r>
            <a:r>
              <a:rPr lang="it-IT" sz="2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months</a:t>
            </a:r>
            <a:endParaRPr lang="it-IT" sz="24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charset="0"/>
            </a:endParaRPr>
          </a:p>
          <a:p>
            <a:r>
              <a:rPr lang="it-IT" sz="2400" b="1" i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	</a:t>
            </a:r>
            <a:r>
              <a:rPr lang="it-IT" sz="2400" b="1" i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f</a:t>
            </a:r>
            <a:r>
              <a:rPr lang="it-IT" sz="2400" b="1" i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unded</a:t>
            </a:r>
            <a:r>
              <a:rPr lang="it-IT" sz="2400" b="1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 by PRIN 2018</a:t>
            </a:r>
          </a:p>
          <a:p>
            <a:r>
              <a:rPr lang="it-IT" sz="2400" b="1" i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	</a:t>
            </a:r>
            <a:r>
              <a:rPr lang="it-IT" sz="2400" b="1" i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Stochastic</a:t>
            </a:r>
            <a:r>
              <a:rPr lang="it-IT" sz="24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 </a:t>
            </a:r>
            <a:r>
              <a:rPr lang="it-IT" sz="2400" b="1" i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forecasting</a:t>
            </a:r>
            <a:r>
              <a:rPr lang="it-IT" sz="24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 in </a:t>
            </a:r>
            <a:r>
              <a:rPr lang="it-IT" sz="2400" b="1" i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complex</a:t>
            </a:r>
            <a:r>
              <a:rPr lang="it-IT" sz="24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 </a:t>
            </a:r>
            <a:r>
              <a:rPr lang="it-IT" sz="2400" b="1" i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systems</a:t>
            </a:r>
            <a:endParaRPr lang="it-IT" sz="2400" b="1" i="1" dirty="0">
              <a:effectLst>
                <a:outerShdw blurRad="38100" dist="38100" dir="2700000" algn="tl">
                  <a:srgbClr val="000000"/>
                </a:outerShdw>
              </a:effectLst>
              <a:latin typeface="Book Antiqu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656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1"/>
          <p:cNvSpPr>
            <a:spLocks noChangeArrowheads="1"/>
          </p:cNvSpPr>
          <p:nvPr/>
        </p:nvSpPr>
        <p:spPr bwMode="auto">
          <a:xfrm>
            <a:off x="362832" y="0"/>
            <a:ext cx="8229600" cy="666466"/>
          </a:xfrm>
          <a:custGeom>
            <a:avLst/>
            <a:gdLst>
              <a:gd name="G0" fmla="*/ 22860 1 2"/>
              <a:gd name="G1" fmla="*/ 1403 1 2"/>
              <a:gd name="G2" fmla="+- 1403 0 0"/>
              <a:gd name="G3" fmla="+- 22860 0 0"/>
              <a:gd name="T0" fmla="*/ 0 w 22860"/>
              <a:gd name="T1" fmla="*/ 0 h 1403"/>
              <a:gd name="T2" fmla="*/ G3 w 22860"/>
              <a:gd name="T3" fmla="*/ G2 h 1403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22860" h="1403">
                <a:moveTo>
                  <a:pt x="0" y="0"/>
                </a:moveTo>
                <a:lnTo>
                  <a:pt x="22860" y="0"/>
                </a:lnTo>
                <a:lnTo>
                  <a:pt x="22860" y="1403"/>
                </a:lnTo>
                <a:lnTo>
                  <a:pt x="0" y="1403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algn="ctr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r>
              <a:rPr lang="en-US" sz="36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ea typeface="ＭＳ Ｐゴシック" charset="0"/>
              </a:rPr>
              <a:t>Advertisement</a:t>
            </a:r>
            <a:endParaRPr lang="en-US" sz="3600" b="1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" charset="0"/>
              <a:ea typeface="ＭＳ Ｐゴシック" charset="0"/>
            </a:endParaRP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9906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it-IT" sz="3200" b="1" i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4.1 </a:t>
            </a:r>
            <a:r>
              <a:rPr lang="it-IT" sz="3200" b="1" i="1" dirty="0" err="1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Econophysics</a:t>
            </a:r>
            <a:endParaRPr lang="it-IT" sz="3200" b="1" i="1" dirty="0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charset="0"/>
            </a:endParaRPr>
          </a:p>
        </p:txBody>
      </p:sp>
      <p:pic>
        <p:nvPicPr>
          <p:cNvPr id="5" name="Picture 1029" descr="ny4500g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543300"/>
            <a:ext cx="1655763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30" descr="lse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343400"/>
            <a:ext cx="1905000" cy="440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31" descr="hdr_nyse_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581401"/>
            <a:ext cx="236112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4495800" y="1524000"/>
            <a:ext cx="4343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-Roman" charset="0"/>
              </a:rPr>
              <a:t>Why Physicists are interested in Financial Markets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4572000" y="2438400"/>
            <a:ext cx="421005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r>
              <a:rPr kumimoji="0" lang="en-US" sz="2400" dirty="0">
                <a:solidFill>
                  <a:schemeClr val="tx1"/>
                </a:solidFill>
                <a:effectLst/>
                <a:latin typeface="Times New Roman" charset="0"/>
              </a:rPr>
              <a:t>Financial market can be considered as model complex systems 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632325" y="3810000"/>
            <a:ext cx="4359275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buFontTx/>
              <a:buChar char="•"/>
            </a:pPr>
            <a:r>
              <a:rPr kumimoji="0" lang="en-US" sz="1800" dirty="0">
                <a:solidFill>
                  <a:schemeClr val="tx1"/>
                </a:solidFill>
                <a:effectLst/>
                <a:latin typeface="Times New Roman" charset="0"/>
              </a:rPr>
              <a:t>Many Agents/Factors</a:t>
            </a:r>
          </a:p>
          <a:p>
            <a:pPr>
              <a:buFontTx/>
              <a:buChar char="•"/>
            </a:pPr>
            <a:r>
              <a:rPr kumimoji="0" lang="en-US" sz="1800" dirty="0">
                <a:solidFill>
                  <a:schemeClr val="tx1"/>
                </a:solidFill>
                <a:effectLst/>
                <a:latin typeface="Times New Roman" charset="0"/>
              </a:rPr>
              <a:t>interactions are not always clear/known (NO equations, </a:t>
            </a:r>
            <a:r>
              <a:rPr kumimoji="0" lang="en-US" sz="1800" dirty="0" smtClean="0">
                <a:solidFill>
                  <a:schemeClr val="tx1"/>
                </a:solidFill>
                <a:effectLst/>
                <a:latin typeface="Times New Roman" charset="0"/>
              </a:rPr>
              <a:t>Hamiltonians, </a:t>
            </a:r>
            <a:r>
              <a:rPr kumimoji="0" lang="is-IS" sz="1800" dirty="0" smtClean="0">
                <a:solidFill>
                  <a:schemeClr val="tx1"/>
                </a:solidFill>
                <a:effectLst/>
                <a:latin typeface="Times New Roman" charset="0"/>
              </a:rPr>
              <a:t>… </a:t>
            </a:r>
            <a:r>
              <a:rPr kumimoji="0" lang="en-US" sz="1800" dirty="0" smtClean="0">
                <a:solidFill>
                  <a:schemeClr val="tx1"/>
                </a:solidFill>
                <a:effectLst/>
                <a:latin typeface="Times New Roman" charset="0"/>
              </a:rPr>
              <a:t>)</a:t>
            </a:r>
            <a:endParaRPr kumimoji="0" lang="en-US" sz="1800" dirty="0"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228600" y="5562600"/>
            <a:ext cx="8686800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just"/>
            <a:r>
              <a:rPr kumimoji="0" lang="en-US" sz="2400" b="1" dirty="0">
                <a:solidFill>
                  <a:schemeClr val="tx1"/>
                </a:solidFill>
                <a:effectLst/>
                <a:latin typeface="Times New Roman" charset="0"/>
              </a:rPr>
              <a:t>G. </a:t>
            </a:r>
            <a:r>
              <a:rPr kumimoji="0" lang="en-US" sz="2400" b="1" dirty="0" err="1">
                <a:solidFill>
                  <a:schemeClr val="tx1"/>
                </a:solidFill>
                <a:effectLst/>
                <a:latin typeface="Times New Roman" charset="0"/>
              </a:rPr>
              <a:t>Parisi</a:t>
            </a:r>
            <a:r>
              <a:rPr kumimoji="0" lang="en-US" sz="2400" dirty="0">
                <a:solidFill>
                  <a:schemeClr val="tx1"/>
                </a:solidFill>
                <a:effectLst/>
                <a:latin typeface="Times New Roman" charset="0"/>
              </a:rPr>
              <a:t> </a:t>
            </a:r>
            <a:r>
              <a:rPr kumimoji="0" lang="en-US" sz="2400" dirty="0" err="1">
                <a:solidFill>
                  <a:schemeClr val="tx1"/>
                </a:solidFill>
                <a:effectLst/>
                <a:latin typeface="Times New Roman" charset="0"/>
              </a:rPr>
              <a:t>cond</a:t>
            </a:r>
            <a:r>
              <a:rPr kumimoji="0" lang="en-US" sz="2400" dirty="0">
                <a:solidFill>
                  <a:schemeClr val="tx1"/>
                </a:solidFill>
                <a:effectLst/>
                <a:latin typeface="Times New Roman" charset="0"/>
              </a:rPr>
              <a:t>-mat/0205297 </a:t>
            </a:r>
            <a:r>
              <a:rPr kumimoji="0" lang="en-US" sz="2400" i="1" dirty="0" smtClean="0">
                <a:solidFill>
                  <a:schemeClr val="tx1"/>
                </a:solidFill>
                <a:effectLst/>
                <a:latin typeface="Times New Roman" charset="0"/>
              </a:rPr>
              <a:t>Complex Systems: a Physicist's </a:t>
            </a:r>
            <a:r>
              <a:rPr kumimoji="0" lang="en-US" sz="2400" i="1" dirty="0" err="1" smtClean="0">
                <a:solidFill>
                  <a:schemeClr val="tx1"/>
                </a:solidFill>
                <a:effectLst/>
                <a:latin typeface="Times New Roman" charset="0"/>
              </a:rPr>
              <a:t>ViewPoint</a:t>
            </a:r>
            <a:r>
              <a:rPr kumimoji="0" lang="en-US" sz="2400" i="1" dirty="0" smtClean="0">
                <a:solidFill>
                  <a:schemeClr val="tx1"/>
                </a:solidFill>
                <a:effectLst/>
                <a:latin typeface="Times New Roman" charset="0"/>
              </a:rPr>
              <a:t>:</a:t>
            </a:r>
            <a:r>
              <a:rPr kumimoji="0" lang="en-US" sz="2400" dirty="0" smtClean="0">
                <a:solidFill>
                  <a:schemeClr val="tx1"/>
                </a:solidFill>
                <a:effectLst/>
                <a:latin typeface="Times New Roman" charset="0"/>
              </a:rPr>
              <a:t> </a:t>
            </a:r>
            <a:r>
              <a:rPr kumimoji="0" lang="ja-JP" altLang="en-US" sz="2400" dirty="0" smtClean="0">
                <a:solidFill>
                  <a:schemeClr val="tx1"/>
                </a:solidFill>
                <a:effectLst/>
                <a:latin typeface="Times New Roman" charset="0"/>
              </a:rPr>
              <a:t>“</a:t>
            </a:r>
            <a:r>
              <a:rPr kumimoji="0" lang="en-US" sz="2400" b="1" i="1" dirty="0" smtClean="0">
                <a:solidFill>
                  <a:schemeClr val="tx1"/>
                </a:solidFill>
                <a:effectLst/>
                <a:latin typeface="Times New Roman" charset="0"/>
              </a:rPr>
              <a:t>A system is complex if its </a:t>
            </a:r>
            <a:r>
              <a:rPr kumimoji="0" lang="en-US" sz="2400" b="1" i="1" dirty="0" err="1">
                <a:solidFill>
                  <a:schemeClr val="tx1"/>
                </a:solidFill>
                <a:effectLst/>
                <a:latin typeface="Times New Roman" charset="0"/>
              </a:rPr>
              <a:t>behaviour</a:t>
            </a:r>
            <a:r>
              <a:rPr kumimoji="0" lang="en-US" sz="2400" b="1" i="1" dirty="0">
                <a:solidFill>
                  <a:schemeClr val="tx1"/>
                </a:solidFill>
                <a:effectLst/>
                <a:latin typeface="Times New Roman" charset="0"/>
              </a:rPr>
              <a:t> crucially depends on the details of the system</a:t>
            </a:r>
            <a:r>
              <a:rPr kumimoji="0" lang="ja-JP" altLang="en-US" sz="2400" dirty="0">
                <a:solidFill>
                  <a:schemeClr val="tx1"/>
                </a:solidFill>
                <a:effectLst/>
                <a:latin typeface="Times New Roman" charset="0"/>
              </a:rPr>
              <a:t>”</a:t>
            </a:r>
            <a:endParaRPr kumimoji="0" lang="en-US" sz="2400" dirty="0"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152400" y="1600200"/>
            <a:ext cx="42672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kumimoji="0" lang="en-US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Econophysics</a:t>
            </a:r>
            <a:r>
              <a:rPr kumimoji="0" lang="en-US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 </a:t>
            </a:r>
            <a:r>
              <a:rPr kumimoji="0" lang="en-US" dirty="0">
                <a:solidFill>
                  <a:schemeClr val="tx1"/>
                </a:solidFill>
                <a:effectLst/>
                <a:latin typeface="Times New Roman" charset="0"/>
              </a:rPr>
              <a:t>is a </a:t>
            </a:r>
            <a:r>
              <a:rPr kumimoji="0" lang="en-US" dirty="0" smtClean="0">
                <a:solidFill>
                  <a:schemeClr val="tx1"/>
                </a:solidFill>
                <a:effectLst/>
                <a:latin typeface="Times New Roman" charset="0"/>
              </a:rPr>
              <a:t>“recently” </a:t>
            </a:r>
            <a:r>
              <a:rPr kumimoji="0" lang="en-US" dirty="0">
                <a:solidFill>
                  <a:schemeClr val="tx1"/>
                </a:solidFill>
                <a:effectLst/>
                <a:latin typeface="Times New Roman" charset="0"/>
              </a:rPr>
              <a:t>established discipline whose main aim is that of modeling some of the stylized facts empirically observed in the study of financial markets. </a:t>
            </a:r>
            <a:endParaRPr kumimoji="0" lang="en-US" sz="1100" dirty="0">
              <a:solidFill>
                <a:schemeClr val="tx1"/>
              </a:solidFill>
              <a:effectLst/>
              <a:latin typeface="Times New Roman" charset="0"/>
            </a:endParaRPr>
          </a:p>
          <a:p>
            <a:endParaRPr kumimoji="0" lang="en-US" sz="1200" dirty="0"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4572000" y="4933890"/>
            <a:ext cx="4495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en-US" b="1" i="1" dirty="0" smtClean="0">
                <a:solidFill>
                  <a:srgbClr val="0000FF"/>
                </a:solidFill>
                <a:latin typeface="Times New Roman" charset="0"/>
              </a:rPr>
              <a:t>We have a rich set of different databases.</a:t>
            </a:r>
            <a:endParaRPr lang="it-IT" b="1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37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1"/>
          <p:cNvSpPr>
            <a:spLocks noChangeArrowheads="1"/>
          </p:cNvSpPr>
          <p:nvPr/>
        </p:nvSpPr>
        <p:spPr bwMode="auto">
          <a:xfrm>
            <a:off x="362832" y="0"/>
            <a:ext cx="8229600" cy="666466"/>
          </a:xfrm>
          <a:custGeom>
            <a:avLst/>
            <a:gdLst>
              <a:gd name="G0" fmla="*/ 22860 1 2"/>
              <a:gd name="G1" fmla="*/ 1403 1 2"/>
              <a:gd name="G2" fmla="+- 1403 0 0"/>
              <a:gd name="G3" fmla="+- 22860 0 0"/>
              <a:gd name="T0" fmla="*/ 0 w 22860"/>
              <a:gd name="T1" fmla="*/ 0 h 1403"/>
              <a:gd name="T2" fmla="*/ G3 w 22860"/>
              <a:gd name="T3" fmla="*/ G2 h 1403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22860" h="1403">
                <a:moveTo>
                  <a:pt x="0" y="0"/>
                </a:moveTo>
                <a:lnTo>
                  <a:pt x="22860" y="0"/>
                </a:lnTo>
                <a:lnTo>
                  <a:pt x="22860" y="1403"/>
                </a:lnTo>
                <a:lnTo>
                  <a:pt x="0" y="1403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algn="ctr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r>
              <a:rPr lang="en-US" sz="36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ea typeface="ＭＳ Ｐゴシック" charset="0"/>
              </a:rPr>
              <a:t>The scientific question</a:t>
            </a:r>
            <a:endParaRPr lang="en-US" sz="3600" b="1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" charset="0"/>
              <a:ea typeface="ＭＳ Ｐゴシック" charset="0"/>
            </a:endParaRPr>
          </a:p>
        </p:txBody>
      </p:sp>
      <p:sp>
        <p:nvSpPr>
          <p:cNvPr id="28" name="Segnaposto contenuto 2"/>
          <p:cNvSpPr txBox="1">
            <a:spLocks/>
          </p:cNvSpPr>
          <p:nvPr/>
        </p:nvSpPr>
        <p:spPr>
          <a:xfrm>
            <a:off x="457199" y="2182519"/>
            <a:ext cx="8289949" cy="394364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b="1" dirty="0" smtClean="0"/>
              <a:t>MAIN OBJECTIVE 1: </a:t>
            </a:r>
            <a:r>
              <a:rPr lang="it-IT" b="1" dirty="0" err="1" smtClean="0"/>
              <a:t>metrics</a:t>
            </a:r>
            <a:r>
              <a:rPr lang="it-IT" b="1" dirty="0" smtClean="0"/>
              <a:t> for </a:t>
            </a:r>
            <a:r>
              <a:rPr lang="it-IT" b="1" dirty="0" err="1" smtClean="0"/>
              <a:t>hotspots</a:t>
            </a:r>
            <a:endParaRPr lang="it-IT" b="1" dirty="0" smtClean="0"/>
          </a:p>
          <a:p>
            <a:pPr marL="0" indent="0">
              <a:buNone/>
            </a:pPr>
            <a:endParaRPr lang="it-IT" sz="2000" dirty="0" smtClean="0"/>
          </a:p>
          <a:p>
            <a:pPr algn="just"/>
            <a:r>
              <a:rPr lang="it-IT" dirty="0" err="1" smtClean="0"/>
              <a:t>We</a:t>
            </a:r>
            <a:r>
              <a:rPr lang="it-IT" dirty="0" smtClean="0"/>
              <a:t> </a:t>
            </a:r>
            <a:r>
              <a:rPr lang="it-IT" dirty="0" err="1" smtClean="0"/>
              <a:t>will</a:t>
            </a:r>
            <a:r>
              <a:rPr lang="it-IT" dirty="0" smtClean="0"/>
              <a:t> help </a:t>
            </a:r>
            <a:r>
              <a:rPr lang="it-IT" dirty="0" err="1" smtClean="0"/>
              <a:t>other</a:t>
            </a:r>
            <a:r>
              <a:rPr lang="it-IT" dirty="0" smtClean="0"/>
              <a:t> </a:t>
            </a:r>
            <a:r>
              <a:rPr lang="it-IT" dirty="0" err="1" smtClean="0"/>
              <a:t>WPs</a:t>
            </a:r>
            <a:r>
              <a:rPr lang="it-IT" dirty="0" smtClean="0"/>
              <a:t> by </a:t>
            </a:r>
            <a:r>
              <a:rPr lang="it-IT" dirty="0" err="1" smtClean="0"/>
              <a:t>providing</a:t>
            </a:r>
            <a:r>
              <a:rPr lang="it-IT" dirty="0" smtClean="0"/>
              <a:t> </a:t>
            </a:r>
            <a:r>
              <a:rPr lang="it-IT" b="1" dirty="0" err="1" smtClean="0"/>
              <a:t>metrics</a:t>
            </a:r>
            <a:r>
              <a:rPr lang="it-IT" dirty="0" smtClean="0"/>
              <a:t> and </a:t>
            </a:r>
            <a:r>
              <a:rPr lang="it-IT" b="1" dirty="0" err="1" smtClean="0"/>
              <a:t>methodologies</a:t>
            </a:r>
            <a:r>
              <a:rPr lang="it-IT" dirty="0" smtClean="0"/>
              <a:t> for a </a:t>
            </a:r>
            <a:r>
              <a:rPr lang="it-IT" dirty="0" err="1" smtClean="0"/>
              <a:t>statistically</a:t>
            </a:r>
            <a:r>
              <a:rPr lang="it-IT" dirty="0" smtClean="0"/>
              <a:t> sound </a:t>
            </a:r>
            <a:r>
              <a:rPr lang="it-IT" dirty="0" err="1" smtClean="0"/>
              <a:t>assessment</a:t>
            </a:r>
            <a:r>
              <a:rPr lang="it-IT" dirty="0" smtClean="0"/>
              <a:t> of the </a:t>
            </a:r>
            <a:r>
              <a:rPr lang="it-IT" dirty="0" err="1" smtClean="0"/>
              <a:t>bottlenecks</a:t>
            </a:r>
            <a:r>
              <a:rPr lang="it-IT" dirty="0" smtClean="0"/>
              <a:t>/</a:t>
            </a:r>
            <a:r>
              <a:rPr lang="it-IT" dirty="0" err="1" smtClean="0"/>
              <a:t>congestion</a:t>
            </a:r>
            <a:r>
              <a:rPr lang="it-IT" dirty="0" smtClean="0"/>
              <a:t>  </a:t>
            </a:r>
            <a:r>
              <a:rPr lang="it-IT" dirty="0" err="1" smtClean="0"/>
              <a:t>present</a:t>
            </a:r>
            <a:r>
              <a:rPr lang="it-IT" dirty="0" smtClean="0"/>
              <a:t> in the </a:t>
            </a:r>
            <a:r>
              <a:rPr lang="it-IT" dirty="0" err="1" smtClean="0"/>
              <a:t>airspace</a:t>
            </a:r>
            <a:r>
              <a:rPr lang="it-IT" dirty="0" smtClean="0"/>
              <a:t>.</a:t>
            </a:r>
          </a:p>
          <a:p>
            <a:pPr algn="just"/>
            <a:endParaRPr lang="it-IT" sz="2000" dirty="0" smtClean="0"/>
          </a:p>
          <a:p>
            <a:pPr algn="just"/>
            <a:r>
              <a:rPr lang="it-IT" dirty="0" smtClean="0"/>
              <a:t>Data </a:t>
            </a:r>
            <a:r>
              <a:rPr lang="it-IT" dirty="0" err="1" smtClean="0"/>
              <a:t>will</a:t>
            </a:r>
            <a:r>
              <a:rPr lang="it-IT" dirty="0" smtClean="0"/>
              <a:t> be </a:t>
            </a:r>
            <a:r>
              <a:rPr lang="it-IT" dirty="0" err="1" smtClean="0"/>
              <a:t>fundamental</a:t>
            </a:r>
            <a:r>
              <a:rPr lang="it-IT" dirty="0" smtClean="0"/>
              <a:t>.</a:t>
            </a:r>
            <a:endParaRPr lang="it-IT" dirty="0"/>
          </a:p>
        </p:txBody>
      </p:sp>
      <p:sp>
        <p:nvSpPr>
          <p:cNvPr id="29" name="Rectangle 28"/>
          <p:cNvSpPr/>
          <p:nvPr/>
        </p:nvSpPr>
        <p:spPr>
          <a:xfrm>
            <a:off x="362831" y="857463"/>
            <a:ext cx="870590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i="1" dirty="0">
                <a:solidFill>
                  <a:srgbClr val="3366FF"/>
                </a:solidFill>
              </a:rPr>
              <a:t>Task </a:t>
            </a:r>
            <a:r>
              <a:rPr lang="it-IT" sz="3200" b="1" i="1" dirty="0" smtClean="0">
                <a:solidFill>
                  <a:srgbClr val="3366FF"/>
                </a:solidFill>
              </a:rPr>
              <a:t>5.1.1:</a:t>
            </a:r>
          </a:p>
          <a:p>
            <a:pPr algn="just"/>
            <a:r>
              <a:rPr lang="it-IT" sz="3200" b="1" i="1" dirty="0" err="1" smtClean="0">
                <a:solidFill>
                  <a:srgbClr val="3366FF"/>
                </a:solidFill>
              </a:rPr>
              <a:t>Empirical</a:t>
            </a:r>
            <a:r>
              <a:rPr lang="it-IT" sz="3200" b="1" i="1" dirty="0" smtClean="0">
                <a:solidFill>
                  <a:srgbClr val="3366FF"/>
                </a:solidFill>
              </a:rPr>
              <a:t>   </a:t>
            </a:r>
            <a:r>
              <a:rPr lang="it-IT" sz="3200" b="1" i="1" dirty="0" err="1">
                <a:solidFill>
                  <a:srgbClr val="3366FF"/>
                </a:solidFill>
              </a:rPr>
              <a:t>investigation</a:t>
            </a:r>
            <a:r>
              <a:rPr lang="it-IT" sz="3200" b="1" i="1" dirty="0">
                <a:solidFill>
                  <a:srgbClr val="3366FF"/>
                </a:solidFill>
              </a:rPr>
              <a:t> </a:t>
            </a:r>
            <a:r>
              <a:rPr lang="it-IT" sz="3200" b="1" i="1" dirty="0" smtClean="0">
                <a:solidFill>
                  <a:srgbClr val="3366FF"/>
                </a:solidFill>
              </a:rPr>
              <a:t> of   </a:t>
            </a:r>
            <a:r>
              <a:rPr lang="it-IT" sz="3200" b="1" i="1" dirty="0" err="1">
                <a:solidFill>
                  <a:srgbClr val="3366FF"/>
                </a:solidFill>
              </a:rPr>
              <a:t>aircraft</a:t>
            </a:r>
            <a:r>
              <a:rPr lang="it-IT" sz="3200" b="1" i="1" dirty="0">
                <a:solidFill>
                  <a:srgbClr val="3366FF"/>
                </a:solidFill>
              </a:rPr>
              <a:t> </a:t>
            </a:r>
            <a:r>
              <a:rPr lang="it-IT" sz="3200" b="1" i="1" dirty="0" smtClean="0">
                <a:solidFill>
                  <a:srgbClr val="3366FF"/>
                </a:solidFill>
              </a:rPr>
              <a:t>  </a:t>
            </a:r>
            <a:r>
              <a:rPr lang="it-IT" sz="3200" b="1" i="1" dirty="0" err="1" smtClean="0">
                <a:solidFill>
                  <a:srgbClr val="3366FF"/>
                </a:solidFill>
              </a:rPr>
              <a:t>trajectories</a:t>
            </a:r>
            <a:endParaRPr lang="en-US" sz="3200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042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0" y="534952"/>
            <a:ext cx="9144000" cy="2277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kumimoji="0" lang="en-US" sz="2400" b="1" i="1" dirty="0">
                <a:solidFill>
                  <a:srgbClr val="EB2FD9"/>
                </a:solidFill>
                <a:effectLst/>
                <a:latin typeface="Times New Roman" charset="0"/>
              </a:rPr>
              <a:t>Methods of Statistical Physics </a:t>
            </a:r>
            <a:r>
              <a:rPr kumimoji="0" lang="en-US" sz="2400" b="1" i="1" dirty="0" smtClean="0">
                <a:solidFill>
                  <a:srgbClr val="EB2FD9"/>
                </a:solidFill>
                <a:effectLst/>
                <a:latin typeface="Times New Roman" charset="0"/>
              </a:rPr>
              <a:t>and Network Theory can </a:t>
            </a:r>
            <a:r>
              <a:rPr kumimoji="0" lang="en-US" sz="2400" b="1" i="1" dirty="0">
                <a:solidFill>
                  <a:srgbClr val="EB2FD9"/>
                </a:solidFill>
                <a:effectLst/>
                <a:latin typeface="Times New Roman" charset="0"/>
              </a:rPr>
              <a:t>be applied </a:t>
            </a:r>
            <a:r>
              <a:rPr kumimoji="0" lang="en-US" sz="2400" i="1" dirty="0">
                <a:solidFill>
                  <a:schemeClr val="tx1"/>
                </a:solidFill>
                <a:effectLst/>
                <a:latin typeface="Times New Roman" charset="0"/>
              </a:rPr>
              <a:t>:</a:t>
            </a:r>
          </a:p>
          <a:p>
            <a:endParaRPr kumimoji="0" lang="en-US" sz="1000" i="1" dirty="0">
              <a:solidFill>
                <a:schemeClr val="tx1"/>
              </a:solidFill>
              <a:effectLst/>
              <a:latin typeface="Times New Roman" charset="0"/>
            </a:endParaRPr>
          </a:p>
          <a:p>
            <a:pPr>
              <a:buFontTx/>
              <a:buChar char="•"/>
            </a:pPr>
            <a:r>
              <a:rPr kumimoji="0" lang="en-US" sz="1800" dirty="0">
                <a:solidFill>
                  <a:schemeClr val="tx1"/>
                </a:solidFill>
                <a:effectLst/>
                <a:latin typeface="Times New Roman" charset="0"/>
              </a:rPr>
              <a:t>Stochastic Processes (Brownian motion, </a:t>
            </a:r>
            <a:r>
              <a:rPr kumimoji="0" lang="en-US" sz="1800" dirty="0" err="1">
                <a:solidFill>
                  <a:schemeClr val="tx1"/>
                </a:solidFill>
                <a:effectLst/>
                <a:latin typeface="Times New Roman" charset="0"/>
              </a:rPr>
              <a:t>superdiffusivity</a:t>
            </a:r>
            <a:r>
              <a:rPr kumimoji="0" lang="en-US" sz="1800" dirty="0">
                <a:solidFill>
                  <a:schemeClr val="tx1"/>
                </a:solidFill>
                <a:effectLst/>
                <a:latin typeface="Times New Roman" charset="0"/>
              </a:rPr>
              <a:t>, power-law tails, long-range correlation,...)</a:t>
            </a:r>
          </a:p>
          <a:p>
            <a:pPr>
              <a:buFontTx/>
              <a:buChar char="•"/>
            </a:pPr>
            <a:r>
              <a:rPr kumimoji="0" lang="en-US" sz="1800" dirty="0">
                <a:solidFill>
                  <a:schemeClr val="tx1"/>
                </a:solidFill>
                <a:effectLst/>
                <a:latin typeface="Times New Roman" charset="0"/>
              </a:rPr>
              <a:t>scaling</a:t>
            </a:r>
          </a:p>
          <a:p>
            <a:pPr>
              <a:buFontTx/>
              <a:buChar char="•"/>
            </a:pPr>
            <a:r>
              <a:rPr kumimoji="0" lang="en-US" sz="1800" dirty="0">
                <a:solidFill>
                  <a:schemeClr val="tx1"/>
                </a:solidFill>
                <a:effectLst/>
                <a:latin typeface="Times New Roman" charset="0"/>
              </a:rPr>
              <a:t>Network theory, clustering techniques, random matrix, ...</a:t>
            </a:r>
          </a:p>
          <a:p>
            <a:pPr>
              <a:buFontTx/>
              <a:buChar char="•"/>
            </a:pPr>
            <a:r>
              <a:rPr kumimoji="0" lang="en-US" sz="1800" dirty="0">
                <a:solidFill>
                  <a:schemeClr val="tx1"/>
                </a:solidFill>
                <a:effectLst/>
                <a:latin typeface="Times New Roman" charset="0"/>
              </a:rPr>
              <a:t>Agent-based models, ...</a:t>
            </a:r>
          </a:p>
          <a:p>
            <a:pPr>
              <a:buFontTx/>
              <a:buChar char="•"/>
            </a:pPr>
            <a:r>
              <a:rPr kumimoji="0" lang="en-US" sz="1800" dirty="0">
                <a:solidFill>
                  <a:schemeClr val="tx1"/>
                </a:solidFill>
                <a:effectLst/>
                <a:latin typeface="Times New Roman" charset="0"/>
              </a:rPr>
              <a:t>...</a:t>
            </a:r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76200" y="2743200"/>
            <a:ext cx="6553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kumimoji="0" lang="en-US" sz="2400" dirty="0">
                <a:solidFill>
                  <a:schemeClr val="tx1"/>
                </a:solidFill>
                <a:effectLst/>
                <a:latin typeface="Times New Roman" charset="0"/>
              </a:rPr>
              <a:t>Last but not least: </a:t>
            </a:r>
            <a:r>
              <a:rPr kumimoji="0" lang="en-US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There </a:t>
            </a:r>
            <a:r>
              <a:rPr kumimoji="0" lang="en-US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is a huge amount of data!</a:t>
            </a:r>
          </a:p>
        </p:txBody>
      </p:sp>
      <p:pic>
        <p:nvPicPr>
          <p:cNvPr id="6" name="Picture 7" descr="scansione000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810000"/>
            <a:ext cx="2976346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Picture 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851359"/>
            <a:ext cx="2209800" cy="1778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cover20100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564040"/>
            <a:ext cx="2362200" cy="3114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cover_nature2008090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27400"/>
            <a:ext cx="2590800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AutoShape 1"/>
          <p:cNvSpPr>
            <a:spLocks noChangeArrowheads="1"/>
          </p:cNvSpPr>
          <p:nvPr/>
        </p:nvSpPr>
        <p:spPr bwMode="auto">
          <a:xfrm>
            <a:off x="362832" y="0"/>
            <a:ext cx="8229600" cy="666466"/>
          </a:xfrm>
          <a:custGeom>
            <a:avLst/>
            <a:gdLst>
              <a:gd name="G0" fmla="*/ 22860 1 2"/>
              <a:gd name="G1" fmla="*/ 1403 1 2"/>
              <a:gd name="G2" fmla="+- 1403 0 0"/>
              <a:gd name="G3" fmla="+- 22860 0 0"/>
              <a:gd name="T0" fmla="*/ 0 w 22860"/>
              <a:gd name="T1" fmla="*/ 0 h 1403"/>
              <a:gd name="T2" fmla="*/ G3 w 22860"/>
              <a:gd name="T3" fmla="*/ G2 h 1403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22860" h="1403">
                <a:moveTo>
                  <a:pt x="0" y="0"/>
                </a:moveTo>
                <a:lnTo>
                  <a:pt x="22860" y="0"/>
                </a:lnTo>
                <a:lnTo>
                  <a:pt x="22860" y="1403"/>
                </a:lnTo>
                <a:lnTo>
                  <a:pt x="0" y="1403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algn="ctr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r>
              <a:rPr lang="en-US" sz="36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ea typeface="ＭＳ Ｐゴシック" charset="0"/>
              </a:rPr>
              <a:t>Advertisement</a:t>
            </a:r>
            <a:endParaRPr lang="en-US" sz="3600" b="1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513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1"/>
          <p:cNvSpPr>
            <a:spLocks noChangeArrowheads="1"/>
          </p:cNvSpPr>
          <p:nvPr/>
        </p:nvSpPr>
        <p:spPr bwMode="auto">
          <a:xfrm>
            <a:off x="362832" y="0"/>
            <a:ext cx="8229600" cy="666466"/>
          </a:xfrm>
          <a:custGeom>
            <a:avLst/>
            <a:gdLst>
              <a:gd name="G0" fmla="*/ 22860 1 2"/>
              <a:gd name="G1" fmla="*/ 1403 1 2"/>
              <a:gd name="G2" fmla="+- 1403 0 0"/>
              <a:gd name="G3" fmla="+- 22860 0 0"/>
              <a:gd name="T0" fmla="*/ 0 w 22860"/>
              <a:gd name="T1" fmla="*/ 0 h 1403"/>
              <a:gd name="T2" fmla="*/ G3 w 22860"/>
              <a:gd name="T3" fmla="*/ G2 h 1403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22860" h="1403">
                <a:moveTo>
                  <a:pt x="0" y="0"/>
                </a:moveTo>
                <a:lnTo>
                  <a:pt x="22860" y="0"/>
                </a:lnTo>
                <a:lnTo>
                  <a:pt x="22860" y="1403"/>
                </a:lnTo>
                <a:lnTo>
                  <a:pt x="0" y="1403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algn="ctr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r>
              <a:rPr lang="en-US" sz="36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ea typeface="ＭＳ Ｐゴシック" charset="0"/>
              </a:rPr>
              <a:t>Advertisement</a:t>
            </a:r>
            <a:endParaRPr lang="en-US" sz="3600" b="1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" charset="0"/>
              <a:ea typeface="ＭＳ Ｐゴシック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70463" y="610376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it-IT" sz="3200" b="1" i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4.2 </a:t>
            </a:r>
            <a:r>
              <a:rPr lang="it-IT" sz="3200" b="1" i="1" dirty="0" err="1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BioStatistics</a:t>
            </a:r>
            <a:endParaRPr lang="it-IT" sz="3200" b="1" i="1" dirty="0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76200" y="4725176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it-IT" sz="3200" b="1" i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4.5 </a:t>
            </a:r>
            <a:r>
              <a:rPr lang="it-IT" sz="3200" b="1" i="1" dirty="0" err="1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Methods</a:t>
            </a:r>
            <a:endParaRPr lang="it-IT" sz="3200" b="1" i="1" dirty="0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charset="0"/>
            </a:endParaRPr>
          </a:p>
        </p:txBody>
      </p:sp>
      <p:sp>
        <p:nvSpPr>
          <p:cNvPr id="7" name="Rettangolo 4"/>
          <p:cNvSpPr/>
          <p:nvPr/>
        </p:nvSpPr>
        <p:spPr>
          <a:xfrm>
            <a:off x="179130" y="5233513"/>
            <a:ext cx="6955750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it-IT" b="1" i="1" dirty="0" err="1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Stochastic</a:t>
            </a:r>
            <a:r>
              <a:rPr lang="it-IT" b="1" i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 </a:t>
            </a:r>
            <a:r>
              <a:rPr lang="it-IT" b="1" i="1" dirty="0" err="1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Processes</a:t>
            </a:r>
            <a:r>
              <a:rPr lang="it-IT" b="1" i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 in </a:t>
            </a:r>
            <a:r>
              <a:rPr lang="it-IT" b="1" i="1" dirty="0" err="1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Classical</a:t>
            </a:r>
            <a:r>
              <a:rPr lang="it-IT" b="1" i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 and Quantum Systems</a:t>
            </a:r>
          </a:p>
          <a:p>
            <a:pPr marL="342900" indent="-342900">
              <a:buFont typeface="Arial"/>
              <a:buChar char="•"/>
            </a:pPr>
            <a:r>
              <a:rPr lang="it-IT" b="1" i="1" dirty="0" err="1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Correlation</a:t>
            </a:r>
            <a:r>
              <a:rPr lang="it-IT" b="1" i="1" dirty="0" err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-</a:t>
            </a:r>
            <a:r>
              <a:rPr lang="it-IT" b="1" i="1" dirty="0" err="1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based</a:t>
            </a:r>
            <a:r>
              <a:rPr lang="it-IT" b="1" i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 Networks (MST, PMFG, ….)</a:t>
            </a:r>
          </a:p>
          <a:p>
            <a:pPr marL="342900" indent="-342900">
              <a:buFont typeface="Arial"/>
              <a:buChar char="•"/>
            </a:pPr>
            <a:r>
              <a:rPr lang="it-IT" b="1" i="1" dirty="0" err="1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Statistically</a:t>
            </a:r>
            <a:r>
              <a:rPr lang="it-IT" b="1" i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 </a:t>
            </a:r>
            <a:r>
              <a:rPr lang="it-IT" b="1" i="1" dirty="0" err="1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Validated</a:t>
            </a:r>
            <a:r>
              <a:rPr lang="it-IT" b="1" i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 Networks</a:t>
            </a:r>
          </a:p>
          <a:p>
            <a:pPr marL="342900" indent="-342900">
              <a:buFont typeface="Arial"/>
              <a:buChar char="•"/>
            </a:pPr>
            <a:r>
              <a:rPr lang="it-IT" b="1" i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Community (Cluster) </a:t>
            </a:r>
            <a:r>
              <a:rPr lang="it-IT" b="1" i="1" dirty="0" err="1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Detection</a:t>
            </a:r>
            <a:r>
              <a:rPr lang="it-IT" b="1" i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 and </a:t>
            </a:r>
            <a:r>
              <a:rPr lang="it-IT" b="1" i="1" dirty="0" err="1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Characterization</a:t>
            </a:r>
            <a:endParaRPr lang="it-IT" b="1" i="1" dirty="0" smtClean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charset="0"/>
            </a:endParaRPr>
          </a:p>
          <a:p>
            <a:pPr marL="342900" indent="-342900">
              <a:buFont typeface="Arial"/>
              <a:buChar char="•"/>
            </a:pPr>
            <a:r>
              <a:rPr lang="it-IT" b="1" i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Agent-</a:t>
            </a:r>
            <a:r>
              <a:rPr lang="it-IT" b="1" i="1" dirty="0" err="1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based</a:t>
            </a:r>
            <a:r>
              <a:rPr lang="it-IT" b="1" i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 </a:t>
            </a:r>
            <a:r>
              <a:rPr lang="it-IT" b="1" i="1" dirty="0" err="1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Models</a:t>
            </a:r>
            <a:endParaRPr lang="it-IT" b="1" i="1" dirty="0" smtClean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70463" y="256056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it-IT" sz="3200" b="1" i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4.4 Social Systems</a:t>
            </a:r>
            <a:endParaRPr lang="it-IT" sz="3200" b="1" i="1" dirty="0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charset="0"/>
            </a:endParaRPr>
          </a:p>
        </p:txBody>
      </p:sp>
      <p:sp>
        <p:nvSpPr>
          <p:cNvPr id="9" name="Rettangolo 7"/>
          <p:cNvSpPr/>
          <p:nvPr/>
        </p:nvSpPr>
        <p:spPr>
          <a:xfrm>
            <a:off x="179130" y="3093960"/>
            <a:ext cx="4031873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it-IT" b="1" i="1" dirty="0" err="1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Aged</a:t>
            </a:r>
            <a:r>
              <a:rPr lang="it-IT" b="1" i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 </a:t>
            </a:r>
            <a:r>
              <a:rPr lang="it-IT" b="1" i="1" dirty="0" err="1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people</a:t>
            </a:r>
            <a:r>
              <a:rPr lang="it-IT" b="1" i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 in Europe</a:t>
            </a:r>
          </a:p>
          <a:p>
            <a:pPr marL="342900" indent="-342900">
              <a:buFont typeface="Arial"/>
              <a:buChar char="•"/>
            </a:pPr>
            <a:r>
              <a:rPr lang="it-IT" b="1" i="1" dirty="0" err="1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Criminal</a:t>
            </a:r>
            <a:r>
              <a:rPr lang="it-IT" b="1" i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/</a:t>
            </a:r>
            <a:r>
              <a:rPr lang="it-IT" b="1" i="1" dirty="0" err="1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Suspects</a:t>
            </a:r>
            <a:r>
              <a:rPr lang="it-IT" b="1" i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 in </a:t>
            </a:r>
            <a:r>
              <a:rPr lang="it-IT" b="1" i="1" dirty="0" err="1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Sweden</a:t>
            </a:r>
            <a:endParaRPr lang="it-IT" b="1" i="1" dirty="0" smtClean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charset="0"/>
            </a:endParaRPr>
          </a:p>
          <a:p>
            <a:pPr marL="342900" indent="-342900">
              <a:buFont typeface="Arial"/>
              <a:buChar char="•"/>
            </a:pPr>
            <a:r>
              <a:rPr lang="it-IT" b="1" i="1" dirty="0" err="1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Finnish</a:t>
            </a:r>
            <a:r>
              <a:rPr lang="it-IT" b="1" i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 </a:t>
            </a:r>
            <a:r>
              <a:rPr lang="it-IT" b="1" i="1" dirty="0" err="1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Elections</a:t>
            </a:r>
            <a:endParaRPr lang="it-IT" b="1" i="1" dirty="0" smtClean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charset="0"/>
            </a:endParaRPr>
          </a:p>
          <a:p>
            <a:pPr marL="342900" indent="-342900">
              <a:buFont typeface="Arial"/>
              <a:buChar char="•"/>
            </a:pPr>
            <a:r>
              <a:rPr lang="it-IT" b="1" i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News			</a:t>
            </a:r>
          </a:p>
          <a:p>
            <a:pPr marL="342900" indent="-342900">
              <a:buFont typeface="Arial"/>
              <a:buChar char="•"/>
            </a:pPr>
            <a:r>
              <a:rPr lang="it-IT" b="1" i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Mobile </a:t>
            </a:r>
            <a:r>
              <a:rPr lang="it-IT" b="1" i="1" dirty="0" err="1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phone</a:t>
            </a:r>
            <a:r>
              <a:rPr lang="it-IT" b="1" i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 </a:t>
            </a:r>
            <a:r>
              <a:rPr lang="it-IT" b="1" i="1" dirty="0" err="1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communications</a:t>
            </a:r>
            <a:endParaRPr lang="it-IT" b="1" i="1" dirty="0" smtClean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charset="0"/>
            </a:endParaRPr>
          </a:p>
        </p:txBody>
      </p:sp>
      <p:sp>
        <p:nvSpPr>
          <p:cNvPr id="10" name="Rettangolo 8"/>
          <p:cNvSpPr/>
          <p:nvPr/>
        </p:nvSpPr>
        <p:spPr>
          <a:xfrm>
            <a:off x="152400" y="1067576"/>
            <a:ext cx="258275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it-IT" b="1" i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Gene </a:t>
            </a:r>
            <a:r>
              <a:rPr lang="it-IT" b="1" i="1" dirty="0" err="1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Ontology</a:t>
            </a:r>
            <a:endParaRPr lang="it-IT" b="1" i="1" dirty="0" smtClean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charset="0"/>
            </a:endParaRPr>
          </a:p>
          <a:p>
            <a:pPr marL="342900" indent="-342900">
              <a:buFont typeface="Arial"/>
              <a:buChar char="•"/>
            </a:pPr>
            <a:r>
              <a:rPr lang="it-IT" b="1" i="1" dirty="0" err="1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Inverted</a:t>
            </a:r>
            <a:r>
              <a:rPr lang="it-IT" b="1" i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 </a:t>
            </a:r>
            <a:r>
              <a:rPr lang="it-IT" b="1" i="1" dirty="0" err="1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Repeats</a:t>
            </a:r>
            <a:endParaRPr lang="it-IT" b="1" i="1" dirty="0" smtClean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charset="0"/>
            </a:endParaRPr>
          </a:p>
          <a:p>
            <a:pPr marL="342900" indent="-342900">
              <a:buFont typeface="Arial"/>
              <a:buChar char="•"/>
            </a:pPr>
            <a:r>
              <a:rPr lang="it-IT" b="1" i="1" dirty="0" err="1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MicroRNA</a:t>
            </a:r>
            <a:endParaRPr lang="it-IT" b="1" i="1" dirty="0" smtClean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charset="0"/>
            </a:endParaRPr>
          </a:p>
          <a:p>
            <a:pPr marL="342900" indent="-342900">
              <a:buFont typeface="Arial"/>
              <a:buChar char="•"/>
            </a:pPr>
            <a:r>
              <a:rPr lang="it-IT" b="1" i="1" dirty="0" err="1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Complex</a:t>
            </a:r>
            <a:r>
              <a:rPr lang="it-IT" b="1" i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 </a:t>
            </a:r>
            <a:r>
              <a:rPr lang="it-IT" b="1" i="1" dirty="0" err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D</a:t>
            </a:r>
            <a:r>
              <a:rPr lang="it-IT" b="1" i="1" dirty="0" err="1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iseases</a:t>
            </a:r>
            <a:endParaRPr lang="it-IT" b="1" i="1" dirty="0" smtClean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charset="0"/>
            </a:endParaRPr>
          </a:p>
        </p:txBody>
      </p:sp>
      <p:sp>
        <p:nvSpPr>
          <p:cNvPr id="11" name="Rettangolo 7"/>
          <p:cNvSpPr/>
          <p:nvPr/>
        </p:nvSpPr>
        <p:spPr>
          <a:xfrm>
            <a:off x="3962400" y="3048776"/>
            <a:ext cx="527580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it-IT" b="1" i="1" dirty="0" err="1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Personality</a:t>
            </a:r>
            <a:r>
              <a:rPr lang="it-IT" b="1" i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 </a:t>
            </a:r>
            <a:r>
              <a:rPr lang="it-IT" b="1" i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traits of </a:t>
            </a:r>
            <a:r>
              <a:rPr lang="it-IT" b="1" i="1" dirty="0" err="1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alexythimic</a:t>
            </a:r>
            <a:r>
              <a:rPr lang="it-IT" b="1" i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 </a:t>
            </a:r>
            <a:r>
              <a:rPr lang="it-IT" b="1" i="1" dirty="0" err="1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patients</a:t>
            </a:r>
            <a:endParaRPr lang="it-IT" b="1" i="1" dirty="0" smtClean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charset="0"/>
            </a:endParaRPr>
          </a:p>
          <a:p>
            <a:pPr marL="342900" indent="-342900">
              <a:buFont typeface="Arial"/>
              <a:buChar char="•"/>
            </a:pPr>
            <a:r>
              <a:rPr lang="it-IT" b="1" i="1" dirty="0" err="1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Characterization</a:t>
            </a:r>
            <a:r>
              <a:rPr lang="it-IT" b="1" i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 of Mafia </a:t>
            </a:r>
            <a:r>
              <a:rPr lang="it-IT" b="1" i="1" dirty="0" err="1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communities</a:t>
            </a:r>
            <a:r>
              <a:rPr lang="it-IT" b="1" i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			</a:t>
            </a: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3657600" y="639242"/>
            <a:ext cx="5410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it-IT" sz="3200" b="1" i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4.3 Socio-Technical Systems</a:t>
            </a:r>
            <a:endParaRPr lang="it-IT" sz="3200" b="1" i="1" dirty="0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charset="0"/>
            </a:endParaRPr>
          </a:p>
        </p:txBody>
      </p:sp>
      <p:sp>
        <p:nvSpPr>
          <p:cNvPr id="13" name="Rettangolo 9"/>
          <p:cNvSpPr/>
          <p:nvPr/>
        </p:nvSpPr>
        <p:spPr>
          <a:xfrm>
            <a:off x="3842467" y="1096442"/>
            <a:ext cx="32880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it-IT" b="1" i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Air </a:t>
            </a:r>
            <a:r>
              <a:rPr lang="it-IT" b="1" i="1" dirty="0" err="1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Traffic</a:t>
            </a:r>
            <a:r>
              <a:rPr lang="it-IT" b="1" i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 Management</a:t>
            </a:r>
          </a:p>
        </p:txBody>
      </p:sp>
      <p:sp>
        <p:nvSpPr>
          <p:cNvPr id="2" name="Rectangle 1"/>
          <p:cNvSpPr/>
          <p:nvPr/>
        </p:nvSpPr>
        <p:spPr>
          <a:xfrm>
            <a:off x="3657600" y="639242"/>
            <a:ext cx="5410200" cy="977235"/>
          </a:xfrm>
          <a:prstGeom prst="rect">
            <a:avLst/>
          </a:prstGeom>
          <a:gradFill flip="none" rotWithShape="1">
            <a:gsLst>
              <a:gs pos="0">
                <a:schemeClr val="accent4">
                  <a:tint val="100000"/>
                  <a:shade val="100000"/>
                  <a:satMod val="130000"/>
                  <a:alpha val="20000"/>
                </a:schemeClr>
              </a:gs>
              <a:gs pos="100000">
                <a:schemeClr val="accent4">
                  <a:tint val="50000"/>
                  <a:shade val="100000"/>
                  <a:satMod val="350000"/>
                  <a:alpha val="20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370041" y="2162363"/>
            <a:ext cx="1482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today’s talk</a:t>
            </a:r>
          </a:p>
        </p:txBody>
      </p:sp>
      <p:cxnSp>
        <p:nvCxnSpPr>
          <p:cNvPr id="18" name="Curved Connector 17"/>
          <p:cNvCxnSpPr>
            <a:stCxn id="14" idx="1"/>
          </p:cNvCxnSpPr>
          <p:nvPr/>
        </p:nvCxnSpPr>
        <p:spPr>
          <a:xfrm rot="10800000">
            <a:off x="5508857" y="1496553"/>
            <a:ext cx="1861185" cy="850476"/>
          </a:xfrm>
          <a:prstGeom prst="curvedConnector3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4755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1"/>
          <p:cNvSpPr>
            <a:spLocks noChangeArrowheads="1"/>
          </p:cNvSpPr>
          <p:nvPr/>
        </p:nvSpPr>
        <p:spPr bwMode="auto">
          <a:xfrm>
            <a:off x="362832" y="0"/>
            <a:ext cx="8229600" cy="666466"/>
          </a:xfrm>
          <a:custGeom>
            <a:avLst/>
            <a:gdLst>
              <a:gd name="G0" fmla="*/ 22860 1 2"/>
              <a:gd name="G1" fmla="*/ 1403 1 2"/>
              <a:gd name="G2" fmla="+- 1403 0 0"/>
              <a:gd name="G3" fmla="+- 22860 0 0"/>
              <a:gd name="T0" fmla="*/ 0 w 22860"/>
              <a:gd name="T1" fmla="*/ 0 h 1403"/>
              <a:gd name="T2" fmla="*/ G3 w 22860"/>
              <a:gd name="T3" fmla="*/ G2 h 1403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22860" h="1403">
                <a:moveTo>
                  <a:pt x="0" y="0"/>
                </a:moveTo>
                <a:lnTo>
                  <a:pt x="22860" y="0"/>
                </a:lnTo>
                <a:lnTo>
                  <a:pt x="22860" y="1403"/>
                </a:lnTo>
                <a:lnTo>
                  <a:pt x="0" y="1403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algn="ctr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r>
              <a:rPr lang="en-US" sz="36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ea typeface="ＭＳ Ｐゴシック" charset="0"/>
              </a:rPr>
              <a:t>Where data come from?</a:t>
            </a:r>
            <a:endParaRPr lang="en-US" sz="3600" b="1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" charset="0"/>
              <a:ea typeface="ＭＳ Ｐゴシック" charset="0"/>
            </a:endParaRPr>
          </a:p>
        </p:txBody>
      </p:sp>
      <p:pic>
        <p:nvPicPr>
          <p:cNvPr id="2" name="Picture 1" descr="DDR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8269"/>
            <a:ext cx="9144000" cy="376730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750511"/>
            <a:ext cx="8356600" cy="652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ea typeface="ＭＳ Ｐゴシック" charset="0"/>
              </a:rPr>
              <a:t>Data are provided </a:t>
            </a:r>
            <a:r>
              <a:rPr lang="en-US" b="1" i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ea typeface="ＭＳ Ｐゴシック" charset="0"/>
              </a:rPr>
              <a:t>by </a:t>
            </a:r>
            <a:r>
              <a:rPr lang="en-US" b="1" i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ea typeface="ＭＳ Ｐゴシック" charset="0"/>
              </a:rPr>
              <a:t>Eurocontrol</a:t>
            </a:r>
            <a:r>
              <a:rPr lang="en-US" b="1" i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ea typeface="ＭＳ Ｐゴシック" charset="0"/>
              </a:rPr>
              <a:t> that is the European agency that coordinates the activities of all European national agencies involved in the Air Traffic Management</a:t>
            </a:r>
            <a:endParaRPr lang="en-US" dirty="0"/>
          </a:p>
        </p:txBody>
      </p:sp>
      <p:pic>
        <p:nvPicPr>
          <p:cNvPr id="6" name="Picture 5" descr="logo_eurocontro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600" y="539615"/>
            <a:ext cx="787400" cy="9017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4665" y="5514820"/>
            <a:ext cx="89464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i="1" dirty="0">
                <a:solidFill>
                  <a:srgbClr val="00009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ea typeface="ＭＳ Ｐゴシック" charset="0"/>
              </a:rPr>
              <a:t>EUROCONTROL</a:t>
            </a:r>
            <a:r>
              <a:rPr lang="en-US" dirty="0"/>
              <a:t> is an intergovernmental </a:t>
            </a:r>
            <a:r>
              <a:rPr lang="en-US" dirty="0" err="1"/>
              <a:t>organisation</a:t>
            </a:r>
            <a:r>
              <a:rPr lang="en-US" dirty="0"/>
              <a:t> with 41 Member and 2 Comprehensive Agreement States. </a:t>
            </a:r>
            <a:r>
              <a:rPr lang="en-US" dirty="0" smtClean="0"/>
              <a:t>EUROCONTROL is committed </a:t>
            </a:r>
            <a:r>
              <a:rPr lang="en-US" dirty="0"/>
              <a:t>to building, together with </a:t>
            </a:r>
            <a:r>
              <a:rPr lang="en-US" dirty="0" err="1" smtClean="0"/>
              <a:t>itspartners</a:t>
            </a:r>
            <a:r>
              <a:rPr lang="en-US" dirty="0"/>
              <a:t>, a Single European Sky that will deliver the air traffic management (ATM) performance required for the twenty-first century and beyond.</a:t>
            </a:r>
          </a:p>
        </p:txBody>
      </p:sp>
    </p:spTree>
    <p:extLst>
      <p:ext uri="{BB962C8B-B14F-4D97-AF65-F5344CB8AC3E}">
        <p14:creationId xmlns:p14="http://schemas.microsoft.com/office/powerpoint/2010/main" val="1802256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1"/>
          <p:cNvSpPr>
            <a:spLocks noChangeArrowheads="1"/>
          </p:cNvSpPr>
          <p:nvPr/>
        </p:nvSpPr>
        <p:spPr bwMode="auto">
          <a:xfrm>
            <a:off x="362832" y="0"/>
            <a:ext cx="8229600" cy="666466"/>
          </a:xfrm>
          <a:custGeom>
            <a:avLst/>
            <a:gdLst>
              <a:gd name="G0" fmla="*/ 22860 1 2"/>
              <a:gd name="G1" fmla="*/ 1403 1 2"/>
              <a:gd name="G2" fmla="+- 1403 0 0"/>
              <a:gd name="G3" fmla="+- 22860 0 0"/>
              <a:gd name="T0" fmla="*/ 0 w 22860"/>
              <a:gd name="T1" fmla="*/ 0 h 1403"/>
              <a:gd name="T2" fmla="*/ G3 w 22860"/>
              <a:gd name="T3" fmla="*/ G2 h 1403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22860" h="1403">
                <a:moveTo>
                  <a:pt x="0" y="0"/>
                </a:moveTo>
                <a:lnTo>
                  <a:pt x="22860" y="0"/>
                </a:lnTo>
                <a:lnTo>
                  <a:pt x="22860" y="1403"/>
                </a:lnTo>
                <a:lnTo>
                  <a:pt x="0" y="1403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algn="ctr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r>
              <a:rPr lang="en-US" sz="36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ea typeface="ＭＳ Ｐゴシック" charset="0"/>
              </a:rPr>
              <a:t>What data do we have?</a:t>
            </a:r>
            <a:endParaRPr lang="en-US" sz="3600" b="1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" charset="0"/>
              <a:ea typeface="ＭＳ Ｐゴシック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2725" y="1000676"/>
            <a:ext cx="5096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ea typeface="ＭＳ Ｐゴシック" charset="0"/>
              </a:rPr>
              <a:t>M1 and M3 files: planned and actual trajectories data</a:t>
            </a:r>
          </a:p>
        </p:txBody>
      </p:sp>
      <p:pic>
        <p:nvPicPr>
          <p:cNvPr id="7" name="Picture 6" descr="Schermata 2012-02-07 a 5.00.2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613" y="2882900"/>
            <a:ext cx="6335712" cy="2409825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Schermata 2012-02-07 a 4.59.5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1608138"/>
            <a:ext cx="6667500" cy="2878137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7112000" y="1606550"/>
            <a:ext cx="1544638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000" dirty="0"/>
              <a:t>M1 </a:t>
            </a:r>
          </a:p>
          <a:p>
            <a:pPr eaLnBrk="1" hangingPunct="1"/>
            <a:r>
              <a:rPr lang="it-IT" sz="2000" dirty="0"/>
              <a:t>25 </a:t>
            </a:r>
            <a:r>
              <a:rPr lang="it-IT" sz="2000" dirty="0" err="1"/>
              <a:t>segments</a:t>
            </a:r>
            <a:endParaRPr lang="it-IT" sz="2000" dirty="0"/>
          </a:p>
        </p:txBody>
      </p:sp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935038" y="4552950"/>
            <a:ext cx="1909762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000"/>
              <a:t>M3 </a:t>
            </a:r>
          </a:p>
          <a:p>
            <a:pPr eaLnBrk="1" hangingPunct="1"/>
            <a:r>
              <a:rPr lang="it-IT" sz="2000"/>
              <a:t>22 segments</a:t>
            </a:r>
          </a:p>
        </p:txBody>
      </p:sp>
      <p:sp>
        <p:nvSpPr>
          <p:cNvPr id="11" name="Up Arrow 10"/>
          <p:cNvSpPr/>
          <p:nvPr/>
        </p:nvSpPr>
        <p:spPr>
          <a:xfrm rot="5400000" flipH="1">
            <a:off x="1935163" y="4516438"/>
            <a:ext cx="138112" cy="481012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2" name="Up Arrow 11"/>
          <p:cNvSpPr/>
          <p:nvPr/>
        </p:nvSpPr>
        <p:spPr>
          <a:xfrm rot="16200000" flipH="1">
            <a:off x="7294562" y="2176463"/>
            <a:ext cx="150813" cy="515938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6581974" y="5952427"/>
            <a:ext cx="251784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it-IT" dirty="0"/>
              <a:t>01/06/2011  (</a:t>
            </a:r>
            <a:r>
              <a:rPr lang="it-IT" dirty="0" err="1"/>
              <a:t>unzipped</a:t>
            </a:r>
            <a:r>
              <a:rPr lang="it-IT" dirty="0"/>
              <a:t>)</a:t>
            </a:r>
            <a:endParaRPr lang="en-US" dirty="0"/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1773437" y="5756093"/>
            <a:ext cx="3243262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dirty="0" err="1"/>
              <a:t>Number</a:t>
            </a:r>
            <a:r>
              <a:rPr lang="it-IT" dirty="0"/>
              <a:t> of </a:t>
            </a:r>
            <a:r>
              <a:rPr lang="it-IT" dirty="0" err="1"/>
              <a:t>lines</a:t>
            </a:r>
            <a:r>
              <a:rPr lang="it-IT" dirty="0"/>
              <a:t>: </a:t>
            </a:r>
            <a:r>
              <a:rPr lang="en-US" dirty="0"/>
              <a:t>715753</a:t>
            </a: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149424" y="5743393"/>
            <a:ext cx="1052513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dirty="0"/>
              <a:t>M1 file</a:t>
            </a:r>
            <a:endParaRPr lang="en-US" dirty="0"/>
          </a:p>
        </p:txBody>
      </p:sp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5248474" y="5770380"/>
            <a:ext cx="1385888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/>
              <a:t>Size: 88M</a:t>
            </a:r>
            <a:endParaRPr lang="en-US"/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1773437" y="6137093"/>
            <a:ext cx="3243262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/>
              <a:t>Number of lines: </a:t>
            </a:r>
            <a:r>
              <a:rPr lang="en-US"/>
              <a:t>678006</a:t>
            </a:r>
          </a:p>
        </p:txBody>
      </p:sp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149424" y="6124393"/>
            <a:ext cx="1052513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/>
              <a:t>M3 file</a:t>
            </a:r>
            <a:endParaRPr lang="en-US"/>
          </a:p>
        </p:txBody>
      </p:sp>
      <p:sp>
        <p:nvSpPr>
          <p:cNvPr id="19" name="Rectangle 9"/>
          <p:cNvSpPr>
            <a:spLocks noChangeArrowheads="1"/>
          </p:cNvSpPr>
          <p:nvPr/>
        </p:nvSpPr>
        <p:spPr bwMode="auto">
          <a:xfrm>
            <a:off x="5248474" y="6151380"/>
            <a:ext cx="1385888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/>
              <a:t>Size: 83M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205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les_GL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3" y="1181811"/>
            <a:ext cx="4741115" cy="270543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23952" y="793235"/>
            <a:ext cx="28440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/>
              <a:t>GSL </a:t>
            </a:r>
            <a:r>
              <a:rPr lang="it-IT" b="1" dirty="0" err="1" smtClean="0"/>
              <a:t>files</a:t>
            </a:r>
            <a:r>
              <a:rPr lang="it-IT" dirty="0" smtClean="0"/>
              <a:t>: </a:t>
            </a:r>
            <a:r>
              <a:rPr lang="it-IT" sz="1600" dirty="0" err="1" smtClean="0"/>
              <a:t>sectors</a:t>
            </a:r>
            <a:r>
              <a:rPr lang="it-IT" sz="1600" dirty="0" smtClean="0"/>
              <a:t> and </a:t>
            </a:r>
            <a:r>
              <a:rPr lang="it-IT" sz="1600" dirty="0" err="1" smtClean="0"/>
              <a:t>airblocks</a:t>
            </a:r>
            <a:endParaRPr lang="en-US" sz="1600" dirty="0"/>
          </a:p>
        </p:txBody>
      </p:sp>
      <p:sp>
        <p:nvSpPr>
          <p:cNvPr id="5" name="Rectangle 4"/>
          <p:cNvSpPr/>
          <p:nvPr/>
        </p:nvSpPr>
        <p:spPr>
          <a:xfrm>
            <a:off x="2899440" y="793235"/>
            <a:ext cx="35337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/>
              <a:t>SPC </a:t>
            </a:r>
            <a:r>
              <a:rPr lang="it-IT" b="1" dirty="0" err="1" smtClean="0"/>
              <a:t>files</a:t>
            </a:r>
            <a:r>
              <a:rPr lang="it-IT" dirty="0" smtClean="0"/>
              <a:t>: </a:t>
            </a:r>
            <a:r>
              <a:rPr lang="it-IT" sz="1600" dirty="0" err="1" smtClean="0"/>
              <a:t>collapsed</a:t>
            </a:r>
            <a:r>
              <a:rPr lang="it-IT" sz="1600" dirty="0" smtClean="0"/>
              <a:t> </a:t>
            </a:r>
            <a:r>
              <a:rPr lang="it-IT" sz="1600" dirty="0" err="1" smtClean="0"/>
              <a:t>sectors</a:t>
            </a:r>
            <a:r>
              <a:rPr lang="it-IT" sz="1600" dirty="0" smtClean="0"/>
              <a:t> and </a:t>
            </a:r>
            <a:r>
              <a:rPr lang="it-IT" sz="1600" dirty="0" err="1" smtClean="0"/>
              <a:t>sectors</a:t>
            </a:r>
            <a:endParaRPr lang="en-US" sz="1600" dirty="0"/>
          </a:p>
        </p:txBody>
      </p:sp>
      <p:pic>
        <p:nvPicPr>
          <p:cNvPr id="6" name="Picture 5" descr="files_SP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545" y="1179734"/>
            <a:ext cx="4593047" cy="308454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561385" y="791683"/>
            <a:ext cx="21010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/>
              <a:t>GAR </a:t>
            </a:r>
            <a:r>
              <a:rPr lang="it-IT" b="1" dirty="0" err="1" smtClean="0"/>
              <a:t>files</a:t>
            </a:r>
            <a:r>
              <a:rPr lang="it-IT" dirty="0" smtClean="0"/>
              <a:t>: </a:t>
            </a:r>
            <a:r>
              <a:rPr lang="it-IT" sz="1600" dirty="0" err="1" smtClean="0"/>
              <a:t>boundaries</a:t>
            </a:r>
            <a:endParaRPr lang="en-US" sz="1600" dirty="0"/>
          </a:p>
        </p:txBody>
      </p:sp>
      <p:pic>
        <p:nvPicPr>
          <p:cNvPr id="8" name="Picture 7" descr="files_GAR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772" y="1532969"/>
            <a:ext cx="2531452" cy="4744448"/>
          </a:xfrm>
          <a:prstGeom prst="rect">
            <a:avLst/>
          </a:prstGeom>
        </p:spPr>
      </p:pic>
      <p:pic>
        <p:nvPicPr>
          <p:cNvPr id="9" name="Picture 8" descr="files_GAR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162" y="1133700"/>
            <a:ext cx="1927845" cy="489155"/>
          </a:xfrm>
          <a:prstGeom prst="rect">
            <a:avLst/>
          </a:prstGeom>
        </p:spPr>
      </p:pic>
      <p:sp>
        <p:nvSpPr>
          <p:cNvPr id="10" name="AutoShape 1"/>
          <p:cNvSpPr>
            <a:spLocks noChangeArrowheads="1"/>
          </p:cNvSpPr>
          <p:nvPr/>
        </p:nvSpPr>
        <p:spPr bwMode="auto">
          <a:xfrm>
            <a:off x="362832" y="0"/>
            <a:ext cx="8229600" cy="666466"/>
          </a:xfrm>
          <a:custGeom>
            <a:avLst/>
            <a:gdLst>
              <a:gd name="G0" fmla="*/ 22860 1 2"/>
              <a:gd name="G1" fmla="*/ 1403 1 2"/>
              <a:gd name="G2" fmla="+- 1403 0 0"/>
              <a:gd name="G3" fmla="+- 22860 0 0"/>
              <a:gd name="T0" fmla="*/ 0 w 22860"/>
              <a:gd name="T1" fmla="*/ 0 h 1403"/>
              <a:gd name="T2" fmla="*/ G3 w 22860"/>
              <a:gd name="T3" fmla="*/ G2 h 1403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22860" h="1403">
                <a:moveTo>
                  <a:pt x="0" y="0"/>
                </a:moveTo>
                <a:lnTo>
                  <a:pt x="22860" y="0"/>
                </a:lnTo>
                <a:lnTo>
                  <a:pt x="22860" y="1403"/>
                </a:lnTo>
                <a:lnTo>
                  <a:pt x="0" y="1403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algn="ctr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r>
              <a:rPr lang="en-US" sz="36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ea typeface="ＭＳ Ｐゴシック" charset="0"/>
              </a:rPr>
              <a:t>What data do we have?</a:t>
            </a:r>
            <a:endParaRPr lang="en-US" sz="3600" b="1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" charset="0"/>
              <a:ea typeface="ＭＳ Ｐゴシック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996" y="4255562"/>
            <a:ext cx="22392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/>
              <a:t>CFG </a:t>
            </a:r>
            <a:r>
              <a:rPr lang="it-IT" b="1" dirty="0" err="1" smtClean="0"/>
              <a:t>files</a:t>
            </a:r>
            <a:r>
              <a:rPr lang="it-IT" dirty="0" smtClean="0"/>
              <a:t>: </a:t>
            </a:r>
            <a:r>
              <a:rPr lang="it-IT" sz="1600" dirty="0" err="1" smtClean="0"/>
              <a:t>configuration</a:t>
            </a:r>
            <a:endParaRPr lang="en-US" sz="1600" dirty="0"/>
          </a:p>
        </p:txBody>
      </p:sp>
      <p:pic>
        <p:nvPicPr>
          <p:cNvPr id="12" name="Picture 11" descr="files_CFG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3" y="4605650"/>
            <a:ext cx="1800333" cy="221303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947545" y="4255562"/>
            <a:ext cx="24995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/>
              <a:t>COS </a:t>
            </a:r>
            <a:r>
              <a:rPr lang="it-IT" b="1" dirty="0" err="1" smtClean="0"/>
              <a:t>files</a:t>
            </a:r>
            <a:r>
              <a:rPr lang="it-IT" dirty="0" smtClean="0"/>
              <a:t>: </a:t>
            </a:r>
            <a:r>
              <a:rPr lang="it-IT" sz="1600" dirty="0" smtClean="0"/>
              <a:t>opening </a:t>
            </a:r>
            <a:r>
              <a:rPr lang="it-IT" sz="1600" dirty="0" err="1" smtClean="0"/>
              <a:t>scheme</a:t>
            </a:r>
            <a:endParaRPr lang="en-US" sz="1600" dirty="0"/>
          </a:p>
        </p:txBody>
      </p:sp>
      <p:pic>
        <p:nvPicPr>
          <p:cNvPr id="14" name="Picture 13" descr="files_COS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545" y="4608881"/>
            <a:ext cx="2828386" cy="1991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862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1"/>
          <p:cNvSpPr>
            <a:spLocks noChangeArrowheads="1"/>
          </p:cNvSpPr>
          <p:nvPr/>
        </p:nvSpPr>
        <p:spPr bwMode="auto">
          <a:xfrm>
            <a:off x="362832" y="0"/>
            <a:ext cx="8229600" cy="666466"/>
          </a:xfrm>
          <a:custGeom>
            <a:avLst/>
            <a:gdLst>
              <a:gd name="G0" fmla="*/ 22860 1 2"/>
              <a:gd name="G1" fmla="*/ 1403 1 2"/>
              <a:gd name="G2" fmla="+- 1403 0 0"/>
              <a:gd name="G3" fmla="+- 22860 0 0"/>
              <a:gd name="T0" fmla="*/ 0 w 22860"/>
              <a:gd name="T1" fmla="*/ 0 h 1403"/>
              <a:gd name="T2" fmla="*/ G3 w 22860"/>
              <a:gd name="T3" fmla="*/ G2 h 1403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22860" h="1403">
                <a:moveTo>
                  <a:pt x="0" y="0"/>
                </a:moveTo>
                <a:lnTo>
                  <a:pt x="22860" y="0"/>
                </a:lnTo>
                <a:lnTo>
                  <a:pt x="22860" y="1403"/>
                </a:lnTo>
                <a:lnTo>
                  <a:pt x="0" y="1403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algn="ctr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r>
              <a:rPr lang="en-US" sz="36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ea typeface="ＭＳ Ｐゴシック" charset="0"/>
              </a:rPr>
              <a:t>What data do we have?</a:t>
            </a:r>
            <a:endParaRPr lang="en-US" sz="3600" b="1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" charset="0"/>
              <a:ea typeface="ＭＳ Ｐゴシック" charset="0"/>
            </a:endParaRPr>
          </a:p>
        </p:txBody>
      </p:sp>
      <p:pic>
        <p:nvPicPr>
          <p:cNvPr id="2" name="Picture 1" descr="trajector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9000"/>
            <a:ext cx="9144000" cy="5063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785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1"/>
          <p:cNvSpPr>
            <a:spLocks noChangeArrowheads="1"/>
          </p:cNvSpPr>
          <p:nvPr/>
        </p:nvSpPr>
        <p:spPr bwMode="auto">
          <a:xfrm>
            <a:off x="362832" y="0"/>
            <a:ext cx="8229600" cy="666466"/>
          </a:xfrm>
          <a:custGeom>
            <a:avLst/>
            <a:gdLst>
              <a:gd name="G0" fmla="*/ 22860 1 2"/>
              <a:gd name="G1" fmla="*/ 1403 1 2"/>
              <a:gd name="G2" fmla="+- 1403 0 0"/>
              <a:gd name="G3" fmla="+- 22860 0 0"/>
              <a:gd name="T0" fmla="*/ 0 w 22860"/>
              <a:gd name="T1" fmla="*/ 0 h 1403"/>
              <a:gd name="T2" fmla="*/ G3 w 22860"/>
              <a:gd name="T3" fmla="*/ G2 h 1403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22860" h="1403">
                <a:moveTo>
                  <a:pt x="0" y="0"/>
                </a:moveTo>
                <a:lnTo>
                  <a:pt x="22860" y="0"/>
                </a:lnTo>
                <a:lnTo>
                  <a:pt x="22860" y="1403"/>
                </a:lnTo>
                <a:lnTo>
                  <a:pt x="0" y="1403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algn="ctr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r>
              <a:rPr lang="en-US" sz="36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ea typeface="ＭＳ Ｐゴシック" charset="0"/>
              </a:rPr>
              <a:t>Aggregation</a:t>
            </a:r>
            <a:endParaRPr lang="en-US" sz="3600" b="1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" charset="0"/>
              <a:ea typeface="ＭＳ Ｐゴシック" charset="0"/>
            </a:endParaRPr>
          </a:p>
        </p:txBody>
      </p:sp>
      <p:sp>
        <p:nvSpPr>
          <p:cNvPr id="5" name="Segnaposto piè di pagina 4"/>
          <p:cNvSpPr txBox="1">
            <a:spLocks/>
          </p:cNvSpPr>
          <p:nvPr/>
        </p:nvSpPr>
        <p:spPr>
          <a:xfrm>
            <a:off x="457201" y="6567356"/>
            <a:ext cx="3896435" cy="252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 smtClean="0">
                <a:solidFill>
                  <a:schemeClr val="bg1"/>
                </a:solidFill>
              </a:rPr>
              <a:t>APAPT WP-5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9" name="Picture 8" descr="punto-pallozz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29" y="666465"/>
            <a:ext cx="6525014" cy="4208381"/>
          </a:xfrm>
          <a:prstGeom prst="rect">
            <a:avLst/>
          </a:prstGeom>
        </p:spPr>
      </p:pic>
      <p:sp>
        <p:nvSpPr>
          <p:cNvPr id="10" name="TextBox 30"/>
          <p:cNvSpPr txBox="1"/>
          <p:nvPr/>
        </p:nvSpPr>
        <p:spPr>
          <a:xfrm>
            <a:off x="243543" y="5100621"/>
            <a:ext cx="6432921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"/>
                <a:cs typeface="Times"/>
              </a:rPr>
              <a:t>Aggregate together all NVPs within a 5 km radius.</a:t>
            </a:r>
          </a:p>
          <a:p>
            <a:endParaRPr lang="en-US" sz="1600" dirty="0">
              <a:latin typeface="Times"/>
              <a:cs typeface="Times"/>
            </a:endParaRPr>
          </a:p>
          <a:p>
            <a:r>
              <a:rPr lang="en-US" sz="2400" dirty="0" smtClean="0">
                <a:latin typeface="Times"/>
                <a:cs typeface="Times"/>
              </a:rPr>
              <a:t>Exhaustive search </a:t>
            </a:r>
            <a:r>
              <a:rPr lang="mr-IN" sz="2400" dirty="0" smtClean="0">
                <a:latin typeface="Times"/>
                <a:cs typeface="Times"/>
              </a:rPr>
              <a:t>–</a:t>
            </a:r>
            <a:r>
              <a:rPr lang="en-US" sz="2400" dirty="0" smtClean="0">
                <a:latin typeface="Times"/>
                <a:cs typeface="Times"/>
              </a:rPr>
              <a:t> brute force</a:t>
            </a:r>
          </a:p>
          <a:p>
            <a:endParaRPr lang="en-US" sz="1600" dirty="0">
              <a:latin typeface="Times"/>
              <a:cs typeface="Times"/>
            </a:endParaRPr>
          </a:p>
          <a:p>
            <a:r>
              <a:rPr lang="en-US" sz="2400" dirty="0" smtClean="0">
                <a:latin typeface="Times"/>
                <a:cs typeface="Times"/>
              </a:rPr>
              <a:t>Computationally demanding </a:t>
            </a:r>
            <a:endParaRPr lang="en-US" sz="2400" dirty="0">
              <a:latin typeface="Times"/>
              <a:cs typeface="Time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70076" y="2754923"/>
            <a:ext cx="2227385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NVPs </a:t>
            </a:r>
            <a:r>
              <a:rPr lang="en-US" b="1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agg</a:t>
            </a:r>
            <a:r>
              <a:rPr lang="en-US" b="1" dirty="0" smtClean="0">
                <a:solidFill>
                  <a:srgbClr val="FF0000"/>
                </a:solidFill>
              </a:rPr>
              <a:t>-NVPs</a:t>
            </a:r>
          </a:p>
          <a:p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1709898</a:t>
            </a:r>
            <a:r>
              <a:rPr lang="en-US" b="1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 </a:t>
            </a:r>
            <a:r>
              <a:rPr lang="en-US" b="1" dirty="0" smtClean="0">
                <a:solidFill>
                  <a:srgbClr val="FF0000"/>
                </a:solidFill>
              </a:rPr>
              <a:t>210562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AIRAC 309 sett 2014	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41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9895</TotalTime>
  <Words>2257</Words>
  <Application>Microsoft Macintosh PowerPoint</Application>
  <PresentationFormat>On-screen Show (4:3)</PresentationFormat>
  <Paragraphs>367</Paragraphs>
  <Slides>41</Slides>
  <Notes>22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SMG M</dc:creator>
  <cp:lastModifiedBy>S S</cp:lastModifiedBy>
  <cp:revision>237</cp:revision>
  <dcterms:created xsi:type="dcterms:W3CDTF">2015-05-21T09:10:57Z</dcterms:created>
  <dcterms:modified xsi:type="dcterms:W3CDTF">2019-03-21T07:21:00Z</dcterms:modified>
</cp:coreProperties>
</file>