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99" r:id="rId2"/>
    <p:sldId id="347" r:id="rId3"/>
    <p:sldId id="348" r:id="rId4"/>
    <p:sldId id="303" r:id="rId5"/>
    <p:sldId id="290" r:id="rId6"/>
    <p:sldId id="260" r:id="rId7"/>
    <p:sldId id="262" r:id="rId8"/>
    <p:sldId id="349" r:id="rId9"/>
    <p:sldId id="267" r:id="rId10"/>
    <p:sldId id="263" r:id="rId11"/>
    <p:sldId id="297" r:id="rId12"/>
    <p:sldId id="268" r:id="rId13"/>
    <p:sldId id="269" r:id="rId14"/>
    <p:sldId id="271" r:id="rId15"/>
    <p:sldId id="274" r:id="rId16"/>
    <p:sldId id="276" r:id="rId17"/>
    <p:sldId id="320" r:id="rId18"/>
    <p:sldId id="327" r:id="rId19"/>
    <p:sldId id="317" r:id="rId20"/>
    <p:sldId id="278" r:id="rId21"/>
    <p:sldId id="331" r:id="rId22"/>
    <p:sldId id="304" r:id="rId23"/>
    <p:sldId id="333" r:id="rId24"/>
    <p:sldId id="328" r:id="rId25"/>
    <p:sldId id="323" r:id="rId26"/>
    <p:sldId id="275" r:id="rId27"/>
    <p:sldId id="305" r:id="rId28"/>
    <p:sldId id="324" r:id="rId29"/>
    <p:sldId id="306" r:id="rId30"/>
    <p:sldId id="308" r:id="rId31"/>
    <p:sldId id="310" r:id="rId32"/>
    <p:sldId id="325" r:id="rId33"/>
    <p:sldId id="284" r:id="rId34"/>
    <p:sldId id="311" r:id="rId35"/>
    <p:sldId id="312" r:id="rId36"/>
    <p:sldId id="313" r:id="rId37"/>
    <p:sldId id="334" r:id="rId38"/>
    <p:sldId id="294" r:id="rId39"/>
    <p:sldId id="344" r:id="rId40"/>
    <p:sldId id="295" r:id="rId41"/>
    <p:sldId id="293" r:id="rId42"/>
    <p:sldId id="314" r:id="rId43"/>
    <p:sldId id="298" r:id="rId44"/>
    <p:sldId id="345" r:id="rId45"/>
    <p:sldId id="265" r:id="rId46"/>
    <p:sldId id="346" r:id="rId47"/>
    <p:sldId id="336" r:id="rId48"/>
    <p:sldId id="300" r:id="rId49"/>
    <p:sldId id="301" r:id="rId50"/>
    <p:sldId id="338" r:id="rId51"/>
    <p:sldId id="302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095A"/>
    <a:srgbClr val="840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456"/>
  </p:normalViewPr>
  <p:slideViewPr>
    <p:cSldViewPr snapToGrid="0">
      <p:cViewPr varScale="1">
        <p:scale>
          <a:sx n="77" d="100"/>
          <a:sy n="77" d="100"/>
        </p:scale>
        <p:origin x="137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4" Type="http://schemas.openxmlformats.org/officeDocument/2006/relationships/image" Target="../media/image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3F6B4-9CD7-4ABE-86AD-69A2BBD48480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F4163-C7FC-417A-9635-E5BC64C65D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83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F411C3-5750-C944-9CBB-8BD521DF311F}" type="slidenum">
              <a:rPr lang="en-US" sz="1800">
                <a:solidFill>
                  <a:srgbClr val="000000"/>
                </a:solidFill>
              </a:rPr>
              <a:pPr eaLnBrk="1" hangingPunct="1"/>
              <a:t>12</a:t>
            </a:fld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37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D331-8AE5-4F0E-9CFC-78473BBEFFC6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28EF-48FA-4AB0-903E-66CE74BDE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0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D331-8AE5-4F0E-9CFC-78473BBEFFC6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28EF-48FA-4AB0-903E-66CE74BDE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3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D331-8AE5-4F0E-9CFC-78473BBEFFC6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28EF-48FA-4AB0-903E-66CE74BDE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68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6572" y="6620914"/>
            <a:ext cx="233134" cy="2388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58308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D331-8AE5-4F0E-9CFC-78473BBEFFC6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28EF-48FA-4AB0-903E-66CE74BDE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D331-8AE5-4F0E-9CFC-78473BBEFFC6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28EF-48FA-4AB0-903E-66CE74BDE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4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D331-8AE5-4F0E-9CFC-78473BBEFFC6}" type="datetimeFigureOut">
              <a:rPr lang="en-US" smtClean="0"/>
              <a:t>3/19/19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28EF-48FA-4AB0-903E-66CE74BDE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22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D331-8AE5-4F0E-9CFC-78473BBEFFC6}" type="datetimeFigureOut">
              <a:rPr lang="en-US" smtClean="0"/>
              <a:t>3/19/19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28EF-48FA-4AB0-903E-66CE74BDE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8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D331-8AE5-4F0E-9CFC-78473BBEFFC6}" type="datetimeFigureOut">
              <a:rPr lang="en-US" smtClean="0"/>
              <a:t>3/19/19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28EF-48FA-4AB0-903E-66CE74BDE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0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D331-8AE5-4F0E-9CFC-78473BBEFFC6}" type="datetimeFigureOut">
              <a:rPr lang="en-US" smtClean="0"/>
              <a:t>3/19/19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28EF-48FA-4AB0-903E-66CE74BDE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1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D331-8AE5-4F0E-9CFC-78473BBEFFC6}" type="datetimeFigureOut">
              <a:rPr lang="en-US" smtClean="0"/>
              <a:t>3/19/19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28EF-48FA-4AB0-903E-66CE74BDE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D331-8AE5-4F0E-9CFC-78473BBEFFC6}" type="datetimeFigureOut">
              <a:rPr lang="en-US" smtClean="0"/>
              <a:t>3/19/19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28EF-48FA-4AB0-903E-66CE74BDE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FD331-8AE5-4F0E-9CFC-78473BBEFFC6}" type="datetimeFigureOut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C28EF-48FA-4AB0-903E-66CE74BDE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yroms.org/wiki/Regional_Ocean_Modeling_System_(ROM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29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emf"/><Relationship Id="rId11" Type="http://schemas.openxmlformats.org/officeDocument/2006/relationships/package" Target="../embeddings/Microsoft_Word_Document.docx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8.png"/><Relationship Id="rId4" Type="http://schemas.openxmlformats.org/officeDocument/2006/relationships/image" Target="../media/image23.emf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Word_Document.docx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iff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jpg"/><Relationship Id="rId7" Type="http://schemas.openxmlformats.org/officeDocument/2006/relationships/image" Target="../media/image73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72.png"/><Relationship Id="rId4" Type="http://schemas.openxmlformats.org/officeDocument/2006/relationships/image" Target="../media/image71.jpg"/><Relationship Id="rId9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bined_small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05" y="57150"/>
            <a:ext cx="9067800" cy="6800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558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Overview of ROMS</a:t>
            </a:r>
            <a:br>
              <a:rPr lang="en-US" altLang="en-US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n-US" altLang="en-US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Regional Ocean Modeling System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206" y="5909583"/>
            <a:ext cx="1932317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7952" y="6177653"/>
            <a:ext cx="5980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NC State Atmosphere-Ocean-Wave Coupled Model Prediction </a:t>
            </a:r>
          </a:p>
          <a:p>
            <a:r>
              <a:rPr lang="en-US" dirty="0">
                <a:solidFill>
                  <a:srgbClr val="FFFFFF"/>
                </a:solidFill>
              </a:rPr>
              <a:t>for the Northwest Atlantic Ocean</a:t>
            </a:r>
          </a:p>
        </p:txBody>
      </p:sp>
    </p:spTree>
    <p:extLst>
      <p:ext uri="{BB962C8B-B14F-4D97-AF65-F5344CB8AC3E}">
        <p14:creationId xmlns:p14="http://schemas.microsoft.com/office/powerpoint/2010/main" val="3938261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238" y="69659"/>
            <a:ext cx="3440258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ROMS’ </a:t>
            </a:r>
            <a:br>
              <a:rPr lang="en-US" sz="3600" dirty="0"/>
            </a:br>
            <a:r>
              <a:rPr lang="en-US" sz="3600" dirty="0"/>
              <a:t>Vertical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12" y="237955"/>
            <a:ext cx="5104878" cy="6245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1595020"/>
            <a:ext cx="3865312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/>
              <a:buChar char="•"/>
            </a:pPr>
            <a:r>
              <a:rPr lang="en-US" sz="2800" dirty="0"/>
              <a:t>Terrain following.</a:t>
            </a:r>
          </a:p>
          <a:p>
            <a:pPr marL="168275" indent="-168275">
              <a:buFont typeface="Arial"/>
              <a:buChar char="•"/>
            </a:pPr>
            <a:r>
              <a:rPr lang="en-US" sz="2800" dirty="0"/>
              <a:t>Number of vertical grids is constant.</a:t>
            </a:r>
          </a:p>
          <a:p>
            <a:pPr marL="168275" indent="-168275">
              <a:buFont typeface="Arial"/>
              <a:buChar char="•"/>
            </a:pPr>
            <a:r>
              <a:rPr lang="en-US" sz="2800" dirty="0"/>
              <a:t>Stretched.</a:t>
            </a:r>
          </a:p>
          <a:p>
            <a:pPr marL="168275" indent="-168275">
              <a:buFont typeface="Arial"/>
              <a:buChar char="•"/>
            </a:pPr>
            <a:endParaRPr lang="en-US" sz="2800" dirty="0"/>
          </a:p>
          <a:p>
            <a:r>
              <a:rPr lang="en-US" sz="2800" dirty="0"/>
              <a:t>Implications:  </a:t>
            </a:r>
          </a:p>
          <a:p>
            <a:pPr marL="168275" indent="-168275">
              <a:buFont typeface="Arial"/>
              <a:buChar char="•"/>
            </a:pPr>
            <a:r>
              <a:rPr lang="en-US" sz="2800" dirty="0"/>
              <a:t>Can maintain thin layers at surface and near bed.</a:t>
            </a:r>
          </a:p>
          <a:p>
            <a:pPr marL="168275" indent="-168275">
              <a:buFont typeface="Arial"/>
              <a:buChar char="•"/>
            </a:pPr>
            <a:r>
              <a:rPr lang="en-US" sz="2800" dirty="0"/>
              <a:t>Need post-processing to calculate vertical water depths.</a:t>
            </a: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838760" y="6483925"/>
            <a:ext cx="319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Example figure from ROMS wiki</a:t>
            </a:r>
          </a:p>
        </p:txBody>
      </p:sp>
    </p:spTree>
    <p:extLst>
      <p:ext uri="{BB962C8B-B14F-4D97-AF65-F5344CB8AC3E}">
        <p14:creationId xmlns:p14="http://schemas.microsoft.com/office/powerpoint/2010/main" val="3610840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ROMS manual and model background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https://www.myroms.org/wiki/Regional_Ocean_Modeling_System_(ROMS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Shchepetkin</a:t>
            </a:r>
            <a:r>
              <a:rPr lang="en-US" dirty="0"/>
              <a:t>, A. F., and J. C. McWilliams, 2005: The Regional Ocean Modeling System: A split-explicit, free-surface, topography following coordinates ocean model, Ocean </a:t>
            </a:r>
            <a:r>
              <a:rPr lang="en-US" dirty="0" err="1"/>
              <a:t>Modelling</a:t>
            </a:r>
            <a:r>
              <a:rPr lang="en-US" dirty="0"/>
              <a:t>, 9, 347-404.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Modeling Surface Trapped Sediment Plumes: a Sensitivity Study. </a:t>
            </a:r>
            <a:r>
              <a:rPr lang="en-US" dirty="0" err="1"/>
              <a:t>Hyatt,J</a:t>
            </a:r>
            <a:r>
              <a:rPr lang="en-US" dirty="0"/>
              <a:t>., </a:t>
            </a:r>
            <a:r>
              <a:rPr lang="en-US" dirty="0" err="1"/>
              <a:t>Signell</a:t>
            </a:r>
            <a:r>
              <a:rPr lang="en-US" dirty="0"/>
              <a:t>, R., Estuarine and Coastal Modeling (1999), New Orleans, LA, November 3-5.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References</a:t>
            </a:r>
          </a:p>
        </p:txBody>
      </p:sp>
    </p:spTree>
    <p:extLst>
      <p:ext uri="{BB962C8B-B14F-4D97-AF65-F5344CB8AC3E}">
        <p14:creationId xmlns:p14="http://schemas.microsoft.com/office/powerpoint/2010/main" val="2779291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>
            <a:off x="7211" y="533400"/>
            <a:ext cx="12192000" cy="5897044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3956588"/>
            <a:ext cx="11785600" cy="990600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Copperplate"/>
                <a:cs typeface="Copperplate"/>
              </a:rPr>
              <a:t>Ocean eddies,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Copperplate"/>
                <a:cs typeface="Copperplate"/>
              </a:rPr>
              <a:t>submesoscale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Copperplate"/>
                <a:cs typeface="Copperplate"/>
              </a:rPr>
              <a:t> turbulence </a:t>
            </a:r>
            <a:b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Copperplate"/>
                <a:cs typeface="Copperplate"/>
              </a:rPr>
            </a:b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Copperplate"/>
                <a:cs typeface="Copperplate"/>
              </a:rPr>
              <a:t>and vertical transport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00"/>
              </a:solidFill>
              <a:latin typeface="Copperplate"/>
              <a:ea typeface="+mj-ea"/>
              <a:cs typeface="Copperplate"/>
            </a:endParaRPr>
          </a:p>
        </p:txBody>
      </p:sp>
      <p:pic>
        <p:nvPicPr>
          <p:cNvPr id="14340" name="Picture 4" descr="ECOGI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" y="1"/>
            <a:ext cx="2223106" cy="61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1"/>
          <p:cNvSpPr txBox="1">
            <a:spLocks noChangeArrowheads="1"/>
          </p:cNvSpPr>
          <p:nvPr/>
        </p:nvSpPr>
        <p:spPr bwMode="auto">
          <a:xfrm>
            <a:off x="1625600" y="533400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Tw Cen MT" charset="0"/>
              </a:rPr>
              <a:t> </a:t>
            </a:r>
          </a:p>
        </p:txBody>
      </p:sp>
      <p:graphicFrame>
        <p:nvGraphicFramePr>
          <p:cNvPr id="14343" name="7 Objeto"/>
          <p:cNvGraphicFramePr>
            <a:graphicFrameLocks noChangeAspect="1"/>
          </p:cNvGraphicFramePr>
          <p:nvPr/>
        </p:nvGraphicFramePr>
        <p:xfrm>
          <a:off x="52019201" y="152401"/>
          <a:ext cx="5306484" cy="251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" name="CorelDRAW" r:id="rId6" imgW="4279900" imgH="2717800" progId="CorelDraw.Gráfico.9">
                  <p:embed/>
                </p:oleObj>
              </mc:Choice>
              <mc:Fallback>
                <p:oleObj name="CorelDRAW" r:id="rId6" imgW="4279900" imgH="2717800" progId="CorelDraw.Gráfico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19201" y="152401"/>
                        <a:ext cx="5306484" cy="251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4" name="7 Objeto"/>
          <p:cNvGraphicFramePr>
            <a:graphicFrameLocks noChangeAspect="1"/>
          </p:cNvGraphicFramePr>
          <p:nvPr/>
        </p:nvGraphicFramePr>
        <p:xfrm>
          <a:off x="52222401" y="304801"/>
          <a:ext cx="5306484" cy="251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" name="CorelDRAW" r:id="rId8" imgW="4279900" imgH="2717800" progId="CorelDraw.Gráfico.9">
                  <p:embed/>
                </p:oleObj>
              </mc:Choice>
              <mc:Fallback>
                <p:oleObj name="CorelDRAW" r:id="rId8" imgW="4279900" imgH="2717800" progId="CorelDraw.Gráfico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2401" y="304801"/>
                        <a:ext cx="5306484" cy="251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5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0" y="1"/>
            <a:ext cx="670560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301" y="-12891"/>
            <a:ext cx="2397699" cy="96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Rectangle 3"/>
          <p:cNvSpPr>
            <a:spLocks noChangeArrowheads="1"/>
          </p:cNvSpPr>
          <p:nvPr/>
        </p:nvSpPr>
        <p:spPr bwMode="auto">
          <a:xfrm>
            <a:off x="3059727" y="1"/>
            <a:ext cx="64225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b="1" dirty="0">
                <a:solidFill>
                  <a:srgbClr val="1B3742"/>
                </a:solidFill>
                <a:latin typeface="Calibri"/>
                <a:cs typeface="Calibri"/>
              </a:rPr>
              <a:t>Annalisa </a:t>
            </a:r>
            <a:r>
              <a:rPr lang="en-US" sz="2400" b="1" dirty="0" err="1">
                <a:solidFill>
                  <a:srgbClr val="1B3742"/>
                </a:solidFill>
                <a:latin typeface="Calibri"/>
                <a:cs typeface="Calibri"/>
              </a:rPr>
              <a:t>Bracco</a:t>
            </a:r>
            <a:endParaRPr lang="en-US" sz="2400" b="1" dirty="0">
              <a:solidFill>
                <a:srgbClr val="1B3742"/>
              </a:solidFill>
              <a:latin typeface="Calibri"/>
              <a:cs typeface="Calibri"/>
            </a:endParaRPr>
          </a:p>
          <a:p>
            <a:pPr algn="ctr"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b="1" dirty="0">
                <a:solidFill>
                  <a:srgbClr val="1B3742"/>
                </a:solidFill>
                <a:latin typeface="Calibri"/>
                <a:cs typeface="Calibri"/>
              </a:rPr>
              <a:t>School of Earth and Atmospheric Sciences</a:t>
            </a:r>
            <a:endParaRPr lang="en-US" sz="2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4348" name="TextBox 1"/>
          <p:cNvSpPr txBox="1">
            <a:spLocks noChangeArrowheads="1"/>
          </p:cNvSpPr>
          <p:nvPr/>
        </p:nvSpPr>
        <p:spPr bwMode="auto">
          <a:xfrm>
            <a:off x="4371492" y="6488668"/>
            <a:ext cx="32903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003366"/>
                </a:solidFill>
                <a:latin typeface="Calibri"/>
                <a:cs typeface="Calibri"/>
              </a:rPr>
              <a:t>TOR VERGATA| March 19</a:t>
            </a:r>
            <a:r>
              <a:rPr lang="en-US" sz="1800" b="1" baseline="30000" dirty="0">
                <a:solidFill>
                  <a:srgbClr val="003366"/>
                </a:solidFill>
                <a:latin typeface="Calibri"/>
                <a:cs typeface="Calibri"/>
              </a:rPr>
              <a:t>th</a:t>
            </a:r>
            <a:r>
              <a:rPr lang="en-US" sz="1800" b="1" dirty="0">
                <a:solidFill>
                  <a:srgbClr val="003366"/>
                </a:solidFill>
                <a:latin typeface="Calibri"/>
                <a:cs typeface="Calibri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792222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732368" y="107950"/>
            <a:ext cx="10723033" cy="95885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800000"/>
                </a:solidFill>
                <a:latin typeface="Calibri" charset="0"/>
              </a:rPr>
              <a:t>Underlying Research Theme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76400"/>
                <a:ext cx="11176000" cy="4343400"/>
              </a:xfrm>
            </p:spPr>
            <p:txBody>
              <a:bodyPr/>
              <a:lstStyle/>
              <a:p>
                <a:pPr marL="0" indent="0" eaLnBrk="1" hangingPunct="1">
                  <a:lnSpc>
                    <a:spcPct val="73000"/>
                  </a:lnSpc>
                  <a:buNone/>
                </a:pPr>
                <a:r>
                  <a:rPr lang="en-US" sz="2800" dirty="0">
                    <a:solidFill>
                      <a:srgbClr val="11095A"/>
                    </a:solidFill>
                    <a:latin typeface="Tw Cen MT" charset="0"/>
                  </a:rPr>
                  <a:t>Understand the interplay of </a:t>
                </a:r>
                <a:r>
                  <a:rPr lang="en-US" sz="2800" b="1" dirty="0">
                    <a:solidFill>
                      <a:srgbClr val="11095A"/>
                    </a:solidFill>
                    <a:latin typeface="Tw Cen MT" charset="0"/>
                  </a:rPr>
                  <a:t>mesoscale and submesoscale circulations</a:t>
                </a:r>
                <a:r>
                  <a:rPr lang="en-US" sz="2800" dirty="0">
                    <a:solidFill>
                      <a:srgbClr val="11095A"/>
                    </a:solidFill>
                    <a:latin typeface="Tw Cen MT" charset="0"/>
                  </a:rPr>
                  <a:t>, and their </a:t>
                </a:r>
                <a:r>
                  <a:rPr lang="en-US" sz="2800" b="1" dirty="0">
                    <a:solidFill>
                      <a:srgbClr val="11095A"/>
                    </a:solidFill>
                    <a:latin typeface="Tw Cen MT" charset="0"/>
                  </a:rPr>
                  <a:t>seamless impact </a:t>
                </a:r>
                <a:r>
                  <a:rPr lang="en-US" sz="2800" dirty="0">
                    <a:solidFill>
                      <a:srgbClr val="11095A"/>
                    </a:solidFill>
                    <a:latin typeface="Tw Cen MT" charset="0"/>
                  </a:rPr>
                  <a:t>at all temporal scales on the marine ecosystem and climate using modeling and (here indirect) observations</a:t>
                </a:r>
              </a:p>
              <a:p>
                <a:pPr eaLnBrk="1" hangingPunct="1">
                  <a:lnSpc>
                    <a:spcPct val="73000"/>
                  </a:lnSpc>
                </a:pPr>
                <a:endParaRPr lang="en-US" sz="2800" dirty="0">
                  <a:solidFill>
                    <a:srgbClr val="11095A"/>
                  </a:solidFill>
                  <a:latin typeface="Tw Cen MT" charset="0"/>
                </a:endParaRPr>
              </a:p>
              <a:p>
                <a:pPr eaLnBrk="1" hangingPunct="1">
                  <a:lnSpc>
                    <a:spcPct val="73000"/>
                  </a:lnSpc>
                </a:pPr>
                <a:endParaRPr lang="en-US" sz="2800" dirty="0">
                  <a:solidFill>
                    <a:srgbClr val="11095A"/>
                  </a:solidFill>
                  <a:latin typeface="Tw Cen MT" charset="0"/>
                </a:endParaRPr>
              </a:p>
              <a:p>
                <a:pPr eaLnBrk="1" hangingPunct="1">
                  <a:lnSpc>
                    <a:spcPct val="73000"/>
                  </a:lnSpc>
                  <a:buFont typeface="Wingdings" charset="2"/>
                  <a:buChar char="ü"/>
                </a:pPr>
                <a:r>
                  <a:rPr lang="en-US" sz="2800" dirty="0">
                    <a:solidFill>
                      <a:srgbClr val="11095A"/>
                    </a:solidFill>
                    <a:latin typeface="Tw Cen MT" charset="0"/>
                  </a:rPr>
                  <a:t>Ocean mesoscale : 10 km - 300 km; weeks – year </a:t>
                </a:r>
              </a:p>
              <a:p>
                <a:pPr eaLnBrk="1" hangingPunct="1">
                  <a:lnSpc>
                    <a:spcPct val="73000"/>
                  </a:lnSpc>
                  <a:buFont typeface="Wingdings" charset="2"/>
                  <a:buChar char="ü"/>
                </a:pPr>
                <a:r>
                  <a:rPr lang="en-US" sz="2800" dirty="0">
                    <a:solidFill>
                      <a:srgbClr val="11095A"/>
                    </a:solidFill>
                    <a:latin typeface="Tw Cen MT" charset="0"/>
                  </a:rPr>
                  <a:t>Ocean submesoscale: 100m -10km (in this talk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11095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800" dirty="0">
                    <a:solidFill>
                      <a:srgbClr val="11095A"/>
                    </a:solidFill>
                    <a:latin typeface="Tw Cen MT" charset="0"/>
                  </a:rPr>
                  <a:t>1km); hours – days; prominent at vertical boundaries (ML – mixed layer, BBL – bottom boundary layer)</a:t>
                </a:r>
              </a:p>
              <a:p>
                <a:pPr eaLnBrk="1" hangingPunct="1">
                  <a:lnSpc>
                    <a:spcPct val="73000"/>
                  </a:lnSpc>
                </a:pPr>
                <a:endParaRPr lang="en-US" sz="2800" dirty="0">
                  <a:solidFill>
                    <a:srgbClr val="11095A"/>
                  </a:solidFill>
                  <a:latin typeface="Tw Cen MT" charset="0"/>
                </a:endParaRPr>
              </a:p>
            </p:txBody>
          </p:sp>
        </mc:Choice>
        <mc:Fallback xmlns="">
          <p:sp>
            <p:nvSpPr>
              <p:cNvPr id="1638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76400"/>
                <a:ext cx="11176000" cy="4343400"/>
              </a:xfrm>
              <a:blipFill>
                <a:blip r:embed="rId2"/>
                <a:stretch>
                  <a:fillRect l="-1250" t="-3801" r="-1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486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10227014" y="3996640"/>
            <a:ext cx="18517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3366"/>
                </a:solidFill>
                <a:latin typeface="Calibri" charset="0"/>
                <a:cs typeface="Calibri" charset="0"/>
              </a:rPr>
              <a:t>McWilliams, </a:t>
            </a:r>
          </a:p>
          <a:p>
            <a:pPr eaLnBrk="1" hangingPunct="1"/>
            <a:r>
              <a:rPr lang="en-US" sz="1800" dirty="0">
                <a:solidFill>
                  <a:srgbClr val="003366"/>
                </a:solidFill>
                <a:latin typeface="Calibri" charset="0"/>
                <a:cs typeface="Calibri" charset="0"/>
              </a:rPr>
              <a:t>Proc. Royal Soc. A</a:t>
            </a:r>
          </a:p>
          <a:p>
            <a:pPr eaLnBrk="1" hangingPunct="1"/>
            <a:r>
              <a:rPr lang="en-US" sz="1800" dirty="0">
                <a:solidFill>
                  <a:srgbClr val="003366"/>
                </a:solidFill>
                <a:latin typeface="Calibri" charset="0"/>
                <a:cs typeface="Calibri" charset="0"/>
              </a:rPr>
              <a:t> 2016 </a:t>
            </a:r>
          </a:p>
        </p:txBody>
      </p:sp>
      <p:pic>
        <p:nvPicPr>
          <p:cNvPr id="4" name="Picture 3" descr="F1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27" y="891309"/>
            <a:ext cx="8354291" cy="4028661"/>
          </a:xfrm>
          <a:prstGeom prst="rect">
            <a:avLst/>
          </a:prstGeom>
        </p:spPr>
      </p:pic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508000" y="290370"/>
            <a:ext cx="10972800" cy="868362"/>
          </a:xfrm>
          <a:solidFill>
            <a:srgbClr val="FFFFFF"/>
          </a:solidFill>
        </p:spPr>
        <p:txBody>
          <a:bodyPr/>
          <a:lstStyle/>
          <a:p>
            <a:pPr algn="ctr" eaLnBrk="1" hangingPunct="1"/>
            <a:r>
              <a:rPr lang="en-US" sz="2800" b="1" dirty="0">
                <a:solidFill>
                  <a:srgbClr val="800000"/>
                </a:solidFill>
                <a:latin typeface="Calibri" charset="0"/>
              </a:rPr>
              <a:t>The flow of energy in the Ocean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0364" y="5211441"/>
            <a:ext cx="105525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ü"/>
              <a:defRPr/>
            </a:pPr>
            <a:r>
              <a:rPr lang="en-US" sz="2200" dirty="0">
                <a:solidFill>
                  <a:srgbClr val="003366"/>
                </a:solidFill>
                <a:cs typeface="Calibri"/>
              </a:rPr>
              <a:t>Below ~3 km rotation and stratification are still important but are not asymptotically overwhelming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ü"/>
              <a:defRPr/>
            </a:pPr>
            <a:endParaRPr lang="en-US" sz="2200" dirty="0">
              <a:solidFill>
                <a:srgbClr val="003366"/>
              </a:solidFill>
              <a:cs typeface="Calibri"/>
            </a:endParaRP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charset="2"/>
              <a:buChar char="ü"/>
              <a:defRPr/>
            </a:pPr>
            <a:r>
              <a:rPr lang="en-US" sz="2200" dirty="0" err="1">
                <a:solidFill>
                  <a:srgbClr val="003366"/>
                </a:solidFill>
                <a:cs typeface="Calibri"/>
              </a:rPr>
              <a:t>Ageostrophic</a:t>
            </a:r>
            <a:r>
              <a:rPr lang="en-US" sz="2200" dirty="0">
                <a:solidFill>
                  <a:srgbClr val="003366"/>
                </a:solidFill>
                <a:cs typeface="Calibri"/>
              </a:rPr>
              <a:t> motions cannot be neglected near vertical boundaries (surface, bottom)</a:t>
            </a:r>
          </a:p>
        </p:txBody>
      </p:sp>
    </p:spTree>
    <p:extLst>
      <p:ext uri="{BB962C8B-B14F-4D97-AF65-F5344CB8AC3E}">
        <p14:creationId xmlns:p14="http://schemas.microsoft.com/office/powerpoint/2010/main" val="4107486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 txBox="1">
            <a:spLocks noChangeArrowheads="1"/>
          </p:cNvSpPr>
          <p:nvPr/>
        </p:nvSpPr>
        <p:spPr bwMode="auto">
          <a:xfrm>
            <a:off x="203200" y="4572000"/>
            <a:ext cx="434309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200" b="1" dirty="0">
                <a:solidFill>
                  <a:srgbClr val="11095A"/>
                </a:solidFill>
                <a:latin typeface="Calibri"/>
                <a:cs typeface="Calibri"/>
              </a:rPr>
              <a:t>Observations in the Gulf of Mexico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200" dirty="0">
                <a:solidFill>
                  <a:srgbClr val="11095A"/>
                </a:solidFill>
                <a:latin typeface="Calibri"/>
                <a:cs typeface="Calibri"/>
              </a:rPr>
              <a:t>MERCI MCI (Max. </a:t>
            </a:r>
            <a:r>
              <a:rPr lang="en-US" sz="2200" dirty="0" err="1">
                <a:solidFill>
                  <a:srgbClr val="11095A"/>
                </a:solidFill>
                <a:latin typeface="Calibri"/>
                <a:cs typeface="Calibri"/>
              </a:rPr>
              <a:t>Chl</a:t>
            </a:r>
            <a:r>
              <a:rPr lang="en-US" sz="2200" dirty="0">
                <a:solidFill>
                  <a:srgbClr val="11095A"/>
                </a:solidFill>
                <a:latin typeface="Calibri"/>
                <a:cs typeface="Calibri"/>
              </a:rPr>
              <a:t> Intensity) 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2200" dirty="0">
              <a:solidFill>
                <a:srgbClr val="11095A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 err="1">
                <a:solidFill>
                  <a:srgbClr val="11095A"/>
                </a:solidFill>
                <a:latin typeface="Calibri"/>
                <a:cs typeface="Calibri"/>
              </a:rPr>
              <a:t>Sargassum</a:t>
            </a:r>
            <a:r>
              <a:rPr lang="en-US" sz="2000" dirty="0">
                <a:solidFill>
                  <a:srgbClr val="11095A"/>
                </a:solidFill>
                <a:latin typeface="Calibri"/>
                <a:cs typeface="Calibri"/>
              </a:rPr>
              <a:t> lines in 2005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11095A"/>
                </a:solidFill>
                <a:latin typeface="Calibri"/>
                <a:cs typeface="Calibri"/>
              </a:rPr>
              <a:t>(Gower et al., 2006)</a:t>
            </a:r>
            <a:br>
              <a:rPr lang="en-US" sz="2000" dirty="0">
                <a:solidFill>
                  <a:srgbClr val="11095A"/>
                </a:solidFill>
                <a:latin typeface="Calibri"/>
                <a:cs typeface="Calibri"/>
              </a:rPr>
            </a:br>
            <a:endParaRPr lang="en-US" sz="2000" dirty="0">
              <a:solidFill>
                <a:srgbClr val="11095A"/>
              </a:solidFill>
              <a:latin typeface="Calibri"/>
              <a:cs typeface="Calibri"/>
            </a:endParaRPr>
          </a:p>
        </p:txBody>
      </p:sp>
      <p:pic>
        <p:nvPicPr>
          <p:cNvPr id="235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1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1" descr="squa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084" y="0"/>
            <a:ext cx="8336358" cy="699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001168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ChangeArrowheads="1"/>
          </p:cNvSpPr>
          <p:nvPr/>
        </p:nvSpPr>
        <p:spPr bwMode="auto">
          <a:xfrm>
            <a:off x="1016000" y="5715000"/>
            <a:ext cx="1026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  <a:latin typeface="Tahoma" charset="0"/>
            </a:endParaRPr>
          </a:p>
          <a:p>
            <a:pPr algn="ctr"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200" b="1" dirty="0">
                <a:solidFill>
                  <a:srgbClr val="11095A"/>
                </a:solidFill>
                <a:latin typeface="Calibri" charset="0"/>
                <a:cs typeface="Calibri" charset="0"/>
              </a:rPr>
              <a:t>Phytoplankton bloom around Antarctica </a:t>
            </a:r>
          </a:p>
          <a:p>
            <a:pPr algn="ctr"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>
                <a:solidFill>
                  <a:srgbClr val="11095A"/>
                </a:solidFill>
                <a:latin typeface="Calibri"/>
                <a:cs typeface="Calibri"/>
              </a:rPr>
              <a:t>January 15, 2015. </a:t>
            </a:r>
            <a:r>
              <a:rPr lang="en-US" dirty="0" err="1">
                <a:solidFill>
                  <a:srgbClr val="11095A"/>
                </a:solidFill>
                <a:latin typeface="Calibri"/>
                <a:cs typeface="Calibri"/>
              </a:rPr>
              <a:t>Modis</a:t>
            </a:r>
            <a:r>
              <a:rPr lang="en-US" dirty="0">
                <a:solidFill>
                  <a:srgbClr val="11095A"/>
                </a:solidFill>
                <a:latin typeface="Calibri"/>
                <a:cs typeface="Calibri"/>
              </a:rPr>
              <a:t> AQUA</a:t>
            </a:r>
          </a:p>
        </p:txBody>
      </p:sp>
      <p:pic>
        <p:nvPicPr>
          <p:cNvPr id="27650" name="Picture 3" descr="V20150012048.SouthernOcean.hal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5139267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V20150012048.SouthernOcean.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85" y="1"/>
            <a:ext cx="6885516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625600" y="1752600"/>
            <a:ext cx="1524000" cy="0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25600" y="1752600"/>
            <a:ext cx="0" cy="1219200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25600" y="2971800"/>
            <a:ext cx="1524000" cy="0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149600" y="1752600"/>
            <a:ext cx="0" cy="1219200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49377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 descr="IMAG02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2" y="1"/>
            <a:ext cx="8020049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4" descr="IMAG02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4014"/>
            <a:ext cx="9347200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1" y="-228600"/>
            <a:ext cx="324116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sz="2000" b="1" dirty="0">
              <a:solidFill>
                <a:srgbClr val="800000"/>
              </a:solidFill>
              <a:latin typeface="Tahoma" charset="0"/>
            </a:endParaRP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dirty="0">
                <a:solidFill>
                  <a:srgbClr val="11095A"/>
                </a:solidFill>
                <a:latin typeface="Tahoma" charset="0"/>
              </a:rPr>
              <a:t>Photos taken by a commercial 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dirty="0">
                <a:solidFill>
                  <a:srgbClr val="11095A"/>
                </a:solidFill>
                <a:latin typeface="Tahoma" charset="0"/>
              </a:rPr>
              <a:t>airline pilot between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dirty="0">
                <a:solidFill>
                  <a:srgbClr val="11095A"/>
                </a:solidFill>
                <a:latin typeface="Tahoma" charset="0"/>
              </a:rPr>
              <a:t>Canada and Greenland in 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dirty="0">
                <a:solidFill>
                  <a:srgbClr val="11095A"/>
                </a:solidFill>
                <a:latin typeface="Tahoma" charset="0"/>
              </a:rPr>
              <a:t>early April, 2015</a:t>
            </a: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9395670" y="4343722"/>
            <a:ext cx="27963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b="1" dirty="0">
                <a:solidFill>
                  <a:srgbClr val="003366"/>
                </a:solidFill>
                <a:latin typeface="Tahoma" charset="0"/>
              </a:rPr>
              <a:t>The large eddy has a diameter of ~ 200 km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726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1600200"/>
            <a:ext cx="10723033" cy="4343400"/>
          </a:xfrm>
        </p:spPr>
        <p:txBody>
          <a:bodyPr rtlCol="0"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US" dirty="0">
                <a:solidFill>
                  <a:srgbClr val="003366"/>
                </a:solidFill>
                <a:latin typeface="Calibri"/>
                <a:ea typeface="+mn-ea"/>
                <a:cs typeface="Calibri"/>
              </a:rPr>
              <a:t>Limited measurements </a:t>
            </a:r>
            <a:r>
              <a:rPr lang="en-US" sz="2200" dirty="0">
                <a:solidFill>
                  <a:srgbClr val="003366"/>
                </a:solidFill>
                <a:latin typeface="Calibri"/>
                <a:ea typeface="+mn-ea"/>
                <a:cs typeface="Calibri"/>
              </a:rPr>
              <a:t>(in the Gulf of Mexico: </a:t>
            </a:r>
            <a:r>
              <a:rPr lang="en-US" sz="2200" dirty="0" err="1">
                <a:solidFill>
                  <a:srgbClr val="003366"/>
                </a:solidFill>
                <a:latin typeface="Calibri"/>
                <a:ea typeface="+mn-ea"/>
                <a:cs typeface="Calibri"/>
              </a:rPr>
              <a:t>Carthe</a:t>
            </a:r>
            <a:r>
              <a:rPr lang="en-US" sz="2200" dirty="0">
                <a:solidFill>
                  <a:srgbClr val="003366"/>
                </a:solidFill>
                <a:latin typeface="Calibri"/>
                <a:ea typeface="+mn-ea"/>
                <a:cs typeface="Calibri"/>
              </a:rPr>
              <a:t> – </a:t>
            </a:r>
            <a:r>
              <a:rPr lang="en-US" sz="2200" dirty="0" err="1">
                <a:solidFill>
                  <a:srgbClr val="003366"/>
                </a:solidFill>
                <a:latin typeface="Calibri"/>
                <a:ea typeface="+mn-ea"/>
                <a:cs typeface="Calibri"/>
              </a:rPr>
              <a:t>carthe.org</a:t>
            </a:r>
            <a:r>
              <a:rPr lang="en-US" sz="2200" dirty="0">
                <a:solidFill>
                  <a:srgbClr val="003366"/>
                </a:solidFill>
                <a:latin typeface="Calibri"/>
                <a:ea typeface="+mn-ea"/>
                <a:cs typeface="Calibri"/>
              </a:rPr>
              <a:t> – drifter experiments; </a:t>
            </a:r>
            <a:r>
              <a:rPr lang="en-US" sz="2200" dirty="0" err="1">
                <a:solidFill>
                  <a:srgbClr val="003366"/>
                </a:solidFill>
                <a:latin typeface="Calibri"/>
                <a:ea typeface="+mn-ea"/>
                <a:cs typeface="Calibri"/>
              </a:rPr>
              <a:t>Poje</a:t>
            </a:r>
            <a:r>
              <a:rPr lang="en-US" sz="2200" dirty="0">
                <a:solidFill>
                  <a:srgbClr val="003366"/>
                </a:solidFill>
                <a:latin typeface="Calibri"/>
                <a:ea typeface="+mn-ea"/>
                <a:cs typeface="Calibri"/>
              </a:rPr>
              <a:t> et al., 2014; </a:t>
            </a:r>
            <a:r>
              <a:rPr lang="en-US" sz="2200" dirty="0" err="1">
                <a:solidFill>
                  <a:srgbClr val="003366"/>
                </a:solidFill>
                <a:latin typeface="Calibri"/>
                <a:ea typeface="+mn-ea"/>
                <a:cs typeface="Calibri"/>
              </a:rPr>
              <a:t>D’Asaro</a:t>
            </a:r>
            <a:r>
              <a:rPr lang="en-US" sz="2200" dirty="0">
                <a:solidFill>
                  <a:srgbClr val="003366"/>
                </a:solidFill>
                <a:latin typeface="Calibri"/>
                <a:ea typeface="+mn-ea"/>
                <a:cs typeface="Calibri"/>
              </a:rPr>
              <a:t> et al., 2018 PNAS)</a:t>
            </a:r>
          </a:p>
          <a:p>
            <a:pPr marL="320040" indent="-32004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endParaRPr lang="en-US" sz="2200" dirty="0">
              <a:solidFill>
                <a:srgbClr val="003366"/>
              </a:solidFill>
              <a:latin typeface="Calibri"/>
              <a:ea typeface="+mn-ea"/>
              <a:cs typeface="Calibri"/>
            </a:endParaRPr>
          </a:p>
          <a:p>
            <a:pPr marL="320040" indent="-32004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US" dirty="0">
                <a:solidFill>
                  <a:srgbClr val="003366"/>
                </a:solidFill>
                <a:latin typeface="Calibri"/>
                <a:ea typeface="+mn-ea"/>
                <a:cs typeface="Calibri"/>
              </a:rPr>
              <a:t>Most progress through modeling using nested techniques to investigate finer and finer scales</a:t>
            </a:r>
          </a:p>
          <a:p>
            <a:pPr marL="320040" indent="-32004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endParaRPr lang="en-US" dirty="0">
              <a:solidFill>
                <a:srgbClr val="003366"/>
              </a:solidFill>
              <a:latin typeface="Calibri"/>
              <a:ea typeface="+mn-ea"/>
              <a:cs typeface="Calibri"/>
            </a:endParaRPr>
          </a:p>
          <a:p>
            <a:pPr marL="320040" indent="-320040"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US" u="sng" dirty="0">
                <a:solidFill>
                  <a:srgbClr val="003366"/>
                </a:solidFill>
                <a:latin typeface="Calibri"/>
                <a:ea typeface="+mn-ea"/>
                <a:cs typeface="Calibri"/>
              </a:rPr>
              <a:t>Approaching the limits of hydrostatic ocean models </a:t>
            </a:r>
            <a:r>
              <a:rPr lang="en-US" sz="2200" u="sng" dirty="0">
                <a:solidFill>
                  <a:srgbClr val="003366"/>
                </a:solidFill>
                <a:latin typeface="Calibri"/>
                <a:ea typeface="+mn-ea"/>
                <a:cs typeface="Calibri"/>
              </a:rPr>
              <a:t>(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cs typeface="Calibri"/>
              </a:rPr>
              <a:t>Boussinesq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 approx., discretized in sigma-layers, split third-order upwind scheme, harmonic viscosity, linear bottom drag and KPP for vertical mixing parameterization)</a:t>
            </a:r>
          </a:p>
          <a:p>
            <a:pPr marL="320040" indent="-320040"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endParaRPr lang="en-US" u="sng" dirty="0">
              <a:solidFill>
                <a:srgbClr val="003366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268034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573" y="1035919"/>
            <a:ext cx="10866806" cy="642885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dirty="0">
                <a:solidFill>
                  <a:srgbClr val="11095A"/>
                </a:solidFill>
              </a:rPr>
              <a:t> Ocean interior: when a mesoscale circulation induces locally convergence through density gradients           an overturning circulation develops to smooth the density gradients and restore the geostrophic balance</a:t>
            </a:r>
          </a:p>
          <a:p>
            <a:pPr marL="0" indent="0">
              <a:buNone/>
            </a:pPr>
            <a:endParaRPr lang="en-US" dirty="0">
              <a:solidFill>
                <a:srgbClr val="11095A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dirty="0">
                <a:solidFill>
                  <a:srgbClr val="11095A"/>
                </a:solidFill>
              </a:rPr>
              <a:t>Ocean vertical boundaries (</a:t>
            </a:r>
            <a:r>
              <a:rPr lang="en-US" b="1" dirty="0">
                <a:solidFill>
                  <a:srgbClr val="11095A"/>
                </a:solidFill>
              </a:rPr>
              <a:t>surface and bottom</a:t>
            </a:r>
            <a:r>
              <a:rPr lang="en-US" dirty="0">
                <a:solidFill>
                  <a:srgbClr val="11095A"/>
                </a:solidFill>
              </a:rPr>
              <a:t>):  at convergence regions where waters with different densities meet, the overturning circulation is purely horizontal            the convergence of density surfaces accelerates 	     frontogenesis occurs, R</a:t>
            </a:r>
            <a:r>
              <a:rPr lang="en-US" baseline="-25000" dirty="0">
                <a:solidFill>
                  <a:srgbClr val="11095A"/>
                </a:solidFill>
              </a:rPr>
              <a:t>o</a:t>
            </a:r>
            <a:r>
              <a:rPr lang="en-US" dirty="0">
                <a:solidFill>
                  <a:srgbClr val="11095A"/>
                </a:solidFill>
              </a:rPr>
              <a:t> grows, upwelling and downwelling velocities on the sides of the front grow, </a:t>
            </a:r>
            <a:r>
              <a:rPr lang="en-US" dirty="0" err="1">
                <a:solidFill>
                  <a:srgbClr val="11095A"/>
                </a:solidFill>
              </a:rPr>
              <a:t>submesoscale</a:t>
            </a:r>
            <a:r>
              <a:rPr lang="en-US" dirty="0">
                <a:solidFill>
                  <a:srgbClr val="11095A"/>
                </a:solidFill>
              </a:rPr>
              <a:t> instabilities can develop</a:t>
            </a:r>
          </a:p>
          <a:p>
            <a:pPr marL="0" indent="0">
              <a:buNone/>
            </a:pPr>
            <a:endParaRPr lang="en-US" dirty="0">
              <a:solidFill>
                <a:srgbClr val="11095A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11095A"/>
                </a:solidFill>
              </a:rPr>
              <a:t>   </a:t>
            </a:r>
            <a:r>
              <a:rPr lang="en-US" sz="2400" b="1" dirty="0">
                <a:solidFill>
                  <a:srgbClr val="11095A"/>
                </a:solidFill>
              </a:rPr>
              <a:t>See Levy et al., GRL 2012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6683353" y="1675718"/>
            <a:ext cx="703674" cy="1716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396302" y="4233186"/>
            <a:ext cx="703674" cy="1716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0139" y="167531"/>
            <a:ext cx="12205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Why Submesoscale dynamics are prominent near the ocean vertical boundaries?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D25894-B182-2C4F-AED2-D345E1E0FF46}"/>
              </a:ext>
            </a:extLst>
          </p:cNvPr>
          <p:cNvCxnSpPr/>
          <p:nvPr/>
        </p:nvCxnSpPr>
        <p:spPr>
          <a:xfrm flipV="1">
            <a:off x="3972039" y="4593708"/>
            <a:ext cx="703674" cy="1716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312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Ocean (</a:t>
            </a:r>
            <a:r>
              <a:rPr lang="en-US" dirty="0" err="1"/>
              <a:t>vs</a:t>
            </a:r>
            <a:r>
              <a:rPr lang="en-US" dirty="0"/>
              <a:t> Atmospheric)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64" y="1417638"/>
            <a:ext cx="9712036" cy="52879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Ocean </a:t>
            </a:r>
            <a:r>
              <a:rPr lang="en-US" sz="1800" dirty="0" err="1">
                <a:solidFill>
                  <a:schemeClr val="tx2"/>
                </a:solidFill>
              </a:rPr>
              <a:t>modellers</a:t>
            </a:r>
            <a:r>
              <a:rPr lang="en-US" sz="1800" dirty="0">
                <a:solidFill>
                  <a:schemeClr val="tx2"/>
                </a:solidFill>
              </a:rPr>
              <a:t> have it both easy and hard compared to their atmospheric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counterparts: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• the ocean is (nearly) incompressible: water in ~ water out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• the ocean is strongly stratified: horizontal processes dominate over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vertical ones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• no change of state of seawater: just form ice when T &lt; -1.8</a:t>
            </a:r>
            <a:r>
              <a:rPr lang="en-US" sz="1800" baseline="30000" dirty="0">
                <a:solidFill>
                  <a:schemeClr val="tx2"/>
                </a:solidFill>
              </a:rPr>
              <a:t>o</a:t>
            </a:r>
            <a:r>
              <a:rPr lang="en-US" sz="1800" dirty="0">
                <a:solidFill>
                  <a:schemeClr val="tx2"/>
                </a:solidFill>
              </a:rPr>
              <a:t>C</a:t>
            </a: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800" dirty="0"/>
              <a:t>BUT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800000"/>
                </a:solidFill>
              </a:rPr>
              <a:t>• domain geometry is complex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800000"/>
                </a:solidFill>
              </a:rPr>
              <a:t>• lateral boundary conditions are required and poorly constrained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800000"/>
                </a:solidFill>
              </a:rPr>
              <a:t>• ocean eddies are smaller than atmospheric vortices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800000"/>
                </a:solidFill>
              </a:rPr>
              <a:t>• the spin-up time is longer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800000"/>
                </a:solidFill>
              </a:rPr>
              <a:t>• there are far fewer observations for validation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262" y="1930400"/>
            <a:ext cx="398716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97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5"/>
          <p:cNvSpPr>
            <a:spLocks noGrp="1"/>
          </p:cNvSpPr>
          <p:nvPr>
            <p:ph type="title"/>
          </p:nvPr>
        </p:nvSpPr>
        <p:spPr>
          <a:xfrm>
            <a:off x="203200" y="211995"/>
            <a:ext cx="7985642" cy="958724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sz="3000" b="1" dirty="0">
                <a:solidFill>
                  <a:srgbClr val="800000"/>
                </a:solidFill>
                <a:latin typeface="Tw Cen MT" charset="0"/>
                <a:cs typeface="Calibri" charset="0"/>
              </a:rPr>
              <a:t>1. </a:t>
            </a:r>
            <a:r>
              <a:rPr lang="en-US" sz="3000" b="1" dirty="0">
                <a:solidFill>
                  <a:srgbClr val="800000"/>
                </a:solidFill>
                <a:latin typeface="Calibri"/>
                <a:cs typeface="Calibri"/>
              </a:rPr>
              <a:t>PATTERN FORMATION AND SUBMESOSCALES:</a:t>
            </a:r>
            <a:br>
              <a:rPr lang="en-US" sz="3000" b="1" dirty="0">
                <a:solidFill>
                  <a:srgbClr val="800000"/>
                </a:solidFill>
                <a:latin typeface="Calibri"/>
                <a:cs typeface="Calibri"/>
              </a:rPr>
            </a:br>
            <a:r>
              <a:rPr lang="en-US" sz="3000" b="1" dirty="0">
                <a:solidFill>
                  <a:srgbClr val="800000"/>
                </a:solidFill>
                <a:latin typeface="Calibri"/>
                <a:cs typeface="Calibri"/>
              </a:rPr>
              <a:t>horizontal mixing and oil dispersion</a:t>
            </a:r>
          </a:p>
        </p:txBody>
      </p:sp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255323" y="1379482"/>
            <a:ext cx="11582400" cy="523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600" dirty="0">
                <a:solidFill>
                  <a:srgbClr val="11095A"/>
                </a:solidFill>
                <a:latin typeface="Calibri"/>
                <a:cs typeface="Calibri"/>
              </a:rPr>
              <a:t>At the surface                          only. Immediately below  Ekman term (due to wind forcing), </a:t>
            </a:r>
            <a:r>
              <a:rPr lang="en-US" sz="2600" dirty="0" err="1">
                <a:solidFill>
                  <a:srgbClr val="11095A"/>
                </a:solidFill>
                <a:latin typeface="Calibri"/>
                <a:cs typeface="Calibri"/>
              </a:rPr>
              <a:t>ageostrophic</a:t>
            </a:r>
            <a:r>
              <a:rPr lang="en-US" sz="2600" dirty="0">
                <a:solidFill>
                  <a:srgbClr val="11095A"/>
                </a:solidFill>
                <a:latin typeface="Calibri"/>
                <a:cs typeface="Calibri"/>
              </a:rPr>
              <a:t>  contributions, stretching and tilting terms reach their max values</a:t>
            </a:r>
            <a:r>
              <a:rPr lang="en-US" sz="1800" dirty="0">
                <a:solidFill>
                  <a:srgbClr val="11095A"/>
                </a:solidFill>
                <a:latin typeface="Calibri"/>
                <a:cs typeface="Calibri"/>
              </a:rPr>
              <a:t> (</a:t>
            </a:r>
            <a:r>
              <a:rPr lang="en-US" sz="1800" dirty="0" err="1">
                <a:solidFill>
                  <a:srgbClr val="11095A"/>
                </a:solidFill>
                <a:latin typeface="Calibri"/>
                <a:cs typeface="Calibri"/>
              </a:rPr>
              <a:t>Koszalka</a:t>
            </a:r>
            <a:r>
              <a:rPr lang="en-US" sz="1800" dirty="0">
                <a:solidFill>
                  <a:srgbClr val="11095A"/>
                </a:solidFill>
                <a:latin typeface="Calibri"/>
                <a:cs typeface="Calibri"/>
              </a:rPr>
              <a:t>, Bracco et al., JGR 2009)</a:t>
            </a:r>
            <a:endParaRPr lang="en-US" sz="2600" dirty="0">
              <a:solidFill>
                <a:srgbClr val="11095A"/>
              </a:solidFill>
              <a:latin typeface="Calibri"/>
              <a:cs typeface="Calibri"/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2600" dirty="0">
              <a:solidFill>
                <a:srgbClr val="11095A"/>
              </a:solidFill>
              <a:latin typeface="Calibri"/>
              <a:cs typeface="Calibri"/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600" dirty="0">
                <a:solidFill>
                  <a:srgbClr val="11095A"/>
                </a:solidFill>
                <a:latin typeface="Calibri"/>
                <a:cs typeface="Calibri"/>
              </a:rPr>
              <a:t>                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600" dirty="0">
                <a:solidFill>
                  <a:srgbClr val="11095A"/>
                </a:solidFill>
                <a:latin typeface="Calibri"/>
                <a:cs typeface="Calibri"/>
              </a:rPr>
              <a:t>            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600" dirty="0">
                <a:solidFill>
                  <a:srgbClr val="11095A"/>
                </a:solidFill>
                <a:latin typeface="Calibri"/>
                <a:cs typeface="Calibri"/>
              </a:rPr>
              <a:t>       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600" dirty="0">
                <a:solidFill>
                  <a:srgbClr val="11095A"/>
                </a:solidFill>
                <a:latin typeface="Calibri"/>
                <a:cs typeface="Calibri"/>
              </a:rPr>
              <a:t>           max lateral convergence: 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2800" dirty="0">
              <a:solidFill>
                <a:srgbClr val="11095A"/>
              </a:solidFill>
              <a:latin typeface="Calibri"/>
              <a:cs typeface="Calibri"/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>
                <a:solidFill>
                  <a:srgbClr val="11095A"/>
                </a:solidFill>
                <a:latin typeface="Calibri"/>
                <a:cs typeface="Calibri"/>
              </a:rPr>
              <a:t>  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>
                <a:solidFill>
                  <a:srgbClr val="11095A"/>
                </a:solidFill>
                <a:latin typeface="Calibri"/>
                <a:cs typeface="Calibri"/>
              </a:rPr>
              <a:t>                   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>
                <a:solidFill>
                  <a:srgbClr val="11095A"/>
                </a:solidFill>
                <a:latin typeface="Calibri"/>
                <a:cs typeface="Calibri"/>
              </a:rPr>
              <a:t>                     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>
                <a:solidFill>
                  <a:srgbClr val="11095A"/>
                </a:solidFill>
                <a:latin typeface="Calibri"/>
                <a:cs typeface="Calibri"/>
              </a:rPr>
              <a:t>                        </a:t>
            </a:r>
            <a:r>
              <a:rPr lang="en-US" sz="2600" b="1" dirty="0">
                <a:solidFill>
                  <a:srgbClr val="11095A"/>
                </a:solidFill>
                <a:latin typeface="Calibri"/>
                <a:cs typeface="Calibri"/>
              </a:rPr>
              <a:t>frontogenesis – but needs density gradients</a:t>
            </a: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258433"/>
              </p:ext>
            </p:extLst>
          </p:nvPr>
        </p:nvGraphicFramePr>
        <p:xfrm>
          <a:off x="2500530" y="1243996"/>
          <a:ext cx="1243243" cy="704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" name="Equation" r:id="rId3" imgW="520700" imgH="393700" progId="Equation.3">
                  <p:embed/>
                </p:oleObj>
              </mc:Choice>
              <mc:Fallback>
                <p:oleObj name="Equation" r:id="rId3" imgW="520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530" y="1243996"/>
                        <a:ext cx="1243243" cy="704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380770"/>
              </p:ext>
            </p:extLst>
          </p:nvPr>
        </p:nvGraphicFramePr>
        <p:xfrm>
          <a:off x="1108515" y="3432868"/>
          <a:ext cx="30654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" name="Equation" r:id="rId5" imgW="1117600" imgH="266700" progId="Equation.DSMT4">
                  <p:embed/>
                </p:oleObj>
              </mc:Choice>
              <mc:Fallback>
                <p:oleObj name="Equation" r:id="rId5" imgW="11176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515" y="3432868"/>
                        <a:ext cx="30654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ight Arrow 9"/>
          <p:cNvSpPr/>
          <p:nvPr/>
        </p:nvSpPr>
        <p:spPr>
          <a:xfrm rot="5400000">
            <a:off x="2759916" y="3007164"/>
            <a:ext cx="609600" cy="1706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graphicFrame>
        <p:nvGraphicFramePr>
          <p:cNvPr id="225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206176"/>
              </p:ext>
            </p:extLst>
          </p:nvPr>
        </p:nvGraphicFramePr>
        <p:xfrm>
          <a:off x="1833455" y="4752434"/>
          <a:ext cx="2432051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1" name="Equation" r:id="rId7" imgW="939800" imgH="431800" progId="Equation.DSMT4">
                  <p:embed/>
                </p:oleObj>
              </mc:Choice>
              <mc:Fallback>
                <p:oleObj name="Equation" r:id="rId7" imgW="9398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3455" y="4752434"/>
                        <a:ext cx="2432051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>
          <a:xfrm rot="5400000">
            <a:off x="2853354" y="5804022"/>
            <a:ext cx="459251" cy="20010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101" y="2662622"/>
            <a:ext cx="5434899" cy="234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253" y="415517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1095A"/>
                </a:solidFill>
              </a:rPr>
              <a:t>10</a:t>
            </a:r>
            <a:r>
              <a:rPr lang="en-US" baseline="30000" dirty="0">
                <a:solidFill>
                  <a:srgbClr val="11095A"/>
                </a:solidFill>
              </a:rPr>
              <a:t>-5</a:t>
            </a:r>
            <a:r>
              <a:rPr lang="en-US" dirty="0">
                <a:solidFill>
                  <a:srgbClr val="11095A"/>
                </a:solidFill>
              </a:rPr>
              <a:t>s</a:t>
            </a:r>
            <a:r>
              <a:rPr lang="en-US" baseline="30000" dirty="0">
                <a:solidFill>
                  <a:srgbClr val="11095A"/>
                </a:solidFill>
              </a:rPr>
              <a:t>-1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0377" y="2705382"/>
            <a:ext cx="1776089" cy="14819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87307" y="4316078"/>
            <a:ext cx="1911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1095A"/>
                </a:solidFill>
              </a:rPr>
              <a:t>Zhong</a:t>
            </a:r>
            <a:r>
              <a:rPr lang="en-US" dirty="0">
                <a:solidFill>
                  <a:srgbClr val="11095A"/>
                </a:solidFill>
              </a:rPr>
              <a:t> et al., 2012</a:t>
            </a:r>
          </a:p>
          <a:p>
            <a:endParaRPr lang="en-US" sz="1200" dirty="0">
              <a:solidFill>
                <a:srgbClr val="11095A"/>
              </a:solidFill>
            </a:endParaRPr>
          </a:p>
          <a:p>
            <a:endParaRPr lang="en-US" dirty="0">
              <a:solidFill>
                <a:srgbClr val="11095A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73310" y="4314475"/>
            <a:ext cx="609600" cy="203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57460" y="4816684"/>
            <a:ext cx="32984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graphicFrame>
        <p:nvGraphicFramePr>
          <p:cNvPr id="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545630"/>
              </p:ext>
            </p:extLst>
          </p:nvPr>
        </p:nvGraphicFramePr>
        <p:xfrm>
          <a:off x="8922383" y="5694432"/>
          <a:ext cx="1987857" cy="626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2" name="Document" r:id="rId11" imgW="1409648" imgH="444484" progId="Word.Document.12">
                  <p:embed/>
                </p:oleObj>
              </mc:Choice>
              <mc:Fallback>
                <p:oleObj name="Document" r:id="rId11" imgW="1409648" imgH="44448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2383" y="5694432"/>
                        <a:ext cx="1987857" cy="6268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9772" y="6415081"/>
            <a:ext cx="3577951" cy="30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10918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ED887-EFF3-0947-A43B-BA94FE01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67" y="168178"/>
            <a:ext cx="10515600" cy="64774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840604"/>
                </a:solidFill>
                <a:latin typeface="+mn-lt"/>
              </a:rPr>
              <a:t>SEASONAL</a:t>
            </a:r>
            <a:r>
              <a:rPr lang="en-US" sz="3000" b="1" dirty="0">
                <a:solidFill>
                  <a:srgbClr val="840604"/>
                </a:solidFill>
              </a:rPr>
              <a:t> </a:t>
            </a:r>
            <a:r>
              <a:rPr lang="en-US" sz="2800" b="1" dirty="0">
                <a:solidFill>
                  <a:srgbClr val="840604"/>
                </a:solidFill>
                <a:latin typeface="+mn-lt"/>
              </a:rPr>
              <a:t>DEPENDENCE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856B4-60A5-BF48-8EF1-95B694FCA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34" y="1016577"/>
            <a:ext cx="9532465" cy="555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89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609600" y="11114"/>
            <a:ext cx="10972800" cy="827087"/>
          </a:xfrm>
        </p:spPr>
        <p:txBody>
          <a:bodyPr/>
          <a:lstStyle/>
          <a:p>
            <a:r>
              <a:rPr lang="en-US" sz="3200" b="1" dirty="0">
                <a:solidFill>
                  <a:srgbClr val="800000"/>
                </a:solidFill>
                <a:latin typeface="Calibri" charset="0"/>
              </a:rPr>
              <a:t>Instabilities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920734"/>
            <a:ext cx="10972800" cy="5399737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2400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Four classes of instabilities generally implicated, often developing at fronts:</a:t>
            </a:r>
          </a:p>
          <a:p>
            <a:pPr marL="0" indent="0">
              <a:buFont typeface="Arial" charset="0"/>
              <a:buNone/>
              <a:defRPr/>
            </a:pPr>
            <a:endParaRPr lang="en-US" sz="2400" dirty="0">
              <a:solidFill>
                <a:srgbClr val="11095A"/>
              </a:solidFill>
              <a:latin typeface="Calibri"/>
              <a:ea typeface="宋体"/>
              <a:cs typeface="Calibri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200" b="1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Mixed-layer instability (MLI)</a:t>
            </a:r>
            <a:r>
              <a:rPr lang="en-US" sz="2200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: </a:t>
            </a:r>
            <a:r>
              <a:rPr lang="en-US" sz="2200" dirty="0" err="1">
                <a:solidFill>
                  <a:srgbClr val="11095A"/>
                </a:solidFill>
                <a:latin typeface="Calibri"/>
                <a:cs typeface="Calibri"/>
              </a:rPr>
              <a:t>ageostrophic</a:t>
            </a:r>
            <a:r>
              <a:rPr lang="en-US" sz="2200" dirty="0">
                <a:solidFill>
                  <a:srgbClr val="11095A"/>
                </a:solidFill>
                <a:latin typeface="Calibri"/>
                <a:cs typeface="Calibri"/>
              </a:rPr>
              <a:t> baroclinic instability that acts to constantly re-stratify the mixed-layer and develops at the scale of the local deformation radius. APE is needed, </a:t>
            </a:r>
            <a:r>
              <a:rPr lang="en-US" sz="2200" b="1" i="1" dirty="0">
                <a:solidFill>
                  <a:srgbClr val="11095A"/>
                </a:solidFill>
                <a:latin typeface="Calibri"/>
                <a:cs typeface="Calibri"/>
              </a:rPr>
              <a:t>strong seasonal cycling </a:t>
            </a:r>
            <a:r>
              <a:rPr lang="en-US" sz="2200" b="1" dirty="0">
                <a:solidFill>
                  <a:srgbClr val="11095A"/>
                </a:solidFill>
                <a:latin typeface="Calibri"/>
                <a:cs typeface="Calibri"/>
              </a:rPr>
              <a:t>(parameterization available)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200" b="1" dirty="0">
              <a:solidFill>
                <a:srgbClr val="11095A"/>
              </a:solidFill>
              <a:latin typeface="Calibri"/>
              <a:cs typeface="Calibri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200" b="1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Gravitational instability</a:t>
            </a:r>
            <a:r>
              <a:rPr lang="en-US" sz="2200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: may occur whenever the buoyancy frequency </a:t>
            </a:r>
            <a:r>
              <a:rPr lang="en-US" sz="2200" i="1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N</a:t>
            </a:r>
            <a:r>
              <a:rPr lang="en-US" sz="2200" baseline="30000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2 </a:t>
            </a:r>
            <a:r>
              <a:rPr lang="en-US" sz="2200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changes sign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200" dirty="0">
              <a:solidFill>
                <a:srgbClr val="11095A"/>
              </a:solidFill>
              <a:latin typeface="Calibri"/>
              <a:ea typeface="宋体"/>
              <a:cs typeface="Calibri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200" b="1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Symmetric instability (SI)</a:t>
            </a:r>
            <a:r>
              <a:rPr lang="en-US" sz="2200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: a change in sign of </a:t>
            </a:r>
            <a:r>
              <a:rPr lang="en-US" sz="2200" dirty="0" err="1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Ertel</a:t>
            </a:r>
            <a:r>
              <a:rPr lang="en-US" sz="2200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 potential vorticity (EPV) is needed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200" dirty="0">
              <a:solidFill>
                <a:srgbClr val="11095A"/>
              </a:solidFill>
              <a:latin typeface="Calibri"/>
              <a:ea typeface="宋体"/>
              <a:cs typeface="Calibri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200" b="1" dirty="0" err="1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ageostrophic</a:t>
            </a:r>
            <a:r>
              <a:rPr lang="en-US" sz="2200" b="1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 anticyclonic instability (AAI)</a:t>
            </a:r>
            <a:r>
              <a:rPr lang="en-US" sz="2200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: a change in sign of (</a:t>
            </a:r>
            <a:r>
              <a:rPr lang="en-US" sz="2200" i="1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A</a:t>
            </a:r>
            <a:r>
              <a:rPr lang="en-US" sz="2200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-</a:t>
            </a:r>
            <a:r>
              <a:rPr lang="en-US" sz="2200" i="1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S</a:t>
            </a:r>
            <a:r>
              <a:rPr lang="en-US" sz="2200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) where </a:t>
            </a:r>
            <a:r>
              <a:rPr lang="en-US" sz="2200" i="1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A</a:t>
            </a:r>
            <a:r>
              <a:rPr lang="en-US" sz="2200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 is absolute vorticity</a:t>
            </a:r>
            <a:r>
              <a:rPr lang="en-US" sz="2200" i="1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 </a:t>
            </a:r>
            <a:r>
              <a:rPr lang="en-US" sz="2200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defined as </a:t>
            </a:r>
            <a:r>
              <a:rPr lang="en-US" sz="2200" i="1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A=</a:t>
            </a:r>
            <a:r>
              <a:rPr lang="en-US" sz="2200" i="1" dirty="0" err="1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f+ζ</a:t>
            </a:r>
            <a:r>
              <a:rPr lang="en-US" sz="2200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 and </a:t>
            </a:r>
            <a:r>
              <a:rPr lang="en-US" sz="2200" i="1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S</a:t>
            </a:r>
            <a:r>
              <a:rPr lang="en-US" sz="2200" dirty="0">
                <a:solidFill>
                  <a:srgbClr val="11095A"/>
                </a:solidFill>
                <a:latin typeface="Calibri"/>
                <a:ea typeface="宋体"/>
                <a:cs typeface="Calibri"/>
              </a:rPr>
              <a:t> is strain rate is required</a:t>
            </a:r>
            <a:endParaRPr lang="en-US" sz="2200" dirty="0">
              <a:solidFill>
                <a:srgbClr val="11095A"/>
              </a:solidFill>
              <a:latin typeface="Calibri"/>
              <a:cs typeface="Calibri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882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ED887-EFF3-0947-A43B-BA94FE01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67" y="168178"/>
            <a:ext cx="10515600" cy="64774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840604"/>
                </a:solidFill>
                <a:latin typeface="+mn-lt"/>
              </a:rPr>
              <a:t>DENSITY GRADIENTS</a:t>
            </a:r>
            <a:r>
              <a:rPr lang="en-US" sz="3000" b="1" dirty="0">
                <a:solidFill>
                  <a:srgbClr val="840604"/>
                </a:solidFill>
              </a:rPr>
              <a:t> </a:t>
            </a:r>
            <a:r>
              <a:rPr lang="en-US" sz="2800" b="1" dirty="0">
                <a:solidFill>
                  <a:srgbClr val="840604"/>
                </a:solidFill>
                <a:latin typeface="+mn-lt"/>
              </a:rPr>
              <a:t>DEPENDENCE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1BB56-6F76-BB46-B7DC-C2122EE732A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2" y="815927"/>
            <a:ext cx="10508566" cy="575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10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817033" y="228600"/>
            <a:ext cx="10871200" cy="990600"/>
          </a:xfrm>
        </p:spPr>
        <p:txBody>
          <a:bodyPr/>
          <a:lstStyle/>
          <a:p>
            <a:pPr eaLnBrk="1" hangingPunct="1"/>
            <a:r>
              <a:rPr lang="en-US" sz="2800" b="1">
                <a:solidFill>
                  <a:srgbClr val="800000"/>
                </a:solidFill>
                <a:latin typeface="Tw Cen MT" charset="0"/>
              </a:rPr>
              <a:t>IN THE ABSENCE OF RIVER INPUT</a:t>
            </a:r>
          </a:p>
        </p:txBody>
      </p:sp>
      <p:pic>
        <p:nvPicPr>
          <p:cNvPr id="3174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3798277"/>
            <a:ext cx="4127217" cy="263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2" y="1447800"/>
            <a:ext cx="5909482" cy="498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6299200" y="1828800"/>
            <a:ext cx="2819176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tx1"/>
                </a:solidFill>
                <a:latin typeface="Tahoma" charset="0"/>
              </a:rPr>
              <a:t>AUG 2010 with river input</a:t>
            </a:r>
          </a:p>
        </p:txBody>
      </p:sp>
      <p:sp>
        <p:nvSpPr>
          <p:cNvPr id="31750" name="TextBox 8"/>
          <p:cNvSpPr txBox="1">
            <a:spLocks noChangeArrowheads="1"/>
          </p:cNvSpPr>
          <p:nvPr/>
        </p:nvSpPr>
        <p:spPr bwMode="auto">
          <a:xfrm>
            <a:off x="6286218" y="4092526"/>
            <a:ext cx="3150434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tx1"/>
                </a:solidFill>
                <a:latin typeface="Tahoma" charset="0"/>
              </a:rPr>
              <a:t>AUG 2010 without river input</a:t>
            </a: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9855200" y="6488114"/>
            <a:ext cx="15953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charset="0"/>
                <a:cs typeface="Calibri" charset="0"/>
              </a:rPr>
              <a:t>10</a:t>
            </a:r>
            <a:r>
              <a:rPr lang="en-US" baseline="30000">
                <a:latin typeface="Calibri" charset="0"/>
                <a:cs typeface="Calibri" charset="0"/>
              </a:rPr>
              <a:t>-14</a:t>
            </a:r>
            <a:r>
              <a:rPr lang="en-US">
                <a:latin typeface="Calibri" charset="0"/>
                <a:cs typeface="Calibri" charset="0"/>
              </a:rPr>
              <a:t> kg</a:t>
            </a:r>
            <a:r>
              <a:rPr lang="en-US" baseline="30000">
                <a:latin typeface="Calibri" charset="0"/>
                <a:cs typeface="Calibri" charset="0"/>
              </a:rPr>
              <a:t>2</a:t>
            </a:r>
            <a:r>
              <a:rPr lang="en-US">
                <a:latin typeface="Calibri" charset="0"/>
                <a:cs typeface="Calibri" charset="0"/>
              </a:rPr>
              <a:t> m</a:t>
            </a:r>
            <a:r>
              <a:rPr lang="en-US" baseline="30000">
                <a:latin typeface="Calibri" charset="0"/>
                <a:cs typeface="Calibri" charset="0"/>
              </a:rPr>
              <a:t>-8</a:t>
            </a:r>
            <a:r>
              <a:rPr lang="en-US">
                <a:latin typeface="Calibri" charset="0"/>
                <a:cs typeface="Calibri" charset="0"/>
              </a:rPr>
              <a:t> s</a:t>
            </a:r>
            <a:r>
              <a:rPr lang="en-US" baseline="30000">
                <a:latin typeface="Calibri" charset="0"/>
                <a:cs typeface="Calibri" charset="0"/>
              </a:rPr>
              <a:t>-1</a:t>
            </a:r>
            <a:endParaRPr lang="en-US">
              <a:latin typeface="Calibri" charset="0"/>
              <a:cs typeface="Calibri" charset="0"/>
            </a:endParaRPr>
          </a:p>
        </p:txBody>
      </p:sp>
      <p:sp>
        <p:nvSpPr>
          <p:cNvPr id="31752" name="TextBox 10"/>
          <p:cNvSpPr txBox="1">
            <a:spLocks noChangeArrowheads="1"/>
          </p:cNvSpPr>
          <p:nvPr/>
        </p:nvSpPr>
        <p:spPr bwMode="auto">
          <a:xfrm>
            <a:off x="8839200" y="1295401"/>
            <a:ext cx="3513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  <a:latin typeface="Tahoma" charset="0"/>
              </a:rPr>
              <a:t>F</a:t>
            </a:r>
          </a:p>
        </p:txBody>
      </p:sp>
      <p:pic>
        <p:nvPicPr>
          <p:cNvPr id="3175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00" y="1204669"/>
            <a:ext cx="3781300" cy="243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-1" y="6519862"/>
            <a:ext cx="461420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tx1"/>
                </a:solidFill>
                <a:latin typeface="Tahoma" charset="0"/>
              </a:rPr>
              <a:t>Luo et al., 2016 (see also </a:t>
            </a:r>
            <a:r>
              <a:rPr lang="en-US" sz="1600" dirty="0" err="1">
                <a:solidFill>
                  <a:schemeClr val="tx1"/>
                </a:solidFill>
                <a:latin typeface="Tahoma" charset="0"/>
              </a:rPr>
              <a:t>Barkan</a:t>
            </a:r>
            <a:r>
              <a:rPr lang="en-US" sz="1600" dirty="0">
                <a:solidFill>
                  <a:schemeClr val="tx1"/>
                </a:solidFill>
                <a:latin typeface="Tahoma" charset="0"/>
              </a:rPr>
              <a:t> et al., 2017)</a:t>
            </a:r>
          </a:p>
        </p:txBody>
      </p:sp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56524157-127E-8C4C-9B6E-1BA0DD0DD4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775073"/>
              </p:ext>
            </p:extLst>
          </p:nvPr>
        </p:nvGraphicFramePr>
        <p:xfrm>
          <a:off x="7528591" y="746972"/>
          <a:ext cx="2902985" cy="915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Document" r:id="rId6" imgW="1409648" imgH="444484" progId="Word.Document.12">
                  <p:embed/>
                </p:oleObj>
              </mc:Choice>
              <mc:Fallback>
                <p:oleObj name="Document" r:id="rId6" imgW="1409648" imgH="444484" progId="Word.Document.12">
                  <p:embed/>
                  <p:pic>
                    <p:nvPicPr>
                      <p:cNvPr id="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8591" y="746972"/>
                        <a:ext cx="2902985" cy="9153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2078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Deepwater-Horizon-oil-spill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2226"/>
            <a:ext cx="11684000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6"/>
          <p:cNvSpPr txBox="1">
            <a:spLocks noChangeArrowheads="1"/>
          </p:cNvSpPr>
          <p:nvPr/>
        </p:nvSpPr>
        <p:spPr bwMode="auto">
          <a:xfrm>
            <a:off x="812801" y="6472238"/>
            <a:ext cx="40968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b="1" dirty="0">
                <a:solidFill>
                  <a:srgbClr val="11095A"/>
                </a:solidFill>
                <a:latin typeface="Calibri" charset="0"/>
                <a:cs typeface="Calibri" charset="0"/>
              </a:rPr>
              <a:t>The 2010 </a:t>
            </a:r>
            <a:r>
              <a:rPr lang="en-US" sz="2000" b="1" dirty="0" err="1">
                <a:solidFill>
                  <a:srgbClr val="11095A"/>
                </a:solidFill>
                <a:latin typeface="Calibri" charset="0"/>
                <a:cs typeface="Calibri" charset="0"/>
              </a:rPr>
              <a:t>Deepwater</a:t>
            </a:r>
            <a:r>
              <a:rPr lang="en-US" sz="2000" b="1" dirty="0">
                <a:solidFill>
                  <a:srgbClr val="11095A"/>
                </a:solidFill>
                <a:latin typeface="Calibri" charset="0"/>
                <a:cs typeface="Calibri" charset="0"/>
              </a:rPr>
              <a:t> Horizon oil spill</a:t>
            </a:r>
          </a:p>
        </p:txBody>
      </p:sp>
    </p:spTree>
    <p:extLst>
      <p:ext uri="{BB962C8B-B14F-4D97-AF65-F5344CB8AC3E}">
        <p14:creationId xmlns:p14="http://schemas.microsoft.com/office/powerpoint/2010/main" val="1558376063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marmara_oli_20015137_l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203201" y="6172201"/>
            <a:ext cx="59045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11095A"/>
                </a:solidFill>
                <a:latin typeface="Calibri"/>
                <a:cs typeface="Calibri"/>
              </a:rPr>
              <a:t>Sea of Marmara,  Operational Land Imager on the Landsat 8</a:t>
            </a:r>
          </a:p>
          <a:p>
            <a:pPr eaLnBrk="1" hangingPunct="1"/>
            <a:r>
              <a:rPr lang="en-US" sz="1800" dirty="0">
                <a:solidFill>
                  <a:srgbClr val="11095A"/>
                </a:solidFill>
                <a:latin typeface="Calibri"/>
                <a:cs typeface="Calibri"/>
              </a:rPr>
              <a:t>Phytoplankton bloom on May 17, 2015 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528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784" y="1431505"/>
            <a:ext cx="8560259" cy="480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6"/>
          <p:cNvSpPr txBox="1">
            <a:spLocks noChangeArrowheads="1"/>
          </p:cNvSpPr>
          <p:nvPr/>
        </p:nvSpPr>
        <p:spPr bwMode="auto">
          <a:xfrm>
            <a:off x="3597584" y="6488668"/>
            <a:ext cx="42812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11095A"/>
                </a:solidFill>
                <a:latin typeface="Calibri"/>
                <a:cs typeface="Calibri"/>
              </a:rPr>
              <a:t>Zhong</a:t>
            </a:r>
            <a:r>
              <a:rPr lang="en-US" sz="1800" dirty="0">
                <a:solidFill>
                  <a:srgbClr val="11095A"/>
                </a:solidFill>
                <a:latin typeface="Calibri"/>
                <a:cs typeface="Calibri"/>
              </a:rPr>
              <a:t>, </a:t>
            </a:r>
            <a:r>
              <a:rPr lang="en-US" sz="1800" dirty="0" err="1">
                <a:solidFill>
                  <a:srgbClr val="11095A"/>
                </a:solidFill>
                <a:latin typeface="Calibri"/>
                <a:cs typeface="Calibri"/>
              </a:rPr>
              <a:t>Bracco</a:t>
            </a:r>
            <a:r>
              <a:rPr lang="en-US" sz="1800" dirty="0">
                <a:solidFill>
                  <a:srgbClr val="11095A"/>
                </a:solidFill>
                <a:latin typeface="Calibri"/>
                <a:cs typeface="Calibri"/>
              </a:rPr>
              <a:t> et al, Scientific Reports, 2017</a:t>
            </a:r>
          </a:p>
        </p:txBody>
      </p:sp>
      <p:sp>
        <p:nvSpPr>
          <p:cNvPr id="33795" name="Title 5"/>
          <p:cNvSpPr txBox="1">
            <a:spLocks/>
          </p:cNvSpPr>
          <p:nvPr/>
        </p:nvSpPr>
        <p:spPr bwMode="auto">
          <a:xfrm>
            <a:off x="241088" y="139263"/>
            <a:ext cx="80457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800000"/>
                </a:solidFill>
                <a:latin typeface="Tw Cen MT" charset="0"/>
                <a:cs typeface="Calibri" charset="0"/>
              </a:rPr>
              <a:t>2. </a:t>
            </a:r>
            <a:r>
              <a:rPr lang="en-US" sz="2800" b="1" dirty="0">
                <a:solidFill>
                  <a:srgbClr val="800000"/>
                </a:solidFill>
                <a:latin typeface="Calibri"/>
                <a:cs typeface="Calibri"/>
              </a:rPr>
              <a:t>PATTERN FORMATION AND SUBMESOSCALES:</a:t>
            </a:r>
            <a:br>
              <a:rPr lang="en-US" sz="2800" b="1" dirty="0">
                <a:solidFill>
                  <a:srgbClr val="800000"/>
                </a:solidFill>
                <a:latin typeface="Calibri"/>
                <a:cs typeface="Calibri"/>
              </a:rPr>
            </a:br>
            <a:r>
              <a:rPr lang="en-US" sz="2800" b="1" dirty="0">
                <a:solidFill>
                  <a:srgbClr val="800000"/>
                </a:solidFill>
                <a:latin typeface="Calibri"/>
                <a:cs typeface="Calibri"/>
              </a:rPr>
              <a:t>Implications for vertical transport and carbon cycling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181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910695"/>
          </a:xfrm>
        </p:spPr>
        <p:txBody>
          <a:bodyPr/>
          <a:lstStyle/>
          <a:p>
            <a:r>
              <a:rPr lang="en-US" sz="3600" b="1" dirty="0">
                <a:solidFill>
                  <a:srgbClr val="800000"/>
                </a:solidFill>
                <a:latin typeface="Calibri"/>
                <a:cs typeface="Calibri"/>
              </a:rPr>
              <a:t>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245" y="1600201"/>
            <a:ext cx="11604977" cy="45259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ROMS-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Agrif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 at three different horizontal resolutions, 10 km, 5 km (all SCS) and 1 km (nested over 113°E–122°E, 17°N–25°N)</a:t>
            </a:r>
          </a:p>
          <a:p>
            <a:pPr marL="0" indent="0">
              <a:buNone/>
            </a:pPr>
            <a:endParaRPr lang="en-US" sz="2600" dirty="0">
              <a:solidFill>
                <a:schemeClr val="accent5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6-hourly realistic forcing 2000-2008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(QSCAT/NCEP blended satellite wind and NCEP heat and fresh water fluxes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2000-2008);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20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cs typeface="Calibri"/>
              </a:rPr>
              <a:t>yrs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 spin-up</a:t>
            </a:r>
          </a:p>
          <a:p>
            <a:endParaRPr lang="en-US" sz="2000" dirty="0">
              <a:solidFill>
                <a:schemeClr val="accent5">
                  <a:lumMod val="50000"/>
                </a:schemeClr>
              </a:solidFill>
              <a:latin typeface="Calibri"/>
              <a:cs typeface="Calibri"/>
            </a:endParaRPr>
          </a:p>
          <a:p>
            <a:endParaRPr lang="en-US" sz="2000" dirty="0">
              <a:solidFill>
                <a:schemeClr val="accent5">
                  <a:lumMod val="50000"/>
                </a:schemeClr>
              </a:solidFill>
              <a:latin typeface="Calibri"/>
              <a:cs typeface="Calibri"/>
            </a:endParaRPr>
          </a:p>
          <a:p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We find an eddy similar to that observed in January 2001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717" y="6248400"/>
            <a:ext cx="1839283" cy="609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746472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72945"/>
            <a:ext cx="6105020" cy="352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2251768" y="492394"/>
            <a:ext cx="14252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11095A"/>
                </a:solidFill>
                <a:latin typeface="Calibri"/>
                <a:cs typeface="Calibri"/>
              </a:rPr>
              <a:t>1km run</a:t>
            </a:r>
          </a:p>
        </p:txBody>
      </p:sp>
      <p:sp>
        <p:nvSpPr>
          <p:cNvPr id="34819" name="TextBox 6"/>
          <p:cNvSpPr txBox="1">
            <a:spLocks noChangeArrowheads="1"/>
          </p:cNvSpPr>
          <p:nvPr/>
        </p:nvSpPr>
        <p:spPr bwMode="auto">
          <a:xfrm>
            <a:off x="3987267" y="6373226"/>
            <a:ext cx="42812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11095A"/>
                </a:solidFill>
                <a:latin typeface="Calibri"/>
                <a:cs typeface="Calibri"/>
              </a:rPr>
              <a:t>Zhong</a:t>
            </a:r>
            <a:r>
              <a:rPr lang="en-US" sz="1800" dirty="0">
                <a:solidFill>
                  <a:srgbClr val="11095A"/>
                </a:solidFill>
                <a:latin typeface="Calibri"/>
                <a:cs typeface="Calibri"/>
              </a:rPr>
              <a:t>, </a:t>
            </a:r>
            <a:r>
              <a:rPr lang="en-US" sz="1800" dirty="0" err="1">
                <a:solidFill>
                  <a:srgbClr val="11095A"/>
                </a:solidFill>
                <a:latin typeface="Calibri"/>
                <a:cs typeface="Calibri"/>
              </a:rPr>
              <a:t>Bracco</a:t>
            </a:r>
            <a:r>
              <a:rPr lang="en-US" sz="1800" dirty="0">
                <a:solidFill>
                  <a:srgbClr val="11095A"/>
                </a:solidFill>
                <a:latin typeface="Calibri"/>
                <a:cs typeface="Calibri"/>
              </a:rPr>
              <a:t> et al, Scientific Reports, 2017 </a:t>
            </a:r>
          </a:p>
        </p:txBody>
      </p:sp>
      <p:pic>
        <p:nvPicPr>
          <p:cNvPr id="5" name="图片 2" descr="D:\data\New folder\Figure SI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240" y="1578192"/>
            <a:ext cx="6126760" cy="347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28294" y="383285"/>
            <a:ext cx="58670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11095A"/>
                </a:solidFill>
                <a:latin typeface="Calibri"/>
                <a:cs typeface="Calibri"/>
              </a:rPr>
              <a:t>10km run</a:t>
            </a:r>
          </a:p>
          <a:p>
            <a:pPr algn="ctr" eaLnBrk="1" hangingPunct="1"/>
            <a:r>
              <a:rPr lang="en-US" sz="2800" b="1" dirty="0">
                <a:solidFill>
                  <a:srgbClr val="11095A"/>
                </a:solidFill>
                <a:latin typeface="Calibri"/>
                <a:cs typeface="Calibri"/>
              </a:rPr>
              <a:t> max for next high res. climate models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180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2239"/>
            <a:ext cx="8229600" cy="70159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Ingredients (I):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Primitive hydrostatic equations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1203984"/>
            <a:ext cx="7785100" cy="536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74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11095A"/>
                </a:solidFill>
                <a:latin typeface="Calibri" charset="0"/>
              </a:rPr>
              <a:t>Standard deviation: modeled </a:t>
            </a:r>
            <a:r>
              <a:rPr lang="en-US" sz="2800" b="1" dirty="0" err="1">
                <a:solidFill>
                  <a:srgbClr val="11095A"/>
                </a:solidFill>
                <a:latin typeface="Calibri" charset="0"/>
              </a:rPr>
              <a:t>vs</a:t>
            </a:r>
            <a:r>
              <a:rPr lang="en-US" sz="2800" b="1" dirty="0">
                <a:solidFill>
                  <a:srgbClr val="11095A"/>
                </a:solidFill>
                <a:latin typeface="Calibri" charset="0"/>
              </a:rPr>
              <a:t> observed</a:t>
            </a:r>
          </a:p>
        </p:txBody>
      </p:sp>
      <p:pic>
        <p:nvPicPr>
          <p:cNvPr id="36866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676401"/>
            <a:ext cx="8940800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4275921" y="6488668"/>
            <a:ext cx="42812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11095A"/>
                </a:solidFill>
                <a:latin typeface="Calibri"/>
                <a:cs typeface="Calibri"/>
              </a:rPr>
              <a:t>Zhong</a:t>
            </a:r>
            <a:r>
              <a:rPr lang="en-US" sz="1800" dirty="0">
                <a:solidFill>
                  <a:srgbClr val="11095A"/>
                </a:solidFill>
                <a:latin typeface="Calibri"/>
                <a:cs typeface="Calibri"/>
              </a:rPr>
              <a:t>, </a:t>
            </a:r>
            <a:r>
              <a:rPr lang="en-US" sz="1800" dirty="0" err="1">
                <a:solidFill>
                  <a:srgbClr val="11095A"/>
                </a:solidFill>
                <a:latin typeface="Calibri"/>
                <a:cs typeface="Calibri"/>
              </a:rPr>
              <a:t>Bracco</a:t>
            </a:r>
            <a:r>
              <a:rPr lang="en-US" sz="1800" dirty="0">
                <a:solidFill>
                  <a:srgbClr val="11095A"/>
                </a:solidFill>
                <a:latin typeface="Calibri"/>
                <a:cs typeface="Calibri"/>
              </a:rPr>
              <a:t> et al, Scientific Reports, 2017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005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Box 7"/>
          <p:cNvSpPr txBox="1">
            <a:spLocks noChangeArrowheads="1"/>
          </p:cNvSpPr>
          <p:nvPr/>
        </p:nvSpPr>
        <p:spPr bwMode="auto">
          <a:xfrm>
            <a:off x="3278526" y="6339039"/>
            <a:ext cx="5088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11095A"/>
                </a:solidFill>
                <a:latin typeface="Calibri"/>
                <a:cs typeface="Calibri"/>
              </a:rPr>
              <a:t>Bracco, Liu &amp; Sun, Chaos, Fractals and Solitons, 2019</a:t>
            </a:r>
          </a:p>
        </p:txBody>
      </p:sp>
      <p:sp>
        <p:nvSpPr>
          <p:cNvPr id="38918" name="TextBox 9"/>
          <p:cNvSpPr txBox="1">
            <a:spLocks noChangeArrowheads="1"/>
          </p:cNvSpPr>
          <p:nvPr/>
        </p:nvSpPr>
        <p:spPr bwMode="auto">
          <a:xfrm flipH="1" flipV="1">
            <a:off x="8839200" y="1676400"/>
            <a:ext cx="2032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" name="TextBox 1"/>
          <p:cNvSpPr txBox="1"/>
          <p:nvPr/>
        </p:nvSpPr>
        <p:spPr>
          <a:xfrm>
            <a:off x="8038999" y="4011623"/>
            <a:ext cx="184666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882FF-77A4-F54C-B953-F842038CA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16" y="648669"/>
            <a:ext cx="9998805" cy="50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04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rine+Sn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442"/>
            <a:ext cx="6693159" cy="3764902"/>
          </a:xfrm>
          <a:prstGeom prst="rect">
            <a:avLst/>
          </a:prstGeom>
        </p:spPr>
      </p:pic>
      <p:pic>
        <p:nvPicPr>
          <p:cNvPr id="6" name="Picture 5" descr="haderCO2transpor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99" y="1108037"/>
            <a:ext cx="4940304" cy="42975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60445" y="5350933"/>
            <a:ext cx="5531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Omand</a:t>
            </a:r>
            <a:r>
              <a:rPr lang="en-US" dirty="0"/>
              <a:t>, </a:t>
            </a:r>
            <a:r>
              <a:rPr lang="en-US" dirty="0" err="1"/>
              <a:t>D’Asaro</a:t>
            </a:r>
            <a:r>
              <a:rPr lang="en-US" dirty="0"/>
              <a:t> et al., Science 2015 for observational evidence at high latitudes of POC export at eddy periphery. Estimated to contribute as much as ½ POC export in spring.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3" y="6379086"/>
            <a:ext cx="1444977" cy="47891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FFDCDB-7EC0-D04A-8500-D2E87CF8D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071" y="3907812"/>
            <a:ext cx="2886242" cy="28862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70ADA-83D2-E94A-9271-D042CE9E1133}"/>
              </a:ext>
            </a:extLst>
          </p:cNvPr>
          <p:cNvSpPr txBox="1"/>
          <p:nvPr/>
        </p:nvSpPr>
        <p:spPr>
          <a:xfrm>
            <a:off x="0" y="5951097"/>
            <a:ext cx="1885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Marine snow image from ECOGIG video by G. Finch Production</a:t>
            </a:r>
          </a:p>
        </p:txBody>
      </p:sp>
    </p:spTree>
    <p:extLst>
      <p:ext uri="{BB962C8B-B14F-4D97-AF65-F5344CB8AC3E}">
        <p14:creationId xmlns:p14="http://schemas.microsoft.com/office/powerpoint/2010/main" val="1441983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71216" y="5590074"/>
            <a:ext cx="5420784" cy="78483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500" dirty="0">
                <a:solidFill>
                  <a:srgbClr val="1109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series of POC flux collected from 2 sediment traps (black, GC600; green, AT357); Pink boxes indicate modeling periods, i.e., April/May; Sept/October 2012</a:t>
            </a:r>
            <a:endParaRPr lang="zh-CN" altLang="en-US" sz="1500" dirty="0">
              <a:solidFill>
                <a:srgbClr val="1109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10324" y="875354"/>
            <a:ext cx="4784157" cy="101566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rgbClr val="11095A"/>
                </a:solidFill>
                <a:latin typeface="Calibri"/>
                <a:cs typeface="Calibri"/>
              </a:rPr>
              <a:t>Main point:</a:t>
            </a:r>
            <a:endParaRPr lang="en-US" altLang="zh-CN" sz="1600" b="1" dirty="0">
              <a:solidFill>
                <a:srgbClr val="11095A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11095A"/>
                </a:solidFill>
                <a:latin typeface="Calibri"/>
                <a:cs typeface="Calibri"/>
              </a:rPr>
              <a:t>Large difference in POC flux between GC600 </a:t>
            </a:r>
          </a:p>
          <a:p>
            <a:pPr>
              <a:defRPr/>
            </a:pPr>
            <a:r>
              <a:rPr lang="en-US" altLang="zh-CN" sz="2000" dirty="0">
                <a:solidFill>
                  <a:srgbClr val="11095A"/>
                </a:solidFill>
                <a:latin typeface="Calibri"/>
                <a:cs typeface="Calibri"/>
              </a:rPr>
              <a:t>and AT357</a:t>
            </a:r>
            <a:endParaRPr lang="zh-CN" altLang="en-US" sz="2000" dirty="0">
              <a:solidFill>
                <a:srgbClr val="11095A"/>
              </a:solidFill>
              <a:latin typeface="Calibri"/>
              <a:cs typeface="Calibri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6672" y="5603447"/>
            <a:ext cx="4485216" cy="3231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1500" dirty="0">
                <a:solidFill>
                  <a:srgbClr val="11095A"/>
                </a:solidFill>
                <a:latin typeface="Calibri"/>
                <a:cs typeface="Calibri"/>
              </a:rPr>
              <a:t>Bathymetry of the domain, black: GC600; green: AT357</a:t>
            </a:r>
          </a:p>
        </p:txBody>
      </p:sp>
      <p:sp>
        <p:nvSpPr>
          <p:cNvPr id="60421" name="TextBox 1"/>
          <p:cNvSpPr txBox="1">
            <a:spLocks noChangeArrowheads="1"/>
          </p:cNvSpPr>
          <p:nvPr/>
        </p:nvSpPr>
        <p:spPr bwMode="auto">
          <a:xfrm>
            <a:off x="3251201" y="152400"/>
            <a:ext cx="47338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800000"/>
                </a:solidFill>
              </a:rPr>
              <a:t>Implications for carbon cycling</a:t>
            </a:r>
          </a:p>
        </p:txBody>
      </p:sp>
      <p:sp>
        <p:nvSpPr>
          <p:cNvPr id="60424" name="TextBox 9"/>
          <p:cNvSpPr txBox="1">
            <a:spLocks noChangeArrowheads="1"/>
          </p:cNvSpPr>
          <p:nvPr/>
        </p:nvSpPr>
        <p:spPr bwMode="auto">
          <a:xfrm>
            <a:off x="203200" y="6400801"/>
            <a:ext cx="6411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11095A"/>
                </a:solidFill>
                <a:latin typeface="Calibri"/>
                <a:cs typeface="Calibri"/>
              </a:rPr>
              <a:t>Liu, </a:t>
            </a:r>
            <a:r>
              <a:rPr lang="en-US" sz="1800" dirty="0" err="1">
                <a:solidFill>
                  <a:srgbClr val="11095A"/>
                </a:solidFill>
                <a:latin typeface="Calibri"/>
                <a:cs typeface="Calibri"/>
              </a:rPr>
              <a:t>Bracco</a:t>
            </a:r>
            <a:r>
              <a:rPr lang="en-US" sz="1800" dirty="0">
                <a:solidFill>
                  <a:srgbClr val="11095A"/>
                </a:solidFill>
                <a:latin typeface="Calibri"/>
                <a:cs typeface="Calibri"/>
              </a:rPr>
              <a:t>, </a:t>
            </a:r>
            <a:r>
              <a:rPr lang="en-US" sz="1800" dirty="0" err="1">
                <a:solidFill>
                  <a:srgbClr val="11095A"/>
                </a:solidFill>
                <a:latin typeface="Calibri"/>
                <a:cs typeface="Calibri"/>
              </a:rPr>
              <a:t>Passow</a:t>
            </a:r>
            <a:r>
              <a:rPr lang="en-US" sz="1800" dirty="0">
                <a:solidFill>
                  <a:srgbClr val="11095A"/>
                </a:solidFill>
                <a:latin typeface="Calibri"/>
                <a:cs typeface="Calibri"/>
              </a:rPr>
              <a:t>, </a:t>
            </a:r>
            <a:r>
              <a:rPr lang="en-US" sz="1800" dirty="0" err="1">
                <a:solidFill>
                  <a:srgbClr val="11095A"/>
                </a:solidFill>
                <a:latin typeface="Calibri"/>
                <a:cs typeface="Calibri"/>
              </a:rPr>
              <a:t>Elementa</a:t>
            </a:r>
            <a:r>
              <a:rPr lang="en-US" sz="1800" dirty="0">
                <a:solidFill>
                  <a:srgbClr val="11095A"/>
                </a:solidFill>
                <a:latin typeface="Calibri"/>
                <a:cs typeface="Calibri"/>
              </a:rPr>
              <a:t>: Science of the </a:t>
            </a:r>
            <a:r>
              <a:rPr lang="en-US" sz="1800" dirty="0" err="1">
                <a:solidFill>
                  <a:srgbClr val="11095A"/>
                </a:solidFill>
                <a:latin typeface="Calibri"/>
                <a:cs typeface="Calibri"/>
              </a:rPr>
              <a:t>Anthropocene</a:t>
            </a:r>
            <a:r>
              <a:rPr lang="en-US" sz="1800" dirty="0">
                <a:solidFill>
                  <a:srgbClr val="11095A"/>
                </a:solidFill>
                <a:latin typeface="Calibri"/>
                <a:cs typeface="Calibri"/>
              </a:rPr>
              <a:t>, 2018</a:t>
            </a:r>
          </a:p>
        </p:txBody>
      </p:sp>
      <p:pic>
        <p:nvPicPr>
          <p:cNvPr id="2" name="Picture 1" descr="Figure 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9" y="1938356"/>
            <a:ext cx="6335943" cy="3558787"/>
          </a:xfrm>
          <a:prstGeom prst="rect">
            <a:avLst/>
          </a:prstGeom>
        </p:spPr>
      </p:pic>
      <p:pic>
        <p:nvPicPr>
          <p:cNvPr id="3" name="Picture 2" descr="Figure 3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348" y="1928629"/>
            <a:ext cx="5269173" cy="3742456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046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2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320" y="0"/>
            <a:ext cx="716446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9317" y="303036"/>
            <a:ext cx="23092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10890309" y="238982"/>
            <a:ext cx="23092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7628525" y="2518969"/>
            <a:ext cx="23092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7628525" y="4770096"/>
            <a:ext cx="23092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0861444" y="2504538"/>
            <a:ext cx="23092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10890309" y="4741235"/>
            <a:ext cx="23092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276925" y="445171"/>
            <a:ext cx="4081741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1095A"/>
                </a:solidFill>
              </a:rPr>
              <a:t>TOP: Sea surface height patterns from the Gulf of Mexico Coastal Ocean Observing System (GCOOS) </a:t>
            </a:r>
          </a:p>
          <a:p>
            <a:endParaRPr lang="en-US" dirty="0">
              <a:solidFill>
                <a:srgbClr val="11095A"/>
              </a:solidFill>
            </a:endParaRPr>
          </a:p>
          <a:p>
            <a:endParaRPr lang="en-US" dirty="0">
              <a:solidFill>
                <a:srgbClr val="11095A"/>
              </a:solidFill>
            </a:endParaRPr>
          </a:p>
          <a:p>
            <a:endParaRPr lang="en-US" dirty="0">
              <a:solidFill>
                <a:srgbClr val="11095A"/>
              </a:solidFill>
            </a:endParaRPr>
          </a:p>
          <a:p>
            <a:endParaRPr lang="en-US" dirty="0">
              <a:solidFill>
                <a:srgbClr val="11095A"/>
              </a:solidFill>
            </a:endParaRPr>
          </a:p>
          <a:p>
            <a:endParaRPr lang="en-US" dirty="0">
              <a:solidFill>
                <a:srgbClr val="11095A"/>
              </a:solidFill>
            </a:endParaRPr>
          </a:p>
          <a:p>
            <a:r>
              <a:rPr lang="en-US" dirty="0">
                <a:solidFill>
                  <a:srgbClr val="11095A"/>
                </a:solidFill>
              </a:rPr>
              <a:t>MIDDLE: Modeled sea surface height patterns </a:t>
            </a:r>
          </a:p>
          <a:p>
            <a:endParaRPr lang="en-US" dirty="0">
              <a:solidFill>
                <a:srgbClr val="11095A"/>
              </a:solidFill>
            </a:endParaRPr>
          </a:p>
          <a:p>
            <a:endParaRPr lang="en-US" dirty="0">
              <a:solidFill>
                <a:srgbClr val="11095A"/>
              </a:solidFill>
            </a:endParaRPr>
          </a:p>
          <a:p>
            <a:endParaRPr lang="en-US" dirty="0">
              <a:solidFill>
                <a:srgbClr val="11095A"/>
              </a:solidFill>
            </a:endParaRPr>
          </a:p>
          <a:p>
            <a:endParaRPr lang="en-US" dirty="0">
              <a:solidFill>
                <a:srgbClr val="11095A"/>
              </a:solidFill>
            </a:endParaRPr>
          </a:p>
          <a:p>
            <a:endParaRPr lang="en-US" dirty="0">
              <a:solidFill>
                <a:srgbClr val="11095A"/>
              </a:solidFill>
            </a:endParaRPr>
          </a:p>
          <a:p>
            <a:r>
              <a:rPr lang="en-US" dirty="0">
                <a:solidFill>
                  <a:srgbClr val="11095A"/>
                </a:solidFill>
              </a:rPr>
              <a:t>BOTTOM: modeled surface salinity field </a:t>
            </a:r>
          </a:p>
          <a:p>
            <a:endParaRPr lang="en-US" dirty="0">
              <a:solidFill>
                <a:srgbClr val="11095A"/>
              </a:solidFill>
            </a:endParaRPr>
          </a:p>
          <a:p>
            <a:r>
              <a:rPr lang="en-US" dirty="0">
                <a:solidFill>
                  <a:srgbClr val="11095A"/>
                </a:solidFill>
              </a:rPr>
              <a:t>GC600 (black) and AT357 (green) sites</a:t>
            </a:r>
          </a:p>
          <a:p>
            <a:r>
              <a:rPr lang="en-US" dirty="0">
                <a:solidFill>
                  <a:srgbClr val="11095A"/>
                </a:solidFill>
              </a:rPr>
              <a:t>are indicated. Major circulation features such as Loop Current and the (anticyclonic) Loop eddies are indicated</a:t>
            </a:r>
          </a:p>
        </p:txBody>
      </p:sp>
    </p:spTree>
    <p:extLst>
      <p:ext uri="{BB962C8B-B14F-4D97-AF65-F5344CB8AC3E}">
        <p14:creationId xmlns:p14="http://schemas.microsoft.com/office/powerpoint/2010/main" val="3468989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39" y="0"/>
            <a:ext cx="721146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52403" y="331896"/>
            <a:ext cx="23092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7946043" y="2576689"/>
            <a:ext cx="23092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7902746" y="4885538"/>
            <a:ext cx="23092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1308856" y="267842"/>
            <a:ext cx="23092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11279991" y="2562259"/>
            <a:ext cx="23092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11279990" y="4856676"/>
            <a:ext cx="23092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13" name="Rectangle 12"/>
          <p:cNvSpPr/>
          <p:nvPr/>
        </p:nvSpPr>
        <p:spPr>
          <a:xfrm>
            <a:off x="264433" y="1358851"/>
            <a:ext cx="47161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11095A"/>
                </a:solidFill>
              </a:rPr>
              <a:t>ζ</a:t>
            </a:r>
            <a:r>
              <a:rPr lang="en-US" sz="2400" dirty="0">
                <a:solidFill>
                  <a:srgbClr val="11095A"/>
                </a:solidFill>
              </a:rPr>
              <a:t>/f, averaged over the time over which the particles with various sinking velocities were at the surface.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C2BFCE-A96D-0540-A493-494AD082A5D0}"/>
              </a:ext>
            </a:extLst>
          </p:cNvPr>
          <p:cNvSpPr/>
          <p:nvPr/>
        </p:nvSpPr>
        <p:spPr>
          <a:xfrm>
            <a:off x="126912" y="4856676"/>
            <a:ext cx="4853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1095A"/>
                </a:solidFill>
              </a:rPr>
              <a:t>See also: </a:t>
            </a:r>
            <a:r>
              <a:rPr lang="en-US" dirty="0" err="1">
                <a:solidFill>
                  <a:srgbClr val="11095A"/>
                </a:solidFill>
              </a:rPr>
              <a:t>Omand</a:t>
            </a:r>
            <a:r>
              <a:rPr lang="en-US" dirty="0">
                <a:solidFill>
                  <a:srgbClr val="11095A"/>
                </a:solidFill>
              </a:rPr>
              <a:t>, </a:t>
            </a:r>
            <a:r>
              <a:rPr lang="en-US" dirty="0" err="1">
                <a:solidFill>
                  <a:srgbClr val="11095A"/>
                </a:solidFill>
              </a:rPr>
              <a:t>D’Asaro</a:t>
            </a:r>
            <a:r>
              <a:rPr lang="en-US" dirty="0">
                <a:solidFill>
                  <a:srgbClr val="11095A"/>
                </a:solidFill>
              </a:rPr>
              <a:t> et al., Science 2015 for observational evidence at high latitudes of POC export at eddy’s periphery. Estimated to contribute as much as ½ POC export in spring.</a:t>
            </a:r>
          </a:p>
        </p:txBody>
      </p:sp>
    </p:spTree>
    <p:extLst>
      <p:ext uri="{BB962C8B-B14F-4D97-AF65-F5344CB8AC3E}">
        <p14:creationId xmlns:p14="http://schemas.microsoft.com/office/powerpoint/2010/main" val="700416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006" y="0"/>
            <a:ext cx="10515600" cy="80126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800000"/>
                </a:solidFill>
                <a:latin typeface="Calibri"/>
                <a:cs typeface="Calibri"/>
              </a:rPr>
              <a:t>Sinking time: Submesoscale convergence impacts</a:t>
            </a:r>
          </a:p>
        </p:txBody>
      </p:sp>
      <p:pic>
        <p:nvPicPr>
          <p:cNvPr id="4" name="Picture 3" descr="Figure S4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5" y="765208"/>
            <a:ext cx="5679796" cy="5781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834" y="2607856"/>
            <a:ext cx="2836416" cy="2761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392" y="2649712"/>
            <a:ext cx="2436979" cy="27199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02535" y="6291777"/>
            <a:ext cx="16290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11095A"/>
                </a:solidFill>
              </a:rPr>
              <a:t>Sinking 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41010" y="2729667"/>
            <a:ext cx="272151" cy="3231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11188530" y="2729667"/>
            <a:ext cx="272151" cy="3231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500" dirty="0"/>
          </a:p>
        </p:txBody>
      </p:sp>
      <p:sp>
        <p:nvSpPr>
          <p:cNvPr id="11" name="Rectangle 10"/>
          <p:cNvSpPr/>
          <p:nvPr/>
        </p:nvSpPr>
        <p:spPr>
          <a:xfrm>
            <a:off x="6080870" y="1021092"/>
            <a:ext cx="58817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1095A"/>
                </a:solidFill>
              </a:rPr>
              <a:t>PDFs of the particles’ resident time in the water column. averaged on all ensemble members. Time required to reach traps along a straight line through sinking alone indicated by vertical lines.</a:t>
            </a:r>
          </a:p>
          <a:p>
            <a:endParaRPr lang="en-US" sz="2000" dirty="0">
              <a:solidFill>
                <a:srgbClr val="11095A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456" y="3319464"/>
            <a:ext cx="1496773" cy="6692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B749F-E321-1447-BF72-7F40EF143ADF}"/>
              </a:ext>
            </a:extLst>
          </p:cNvPr>
          <p:cNvSpPr/>
          <p:nvPr/>
        </p:nvSpPr>
        <p:spPr>
          <a:xfrm>
            <a:off x="6171392" y="571157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11095A"/>
                </a:solidFill>
              </a:rPr>
              <a:t>PDF of flow vertical velocities at particles’ locations in upper 200 m for 30 md</a:t>
            </a:r>
            <a:r>
              <a:rPr lang="en-US" sz="2000" baseline="30000" dirty="0">
                <a:solidFill>
                  <a:srgbClr val="11095A"/>
                </a:solidFill>
              </a:rPr>
              <a:t>-1 </a:t>
            </a:r>
            <a:r>
              <a:rPr lang="en-US" sz="2000" dirty="0">
                <a:solidFill>
                  <a:srgbClr val="11095A"/>
                </a:solidFill>
              </a:rPr>
              <a:t>case</a:t>
            </a:r>
          </a:p>
        </p:txBody>
      </p:sp>
    </p:spTree>
    <p:extLst>
      <p:ext uri="{BB962C8B-B14F-4D97-AF65-F5344CB8AC3E}">
        <p14:creationId xmlns:p14="http://schemas.microsoft.com/office/powerpoint/2010/main" val="1339513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14875" y="61783"/>
            <a:ext cx="10723033" cy="8064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800000"/>
                </a:solidFill>
                <a:latin typeface="Calibri" charset="0"/>
                <a:cs typeface="Calibri" charset="0"/>
              </a:rPr>
              <a:t>3</a:t>
            </a:r>
            <a:r>
              <a:rPr lang="en-US" sz="2800" b="1" dirty="0">
                <a:solidFill>
                  <a:srgbClr val="800000"/>
                </a:solidFill>
                <a:latin typeface="Tw Cen MT" charset="0"/>
                <a:cs typeface="Calibri" charset="0"/>
              </a:rPr>
              <a:t>. </a:t>
            </a:r>
            <a:r>
              <a:rPr lang="en-US" sz="2800" b="1" dirty="0">
                <a:solidFill>
                  <a:srgbClr val="800000"/>
                </a:solidFill>
                <a:latin typeface="Calibri"/>
                <a:cs typeface="Calibri"/>
              </a:rPr>
              <a:t>PATTERN FORMATION AND SUBMESOSCALES:</a:t>
            </a:r>
            <a:br>
              <a:rPr lang="en-US" sz="2800" b="1" dirty="0">
                <a:solidFill>
                  <a:srgbClr val="800000"/>
                </a:solidFill>
                <a:latin typeface="Calibri"/>
                <a:cs typeface="Calibri"/>
              </a:rPr>
            </a:br>
            <a:r>
              <a:rPr lang="en-US" sz="2800" b="1" dirty="0">
                <a:solidFill>
                  <a:srgbClr val="800000"/>
                </a:solidFill>
                <a:latin typeface="Calibri"/>
                <a:cs typeface="Calibri"/>
              </a:rPr>
              <a:t>Transport near the ocean bottom</a:t>
            </a:r>
            <a:endParaRPr lang="en-US" sz="2800" b="1" dirty="0">
              <a:solidFill>
                <a:srgbClr val="8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39938" name="TextBox 15"/>
          <p:cNvSpPr txBox="1">
            <a:spLocks noChangeArrowheads="1"/>
          </p:cNvSpPr>
          <p:nvPr/>
        </p:nvSpPr>
        <p:spPr bwMode="auto">
          <a:xfrm>
            <a:off x="3646489" y="6272596"/>
            <a:ext cx="44300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11095A"/>
                </a:solidFill>
                <a:latin typeface="Tahoma" charset="0"/>
              </a:rPr>
              <a:t>Bracco et al. Ocean Modelling 2016, 2018</a:t>
            </a:r>
          </a:p>
        </p:txBody>
      </p:sp>
      <p:sp>
        <p:nvSpPr>
          <p:cNvPr id="3" name="TextBox 2"/>
          <p:cNvSpPr txBox="1"/>
          <p:nvPr/>
        </p:nvSpPr>
        <p:spPr>
          <a:xfrm flipV="1">
            <a:off x="5064090" y="819825"/>
            <a:ext cx="2363242" cy="2923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300" dirty="0"/>
              <a:t>                                                   </a:t>
            </a: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603727" y="1972420"/>
            <a:ext cx="2509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1095A"/>
                </a:solidFill>
              </a:rPr>
              <a:t>Normalized near-bottom</a:t>
            </a:r>
          </a:p>
          <a:p>
            <a:r>
              <a:rPr lang="en-US" dirty="0">
                <a:solidFill>
                  <a:srgbClr val="11095A"/>
                </a:solidFill>
              </a:rPr>
              <a:t>relative vorticity, </a:t>
            </a:r>
            <a:r>
              <a:rPr lang="en-US" dirty="0" err="1">
                <a:solidFill>
                  <a:srgbClr val="11095A"/>
                </a:solidFill>
              </a:rPr>
              <a:t>ζ</a:t>
            </a:r>
            <a:r>
              <a:rPr lang="en-US" dirty="0">
                <a:solidFill>
                  <a:srgbClr val="11095A"/>
                </a:solidFill>
              </a:rPr>
              <a:t>/f.</a:t>
            </a:r>
          </a:p>
          <a:p>
            <a:r>
              <a:rPr lang="en-US" dirty="0">
                <a:solidFill>
                  <a:srgbClr val="11095A"/>
                </a:solidFill>
              </a:rPr>
              <a:t>Instantaneous field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13264" y="833378"/>
            <a:ext cx="375062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8050534" y="866723"/>
            <a:ext cx="67471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CFC6F7-81C9-F24B-8A6F-726731BD9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527" y="1398714"/>
            <a:ext cx="7188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22582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400" y="304800"/>
            <a:ext cx="11582400" cy="49552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800000"/>
                </a:solidFill>
                <a:latin typeface="Calibri"/>
                <a:cs typeface="Calibri"/>
              </a:rPr>
              <a:t>   GENERATION OF SUBMESOSCALE EDDIES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800000"/>
                </a:solidFill>
                <a:latin typeface="Calibri"/>
                <a:cs typeface="Calibri"/>
              </a:rPr>
              <a:t>ALONG CONTINENTAL SLOPES</a:t>
            </a:r>
          </a:p>
          <a:p>
            <a:pPr algn="ctr">
              <a:defRPr/>
            </a:pPr>
            <a:endParaRPr lang="en-US" sz="2400" b="1" dirty="0">
              <a:solidFill>
                <a:srgbClr val="800000"/>
              </a:solidFill>
              <a:latin typeface="Calibri"/>
              <a:cs typeface="Calibri"/>
            </a:endParaRPr>
          </a:p>
          <a:p>
            <a:pPr algn="ctr">
              <a:defRPr/>
            </a:pPr>
            <a:endParaRPr lang="en-US" sz="2400" dirty="0">
              <a:solidFill>
                <a:srgbClr val="1F497D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200" dirty="0">
                <a:solidFill>
                  <a:srgbClr val="11095A"/>
                </a:solidFill>
                <a:cs typeface="Calibri"/>
              </a:rPr>
              <a:t>Vertical velocities have to go to zero at the bottom -&gt; horizontal shear layer near the bottom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200" dirty="0">
              <a:solidFill>
                <a:srgbClr val="11095A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200" b="1" dirty="0">
                <a:solidFill>
                  <a:srgbClr val="11095A"/>
                </a:solidFill>
                <a:latin typeface="Calibri"/>
                <a:cs typeface="Calibri"/>
              </a:rPr>
              <a:t>Juxtaposition of along-slope frontal currents that are highly variable in speed and direction (very common in the Gulf of Mexico) -&gt; lateral shear layers</a:t>
            </a:r>
          </a:p>
          <a:p>
            <a:pPr>
              <a:defRPr/>
            </a:pPr>
            <a:endParaRPr lang="en-US" sz="2200" dirty="0">
              <a:solidFill>
                <a:srgbClr val="11095A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200" dirty="0">
                <a:solidFill>
                  <a:srgbClr val="11095A"/>
                </a:solidFill>
                <a:latin typeface="Calibri"/>
                <a:cs typeface="Calibri"/>
              </a:rPr>
              <a:t>The width of the layer depends on bathymetric slope; mostly unresolved at &gt;= 5km horizontal resolution and partially resolved at ~ 1 km</a:t>
            </a:r>
          </a:p>
          <a:p>
            <a:pPr>
              <a:defRPr/>
            </a:pPr>
            <a:r>
              <a:rPr lang="en-US" sz="2200" dirty="0">
                <a:solidFill>
                  <a:srgbClr val="11095A"/>
                </a:solidFill>
                <a:latin typeface="Calibri"/>
                <a:cs typeface="Calibri"/>
              </a:rPr>
              <a:t>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200" dirty="0">
                <a:solidFill>
                  <a:srgbClr val="11095A"/>
                </a:solidFill>
                <a:latin typeface="Calibri"/>
                <a:cs typeface="Calibri"/>
              </a:rPr>
              <a:t>Whenever high values of vorticity are achieved (</a:t>
            </a:r>
            <a:r>
              <a:rPr lang="en-US" sz="2200" dirty="0" err="1">
                <a:solidFill>
                  <a:srgbClr val="11095A"/>
                </a:solidFill>
                <a:latin typeface="Calibri"/>
                <a:cs typeface="Calibri"/>
              </a:rPr>
              <a:t>ζ</a:t>
            </a:r>
            <a:r>
              <a:rPr lang="en-US" sz="2200" dirty="0">
                <a:solidFill>
                  <a:srgbClr val="11095A"/>
                </a:solidFill>
                <a:latin typeface="Calibri"/>
                <a:cs typeface="Calibri"/>
              </a:rPr>
              <a:t>/f &gt;&gt; 0.1) small scales eddies and filaments are generated through partially unbalanced instabilities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08EAEA64-4459-A64B-9A47-093F5BD70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7002"/>
            <a:ext cx="44300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11095A"/>
                </a:solidFill>
                <a:latin typeface="Tahoma" charset="0"/>
              </a:rPr>
              <a:t>Bracco et al. Ocean Modelling 2016, 2018</a:t>
            </a:r>
          </a:p>
        </p:txBody>
      </p:sp>
    </p:spTree>
    <p:extLst>
      <p:ext uri="{BB962C8B-B14F-4D97-AF65-F5344CB8AC3E}">
        <p14:creationId xmlns:p14="http://schemas.microsoft.com/office/powerpoint/2010/main" val="1459211643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398" y="135987"/>
            <a:ext cx="70916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11095A"/>
                </a:solidFill>
                <a:latin typeface="Calibri"/>
                <a:cs typeface="Calibri"/>
              </a:rPr>
              <a:t>Juxtaposition of along-slope frontal currents that are highly variable in speed and direction -&gt; lateral shear layers</a:t>
            </a:r>
          </a:p>
          <a:p>
            <a:pPr>
              <a:defRPr/>
            </a:pPr>
            <a:endParaRPr lang="en-US" sz="2200" dirty="0">
              <a:solidFill>
                <a:srgbClr val="11095A"/>
              </a:solidFill>
              <a:latin typeface="Calibri"/>
              <a:cs typeface="Calibri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08EAEA64-4459-A64B-9A47-093F5BD70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3169" y="6432662"/>
            <a:ext cx="39235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11095A"/>
                </a:solidFill>
                <a:latin typeface="Tahoma" charset="0"/>
              </a:rPr>
              <a:t>Bracco et al. Ocean Modelling 2016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8AD907-4E32-2F4A-BF47-B82C1A5C8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96" y="898850"/>
            <a:ext cx="2833893" cy="5963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608E22-83C3-4341-B3E7-F2BA894FC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039" y="2800660"/>
            <a:ext cx="6343040" cy="24138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FF6C65-2D20-AF4F-A0DC-0724D1A52F07}"/>
              </a:ext>
            </a:extLst>
          </p:cNvPr>
          <p:cNvSpPr/>
          <p:nvPr/>
        </p:nvSpPr>
        <p:spPr>
          <a:xfrm>
            <a:off x="6386732" y="1608793"/>
            <a:ext cx="54019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 b="1" dirty="0">
                <a:solidFill>
                  <a:srgbClr val="11095A"/>
                </a:solidFill>
                <a:cs typeface="Calibri"/>
              </a:rPr>
              <a:t>Vertical velocities have to be zero at the bottom -&gt; horizontal shear layer near the bottom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B88E0E-71CD-1743-8E53-18547A590BE2}"/>
              </a:ext>
            </a:extLst>
          </p:cNvPr>
          <p:cNvSpPr txBox="1"/>
          <p:nvPr/>
        </p:nvSpPr>
        <p:spPr>
          <a:xfrm>
            <a:off x="256686" y="1401784"/>
            <a:ext cx="15193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mean u (cm/s)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instantaneous        u (cm/s)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 err="1"/>
              <a:t>ζ</a:t>
            </a:r>
            <a:r>
              <a:rPr lang="en-US" dirty="0"/>
              <a:t>/f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8BA74C-411B-E545-B529-4817C1A27DCD}"/>
              </a:ext>
            </a:extLst>
          </p:cNvPr>
          <p:cNvSpPr/>
          <p:nvPr/>
        </p:nvSpPr>
        <p:spPr>
          <a:xfrm>
            <a:off x="6692698" y="5214539"/>
            <a:ext cx="19296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instantaneous        </a:t>
            </a:r>
          </a:p>
          <a:p>
            <a:pPr algn="ctr"/>
            <a:r>
              <a:rPr lang="en-US" dirty="0"/>
              <a:t>u (cm/s)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ABDFE8-7200-174C-A765-3745F088DC5A}"/>
              </a:ext>
            </a:extLst>
          </p:cNvPr>
          <p:cNvSpPr/>
          <p:nvPr/>
        </p:nvSpPr>
        <p:spPr>
          <a:xfrm>
            <a:off x="10399171" y="5353038"/>
            <a:ext cx="425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ζ</a:t>
            </a:r>
            <a:r>
              <a:rPr lang="en-US" dirty="0"/>
              <a:t>/f</a:t>
            </a:r>
          </a:p>
        </p:txBody>
      </p:sp>
    </p:spTree>
    <p:extLst>
      <p:ext uri="{BB962C8B-B14F-4D97-AF65-F5344CB8AC3E}">
        <p14:creationId xmlns:p14="http://schemas.microsoft.com/office/powerpoint/2010/main" val="106720146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2239"/>
            <a:ext cx="8229600" cy="70159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Ingredients (II):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07712"/>
            <a:ext cx="8229600" cy="56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17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E15F79-93B8-8E40-8031-2526DB934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858" y="105395"/>
            <a:ext cx="6974825" cy="4965895"/>
          </a:xfrm>
          <a:prstGeom prst="rect">
            <a:avLst/>
          </a:prstGeom>
        </p:spPr>
      </p:pic>
      <p:pic>
        <p:nvPicPr>
          <p:cNvPr id="4198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052" y="1410137"/>
            <a:ext cx="4922194" cy="427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1"/>
          <p:cNvSpPr txBox="1">
            <a:spLocks noChangeArrowheads="1"/>
          </p:cNvSpPr>
          <p:nvPr/>
        </p:nvSpPr>
        <p:spPr bwMode="auto">
          <a:xfrm>
            <a:off x="359008" y="220259"/>
            <a:ext cx="38277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11095A"/>
                </a:solidFill>
                <a:latin typeface="Calibri"/>
                <a:cs typeface="Calibri"/>
              </a:rPr>
              <a:t>Important differences in transport</a:t>
            </a:r>
          </a:p>
          <a:p>
            <a:pPr eaLnBrk="1" hangingPunct="1"/>
            <a:r>
              <a:rPr lang="en-US" sz="2000" b="1" dirty="0">
                <a:solidFill>
                  <a:srgbClr val="11095A"/>
                </a:solidFill>
                <a:latin typeface="Calibri"/>
                <a:cs typeface="Calibri"/>
              </a:rPr>
              <a:t>properties to the east and west</a:t>
            </a:r>
          </a:p>
          <a:p>
            <a:pPr eaLnBrk="1" hangingPunct="1"/>
            <a:r>
              <a:rPr lang="en-US" sz="2000" b="1" dirty="0">
                <a:solidFill>
                  <a:srgbClr val="11095A"/>
                </a:solidFill>
                <a:latin typeface="Calibri"/>
                <a:cs typeface="Calibri"/>
              </a:rPr>
              <a:t>of Mississippi Fan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9384" y="1550556"/>
            <a:ext cx="323823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Mean near bottom lateral speed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587" y="3574964"/>
            <a:ext cx="328332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STD of near bottom lateral speed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046" y="1538058"/>
            <a:ext cx="510220" cy="3706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1055" y="522649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</a:t>
            </a:r>
            <a:r>
              <a:rPr lang="en-US" baseline="30000" dirty="0"/>
              <a:t>-1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E52C57-5F73-AB44-83D2-CB8493729BED}"/>
              </a:ext>
            </a:extLst>
          </p:cNvPr>
          <p:cNvSpPr/>
          <p:nvPr/>
        </p:nvSpPr>
        <p:spPr>
          <a:xfrm>
            <a:off x="5559576" y="5157023"/>
            <a:ext cx="69748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109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Depth-integrated concentration of the tracer deployed at MC297 (black star) and GC600 3, 6 and 12 months after deployment. Note the different color scales! Implications for methane consumption confirmed by in-situ measurements </a:t>
            </a:r>
          </a:p>
          <a:p>
            <a:r>
              <a:rPr lang="en-US" sz="2000" b="1" dirty="0">
                <a:solidFill>
                  <a:srgbClr val="1109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6 years </a:t>
            </a:r>
            <a:r>
              <a:rPr lang="en-US" sz="2000" dirty="0">
                <a:solidFill>
                  <a:srgbClr val="1109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 err="1">
                <a:solidFill>
                  <a:srgbClr val="1109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Rogener</a:t>
            </a:r>
            <a:r>
              <a:rPr lang="en-US" sz="2000" dirty="0">
                <a:solidFill>
                  <a:srgbClr val="1109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Bracco et al., Elementa 2018)</a:t>
            </a:r>
            <a:endParaRPr lang="en-US" sz="2000" dirty="0">
              <a:solidFill>
                <a:srgbClr val="11095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CD73665-1DC0-ED40-81BA-5416A6101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6" y="6384152"/>
            <a:ext cx="1176997" cy="47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678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135530" y="195995"/>
            <a:ext cx="10723033" cy="806450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rgbClr val="800000"/>
                </a:solidFill>
                <a:latin typeface="Calibri"/>
                <a:cs typeface="Calibri"/>
              </a:rPr>
            </a:br>
            <a:r>
              <a:rPr lang="en-US" sz="2800" b="1" dirty="0">
                <a:solidFill>
                  <a:srgbClr val="800000"/>
                </a:solidFill>
                <a:latin typeface="Calibri"/>
                <a:cs typeface="Calibri"/>
              </a:rPr>
              <a:t>Transport near the ocean bottom, coral connectivity and evolution</a:t>
            </a:r>
            <a:br>
              <a:rPr lang="en-US" sz="2800" b="1" dirty="0">
                <a:solidFill>
                  <a:srgbClr val="800000"/>
                </a:solidFill>
                <a:latin typeface="Calibri"/>
                <a:cs typeface="Calibri"/>
              </a:rPr>
            </a:br>
            <a:endParaRPr lang="en-US" sz="2800" b="1" dirty="0">
              <a:solidFill>
                <a:srgbClr val="8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39938" name="TextBox 15"/>
          <p:cNvSpPr txBox="1">
            <a:spLocks noChangeArrowheads="1"/>
          </p:cNvSpPr>
          <p:nvPr/>
        </p:nvSpPr>
        <p:spPr bwMode="auto">
          <a:xfrm>
            <a:off x="3406255" y="6368003"/>
            <a:ext cx="5739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11095A"/>
                </a:solidFill>
                <a:latin typeface="Tahoma" charset="0"/>
              </a:rPr>
              <a:t>Cardona, Ruiz-Ramos, </a:t>
            </a:r>
            <a:r>
              <a:rPr lang="en-US" sz="1800" dirty="0" err="1">
                <a:solidFill>
                  <a:srgbClr val="11095A"/>
                </a:solidFill>
                <a:latin typeface="Tahoma" charset="0"/>
              </a:rPr>
              <a:t>Baums</a:t>
            </a:r>
            <a:r>
              <a:rPr lang="en-US" sz="1800" dirty="0">
                <a:solidFill>
                  <a:srgbClr val="11095A"/>
                </a:solidFill>
                <a:latin typeface="Tahoma" charset="0"/>
              </a:rPr>
              <a:t>, </a:t>
            </a:r>
            <a:r>
              <a:rPr lang="en-US" sz="1800" dirty="0" err="1">
                <a:solidFill>
                  <a:srgbClr val="11095A"/>
                </a:solidFill>
                <a:latin typeface="Tahoma" charset="0"/>
              </a:rPr>
              <a:t>Bracco</a:t>
            </a:r>
            <a:r>
              <a:rPr lang="en-US" sz="1800" dirty="0">
                <a:solidFill>
                  <a:srgbClr val="11095A"/>
                </a:solidFill>
                <a:latin typeface="Tahoma" charset="0"/>
              </a:rPr>
              <a:t>, PLOS One 2016</a:t>
            </a: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82" y="1063363"/>
            <a:ext cx="8790923" cy="385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V="1">
            <a:off x="5064090" y="819825"/>
            <a:ext cx="2363242" cy="2923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300" dirty="0"/>
              <a:t>                                          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402" y="5147623"/>
            <a:ext cx="11948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1095A"/>
                </a:solidFill>
                <a:latin typeface="Calibri" charset="0"/>
              </a:rPr>
              <a:t>Deep, cold water corals live at depths up to  ~2,000 m. They are foundation species of the deep-sea benthos </a:t>
            </a:r>
            <a:endParaRPr lang="en-US" sz="2000" dirty="0">
              <a:solidFill>
                <a:srgbClr val="11095A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9995405" y="1965292"/>
            <a:ext cx="172631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11095A"/>
                </a:solidFill>
              </a:rPr>
              <a:t>red dots:</a:t>
            </a:r>
          </a:p>
          <a:p>
            <a:r>
              <a:rPr lang="en-US" sz="2400" b="1" i="1" dirty="0" err="1">
                <a:solidFill>
                  <a:srgbClr val="11095A"/>
                </a:solidFill>
              </a:rPr>
              <a:t>Leiopathes</a:t>
            </a:r>
            <a:r>
              <a:rPr lang="en-US" sz="2400" b="1" i="1" dirty="0">
                <a:solidFill>
                  <a:srgbClr val="11095A"/>
                </a:solidFill>
              </a:rPr>
              <a:t> </a:t>
            </a:r>
          </a:p>
          <a:p>
            <a:r>
              <a:rPr lang="en-US" sz="2400" b="1" i="1" dirty="0" err="1">
                <a:solidFill>
                  <a:srgbClr val="11095A"/>
                </a:solidFill>
              </a:rPr>
              <a:t>glaberrima</a:t>
            </a:r>
            <a:endParaRPr lang="en-US" sz="2400" b="1" i="1" dirty="0">
              <a:solidFill>
                <a:srgbClr val="11095A"/>
              </a:solidFill>
            </a:endParaRPr>
          </a:p>
          <a:p>
            <a:r>
              <a:rPr lang="en-US" sz="2200" b="1" dirty="0">
                <a:solidFill>
                  <a:srgbClr val="11095A"/>
                </a:solidFill>
              </a:rPr>
              <a:t>observed </a:t>
            </a:r>
          </a:p>
          <a:p>
            <a:r>
              <a:rPr lang="en-US" sz="2200" b="1" dirty="0">
                <a:solidFill>
                  <a:srgbClr val="11095A"/>
                </a:solidFill>
              </a:rPr>
              <a:t>colonies</a:t>
            </a: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13264" y="833378"/>
            <a:ext cx="375062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8050534" y="866723"/>
            <a:ext cx="67471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51297763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609600" y="460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3200" b="1" i="1" dirty="0" err="1">
                <a:solidFill>
                  <a:srgbClr val="800000"/>
                </a:solidFill>
                <a:latin typeface="Calibri" charset="0"/>
              </a:rPr>
              <a:t>Leiopathes</a:t>
            </a:r>
            <a:r>
              <a:rPr lang="en-US" sz="3200" b="1" i="1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sz="3200" b="1" i="1" dirty="0" err="1">
                <a:solidFill>
                  <a:srgbClr val="800000"/>
                </a:solidFill>
                <a:latin typeface="Calibri" charset="0"/>
              </a:rPr>
              <a:t>glaberrima</a:t>
            </a:r>
            <a:r>
              <a:rPr lang="en-US" sz="3200" b="1" i="1" dirty="0">
                <a:solidFill>
                  <a:srgbClr val="800000"/>
                </a:solidFill>
                <a:latin typeface="Calibri" charset="0"/>
              </a:rPr>
              <a:t>: </a:t>
            </a:r>
            <a:r>
              <a:rPr lang="en-US" sz="3200" b="1" dirty="0">
                <a:solidFill>
                  <a:srgbClr val="800000"/>
                </a:solidFill>
                <a:latin typeface="Calibri" charset="0"/>
              </a:rPr>
              <a:t>Genetic analysis over 10,000 generations:</a:t>
            </a:r>
            <a:br>
              <a:rPr lang="en-US" sz="3200" b="1" dirty="0">
                <a:solidFill>
                  <a:srgbClr val="800000"/>
                </a:solidFill>
                <a:latin typeface="Calibri" charset="0"/>
              </a:rPr>
            </a:br>
            <a:r>
              <a:rPr lang="en-US" sz="2400" b="1" dirty="0">
                <a:solidFill>
                  <a:srgbClr val="800000"/>
                </a:solidFill>
                <a:latin typeface="Calibri" charset="0"/>
              </a:rPr>
              <a:t>two sympatric lineages with restricted realized gene flow</a:t>
            </a:r>
          </a:p>
        </p:txBody>
      </p:sp>
      <p:pic>
        <p:nvPicPr>
          <p:cNvPr id="4505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5626"/>
            <a:ext cx="12192000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3406255" y="6368003"/>
            <a:ext cx="5739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11095A"/>
                </a:solidFill>
                <a:latin typeface="Tahoma" charset="0"/>
              </a:rPr>
              <a:t>Cardona, Ruiz-Ramos, </a:t>
            </a:r>
            <a:r>
              <a:rPr lang="en-US" sz="1800" dirty="0" err="1">
                <a:solidFill>
                  <a:srgbClr val="11095A"/>
                </a:solidFill>
                <a:latin typeface="Tahoma" charset="0"/>
              </a:rPr>
              <a:t>Baums</a:t>
            </a:r>
            <a:r>
              <a:rPr lang="en-US" sz="1800" dirty="0">
                <a:solidFill>
                  <a:srgbClr val="11095A"/>
                </a:solidFill>
                <a:latin typeface="Tahoma" charset="0"/>
              </a:rPr>
              <a:t>, </a:t>
            </a:r>
            <a:r>
              <a:rPr lang="en-US" sz="1800" dirty="0" err="1">
                <a:solidFill>
                  <a:srgbClr val="11095A"/>
                </a:solidFill>
                <a:latin typeface="Tahoma" charset="0"/>
              </a:rPr>
              <a:t>Bracco</a:t>
            </a:r>
            <a:r>
              <a:rPr lang="en-US" sz="1800" dirty="0">
                <a:solidFill>
                  <a:srgbClr val="11095A"/>
                </a:solidFill>
                <a:latin typeface="Tahoma" charset="0"/>
              </a:rPr>
              <a:t>, PLOS One 2016</a:t>
            </a:r>
          </a:p>
        </p:txBody>
      </p:sp>
    </p:spTree>
    <p:extLst>
      <p:ext uri="{BB962C8B-B14F-4D97-AF65-F5344CB8AC3E}">
        <p14:creationId xmlns:p14="http://schemas.microsoft.com/office/powerpoint/2010/main" val="19105211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829" y="0"/>
            <a:ext cx="6700718" cy="5127927"/>
          </a:xfrm>
          <a:prstGeom prst="rect">
            <a:avLst/>
          </a:prstGeom>
        </p:spPr>
      </p:pic>
      <p:sp>
        <p:nvSpPr>
          <p:cNvPr id="44034" name="TextBox 1"/>
          <p:cNvSpPr txBox="1">
            <a:spLocks noChangeArrowheads="1"/>
          </p:cNvSpPr>
          <p:nvPr/>
        </p:nvSpPr>
        <p:spPr bwMode="auto">
          <a:xfrm>
            <a:off x="203202" y="312525"/>
            <a:ext cx="5283199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6666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11095A"/>
                </a:solidFill>
                <a:latin typeface="Calibri"/>
                <a:cs typeface="Calibri"/>
              </a:rPr>
              <a:t>Example  of modeled connectivity</a:t>
            </a:r>
          </a:p>
          <a:p>
            <a:pPr eaLnBrk="1" hangingPunct="1"/>
            <a:r>
              <a:rPr lang="en-US" sz="2000" dirty="0">
                <a:solidFill>
                  <a:srgbClr val="11095A"/>
                </a:solidFill>
                <a:latin typeface="Calibri"/>
                <a:cs typeface="Calibri"/>
              </a:rPr>
              <a:t>for coral larvae of </a:t>
            </a:r>
            <a:r>
              <a:rPr lang="en-US" sz="2000" i="1" dirty="0" err="1">
                <a:solidFill>
                  <a:srgbClr val="11095A"/>
                </a:solidFill>
                <a:latin typeface="Calibri"/>
                <a:cs typeface="Calibri"/>
              </a:rPr>
              <a:t>Liopathes</a:t>
            </a:r>
            <a:r>
              <a:rPr lang="en-US" sz="2000" i="1" dirty="0">
                <a:solidFill>
                  <a:srgbClr val="11095A"/>
                </a:solidFill>
                <a:latin typeface="Calibri"/>
                <a:cs typeface="Calibri"/>
              </a:rPr>
              <a:t> </a:t>
            </a:r>
            <a:r>
              <a:rPr lang="en-US" sz="2000" i="1" dirty="0" err="1">
                <a:solidFill>
                  <a:srgbClr val="11095A"/>
                </a:solidFill>
                <a:latin typeface="Calibri"/>
                <a:cs typeface="Calibri"/>
              </a:rPr>
              <a:t>Glaberrima</a:t>
            </a:r>
            <a:r>
              <a:rPr lang="en-US" sz="2000" i="1" dirty="0">
                <a:solidFill>
                  <a:srgbClr val="11095A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11095A"/>
                </a:solidFill>
                <a:latin typeface="Calibri"/>
                <a:cs typeface="Calibri"/>
              </a:rPr>
              <a:t>at the four locations after 40 days and no mortality (TOP)  </a:t>
            </a:r>
          </a:p>
          <a:p>
            <a:pPr eaLnBrk="1" hangingPunct="1"/>
            <a:r>
              <a:rPr lang="en-US" sz="2000" dirty="0">
                <a:solidFill>
                  <a:srgbClr val="11095A"/>
                </a:solidFill>
                <a:latin typeface="Calibri"/>
                <a:cs typeface="Calibri"/>
              </a:rPr>
              <a:t>and with a pelagic larval duration (PLD) of 20 days  (BOTTOM)</a:t>
            </a:r>
          </a:p>
          <a:p>
            <a:pPr eaLnBrk="1" hangingPunct="1"/>
            <a:endParaRPr lang="en-US" sz="2000" b="1" dirty="0">
              <a:solidFill>
                <a:srgbClr val="11095A"/>
              </a:solidFill>
              <a:latin typeface="Calibri"/>
              <a:cs typeface="Calibri"/>
            </a:endParaRPr>
          </a:p>
          <a:p>
            <a:pPr eaLnBrk="1" hangingPunct="1"/>
            <a:endParaRPr lang="en-US" sz="1800" b="1" dirty="0">
              <a:solidFill>
                <a:srgbClr val="1F497D"/>
              </a:solidFill>
            </a:endParaRPr>
          </a:p>
          <a:p>
            <a:pPr eaLnBrk="1" hangingPunct="1"/>
            <a:endParaRPr lang="en-US" sz="1800" b="1" dirty="0">
              <a:solidFill>
                <a:srgbClr val="1F497D"/>
              </a:solidFill>
            </a:endParaRPr>
          </a:p>
        </p:txBody>
      </p:sp>
      <p:pic>
        <p:nvPicPr>
          <p:cNvPr id="4403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6" y="2590871"/>
            <a:ext cx="4999567" cy="411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41765" y="5184048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11095A"/>
                </a:solidFill>
              </a:rPr>
              <a:t>Simulations help determining upper and lower limits of </a:t>
            </a:r>
            <a:r>
              <a:rPr lang="en-US" sz="2000" b="1" i="1" dirty="0" err="1">
                <a:solidFill>
                  <a:srgbClr val="11095A"/>
                </a:solidFill>
              </a:rPr>
              <a:t>Leiopathes</a:t>
            </a:r>
            <a:r>
              <a:rPr lang="en-US" sz="2000" b="1" i="1" dirty="0">
                <a:solidFill>
                  <a:srgbClr val="11095A"/>
                </a:solidFill>
              </a:rPr>
              <a:t> </a:t>
            </a:r>
            <a:r>
              <a:rPr lang="en-US" sz="2000" b="1" i="1" dirty="0" err="1">
                <a:solidFill>
                  <a:srgbClr val="11095A"/>
                </a:solidFill>
              </a:rPr>
              <a:t>glaberrima</a:t>
            </a:r>
            <a:r>
              <a:rPr lang="en-US" sz="2000" b="1" i="1" dirty="0">
                <a:solidFill>
                  <a:srgbClr val="11095A"/>
                </a:solidFill>
              </a:rPr>
              <a:t> </a:t>
            </a:r>
            <a:r>
              <a:rPr lang="en-US" sz="2000" b="1" dirty="0">
                <a:solidFill>
                  <a:srgbClr val="11095A"/>
                </a:solidFill>
              </a:rPr>
              <a:t>larvae competency time - likely </a:t>
            </a:r>
            <a:r>
              <a:rPr lang="en-US" sz="2000" b="1" dirty="0">
                <a:solidFill>
                  <a:srgbClr val="11095A"/>
                </a:solidFill>
                <a:ea typeface="ＭＳ ゴシック" charset="0"/>
                <a:cs typeface="ＭＳ ゴシック" charset="0"/>
              </a:rPr>
              <a:t>≈/&gt; </a:t>
            </a:r>
            <a:r>
              <a:rPr lang="en-US" sz="2000" b="1" dirty="0">
                <a:solidFill>
                  <a:srgbClr val="11095A"/>
                </a:solidFill>
              </a:rPr>
              <a:t>30 days; definitively more than 10 days which is ~ larvae lifespan. This supports period of low metabolic activity (Graham et al., Coral Reefs, 2013)</a:t>
            </a:r>
          </a:p>
          <a:p>
            <a:endParaRPr lang="en-US" b="1" dirty="0">
              <a:solidFill>
                <a:srgbClr val="1F497D"/>
              </a:solidFill>
            </a:endParaRPr>
          </a:p>
          <a:p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1414" y="2813126"/>
            <a:ext cx="192918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460897" y="4733777"/>
            <a:ext cx="192918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1470242" y="120251"/>
            <a:ext cx="217358" cy="217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1518470" y="2740476"/>
            <a:ext cx="192918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30156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8FB5C0-9EC5-E94B-B579-1AB863517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54" y="1662546"/>
            <a:ext cx="10447462" cy="44669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34DC4B-18E7-6346-99F1-569F9F457E80}"/>
              </a:ext>
            </a:extLst>
          </p:cNvPr>
          <p:cNvSpPr/>
          <p:nvPr/>
        </p:nvSpPr>
        <p:spPr>
          <a:xfrm>
            <a:off x="604057" y="462388"/>
            <a:ext cx="11249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40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connectivity of </a:t>
            </a:r>
            <a:r>
              <a:rPr lang="en-US" altLang="zh-CN" sz="2400" b="1" i="1" dirty="0" err="1">
                <a:solidFill>
                  <a:srgbClr val="840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Callogorgia</a:t>
            </a:r>
            <a:r>
              <a:rPr lang="en-US" altLang="zh-CN" sz="2400" b="1" dirty="0">
                <a:solidFill>
                  <a:srgbClr val="840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i="1" dirty="0">
                <a:solidFill>
                  <a:srgbClr val="840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  <a:r>
              <a:rPr lang="en-US" altLang="zh-CN" sz="2400" b="1" dirty="0">
                <a:solidFill>
                  <a:srgbClr val="840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Northern Gulf of Mexico:</a:t>
            </a:r>
          </a:p>
          <a:p>
            <a:r>
              <a:rPr lang="en-US" sz="2400" b="1" dirty="0">
                <a:solidFill>
                  <a:srgbClr val="840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depth differentiation hypothesis</a:t>
            </a:r>
            <a:endParaRPr lang="en-US" sz="2400" dirty="0">
              <a:solidFill>
                <a:srgbClr val="8406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91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Vertical…"/>
          <p:cNvSpPr txBox="1"/>
          <p:nvPr/>
        </p:nvSpPr>
        <p:spPr>
          <a:xfrm>
            <a:off x="678125" y="442685"/>
            <a:ext cx="1682961" cy="105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10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3200" b="1" dirty="0">
                <a:solidFill>
                  <a:srgbClr val="84060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 </a:t>
            </a:r>
          </a:p>
          <a:p>
            <a:pPr algn="l">
              <a:defRPr sz="10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3200" b="1" dirty="0">
                <a:solidFill>
                  <a:srgbClr val="84060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dispersal </a:t>
            </a:r>
          </a:p>
        </p:txBody>
      </p:sp>
      <p:sp>
        <p:nvSpPr>
          <p:cNvPr id="284" name="Callogorgia delta…"/>
          <p:cNvSpPr txBox="1"/>
          <p:nvPr/>
        </p:nvSpPr>
        <p:spPr>
          <a:xfrm>
            <a:off x="557475" y="5069502"/>
            <a:ext cx="2727863" cy="13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6000" b="0" i="1"/>
            </a:pPr>
            <a:r>
              <a:rPr sz="3000" dirty="0" err="1"/>
              <a:t>Callogorgia</a:t>
            </a:r>
            <a:r>
              <a:rPr sz="3000" dirty="0"/>
              <a:t> delta</a:t>
            </a:r>
          </a:p>
          <a:p>
            <a:pPr algn="l">
              <a:defRPr sz="5000" b="0" i="1"/>
            </a:pP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 sz="5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500" dirty="0">
                <a:latin typeface="Calibri" panose="020F0502020204030204" pitchFamily="34" charset="0"/>
                <a:cs typeface="Calibri" panose="020F0502020204030204" pitchFamily="34" charset="0"/>
              </a:rPr>
              <a:t>PLD = 40 Days</a:t>
            </a:r>
          </a:p>
        </p:txBody>
      </p:sp>
      <p:pic>
        <p:nvPicPr>
          <p:cNvPr id="285" name="Snap_03 AUG 17 07_00_28.bmp" descr="Snap_03 AUG 17 07_00_28.bmp"/>
          <p:cNvPicPr>
            <a:picLocks noChangeAspect="1"/>
          </p:cNvPicPr>
          <p:nvPr/>
        </p:nvPicPr>
        <p:blipFill>
          <a:blip r:embed="rId2">
            <a:extLst/>
          </a:blip>
          <a:srcRect r="24929"/>
          <a:stretch>
            <a:fillRect/>
          </a:stretch>
        </p:blipFill>
        <p:spPr>
          <a:xfrm>
            <a:off x="538455" y="2098265"/>
            <a:ext cx="3206056" cy="2402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669A69-0D55-3C4D-B62C-FE847792E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94" y="-3329"/>
            <a:ext cx="576454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EF7817-855F-6446-91C6-9F5A2D051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45" y="1606893"/>
            <a:ext cx="4372321" cy="33850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AF82C7-09FF-B54D-905F-51656672BF43}"/>
              </a:ext>
            </a:extLst>
          </p:cNvPr>
          <p:cNvSpPr txBox="1"/>
          <p:nvPr/>
        </p:nvSpPr>
        <p:spPr>
          <a:xfrm>
            <a:off x="332509" y="1679171"/>
            <a:ext cx="345616" cy="419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1307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980812-BD07-5C45-BF39-8E5264D36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4" y="1330036"/>
            <a:ext cx="11763960" cy="4470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BEB38D-A982-1D47-A4E1-9D9259640B6C}"/>
              </a:ext>
            </a:extLst>
          </p:cNvPr>
          <p:cNvSpPr txBox="1"/>
          <p:nvPr/>
        </p:nvSpPr>
        <p:spPr>
          <a:xfrm>
            <a:off x="2261062" y="1529542"/>
            <a:ext cx="382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2DF4F-3E5F-8D41-9AF1-8A5F3158A769}"/>
              </a:ext>
            </a:extLst>
          </p:cNvPr>
          <p:cNvSpPr txBox="1"/>
          <p:nvPr/>
        </p:nvSpPr>
        <p:spPr>
          <a:xfrm>
            <a:off x="8296102" y="1529542"/>
            <a:ext cx="3158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CF3B9-5413-E14C-A378-AC7FCAB6FF3F}"/>
              </a:ext>
            </a:extLst>
          </p:cNvPr>
          <p:cNvSpPr txBox="1"/>
          <p:nvPr/>
        </p:nvSpPr>
        <p:spPr>
          <a:xfrm>
            <a:off x="4671753" y="432263"/>
            <a:ext cx="3432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840604"/>
                </a:solidFill>
              </a:rPr>
              <a:t>Modeled connectivity</a:t>
            </a:r>
          </a:p>
        </p:txBody>
      </p:sp>
    </p:spTree>
    <p:extLst>
      <p:ext uri="{BB962C8B-B14F-4D97-AF65-F5344CB8AC3E}">
        <p14:creationId xmlns:p14="http://schemas.microsoft.com/office/powerpoint/2010/main" val="3206915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nap_03 AUG 17 07_00_28.bmp" descr="Snap_03 AUG 17 07_00_28.bmp"/>
          <p:cNvPicPr>
            <a:picLocks noChangeAspect="1"/>
          </p:cNvPicPr>
          <p:nvPr/>
        </p:nvPicPr>
        <p:blipFill>
          <a:blip r:embed="rId2">
            <a:extLst/>
          </a:blip>
          <a:srcRect r="24929"/>
          <a:stretch>
            <a:fillRect/>
          </a:stretch>
        </p:blipFill>
        <p:spPr>
          <a:xfrm>
            <a:off x="312078" y="2453999"/>
            <a:ext cx="3206057" cy="2402281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Genetic structuring…"/>
          <p:cNvSpPr txBox="1"/>
          <p:nvPr/>
        </p:nvSpPr>
        <p:spPr>
          <a:xfrm>
            <a:off x="495421" y="348860"/>
            <a:ext cx="3426195" cy="105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10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3200" b="1" dirty="0">
                <a:solidFill>
                  <a:srgbClr val="84060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 structuring </a:t>
            </a:r>
          </a:p>
          <a:p>
            <a:pPr algn="l">
              <a:defRPr sz="10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3200" b="1" dirty="0">
                <a:solidFill>
                  <a:srgbClr val="84060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distance</a:t>
            </a:r>
          </a:p>
        </p:txBody>
      </p:sp>
      <p:sp>
        <p:nvSpPr>
          <p:cNvPr id="359" name="61,179 loci"/>
          <p:cNvSpPr txBox="1"/>
          <p:nvPr/>
        </p:nvSpPr>
        <p:spPr>
          <a:xfrm>
            <a:off x="603913" y="5731334"/>
            <a:ext cx="1485984" cy="456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500" dirty="0">
                <a:latin typeface="Calibri" panose="020F0502020204030204" pitchFamily="34" charset="0"/>
                <a:cs typeface="Calibri" panose="020F0502020204030204" pitchFamily="34" charset="0"/>
              </a:rPr>
              <a:t>61,179 loci</a:t>
            </a:r>
          </a:p>
        </p:txBody>
      </p:sp>
      <p:sp>
        <p:nvSpPr>
          <p:cNvPr id="360" name="Fst 0.0115-0.0691"/>
          <p:cNvSpPr txBox="1"/>
          <p:nvPr/>
        </p:nvSpPr>
        <p:spPr>
          <a:xfrm>
            <a:off x="583906" y="6148491"/>
            <a:ext cx="2767873" cy="456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5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500" dirty="0" err="1">
                <a:latin typeface="Calibri" panose="020F0502020204030204" pitchFamily="34" charset="0"/>
                <a:cs typeface="Calibri" panose="020F0502020204030204" pitchFamily="34" charset="0"/>
              </a:rPr>
              <a:t>Fst</a:t>
            </a:r>
            <a:r>
              <a:rPr sz="2500" dirty="0">
                <a:latin typeface="Calibri" panose="020F0502020204030204" pitchFamily="34" charset="0"/>
                <a:cs typeface="Calibri" panose="020F0502020204030204" pitchFamily="34" charset="0"/>
              </a:rPr>
              <a:t> 0.0115-0.0691</a:t>
            </a:r>
          </a:p>
        </p:txBody>
      </p:sp>
      <p:sp>
        <p:nvSpPr>
          <p:cNvPr id="367" name="Callogorgia delta"/>
          <p:cNvSpPr txBox="1"/>
          <p:nvPr/>
        </p:nvSpPr>
        <p:spPr>
          <a:xfrm>
            <a:off x="603912" y="5274649"/>
            <a:ext cx="2727863" cy="53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6000" b="0" i="1"/>
            </a:lvl1pPr>
          </a:lstStyle>
          <a:p>
            <a:r>
              <a:rPr sz="3000" dirty="0" err="1"/>
              <a:t>Callogorgia</a:t>
            </a:r>
            <a:r>
              <a:rPr sz="3000" dirty="0"/>
              <a:t> delta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633ADC-DACF-E247-9322-54414115C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494" y="626533"/>
            <a:ext cx="8001506" cy="575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0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39762"/>
          </a:xfrm>
        </p:spPr>
        <p:txBody>
          <a:bodyPr/>
          <a:lstStyle/>
          <a:p>
            <a:r>
              <a:rPr lang="en-US" sz="3600" b="1" dirty="0">
                <a:solidFill>
                  <a:srgbClr val="800000"/>
                </a:solidFill>
                <a:latin typeface="+mn-lt"/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549" y="960378"/>
            <a:ext cx="11176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095A"/>
                </a:solidFill>
              </a:rPr>
              <a:t>Submesoscale circulations take </a:t>
            </a:r>
            <a:r>
              <a:rPr lang="en-US" sz="2400" b="1" dirty="0">
                <a:solidFill>
                  <a:srgbClr val="11095A"/>
                </a:solidFill>
              </a:rPr>
              <a:t>different shape and form</a:t>
            </a:r>
            <a:r>
              <a:rPr lang="en-US" sz="2400" dirty="0">
                <a:solidFill>
                  <a:srgbClr val="11095A"/>
                </a:solidFill>
              </a:rPr>
              <a:t> depending on mixed-layer depth, source of density gradients, near bottom circulation. </a:t>
            </a:r>
          </a:p>
          <a:p>
            <a:endParaRPr lang="en-US" sz="2400" dirty="0">
              <a:solidFill>
                <a:srgbClr val="11095A"/>
              </a:solidFill>
            </a:endParaRPr>
          </a:p>
          <a:p>
            <a:r>
              <a:rPr lang="en-US" sz="2400" dirty="0">
                <a:solidFill>
                  <a:srgbClr val="11095A"/>
                </a:solidFill>
              </a:rPr>
              <a:t>In the Gulf of Mexico they contributed to the oil convergence in 2010 + to the deep, narrow plume that formed at ~1,200 m depth, and to extremely patchy distribution of marine snow (impacts on corals). </a:t>
            </a:r>
            <a:r>
              <a:rPr lang="en-US" sz="2400" b="1" dirty="0">
                <a:solidFill>
                  <a:srgbClr val="11095A"/>
                </a:solidFill>
              </a:rPr>
              <a:t>SHORT TIME SCALES: HOURS TO MONTH</a:t>
            </a:r>
          </a:p>
          <a:p>
            <a:endParaRPr lang="en-US" sz="2200" b="1" dirty="0">
              <a:solidFill>
                <a:srgbClr val="0033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800000"/>
                </a:solidFill>
              </a:rPr>
              <a:t>Luo</a:t>
            </a:r>
            <a:r>
              <a:rPr lang="en-US" dirty="0">
                <a:solidFill>
                  <a:srgbClr val="800000"/>
                </a:solidFill>
              </a:rPr>
              <a:t>, H., A. </a:t>
            </a:r>
            <a:r>
              <a:rPr lang="en-US" dirty="0" err="1">
                <a:solidFill>
                  <a:srgbClr val="800000"/>
                </a:solidFill>
              </a:rPr>
              <a:t>Bracco</a:t>
            </a:r>
            <a:r>
              <a:rPr lang="en-US" dirty="0">
                <a:solidFill>
                  <a:srgbClr val="800000"/>
                </a:solidFill>
              </a:rPr>
              <a:t>, Y. Cardona and J.C. McWilliams The submesoscale circulation in the Northern Gulf of Mexico: Surface processes and the impact of the freshwater river input </a:t>
            </a:r>
            <a:r>
              <a:rPr lang="en-US" b="1" dirty="0">
                <a:solidFill>
                  <a:srgbClr val="800000"/>
                </a:solidFill>
              </a:rPr>
              <a:t>Ocean </a:t>
            </a:r>
            <a:r>
              <a:rPr lang="en-US" b="1" dirty="0" err="1">
                <a:solidFill>
                  <a:srgbClr val="800000"/>
                </a:solidFill>
              </a:rPr>
              <a:t>Modelling</a:t>
            </a:r>
            <a:r>
              <a:rPr lang="en-US" dirty="0">
                <a:solidFill>
                  <a:srgbClr val="800000"/>
                </a:solidFill>
              </a:rPr>
              <a:t>, 101, 68-82 (2016)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800000"/>
                </a:solidFill>
              </a:rPr>
              <a:t>Bracco</a:t>
            </a:r>
            <a:r>
              <a:rPr lang="en-US" dirty="0">
                <a:solidFill>
                  <a:srgbClr val="800000"/>
                </a:solidFill>
              </a:rPr>
              <a:t>, A., J. Choi, K. Joshi, H. </a:t>
            </a:r>
            <a:r>
              <a:rPr lang="en-US" dirty="0" err="1">
                <a:solidFill>
                  <a:srgbClr val="800000"/>
                </a:solidFill>
              </a:rPr>
              <a:t>Luo</a:t>
            </a:r>
            <a:r>
              <a:rPr lang="en-US" dirty="0">
                <a:solidFill>
                  <a:srgbClr val="800000"/>
                </a:solidFill>
              </a:rPr>
              <a:t> and J.C. McWilliams The submesoscale circulation in the Northern Gulf of Mexico: Deep phenomena and dispersion over the continental slope. </a:t>
            </a:r>
            <a:r>
              <a:rPr lang="en-US" b="1" dirty="0">
                <a:solidFill>
                  <a:srgbClr val="800000"/>
                </a:solidFill>
              </a:rPr>
              <a:t>Ocean </a:t>
            </a:r>
            <a:r>
              <a:rPr lang="en-US" b="1" dirty="0" err="1">
                <a:solidFill>
                  <a:srgbClr val="800000"/>
                </a:solidFill>
              </a:rPr>
              <a:t>Modelling</a:t>
            </a:r>
            <a:r>
              <a:rPr lang="en-US" dirty="0">
                <a:solidFill>
                  <a:srgbClr val="800000"/>
                </a:solidFill>
              </a:rPr>
              <a:t>, 101, 43-58 (2016)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</a:rPr>
              <a:t>Choi, J., A. </a:t>
            </a:r>
            <a:r>
              <a:rPr lang="en-US" dirty="0" err="1">
                <a:solidFill>
                  <a:srgbClr val="800000"/>
                </a:solidFill>
              </a:rPr>
              <a:t>Bracco</a:t>
            </a:r>
            <a:r>
              <a:rPr lang="en-US" dirty="0">
                <a:solidFill>
                  <a:srgbClr val="800000"/>
                </a:solidFill>
              </a:rPr>
              <a:t>, R. </a:t>
            </a:r>
            <a:r>
              <a:rPr lang="en-US" dirty="0" err="1">
                <a:solidFill>
                  <a:srgbClr val="800000"/>
                </a:solidFill>
              </a:rPr>
              <a:t>Barkan</a:t>
            </a:r>
            <a:r>
              <a:rPr lang="en-US" dirty="0">
                <a:solidFill>
                  <a:srgbClr val="800000"/>
                </a:solidFill>
              </a:rPr>
              <a:t>, A. F. </a:t>
            </a:r>
            <a:r>
              <a:rPr lang="en-US" dirty="0" err="1">
                <a:solidFill>
                  <a:srgbClr val="800000"/>
                </a:solidFill>
              </a:rPr>
              <a:t>Shchepetkin</a:t>
            </a:r>
            <a:r>
              <a:rPr lang="en-US" dirty="0">
                <a:solidFill>
                  <a:srgbClr val="800000"/>
                </a:solidFill>
              </a:rPr>
              <a:t>, J.C. McWilliams, J. </a:t>
            </a:r>
            <a:r>
              <a:rPr lang="en-US" dirty="0" err="1">
                <a:solidFill>
                  <a:srgbClr val="800000"/>
                </a:solidFill>
              </a:rPr>
              <a:t>Molemaker</a:t>
            </a:r>
            <a:r>
              <a:rPr lang="en-US" dirty="0">
                <a:solidFill>
                  <a:srgbClr val="800000"/>
                </a:solidFill>
              </a:rPr>
              <a:t> Submesoscale dynamics in the northern Gulf of Mexico. Part III: </a:t>
            </a:r>
            <a:r>
              <a:rPr lang="en-US" dirty="0" err="1">
                <a:solidFill>
                  <a:srgbClr val="800000"/>
                </a:solidFill>
              </a:rPr>
              <a:t>Lagrangian</a:t>
            </a:r>
            <a:r>
              <a:rPr lang="en-US" dirty="0">
                <a:solidFill>
                  <a:srgbClr val="800000"/>
                </a:solidFill>
              </a:rPr>
              <a:t> implications </a:t>
            </a:r>
            <a:r>
              <a:rPr lang="en-US" b="1" dirty="0">
                <a:solidFill>
                  <a:srgbClr val="800000"/>
                </a:solidFill>
              </a:rPr>
              <a:t>J. Phys. Ocean</a:t>
            </a:r>
            <a:r>
              <a:rPr lang="en-US" dirty="0">
                <a:solidFill>
                  <a:srgbClr val="800000"/>
                </a:solidFill>
              </a:rPr>
              <a:t>., 47, 2361-2376 (2017)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</a:rPr>
              <a:t>Bracco A., J. Choi, J. Kurian, P. Chang Vertical and horizontal resolution dependency in the model representation of tracer dispersion along the continental slope in the northern Gulf of Mexico </a:t>
            </a:r>
            <a:r>
              <a:rPr lang="en-US" b="1" dirty="0">
                <a:solidFill>
                  <a:srgbClr val="840604"/>
                </a:solidFill>
              </a:rPr>
              <a:t>Ocean Modelling, </a:t>
            </a:r>
            <a:r>
              <a:rPr lang="en-US" dirty="0">
                <a:solidFill>
                  <a:srgbClr val="840604"/>
                </a:solidFill>
              </a:rPr>
              <a:t>122, 13-25 </a:t>
            </a:r>
            <a:r>
              <a:rPr lang="en-US" dirty="0">
                <a:solidFill>
                  <a:srgbClr val="800000"/>
                </a:solidFill>
              </a:rPr>
              <a:t>(2018)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1012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6828" y="515390"/>
            <a:ext cx="112776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095A"/>
                </a:solidFill>
              </a:rPr>
              <a:t>Submesoscale induced vertical transport in eddies is much stronger if </a:t>
            </a:r>
            <a:r>
              <a:rPr lang="en-US" sz="2400" dirty="0" err="1">
                <a:solidFill>
                  <a:srgbClr val="11095A"/>
                </a:solidFill>
              </a:rPr>
              <a:t>ageostrophic</a:t>
            </a:r>
            <a:r>
              <a:rPr lang="en-US" sz="2400" dirty="0">
                <a:solidFill>
                  <a:srgbClr val="11095A"/>
                </a:solidFill>
              </a:rPr>
              <a:t> motions are accounted. With surface convergence has implications for </a:t>
            </a:r>
            <a:r>
              <a:rPr lang="en-US" sz="2400" b="1" dirty="0">
                <a:solidFill>
                  <a:srgbClr val="11095A"/>
                </a:solidFill>
              </a:rPr>
              <a:t>ocean carbon and heat storage. </a:t>
            </a:r>
            <a:r>
              <a:rPr lang="en-US" sz="2400" dirty="0">
                <a:solidFill>
                  <a:srgbClr val="11095A"/>
                </a:solidFill>
              </a:rPr>
              <a:t>POC sinking time can be significantly shorter than estimated by sinking velocities alone. </a:t>
            </a:r>
          </a:p>
          <a:p>
            <a:r>
              <a:rPr lang="en-US" sz="2400" dirty="0">
                <a:solidFill>
                  <a:srgbClr val="11095A"/>
                </a:solidFill>
              </a:rPr>
              <a:t>Different </a:t>
            </a:r>
            <a:r>
              <a:rPr lang="en-US" sz="2400" dirty="0" err="1">
                <a:solidFill>
                  <a:srgbClr val="11095A"/>
                </a:solidFill>
              </a:rPr>
              <a:t>submesoscale</a:t>
            </a:r>
            <a:r>
              <a:rPr lang="en-US" sz="2400" dirty="0">
                <a:solidFill>
                  <a:srgbClr val="11095A"/>
                </a:solidFill>
              </a:rPr>
              <a:t> regimes in nearby regions along the continental slopes impact advection at the bottom</a:t>
            </a:r>
          </a:p>
          <a:p>
            <a:r>
              <a:rPr lang="en-US" sz="2200" b="1" dirty="0">
                <a:solidFill>
                  <a:srgbClr val="11095A"/>
                </a:solidFill>
              </a:rPr>
              <a:t>TIME-SCALE: YEARS TO DECADES</a:t>
            </a:r>
          </a:p>
          <a:p>
            <a:pPr lvl="0"/>
            <a:endParaRPr lang="en-US" sz="2200" dirty="0">
              <a:solidFill>
                <a:srgbClr val="0033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800000"/>
                </a:solidFill>
              </a:rPr>
              <a:t>Zhong</a:t>
            </a:r>
            <a:r>
              <a:rPr lang="en-US" dirty="0">
                <a:solidFill>
                  <a:srgbClr val="800000"/>
                </a:solidFill>
              </a:rPr>
              <a:t>, Y., A. </a:t>
            </a:r>
            <a:r>
              <a:rPr lang="en-US" dirty="0" err="1">
                <a:solidFill>
                  <a:srgbClr val="800000"/>
                </a:solidFill>
              </a:rPr>
              <a:t>Bracco</a:t>
            </a:r>
            <a:r>
              <a:rPr lang="en-US" dirty="0">
                <a:solidFill>
                  <a:srgbClr val="800000"/>
                </a:solidFill>
              </a:rPr>
              <a:t> , J. </a:t>
            </a:r>
            <a:r>
              <a:rPr lang="en-US" dirty="0" err="1">
                <a:solidFill>
                  <a:srgbClr val="800000"/>
                </a:solidFill>
              </a:rPr>
              <a:t>Tian</a:t>
            </a:r>
            <a:r>
              <a:rPr lang="en-US" dirty="0">
                <a:solidFill>
                  <a:srgbClr val="800000"/>
                </a:solidFill>
              </a:rPr>
              <a:t>, J. Dong, W., Zhao, Z. Zhang Observed and simulated vertical pump of an anticyclonic eddy in the South China Sea. </a:t>
            </a:r>
            <a:r>
              <a:rPr lang="en-US" b="1" dirty="0">
                <a:solidFill>
                  <a:srgbClr val="800000"/>
                </a:solidFill>
              </a:rPr>
              <a:t>Scientific Reports </a:t>
            </a:r>
            <a:r>
              <a:rPr lang="en-US" dirty="0">
                <a:solidFill>
                  <a:srgbClr val="800000"/>
                </a:solidFill>
              </a:rPr>
              <a:t>(2017)</a:t>
            </a:r>
            <a:endParaRPr lang="en-US" sz="2200" dirty="0">
              <a:solidFill>
                <a:srgbClr val="0033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</a:rPr>
              <a:t>Liu, G., A. </a:t>
            </a:r>
            <a:r>
              <a:rPr lang="en-US" dirty="0" err="1">
                <a:solidFill>
                  <a:srgbClr val="800000"/>
                </a:solidFill>
              </a:rPr>
              <a:t>Bracco</a:t>
            </a:r>
            <a:r>
              <a:rPr lang="en-US" dirty="0">
                <a:solidFill>
                  <a:srgbClr val="800000"/>
                </a:solidFill>
              </a:rPr>
              <a:t>, S. </a:t>
            </a:r>
            <a:r>
              <a:rPr lang="en-US" dirty="0" err="1">
                <a:solidFill>
                  <a:srgbClr val="800000"/>
                </a:solidFill>
              </a:rPr>
              <a:t>Giering</a:t>
            </a:r>
            <a:r>
              <a:rPr lang="en-US" dirty="0">
                <a:solidFill>
                  <a:srgbClr val="800000"/>
                </a:solidFill>
              </a:rPr>
              <a:t>, U. </a:t>
            </a:r>
            <a:r>
              <a:rPr lang="en-US" dirty="0" err="1">
                <a:solidFill>
                  <a:srgbClr val="800000"/>
                </a:solidFill>
              </a:rPr>
              <a:t>Passow</a:t>
            </a:r>
            <a:r>
              <a:rPr lang="en-US" dirty="0">
                <a:solidFill>
                  <a:srgbClr val="800000"/>
                </a:solidFill>
              </a:rPr>
              <a:t>, The  influence of mesoscale and submesoscale circulation on sinking particles in the northern Gulf of Mexico</a:t>
            </a:r>
            <a:r>
              <a:rPr lang="en-US" dirty="0"/>
              <a:t> </a:t>
            </a:r>
            <a:r>
              <a:rPr lang="en-US" b="1" dirty="0">
                <a:solidFill>
                  <a:srgbClr val="800000"/>
                </a:solidFill>
              </a:rPr>
              <a:t>Elementa: Science of the Anthropocene </a:t>
            </a:r>
            <a:r>
              <a:rPr lang="en-US" dirty="0">
                <a:solidFill>
                  <a:srgbClr val="800000"/>
                </a:solidFill>
              </a:rPr>
              <a:t>(2018).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800000"/>
                </a:solidFill>
              </a:rPr>
              <a:t>Rogener</a:t>
            </a:r>
            <a:r>
              <a:rPr lang="en-US" dirty="0">
                <a:solidFill>
                  <a:srgbClr val="800000"/>
                </a:solidFill>
              </a:rPr>
              <a:t>, M.K., A. Bracco, K. Hunter, M. Saxton, S. </a:t>
            </a:r>
            <a:r>
              <a:rPr lang="en-US" dirty="0" err="1">
                <a:solidFill>
                  <a:srgbClr val="800000"/>
                </a:solidFill>
              </a:rPr>
              <a:t>Joye</a:t>
            </a:r>
            <a:r>
              <a:rPr lang="en-US" dirty="0">
                <a:solidFill>
                  <a:srgbClr val="800000"/>
                </a:solidFill>
              </a:rPr>
              <a:t>, Impact of the Deepwater Horizon oil well blowout on methane oxidation dynamics in the Northern Gulf of Mexico. </a:t>
            </a:r>
            <a:r>
              <a:rPr lang="en-US" b="1" dirty="0">
                <a:solidFill>
                  <a:srgbClr val="800000"/>
                </a:solidFill>
              </a:rPr>
              <a:t>Elementa: Science of the Anthropocene </a:t>
            </a:r>
            <a:r>
              <a:rPr lang="en-US" dirty="0">
                <a:solidFill>
                  <a:srgbClr val="800000"/>
                </a:solidFill>
              </a:rPr>
              <a:t>(revised July 2018).</a:t>
            </a:r>
            <a:endParaRPr lang="en-US" sz="2200" dirty="0">
              <a:solidFill>
                <a:srgbClr val="003366"/>
              </a:solidFill>
            </a:endParaRP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89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42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2542" y="6502937"/>
            <a:ext cx="364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SLIDE from </a:t>
            </a:r>
            <a:r>
              <a:rPr lang="en-US" b="1" i="1" dirty="0" err="1">
                <a:solidFill>
                  <a:srgbClr val="FF0000"/>
                </a:solidFill>
              </a:rPr>
              <a:t>Hernan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Arango</a:t>
            </a:r>
            <a:r>
              <a:rPr lang="en-US" b="1" i="1" dirty="0">
                <a:solidFill>
                  <a:srgbClr val="FF0000"/>
                </a:solidFill>
              </a:rPr>
              <a:t>, Rutgers</a:t>
            </a:r>
          </a:p>
        </p:txBody>
      </p:sp>
    </p:spTree>
    <p:extLst>
      <p:ext uri="{BB962C8B-B14F-4D97-AF65-F5344CB8AC3E}">
        <p14:creationId xmlns:p14="http://schemas.microsoft.com/office/powerpoint/2010/main" val="3506672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A85F42-81E5-7445-9DC6-0AF0EDB86FD9}"/>
              </a:ext>
            </a:extLst>
          </p:cNvPr>
          <p:cNvSpPr/>
          <p:nvPr/>
        </p:nvSpPr>
        <p:spPr>
          <a:xfrm>
            <a:off x="675249" y="621383"/>
            <a:ext cx="11113477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11095A"/>
                </a:solidFill>
              </a:rPr>
              <a:t>Mesoscale/</a:t>
            </a:r>
            <a:r>
              <a:rPr lang="en-US" sz="2400" dirty="0" err="1">
                <a:solidFill>
                  <a:srgbClr val="11095A"/>
                </a:solidFill>
              </a:rPr>
              <a:t>submesoscale</a:t>
            </a:r>
            <a:r>
              <a:rPr lang="en-US" sz="2400" dirty="0">
                <a:solidFill>
                  <a:srgbClr val="11095A"/>
                </a:solidFill>
              </a:rPr>
              <a:t> mixing have contributed to the different evolution history of deep-water corals - and likely deep-water mussels (Faure et al., 2015) - along the continental slope in the Gulf of Mexico. No cosmopolitan distributions in this small, enclosed basin! Likely true for many </a:t>
            </a:r>
            <a:r>
              <a:rPr lang="en-US" sz="2400" dirty="0" err="1">
                <a:solidFill>
                  <a:srgbClr val="11095A"/>
                </a:solidFill>
              </a:rPr>
              <a:t>coldwater</a:t>
            </a:r>
            <a:r>
              <a:rPr lang="en-US" sz="2400" dirty="0">
                <a:solidFill>
                  <a:srgbClr val="11095A"/>
                </a:solidFill>
              </a:rPr>
              <a:t> mesophotic corals</a:t>
            </a:r>
          </a:p>
          <a:p>
            <a:pPr lvl="0"/>
            <a:r>
              <a:rPr lang="en-US" sz="2400" b="1" dirty="0">
                <a:solidFill>
                  <a:srgbClr val="11095A"/>
                </a:solidFill>
              </a:rPr>
              <a:t>TIME SCALE: THOUSANDS OF YEARS</a:t>
            </a:r>
          </a:p>
          <a:p>
            <a:pPr lvl="0"/>
            <a:endParaRPr lang="en-US" sz="2200" dirty="0">
              <a:solidFill>
                <a:srgbClr val="003366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</a:rPr>
              <a:t>Cardona, Y., D.V. Ruiz-Ramos, I.B. </a:t>
            </a:r>
            <a:r>
              <a:rPr lang="en-US" dirty="0" err="1">
                <a:solidFill>
                  <a:srgbClr val="800000"/>
                </a:solidFill>
              </a:rPr>
              <a:t>Baums</a:t>
            </a:r>
            <a:r>
              <a:rPr lang="en-US" dirty="0">
                <a:solidFill>
                  <a:srgbClr val="800000"/>
                </a:solidFill>
              </a:rPr>
              <a:t>, A. Bracco Potential connectivity of </a:t>
            </a:r>
            <a:r>
              <a:rPr lang="en-US" dirty="0" err="1">
                <a:solidFill>
                  <a:srgbClr val="800000"/>
                </a:solidFill>
              </a:rPr>
              <a:t>coldwater</a:t>
            </a:r>
            <a:r>
              <a:rPr lang="en-US" dirty="0">
                <a:solidFill>
                  <a:srgbClr val="800000"/>
                </a:solidFill>
              </a:rPr>
              <a:t> black coral communities in the northern Gulf of Mexico; </a:t>
            </a:r>
            <a:r>
              <a:rPr lang="en-US" b="1" dirty="0">
                <a:solidFill>
                  <a:srgbClr val="800000"/>
                </a:solidFill>
              </a:rPr>
              <a:t>PLOS ONE</a:t>
            </a:r>
            <a:r>
              <a:rPr lang="en-US" dirty="0">
                <a:solidFill>
                  <a:srgbClr val="800000"/>
                </a:solidFill>
              </a:rPr>
              <a:t>, 11(5): e0156257 (2016)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>
                <a:solidFill>
                  <a:srgbClr val="840604"/>
                </a:solidFill>
              </a:rPr>
              <a:t>Bracco A, G. Liu, M. </a:t>
            </a:r>
            <a:r>
              <a:rPr lang="en-US" dirty="0" err="1">
                <a:solidFill>
                  <a:srgbClr val="840604"/>
                </a:solidFill>
              </a:rPr>
              <a:t>Galaska</a:t>
            </a:r>
            <a:r>
              <a:rPr lang="en-US" dirty="0">
                <a:solidFill>
                  <a:srgbClr val="840604"/>
                </a:solidFill>
              </a:rPr>
              <a:t>, A. </a:t>
            </a:r>
            <a:r>
              <a:rPr lang="en-US" dirty="0" err="1">
                <a:solidFill>
                  <a:srgbClr val="840604"/>
                </a:solidFill>
              </a:rPr>
              <a:t>Quattrini</a:t>
            </a:r>
            <a:r>
              <a:rPr lang="en-US" dirty="0">
                <a:solidFill>
                  <a:srgbClr val="840604"/>
                </a:solidFill>
              </a:rPr>
              <a:t>, S. Herrera Integrating </a:t>
            </a:r>
            <a:r>
              <a:rPr lang="en-US" dirty="0" err="1">
                <a:solidFill>
                  <a:srgbClr val="840604"/>
                </a:solidFill>
              </a:rPr>
              <a:t>submesoscale</a:t>
            </a:r>
            <a:r>
              <a:rPr lang="en-US" dirty="0">
                <a:solidFill>
                  <a:srgbClr val="840604"/>
                </a:solidFill>
              </a:rPr>
              <a:t> circulation models and genomic approaches to understand depth-differentiation of </a:t>
            </a:r>
            <a:r>
              <a:rPr lang="en-US" dirty="0" err="1">
                <a:solidFill>
                  <a:srgbClr val="840604"/>
                </a:solidFill>
              </a:rPr>
              <a:t>Callogorgia</a:t>
            </a:r>
            <a:r>
              <a:rPr lang="en-US" dirty="0">
                <a:solidFill>
                  <a:srgbClr val="840604"/>
                </a:solidFill>
              </a:rPr>
              <a:t> delta in the northern Gulf of Mexico. </a:t>
            </a:r>
            <a:r>
              <a:rPr lang="en-US" b="1" dirty="0">
                <a:solidFill>
                  <a:srgbClr val="840604"/>
                </a:solidFill>
              </a:rPr>
              <a:t>J. Mar. Science</a:t>
            </a:r>
            <a:r>
              <a:rPr lang="en-US" dirty="0">
                <a:solidFill>
                  <a:srgbClr val="840604"/>
                </a:solidFill>
              </a:rPr>
              <a:t>, Submitted</a:t>
            </a:r>
          </a:p>
          <a:p>
            <a:pPr marL="285750" lvl="0" indent="-285750">
              <a:buFont typeface="Arial"/>
              <a:buChar char="•"/>
            </a:pPr>
            <a:endParaRPr lang="en-US" sz="2200" dirty="0">
              <a:solidFill>
                <a:srgbClr val="003366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3A9632-AEB4-2B48-BF88-0FDB4D2A4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08" y="6272596"/>
            <a:ext cx="1454092" cy="5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5348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6" y="1809358"/>
            <a:ext cx="2353661" cy="3138214"/>
          </a:xfrm>
          <a:prstGeom prst="rect">
            <a:avLst/>
          </a:prstGeom>
        </p:spPr>
      </p:pic>
      <p:pic>
        <p:nvPicPr>
          <p:cNvPr id="5" name="Picture 4" descr="jun_cho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07" y="1826423"/>
            <a:ext cx="2364841" cy="3160287"/>
          </a:xfrm>
          <a:prstGeom prst="rect">
            <a:avLst/>
          </a:prstGeom>
        </p:spPr>
      </p:pic>
      <p:pic>
        <p:nvPicPr>
          <p:cNvPr id="7" name="Picture 6" descr="downlo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737" y="1821004"/>
            <a:ext cx="3055074" cy="3195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828" y="1821004"/>
            <a:ext cx="2199729" cy="31657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9005" y="5132940"/>
            <a:ext cx="11719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11095A"/>
                </a:solidFill>
              </a:rPr>
              <a:t>           </a:t>
            </a:r>
            <a:r>
              <a:rPr lang="en-GB" b="1" dirty="0" err="1">
                <a:solidFill>
                  <a:srgbClr val="11095A"/>
                </a:solidFill>
              </a:rPr>
              <a:t>Guangpeng</a:t>
            </a:r>
            <a:r>
              <a:rPr lang="en-GB" b="1" dirty="0">
                <a:solidFill>
                  <a:srgbClr val="11095A"/>
                </a:solidFill>
              </a:rPr>
              <a:t> Liu, GT               Jun Choi  (now KIOST)       </a:t>
            </a:r>
            <a:r>
              <a:rPr lang="en-GB" b="1" dirty="0" err="1">
                <a:solidFill>
                  <a:srgbClr val="11095A"/>
                </a:solidFill>
              </a:rPr>
              <a:t>Yisen</a:t>
            </a:r>
            <a:r>
              <a:rPr lang="en-GB" b="1" dirty="0">
                <a:solidFill>
                  <a:srgbClr val="11095A"/>
                </a:solidFill>
              </a:rPr>
              <a:t> </a:t>
            </a:r>
            <a:r>
              <a:rPr lang="en-GB" b="1" dirty="0" err="1">
                <a:solidFill>
                  <a:srgbClr val="11095A"/>
                </a:solidFill>
              </a:rPr>
              <a:t>Zhong</a:t>
            </a:r>
            <a:r>
              <a:rPr lang="en-GB" b="1" dirty="0">
                <a:solidFill>
                  <a:srgbClr val="11095A"/>
                </a:solidFill>
              </a:rPr>
              <a:t> (now SJTU)  </a:t>
            </a:r>
            <a:r>
              <a:rPr lang="en-GB" b="1" dirty="0" err="1">
                <a:solidFill>
                  <a:srgbClr val="11095A"/>
                </a:solidFill>
              </a:rPr>
              <a:t>Yuley</a:t>
            </a:r>
            <a:r>
              <a:rPr lang="en-GB" b="1" dirty="0">
                <a:solidFill>
                  <a:srgbClr val="11095A"/>
                </a:solidFill>
              </a:rPr>
              <a:t> Cardona (now U. Medellin)</a:t>
            </a:r>
          </a:p>
          <a:p>
            <a:endParaRPr lang="en-GB" b="1" dirty="0">
              <a:solidFill>
                <a:srgbClr val="11095A"/>
              </a:solidFill>
            </a:endParaRPr>
          </a:p>
          <a:p>
            <a:r>
              <a:rPr lang="en-GB" sz="2000" dirty="0">
                <a:solidFill>
                  <a:srgbClr val="11095A"/>
                </a:solidFill>
              </a:rPr>
              <a:t> and collaborators at Penn State </a:t>
            </a:r>
            <a:r>
              <a:rPr lang="en-GB" sz="2000" b="1" dirty="0">
                <a:solidFill>
                  <a:srgbClr val="11095A"/>
                </a:solidFill>
              </a:rPr>
              <a:t>(Iliana </a:t>
            </a:r>
            <a:r>
              <a:rPr lang="en-GB" sz="2000" b="1" dirty="0" err="1">
                <a:solidFill>
                  <a:srgbClr val="11095A"/>
                </a:solidFill>
              </a:rPr>
              <a:t>Baums</a:t>
            </a:r>
            <a:r>
              <a:rPr lang="en-GB" sz="2000" b="1" dirty="0">
                <a:solidFill>
                  <a:srgbClr val="11095A"/>
                </a:solidFill>
              </a:rPr>
              <a:t>), </a:t>
            </a:r>
            <a:r>
              <a:rPr lang="en-GB" sz="2000" dirty="0">
                <a:solidFill>
                  <a:srgbClr val="11095A"/>
                </a:solidFill>
              </a:rPr>
              <a:t>UCSB</a:t>
            </a:r>
            <a:r>
              <a:rPr lang="en-GB" sz="2000" b="1" dirty="0">
                <a:solidFill>
                  <a:srgbClr val="11095A"/>
                </a:solidFill>
              </a:rPr>
              <a:t> (</a:t>
            </a:r>
            <a:r>
              <a:rPr lang="en-GB" sz="2000" b="1" dirty="0" err="1">
                <a:solidFill>
                  <a:srgbClr val="11095A"/>
                </a:solidFill>
              </a:rPr>
              <a:t>Uta</a:t>
            </a:r>
            <a:r>
              <a:rPr lang="en-GB" sz="2000" b="1" dirty="0">
                <a:solidFill>
                  <a:srgbClr val="11095A"/>
                </a:solidFill>
              </a:rPr>
              <a:t> </a:t>
            </a:r>
            <a:r>
              <a:rPr lang="en-GB" sz="2000" b="1" dirty="0" err="1">
                <a:solidFill>
                  <a:srgbClr val="11095A"/>
                </a:solidFill>
              </a:rPr>
              <a:t>Passow</a:t>
            </a:r>
            <a:r>
              <a:rPr lang="en-GB" sz="2000" b="1" dirty="0">
                <a:solidFill>
                  <a:srgbClr val="11095A"/>
                </a:solidFill>
              </a:rPr>
              <a:t>), </a:t>
            </a:r>
            <a:r>
              <a:rPr lang="en-GB" sz="2000" dirty="0">
                <a:solidFill>
                  <a:srgbClr val="11095A"/>
                </a:solidFill>
              </a:rPr>
              <a:t>UCLA</a:t>
            </a:r>
            <a:r>
              <a:rPr lang="en-GB" sz="2000" b="1" dirty="0">
                <a:solidFill>
                  <a:srgbClr val="11095A"/>
                </a:solidFill>
              </a:rPr>
              <a:t> (Jim McWilliams, Roy </a:t>
            </a:r>
            <a:r>
              <a:rPr lang="en-GB" sz="2000" b="1" dirty="0" err="1">
                <a:solidFill>
                  <a:srgbClr val="11095A"/>
                </a:solidFill>
              </a:rPr>
              <a:t>Barkan</a:t>
            </a:r>
            <a:r>
              <a:rPr lang="en-GB" sz="2000" b="1" dirty="0">
                <a:solidFill>
                  <a:srgbClr val="11095A"/>
                </a:solidFill>
              </a:rPr>
              <a:t>), </a:t>
            </a:r>
            <a:r>
              <a:rPr lang="en-GB" sz="2000" dirty="0">
                <a:solidFill>
                  <a:srgbClr val="11095A"/>
                </a:solidFill>
              </a:rPr>
              <a:t>Texas A&amp;M </a:t>
            </a:r>
            <a:r>
              <a:rPr lang="en-GB" sz="2000" b="1" dirty="0">
                <a:solidFill>
                  <a:srgbClr val="11095A"/>
                </a:solidFill>
              </a:rPr>
              <a:t>(Ping Chang, Tracy Villareal, Jaison Kurian), </a:t>
            </a:r>
            <a:r>
              <a:rPr lang="en-GB" sz="2000" dirty="0" err="1">
                <a:solidFill>
                  <a:srgbClr val="11095A"/>
                </a:solidFill>
              </a:rPr>
              <a:t>LeHigh</a:t>
            </a:r>
            <a:r>
              <a:rPr lang="en-GB" sz="2000" b="1" dirty="0">
                <a:solidFill>
                  <a:srgbClr val="11095A"/>
                </a:solidFill>
              </a:rPr>
              <a:t> </a:t>
            </a:r>
            <a:r>
              <a:rPr lang="en-GB" sz="2000" dirty="0">
                <a:solidFill>
                  <a:srgbClr val="11095A"/>
                </a:solidFill>
              </a:rPr>
              <a:t>Un.</a:t>
            </a:r>
            <a:r>
              <a:rPr lang="en-GB" sz="2000" b="1" dirty="0">
                <a:solidFill>
                  <a:srgbClr val="11095A"/>
                </a:solidFill>
              </a:rPr>
              <a:t> (Santiago Herrera),  </a:t>
            </a:r>
            <a:r>
              <a:rPr lang="en-GB" sz="2000" dirty="0">
                <a:solidFill>
                  <a:srgbClr val="11095A"/>
                </a:solidFill>
              </a:rPr>
              <a:t>Harvey</a:t>
            </a:r>
            <a:r>
              <a:rPr lang="en-GB" sz="2000" b="1" dirty="0">
                <a:solidFill>
                  <a:srgbClr val="11095A"/>
                </a:solidFill>
              </a:rPr>
              <a:t> </a:t>
            </a:r>
            <a:r>
              <a:rPr lang="en-GB" sz="2000" dirty="0" err="1">
                <a:solidFill>
                  <a:srgbClr val="11095A"/>
                </a:solidFill>
              </a:rPr>
              <a:t>Mudd</a:t>
            </a:r>
            <a:r>
              <a:rPr lang="en-GB" sz="2000" dirty="0">
                <a:solidFill>
                  <a:srgbClr val="11095A"/>
                </a:solidFill>
              </a:rPr>
              <a:t> College </a:t>
            </a:r>
            <a:r>
              <a:rPr lang="en-GB" sz="2000" b="1" dirty="0">
                <a:solidFill>
                  <a:srgbClr val="11095A"/>
                </a:solidFill>
              </a:rPr>
              <a:t>(Andrea </a:t>
            </a:r>
            <a:r>
              <a:rPr lang="en-GB" sz="2000" b="1" dirty="0" err="1">
                <a:solidFill>
                  <a:srgbClr val="11095A"/>
                </a:solidFill>
              </a:rPr>
              <a:t>Quattrini</a:t>
            </a:r>
            <a:r>
              <a:rPr lang="en-GB" sz="2000" b="1" dirty="0">
                <a:solidFill>
                  <a:srgbClr val="11095A"/>
                </a:solidFill>
              </a:rPr>
              <a:t>), </a:t>
            </a:r>
            <a:r>
              <a:rPr lang="en-GB" sz="2000" dirty="0">
                <a:solidFill>
                  <a:srgbClr val="11095A"/>
                </a:solidFill>
              </a:rPr>
              <a:t>and GT </a:t>
            </a:r>
            <a:r>
              <a:rPr lang="en-GB" sz="2000" b="1" dirty="0">
                <a:solidFill>
                  <a:srgbClr val="11095A"/>
                </a:solidFill>
              </a:rPr>
              <a:t>(Joe Montoya)</a:t>
            </a:r>
            <a:endParaRPr lang="en-US" sz="2000" dirty="0">
              <a:solidFill>
                <a:srgbClr val="11095A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12264" y="547623"/>
            <a:ext cx="3173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Thank you</a:t>
            </a:r>
          </a:p>
        </p:txBody>
      </p:sp>
      <p:pic>
        <p:nvPicPr>
          <p:cNvPr id="12" name="Picture 11" descr="ECOGI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6" y="947549"/>
            <a:ext cx="22098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65" y="185316"/>
            <a:ext cx="18780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591" y="0"/>
            <a:ext cx="10668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14" descr="downloa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48" y="46783"/>
            <a:ext cx="1096138" cy="10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29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4096" y="188272"/>
            <a:ext cx="8229600" cy="865415"/>
          </a:xfrm>
        </p:spPr>
        <p:txBody>
          <a:bodyPr/>
          <a:lstStyle/>
          <a:p>
            <a:pPr algn="l"/>
            <a:r>
              <a:rPr lang="en-US" dirty="0"/>
              <a:t>Overview of ROMS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27246"/>
            <a:ext cx="9144000" cy="5730755"/>
          </a:xfrm>
        </p:spPr>
        <p:txBody>
          <a:bodyPr anchor="b" anchorCtr="1">
            <a:normAutofit fontScale="92500" lnSpcReduction="10000"/>
          </a:bodyPr>
          <a:lstStyle/>
          <a:p>
            <a:r>
              <a:rPr lang="en-US" dirty="0"/>
              <a:t>Three-dimensional, time-dependent hydrodynamic model.</a:t>
            </a:r>
          </a:p>
          <a:p>
            <a:pPr lvl="1"/>
            <a:r>
              <a:rPr lang="en-US" dirty="0"/>
              <a:t>Solves the conservation of mass and momentum equations.</a:t>
            </a:r>
          </a:p>
          <a:p>
            <a:pPr lvl="1"/>
            <a:r>
              <a:rPr lang="en-US" dirty="0"/>
              <a:t>Includes transport equations for temperature and salinity.</a:t>
            </a:r>
          </a:p>
          <a:p>
            <a:pPr lvl="1"/>
            <a:endParaRPr lang="en-US" dirty="0"/>
          </a:p>
          <a:p>
            <a:r>
              <a:rPr lang="en-US" dirty="0"/>
              <a:t>Community model</a:t>
            </a:r>
          </a:p>
          <a:p>
            <a:pPr lvl="1"/>
            <a:r>
              <a:rPr lang="en-US" dirty="0"/>
              <a:t>Open source.</a:t>
            </a:r>
          </a:p>
          <a:p>
            <a:pPr lvl="1"/>
            <a:r>
              <a:rPr lang="en-US" dirty="0"/>
              <a:t>Wide user community, &gt; 4000 registered users.</a:t>
            </a:r>
          </a:p>
          <a:p>
            <a:pPr lvl="1"/>
            <a:endParaRPr lang="en-US" dirty="0"/>
          </a:p>
          <a:p>
            <a:r>
              <a:rPr lang="en-US" dirty="0"/>
              <a:t>In addition to hydrodynamics:</a:t>
            </a:r>
          </a:p>
          <a:p>
            <a:pPr lvl="1"/>
            <a:r>
              <a:rPr lang="en-US" dirty="0"/>
              <a:t>Modules for sediment transport (Warner et al. 2008; </a:t>
            </a:r>
            <a:r>
              <a:rPr lang="en-US" dirty="0" err="1"/>
              <a:t>bedload</a:t>
            </a:r>
            <a:r>
              <a:rPr lang="en-US" dirty="0"/>
              <a:t> and suspended load), biogeochemistry (NPZD), ice.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Can be run as nested model and there is a large data assimilation community.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Two-way coupled to wave model (SWAN), wind model (WRF).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854" y="188272"/>
            <a:ext cx="1828800" cy="86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34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4096" y="273885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Overview of ROMS,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104" y="1600200"/>
            <a:ext cx="9036896" cy="5257800"/>
          </a:xfrm>
        </p:spPr>
        <p:txBody>
          <a:bodyPr>
            <a:normAutofit/>
          </a:bodyPr>
          <a:lstStyle/>
          <a:p>
            <a:r>
              <a:rPr lang="en-US" dirty="0"/>
              <a:t>Features of the code:</a:t>
            </a:r>
          </a:p>
          <a:p>
            <a:pPr lvl="1"/>
            <a:r>
              <a:rPr lang="en-US" dirty="0"/>
              <a:t>Written in Fortran-90, 95</a:t>
            </a:r>
          </a:p>
          <a:p>
            <a:pPr lvl="1"/>
            <a:r>
              <a:rPr lang="en-US" dirty="0"/>
              <a:t>Parallel (MPI).</a:t>
            </a:r>
          </a:p>
          <a:p>
            <a:pPr lvl="1"/>
            <a:r>
              <a:rPr lang="en-US" dirty="0"/>
              <a:t>Includes sets of options:  advection schemes, turbulence closures, bottom boundary layer treatments.</a:t>
            </a:r>
          </a:p>
          <a:p>
            <a:pPr lvl="1"/>
            <a:r>
              <a:rPr lang="en-US" dirty="0"/>
              <a:t>Output: </a:t>
            </a:r>
            <a:r>
              <a:rPr lang="en-US" dirty="0" err="1"/>
              <a:t>NetCDF</a:t>
            </a:r>
            <a:r>
              <a:rPr lang="en-US" dirty="0"/>
              <a:t> “history” file, </a:t>
            </a:r>
            <a:r>
              <a:rPr lang="en-US" dirty="0" err="1"/>
              <a:t>ocean_his</a:t>
            </a:r>
            <a:r>
              <a:rPr lang="en-US" dirty="0"/>
              <a:t>_*.</a:t>
            </a:r>
            <a:r>
              <a:rPr lang="en-US" dirty="0" err="1"/>
              <a:t>nc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Input: format is a somewhat flexible: mix of </a:t>
            </a:r>
            <a:r>
              <a:rPr lang="en-US" dirty="0" err="1"/>
              <a:t>NetCDF</a:t>
            </a:r>
            <a:r>
              <a:rPr lang="en-US" dirty="0"/>
              <a:t>, text files, and some hard-wiring.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776" y="71438"/>
            <a:ext cx="28448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78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9"/>
          <p:cNvGrpSpPr>
            <a:grpSpLocks/>
          </p:cNvGrpSpPr>
          <p:nvPr/>
        </p:nvGrpSpPr>
        <p:grpSpPr bwMode="auto">
          <a:xfrm>
            <a:off x="1752600" y="2408239"/>
            <a:ext cx="2774950" cy="3840163"/>
            <a:chOff x="144" y="1517"/>
            <a:chExt cx="1748" cy="2419"/>
          </a:xfrm>
        </p:grpSpPr>
        <p:pic>
          <p:nvPicPr>
            <p:cNvPr id="30" name="Picture 21"/>
            <p:cNvPicPr>
              <a:picLocks noChangeAspect="1" noChangeArrowheads="1"/>
            </p:cNvPicPr>
            <p:nvPr/>
          </p:nvPicPr>
          <p:blipFill rotWithShape="1">
            <a:blip r:embed="rId2"/>
            <a:srcRect r="67940"/>
            <a:stretch/>
          </p:blipFill>
          <p:spPr bwMode="auto">
            <a:xfrm>
              <a:off x="180" y="1517"/>
              <a:ext cx="1712" cy="2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193" y="3579"/>
              <a:ext cx="147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i="1" dirty="0" err="1"/>
                <a:t>Fringer</a:t>
              </a:r>
              <a:r>
                <a:rPr lang="en-US" sz="1400" i="1" dirty="0"/>
                <a:t>, McWilliams, and Street, 2006.</a:t>
              </a:r>
            </a:p>
          </p:txBody>
        </p:sp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144" y="1536"/>
              <a:ext cx="96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/>
                <a:t>Orthogonal curvilinear grid.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1608839" y="24789"/>
            <a:ext cx="4344287" cy="1594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ROMS’ </a:t>
            </a:r>
            <a:br>
              <a:rPr lang="en-US" dirty="0"/>
            </a:br>
            <a:r>
              <a:rPr lang="en-US" dirty="0"/>
              <a:t>Horizontal Grid</a:t>
            </a:r>
            <a:endParaRPr lang="en-US" sz="3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0525" y="147283"/>
            <a:ext cx="5029200" cy="420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699000" y="4360942"/>
            <a:ext cx="58007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Arakawa-C </a:t>
            </a:r>
            <a:r>
              <a:rPr lang="en-US" sz="2000" dirty="0"/>
              <a:t>grids often used in coastal models..  </a:t>
            </a:r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U, v, w, and </a:t>
            </a:r>
            <a:r>
              <a:rPr lang="el-GR" sz="2000" dirty="0"/>
              <a:t>ρ</a:t>
            </a:r>
            <a:r>
              <a:rPr lang="en-US" sz="2000" dirty="0"/>
              <a:t> are represented at different locations within the model grid.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The u-, v-, and </a:t>
            </a:r>
            <a:r>
              <a:rPr lang="el-GR" sz="2000" dirty="0"/>
              <a:t>ρ</a:t>
            </a:r>
            <a:r>
              <a:rPr lang="en-US" sz="2000" dirty="0"/>
              <a:t>-grids are different.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The u-, v-, and </a:t>
            </a:r>
            <a:r>
              <a:rPr lang="el-GR" sz="2000" dirty="0"/>
              <a:t>ρ</a:t>
            </a:r>
            <a:r>
              <a:rPr lang="en-US" sz="2000" dirty="0"/>
              <a:t>-grids have different *sizes*</a:t>
            </a:r>
          </a:p>
          <a:p>
            <a:pPr marL="285750" indent="-285750">
              <a:buFont typeface="Arial"/>
              <a:buChar char="•"/>
            </a:pPr>
            <a:endParaRPr lang="en-US" sz="2000" i="1" dirty="0"/>
          </a:p>
          <a:p>
            <a:r>
              <a:rPr lang="en-US" sz="2000" i="1" dirty="0"/>
              <a:t>Figures from ROMS wiki.</a:t>
            </a:r>
          </a:p>
        </p:txBody>
      </p:sp>
    </p:spTree>
    <p:extLst>
      <p:ext uri="{BB962C8B-B14F-4D97-AF65-F5344CB8AC3E}">
        <p14:creationId xmlns:p14="http://schemas.microsoft.com/office/powerpoint/2010/main" val="792313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8707" y="274638"/>
            <a:ext cx="580339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0019" y="258586"/>
            <a:ext cx="306011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ROMS Vertical Grid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02500" y="1912437"/>
            <a:ext cx="3365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vertical grid has two parts: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Water column shown in blue. “N” layers.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Sediment bed shown in brown. “</a:t>
            </a:r>
            <a:r>
              <a:rPr lang="en-US" sz="2400" dirty="0" err="1"/>
              <a:t>Nbed</a:t>
            </a:r>
            <a:r>
              <a:rPr lang="en-US" sz="2400" dirty="0"/>
              <a:t>” layers.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181092" y="1503226"/>
            <a:ext cx="3135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Figure from Warner et al. 2008</a:t>
            </a:r>
          </a:p>
        </p:txBody>
      </p:sp>
    </p:spTree>
    <p:extLst>
      <p:ext uri="{BB962C8B-B14F-4D97-AF65-F5344CB8AC3E}">
        <p14:creationId xmlns:p14="http://schemas.microsoft.com/office/powerpoint/2010/main" val="410135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9246</TotalTime>
  <Words>2641</Words>
  <Application>Microsoft Macintosh PowerPoint</Application>
  <PresentationFormat>Widescreen</PresentationFormat>
  <Paragraphs>302</Paragraphs>
  <Slides>51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70" baseType="lpstr">
      <vt:lpstr>等线</vt:lpstr>
      <vt:lpstr>ＭＳ ゴシック</vt:lpstr>
      <vt:lpstr>ＭＳ Ｐゴシック</vt:lpstr>
      <vt:lpstr>宋体</vt:lpstr>
      <vt:lpstr>Arial</vt:lpstr>
      <vt:lpstr>Calibri</vt:lpstr>
      <vt:lpstr>Calibri Light</vt:lpstr>
      <vt:lpstr>Cambria Math</vt:lpstr>
      <vt:lpstr>Copperplate</vt:lpstr>
      <vt:lpstr>Helvetica Neue Light</vt:lpstr>
      <vt:lpstr>Tahoma</vt:lpstr>
      <vt:lpstr>Times New Roman</vt:lpstr>
      <vt:lpstr>Tw Cen MT</vt:lpstr>
      <vt:lpstr>Wingdings</vt:lpstr>
      <vt:lpstr>Wingdings 2</vt:lpstr>
      <vt:lpstr>Office Theme</vt:lpstr>
      <vt:lpstr>CorelDRAW</vt:lpstr>
      <vt:lpstr>Equation</vt:lpstr>
      <vt:lpstr>Document</vt:lpstr>
      <vt:lpstr>Overview of ROMS Regional Ocean Modeling System</vt:lpstr>
      <vt:lpstr>Ocean (vs Atmospheric) models</vt:lpstr>
      <vt:lpstr>Ingredients (I): Primitive hydrostatic equations</vt:lpstr>
      <vt:lpstr>Ingredients (II):</vt:lpstr>
      <vt:lpstr>PowerPoint Presentation</vt:lpstr>
      <vt:lpstr>Overview of ROMS</vt:lpstr>
      <vt:lpstr>Overview of ROMS, cont.</vt:lpstr>
      <vt:lpstr>PowerPoint Presentation</vt:lpstr>
      <vt:lpstr>ROMS Vertical Grid</vt:lpstr>
      <vt:lpstr>ROMS’  Vertical Grid</vt:lpstr>
      <vt:lpstr>Key References</vt:lpstr>
      <vt:lpstr>Ocean eddies, submesoscale turbulence  and vertical transport</vt:lpstr>
      <vt:lpstr>Underlying Research Theme</vt:lpstr>
      <vt:lpstr>The flow of energy in the Ocean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PATTERN FORMATION AND SUBMESOSCALES: horizontal mixing and oil dispersion</vt:lpstr>
      <vt:lpstr>SEASONAL DEPENDENCE</vt:lpstr>
      <vt:lpstr>Instabilities</vt:lpstr>
      <vt:lpstr>DENSITY GRADIENTS DEPENDENCE</vt:lpstr>
      <vt:lpstr>IN THE ABSENCE OF RIVER INPUT</vt:lpstr>
      <vt:lpstr>PowerPoint Presentation</vt:lpstr>
      <vt:lpstr>PowerPoint Presentation</vt:lpstr>
      <vt:lpstr>PowerPoint Presentation</vt:lpstr>
      <vt:lpstr>Modeling</vt:lpstr>
      <vt:lpstr>PowerPoint Presentation</vt:lpstr>
      <vt:lpstr>Standard deviation: modeled vs observed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Sinking time: Submesoscale convergence impacts</vt:lpstr>
      <vt:lpstr>3. PATTERN FORMATION AND SUBMESOSCALES: Transport near the ocean bottom</vt:lpstr>
      <vt:lpstr>PowerPoint Presentation</vt:lpstr>
      <vt:lpstr>PowerPoint Presentation</vt:lpstr>
      <vt:lpstr>PowerPoint Presentation</vt:lpstr>
      <vt:lpstr> Transport near the ocean bottom, coral connectivity and evolution </vt:lpstr>
      <vt:lpstr>Leiopathes glaberrima: Genetic analysis over 10,000 generations: two sympatric lineages with restricted realized gene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</vt:vector>
  </TitlesOfParts>
  <Company>Georgia Institute of Technology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Liu, Guangpeng</dc:creator>
  <cp:lastModifiedBy>Microsoft Office User</cp:lastModifiedBy>
  <cp:revision>198</cp:revision>
  <dcterms:created xsi:type="dcterms:W3CDTF">2018-02-03T18:38:34Z</dcterms:created>
  <dcterms:modified xsi:type="dcterms:W3CDTF">2019-03-19T07:52:12Z</dcterms:modified>
</cp:coreProperties>
</file>