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6858000" cy="9144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594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it-IT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BC67DEB-D018-492C-B525-DF81CEB61FD3}" type="datetimeFigureOut">
              <a:rPr lang="it-IT"/>
              <a:pPr/>
              <a:t>18/07/2007</a:t>
            </a:fld>
            <a:endParaRPr lang="it-IT"/>
          </a:p>
        </p:txBody>
      </p:sp>
      <p:sp>
        <p:nvSpPr>
          <p:cNvPr id="245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143125" y="685800"/>
            <a:ext cx="25717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it-IT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CB4C9BE-F9AF-401A-928F-B060EBAC5356}" type="slidenum">
              <a:rPr lang="it-IT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FA284-1F68-4694-AFB1-6A8249B5F9FF}" type="datetimeFigureOut">
              <a:rPr lang="it-IT"/>
              <a:pPr>
                <a:defRPr/>
              </a:pPr>
              <a:t>18/07/2007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85ADF-3B69-46E2-B9DA-C5F0D824D57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26EA6-4FE6-4CF4-BF32-C18573CC1DB8}" type="datetimeFigureOut">
              <a:rPr lang="it-IT"/>
              <a:pPr>
                <a:defRPr/>
              </a:pPr>
              <a:t>18/07/2007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95527-F2D2-4EFE-8DC9-C9D397B35585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2B234-606B-4BFE-B07D-303C8BA478DE}" type="datetimeFigureOut">
              <a:rPr lang="it-IT"/>
              <a:pPr>
                <a:defRPr/>
              </a:pPr>
              <a:t>18/07/2007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0F404-1949-4D3F-A85C-35EBBA3FD446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6CA0B-3A2F-44B5-A545-91178F1DDD14}" type="datetimeFigureOut">
              <a:rPr lang="it-IT"/>
              <a:pPr>
                <a:defRPr/>
              </a:pPr>
              <a:t>18/07/2007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82672-CAD7-40AA-A3F4-21A37161E0E9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44CE0-82B8-4C0A-A911-7762898395F1}" type="datetimeFigureOut">
              <a:rPr lang="it-IT"/>
              <a:pPr>
                <a:defRPr/>
              </a:pPr>
              <a:t>18/07/2007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99791-EFBA-4A04-B7F3-90177D13734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D000B-8316-432A-BBE6-8578885616FD}" type="datetimeFigureOut">
              <a:rPr lang="it-IT"/>
              <a:pPr>
                <a:defRPr/>
              </a:pPr>
              <a:t>18/07/2007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4BAA8-6970-4CDA-9495-0465FC8B268D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5FDF0-DBA7-49C1-AF9C-ED254FA4A73B}" type="datetimeFigureOut">
              <a:rPr lang="it-IT"/>
              <a:pPr>
                <a:defRPr/>
              </a:pPr>
              <a:t>18/07/2007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78E31-FE9D-43F3-81F4-22F68149A7C1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BB54C-D2E7-4983-B783-9A4968E907A1}" type="datetimeFigureOut">
              <a:rPr lang="it-IT"/>
              <a:pPr>
                <a:defRPr/>
              </a:pPr>
              <a:t>18/07/2007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DE7A6-0F31-4AE9-A69D-D254C1F8A97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6044A-B026-4EBD-980B-72DADC0D8842}" type="datetimeFigureOut">
              <a:rPr lang="it-IT"/>
              <a:pPr>
                <a:defRPr/>
              </a:pPr>
              <a:t>18/07/2007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1D6E3-9E9A-4475-96DC-0BCB1DECA88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00517-449A-43C3-BE5C-E6BD9458C0BA}" type="datetimeFigureOut">
              <a:rPr lang="it-IT"/>
              <a:pPr>
                <a:defRPr/>
              </a:pPr>
              <a:t>18/07/2007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4BA86-9F67-4910-BD03-451C1D9A4B2F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4A402-4AB9-4311-B8F0-8B198A0EB22C}" type="datetimeFigureOut">
              <a:rPr lang="it-IT"/>
              <a:pPr>
                <a:defRPr/>
              </a:pPr>
              <a:t>18/07/2007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D7A5F-1B41-4951-A8B9-7A4E5DE73DD6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14C789-E905-4EE2-80B2-BC70F914F92A}" type="datetimeFigureOut">
              <a:rPr lang="it-IT"/>
              <a:pPr>
                <a:defRPr/>
              </a:pPr>
              <a:t>18/07/2007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0EB627-B396-4248-8DCF-DD90A4435266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../../../../../../../../../Documents%20and%20Settings/Gabriele/Desktop/JAVAD/progetto%20java2D/Photofilter%20Projects/Abbruzzese_Marco/Nuova%20cartella/PhotoFilterFolder/Abbruzzese%20Photo's%20OP%20relation/CLICCA%20QUI%20E%20FAI%20PARTIRE%20PHOTOFILTER.bat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../../../../../../../../../Documents%20and%20Settings/Gabriele/Desktop/JAVAD/progetto%20java2D/Photofilter%20Projects/Abbruzzese_Marco/Nuova%20cartella/PhotoFilterFolder/Abbruzzese%20Photo's%20OP%20relation/api/index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logotv 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571500"/>
            <a:ext cx="5651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>
              <a:latin typeface="Calibri" pitchFamily="34" charset="0"/>
            </a:endParaRP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0" y="1376363"/>
            <a:ext cx="6858000" cy="356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>
                <a:latin typeface="Times New Roman" pitchFamily="18" charset="0"/>
                <a:cs typeface="Times New Roman" pitchFamily="18" charset="0"/>
              </a:rPr>
            </a:br>
            <a:endParaRPr lang="it-IT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it-IT" sz="1400" b="1">
                <a:latin typeface="Times New Roman" pitchFamily="18" charset="0"/>
                <a:cs typeface="Times New Roman" pitchFamily="18" charset="0"/>
              </a:rPr>
              <a:t>Università degli Studi di Roma “ Tor Vergata ”</a:t>
            </a:r>
          </a:p>
          <a:p>
            <a:pPr algn="ctr" eaLnBrk="0" hangingPunct="0"/>
            <a:endParaRPr lang="it-IT" sz="1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it-IT" sz="1400" b="1">
                <a:latin typeface="Times New Roman" pitchFamily="18" charset="0"/>
                <a:cs typeface="Times New Roman" pitchFamily="18" charset="0"/>
              </a:rPr>
              <a:t>Facoltà di Scienze Matematiche Fisiche Naturali</a:t>
            </a:r>
          </a:p>
          <a:p>
            <a:pPr algn="ctr" eaLnBrk="0" hangingPunct="0"/>
            <a:endParaRPr lang="it-IT" sz="1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it-IT" sz="1400" b="1">
                <a:latin typeface="Times New Roman" pitchFamily="18" charset="0"/>
                <a:cs typeface="Times New Roman" pitchFamily="18" charset="0"/>
              </a:rPr>
              <a:t>Corso di laurea : Scienze dei Media </a:t>
            </a:r>
            <a:endParaRPr lang="it-IT" sz="1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it-IT" sz="1400" i="1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</a:p>
          <a:p>
            <a:pPr algn="ctr" eaLnBrk="0" hangingPunct="0"/>
            <a:r>
              <a:rPr lang="it-IT" sz="1400" i="1">
                <a:latin typeface="Times New Roman" pitchFamily="18" charset="0"/>
                <a:cs typeface="Times New Roman" pitchFamily="18" charset="0"/>
              </a:rPr>
              <a:t> Esame : Java applicato alla grafica </a:t>
            </a:r>
            <a:r>
              <a:rPr lang="it-IT" sz="1400" b="1" i="1">
                <a:latin typeface="Times New Roman" pitchFamily="18" charset="0"/>
                <a:cs typeface="Times New Roman" pitchFamily="18" charset="0"/>
              </a:rPr>
              <a:t> </a:t>
            </a:r>
            <a:endParaRPr lang="it-IT" sz="1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it-IT" sz="1400">
                <a:latin typeface="Times New Roman" pitchFamily="18" charset="0"/>
                <a:cs typeface="Times New Roman" pitchFamily="18" charset="0"/>
              </a:rPr>
              <a:t>Docente : Prof.Massimo Picardello</a:t>
            </a:r>
          </a:p>
          <a:p>
            <a:pPr algn="ctr" eaLnBrk="0" hangingPunct="0"/>
            <a:r>
              <a:rPr lang="it-IT" sz="1400">
                <a:latin typeface="Times New Roman" pitchFamily="18" charset="0"/>
                <a:cs typeface="Times New Roman" pitchFamily="18" charset="0"/>
              </a:rPr>
              <a:t>Studente : Marco Abbruzzese</a:t>
            </a:r>
          </a:p>
          <a:p>
            <a:pPr algn="ctr" eaLnBrk="0" hangingPunct="0"/>
            <a:r>
              <a:rPr lang="it-IT" sz="1400">
                <a:latin typeface="Times New Roman" pitchFamily="18" charset="0"/>
                <a:cs typeface="Times New Roman" pitchFamily="18" charset="0"/>
              </a:rPr>
              <a:t>Matricola : 0075089</a:t>
            </a:r>
          </a:p>
          <a:p>
            <a:pPr algn="ctr" eaLnBrk="0" hangingPunct="0"/>
            <a:r>
              <a:rPr lang="it-IT" sz="1400"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ctr" eaLnBrk="0" hangingPunct="0"/>
            <a:r>
              <a:rPr lang="it-IT" sz="2000" b="1">
                <a:latin typeface="Times New Roman" pitchFamily="18" charset="0"/>
                <a:cs typeface="Times New Roman" pitchFamily="18" charset="0"/>
              </a:rPr>
              <a:t>PhotosOp’s Lights</a:t>
            </a:r>
            <a:endParaRPr lang="it-IT" sz="20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it-IT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0" y="8358188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3452813" algn="l"/>
              </a:tabLst>
            </a:pPr>
            <a:r>
              <a:rPr lang="it-IT" sz="1400">
                <a:cs typeface="Times New Roman" pitchFamily="18" charset="0"/>
                <a:hlinkClick r:id="rId4" action="ppaction://hlinkfile"/>
              </a:rPr>
              <a:t>CLICCA E Apri PHOTOFILTER</a:t>
            </a:r>
            <a:r>
              <a:rPr lang="it-IT" sz="1400">
                <a:cs typeface="Times New Roman" pitchFamily="18" charset="0"/>
              </a:rPr>
              <a:t> </a:t>
            </a:r>
            <a:r>
              <a:rPr lang="it-IT" sz="1000">
                <a:cs typeface="Times New Roman" pitchFamily="18" charset="0"/>
              </a:rPr>
              <a:t>( DARA’ UN AVVISO MA NON PREOCCUPATEVI )</a:t>
            </a:r>
            <a:endParaRPr lang="it-IT"/>
          </a:p>
        </p:txBody>
      </p:sp>
      <p:pic>
        <p:nvPicPr>
          <p:cNvPr id="2054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30" y="5000628"/>
            <a:ext cx="2071696" cy="3054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ChangeArrowheads="1"/>
          </p:cNvSpPr>
          <p:nvPr/>
        </p:nvSpPr>
        <p:spPr bwMode="auto">
          <a:xfrm>
            <a:off x="357188" y="214313"/>
            <a:ext cx="2311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1400">
                <a:latin typeface="Times New Roman" pitchFamily="18" charset="0"/>
                <a:cs typeface="Times New Roman" pitchFamily="18" charset="0"/>
              </a:rPr>
              <a:t>Parametrizzazione su Maya : 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it-IT"/>
          </a:p>
        </p:txBody>
      </p:sp>
      <p:pic>
        <p:nvPicPr>
          <p:cNvPr id="2253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928688"/>
            <a:ext cx="60769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57188" y="4572000"/>
            <a:ext cx="6000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>
                <a:latin typeface="Times New Roman" pitchFamily="18" charset="0"/>
                <a:cs typeface="Times New Roman" pitchFamily="18" charset="0"/>
              </a:rPr>
              <a:t>I risultati sono del tutto simili </a:t>
            </a:r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357188" y="5000625"/>
            <a:ext cx="253841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1400">
                <a:latin typeface="Times New Roman" pitchFamily="18" charset="0"/>
                <a:cs typeface="Times New Roman" pitchFamily="18" charset="0"/>
              </a:rPr>
              <a:t>Risultati  :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sz="1400">
                <a:latin typeface="Times New Roman" pitchFamily="18" charset="0"/>
                <a:cs typeface="Times New Roman" pitchFamily="18" charset="0"/>
              </a:rPr>
              <a:t>MAYA 3D con directional light :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it-IT"/>
          </a:p>
        </p:txBody>
      </p:sp>
      <p:pic>
        <p:nvPicPr>
          <p:cNvPr id="22533" name="Picture 4" descr="may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5483225"/>
            <a:ext cx="4500563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ChangeArrowheads="1"/>
          </p:cNvSpPr>
          <p:nvPr/>
        </p:nvSpPr>
        <p:spPr bwMode="auto">
          <a:xfrm>
            <a:off x="285750" y="214313"/>
            <a:ext cx="3168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1400">
                <a:latin typeface="Times New Roman" pitchFamily="18" charset="0"/>
                <a:cs typeface="Times New Roman" pitchFamily="18" charset="0"/>
              </a:rPr>
              <a:t>PHOTOFILTER 2D con directional light 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1" descr="photofilt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785813"/>
            <a:ext cx="56197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ChangeArrowheads="1"/>
          </p:cNvSpPr>
          <p:nvPr/>
        </p:nvSpPr>
        <p:spPr bwMode="auto">
          <a:xfrm>
            <a:off x="0" y="4572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4800" b="1">
                <a:latin typeface="Monotype Corsiva" pitchFamily="66" charset="0"/>
                <a:cs typeface="Times New Roman" pitchFamily="18" charset="0"/>
              </a:rPr>
              <a:t>1</a:t>
            </a:r>
            <a:endParaRPr lang="it-IT"/>
          </a:p>
        </p:txBody>
      </p:sp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0" y="3857625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4800" b="1">
                <a:latin typeface="Monotype Corsiva" pitchFamily="66" charset="0"/>
                <a:cs typeface="Times New Roman" pitchFamily="18" charset="0"/>
              </a:rPr>
              <a:t>2</a:t>
            </a:r>
            <a:endParaRPr lang="it-IT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1785938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>
              <a:latin typeface="Calibri" pitchFamily="34" charset="0"/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0" y="939800"/>
            <a:ext cx="68580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/>
            <a:endParaRPr lang="it-IT" sz="1600" b="1">
              <a:latin typeface="Times New Roman" pitchFamily="18" charset="0"/>
              <a:cs typeface="Times New Roman" pitchFamily="18" charset="0"/>
            </a:endParaRPr>
          </a:p>
          <a:p>
            <a:pPr indent="450850" eaLnBrk="0" hangingPunct="0"/>
            <a:r>
              <a:rPr lang="it-IT" sz="1600" b="1">
                <a:latin typeface="Times New Roman" pitchFamily="18" charset="0"/>
                <a:cs typeface="Times New Roman" pitchFamily="18" charset="0"/>
              </a:rPr>
              <a:t>INTRODUZIONE</a:t>
            </a:r>
          </a:p>
          <a:p>
            <a:pPr indent="450850" eaLnBrk="0" hangingPunct="0"/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indent="450850" eaLnBrk="0" hangingPunct="0"/>
            <a:r>
              <a:rPr lang="it-IT" sz="1400" b="1">
                <a:latin typeface="Times New Roman" pitchFamily="18" charset="0"/>
                <a:cs typeface="Times New Roman" pitchFamily="18" charset="0"/>
              </a:rPr>
              <a:t>PhotosOp è un software sviluppato in Java versione 1.1. Sviluppato nel 2002 dal</a:t>
            </a:r>
            <a:endParaRPr lang="it-IT" sz="1400">
              <a:latin typeface="Times New Roman" pitchFamily="18" charset="0"/>
              <a:cs typeface="Times New Roman" pitchFamily="18" charset="0"/>
            </a:endParaRPr>
          </a:p>
          <a:p>
            <a:pPr indent="450850" eaLnBrk="0" hangingPunct="0"/>
            <a:r>
              <a:rPr lang="it-IT" sz="1400" b="1">
                <a:latin typeface="Times New Roman" pitchFamily="18" charset="0"/>
                <a:cs typeface="Times New Roman" pitchFamily="18" charset="0"/>
              </a:rPr>
              <a:t> prof. Paolo Emilio Selva , L’applicativo presentava diversi tools di gestione di</a:t>
            </a:r>
            <a:endParaRPr lang="it-IT" sz="1400">
              <a:latin typeface="Times New Roman" pitchFamily="18" charset="0"/>
              <a:cs typeface="Times New Roman" pitchFamily="18" charset="0"/>
            </a:endParaRPr>
          </a:p>
          <a:p>
            <a:pPr indent="450850" eaLnBrk="0" hangingPunct="0"/>
            <a:r>
              <a:rPr lang="it-IT" sz="1400" b="1">
                <a:latin typeface="Times New Roman" pitchFamily="18" charset="0"/>
                <a:cs typeface="Times New Roman" pitchFamily="18" charset="0"/>
              </a:rPr>
              <a:t> immagini a due dimensioni. Negli anni, diversi studenti hanno scelto di </a:t>
            </a:r>
            <a:endParaRPr lang="it-IT" sz="1400">
              <a:latin typeface="Times New Roman" pitchFamily="18" charset="0"/>
              <a:cs typeface="Times New Roman" pitchFamily="18" charset="0"/>
            </a:endParaRPr>
          </a:p>
          <a:p>
            <a:pPr indent="450850" eaLnBrk="0" hangingPunct="0"/>
            <a:r>
              <a:rPr lang="it-IT" sz="1400" b="1">
                <a:latin typeface="Times New Roman" pitchFamily="18" charset="0"/>
                <a:cs typeface="Times New Roman" pitchFamily="18" charset="0"/>
              </a:rPr>
              <a:t>continuare a sviluppare questo software, rimanendo però molto legati al codice </a:t>
            </a:r>
            <a:endParaRPr lang="it-IT" sz="1400">
              <a:latin typeface="Times New Roman" pitchFamily="18" charset="0"/>
              <a:cs typeface="Times New Roman" pitchFamily="18" charset="0"/>
            </a:endParaRPr>
          </a:p>
          <a:p>
            <a:pPr indent="450850" eaLnBrk="0" hangingPunct="0"/>
            <a:r>
              <a:rPr lang="it-IT" sz="1400" b="1">
                <a:latin typeface="Times New Roman" pitchFamily="18" charset="0"/>
                <a:cs typeface="Times New Roman" pitchFamily="18" charset="0"/>
              </a:rPr>
              <a:t>originale che nel tempo si è rivelato abbastanza obsoleto.  In questo progetto </a:t>
            </a:r>
            <a:endParaRPr lang="it-IT" sz="1400">
              <a:latin typeface="Times New Roman" pitchFamily="18" charset="0"/>
              <a:cs typeface="Times New Roman" pitchFamily="18" charset="0"/>
            </a:endParaRPr>
          </a:p>
          <a:p>
            <a:pPr indent="450850" eaLnBrk="0" hangingPunct="0"/>
            <a:r>
              <a:rPr lang="it-IT" sz="1400" b="1">
                <a:latin typeface="Times New Roman" pitchFamily="18" charset="0"/>
                <a:cs typeface="Times New Roman" pitchFamily="18" charset="0"/>
              </a:rPr>
              <a:t>introduco la simulazione e manipolazione di luci direzionali e spot .</a:t>
            </a:r>
            <a:endParaRPr lang="it-IT" sz="1400">
              <a:latin typeface="Times New Roman" pitchFamily="18" charset="0"/>
              <a:cs typeface="Times New Roman" pitchFamily="18" charset="0"/>
            </a:endParaRPr>
          </a:p>
          <a:p>
            <a:pPr indent="450850" eaLnBrk="0" hangingPunct="0"/>
            <a:endParaRPr lang="it-IT" sz="1400"/>
          </a:p>
        </p:txBody>
      </p:sp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500063" y="4297363"/>
            <a:ext cx="6072187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it-IT" sz="1600" b="1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it-IT" sz="1600" b="1">
                <a:latin typeface="Times New Roman" pitchFamily="18" charset="0"/>
                <a:cs typeface="Times New Roman" pitchFamily="18" charset="0"/>
              </a:rPr>
              <a:t>ANALISI DEL SOFTWARE</a:t>
            </a:r>
          </a:p>
          <a:p>
            <a:pPr algn="just" eaLnBrk="0" hangingPunct="0"/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it-IT" sz="1400" b="1">
                <a:latin typeface="Times New Roman" pitchFamily="18" charset="0"/>
                <a:cs typeface="Times New Roman" pitchFamily="18" charset="0"/>
              </a:rPr>
              <a:t>Prima di iniziare la parte di sviluppo, ho cercato di comprendere il funzionamento del codice già esistente. La lettura e la comprensione del codice è stata un avventura . La fase successiva riguardava lo studio dei filtri LightOp e di tutti  gli oggetti inerenti  all’applicazione di una luce su di  un immagine bidimensionale.</a:t>
            </a:r>
            <a:endParaRPr lang="it-IT" sz="14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it-IT" sz="1400" b="1">
                <a:latin typeface="Times New Roman" pitchFamily="18" charset="0"/>
                <a:cs typeface="Times New Roman" pitchFamily="18" charset="0"/>
              </a:rPr>
              <a:t>La documentazione è stata molto importante, soprattutto le API delle librerie GLF che si sono rivelate necessarie per l’implementazione dello strumento .</a:t>
            </a:r>
            <a:endParaRPr lang="it-IT" sz="1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0" y="4572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4800" b="1">
                <a:latin typeface="Monotype Corsiva" pitchFamily="66" charset="0"/>
                <a:cs typeface="Times New Roman" pitchFamily="18" charset="0"/>
              </a:rPr>
              <a:t>3</a:t>
            </a:r>
            <a:endParaRPr lang="it-IT"/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714375" y="500063"/>
            <a:ext cx="39560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 sz="1600" b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1600" b="1">
                <a:latin typeface="Times New Roman" pitchFamily="18" charset="0"/>
                <a:cs typeface="Times New Roman" pitchFamily="18" charset="0"/>
              </a:rPr>
              <a:t> LE NUOVE CLASSI DI PHOTOFILTER </a:t>
            </a:r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Tabella 6"/>
          <p:cNvGraphicFramePr>
            <a:graphicFrameLocks noGrp="1"/>
          </p:cNvGraphicFramePr>
          <p:nvPr/>
        </p:nvGraphicFramePr>
        <p:xfrm>
          <a:off x="214313" y="1928813"/>
          <a:ext cx="6429375" cy="6000750"/>
        </p:xfrm>
        <a:graphic>
          <a:graphicData uri="http://schemas.openxmlformats.org/drawingml/2006/table">
            <a:tbl>
              <a:tblPr/>
              <a:tblGrid>
                <a:gridCol w="2493962"/>
                <a:gridCol w="3935413"/>
              </a:tblGrid>
              <a:tr h="2730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NUOVE CLASSI :</a:t>
                      </a:r>
                    </a:p>
                  </a:txBody>
                  <a:tcPr marL="50499" marR="5049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499" marR="5049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67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Classe LightFrame: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Extends :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Location  :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Size: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Layout :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ASCOLATATORI DI EVENTO</a:t>
                      </a:r>
                    </a:p>
                  </a:txBody>
                  <a:tcPr marL="50499" marR="5049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Contenitore del pannello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JFrame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IMAGE.getWidth()-200      IMAGE.getHeight()- 100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300px  *  600px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BorderLayout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Non</a:t>
                      </a:r>
                      <a:r>
                        <a:rPr kumimoji="0" lang="it-IT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PRESENTI</a:t>
                      </a:r>
                    </a:p>
                  </a:txBody>
                  <a:tcPr marL="50499" marR="5049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28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Classe LightPanel: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Extends :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Location  :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Size: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Layout :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ASCOLATATORI DI EVENTO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AZIONI </a:t>
                      </a:r>
                    </a:p>
                  </a:txBody>
                  <a:tcPr marL="50499" marR="5049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Contenitore del pannello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JPanel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LightFrame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40% di Lightframe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GridLayout(10,3)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addActionListener, addChangeListener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Variazione dei parametri delle luci (posizione, intensita colore ,ecc ecc )</a:t>
                      </a:r>
                    </a:p>
                  </a:txBody>
                  <a:tcPr marL="50499" marR="5049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97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Classe PrevIm: 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Extends :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Location  :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Size: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Layout :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ASCOLATATORI DI EVENTO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AZIONI </a:t>
                      </a:r>
                    </a:p>
                  </a:txBody>
                  <a:tcPr marL="50499" marR="5049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Contenitore elementi  graphics2d di preview delle luci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JPanel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LightFrame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60% di Lightframe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FlowLayout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addActionListener,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Spostamento manuale della luce e preview della stessa .</a:t>
                      </a:r>
                    </a:p>
                  </a:txBody>
                  <a:tcPr marL="50499" marR="50499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3"/>
          <p:cNvSpPr>
            <a:spLocks noChangeArrowheads="1"/>
          </p:cNvSpPr>
          <p:nvPr/>
        </p:nvSpPr>
        <p:spPr bwMode="auto">
          <a:xfrm>
            <a:off x="785813" y="428625"/>
            <a:ext cx="471487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it-IT" sz="1600" b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1600" b="1">
                <a:latin typeface="Times New Roman" pitchFamily="18" charset="0"/>
                <a:cs typeface="Times New Roman" pitchFamily="18" charset="0"/>
              </a:rPr>
              <a:t>INESTRE DI GESTIONE DELLE LUCI  :</a:t>
            </a:r>
          </a:p>
          <a:p>
            <a:pPr eaLnBrk="0" hangingPunct="0"/>
            <a:endParaRPr lang="it-IT" sz="1600" b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  seguito rappresento la composizione di elementi swing per la creazione della finestra di gestione delle luci  </a:t>
            </a:r>
            <a:r>
              <a:rPr lang="it-IT" sz="140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it-IT" sz="600"/>
          </a:p>
          <a:p>
            <a:pPr eaLnBrk="0" hangingPunct="0"/>
            <a:endParaRPr lang="it-IT"/>
          </a:p>
        </p:txBody>
      </p:sp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2428875"/>
            <a:ext cx="285750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5572125" y="2071688"/>
            <a:ext cx="1285875" cy="35718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it-IT" sz="1200">
                <a:latin typeface="Times New Roman" pitchFamily="18" charset="0"/>
                <a:cs typeface="Times New Roman" pitchFamily="18" charset="0"/>
              </a:rPr>
              <a:t>Oggetto PrevIM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3714750" y="2857500"/>
            <a:ext cx="1492250" cy="554038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200">
                <a:latin typeface="Times New Roman" pitchFamily="18" charset="0"/>
                <a:cs typeface="Times New Roman" pitchFamily="18" charset="0"/>
              </a:rPr>
              <a:t>Oggetto :LightFrame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Rectangle 10"/>
          <p:cNvSpPr>
            <a:spLocks noChangeArrowheads="1"/>
          </p:cNvSpPr>
          <p:nvPr/>
        </p:nvSpPr>
        <p:spPr bwMode="auto">
          <a:xfrm>
            <a:off x="0" y="4572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4800" b="1">
                <a:latin typeface="Monotype Corsiva" pitchFamily="66" charset="0"/>
                <a:cs typeface="Times New Roman" pitchFamily="18" charset="0"/>
              </a:rPr>
              <a:t>4</a:t>
            </a:r>
            <a:endParaRPr lang="it-IT"/>
          </a:p>
        </p:txBody>
      </p:sp>
      <p:sp>
        <p:nvSpPr>
          <p:cNvPr id="16390" name="AutoShape 4"/>
          <p:cNvSpPr>
            <a:spLocks noChangeArrowheads="1"/>
          </p:cNvSpPr>
          <p:nvPr/>
        </p:nvSpPr>
        <p:spPr bwMode="auto">
          <a:xfrm>
            <a:off x="5500688" y="3643313"/>
            <a:ext cx="392112" cy="90487"/>
          </a:xfrm>
          <a:prstGeom prst="leftArrow">
            <a:avLst>
              <a:gd name="adj1" fmla="val 50000"/>
              <a:gd name="adj2" fmla="val 10833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>
              <a:latin typeface="Calibri" pitchFamily="34" charset="0"/>
            </a:endParaRPr>
          </a:p>
        </p:txBody>
      </p:sp>
      <p:sp>
        <p:nvSpPr>
          <p:cNvPr id="16391" name="AutoShape 9"/>
          <p:cNvSpPr>
            <a:spLocks noChangeArrowheads="1"/>
          </p:cNvSpPr>
          <p:nvPr/>
        </p:nvSpPr>
        <p:spPr bwMode="auto">
          <a:xfrm>
            <a:off x="5500688" y="6786563"/>
            <a:ext cx="392112" cy="90487"/>
          </a:xfrm>
          <a:prstGeom prst="leftArrow">
            <a:avLst>
              <a:gd name="adj1" fmla="val 50000"/>
              <a:gd name="adj2" fmla="val 10833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>
              <a:latin typeface="Calibri" pitchFamily="34" charset="0"/>
            </a:endParaRPr>
          </a:p>
        </p:txBody>
      </p:sp>
      <p:sp>
        <p:nvSpPr>
          <p:cNvPr id="16392" name="Rectangle 15"/>
          <p:cNvSpPr>
            <a:spLocks noChangeArrowheads="1"/>
          </p:cNvSpPr>
          <p:nvPr/>
        </p:nvSpPr>
        <p:spPr bwMode="auto">
          <a:xfrm>
            <a:off x="0" y="13001625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pic>
        <p:nvPicPr>
          <p:cNvPr id="1639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13" y="3357563"/>
            <a:ext cx="18002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4" name="Text Box 8"/>
          <p:cNvSpPr txBox="1">
            <a:spLocks noChangeArrowheads="1"/>
          </p:cNvSpPr>
          <p:nvPr/>
        </p:nvSpPr>
        <p:spPr bwMode="auto">
          <a:xfrm>
            <a:off x="5357813" y="7143750"/>
            <a:ext cx="1500187" cy="357188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it-IT" sz="1200">
                <a:latin typeface="Times New Roman" pitchFamily="18" charset="0"/>
                <a:cs typeface="Times New Roman" pitchFamily="18" charset="0"/>
              </a:rPr>
              <a:t>Oggetto LightPanel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0175" y="2571750"/>
            <a:ext cx="1366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3" y="5429250"/>
            <a:ext cx="12096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immag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3500438"/>
            <a:ext cx="48768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0" y="4572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4800" b="1">
                <a:latin typeface="Monotype Corsiva" pitchFamily="66" charset="0"/>
                <a:cs typeface="Times New Roman" pitchFamily="18" charset="0"/>
              </a:rPr>
              <a:t>5</a:t>
            </a:r>
            <a:endParaRPr lang="it-IT"/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0" y="17145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4800" b="1">
                <a:latin typeface="Monotype Corsiva" pitchFamily="66" charset="0"/>
                <a:cs typeface="Times New Roman" pitchFamily="18" charset="0"/>
              </a:rPr>
              <a:t>6</a:t>
            </a:r>
            <a:endParaRPr lang="it-IT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714375" y="465138"/>
            <a:ext cx="5715000" cy="170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it-IT" sz="2000" b="1" i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2000" b="1" i="1">
                <a:latin typeface="Times New Roman" pitchFamily="18" charset="0"/>
                <a:cs typeface="Times New Roman" pitchFamily="18" charset="0"/>
              </a:rPr>
              <a:t>SPECIFICHE TECNICHE PHOTOSOP</a:t>
            </a:r>
          </a:p>
          <a:p>
            <a:pPr eaLnBrk="0" hangingPunct="0"/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1400">
                <a:latin typeface="Times New Roman" pitchFamily="18" charset="0"/>
                <a:cs typeface="Times New Roman" pitchFamily="18" charset="0"/>
              </a:rPr>
              <a:t>Metto a disposizione tutta la documentazione su PhotosOp, consultabile da questo link. </a:t>
            </a:r>
            <a:r>
              <a:rPr lang="it-IT" sz="140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Documentazione</a:t>
            </a:r>
            <a:r>
              <a:rPr lang="it-IT" sz="1400">
                <a:latin typeface="Times New Roman" pitchFamily="18" charset="0"/>
                <a:cs typeface="Times New Roman" pitchFamily="18" charset="0"/>
              </a:rPr>
              <a:t>. Questo permette la consulatazione su tutti  i metodi  e gli attributi  delle classi che  compongono PhotosOp.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it-IT"/>
          </a:p>
        </p:txBody>
      </p:sp>
      <p:sp>
        <p:nvSpPr>
          <p:cNvPr id="17414" name="Rectangle 8"/>
          <p:cNvSpPr>
            <a:spLocks noChangeArrowheads="1"/>
          </p:cNvSpPr>
          <p:nvPr/>
        </p:nvSpPr>
        <p:spPr bwMode="auto">
          <a:xfrm>
            <a:off x="714375" y="1768475"/>
            <a:ext cx="6143625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it-IT" sz="2000" b="1" i="1">
              <a:cs typeface="Times New Roman" pitchFamily="18" charset="0"/>
            </a:endParaRPr>
          </a:p>
          <a:p>
            <a:pPr eaLnBrk="0" hangingPunct="0"/>
            <a:r>
              <a:rPr lang="it-IT" sz="2000" b="1" i="1">
                <a:latin typeface="Times New Roman" pitchFamily="18" charset="0"/>
                <a:cs typeface="Times New Roman" pitchFamily="18" charset="0"/>
              </a:rPr>
              <a:t>APPLICAZIONI: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2000" b="1" i="1">
                <a:latin typeface="Times New Roman" pitchFamily="18" charset="0"/>
                <a:cs typeface="Times New Roman" pitchFamily="18" charset="0"/>
              </a:rPr>
              <a:t>Esempio 1 (SpotLight):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1400">
                <a:latin typeface="Times New Roman" pitchFamily="18" charset="0"/>
                <a:cs typeface="Times New Roman" pitchFamily="18" charset="0"/>
              </a:rPr>
              <a:t>Prendiamo in considerazione la seguente immagine :</a:t>
            </a:r>
            <a:r>
              <a:rPr lang="it-IT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5" name="Rectangle 9"/>
          <p:cNvSpPr>
            <a:spLocks noChangeArrowheads="1"/>
          </p:cNvSpPr>
          <p:nvPr/>
        </p:nvSpPr>
        <p:spPr bwMode="auto">
          <a:xfrm>
            <a:off x="285750" y="8143875"/>
            <a:ext cx="5686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1600">
                <a:latin typeface="Times New Roman" pitchFamily="18" charset="0"/>
                <a:cs typeface="Times New Roman" pitchFamily="18" charset="0"/>
              </a:rPr>
              <a:t>Apriamo </a:t>
            </a:r>
            <a:r>
              <a:rPr lang="it-IT" sz="1600" b="1">
                <a:latin typeface="Times New Roman" pitchFamily="18" charset="0"/>
                <a:cs typeface="Times New Roman" pitchFamily="18" charset="0"/>
              </a:rPr>
              <a:t>PhotosOp e </a:t>
            </a:r>
            <a:r>
              <a:rPr lang="it-IT" sz="1600">
                <a:latin typeface="Times New Roman" pitchFamily="18" charset="0"/>
                <a:cs typeface="Times New Roman" pitchFamily="18" charset="0"/>
              </a:rPr>
              <a:t>apriamo il pannello della gestione delle luci :</a:t>
            </a:r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785813"/>
            <a:ext cx="6088062" cy="368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18"/>
          <p:cNvSpPr>
            <a:spLocks noChangeArrowheads="1"/>
          </p:cNvSpPr>
          <p:nvPr/>
        </p:nvSpPr>
        <p:spPr bwMode="auto">
          <a:xfrm>
            <a:off x="214313" y="4500563"/>
            <a:ext cx="52593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1400">
                <a:cs typeface="Times New Roman" pitchFamily="18" charset="0"/>
              </a:rPr>
              <a:t>(Ad</a:t>
            </a:r>
            <a:r>
              <a:rPr lang="it-IT" sz="1400" b="1">
                <a:cs typeface="Times New Roman" pitchFamily="18" charset="0"/>
              </a:rPr>
              <a:t> </a:t>
            </a:r>
            <a:r>
              <a:rPr lang="it-IT" sz="1200">
                <a:cs typeface="Times New Roman" pitchFamily="18" charset="0"/>
              </a:rPr>
              <a:t>ogni passo puo essere eseguita una preview per vedere le variazioni </a:t>
            </a:r>
            <a:endParaRPr lang="it-IT"/>
          </a:p>
        </p:txBody>
      </p:sp>
      <p:pic>
        <p:nvPicPr>
          <p:cNvPr id="18435" name="Picture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4572000"/>
            <a:ext cx="90487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21"/>
          <p:cNvSpPr>
            <a:spLocks noChangeArrowheads="1"/>
          </p:cNvSpPr>
          <p:nvPr/>
        </p:nvSpPr>
        <p:spPr bwMode="auto">
          <a:xfrm>
            <a:off x="357188" y="5072063"/>
            <a:ext cx="664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>
                <a:latin typeface="Times New Roman" pitchFamily="18" charset="0"/>
                <a:cs typeface="Times New Roman" pitchFamily="18" charset="0"/>
              </a:rPr>
              <a:t>Step1:</a:t>
            </a:r>
            <a:r>
              <a:rPr lang="it-IT" sz="1400">
                <a:latin typeface="Times New Roman" pitchFamily="18" charset="0"/>
                <a:cs typeface="Times New Roman" pitchFamily="18" charset="0"/>
              </a:rPr>
              <a:t> 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1400">
                <a:latin typeface="Times New Roman" pitchFamily="18" charset="0"/>
                <a:cs typeface="Times New Roman" pitchFamily="18" charset="0"/>
              </a:rPr>
              <a:t>scelgo la luce ,in questo  caso una SpotLight </a:t>
            </a:r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7" name="Picture 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63" y="5214938"/>
            <a:ext cx="24384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Rectangle 23"/>
          <p:cNvSpPr>
            <a:spLocks noChangeArrowheads="1"/>
          </p:cNvSpPr>
          <p:nvPr/>
        </p:nvSpPr>
        <p:spPr bwMode="auto">
          <a:xfrm>
            <a:off x="285750" y="6072188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>
                <a:cs typeface="Times New Roman" pitchFamily="18" charset="0"/>
              </a:rPr>
              <a:t>Step 2:</a:t>
            </a:r>
            <a:endParaRPr lang="it-IT" sz="600"/>
          </a:p>
          <a:p>
            <a:pPr eaLnBrk="0" hangingPunct="0"/>
            <a:r>
              <a:rPr lang="it-IT" sz="1400">
                <a:cs typeface="Times New Roman" pitchFamily="18" charset="0"/>
              </a:rPr>
              <a:t>imposto l’intesita’ dellla luce a 0.5		</a:t>
            </a:r>
            <a:endParaRPr lang="it-IT"/>
          </a:p>
        </p:txBody>
      </p:sp>
      <p:pic>
        <p:nvPicPr>
          <p:cNvPr id="18439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13" y="6215063"/>
            <a:ext cx="27813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Rectangle 25"/>
          <p:cNvSpPr>
            <a:spLocks noChangeArrowheads="1"/>
          </p:cNvSpPr>
          <p:nvPr/>
        </p:nvSpPr>
        <p:spPr bwMode="auto">
          <a:xfrm>
            <a:off x="285750" y="6715125"/>
            <a:ext cx="6429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>
                <a:cs typeface="Times New Roman" pitchFamily="18" charset="0"/>
              </a:rPr>
              <a:t>Step3:</a:t>
            </a:r>
            <a:endParaRPr lang="it-IT" sz="600"/>
          </a:p>
          <a:p>
            <a:pPr eaLnBrk="0" hangingPunct="0"/>
            <a:r>
              <a:rPr lang="it-IT" sz="1400">
                <a:cs typeface="Times New Roman" pitchFamily="18" charset="0"/>
              </a:rPr>
              <a:t>imposto la grandezza del mio cono di  luce spot </a:t>
            </a:r>
            <a:endParaRPr lang="it-IT"/>
          </a:p>
        </p:txBody>
      </p:sp>
      <p:pic>
        <p:nvPicPr>
          <p:cNvPr id="18441" name="Picture 2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8" y="7215188"/>
            <a:ext cx="2543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2" name="Rectangle 26"/>
          <p:cNvSpPr>
            <a:spLocks noChangeArrowheads="1"/>
          </p:cNvSpPr>
          <p:nvPr/>
        </p:nvSpPr>
        <p:spPr bwMode="auto">
          <a:xfrm>
            <a:off x="357188" y="7572375"/>
            <a:ext cx="62865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>
                <a:cs typeface="Times New Roman" pitchFamily="18" charset="0"/>
              </a:rPr>
              <a:t>(n.b l’oggetto SpotLight  non è di  facile gestione, quindi non sempre la grandezza del boundingBox corrisponde al millimetro a quella in visualizzazione ) 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5"/>
          <p:cNvSpPr>
            <a:spLocks noChangeArrowheads="1"/>
          </p:cNvSpPr>
          <p:nvPr/>
        </p:nvSpPr>
        <p:spPr bwMode="auto">
          <a:xfrm>
            <a:off x="500063" y="4857750"/>
            <a:ext cx="51435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>
                <a:latin typeface="Times New Roman" pitchFamily="18" charset="0"/>
                <a:cs typeface="Times New Roman" pitchFamily="18" charset="0"/>
              </a:rPr>
              <a:t>Step 5: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1400">
                <a:latin typeface="Times New Roman" pitchFamily="18" charset="0"/>
                <a:cs typeface="Times New Roman" pitchFamily="18" charset="0"/>
              </a:rPr>
              <a:t>Le altre variazioni che si possono apportare sono :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1400">
                <a:latin typeface="Times New Roman" pitchFamily="18" charset="0"/>
                <a:cs typeface="Times New Roman" pitchFamily="18" charset="0"/>
              </a:rPr>
              <a:t>Cambiamento del colore della luce : </a:t>
            </a:r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00063" y="285750"/>
            <a:ext cx="6357937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>
                <a:cs typeface="Times New Roman" pitchFamily="18" charset="0"/>
              </a:rPr>
              <a:t>Step 4: variazione posizione della spot</a:t>
            </a:r>
          </a:p>
          <a:p>
            <a:r>
              <a:rPr lang="it-IT" sz="1400" b="1"/>
              <a:t> </a:t>
            </a:r>
            <a:endParaRPr lang="it-IT" sz="600"/>
          </a:p>
          <a:p>
            <a:pPr eaLnBrk="0" hangingPunct="0"/>
            <a:r>
              <a:rPr lang="it-IT" sz="1400">
                <a:cs typeface="Times New Roman" pitchFamily="18" charset="0"/>
              </a:rPr>
              <a:t>   Questo passaggio puo’ essere eseguito  in vari modi o  con il trascinamento</a:t>
            </a:r>
          </a:p>
          <a:p>
            <a:pPr eaLnBrk="0" hangingPunct="0"/>
            <a:r>
              <a:rPr lang="it-IT" sz="1400">
                <a:cs typeface="Times New Roman" pitchFamily="18" charset="0"/>
              </a:rPr>
              <a:t>   del punto </a:t>
            </a:r>
            <a:r>
              <a:rPr lang="it-IT" sz="1400">
                <a:latin typeface="Times New Roman" pitchFamily="18" charset="0"/>
                <a:cs typeface="Times New Roman" pitchFamily="18" charset="0"/>
              </a:rPr>
              <a:t>luce</a:t>
            </a:r>
            <a:r>
              <a:rPr lang="it-IT" sz="1400">
                <a:cs typeface="Times New Roman" pitchFamily="18" charset="0"/>
              </a:rPr>
              <a:t> direttamente dalla preview in alto ,</a:t>
            </a:r>
            <a:endParaRPr lang="it-IT" sz="600"/>
          </a:p>
          <a:p>
            <a:pPr eaLnBrk="0" hangingPunct="0"/>
            <a:endParaRPr lang="it-IT"/>
          </a:p>
        </p:txBody>
      </p:sp>
      <p:pic>
        <p:nvPicPr>
          <p:cNvPr id="1945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1357313"/>
            <a:ext cx="18954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00063" y="2786063"/>
            <a:ext cx="2284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1400">
                <a:latin typeface="Times New Roman" pitchFamily="18" charset="0"/>
                <a:cs typeface="Times New Roman" pitchFamily="18" charset="0"/>
              </a:rPr>
              <a:t>o con la variazione dei Slider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0" y="3357563"/>
            <a:ext cx="24098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5"/>
          <p:cNvSpPr>
            <a:spLocks noChangeArrowheads="1"/>
          </p:cNvSpPr>
          <p:nvPr/>
        </p:nvSpPr>
        <p:spPr bwMode="auto">
          <a:xfrm>
            <a:off x="500063" y="4071938"/>
            <a:ext cx="27670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1400">
                <a:latin typeface="Times New Roman" pitchFamily="18" charset="0"/>
                <a:cs typeface="Times New Roman" pitchFamily="18" charset="0"/>
              </a:rPr>
              <a:t>e la conseguente pressione del tasto</a:t>
            </a:r>
            <a:r>
              <a:rPr lang="it-IT" sz="600">
                <a:latin typeface="Times New Roman" pitchFamily="18" charset="0"/>
                <a:cs typeface="Times New Roman" pitchFamily="18" charset="0"/>
              </a:rPr>
              <a:t> </a:t>
            </a:r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3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63" y="4214813"/>
            <a:ext cx="914400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75" y="5357813"/>
            <a:ext cx="93345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50" y="6357938"/>
            <a:ext cx="2686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Rectangle 16"/>
          <p:cNvSpPr>
            <a:spLocks noChangeArrowheads="1"/>
          </p:cNvSpPr>
          <p:nvPr/>
        </p:nvSpPr>
        <p:spPr bwMode="auto">
          <a:xfrm>
            <a:off x="500063" y="6357938"/>
            <a:ext cx="2428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>
                <a:latin typeface="Times New Roman" pitchFamily="18" charset="0"/>
                <a:cs typeface="Times New Roman" pitchFamily="18" charset="0"/>
              </a:rPr>
              <a:t>Altezza del punto Luce : </a:t>
            </a:r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7" name="Rectangle 17"/>
          <p:cNvSpPr>
            <a:spLocks noChangeArrowheads="1"/>
          </p:cNvSpPr>
          <p:nvPr/>
        </p:nvSpPr>
        <p:spPr bwMode="auto">
          <a:xfrm>
            <a:off x="285750" y="7786688"/>
            <a:ext cx="31718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1400">
                <a:latin typeface="Times New Roman" pitchFamily="18" charset="0"/>
                <a:cs typeface="Times New Roman" pitchFamily="18" charset="0"/>
              </a:rPr>
              <a:t>Risultato: NELLA PAGINA SEGUENTE</a:t>
            </a:r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428625"/>
            <a:ext cx="4884737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214313" y="5003800"/>
            <a:ext cx="33591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2000" b="1">
                <a:latin typeface="Times New Roman" pitchFamily="18" charset="0"/>
                <a:cs typeface="Times New Roman" pitchFamily="18" charset="0"/>
              </a:rPr>
              <a:t>Esempio</a:t>
            </a:r>
            <a:r>
              <a:rPr lang="it-IT" sz="2000">
                <a:latin typeface="Times New Roman" pitchFamily="18" charset="0"/>
                <a:cs typeface="Times New Roman" pitchFamily="18" charset="0"/>
              </a:rPr>
              <a:t> 1 (Directional Light):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1400">
                <a:latin typeface="Times New Roman" pitchFamily="18" charset="0"/>
                <a:cs typeface="Times New Roman" pitchFamily="18" charset="0"/>
              </a:rPr>
              <a:t>Parto da questa immagine :</a:t>
            </a:r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4" descr="TF_ws_1280x8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25" y="5786438"/>
            <a:ext cx="4929188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9"/>
          <p:cNvSpPr>
            <a:spLocks noChangeArrowheads="1"/>
          </p:cNvSpPr>
          <p:nvPr/>
        </p:nvSpPr>
        <p:spPr bwMode="auto">
          <a:xfrm>
            <a:off x="346075" y="361950"/>
            <a:ext cx="40449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1400">
                <a:latin typeface="Times New Roman" pitchFamily="18" charset="0"/>
                <a:cs typeface="Times New Roman" pitchFamily="18" charset="0"/>
              </a:rPr>
              <a:t>Dopo averla caricata su PhotosOp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1400">
                <a:latin typeface="Times New Roman" pitchFamily="18" charset="0"/>
                <a:cs typeface="Times New Roman" pitchFamily="18" charset="0"/>
              </a:rPr>
              <a:t>   I  parametri disponibili per la directional light sono :</a:t>
            </a:r>
          </a:p>
          <a:p>
            <a:pPr eaLnBrk="0" hangingPunct="0"/>
            <a:endParaRPr lang="it-IT" sz="14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it-IT" sz="1400">
                <a:latin typeface="Times New Roman" pitchFamily="18" charset="0"/>
                <a:cs typeface="Times New Roman" pitchFamily="18" charset="0"/>
              </a:rPr>
              <a:t>X, Y:</a:t>
            </a:r>
            <a:endParaRPr lang="it-IT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2563" y="1428750"/>
            <a:ext cx="240506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11"/>
          <p:cNvSpPr>
            <a:spLocks noChangeArrowheads="1"/>
          </p:cNvSpPr>
          <p:nvPr/>
        </p:nvSpPr>
        <p:spPr bwMode="auto">
          <a:xfrm>
            <a:off x="357188" y="2143125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1400">
                <a:cs typeface="Times New Roman" pitchFamily="18" charset="0"/>
              </a:rPr>
              <a:t>z : fissata</a:t>
            </a:r>
            <a:endParaRPr lang="it-IT"/>
          </a:p>
        </p:txBody>
      </p:sp>
      <p:pic>
        <p:nvPicPr>
          <p:cNvPr id="21508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2075" y="3500438"/>
            <a:ext cx="27813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0" y="2857500"/>
            <a:ext cx="93345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ctangle 14"/>
          <p:cNvSpPr>
            <a:spLocks noChangeArrowheads="1"/>
          </p:cNvSpPr>
          <p:nvPr/>
        </p:nvSpPr>
        <p:spPr bwMode="auto">
          <a:xfrm>
            <a:off x="285750" y="342900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1400">
                <a:cs typeface="Times New Roman" pitchFamily="18" charset="0"/>
              </a:rPr>
              <a:t>Intensità: </a:t>
            </a:r>
            <a:endParaRPr lang="it-IT"/>
          </a:p>
        </p:txBody>
      </p:sp>
      <p:sp>
        <p:nvSpPr>
          <p:cNvPr id="21511" name="Rectangle 15"/>
          <p:cNvSpPr>
            <a:spLocks noChangeArrowheads="1"/>
          </p:cNvSpPr>
          <p:nvPr/>
        </p:nvSpPr>
        <p:spPr bwMode="auto">
          <a:xfrm>
            <a:off x="285750" y="2857500"/>
            <a:ext cx="6215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>
                <a:cs typeface="Times New Roman" pitchFamily="18" charset="0"/>
              </a:rPr>
              <a:t>Colore : </a:t>
            </a:r>
            <a:endParaRPr lang="it-IT"/>
          </a:p>
        </p:txBody>
      </p:sp>
      <p:sp>
        <p:nvSpPr>
          <p:cNvPr id="21512" name="Rectangle 16"/>
          <p:cNvSpPr>
            <a:spLocks noChangeArrowheads="1"/>
          </p:cNvSpPr>
          <p:nvPr/>
        </p:nvSpPr>
        <p:spPr bwMode="auto">
          <a:xfrm>
            <a:off x="0" y="1000125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21513" name="Rectangle 18"/>
          <p:cNvSpPr>
            <a:spLocks noChangeArrowheads="1"/>
          </p:cNvSpPr>
          <p:nvPr/>
        </p:nvSpPr>
        <p:spPr bwMode="auto">
          <a:xfrm>
            <a:off x="285750" y="4359275"/>
            <a:ext cx="2492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it-IT" sz="1400">
                <a:latin typeface="Times New Roman" pitchFamily="18" charset="0"/>
                <a:cs typeface="Times New Roman" pitchFamily="18" charset="0"/>
              </a:rPr>
              <a:t>Parametrizzazione su PhotosOp </a:t>
            </a:r>
            <a:endParaRPr lang="it-IT" sz="6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it-IT"/>
          </a:p>
        </p:txBody>
      </p:sp>
      <p:pic>
        <p:nvPicPr>
          <p:cNvPr id="21514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5000625"/>
            <a:ext cx="61150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539</Words>
  <Application>Microsoft Office PowerPoint</Application>
  <PresentationFormat>On-screen Show (4:3)</PresentationFormat>
  <Paragraphs>132</Paragraphs>
  <Slides>11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Modello struttura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Monotype Corsiva</vt:lpstr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Gabriele</dc:creator>
  <cp:lastModifiedBy>massimo</cp:lastModifiedBy>
  <cp:revision>47</cp:revision>
  <dcterms:created xsi:type="dcterms:W3CDTF">2007-07-18T13:40:35Z</dcterms:created>
  <dcterms:modified xsi:type="dcterms:W3CDTF">2007-07-18T16:15:39Z</dcterms:modified>
</cp:coreProperties>
</file>